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 id="2147485078" r:id="rId2"/>
    <p:sldMasterId id="2147485346" r:id="rId3"/>
  </p:sldMasterIdLst>
  <p:notesMasterIdLst>
    <p:notesMasterId r:id="rId67"/>
  </p:notesMasterIdLst>
  <p:handoutMasterIdLst>
    <p:handoutMasterId r:id="rId68"/>
  </p:handoutMasterIdLst>
  <p:sldIdLst>
    <p:sldId id="403" r:id="rId4"/>
    <p:sldId id="404" r:id="rId5"/>
    <p:sldId id="405" r:id="rId6"/>
    <p:sldId id="406" r:id="rId7"/>
    <p:sldId id="407" r:id="rId8"/>
    <p:sldId id="344" r:id="rId9"/>
    <p:sldId id="345" r:id="rId10"/>
    <p:sldId id="346" r:id="rId11"/>
    <p:sldId id="347" r:id="rId12"/>
    <p:sldId id="348" r:id="rId13"/>
    <p:sldId id="285" r:id="rId14"/>
    <p:sldId id="349" r:id="rId15"/>
    <p:sldId id="287" r:id="rId16"/>
    <p:sldId id="288" r:id="rId17"/>
    <p:sldId id="289" r:id="rId18"/>
    <p:sldId id="290" r:id="rId19"/>
    <p:sldId id="291" r:id="rId20"/>
    <p:sldId id="292" r:id="rId21"/>
    <p:sldId id="293" r:id="rId22"/>
    <p:sldId id="381" r:id="rId23"/>
    <p:sldId id="382" r:id="rId24"/>
    <p:sldId id="383" r:id="rId25"/>
    <p:sldId id="384" r:id="rId26"/>
    <p:sldId id="385" r:id="rId27"/>
    <p:sldId id="386" r:id="rId28"/>
    <p:sldId id="356" r:id="rId29"/>
    <p:sldId id="357" r:id="rId30"/>
    <p:sldId id="409" r:id="rId31"/>
    <p:sldId id="359" r:id="rId32"/>
    <p:sldId id="360" r:id="rId33"/>
    <p:sldId id="387" r:id="rId34"/>
    <p:sldId id="362" r:id="rId35"/>
    <p:sldId id="310" r:id="rId36"/>
    <p:sldId id="338" r:id="rId37"/>
    <p:sldId id="339" r:id="rId38"/>
    <p:sldId id="388" r:id="rId39"/>
    <p:sldId id="389" r:id="rId40"/>
    <p:sldId id="390" r:id="rId41"/>
    <p:sldId id="391" r:id="rId42"/>
    <p:sldId id="392" r:id="rId43"/>
    <p:sldId id="369" r:id="rId44"/>
    <p:sldId id="370" r:id="rId45"/>
    <p:sldId id="393" r:id="rId46"/>
    <p:sldId id="372" r:id="rId47"/>
    <p:sldId id="394" r:id="rId48"/>
    <p:sldId id="395" r:id="rId49"/>
    <p:sldId id="396" r:id="rId50"/>
    <p:sldId id="397" r:id="rId51"/>
    <p:sldId id="398" r:id="rId52"/>
    <p:sldId id="399" r:id="rId53"/>
    <p:sldId id="400" r:id="rId54"/>
    <p:sldId id="401" r:id="rId55"/>
    <p:sldId id="327" r:id="rId56"/>
    <p:sldId id="329" r:id="rId57"/>
    <p:sldId id="328" r:id="rId58"/>
    <p:sldId id="402" r:id="rId59"/>
    <p:sldId id="332" r:id="rId60"/>
    <p:sldId id="333" r:id="rId61"/>
    <p:sldId id="335" r:id="rId62"/>
    <p:sldId id="334" r:id="rId63"/>
    <p:sldId id="336" r:id="rId64"/>
    <p:sldId id="408" r:id="rId65"/>
    <p:sldId id="337" r:id="rId66"/>
  </p:sldIdLst>
  <p:sldSz cx="9144000" cy="6858000" type="screen4x3"/>
  <p:notesSz cx="6761163" cy="9931400"/>
  <p:defaultTextStyle>
    <a:defPPr>
      <a:defRPr lang="en-US"/>
    </a:defPPr>
    <a:lvl1pPr algn="l" rtl="0" fontAlgn="base">
      <a:spcBef>
        <a:spcPct val="0"/>
      </a:spcBef>
      <a:spcAft>
        <a:spcPct val="0"/>
      </a:spcAft>
      <a:defRPr sz="1600" kern="1200">
        <a:solidFill>
          <a:schemeClr val="tx1"/>
        </a:solidFill>
        <a:latin typeface="Arial" charset="0"/>
        <a:ea typeface="宋体" pitchFamily="2" charset="-122"/>
        <a:cs typeface="+mn-cs"/>
      </a:defRPr>
    </a:lvl1pPr>
    <a:lvl2pPr marL="457200" algn="l" rtl="0" fontAlgn="base">
      <a:spcBef>
        <a:spcPct val="0"/>
      </a:spcBef>
      <a:spcAft>
        <a:spcPct val="0"/>
      </a:spcAft>
      <a:defRPr sz="1600" kern="1200">
        <a:solidFill>
          <a:schemeClr val="tx1"/>
        </a:solidFill>
        <a:latin typeface="Arial" charset="0"/>
        <a:ea typeface="宋体" pitchFamily="2" charset="-122"/>
        <a:cs typeface="+mn-cs"/>
      </a:defRPr>
    </a:lvl2pPr>
    <a:lvl3pPr marL="914400" algn="l" rtl="0" fontAlgn="base">
      <a:spcBef>
        <a:spcPct val="0"/>
      </a:spcBef>
      <a:spcAft>
        <a:spcPct val="0"/>
      </a:spcAft>
      <a:defRPr sz="1600" kern="1200">
        <a:solidFill>
          <a:schemeClr val="tx1"/>
        </a:solidFill>
        <a:latin typeface="Arial" charset="0"/>
        <a:ea typeface="宋体" pitchFamily="2" charset="-122"/>
        <a:cs typeface="+mn-cs"/>
      </a:defRPr>
    </a:lvl3pPr>
    <a:lvl4pPr marL="1371600" algn="l" rtl="0" fontAlgn="base">
      <a:spcBef>
        <a:spcPct val="0"/>
      </a:spcBef>
      <a:spcAft>
        <a:spcPct val="0"/>
      </a:spcAft>
      <a:defRPr sz="1600" kern="1200">
        <a:solidFill>
          <a:schemeClr val="tx1"/>
        </a:solidFill>
        <a:latin typeface="Arial" charset="0"/>
        <a:ea typeface="宋体" pitchFamily="2" charset="-122"/>
        <a:cs typeface="+mn-cs"/>
      </a:defRPr>
    </a:lvl4pPr>
    <a:lvl5pPr marL="1828800" algn="l" rtl="0" fontAlgn="base">
      <a:spcBef>
        <a:spcPct val="0"/>
      </a:spcBef>
      <a:spcAft>
        <a:spcPct val="0"/>
      </a:spcAft>
      <a:defRPr sz="1600" kern="1200">
        <a:solidFill>
          <a:schemeClr val="tx1"/>
        </a:solidFill>
        <a:latin typeface="Arial" charset="0"/>
        <a:ea typeface="宋体" pitchFamily="2" charset="-122"/>
        <a:cs typeface="+mn-cs"/>
      </a:defRPr>
    </a:lvl5pPr>
    <a:lvl6pPr marL="2286000" algn="l" defTabSz="914400" rtl="0" eaLnBrk="1" latinLnBrk="0" hangingPunct="1">
      <a:defRPr sz="1600" kern="1200">
        <a:solidFill>
          <a:schemeClr val="tx1"/>
        </a:solidFill>
        <a:latin typeface="Arial" charset="0"/>
        <a:ea typeface="宋体" pitchFamily="2" charset="-122"/>
        <a:cs typeface="+mn-cs"/>
      </a:defRPr>
    </a:lvl6pPr>
    <a:lvl7pPr marL="2743200" algn="l" defTabSz="914400" rtl="0" eaLnBrk="1" latinLnBrk="0" hangingPunct="1">
      <a:defRPr sz="1600" kern="1200">
        <a:solidFill>
          <a:schemeClr val="tx1"/>
        </a:solidFill>
        <a:latin typeface="Arial" charset="0"/>
        <a:ea typeface="宋体" pitchFamily="2" charset="-122"/>
        <a:cs typeface="+mn-cs"/>
      </a:defRPr>
    </a:lvl7pPr>
    <a:lvl8pPr marL="3200400" algn="l" defTabSz="914400" rtl="0" eaLnBrk="1" latinLnBrk="0" hangingPunct="1">
      <a:defRPr sz="1600" kern="1200">
        <a:solidFill>
          <a:schemeClr val="tx1"/>
        </a:solidFill>
        <a:latin typeface="Arial" charset="0"/>
        <a:ea typeface="宋体" pitchFamily="2" charset="-122"/>
        <a:cs typeface="+mn-cs"/>
      </a:defRPr>
    </a:lvl8pPr>
    <a:lvl9pPr marL="3657600" algn="l" defTabSz="914400" rtl="0" eaLnBrk="1" latinLnBrk="0" hangingPunct="1">
      <a:defRPr sz="16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0066"/>
    <a:srgbClr val="0000FF"/>
    <a:srgbClr val="FFFFCC"/>
    <a:srgbClr val="66CCFF"/>
    <a:srgbClr val="FF3399"/>
    <a:srgbClr val="FF330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10" autoAdjust="0"/>
    <p:restoredTop sz="80627" autoAdjust="0"/>
  </p:normalViewPr>
  <p:slideViewPr>
    <p:cSldViewPr>
      <p:cViewPr varScale="1">
        <p:scale>
          <a:sx n="58" d="100"/>
          <a:sy n="58" d="100"/>
        </p:scale>
        <p:origin x="202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handoutMaster" Target="handoutMasters/handoutMaster1.xml"/><Relationship Id="rId7" Type="http://schemas.openxmlformats.org/officeDocument/2006/relationships/slide" Target="slides/slide4.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endParaRPr lang="zh-CN" altLang="en-US"/>
          </a:p>
        </p:txBody>
      </p:sp>
      <p:sp>
        <p:nvSpPr>
          <p:cNvPr id="159747" name="Rectangle 3"/>
          <p:cNvSpPr>
            <a:spLocks noGrp="1" noChangeArrowheads="1"/>
          </p:cNvSpPr>
          <p:nvPr>
            <p:ph type="dt" sz="quarter"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159748" name="Rectangle 4"/>
          <p:cNvSpPr>
            <a:spLocks noGrp="1" noChangeArrowheads="1"/>
          </p:cNvSpPr>
          <p:nvPr>
            <p:ph type="ftr" sz="quarter" idx="2"/>
          </p:nvPr>
        </p:nvSpPr>
        <p:spPr bwMode="auto">
          <a:xfrm>
            <a:off x="0" y="9432925"/>
            <a:ext cx="293052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159749" name="Rectangle 5"/>
          <p:cNvSpPr>
            <a:spLocks noGrp="1" noChangeArrowheads="1"/>
          </p:cNvSpPr>
          <p:nvPr>
            <p:ph type="sldNum" sz="quarter" idx="3"/>
          </p:nvPr>
        </p:nvSpPr>
        <p:spPr bwMode="auto">
          <a:xfrm>
            <a:off x="3829050" y="9432925"/>
            <a:ext cx="293052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589F1CBD-42C2-4D93-A653-B0C211BEB4DA}" type="slidenum">
              <a:rPr lang="zh-CN" altLang="en-US"/>
              <a:pPr>
                <a:defRPr/>
              </a:pPr>
              <a:t>‹#›</a:t>
            </a:fld>
            <a:endParaRPr lang="en-US" altLang="zh-CN"/>
          </a:p>
        </p:txBody>
      </p:sp>
    </p:spTree>
    <p:extLst>
      <p:ext uri="{BB962C8B-B14F-4D97-AF65-F5344CB8AC3E}">
        <p14:creationId xmlns:p14="http://schemas.microsoft.com/office/powerpoint/2010/main" val="1161724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68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29050" y="0"/>
            <a:ext cx="2930525" cy="496888"/>
          </a:xfrm>
          <a:prstGeom prst="rect">
            <a:avLst/>
          </a:prstGeom>
        </p:spPr>
        <p:txBody>
          <a:bodyPr vert="horz" lIns="91440" tIns="45720" rIns="91440" bIns="45720" rtlCol="0"/>
          <a:lstStyle>
            <a:lvl1pPr algn="r">
              <a:defRPr sz="1200"/>
            </a:lvl1pPr>
          </a:lstStyle>
          <a:p>
            <a:pPr>
              <a:defRPr/>
            </a:pPr>
            <a:fld id="{E1AC3ED9-BC4B-4485-8074-669968D12F4E}" type="datetimeFigureOut">
              <a:rPr lang="zh-CN" altLang="en-US"/>
              <a:pPr>
                <a:defRPr/>
              </a:pPr>
              <a:t>2018/3/13</a:t>
            </a:fld>
            <a:endParaRPr lang="zh-CN" altLang="en-US"/>
          </a:p>
        </p:txBody>
      </p:sp>
      <p:sp>
        <p:nvSpPr>
          <p:cNvPr id="4" name="幻灯片图像占位符 3"/>
          <p:cNvSpPr>
            <a:spLocks noGrp="1" noRot="1" noChangeAspect="1"/>
          </p:cNvSpPr>
          <p:nvPr>
            <p:ph type="sldImg" idx="2"/>
          </p:nvPr>
        </p:nvSpPr>
        <p:spPr>
          <a:xfrm>
            <a:off x="898525" y="744538"/>
            <a:ext cx="4964113" cy="372427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6275" y="4718050"/>
            <a:ext cx="5408613" cy="4468813"/>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2925"/>
            <a:ext cx="2930525" cy="496888"/>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29050" y="9432925"/>
            <a:ext cx="2930525" cy="496888"/>
          </a:xfrm>
          <a:prstGeom prst="rect">
            <a:avLst/>
          </a:prstGeom>
        </p:spPr>
        <p:txBody>
          <a:bodyPr vert="horz" lIns="91440" tIns="45720" rIns="91440" bIns="45720" rtlCol="0" anchor="b"/>
          <a:lstStyle>
            <a:lvl1pPr algn="r">
              <a:defRPr sz="1200"/>
            </a:lvl1pPr>
          </a:lstStyle>
          <a:p>
            <a:pPr>
              <a:defRPr/>
            </a:pPr>
            <a:fld id="{A41AD3AE-E152-4C6B-BB24-323C5BB0FDCB}" type="slidenum">
              <a:rPr lang="zh-CN" altLang="en-US"/>
              <a:pPr>
                <a:defRPr/>
              </a:pPr>
              <a:t>‹#›</a:t>
            </a:fld>
            <a:endParaRPr lang="zh-CN" altLang="en-US"/>
          </a:p>
        </p:txBody>
      </p:sp>
    </p:spTree>
    <p:extLst>
      <p:ext uri="{BB962C8B-B14F-4D97-AF65-F5344CB8AC3E}">
        <p14:creationId xmlns:p14="http://schemas.microsoft.com/office/powerpoint/2010/main" val="7147837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二极管──三极管的电路</a:t>
            </a:r>
            <a:r>
              <a:rPr lang="en-US" altLang="zh-CN"/>
              <a:t>(DTL)</a:t>
            </a:r>
            <a:endParaRPr lang="zh-CN" altLang="en-US"/>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D17F87-8DAA-4F93-A842-5180220C330A}" type="slidenum">
              <a:rPr lang="zh-CN" altLang="en-US" smtClean="0">
                <a:latin typeface="Arial" charset="0"/>
              </a:rPr>
              <a:pPr eaLnBrk="1" hangingPunct="1">
                <a:spcBef>
                  <a:spcPct val="0"/>
                </a:spcBef>
              </a:pPr>
              <a:t>2</a:t>
            </a:fld>
            <a:endParaRPr lang="zh-CN" alt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互补对称式金属</a:t>
            </a:r>
            <a:r>
              <a:rPr lang="en-US" altLang="zh-CN"/>
              <a:t>-</a:t>
            </a:r>
            <a:r>
              <a:rPr lang="zh-CN" altLang="en-US"/>
              <a:t>氧化物</a:t>
            </a:r>
            <a:r>
              <a:rPr lang="en-US" altLang="zh-CN"/>
              <a:t>-</a:t>
            </a:r>
            <a:r>
              <a:rPr lang="zh-CN" altLang="en-US"/>
              <a:t>半导体</a:t>
            </a:r>
          </a:p>
        </p:txBody>
      </p:sp>
      <p:sp>
        <p:nvSpPr>
          <p:cNvPr id="89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4402EE3-6A7B-40EA-BE6E-557202CDC382}" type="slidenum">
              <a:rPr lang="zh-CN" altLang="en-US" smtClean="0">
                <a:solidFill>
                  <a:srgbClr val="000000"/>
                </a:solidFill>
                <a:latin typeface="Arial" charset="0"/>
              </a:rPr>
              <a:pPr eaLnBrk="1" hangingPunct="1">
                <a:spcBef>
                  <a:spcPct val="0"/>
                </a:spcBef>
              </a:pPr>
              <a:t>45</a:t>
            </a:fld>
            <a:endParaRPr lang="zh-CN" altLang="en-US">
              <a:solidFill>
                <a:srgbClr val="000000"/>
              </a:solidFill>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小规模集成电路（</a:t>
            </a:r>
            <a:r>
              <a:rPr lang="en-US" altLang="zh-CN"/>
              <a:t>SSI</a:t>
            </a:r>
            <a:r>
              <a:rPr lang="zh-CN" altLang="en-US"/>
              <a:t>）：</a:t>
            </a:r>
            <a:r>
              <a:rPr lang="en-US" altLang="zh-CN"/>
              <a:t>10-100</a:t>
            </a:r>
            <a:r>
              <a:rPr lang="zh-CN" altLang="en-US"/>
              <a:t>个元件或</a:t>
            </a:r>
            <a:r>
              <a:rPr lang="en-US" altLang="zh-CN"/>
              <a:t>1-10</a:t>
            </a:r>
            <a:r>
              <a:rPr lang="zh-CN" altLang="en-US"/>
              <a:t>个逻辑门</a:t>
            </a:r>
          </a:p>
          <a:p>
            <a:r>
              <a:rPr lang="zh-CN" altLang="en-US"/>
              <a:t>中规模集成电路（</a:t>
            </a:r>
            <a:r>
              <a:rPr lang="en-US" altLang="zh-CN"/>
              <a:t>MSI</a:t>
            </a:r>
            <a:r>
              <a:rPr lang="zh-CN" altLang="en-US"/>
              <a:t>）：</a:t>
            </a:r>
            <a:r>
              <a:rPr lang="en-US" altLang="zh-CN"/>
              <a:t>100-1000</a:t>
            </a:r>
            <a:r>
              <a:rPr lang="zh-CN" altLang="en-US"/>
              <a:t>个元件或</a:t>
            </a:r>
            <a:r>
              <a:rPr lang="en-US" altLang="zh-CN"/>
              <a:t>10-100</a:t>
            </a:r>
            <a:r>
              <a:rPr lang="zh-CN" altLang="en-US"/>
              <a:t>个逻辑门</a:t>
            </a:r>
          </a:p>
          <a:p>
            <a:r>
              <a:rPr lang="zh-CN" altLang="en-US"/>
              <a:t>大规模集成电路（</a:t>
            </a:r>
            <a:r>
              <a:rPr lang="en-US" altLang="zh-CN"/>
              <a:t>LSI</a:t>
            </a:r>
            <a:r>
              <a:rPr lang="zh-CN" altLang="en-US"/>
              <a:t>）：</a:t>
            </a:r>
            <a:r>
              <a:rPr lang="en-US" altLang="zh-CN"/>
              <a:t>10^3-10^5</a:t>
            </a:r>
            <a:r>
              <a:rPr lang="zh-CN" altLang="en-US"/>
              <a:t>个元件或</a:t>
            </a:r>
            <a:r>
              <a:rPr lang="en-US" altLang="zh-CN"/>
              <a:t>100-10000</a:t>
            </a:r>
            <a:r>
              <a:rPr lang="zh-CN" altLang="en-US"/>
              <a:t>个逻辑门</a:t>
            </a:r>
          </a:p>
          <a:p>
            <a:r>
              <a:rPr lang="zh-CN" altLang="en-US"/>
              <a:t>超大规模集成电路（</a:t>
            </a:r>
            <a:r>
              <a:rPr lang="en-US" altLang="zh-CN"/>
              <a:t>VLSI</a:t>
            </a:r>
            <a:r>
              <a:rPr lang="zh-CN" altLang="en-US"/>
              <a:t>）：</a:t>
            </a:r>
            <a:r>
              <a:rPr lang="en-US" altLang="zh-CN"/>
              <a:t>10^6-10^7</a:t>
            </a:r>
            <a:r>
              <a:rPr lang="zh-CN" altLang="en-US"/>
              <a:t>个元件或</a:t>
            </a:r>
            <a:r>
              <a:rPr lang="en-US" altLang="zh-CN"/>
              <a:t>10000</a:t>
            </a:r>
            <a:r>
              <a:rPr lang="zh-CN" altLang="en-US"/>
              <a:t>个以上逻辑门</a:t>
            </a:r>
          </a:p>
          <a:p>
            <a:r>
              <a:rPr lang="zh-CN" altLang="en-US"/>
              <a:t>特大规模集成电路（</a:t>
            </a:r>
            <a:r>
              <a:rPr lang="en-US" altLang="zh-CN"/>
              <a:t>ULSI</a:t>
            </a:r>
            <a:r>
              <a:rPr lang="zh-CN" altLang="en-US"/>
              <a:t>）：</a:t>
            </a:r>
            <a:r>
              <a:rPr lang="en-US" altLang="zh-CN"/>
              <a:t>10^7-10^9</a:t>
            </a:r>
            <a:r>
              <a:rPr lang="zh-CN" altLang="en-US"/>
              <a:t>个元件</a:t>
            </a:r>
          </a:p>
          <a:p>
            <a:r>
              <a:rPr lang="zh-CN" altLang="en-US"/>
              <a:t>巨大规模集成电路（</a:t>
            </a:r>
            <a:r>
              <a:rPr lang="en-US" altLang="zh-CN"/>
              <a:t>GSI</a:t>
            </a:r>
            <a:r>
              <a:rPr lang="zh-CN" altLang="en-US"/>
              <a:t>）：</a:t>
            </a:r>
            <a:r>
              <a:rPr lang="en-US" altLang="zh-CN"/>
              <a:t>10^9</a:t>
            </a:r>
            <a:r>
              <a:rPr lang="zh-CN" altLang="en-US"/>
              <a:t>以上个元件</a:t>
            </a:r>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F08292E1-A6F9-49B8-AD3E-C19DB2569F15}" type="slidenum">
              <a:rPr lang="zh-CN" altLang="en-US" smtClean="0">
                <a:latin typeface="Arial" charset="0"/>
              </a:rPr>
              <a:pPr eaLnBrk="1" hangingPunct="1">
                <a:spcBef>
                  <a:spcPct val="0"/>
                </a:spcBef>
              </a:pPr>
              <a:t>3</a:t>
            </a:fld>
            <a:endParaRPr lang="zh-CN" alt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常温下，少数价电子由于热运动获得足够的能量挣脱共价键的束缚成为自由电子。此时，共价键留下一个空位置，即空穴。原子因失去电子而带正电，或者说空穴带正电。在本征半导体外加一个电场，自由电子将定向移动产生电流；同时，价电子会按一定方向去依次填补空穴，相当于空穴也在定向移动，而且是跟电子反向的运动。本征半导体的电流是这两个电流之和。运载电荷的粒子称之为载流子。</a:t>
            </a:r>
          </a:p>
          <a:p>
            <a:r>
              <a:rPr lang="zh-CN" altLang="en-US"/>
              <a:t>当有一个自由电子的产生，必然会有一个空穴产生，所以自由电子与空穴对是同生同灭。当自由电子在运动中填补了一个空穴，此时两者同时消失，这种现象称之为复合。在一定温度下，两种载流子浓度相同，达到一种动态平衡。当温度升高，热运动会加剧，会有更多的电子挣脱束缚，会导致载流子浓度上升，从而打破这个平衡，温度一定后会再次建立平衡。</a:t>
            </a:r>
          </a:p>
        </p:txBody>
      </p:sp>
      <p:sp>
        <p:nvSpPr>
          <p:cNvPr id="819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FCA1FBCB-3D8D-4931-887B-9A37AF45E966}" type="slidenum">
              <a:rPr lang="zh-CN" altLang="en-US" smtClean="0">
                <a:latin typeface="Arial" charset="0"/>
              </a:rPr>
              <a:pPr eaLnBrk="1" hangingPunct="1">
                <a:spcBef>
                  <a:spcPct val="0"/>
                </a:spcBef>
              </a:pPr>
              <a:t>6</a:t>
            </a:fld>
            <a:endParaRPr lang="zh-CN" alt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在本征半导体中掺入某些微量元素作为杂质，可使半导体的导电性发生显著变化。掺入的杂质主要是三价或五价元素。</a:t>
            </a:r>
            <a:endParaRPr lang="en-US" altLang="zh-CN"/>
          </a:p>
          <a:p>
            <a:r>
              <a:rPr lang="en-US" altLang="zh-CN"/>
              <a:t>P</a:t>
            </a:r>
            <a:r>
              <a:rPr lang="zh-CN" altLang="en-US"/>
              <a:t>型半导体：在纯净的硅（或锗）晶体中，掺人少量硼（或其他三价元素，如铝），硼原子与周围的硅原子形成共价键时，会因缺少一个价电子而在共价键中出现一个空位，这个空位很容易被相邻的价电子填补，而使失去价电子的共价键出现一个空穴。这样，在杂质半导体中出现大量空穴，空穴被称为多数载流子，自由电子被称为少数载流子。这种杂质半导体主要靠空穴导电，称为空穴半导体，简称</a:t>
            </a:r>
            <a:r>
              <a:rPr lang="en-US" altLang="zh-CN"/>
              <a:t>P</a:t>
            </a:r>
            <a:r>
              <a:rPr lang="zh-CN" altLang="en-US"/>
              <a:t>型半导体</a:t>
            </a:r>
            <a:endParaRPr lang="en-US" altLang="zh-CN"/>
          </a:p>
          <a:p>
            <a:r>
              <a:rPr lang="en-US" altLang="zh-CN"/>
              <a:t>N</a:t>
            </a:r>
            <a:r>
              <a:rPr lang="zh-CN" altLang="en-US"/>
              <a:t>型半导体：在纯净的硅（或锗）晶体中，掺入少量磷（或其他五价元素，如砷），由于掺入的元素数量较少，因此整个晶体结构基本上保持不变，只是某些位置上的硅原子被磷原子替代。磷原子五个价电子中的四个与硅原子形成共价键结构，而多余一个价电子处于共价键之外，很容易挣脱原子核的束缚成为自由电子。这样，半导体中自由电子数目明显增加，大大提高了半导体的导电性能。同时空穴数量远少于自由电子数量，故自由电子被称为多数载流子（简称多子），空穴被称为少数载流子（简称少子）。这种杂质半导体主要以电子导电为主，称为电子半导项目</a:t>
            </a:r>
            <a:r>
              <a:rPr lang="en-US" altLang="zh-CN"/>
              <a:t>1</a:t>
            </a:r>
            <a:r>
              <a:rPr lang="zh-CN" altLang="en-US"/>
              <a:t>设计与制作线性集成直流稳压电源体，简称</a:t>
            </a:r>
            <a:r>
              <a:rPr lang="en-US" altLang="zh-CN"/>
              <a:t>N</a:t>
            </a:r>
            <a:r>
              <a:rPr lang="zh-CN" altLang="en-US"/>
              <a:t>型半导体</a:t>
            </a:r>
          </a:p>
        </p:txBody>
      </p:sp>
      <p:sp>
        <p:nvSpPr>
          <p:cNvPr id="829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D00B70B-38A5-4D12-A398-F39ECC0F4388}" type="slidenum">
              <a:rPr lang="zh-CN" altLang="en-US" smtClean="0">
                <a:latin typeface="Arial" charset="0"/>
              </a:rPr>
              <a:pPr eaLnBrk="1" hangingPunct="1">
                <a:spcBef>
                  <a:spcPct val="0"/>
                </a:spcBef>
              </a:pPr>
              <a:t>7</a:t>
            </a:fld>
            <a:endParaRPr lang="zh-CN" alt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在</a:t>
            </a:r>
            <a:r>
              <a:rPr lang="en-US" altLang="zh-CN"/>
              <a:t>P</a:t>
            </a:r>
            <a:r>
              <a:rPr lang="zh-CN" altLang="en-US"/>
              <a:t>型半导体和</a:t>
            </a:r>
            <a:r>
              <a:rPr lang="en-US" altLang="zh-CN"/>
              <a:t>N</a:t>
            </a:r>
            <a:r>
              <a:rPr lang="zh-CN" altLang="en-US"/>
              <a:t>型半导体结合后，由于</a:t>
            </a:r>
            <a:r>
              <a:rPr lang="en-US" altLang="zh-CN"/>
              <a:t>N</a:t>
            </a:r>
            <a:r>
              <a:rPr lang="zh-CN" altLang="en-US"/>
              <a:t>型区内自由电子为多子空穴几乎为零称为少子，而</a:t>
            </a:r>
            <a:r>
              <a:rPr lang="en-US" altLang="zh-CN"/>
              <a:t>P</a:t>
            </a:r>
            <a:r>
              <a:rPr lang="zh-CN" altLang="en-US"/>
              <a:t>型区内空穴为多子自由电子为少子，在它们的交界处就出现了电子和空穴的浓度差。由于自由电子和空穴浓度差的原因，有一些电子从</a:t>
            </a:r>
            <a:r>
              <a:rPr lang="en-US" altLang="zh-CN"/>
              <a:t>N</a:t>
            </a:r>
            <a:r>
              <a:rPr lang="zh-CN" altLang="en-US"/>
              <a:t>型区向</a:t>
            </a:r>
            <a:r>
              <a:rPr lang="en-US" altLang="zh-CN"/>
              <a:t>P</a:t>
            </a:r>
            <a:r>
              <a:rPr lang="zh-CN" altLang="en-US"/>
              <a:t>型区扩散，也有一些空穴要从</a:t>
            </a:r>
            <a:r>
              <a:rPr lang="en-US" altLang="zh-CN"/>
              <a:t>P</a:t>
            </a:r>
            <a:r>
              <a:rPr lang="zh-CN" altLang="en-US"/>
              <a:t>型区向</a:t>
            </a:r>
            <a:r>
              <a:rPr lang="en-US" altLang="zh-CN"/>
              <a:t>N</a:t>
            </a:r>
            <a:r>
              <a:rPr lang="zh-CN" altLang="en-US"/>
              <a:t>型区扩散。它们扩散的结果就使</a:t>
            </a:r>
            <a:r>
              <a:rPr lang="en-US" altLang="zh-CN"/>
              <a:t>P</a:t>
            </a:r>
            <a:r>
              <a:rPr lang="zh-CN" altLang="en-US"/>
              <a:t>区一边失去空穴，留下了带负电的杂质离子，</a:t>
            </a:r>
            <a:r>
              <a:rPr lang="en-US" altLang="zh-CN"/>
              <a:t>N</a:t>
            </a:r>
            <a:r>
              <a:rPr lang="zh-CN" altLang="en-US"/>
              <a:t>区一边失去电子，留下了带正电的杂质离子。开路中半导体中的离子不能任意移动，因此不参与导电。这些不能移动的带电粒子在</a:t>
            </a:r>
            <a:r>
              <a:rPr lang="en-US" altLang="zh-CN"/>
              <a:t>P</a:t>
            </a:r>
            <a:r>
              <a:rPr lang="zh-CN" altLang="en-US"/>
              <a:t>和</a:t>
            </a:r>
            <a:r>
              <a:rPr lang="en-US" altLang="zh-CN"/>
              <a:t>N</a:t>
            </a:r>
            <a:r>
              <a:rPr lang="zh-CN" altLang="en-US"/>
              <a:t>区交界面附近，形成了一个空间电荷区，空间电荷区的薄厚和掺杂物浓度有关。</a:t>
            </a:r>
            <a:endParaRPr lang="en-US" altLang="zh-CN"/>
          </a:p>
          <a:p>
            <a:r>
              <a:rPr lang="zh-CN" altLang="en-US"/>
              <a:t>在空间电荷区形成后，由于正负电荷之间的相互作用，在空间电荷区形成了内电场，其方向是从带正电的</a:t>
            </a:r>
            <a:r>
              <a:rPr lang="en-US" altLang="zh-CN"/>
              <a:t>N</a:t>
            </a:r>
            <a:r>
              <a:rPr lang="zh-CN" altLang="en-US"/>
              <a:t>区指向带负电的</a:t>
            </a:r>
            <a:r>
              <a:rPr lang="en-US" altLang="zh-CN"/>
              <a:t>P</a:t>
            </a:r>
            <a:r>
              <a:rPr lang="zh-CN" altLang="en-US"/>
              <a:t>区。显然，这个电场的方向与载流子扩散运动的方向相反，阻止扩散。</a:t>
            </a:r>
          </a:p>
          <a:p>
            <a:r>
              <a:rPr lang="zh-CN" altLang="en-US"/>
              <a:t>另一方面，这个电场将使</a:t>
            </a:r>
            <a:r>
              <a:rPr lang="en-US" altLang="zh-CN"/>
              <a:t>N</a:t>
            </a:r>
            <a:r>
              <a:rPr lang="zh-CN" altLang="en-US"/>
              <a:t>区的少数载流子空穴向</a:t>
            </a:r>
            <a:r>
              <a:rPr lang="en-US" altLang="zh-CN"/>
              <a:t>P</a:t>
            </a:r>
            <a:r>
              <a:rPr lang="zh-CN" altLang="en-US"/>
              <a:t>区漂移，使</a:t>
            </a:r>
            <a:r>
              <a:rPr lang="en-US" altLang="zh-CN"/>
              <a:t>P</a:t>
            </a:r>
            <a:r>
              <a:rPr lang="zh-CN" altLang="en-US"/>
              <a:t>区的少数载流子电子向</a:t>
            </a:r>
            <a:r>
              <a:rPr lang="en-US" altLang="zh-CN"/>
              <a:t>N</a:t>
            </a:r>
            <a:r>
              <a:rPr lang="zh-CN" altLang="en-US"/>
              <a:t>区漂移，漂移运动的方向正好与扩散运动的方向相反。从</a:t>
            </a:r>
            <a:r>
              <a:rPr lang="en-US" altLang="zh-CN"/>
              <a:t>N</a:t>
            </a:r>
            <a:r>
              <a:rPr lang="zh-CN" altLang="en-US"/>
              <a:t>区漂移到</a:t>
            </a:r>
            <a:r>
              <a:rPr lang="en-US" altLang="zh-CN"/>
              <a:t>P</a:t>
            </a:r>
            <a:r>
              <a:rPr lang="zh-CN" altLang="en-US"/>
              <a:t>区的空穴补充了原来交界面上</a:t>
            </a:r>
            <a:r>
              <a:rPr lang="en-US" altLang="zh-CN"/>
              <a:t>P</a:t>
            </a:r>
            <a:r>
              <a:rPr lang="zh-CN" altLang="en-US"/>
              <a:t>区所失去的空穴，从</a:t>
            </a:r>
            <a:r>
              <a:rPr lang="en-US" altLang="zh-CN"/>
              <a:t>P</a:t>
            </a:r>
            <a:r>
              <a:rPr lang="zh-CN" altLang="en-US"/>
              <a:t>区漂移到</a:t>
            </a:r>
            <a:r>
              <a:rPr lang="en-US" altLang="zh-CN"/>
              <a:t>N</a:t>
            </a:r>
            <a:r>
              <a:rPr lang="zh-CN" altLang="en-US"/>
              <a:t>区的电子补充了原来交界面上</a:t>
            </a:r>
            <a:r>
              <a:rPr lang="en-US" altLang="zh-CN"/>
              <a:t>N</a:t>
            </a:r>
            <a:r>
              <a:rPr lang="zh-CN" altLang="en-US"/>
              <a:t>区所失去的电子，这就使空间电荷减少，内电场减弱。因此，漂移运动的结果是使空间电荷区变窄，扩散运动加强。</a:t>
            </a:r>
          </a:p>
          <a:p>
            <a:r>
              <a:rPr lang="zh-CN" altLang="en-US"/>
              <a:t>最后，多子的扩散和少子的漂移达到动态平衡。在</a:t>
            </a:r>
            <a:r>
              <a:rPr lang="en-US" altLang="zh-CN"/>
              <a:t>P</a:t>
            </a:r>
            <a:r>
              <a:rPr lang="zh-CN" altLang="en-US"/>
              <a:t>型半导体和</a:t>
            </a:r>
            <a:r>
              <a:rPr lang="en-US" altLang="zh-CN"/>
              <a:t>N</a:t>
            </a:r>
            <a:r>
              <a:rPr lang="zh-CN" altLang="en-US"/>
              <a:t>型半导体的结合面两侧，留下离子薄层，这个离子薄层形成的空间电荷区称为</a:t>
            </a:r>
            <a:r>
              <a:rPr lang="en-US" altLang="zh-CN"/>
              <a:t>PN</a:t>
            </a:r>
            <a:r>
              <a:rPr lang="zh-CN" altLang="en-US"/>
              <a:t>结。</a:t>
            </a:r>
            <a:r>
              <a:rPr lang="en-US" altLang="zh-CN"/>
              <a:t>PN</a:t>
            </a:r>
            <a:r>
              <a:rPr lang="zh-CN" altLang="en-US"/>
              <a:t>结的内电场方向由</a:t>
            </a:r>
            <a:r>
              <a:rPr lang="en-US" altLang="zh-CN"/>
              <a:t>N</a:t>
            </a:r>
            <a:r>
              <a:rPr lang="zh-CN" altLang="en-US"/>
              <a:t>区指向</a:t>
            </a:r>
            <a:r>
              <a:rPr lang="en-US" altLang="zh-CN"/>
              <a:t>P</a:t>
            </a:r>
            <a:r>
              <a:rPr lang="zh-CN" altLang="en-US"/>
              <a:t>区。在空间电荷区，由于缺少多子，所以也称耗尽层</a:t>
            </a:r>
          </a:p>
        </p:txBody>
      </p:sp>
      <p:sp>
        <p:nvSpPr>
          <p:cNvPr id="839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1225E4F-E5C1-41DC-AB84-5FF5885E9ADB}" type="slidenum">
              <a:rPr lang="zh-CN" altLang="en-US" smtClean="0">
                <a:latin typeface="Arial" charset="0"/>
              </a:rPr>
              <a:pPr eaLnBrk="1" hangingPunct="1">
                <a:spcBef>
                  <a:spcPct val="0"/>
                </a:spcBef>
              </a:pPr>
              <a:t>8</a:t>
            </a:fld>
            <a:endParaRPr lang="zh-CN" alt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从</a:t>
            </a:r>
            <a:r>
              <a:rPr lang="en-US" altLang="zh-CN"/>
              <a:t>PN</a:t>
            </a:r>
            <a:r>
              <a:rPr lang="zh-CN" altLang="en-US"/>
              <a:t>结的形成原理可以看出，要想让</a:t>
            </a:r>
            <a:r>
              <a:rPr lang="en-US" altLang="zh-CN"/>
              <a:t>PN</a:t>
            </a:r>
            <a:r>
              <a:rPr lang="zh-CN" altLang="en-US"/>
              <a:t>结导通形成电流，必须消除其空间电荷区的内部电场的阻力。很显然，给它加一个反方向的更大的电场，即</a:t>
            </a:r>
            <a:r>
              <a:rPr lang="en-US" altLang="zh-CN"/>
              <a:t>P</a:t>
            </a:r>
            <a:r>
              <a:rPr lang="zh-CN" altLang="en-US"/>
              <a:t>区接外加电源的正极，</a:t>
            </a:r>
            <a:r>
              <a:rPr lang="en-US" altLang="zh-CN"/>
              <a:t>N</a:t>
            </a:r>
            <a:r>
              <a:rPr lang="zh-CN" altLang="en-US"/>
              <a:t>区结负极，就可以抵消其内部自建电场，使载流子可以继续运动，从而形成线性的正向电流。而外加反向电压则相当于内建电场的阻力更大，</a:t>
            </a:r>
            <a:r>
              <a:rPr lang="en-US" altLang="zh-CN"/>
              <a:t>PN</a:t>
            </a:r>
            <a:r>
              <a:rPr lang="zh-CN" altLang="en-US"/>
              <a:t>结不能导通，仅有极微弱的反向电流（由少数载流子的漂移运动形成，因少子数量有限，电流饱和）。当反向电压增大至某一数值时，因少子的数量和能量都增大，会碰撞破坏内部的共价键，使原来被束缚的电子和空穴被释放出来，不断增大电流，最终</a:t>
            </a:r>
            <a:r>
              <a:rPr lang="en-US" altLang="zh-CN"/>
              <a:t>PN</a:t>
            </a:r>
            <a:r>
              <a:rPr lang="zh-CN" altLang="en-US"/>
              <a:t>结将被击穿（变为导体）损坏，反向电流急剧增大。</a:t>
            </a:r>
          </a:p>
          <a:p>
            <a:r>
              <a:rPr lang="zh-CN" altLang="en-US"/>
              <a:t>这就是</a:t>
            </a:r>
            <a:r>
              <a:rPr lang="en-US" altLang="zh-CN"/>
              <a:t>PN</a:t>
            </a:r>
            <a:r>
              <a:rPr lang="zh-CN" altLang="en-US"/>
              <a:t>结的特性（单向导通、反向饱和漏电或击穿导体），也是晶体管和集成电路最基础、最重要的物理原理，所有以晶体管为基础的复杂电路的分析都离不开它。</a:t>
            </a:r>
          </a:p>
          <a:p>
            <a:endParaRPr lang="zh-CN" altLang="en-US"/>
          </a:p>
        </p:txBody>
      </p:sp>
      <p:sp>
        <p:nvSpPr>
          <p:cNvPr id="849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70BA5F8-36CB-4D8A-9C20-0B4A8501BDA7}" type="slidenum">
              <a:rPr lang="zh-CN" altLang="en-US" smtClean="0">
                <a:latin typeface="Arial" charset="0"/>
              </a:rPr>
              <a:pPr eaLnBrk="1" hangingPunct="1">
                <a:spcBef>
                  <a:spcPct val="0"/>
                </a:spcBef>
              </a:pPr>
              <a:t>9</a:t>
            </a:fld>
            <a:endParaRPr lang="zh-CN" alt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Iis</a:t>
            </a:r>
            <a:r>
              <a:rPr lang="zh-CN" altLang="en-US"/>
              <a:t>为</a:t>
            </a:r>
            <a:r>
              <a:rPr lang="en-US" altLang="zh-CN"/>
              <a:t>Vi=0</a:t>
            </a:r>
            <a:r>
              <a:rPr lang="zh-CN" altLang="en-US"/>
              <a:t>时的输入电流。</a:t>
            </a:r>
          </a:p>
          <a:p>
            <a:endParaRPr lang="zh-CN" altLang="en-US"/>
          </a:p>
        </p:txBody>
      </p:sp>
      <p:sp>
        <p:nvSpPr>
          <p:cNvPr id="860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31E9D1A-06E5-4CD6-ACB2-FAADAE8911AB}"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758830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芯片 </a:t>
            </a:r>
            <a:r>
              <a:rPr lang="en-US" altLang="zh-CN"/>
              <a:t>TTL</a:t>
            </a:r>
            <a:r>
              <a:rPr lang="zh-CN" altLang="en-US"/>
              <a:t>类型 </a:t>
            </a:r>
            <a:r>
              <a:rPr lang="en-US" altLang="zh-CN"/>
              <a:t>VOH </a:t>
            </a:r>
            <a:r>
              <a:rPr lang="zh-CN" altLang="en-US"/>
              <a:t>传递延迟 功耗</a:t>
            </a:r>
          </a:p>
          <a:p>
            <a:endParaRPr lang="zh-CN" altLang="en-US"/>
          </a:p>
          <a:p>
            <a:r>
              <a:rPr lang="en-US" altLang="zh-CN"/>
              <a:t>74XXX—— </a:t>
            </a:r>
            <a:r>
              <a:rPr lang="zh-CN" altLang="en-US"/>
              <a:t>标准</a:t>
            </a:r>
            <a:r>
              <a:rPr lang="en-US" altLang="zh-CN"/>
              <a:t>TTL 2.4V 9ns 10mW</a:t>
            </a:r>
          </a:p>
          <a:p>
            <a:endParaRPr lang="en-US" altLang="zh-CN"/>
          </a:p>
          <a:p>
            <a:r>
              <a:rPr lang="en-US" altLang="zh-CN"/>
              <a:t>74LXXX—— </a:t>
            </a:r>
            <a:r>
              <a:rPr lang="zh-CN" altLang="en-US"/>
              <a:t>低功耗</a:t>
            </a:r>
            <a:r>
              <a:rPr lang="en-US" altLang="zh-CN"/>
              <a:t>TTL 2.4V 33ns 1mW</a:t>
            </a:r>
          </a:p>
          <a:p>
            <a:endParaRPr lang="en-US" altLang="zh-CN"/>
          </a:p>
          <a:p>
            <a:r>
              <a:rPr lang="en-US" altLang="zh-CN"/>
              <a:t>74HXXX—— </a:t>
            </a:r>
            <a:r>
              <a:rPr lang="zh-CN" altLang="en-US"/>
              <a:t>高速型</a:t>
            </a:r>
            <a:r>
              <a:rPr lang="en-US" altLang="zh-CN"/>
              <a:t>TTL 2.4V 6ns 23mW</a:t>
            </a:r>
          </a:p>
          <a:p>
            <a:endParaRPr lang="en-US" altLang="zh-CN"/>
          </a:p>
          <a:p>
            <a:r>
              <a:rPr lang="en-US" altLang="zh-CN"/>
              <a:t>74SXXX—— </a:t>
            </a:r>
            <a:r>
              <a:rPr lang="zh-CN" altLang="en-US"/>
              <a:t>肖特基型</a:t>
            </a:r>
            <a:r>
              <a:rPr lang="en-US" altLang="zh-CN"/>
              <a:t>TTL 2.7V 3ns 23mW</a:t>
            </a:r>
          </a:p>
          <a:p>
            <a:endParaRPr lang="en-US" altLang="zh-CN"/>
          </a:p>
          <a:p>
            <a:r>
              <a:rPr lang="en-US" altLang="zh-CN"/>
              <a:t>74LSXXX—— </a:t>
            </a:r>
            <a:r>
              <a:rPr lang="zh-CN" altLang="en-US"/>
              <a:t>低功耗肖特基型</a:t>
            </a:r>
            <a:r>
              <a:rPr lang="en-US" altLang="zh-CN"/>
              <a:t>TTL 2.7V 9.5ns 2mW</a:t>
            </a:r>
          </a:p>
          <a:p>
            <a:endParaRPr lang="en-US" altLang="zh-CN"/>
          </a:p>
          <a:p>
            <a:r>
              <a:rPr lang="en-US" altLang="zh-CN"/>
              <a:t>74ASXXX—— </a:t>
            </a:r>
            <a:r>
              <a:rPr lang="zh-CN" altLang="en-US"/>
              <a:t>高肖特基型</a:t>
            </a:r>
            <a:r>
              <a:rPr lang="en-US" altLang="zh-CN"/>
              <a:t>TTL 3.0V 1.5ns 8mW</a:t>
            </a:r>
          </a:p>
          <a:p>
            <a:endParaRPr lang="en-US" altLang="zh-CN"/>
          </a:p>
          <a:p>
            <a:r>
              <a:rPr lang="en-US" altLang="zh-CN"/>
              <a:t>74ALSXXX——</a:t>
            </a:r>
            <a:r>
              <a:rPr lang="zh-CN" altLang="en-US"/>
              <a:t>高肖特基低功耗型</a:t>
            </a:r>
            <a:r>
              <a:rPr lang="en-US" altLang="zh-CN"/>
              <a:t>TTL 3.0V 4ns 1.2mW</a:t>
            </a:r>
            <a:endParaRPr lang="zh-CN" altLang="en-US"/>
          </a:p>
        </p:txBody>
      </p:sp>
      <p:sp>
        <p:nvSpPr>
          <p:cNvPr id="870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D344B49-1EE7-4761-983B-83FF183209A3}" type="slidenum">
              <a:rPr lang="zh-CN" altLang="en-US" smtClean="0">
                <a:latin typeface="Arial" charset="0"/>
              </a:rPr>
              <a:pPr eaLnBrk="1" hangingPunct="1">
                <a:spcBef>
                  <a:spcPct val="0"/>
                </a:spcBef>
              </a:pPr>
              <a:t>41</a:t>
            </a:fld>
            <a:endParaRPr lang="zh-CN" alt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80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E1BC39F8-0D34-40C0-8C4A-239FA4B6E794}" type="slidenum">
              <a:rPr lang="zh-CN" altLang="en-US" smtClean="0">
                <a:latin typeface="Arial" charset="0"/>
              </a:rPr>
              <a:pPr eaLnBrk="1" hangingPunct="1">
                <a:spcBef>
                  <a:spcPct val="0"/>
                </a:spcBef>
              </a:pPr>
              <a:t>42</a:t>
            </a:fld>
            <a:endParaRPr lang="zh-CN" alt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9CEC17-3F3F-4136-A10F-9277C28EC637}" type="slidenum">
              <a:rPr lang="zh-CN" altLang="en-US"/>
              <a:pPr>
                <a:defRPr/>
              </a:pPr>
              <a:t>‹#›</a:t>
            </a:fld>
            <a:endParaRPr lang="en-US" altLang="zh-CN"/>
          </a:p>
        </p:txBody>
      </p:sp>
    </p:spTree>
    <p:extLst>
      <p:ext uri="{BB962C8B-B14F-4D97-AF65-F5344CB8AC3E}">
        <p14:creationId xmlns:p14="http://schemas.microsoft.com/office/powerpoint/2010/main" val="3179555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836957-7344-4776-BDAC-DE74A956D340}" type="slidenum">
              <a:rPr lang="zh-CN" altLang="en-US"/>
              <a:pPr>
                <a:defRPr/>
              </a:pPr>
              <a:t>‹#›</a:t>
            </a:fld>
            <a:endParaRPr lang="en-US" altLang="zh-CN"/>
          </a:p>
        </p:txBody>
      </p:sp>
    </p:spTree>
    <p:extLst>
      <p:ext uri="{BB962C8B-B14F-4D97-AF65-F5344CB8AC3E}">
        <p14:creationId xmlns:p14="http://schemas.microsoft.com/office/powerpoint/2010/main" val="207911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6326448-6CE8-4619-BB9E-3C333F28F8BC}" type="slidenum">
              <a:rPr lang="zh-CN" altLang="en-US"/>
              <a:pPr>
                <a:defRPr/>
              </a:pPr>
              <a:t>‹#›</a:t>
            </a:fld>
            <a:endParaRPr lang="en-US" altLang="zh-CN"/>
          </a:p>
        </p:txBody>
      </p:sp>
    </p:spTree>
    <p:extLst>
      <p:ext uri="{BB962C8B-B14F-4D97-AF65-F5344CB8AC3E}">
        <p14:creationId xmlns:p14="http://schemas.microsoft.com/office/powerpoint/2010/main" val="1771233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ctrTitle"/>
          </p:nvPr>
        </p:nvSpPr>
        <p:spPr>
          <a:xfrm>
            <a:off x="685800" y="1676401"/>
            <a:ext cx="7772400" cy="1538286"/>
          </a:xfrm>
        </p:spPr>
        <p:txBody>
          <a:bodyPr anchor="b"/>
          <a:lstStyle/>
          <a:p>
            <a:r>
              <a:rPr lang="zh-CN" altLang="en-US"/>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2CFD6E7-8F2E-4706-A8F0-FBE1155F9609}" type="slidenum">
              <a:rPr lang="zh-CN" altLang="en-US"/>
              <a:pPr>
                <a:defRPr/>
              </a:pPr>
              <a:t>‹#›</a:t>
            </a:fld>
            <a:endParaRPr lang="en-US" altLang="zh-CN"/>
          </a:p>
        </p:txBody>
      </p:sp>
    </p:spTree>
    <p:extLst>
      <p:ext uri="{BB962C8B-B14F-4D97-AF65-F5344CB8AC3E}">
        <p14:creationId xmlns:p14="http://schemas.microsoft.com/office/powerpoint/2010/main" val="3502785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a:xfrm>
            <a:off x="73025" y="6400800"/>
            <a:ext cx="3200400" cy="284163"/>
          </a:xfrm>
        </p:spPr>
        <p:txBody>
          <a:bodyPr/>
          <a:lstStyle>
            <a:lvl1pPr>
              <a:defRPr/>
            </a:lvl1pPr>
          </a:lstStyle>
          <a:p>
            <a:pPr>
              <a:defRPr/>
            </a:pPr>
            <a:endParaRPr lang="en-US" altLang="zh-CN"/>
          </a:p>
        </p:txBody>
      </p:sp>
      <p:sp>
        <p:nvSpPr>
          <p:cNvPr id="6" name="页脚占位符 4"/>
          <p:cNvSpPr>
            <a:spLocks noGrp="1"/>
          </p:cNvSpPr>
          <p:nvPr>
            <p:ph type="ftr" sz="quarter" idx="11"/>
          </p:nvPr>
        </p:nvSpPr>
        <p:spPr>
          <a:xfrm>
            <a:off x="5330825" y="6400800"/>
            <a:ext cx="3733800" cy="284163"/>
          </a:xfrm>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D39394F-AFE9-4774-9B49-FC46F38F9279}" type="slidenum">
              <a:rPr lang="zh-CN" altLang="en-US"/>
              <a:pPr>
                <a:defRPr/>
              </a:pPr>
              <a:t>‹#›</a:t>
            </a:fld>
            <a:endParaRPr lang="en-US" altLang="zh-CN"/>
          </a:p>
        </p:txBody>
      </p:sp>
    </p:spTree>
    <p:extLst>
      <p:ext uri="{BB962C8B-B14F-4D97-AF65-F5344CB8AC3E}">
        <p14:creationId xmlns:p14="http://schemas.microsoft.com/office/powerpoint/2010/main" val="2830575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DC270BC4-9A78-424D-B876-8FBDBE879FCE}" type="slidenum">
              <a:rPr lang="zh-CN" altLang="en-US"/>
              <a:pPr>
                <a:defRPr/>
              </a:pPr>
              <a:t>‹#›</a:t>
            </a:fld>
            <a:endParaRPr lang="en-US" altLang="zh-CN"/>
          </a:p>
        </p:txBody>
      </p:sp>
    </p:spTree>
    <p:extLst>
      <p:ext uri="{BB962C8B-B14F-4D97-AF65-F5344CB8AC3E}">
        <p14:creationId xmlns:p14="http://schemas.microsoft.com/office/powerpoint/2010/main" val="1010405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en-US" altLang="zh-CN"/>
          </a:p>
        </p:txBody>
      </p:sp>
      <p:sp>
        <p:nvSpPr>
          <p:cNvPr id="7" name="页脚占位符 5"/>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2E8BF169-07BC-46C1-946B-1FC7CB4CC81C}" type="slidenum">
              <a:rPr lang="zh-CN" altLang="en-US"/>
              <a:pPr>
                <a:defRPr/>
              </a:pPr>
              <a:t>‹#›</a:t>
            </a:fld>
            <a:endParaRPr lang="en-US" altLang="zh-CN"/>
          </a:p>
        </p:txBody>
      </p:sp>
    </p:spTree>
    <p:extLst>
      <p:ext uri="{BB962C8B-B14F-4D97-AF65-F5344CB8AC3E}">
        <p14:creationId xmlns:p14="http://schemas.microsoft.com/office/powerpoint/2010/main" val="179731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6"/>
          <p:cNvSpPr>
            <a:spLocks noGrp="1"/>
          </p:cNvSpPr>
          <p:nvPr>
            <p:ph type="dt" sz="half" idx="10"/>
          </p:nvPr>
        </p:nvSpPr>
        <p:spPr/>
        <p:txBody>
          <a:bodyPr/>
          <a:lstStyle>
            <a:lvl1pPr>
              <a:defRPr/>
            </a:lvl1pPr>
          </a:lstStyle>
          <a:p>
            <a:pPr>
              <a:defRPr/>
            </a:pPr>
            <a:endParaRPr lang="en-US" altLang="zh-CN"/>
          </a:p>
        </p:txBody>
      </p:sp>
      <p:sp>
        <p:nvSpPr>
          <p:cNvPr id="9" name="页脚占位符 7"/>
          <p:cNvSpPr>
            <a:spLocks noGrp="1"/>
          </p:cNvSpPr>
          <p:nvPr>
            <p:ph type="ftr" sz="quarter" idx="11"/>
          </p:nvPr>
        </p:nvSpPr>
        <p:spPr/>
        <p:txBody>
          <a:bodyPr/>
          <a:lstStyle>
            <a:lvl1pPr>
              <a:defRPr/>
            </a:lvl1pPr>
          </a:lstStyle>
          <a:p>
            <a:pPr>
              <a:defRPr/>
            </a:pPr>
            <a:endParaRPr lang="en-US" altLang="zh-CN"/>
          </a:p>
        </p:txBody>
      </p:sp>
      <p:sp>
        <p:nvSpPr>
          <p:cNvPr id="10" name="灯片编号占位符 8"/>
          <p:cNvSpPr>
            <a:spLocks noGrp="1"/>
          </p:cNvSpPr>
          <p:nvPr>
            <p:ph type="sldNum" sz="quarter" idx="12"/>
          </p:nvPr>
        </p:nvSpPr>
        <p:spPr/>
        <p:txBody>
          <a:bodyPr/>
          <a:lstStyle>
            <a:lvl1pPr>
              <a:defRPr/>
            </a:lvl1pPr>
          </a:lstStyle>
          <a:p>
            <a:pPr>
              <a:defRPr/>
            </a:pPr>
            <a:fld id="{57A6AB9F-6FF1-4AAB-B2C6-9D6B80D7746F}" type="slidenum">
              <a:rPr lang="zh-CN" altLang="en-US"/>
              <a:pPr>
                <a:defRPr/>
              </a:pPr>
              <a:t>‹#›</a:t>
            </a:fld>
            <a:endParaRPr lang="en-US" altLang="zh-CN"/>
          </a:p>
        </p:txBody>
      </p:sp>
    </p:spTree>
    <p:extLst>
      <p:ext uri="{BB962C8B-B14F-4D97-AF65-F5344CB8AC3E}">
        <p14:creationId xmlns:p14="http://schemas.microsoft.com/office/powerpoint/2010/main" val="569804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endParaRPr lang="en-US" altLang="zh-CN"/>
          </a:p>
        </p:txBody>
      </p:sp>
      <p:sp>
        <p:nvSpPr>
          <p:cNvPr id="5" name="页脚占位符 3"/>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C39D3938-CC28-46BC-B43E-FC2F0260ECC2}" type="slidenum">
              <a:rPr lang="zh-CN" altLang="en-US"/>
              <a:pPr>
                <a:defRPr/>
              </a:pPr>
              <a:t>‹#›</a:t>
            </a:fld>
            <a:endParaRPr lang="en-US" altLang="zh-CN"/>
          </a:p>
        </p:txBody>
      </p:sp>
    </p:spTree>
    <p:extLst>
      <p:ext uri="{BB962C8B-B14F-4D97-AF65-F5344CB8AC3E}">
        <p14:creationId xmlns:p14="http://schemas.microsoft.com/office/powerpoint/2010/main" val="10937785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62EE1739-935F-42E6-BA31-39EBC553C647}" type="slidenum">
              <a:rPr lang="zh-CN" altLang="en-US"/>
              <a:pPr>
                <a:defRPr/>
              </a:pPr>
              <a:t>‹#›</a:t>
            </a:fld>
            <a:endParaRPr lang="en-US" altLang="zh-CN"/>
          </a:p>
        </p:txBody>
      </p:sp>
    </p:spTree>
    <p:extLst>
      <p:ext uri="{BB962C8B-B14F-4D97-AF65-F5344CB8AC3E}">
        <p14:creationId xmlns:p14="http://schemas.microsoft.com/office/powerpoint/2010/main" val="2428613069"/>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2786063" y="1054100"/>
            <a:ext cx="5903912"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en-US" altLang="zh-CN"/>
          </a:p>
        </p:txBody>
      </p:sp>
      <p:sp>
        <p:nvSpPr>
          <p:cNvPr id="7" name="页脚占位符 5"/>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977BA5C8-1AF0-4418-8FE8-82925063E185}" type="slidenum">
              <a:rPr lang="zh-CN" altLang="en-US"/>
              <a:pPr>
                <a:defRPr/>
              </a:pPr>
              <a:t>‹#›</a:t>
            </a:fld>
            <a:endParaRPr lang="en-US" altLang="zh-CN"/>
          </a:p>
        </p:txBody>
      </p:sp>
    </p:spTree>
    <p:extLst>
      <p:ext uri="{BB962C8B-B14F-4D97-AF65-F5344CB8AC3E}">
        <p14:creationId xmlns:p14="http://schemas.microsoft.com/office/powerpoint/2010/main" val="17741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CEDEFE9-C8C3-414C-B229-6EB5017A49E8}" type="slidenum">
              <a:rPr lang="zh-CN" altLang="en-US"/>
              <a:pPr>
                <a:defRPr/>
              </a:pPr>
              <a:t>‹#›</a:t>
            </a:fld>
            <a:endParaRPr lang="en-US" altLang="zh-CN"/>
          </a:p>
        </p:txBody>
      </p:sp>
    </p:spTree>
    <p:extLst>
      <p:ext uri="{BB962C8B-B14F-4D97-AF65-F5344CB8AC3E}">
        <p14:creationId xmlns:p14="http://schemas.microsoft.com/office/powerpoint/2010/main" val="32805881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6C2D6759-C486-4AF8-907F-FB5C44EE6FBA}" type="slidenum">
              <a:rPr lang="zh-CN" altLang="en-US"/>
              <a:pPr>
                <a:defRPr/>
              </a:pPr>
              <a:t>‹#›</a:t>
            </a:fld>
            <a:endParaRPr lang="en-US" altLang="zh-CN"/>
          </a:p>
        </p:txBody>
      </p:sp>
    </p:spTree>
    <p:extLst>
      <p:ext uri="{BB962C8B-B14F-4D97-AF65-F5344CB8AC3E}">
        <p14:creationId xmlns:p14="http://schemas.microsoft.com/office/powerpoint/2010/main" val="1106829967"/>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153A881-3410-4819-B3CE-FABA4D93875C}" type="slidenum">
              <a:rPr lang="zh-CN" altLang="en-US"/>
              <a:pPr>
                <a:defRPr/>
              </a:pPr>
              <a:t>‹#›</a:t>
            </a:fld>
            <a:endParaRPr lang="en-US" altLang="zh-CN"/>
          </a:p>
        </p:txBody>
      </p:sp>
    </p:spTree>
    <p:extLst>
      <p:ext uri="{BB962C8B-B14F-4D97-AF65-F5344CB8AC3E}">
        <p14:creationId xmlns:p14="http://schemas.microsoft.com/office/powerpoint/2010/main" val="1921192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130D0602-E690-4E59-9569-E30AA2A215E6}" type="slidenum">
              <a:rPr lang="zh-CN" altLang="en-US"/>
              <a:pPr>
                <a:defRPr/>
              </a:pPr>
              <a:t>‹#›</a:t>
            </a:fld>
            <a:endParaRPr lang="en-US" altLang="zh-CN"/>
          </a:p>
        </p:txBody>
      </p:sp>
    </p:spTree>
    <p:extLst>
      <p:ext uri="{BB962C8B-B14F-4D97-AF65-F5344CB8AC3E}">
        <p14:creationId xmlns:p14="http://schemas.microsoft.com/office/powerpoint/2010/main" val="17525943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255559A-E953-48C7-A27E-45F83B9BE872}" type="slidenum">
              <a:rPr lang="zh-CN" altLang="en-US"/>
              <a:pPr>
                <a:defRPr/>
              </a:pPr>
              <a:t>‹#›</a:t>
            </a:fld>
            <a:endParaRPr lang="en-US" altLang="zh-CN"/>
          </a:p>
        </p:txBody>
      </p:sp>
    </p:spTree>
    <p:extLst>
      <p:ext uri="{BB962C8B-B14F-4D97-AF65-F5344CB8AC3E}">
        <p14:creationId xmlns:p14="http://schemas.microsoft.com/office/powerpoint/2010/main" val="2856701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78DFB28-9252-4821-8E6E-4B23A1076213}" type="slidenum">
              <a:rPr lang="zh-CN" altLang="en-US"/>
              <a:pPr>
                <a:defRPr/>
              </a:pPr>
              <a:t>‹#›</a:t>
            </a:fld>
            <a:endParaRPr lang="en-US" altLang="zh-CN"/>
          </a:p>
        </p:txBody>
      </p:sp>
    </p:spTree>
    <p:extLst>
      <p:ext uri="{BB962C8B-B14F-4D97-AF65-F5344CB8AC3E}">
        <p14:creationId xmlns:p14="http://schemas.microsoft.com/office/powerpoint/2010/main" val="32573970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C0C1EB0-3EE0-4AB0-A6AB-49F4BC00B8D0}" type="slidenum">
              <a:rPr lang="zh-CN" altLang="en-US"/>
              <a:pPr>
                <a:defRPr/>
              </a:pPr>
              <a:t>‹#›</a:t>
            </a:fld>
            <a:endParaRPr lang="en-US" altLang="zh-CN"/>
          </a:p>
        </p:txBody>
      </p:sp>
    </p:spTree>
    <p:extLst>
      <p:ext uri="{BB962C8B-B14F-4D97-AF65-F5344CB8AC3E}">
        <p14:creationId xmlns:p14="http://schemas.microsoft.com/office/powerpoint/2010/main" val="21033596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0C08323-CECB-48D0-9DF9-A682DC90C6C3}" type="slidenum">
              <a:rPr lang="zh-CN" altLang="en-US"/>
              <a:pPr>
                <a:defRPr/>
              </a:pPr>
              <a:t>‹#›</a:t>
            </a:fld>
            <a:endParaRPr lang="en-US" altLang="zh-CN"/>
          </a:p>
        </p:txBody>
      </p:sp>
    </p:spTree>
    <p:extLst>
      <p:ext uri="{BB962C8B-B14F-4D97-AF65-F5344CB8AC3E}">
        <p14:creationId xmlns:p14="http://schemas.microsoft.com/office/powerpoint/2010/main" val="40063365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F3C1D08-005A-40B2-9E29-0165D02B89B2}" type="slidenum">
              <a:rPr lang="zh-CN" altLang="en-US"/>
              <a:pPr>
                <a:defRPr/>
              </a:pPr>
              <a:t>‹#›</a:t>
            </a:fld>
            <a:endParaRPr lang="en-US" altLang="zh-CN"/>
          </a:p>
        </p:txBody>
      </p:sp>
    </p:spTree>
    <p:extLst>
      <p:ext uri="{BB962C8B-B14F-4D97-AF65-F5344CB8AC3E}">
        <p14:creationId xmlns:p14="http://schemas.microsoft.com/office/powerpoint/2010/main" val="38828631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F5936AA-D779-4DE4-8E13-1F03AB477016}" type="slidenum">
              <a:rPr lang="zh-CN" altLang="en-US"/>
              <a:pPr>
                <a:defRPr/>
              </a:pPr>
              <a:t>‹#›</a:t>
            </a:fld>
            <a:endParaRPr lang="en-US" altLang="zh-CN"/>
          </a:p>
        </p:txBody>
      </p:sp>
    </p:spTree>
    <p:extLst>
      <p:ext uri="{BB962C8B-B14F-4D97-AF65-F5344CB8AC3E}">
        <p14:creationId xmlns:p14="http://schemas.microsoft.com/office/powerpoint/2010/main" val="25566347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96172EC-77FA-4460-B049-E9B96B5F8030}" type="slidenum">
              <a:rPr lang="zh-CN" altLang="en-US"/>
              <a:pPr>
                <a:defRPr/>
              </a:pPr>
              <a:t>‹#›</a:t>
            </a:fld>
            <a:endParaRPr lang="en-US" altLang="zh-CN"/>
          </a:p>
        </p:txBody>
      </p:sp>
    </p:spTree>
    <p:extLst>
      <p:ext uri="{BB962C8B-B14F-4D97-AF65-F5344CB8AC3E}">
        <p14:creationId xmlns:p14="http://schemas.microsoft.com/office/powerpoint/2010/main" val="32918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9BEC725-A19D-4F2E-B53F-07873357541B}" type="slidenum">
              <a:rPr lang="zh-CN" altLang="en-US"/>
              <a:pPr>
                <a:defRPr/>
              </a:pPr>
              <a:t>‹#›</a:t>
            </a:fld>
            <a:endParaRPr lang="en-US" altLang="zh-CN"/>
          </a:p>
        </p:txBody>
      </p:sp>
    </p:spTree>
    <p:extLst>
      <p:ext uri="{BB962C8B-B14F-4D97-AF65-F5344CB8AC3E}">
        <p14:creationId xmlns:p14="http://schemas.microsoft.com/office/powerpoint/2010/main" val="36391873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EAE091F-881B-4374-981A-993CF7F3ECA9}" type="slidenum">
              <a:rPr lang="zh-CN" altLang="en-US"/>
              <a:pPr>
                <a:defRPr/>
              </a:pPr>
              <a:t>‹#›</a:t>
            </a:fld>
            <a:endParaRPr lang="en-US" altLang="zh-CN"/>
          </a:p>
        </p:txBody>
      </p:sp>
    </p:spTree>
    <p:extLst>
      <p:ext uri="{BB962C8B-B14F-4D97-AF65-F5344CB8AC3E}">
        <p14:creationId xmlns:p14="http://schemas.microsoft.com/office/powerpoint/2010/main" val="17784988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2CD059E-2F3B-44E1-BBF9-A336916B2618}" type="slidenum">
              <a:rPr lang="zh-CN" altLang="en-US"/>
              <a:pPr>
                <a:defRPr/>
              </a:pPr>
              <a:t>‹#›</a:t>
            </a:fld>
            <a:endParaRPr lang="en-US" altLang="zh-CN"/>
          </a:p>
        </p:txBody>
      </p:sp>
    </p:spTree>
    <p:extLst>
      <p:ext uri="{BB962C8B-B14F-4D97-AF65-F5344CB8AC3E}">
        <p14:creationId xmlns:p14="http://schemas.microsoft.com/office/powerpoint/2010/main" val="17987939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9CF63EB-777F-42FE-9D3F-6BE566619DC3}" type="slidenum">
              <a:rPr lang="zh-CN" altLang="en-US"/>
              <a:pPr>
                <a:defRPr/>
              </a:pPr>
              <a:t>‹#›</a:t>
            </a:fld>
            <a:endParaRPr lang="en-US" altLang="zh-CN"/>
          </a:p>
        </p:txBody>
      </p:sp>
    </p:spTree>
    <p:extLst>
      <p:ext uri="{BB962C8B-B14F-4D97-AF65-F5344CB8AC3E}">
        <p14:creationId xmlns:p14="http://schemas.microsoft.com/office/powerpoint/2010/main" val="16787978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3CAABD5-C011-4B71-B191-3D28CA80F68F}" type="slidenum">
              <a:rPr lang="zh-CN" altLang="en-US"/>
              <a:pPr>
                <a:defRPr/>
              </a:pPr>
              <a:t>‹#›</a:t>
            </a:fld>
            <a:endParaRPr lang="en-US" altLang="zh-CN"/>
          </a:p>
        </p:txBody>
      </p:sp>
    </p:spTree>
    <p:extLst>
      <p:ext uri="{BB962C8B-B14F-4D97-AF65-F5344CB8AC3E}">
        <p14:creationId xmlns:p14="http://schemas.microsoft.com/office/powerpoint/2010/main" val="53838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6E2DD36-AAC5-4AEC-B3BC-FB44F18CBB92}" type="slidenum">
              <a:rPr lang="zh-CN" altLang="en-US"/>
              <a:pPr>
                <a:defRPr/>
              </a:pPr>
              <a:t>‹#›</a:t>
            </a:fld>
            <a:endParaRPr lang="en-US" altLang="zh-CN"/>
          </a:p>
        </p:txBody>
      </p:sp>
    </p:spTree>
    <p:extLst>
      <p:ext uri="{BB962C8B-B14F-4D97-AF65-F5344CB8AC3E}">
        <p14:creationId xmlns:p14="http://schemas.microsoft.com/office/powerpoint/2010/main" val="2957373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633406E-A111-4A43-A493-5A8EFB53CDAC}" type="slidenum">
              <a:rPr lang="zh-CN" altLang="en-US"/>
              <a:pPr>
                <a:defRPr/>
              </a:pPr>
              <a:t>‹#›</a:t>
            </a:fld>
            <a:endParaRPr lang="en-US" altLang="zh-CN"/>
          </a:p>
        </p:txBody>
      </p:sp>
    </p:spTree>
    <p:extLst>
      <p:ext uri="{BB962C8B-B14F-4D97-AF65-F5344CB8AC3E}">
        <p14:creationId xmlns:p14="http://schemas.microsoft.com/office/powerpoint/2010/main" val="242029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50EEE1A-B084-4429-BF7E-28AB67C9F6CF}" type="slidenum">
              <a:rPr lang="zh-CN" altLang="en-US"/>
              <a:pPr>
                <a:defRPr/>
              </a:pPr>
              <a:t>‹#›</a:t>
            </a:fld>
            <a:endParaRPr lang="en-US" altLang="zh-CN"/>
          </a:p>
        </p:txBody>
      </p:sp>
    </p:spTree>
    <p:extLst>
      <p:ext uri="{BB962C8B-B14F-4D97-AF65-F5344CB8AC3E}">
        <p14:creationId xmlns:p14="http://schemas.microsoft.com/office/powerpoint/2010/main" val="4066147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3C4856C-C3FB-430D-9145-28F205E49C31}" type="slidenum">
              <a:rPr lang="zh-CN" altLang="en-US"/>
              <a:pPr>
                <a:defRPr/>
              </a:pPr>
              <a:t>‹#›</a:t>
            </a:fld>
            <a:endParaRPr lang="en-US" altLang="zh-CN"/>
          </a:p>
        </p:txBody>
      </p:sp>
    </p:spTree>
    <p:extLst>
      <p:ext uri="{BB962C8B-B14F-4D97-AF65-F5344CB8AC3E}">
        <p14:creationId xmlns:p14="http://schemas.microsoft.com/office/powerpoint/2010/main" val="2772453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EB3C171-6BF2-4EA3-971D-96D0460D9247}" type="slidenum">
              <a:rPr lang="zh-CN" altLang="en-US"/>
              <a:pPr>
                <a:defRPr/>
              </a:pPr>
              <a:t>‹#›</a:t>
            </a:fld>
            <a:endParaRPr lang="en-US" altLang="zh-CN"/>
          </a:p>
        </p:txBody>
      </p:sp>
    </p:spTree>
    <p:extLst>
      <p:ext uri="{BB962C8B-B14F-4D97-AF65-F5344CB8AC3E}">
        <p14:creationId xmlns:p14="http://schemas.microsoft.com/office/powerpoint/2010/main" val="424434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855D0CE-3590-4074-A2D8-19FFE8FB51C0}" type="slidenum">
              <a:rPr lang="zh-CN" altLang="en-US"/>
              <a:pPr>
                <a:defRPr/>
              </a:pPr>
              <a:t>‹#›</a:t>
            </a:fld>
            <a:endParaRPr lang="en-US" altLang="zh-CN"/>
          </a:p>
        </p:txBody>
      </p:sp>
    </p:spTree>
    <p:extLst>
      <p:ext uri="{BB962C8B-B14F-4D97-AF65-F5344CB8AC3E}">
        <p14:creationId xmlns:p14="http://schemas.microsoft.com/office/powerpoint/2010/main" val="4067480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4714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34714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34714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D396CA70-51C9-49FD-8D2D-9E612424D59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583" r:id="rId1"/>
    <p:sldLayoutId id="2147485584" r:id="rId2"/>
    <p:sldLayoutId id="2147485585" r:id="rId3"/>
    <p:sldLayoutId id="2147485586" r:id="rId4"/>
    <p:sldLayoutId id="2147485587" r:id="rId5"/>
    <p:sldLayoutId id="2147485588" r:id="rId6"/>
    <p:sldLayoutId id="2147485589" r:id="rId7"/>
    <p:sldLayoutId id="2147485590" r:id="rId8"/>
    <p:sldLayoutId id="2147485591" r:id="rId9"/>
    <p:sldLayoutId id="2147485592" r:id="rId10"/>
    <p:sldLayoutId id="214748559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051"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2" name="文本占位符 2"/>
          <p:cNvSpPr>
            <a:spLocks noGrp="1"/>
          </p:cNvSpPr>
          <p:nvPr>
            <p:ph type="body" idx="1"/>
          </p:nvPr>
        </p:nvSpPr>
        <p:spPr bwMode="auto">
          <a:xfrm>
            <a:off x="457200" y="1600200"/>
            <a:ext cx="82296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defRPr kumimoji="0" sz="1100">
                <a:solidFill>
                  <a:srgbClr val="2F2F2F">
                    <a:lumMod val="75000"/>
                    <a:lumOff val="25000"/>
                  </a:srgbClr>
                </a:solidFill>
              </a:defRPr>
            </a:lvl1pPr>
          </a:lstStyle>
          <a:p>
            <a:pPr>
              <a:defRPr/>
            </a:pPr>
            <a:endParaRPr lang="en-US" altLang="zh-CN"/>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defRPr kumimoji="0" sz="1100">
                <a:solidFill>
                  <a:srgbClr val="2F2F2F">
                    <a:lumMod val="75000"/>
                    <a:lumOff val="25000"/>
                  </a:srgbClr>
                </a:solidFill>
              </a:defRPr>
            </a:lvl1pPr>
          </a:lstStyle>
          <a:p>
            <a:pPr>
              <a:defRPr/>
            </a:pPr>
            <a:endParaRPr lang="en-US" altLang="zh-CN"/>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lIns="45720" rIns="45720" rtlCol="0" anchor="ctr"/>
          <a:lstStyle>
            <a:lvl1pPr algn="ctr" eaLnBrk="1" latinLnBrk="0" hangingPunct="1">
              <a:defRPr kumimoji="0" sz="1100" b="0">
                <a:solidFill>
                  <a:srgbClr val="2F2F2F">
                    <a:lumMod val="75000"/>
                    <a:lumOff val="25000"/>
                  </a:srgbClr>
                </a:solidFill>
              </a:defRPr>
            </a:lvl1pPr>
          </a:lstStyle>
          <a:p>
            <a:pPr>
              <a:defRPr/>
            </a:pPr>
            <a:fld id="{8009B9EC-E000-4405-9395-A5670A378555}" type="slidenum">
              <a:rPr lang="zh-CN" altLang="en-US"/>
              <a:pPr>
                <a:defRPr/>
              </a:pPr>
              <a:t>‹#›</a:t>
            </a:fld>
            <a:endParaRPr lang="en-US" altLang="zh-CN"/>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5606" r:id="rId1"/>
    <p:sldLayoutId id="2147485607" r:id="rId2"/>
    <p:sldLayoutId id="2147485608" r:id="rId3"/>
    <p:sldLayoutId id="2147485609" r:id="rId4"/>
    <p:sldLayoutId id="2147485610" r:id="rId5"/>
    <p:sldLayoutId id="2147485611" r:id="rId6"/>
    <p:sldLayoutId id="2147485612" r:id="rId7"/>
    <p:sldLayoutId id="2147485613" r:id="rId8"/>
    <p:sldLayoutId id="2147485614" r:id="rId9"/>
    <p:sldLayoutId id="2147485615" r:id="rId10"/>
    <p:sldLayoutId id="2147485594"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defRPr>
      </a:lvl2pPr>
      <a:lvl3pPr algn="ctr" rtl="0" eaLnBrk="0" fontAlgn="base" hangingPunct="0">
        <a:spcBef>
          <a:spcPct val="0"/>
        </a:spcBef>
        <a:spcAft>
          <a:spcPct val="0"/>
        </a:spcAft>
        <a:defRPr sz="4400">
          <a:solidFill>
            <a:schemeClr val="tx2"/>
          </a:solidFill>
          <a:latin typeface="Franklin Gothic Medium" pitchFamily="34" charset="0"/>
        </a:defRPr>
      </a:lvl3pPr>
      <a:lvl4pPr algn="ctr" rtl="0" eaLnBrk="0" fontAlgn="base" hangingPunct="0">
        <a:spcBef>
          <a:spcPct val="0"/>
        </a:spcBef>
        <a:spcAft>
          <a:spcPct val="0"/>
        </a:spcAft>
        <a:defRPr sz="4400">
          <a:solidFill>
            <a:schemeClr val="tx2"/>
          </a:solidFill>
          <a:latin typeface="Franklin Gothic Medium" pitchFamily="34" charset="0"/>
        </a:defRPr>
      </a:lvl4pPr>
      <a:lvl5pPr algn="ctr" rtl="0" eaLnBrk="0" fontAlgn="base" hangingPunct="0">
        <a:spcBef>
          <a:spcPct val="0"/>
        </a:spcBef>
        <a:spcAft>
          <a:spcPct val="0"/>
        </a:spcAft>
        <a:defRPr sz="4400">
          <a:solidFill>
            <a:schemeClr val="tx2"/>
          </a:solidFill>
          <a:latin typeface="Franklin Gothic Medium"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4714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00"/>
                </a:solidFill>
                <a:ea typeface="宋体" pitchFamily="2" charset="-122"/>
              </a:defRPr>
            </a:lvl1pPr>
          </a:lstStyle>
          <a:p>
            <a:pPr>
              <a:defRPr/>
            </a:pPr>
            <a:endParaRPr lang="en-US" altLang="zh-CN"/>
          </a:p>
        </p:txBody>
      </p:sp>
      <p:sp>
        <p:nvSpPr>
          <p:cNvPr id="34714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ea typeface="宋体" pitchFamily="2" charset="-122"/>
              </a:defRPr>
            </a:lvl1pPr>
          </a:lstStyle>
          <a:p>
            <a:pPr>
              <a:defRPr/>
            </a:pPr>
            <a:endParaRPr lang="en-US" altLang="zh-CN"/>
          </a:p>
        </p:txBody>
      </p:sp>
      <p:sp>
        <p:nvSpPr>
          <p:cNvPr id="34714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ea typeface="宋体" pitchFamily="2" charset="-122"/>
              </a:defRPr>
            </a:lvl1pPr>
          </a:lstStyle>
          <a:p>
            <a:pPr>
              <a:defRPr/>
            </a:pPr>
            <a:fld id="{78CC2754-0C79-4AB5-BDB5-6E42C1310CD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595" r:id="rId1"/>
    <p:sldLayoutId id="2147485596" r:id="rId2"/>
    <p:sldLayoutId id="2147485597" r:id="rId3"/>
    <p:sldLayoutId id="2147485598" r:id="rId4"/>
    <p:sldLayoutId id="2147485599" r:id="rId5"/>
    <p:sldLayoutId id="2147485600" r:id="rId6"/>
    <p:sldLayoutId id="2147485601" r:id="rId7"/>
    <p:sldLayoutId id="2147485602" r:id="rId8"/>
    <p:sldLayoutId id="2147485603" r:id="rId9"/>
    <p:sldLayoutId id="2147485604" r:id="rId10"/>
    <p:sldLayoutId id="214748560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oleObject3.bin"/><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5.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8.bin"/><Relationship Id="rId4" Type="http://schemas.openxmlformats.org/officeDocument/2006/relationships/image" Target="../media/image1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8.wmf"/><Relationship Id="rId4" Type="http://schemas.openxmlformats.org/officeDocument/2006/relationships/oleObject" Target="../embeddings/oleObject9.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21.png"/><Relationship Id="rId4" Type="http://schemas.openxmlformats.org/officeDocument/2006/relationships/image" Target="../media/image20.wmf"/></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4.png"/><Relationship Id="rId4" Type="http://schemas.openxmlformats.org/officeDocument/2006/relationships/image" Target="../media/image2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3.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34.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35.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36.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37.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0.wmf"/><Relationship Id="rId5" Type="http://schemas.openxmlformats.org/officeDocument/2006/relationships/oleObject" Target="../embeddings/oleObject18.bin"/><Relationship Id="rId4" Type="http://schemas.openxmlformats.org/officeDocument/2006/relationships/image" Target="../media/image39.wmf"/><Relationship Id="rId9" Type="http://schemas.openxmlformats.org/officeDocument/2006/relationships/image" Target="../media/image4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7"/>
          <p:cNvSpPr>
            <a:spLocks noChangeArrowheads="1"/>
          </p:cNvSpPr>
          <p:nvPr/>
        </p:nvSpPr>
        <p:spPr bwMode="auto">
          <a:xfrm>
            <a:off x="611188" y="1004888"/>
            <a:ext cx="6697662" cy="911225"/>
          </a:xfrm>
          <a:prstGeom prst="roundRect">
            <a:avLst>
              <a:gd name="adj" fmla="val 25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marL="914400" indent="-914400"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lnSpc>
                <a:spcPct val="90000"/>
              </a:lnSpc>
              <a:spcBef>
                <a:spcPct val="0"/>
              </a:spcBef>
              <a:buClrTx/>
              <a:buSzTx/>
              <a:buFontTx/>
              <a:buNone/>
            </a:pPr>
            <a:r>
              <a:rPr lang="zh-CN" altLang="en-US" sz="3600" b="1">
                <a:solidFill>
                  <a:srgbClr val="2F2F2F"/>
                </a:solidFill>
                <a:latin typeface="Arial" charset="0"/>
              </a:rPr>
              <a:t> </a:t>
            </a:r>
            <a:r>
              <a:rPr lang="zh-CN" altLang="en-US" sz="4800" b="1">
                <a:solidFill>
                  <a:srgbClr val="FF0066"/>
                </a:solidFill>
                <a:latin typeface="Arial" charset="0"/>
                <a:ea typeface="楷体_GB2312" pitchFamily="49" charset="-122"/>
              </a:rPr>
              <a:t>数字逻辑设计</a:t>
            </a:r>
            <a:endParaRPr lang="en-US" altLang="zh-CN" sz="4800" b="1">
              <a:solidFill>
                <a:srgbClr val="FF0066"/>
              </a:solidFill>
              <a:latin typeface="楷体_GB2312" pitchFamily="49" charset="-122"/>
              <a:ea typeface="楷体_GB2312" pitchFamily="49" charset="-122"/>
            </a:endParaRPr>
          </a:p>
        </p:txBody>
      </p:sp>
      <p:sp>
        <p:nvSpPr>
          <p:cNvPr id="14339" name="矩形 3"/>
          <p:cNvSpPr>
            <a:spLocks noChangeArrowheads="1"/>
          </p:cNvSpPr>
          <p:nvPr/>
        </p:nvSpPr>
        <p:spPr bwMode="auto">
          <a:xfrm>
            <a:off x="1395413" y="3730625"/>
            <a:ext cx="57007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zh-CN" altLang="en-US" sz="4400" b="1">
                <a:solidFill>
                  <a:srgbClr val="008000"/>
                </a:solidFill>
                <a:latin typeface="Times New Roman" pitchFamily="18" charset="0"/>
                <a:ea typeface="楷体" pitchFamily="49" charset="-122"/>
                <a:cs typeface="Times New Roman" pitchFamily="18" charset="0"/>
              </a:rPr>
              <a:t>第</a:t>
            </a:r>
            <a:r>
              <a:rPr lang="en-US" altLang="zh-CN" sz="4400" b="1">
                <a:solidFill>
                  <a:srgbClr val="008000"/>
                </a:solidFill>
                <a:latin typeface="Times New Roman" pitchFamily="18" charset="0"/>
                <a:ea typeface="楷体" pitchFamily="49" charset="-122"/>
                <a:cs typeface="Times New Roman" pitchFamily="18" charset="0"/>
              </a:rPr>
              <a:t>3</a:t>
            </a:r>
            <a:r>
              <a:rPr lang="zh-CN" altLang="en-US" sz="4400" b="1">
                <a:solidFill>
                  <a:srgbClr val="008000"/>
                </a:solidFill>
                <a:latin typeface="Times New Roman" pitchFamily="18" charset="0"/>
                <a:ea typeface="楷体" pitchFamily="49" charset="-122"/>
                <a:cs typeface="Times New Roman" pitchFamily="18" charset="0"/>
              </a:rPr>
              <a:t>章 集成逻辑门电路</a:t>
            </a:r>
            <a:endParaRPr lang="zh-CN" altLang="en-US" sz="4400" b="1">
              <a:solidFill>
                <a:srgbClr val="000000"/>
              </a:solidFill>
              <a:latin typeface="Times New Roman" pitchFamily="18" charset="0"/>
              <a:ea typeface="楷体" pitchFamily="49" charset="-122"/>
              <a:cs typeface="Times New Roman"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9" name="Picture 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900" y="1285875"/>
            <a:ext cx="4419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矩形 3"/>
          <p:cNvSpPr>
            <a:spLocks noChangeArrowheads="1"/>
          </p:cNvSpPr>
          <p:nvPr/>
        </p:nvSpPr>
        <p:spPr bwMode="auto">
          <a:xfrm>
            <a:off x="571500" y="190500"/>
            <a:ext cx="4151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800" b="1">
                <a:solidFill>
                  <a:srgbClr val="006600"/>
                </a:solidFill>
                <a:latin typeface="Times New Roman" pitchFamily="18" charset="0"/>
                <a:cs typeface="Times New Roman" pitchFamily="18" charset="0"/>
              </a:rPr>
              <a:t>二、半导体二极管的特性</a:t>
            </a:r>
          </a:p>
        </p:txBody>
      </p:sp>
      <p:sp>
        <p:nvSpPr>
          <p:cNvPr id="5" name="Rectangle 2"/>
          <p:cNvSpPr txBox="1">
            <a:spLocks noRot="1" noChangeArrowheads="1"/>
          </p:cNvSpPr>
          <p:nvPr/>
        </p:nvSpPr>
        <p:spPr>
          <a:xfrm>
            <a:off x="833438" y="1357313"/>
            <a:ext cx="2952750" cy="503237"/>
          </a:xfrm>
          <a:prstGeom prst="rect">
            <a:avLst/>
          </a:prstGeom>
        </p:spPr>
        <p:txBody>
          <a:bodyPr/>
          <a:lstStyle/>
          <a:p>
            <a:pPr eaLnBrk="0" hangingPunct="0">
              <a:defRPr/>
            </a:pPr>
            <a:r>
              <a:rPr lang="en-US" altLang="zh-CN" sz="2400" b="1" kern="0" dirty="0">
                <a:solidFill>
                  <a:srgbClr val="FF0000"/>
                </a:solidFill>
                <a:latin typeface="Times New Roman" pitchFamily="18" charset="0"/>
                <a:ea typeface="宋体"/>
                <a:cs typeface="Times New Roman" pitchFamily="18" charset="0"/>
              </a:rPr>
              <a:t>1. </a:t>
            </a:r>
            <a:r>
              <a:rPr lang="zh-CN" altLang="en-US" sz="2400" b="1" kern="0" dirty="0">
                <a:solidFill>
                  <a:srgbClr val="FF0000"/>
                </a:solidFill>
                <a:latin typeface="Times New Roman" pitchFamily="18" charset="0"/>
                <a:ea typeface="宋体"/>
                <a:cs typeface="Times New Roman" pitchFamily="18" charset="0"/>
              </a:rPr>
              <a:t>二极管的伏安特性</a:t>
            </a:r>
          </a:p>
        </p:txBody>
      </p:sp>
      <p:sp>
        <p:nvSpPr>
          <p:cNvPr id="9" name="AutoShape 11"/>
          <p:cNvSpPr>
            <a:spLocks noChangeArrowheads="1"/>
          </p:cNvSpPr>
          <p:nvPr/>
        </p:nvSpPr>
        <p:spPr bwMode="auto">
          <a:xfrm>
            <a:off x="3851275" y="1819275"/>
            <a:ext cx="1800225" cy="431800"/>
          </a:xfrm>
          <a:prstGeom prst="wedgeRoundRectCallout">
            <a:avLst>
              <a:gd name="adj1" fmla="val -16843"/>
              <a:gd name="adj2" fmla="val 151102"/>
              <a:gd name="adj3" fmla="val 16667"/>
            </a:avLst>
          </a:prstGeom>
          <a:solidFill>
            <a:srgbClr val="FFFFCC"/>
          </a:solidFill>
          <a:ln w="9525">
            <a:solidFill>
              <a:schemeClr val="tx1"/>
            </a:solidFill>
            <a:miter lim="800000"/>
            <a:headEnd/>
            <a:tailEnd/>
          </a:ln>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600" b="1">
                <a:solidFill>
                  <a:srgbClr val="000000"/>
                </a:solidFill>
                <a:latin typeface="Times New Roman" pitchFamily="18" charset="0"/>
                <a:cs typeface="Times New Roman" pitchFamily="18" charset="0"/>
              </a:rPr>
              <a:t>反向击穿电压</a:t>
            </a:r>
          </a:p>
        </p:txBody>
      </p:sp>
      <p:sp>
        <p:nvSpPr>
          <p:cNvPr id="10" name="Text Box 12"/>
          <p:cNvSpPr txBox="1">
            <a:spLocks noChangeArrowheads="1"/>
          </p:cNvSpPr>
          <p:nvPr/>
        </p:nvSpPr>
        <p:spPr bwMode="auto">
          <a:xfrm>
            <a:off x="804863" y="4638675"/>
            <a:ext cx="5053012" cy="1790700"/>
          </a:xfrm>
          <a:prstGeom prst="rect">
            <a:avLst/>
          </a:prstGeom>
          <a:noFill/>
          <a:ln w="9525">
            <a:noFill/>
            <a:miter lim="800000"/>
            <a:headEnd/>
            <a:tailEnd/>
          </a:ln>
        </p:spPr>
        <p:txBody>
          <a:bodyPr>
            <a:spAutoFit/>
          </a:bodyPr>
          <a:lstStyle/>
          <a:p>
            <a:pPr>
              <a:spcBef>
                <a:spcPct val="50000"/>
              </a:spcBef>
              <a:buFont typeface="Wingdings" pitchFamily="2" charset="2"/>
              <a:buChar char="n"/>
              <a:defRPr/>
            </a:pPr>
            <a:r>
              <a:rPr lang="zh-CN" altLang="en-US" sz="2400" b="1" dirty="0">
                <a:solidFill>
                  <a:srgbClr val="FF0000"/>
                </a:solidFill>
                <a:latin typeface="Times New Roman" pitchFamily="18" charset="0"/>
                <a:cs typeface="Times New Roman" pitchFamily="18" charset="0"/>
              </a:rPr>
              <a:t> 二极管的单向导电性：</a:t>
            </a:r>
          </a:p>
          <a:p>
            <a:pPr>
              <a:spcBef>
                <a:spcPct val="20000"/>
              </a:spcBef>
              <a:defRPr/>
            </a:pPr>
            <a:r>
              <a:rPr lang="zh-CN" altLang="en-US" sz="2400" b="1" dirty="0">
                <a:solidFill>
                  <a:srgbClr val="0000FF"/>
                </a:solidFill>
                <a:latin typeface="Times New Roman" pitchFamily="18" charset="0"/>
                <a:cs typeface="Times New Roman" pitchFamily="18" charset="0"/>
              </a:rPr>
              <a:t>①外加正向电压（</a:t>
            </a:r>
            <a:r>
              <a:rPr lang="en-US" altLang="zh-CN" sz="2400" b="1" dirty="0">
                <a:solidFill>
                  <a:srgbClr val="0000FF"/>
                </a:solidFill>
                <a:latin typeface="Times New Roman" pitchFamily="18" charset="0"/>
                <a:cs typeface="Times New Roman" pitchFamily="18" charset="0"/>
              </a:rPr>
              <a:t>&gt;</a:t>
            </a:r>
            <a:r>
              <a:rPr lang="en-US" altLang="zh-CN" sz="2400" b="1" dirty="0" err="1">
                <a:solidFill>
                  <a:srgbClr val="0000FF"/>
                </a:solidFill>
                <a:latin typeface="Times New Roman" pitchFamily="18" charset="0"/>
                <a:cs typeface="Times New Roman" pitchFamily="18" charset="0"/>
              </a:rPr>
              <a:t>V</a:t>
            </a:r>
            <a:r>
              <a:rPr lang="en-US" altLang="zh-CN" sz="2400" b="1" baseline="-25000" dirty="0" err="1">
                <a:solidFill>
                  <a:srgbClr val="0000FF"/>
                </a:solidFill>
                <a:latin typeface="Times New Roman" pitchFamily="18" charset="0"/>
                <a:cs typeface="Times New Roman" pitchFamily="18" charset="0"/>
              </a:rPr>
              <a:t>th</a:t>
            </a:r>
            <a:r>
              <a:rPr lang="zh-CN" altLang="en-US" sz="2400" b="1" dirty="0">
                <a:solidFill>
                  <a:srgbClr val="0000FF"/>
                </a:solidFill>
                <a:latin typeface="Times New Roman" pitchFamily="18" charset="0"/>
                <a:cs typeface="Times New Roman" pitchFamily="18" charset="0"/>
              </a:rPr>
              <a:t>），</a:t>
            </a:r>
            <a:endParaRPr lang="en-US" altLang="zh-CN" sz="2400" b="1" dirty="0">
              <a:solidFill>
                <a:srgbClr val="0000FF"/>
              </a:solidFill>
              <a:latin typeface="Times New Roman" pitchFamily="18" charset="0"/>
              <a:cs typeface="Times New Roman" pitchFamily="18" charset="0"/>
            </a:endParaRPr>
          </a:p>
          <a:p>
            <a:pPr marL="355600" indent="-355600">
              <a:spcBef>
                <a:spcPct val="20000"/>
              </a:spcBef>
              <a:defRPr/>
            </a:pPr>
            <a:r>
              <a:rPr lang="zh-CN" altLang="en-US" sz="2400" b="1" dirty="0">
                <a:solidFill>
                  <a:srgbClr val="0000FF"/>
                </a:solidFill>
                <a:latin typeface="Times New Roman" pitchFamily="18" charset="0"/>
                <a:cs typeface="Times New Roman" pitchFamily="18" charset="0"/>
              </a:rPr>
              <a:t>    二极管导通，导通压降约为</a:t>
            </a:r>
            <a:r>
              <a:rPr lang="en-US" altLang="zh-CN" sz="2400" b="1" dirty="0">
                <a:solidFill>
                  <a:srgbClr val="FF0000"/>
                </a:solidFill>
                <a:latin typeface="Times New Roman" pitchFamily="18" charset="0"/>
                <a:cs typeface="Times New Roman" pitchFamily="18" charset="0"/>
              </a:rPr>
              <a:t>0.7V</a:t>
            </a:r>
            <a:r>
              <a:rPr lang="zh-CN" altLang="en-US" sz="2400" b="1" dirty="0">
                <a:solidFill>
                  <a:srgbClr val="0000FF"/>
                </a:solidFill>
                <a:latin typeface="Times New Roman" pitchFamily="18" charset="0"/>
                <a:cs typeface="Times New Roman" pitchFamily="18" charset="0"/>
              </a:rPr>
              <a:t>；</a:t>
            </a:r>
          </a:p>
          <a:p>
            <a:pPr>
              <a:spcBef>
                <a:spcPct val="20000"/>
              </a:spcBef>
              <a:defRPr/>
            </a:pPr>
            <a:r>
              <a:rPr lang="zh-CN" altLang="en-US" sz="2400" b="1" dirty="0">
                <a:solidFill>
                  <a:srgbClr val="0000FF"/>
                </a:solidFill>
                <a:latin typeface="Times New Roman" pitchFamily="18" charset="0"/>
                <a:cs typeface="Times New Roman" pitchFamily="18" charset="0"/>
              </a:rPr>
              <a:t>②外加反向电压，二极管截止。</a:t>
            </a:r>
          </a:p>
        </p:txBody>
      </p:sp>
      <p:grpSp>
        <p:nvGrpSpPr>
          <p:cNvPr id="2" name="Group 19"/>
          <p:cNvGrpSpPr>
            <a:grpSpLocks/>
          </p:cNvGrpSpPr>
          <p:nvPr/>
        </p:nvGrpSpPr>
        <p:grpSpPr bwMode="auto">
          <a:xfrm>
            <a:off x="6289675" y="4810125"/>
            <a:ext cx="2568575" cy="1765300"/>
            <a:chOff x="3878" y="2750"/>
            <a:chExt cx="1618" cy="1112"/>
          </a:xfrm>
        </p:grpSpPr>
        <p:sp>
          <p:nvSpPr>
            <p:cNvPr id="23566" name="Line 13"/>
            <p:cNvSpPr>
              <a:spLocks noChangeShapeType="1"/>
            </p:cNvSpPr>
            <p:nvPr/>
          </p:nvSpPr>
          <p:spPr bwMode="auto">
            <a:xfrm>
              <a:off x="3878" y="3657"/>
              <a:ext cx="1134" cy="0"/>
            </a:xfrm>
            <a:prstGeom prst="line">
              <a:avLst/>
            </a:prstGeom>
            <a:noFill/>
            <a:ln w="19050">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7" name="Line 14"/>
            <p:cNvSpPr>
              <a:spLocks noChangeShapeType="1"/>
            </p:cNvSpPr>
            <p:nvPr/>
          </p:nvSpPr>
          <p:spPr bwMode="auto">
            <a:xfrm flipV="1">
              <a:off x="3878" y="2795"/>
              <a:ext cx="0" cy="862"/>
            </a:xfrm>
            <a:prstGeom prst="line">
              <a:avLst/>
            </a:prstGeom>
            <a:noFill/>
            <a:ln w="19050">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8" name="Line 15"/>
            <p:cNvSpPr>
              <a:spLocks noChangeShapeType="1"/>
            </p:cNvSpPr>
            <p:nvPr/>
          </p:nvSpPr>
          <p:spPr bwMode="auto">
            <a:xfrm flipV="1">
              <a:off x="4416" y="2931"/>
              <a:ext cx="0" cy="726"/>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Rectangle 16"/>
            <p:cNvSpPr>
              <a:spLocks noChangeArrowheads="1"/>
            </p:cNvSpPr>
            <p:nvPr/>
          </p:nvSpPr>
          <p:spPr bwMode="auto">
            <a:xfrm>
              <a:off x="5012" y="3521"/>
              <a:ext cx="4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V</a:t>
              </a:r>
              <a:r>
                <a:rPr lang="en-US" altLang="zh-CN" sz="1600" b="1" baseline="-25000">
                  <a:solidFill>
                    <a:srgbClr val="000000"/>
                  </a:solidFill>
                  <a:latin typeface="Times New Roman" pitchFamily="18" charset="0"/>
                  <a:cs typeface="Times New Roman" pitchFamily="18" charset="0"/>
                </a:rPr>
                <a:t>D</a:t>
              </a:r>
              <a:r>
                <a:rPr lang="en-US" altLang="zh-CN" sz="1600" b="1">
                  <a:solidFill>
                    <a:srgbClr val="080808"/>
                  </a:solidFill>
                  <a:latin typeface="Times New Roman" pitchFamily="18" charset="0"/>
                  <a:cs typeface="Times New Roman" pitchFamily="18" charset="0"/>
                </a:rPr>
                <a:t>(V)</a:t>
              </a:r>
              <a:r>
                <a:rPr lang="en-US" altLang="zh-CN" sz="1600" b="1">
                  <a:solidFill>
                    <a:srgbClr val="000000"/>
                  </a:solidFill>
                  <a:latin typeface="Times New Roman" pitchFamily="18" charset="0"/>
                  <a:cs typeface="Times New Roman" pitchFamily="18" charset="0"/>
                </a:rPr>
                <a:t> </a:t>
              </a:r>
            </a:p>
          </p:txBody>
        </p:sp>
        <p:sp>
          <p:nvSpPr>
            <p:cNvPr id="23570" name="Text Box 17"/>
            <p:cNvSpPr txBox="1">
              <a:spLocks noChangeArrowheads="1"/>
            </p:cNvSpPr>
            <p:nvPr/>
          </p:nvSpPr>
          <p:spPr bwMode="auto">
            <a:xfrm>
              <a:off x="3923" y="2750"/>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lnSpc>
                  <a:spcPct val="96000"/>
                </a:lnSpc>
                <a:spcBef>
                  <a:spcPct val="0"/>
                </a:spcBef>
                <a:buFontTx/>
                <a:buNone/>
              </a:pPr>
              <a:r>
                <a:rPr lang="en-US" altLang="zh-CN" sz="1600" b="1" i="1">
                  <a:solidFill>
                    <a:srgbClr val="080808"/>
                  </a:solidFill>
                  <a:latin typeface="Times New Roman" pitchFamily="18" charset="0"/>
                  <a:cs typeface="Times New Roman" pitchFamily="18" charset="0"/>
                </a:rPr>
                <a:t>i</a:t>
              </a:r>
              <a:r>
                <a:rPr lang="en-US" altLang="zh-CN" sz="1600" b="1" baseline="-25000">
                  <a:solidFill>
                    <a:srgbClr val="080808"/>
                  </a:solidFill>
                  <a:latin typeface="Times New Roman" pitchFamily="18" charset="0"/>
                  <a:cs typeface="Times New Roman" pitchFamily="18" charset="0"/>
                </a:rPr>
                <a:t>D</a:t>
              </a:r>
              <a:r>
                <a:rPr lang="en-US" altLang="zh-CN" sz="1600" b="1">
                  <a:solidFill>
                    <a:srgbClr val="080808"/>
                  </a:solidFill>
                  <a:latin typeface="Times New Roman" pitchFamily="18" charset="0"/>
                  <a:cs typeface="Times New Roman" pitchFamily="18" charset="0"/>
                </a:rPr>
                <a:t>(mA</a:t>
              </a:r>
              <a:r>
                <a:rPr lang="en-US" altLang="zh-CN" sz="1000" b="1">
                  <a:solidFill>
                    <a:srgbClr val="080808"/>
                  </a:solidFill>
                  <a:latin typeface="Times New Roman" pitchFamily="18" charset="0"/>
                  <a:cs typeface="Times New Roman" pitchFamily="18" charset="0"/>
                </a:rPr>
                <a:t>)</a:t>
              </a:r>
            </a:p>
            <a:p>
              <a:pPr algn="just" eaLnBrk="1" hangingPunct="1">
                <a:lnSpc>
                  <a:spcPct val="96000"/>
                </a:lnSpc>
                <a:spcBef>
                  <a:spcPct val="0"/>
                </a:spcBef>
                <a:buFontTx/>
                <a:buNone/>
              </a:pPr>
              <a:r>
                <a:rPr lang="en-US" altLang="zh-CN" sz="900" b="1">
                  <a:solidFill>
                    <a:srgbClr val="000000"/>
                  </a:solidFill>
                  <a:latin typeface="Times New Roman" pitchFamily="18" charset="0"/>
                  <a:cs typeface="Times New Roman" pitchFamily="18" charset="0"/>
                </a:rPr>
                <a:t>    </a:t>
              </a:r>
              <a:endParaRPr lang="en-US" altLang="zh-CN" sz="1600" b="1">
                <a:solidFill>
                  <a:srgbClr val="000000"/>
                </a:solidFill>
                <a:latin typeface="Times New Roman" pitchFamily="18" charset="0"/>
                <a:cs typeface="Times New Roman" pitchFamily="18" charset="0"/>
              </a:endParaRPr>
            </a:p>
          </p:txBody>
        </p:sp>
        <p:sp>
          <p:nvSpPr>
            <p:cNvPr id="23571" name="Text Box 18"/>
            <p:cNvSpPr txBox="1">
              <a:spLocks noChangeArrowheads="1"/>
            </p:cNvSpPr>
            <p:nvPr/>
          </p:nvSpPr>
          <p:spPr bwMode="auto">
            <a:xfrm>
              <a:off x="4233" y="3649"/>
              <a:ext cx="45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600" b="1">
                  <a:solidFill>
                    <a:srgbClr val="000000"/>
                  </a:solidFill>
                  <a:latin typeface="Times New Roman" pitchFamily="18" charset="0"/>
                  <a:cs typeface="Times New Roman" pitchFamily="18" charset="0"/>
                </a:rPr>
                <a:t>0.7V</a:t>
              </a:r>
            </a:p>
          </p:txBody>
        </p:sp>
      </p:grpSp>
      <p:sp>
        <p:nvSpPr>
          <p:cNvPr id="8" name="AutoShape 10"/>
          <p:cNvSpPr>
            <a:spLocks noChangeArrowheads="1"/>
          </p:cNvSpPr>
          <p:nvPr/>
        </p:nvSpPr>
        <p:spPr bwMode="auto">
          <a:xfrm>
            <a:off x="6643688" y="3652838"/>
            <a:ext cx="1643062" cy="431800"/>
          </a:xfrm>
          <a:prstGeom prst="wedgeRoundRectCallout">
            <a:avLst>
              <a:gd name="adj1" fmla="val -43542"/>
              <a:gd name="adj2" fmla="val -129046"/>
              <a:gd name="adj3" fmla="val 16667"/>
            </a:avLst>
          </a:prstGeom>
          <a:solidFill>
            <a:srgbClr val="FFFFCC"/>
          </a:solidFill>
          <a:ln w="9525">
            <a:solidFill>
              <a:schemeClr val="tx1"/>
            </a:solidFill>
            <a:miter lim="800000"/>
            <a:headEnd/>
            <a:tailEnd/>
          </a:ln>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600" b="1">
                <a:solidFill>
                  <a:srgbClr val="000000"/>
                </a:solidFill>
                <a:latin typeface="Times New Roman" pitchFamily="18" charset="0"/>
                <a:cs typeface="Times New Roman" pitchFamily="18" charset="0"/>
              </a:rPr>
              <a:t>门坎电压</a:t>
            </a:r>
            <a:r>
              <a:rPr lang="en-US" altLang="zh-CN" sz="1600" b="1">
                <a:solidFill>
                  <a:srgbClr val="000000"/>
                </a:solidFill>
                <a:latin typeface="Times New Roman" pitchFamily="18" charset="0"/>
                <a:cs typeface="Times New Roman" pitchFamily="18" charset="0"/>
              </a:rPr>
              <a:t>V</a:t>
            </a:r>
            <a:r>
              <a:rPr lang="en-US" altLang="zh-CN" sz="1600" b="1" baseline="-25000">
                <a:solidFill>
                  <a:srgbClr val="000000"/>
                </a:solidFill>
                <a:latin typeface="Times New Roman" pitchFamily="18" charset="0"/>
                <a:cs typeface="Times New Roman" pitchFamily="18" charset="0"/>
              </a:rPr>
              <a:t>th</a:t>
            </a:r>
          </a:p>
        </p:txBody>
      </p:sp>
      <p:sp>
        <p:nvSpPr>
          <p:cNvPr id="37" name="矩形 3"/>
          <p:cNvSpPr>
            <a:spLocks noChangeArrowheads="1"/>
          </p:cNvSpPr>
          <p:nvPr/>
        </p:nvSpPr>
        <p:spPr bwMode="auto">
          <a:xfrm>
            <a:off x="1285875" y="752475"/>
            <a:ext cx="6783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00"/>
                </a:solidFill>
                <a:latin typeface="Times New Roman" pitchFamily="18" charset="0"/>
                <a:cs typeface="Times New Roman" pitchFamily="18" charset="0"/>
              </a:rPr>
              <a:t>半导体二极管是由</a:t>
            </a:r>
            <a:r>
              <a:rPr lang="en-US" altLang="zh-CN" sz="2400" b="1">
                <a:solidFill>
                  <a:srgbClr val="000000"/>
                </a:solidFill>
                <a:latin typeface="Times New Roman" pitchFamily="18" charset="0"/>
                <a:cs typeface="Times New Roman" pitchFamily="18" charset="0"/>
              </a:rPr>
              <a:t>PN</a:t>
            </a:r>
            <a:r>
              <a:rPr lang="zh-CN" altLang="en-US" sz="2400" b="1">
                <a:solidFill>
                  <a:srgbClr val="000000"/>
                </a:solidFill>
                <a:latin typeface="Times New Roman" pitchFamily="18" charset="0"/>
                <a:cs typeface="Times New Roman" pitchFamily="18" charset="0"/>
              </a:rPr>
              <a:t>结引出电极和管壳构成的。</a:t>
            </a:r>
          </a:p>
        </p:txBody>
      </p:sp>
      <p:grpSp>
        <p:nvGrpSpPr>
          <p:cNvPr id="3" name="组合 38"/>
          <p:cNvGrpSpPr>
            <a:grpSpLocks/>
          </p:cNvGrpSpPr>
          <p:nvPr/>
        </p:nvGrpSpPr>
        <p:grpSpPr bwMode="auto">
          <a:xfrm>
            <a:off x="1214438" y="2286000"/>
            <a:ext cx="1785937" cy="1571625"/>
            <a:chOff x="1214414" y="2285992"/>
            <a:chExt cx="1785962" cy="1571634"/>
          </a:xfrm>
        </p:grpSpPr>
        <p:sp>
          <p:nvSpPr>
            <p:cNvPr id="23564" name="Text Box 17"/>
            <p:cNvSpPr txBox="1">
              <a:spLocks noChangeArrowheads="1"/>
            </p:cNvSpPr>
            <p:nvPr/>
          </p:nvSpPr>
          <p:spPr bwMode="auto">
            <a:xfrm>
              <a:off x="1357313" y="3500438"/>
              <a:ext cx="1643063" cy="357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lang="zh-CN" altLang="en-US" sz="2000" b="1">
                  <a:solidFill>
                    <a:srgbClr val="0000FF"/>
                  </a:solidFill>
                  <a:latin typeface="Times New Roman" pitchFamily="18" charset="0"/>
                  <a:cs typeface="Times New Roman" pitchFamily="18" charset="0"/>
                </a:rPr>
                <a:t>二极管符号</a:t>
              </a:r>
              <a:endParaRPr lang="zh-CN" altLang="zh-CN" sz="2000" b="1">
                <a:solidFill>
                  <a:srgbClr val="0000FF"/>
                </a:solidFill>
                <a:latin typeface="Times New Roman" pitchFamily="18" charset="0"/>
                <a:cs typeface="Times New Roman" pitchFamily="18" charset="0"/>
              </a:endParaRPr>
            </a:p>
          </p:txBody>
        </p:sp>
        <p:pic>
          <p:nvPicPr>
            <p:cNvPr id="23565"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14" y="2285992"/>
              <a:ext cx="1638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63" name="Text Box 6"/>
          <p:cNvSpPr txBox="1">
            <a:spLocks noChangeArrowheads="1"/>
          </p:cNvSpPr>
          <p:nvPr/>
        </p:nvSpPr>
        <p:spPr bwMode="auto">
          <a:xfrm>
            <a:off x="5808663" y="63500"/>
            <a:ext cx="327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800" b="1">
                <a:solidFill>
                  <a:srgbClr val="FF0066"/>
                </a:solidFill>
                <a:latin typeface="Times New Roman" pitchFamily="18" charset="0"/>
                <a:cs typeface="Times New Roman" pitchFamily="18" charset="0"/>
              </a:rPr>
              <a:t>§3.2</a:t>
            </a:r>
            <a:r>
              <a:rPr kumimoji="1" lang="en-US" altLang="zh-CN" sz="1800" b="1">
                <a:solidFill>
                  <a:srgbClr val="FF0066"/>
                </a:solidFill>
                <a:latin typeface="Times New Roman" pitchFamily="18" charset="0"/>
                <a:cs typeface="Times New Roman" pitchFamily="18" charset="0"/>
              </a:rPr>
              <a:t> </a:t>
            </a:r>
            <a:r>
              <a:rPr kumimoji="1" lang="zh-CN" altLang="en-US" sz="1800" b="1">
                <a:solidFill>
                  <a:srgbClr val="FF0066"/>
                </a:solidFill>
                <a:latin typeface="Times New Roman" pitchFamily="18" charset="0"/>
                <a:cs typeface="Times New Roman" pitchFamily="18" charset="0"/>
              </a:rPr>
              <a:t>半导体元件的开关特性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759"/>
                                        </p:tgtEl>
                                        <p:attrNameLst>
                                          <p:attrName>style.visibility</p:attrName>
                                        </p:attrNameLst>
                                      </p:cBhvr>
                                      <p:to>
                                        <p:strVal val="visible"/>
                                      </p:to>
                                    </p:set>
                                    <p:animEffect transition="in" filter="wipe(left)">
                                      <p:cBhvr>
                                        <p:cTn id="22" dur="500"/>
                                        <p:tgtEl>
                                          <p:spTgt spid="307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xit" presetSubtype="0" fill="hold" grpId="1" nodeType="click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left)">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9" grpId="1" animBg="1"/>
      <p:bldP spid="10" grpId="0"/>
      <p:bldP spid="8" grpId="0" animBg="1"/>
      <p:bldP spid="8" grpId="1" animBg="1"/>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
          <p:cNvGrpSpPr>
            <a:grpSpLocks/>
          </p:cNvGrpSpPr>
          <p:nvPr/>
        </p:nvGrpSpPr>
        <p:grpSpPr bwMode="auto">
          <a:xfrm>
            <a:off x="4286250" y="1143000"/>
            <a:ext cx="4102100" cy="1714500"/>
            <a:chOff x="4286249" y="1142984"/>
            <a:chExt cx="4102101" cy="1714512"/>
          </a:xfrm>
        </p:grpSpPr>
        <p:sp>
          <p:nvSpPr>
            <p:cNvPr id="20" name="圆角矩形标注 19"/>
            <p:cNvSpPr/>
            <p:nvPr/>
          </p:nvSpPr>
          <p:spPr>
            <a:xfrm>
              <a:off x="4286249" y="1142984"/>
              <a:ext cx="4071939" cy="1714512"/>
            </a:xfrm>
            <a:prstGeom prst="wedgeRoundRectCallout">
              <a:avLst>
                <a:gd name="adj1" fmla="val -89834"/>
                <a:gd name="adj2" fmla="val 75833"/>
                <a:gd name="adj3" fmla="val 16667"/>
              </a:avLst>
            </a:prstGeom>
            <a:solidFill>
              <a:srgbClr val="FF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599" name="Text Box 2"/>
            <p:cNvSpPr txBox="1">
              <a:spLocks noChangeArrowheads="1"/>
            </p:cNvSpPr>
            <p:nvPr/>
          </p:nvSpPr>
          <p:spPr bwMode="auto">
            <a:xfrm>
              <a:off x="4356100" y="1312856"/>
              <a:ext cx="4032250" cy="12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a:solidFill>
                    <a:srgbClr val="080808"/>
                  </a:solidFill>
                  <a:latin typeface="宋体" pitchFamily="2" charset="-122"/>
                </a:rPr>
                <a:t>    </a:t>
              </a:r>
              <a:r>
                <a:rPr kumimoji="1" lang="zh-CN" altLang="en-US" sz="2400" b="1">
                  <a:solidFill>
                    <a:srgbClr val="080808"/>
                  </a:solidFill>
                  <a:latin typeface="宋体" pitchFamily="2" charset="-122"/>
                </a:rPr>
                <a:t>利用二极管的</a:t>
              </a:r>
              <a:r>
                <a:rPr kumimoji="1" lang="zh-CN" altLang="en-US" sz="2400" b="1">
                  <a:solidFill>
                    <a:srgbClr val="FF0000"/>
                  </a:solidFill>
                  <a:latin typeface="宋体" pitchFamily="2" charset="-122"/>
                </a:rPr>
                <a:t>单向导电性</a:t>
              </a:r>
              <a:r>
                <a:rPr kumimoji="1" lang="zh-CN" altLang="en-US" sz="2400" b="1">
                  <a:solidFill>
                    <a:srgbClr val="080808"/>
                  </a:solidFill>
                  <a:latin typeface="宋体" pitchFamily="2" charset="-122"/>
                </a:rPr>
                <a:t>，相当于一个受外加电压极性控制的开关。</a:t>
              </a:r>
            </a:p>
          </p:txBody>
        </p:sp>
      </p:grpSp>
      <p:sp>
        <p:nvSpPr>
          <p:cNvPr id="3" name="Text Box 3"/>
          <p:cNvSpPr txBox="1">
            <a:spLocks noChangeArrowheads="1"/>
          </p:cNvSpPr>
          <p:nvPr/>
        </p:nvSpPr>
        <p:spPr bwMode="auto">
          <a:xfrm>
            <a:off x="862013" y="5610225"/>
            <a:ext cx="7489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50000"/>
              </a:spcBef>
              <a:buFontTx/>
              <a:buNone/>
            </a:pPr>
            <a:r>
              <a:rPr kumimoji="1" lang="zh-CN" altLang="en-US" sz="2400" b="1">
                <a:solidFill>
                  <a:srgbClr val="006600"/>
                </a:solidFill>
                <a:latin typeface="Times New Roman" pitchFamily="18" charset="0"/>
                <a:cs typeface="Times New Roman" pitchFamily="18" charset="0"/>
              </a:rPr>
              <a:t>当</a:t>
            </a:r>
            <a:r>
              <a:rPr kumimoji="1" lang="en-US" altLang="zh-CN" sz="2400" b="1">
                <a:solidFill>
                  <a:srgbClr val="006600"/>
                </a:solidFill>
                <a:latin typeface="Times New Roman" pitchFamily="18" charset="0"/>
                <a:cs typeface="Times New Roman" pitchFamily="18" charset="0"/>
              </a:rPr>
              <a:t>V</a:t>
            </a:r>
            <a:r>
              <a:rPr kumimoji="1" lang="en-US" altLang="zh-CN" sz="2400" b="1" baseline="-30000">
                <a:solidFill>
                  <a:srgbClr val="006600"/>
                </a:solidFill>
                <a:latin typeface="Times New Roman" pitchFamily="18" charset="0"/>
                <a:cs typeface="Times New Roman" pitchFamily="18" charset="0"/>
              </a:rPr>
              <a:t>I</a:t>
            </a:r>
            <a:r>
              <a:rPr kumimoji="1" lang="en-US" altLang="zh-CN" sz="2400" b="1">
                <a:solidFill>
                  <a:srgbClr val="006600"/>
                </a:solidFill>
                <a:latin typeface="Times New Roman" pitchFamily="18" charset="0"/>
                <a:cs typeface="Times New Roman" pitchFamily="18" charset="0"/>
              </a:rPr>
              <a:t>=V</a:t>
            </a:r>
            <a:r>
              <a:rPr kumimoji="1" lang="en-US" altLang="zh-CN" sz="2400" b="1" baseline="-30000">
                <a:solidFill>
                  <a:srgbClr val="006600"/>
                </a:solidFill>
                <a:latin typeface="Times New Roman" pitchFamily="18" charset="0"/>
                <a:cs typeface="Times New Roman" pitchFamily="18" charset="0"/>
              </a:rPr>
              <a:t>IL</a:t>
            </a:r>
            <a:r>
              <a:rPr kumimoji="1" lang="zh-CN" altLang="en-US" sz="2400" b="1">
                <a:solidFill>
                  <a:srgbClr val="006600"/>
                </a:solidFill>
                <a:latin typeface="Times New Roman" pitchFamily="18" charset="0"/>
                <a:cs typeface="Times New Roman" pitchFamily="18" charset="0"/>
              </a:rPr>
              <a:t>时，</a:t>
            </a:r>
            <a:r>
              <a:rPr kumimoji="1" lang="en-US" altLang="zh-CN" sz="2400" b="1">
                <a:solidFill>
                  <a:srgbClr val="006600"/>
                </a:solidFill>
                <a:latin typeface="Times New Roman" pitchFamily="18" charset="0"/>
                <a:cs typeface="Times New Roman" pitchFamily="18" charset="0"/>
              </a:rPr>
              <a:t>D</a:t>
            </a:r>
            <a:r>
              <a:rPr kumimoji="1" lang="zh-CN" altLang="en-US" sz="2400" b="1">
                <a:solidFill>
                  <a:srgbClr val="006600"/>
                </a:solidFill>
                <a:latin typeface="Times New Roman" pitchFamily="18" charset="0"/>
                <a:cs typeface="Times New Roman" pitchFamily="18" charset="0"/>
              </a:rPr>
              <a:t>导通，</a:t>
            </a:r>
            <a:r>
              <a:rPr kumimoji="1" lang="en-US" altLang="zh-CN" sz="2400" b="1">
                <a:solidFill>
                  <a:srgbClr val="006600"/>
                </a:solidFill>
                <a:latin typeface="Times New Roman" pitchFamily="18" charset="0"/>
                <a:cs typeface="Times New Roman" pitchFamily="18" charset="0"/>
              </a:rPr>
              <a:t>V</a:t>
            </a:r>
            <a:r>
              <a:rPr kumimoji="1" lang="en-US" altLang="zh-CN" sz="2400" b="1" baseline="-30000">
                <a:solidFill>
                  <a:srgbClr val="006600"/>
                </a:solidFill>
                <a:latin typeface="Times New Roman" pitchFamily="18" charset="0"/>
                <a:cs typeface="Times New Roman" pitchFamily="18" charset="0"/>
              </a:rPr>
              <a:t>O</a:t>
            </a:r>
            <a:r>
              <a:rPr kumimoji="1" lang="en-US" altLang="zh-CN" sz="2400" b="1">
                <a:solidFill>
                  <a:srgbClr val="006600"/>
                </a:solidFill>
                <a:latin typeface="Times New Roman" pitchFamily="18" charset="0"/>
                <a:cs typeface="Times New Roman" pitchFamily="18" charset="0"/>
              </a:rPr>
              <a:t>=0.7V=V</a:t>
            </a:r>
            <a:r>
              <a:rPr kumimoji="1" lang="en-US" altLang="zh-CN" sz="2400" b="1" baseline="-30000">
                <a:solidFill>
                  <a:srgbClr val="006600"/>
                </a:solidFill>
                <a:latin typeface="Times New Roman" pitchFamily="18" charset="0"/>
                <a:cs typeface="Times New Roman" pitchFamily="18" charset="0"/>
              </a:rPr>
              <a:t>OL</a:t>
            </a:r>
            <a:r>
              <a:rPr kumimoji="1" lang="en-US" altLang="zh-CN" sz="2400" b="1">
                <a:solidFill>
                  <a:srgbClr val="006600"/>
                </a:solidFill>
                <a:latin typeface="Times New Roman" pitchFamily="18" charset="0"/>
                <a:cs typeface="Times New Roman" pitchFamily="18" charset="0"/>
              </a:rPr>
              <a:t>   </a:t>
            </a:r>
            <a:r>
              <a:rPr kumimoji="1" lang="zh-CN" altLang="en-US" sz="2400" b="1">
                <a:solidFill>
                  <a:srgbClr val="C00000"/>
                </a:solidFill>
                <a:latin typeface="Times New Roman" pitchFamily="18" charset="0"/>
                <a:cs typeface="Times New Roman" pitchFamily="18" charset="0"/>
              </a:rPr>
              <a:t>－－－ 开关闭合</a:t>
            </a:r>
            <a:r>
              <a:rPr kumimoji="1" lang="zh-CN" altLang="en-US" sz="2400" b="1">
                <a:solidFill>
                  <a:srgbClr val="006600"/>
                </a:solidFill>
                <a:latin typeface="Times New Roman" pitchFamily="18" charset="0"/>
                <a:cs typeface="Times New Roman" pitchFamily="18" charset="0"/>
              </a:rPr>
              <a:t>。</a:t>
            </a:r>
          </a:p>
        </p:txBody>
      </p:sp>
      <p:sp>
        <p:nvSpPr>
          <p:cNvPr id="24580" name="Rectangle 7"/>
          <p:cNvSpPr>
            <a:spLocks noRot="1" noChangeArrowheads="1"/>
          </p:cNvSpPr>
          <p:nvPr/>
        </p:nvSpPr>
        <p:spPr bwMode="auto">
          <a:xfrm>
            <a:off x="539750" y="428625"/>
            <a:ext cx="302418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0000"/>
                </a:solidFill>
                <a:latin typeface="Times New Roman" pitchFamily="18" charset="0"/>
                <a:cs typeface="Times New Roman" pitchFamily="18" charset="0"/>
              </a:rPr>
              <a:t>2. </a:t>
            </a:r>
            <a:r>
              <a:rPr lang="zh-CN" altLang="en-US" sz="2400" b="1">
                <a:solidFill>
                  <a:srgbClr val="FF0000"/>
                </a:solidFill>
                <a:latin typeface="Times New Roman" pitchFamily="18" charset="0"/>
                <a:cs typeface="Times New Roman" pitchFamily="18" charset="0"/>
              </a:rPr>
              <a:t>二极管开关特性</a:t>
            </a:r>
          </a:p>
        </p:txBody>
      </p:sp>
      <p:sp>
        <p:nvSpPr>
          <p:cNvPr id="6" name="Rectangle 9"/>
          <p:cNvSpPr>
            <a:spLocks noChangeArrowheads="1"/>
          </p:cNvSpPr>
          <p:nvPr/>
        </p:nvSpPr>
        <p:spPr bwMode="auto">
          <a:xfrm>
            <a:off x="608013" y="4429125"/>
            <a:ext cx="4811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kumimoji="1" lang="zh-CN" altLang="en-US" sz="2400" b="1">
                <a:solidFill>
                  <a:srgbClr val="0000FF"/>
                </a:solidFill>
                <a:latin typeface="Times New Roman" pitchFamily="18" charset="0"/>
                <a:cs typeface="Times New Roman" pitchFamily="18" charset="0"/>
              </a:rPr>
              <a:t>假定：</a:t>
            </a:r>
            <a:r>
              <a:rPr kumimoji="1" lang="en-US" altLang="zh-CN" sz="2400" b="1">
                <a:solidFill>
                  <a:srgbClr val="0000FF"/>
                </a:solidFill>
                <a:latin typeface="Times New Roman" pitchFamily="18" charset="0"/>
                <a:cs typeface="Times New Roman" pitchFamily="18" charset="0"/>
              </a:rPr>
              <a:t>V</a:t>
            </a:r>
            <a:r>
              <a:rPr kumimoji="1" lang="en-US" altLang="zh-CN" sz="2400" b="1" baseline="-25000">
                <a:solidFill>
                  <a:srgbClr val="0000FF"/>
                </a:solidFill>
                <a:latin typeface="Times New Roman" pitchFamily="18" charset="0"/>
                <a:cs typeface="Times New Roman" pitchFamily="18" charset="0"/>
              </a:rPr>
              <a:t>IH</a:t>
            </a:r>
            <a:r>
              <a:rPr kumimoji="1" lang="en-US" altLang="zh-CN" sz="2400" b="1">
                <a:solidFill>
                  <a:srgbClr val="0000FF"/>
                </a:solidFill>
                <a:latin typeface="Times New Roman" pitchFamily="18" charset="0"/>
                <a:cs typeface="Times New Roman" pitchFamily="18" charset="0"/>
              </a:rPr>
              <a:t>=V</a:t>
            </a:r>
            <a:r>
              <a:rPr kumimoji="1" lang="en-US" altLang="zh-CN" sz="2400" b="1" baseline="-25000">
                <a:solidFill>
                  <a:srgbClr val="0000FF"/>
                </a:solidFill>
                <a:latin typeface="Times New Roman" pitchFamily="18" charset="0"/>
                <a:cs typeface="Times New Roman" pitchFamily="18" charset="0"/>
              </a:rPr>
              <a:t>CC </a:t>
            </a:r>
            <a:r>
              <a:rPr kumimoji="1" lang="zh-CN" altLang="en-US" sz="2400" b="1">
                <a:solidFill>
                  <a:srgbClr val="0000FF"/>
                </a:solidFill>
                <a:latin typeface="Times New Roman" pitchFamily="18" charset="0"/>
                <a:cs typeface="Times New Roman" pitchFamily="18" charset="0"/>
              </a:rPr>
              <a:t>，</a:t>
            </a:r>
            <a:r>
              <a:rPr kumimoji="1" lang="en-US" altLang="zh-CN" sz="2400" b="1">
                <a:solidFill>
                  <a:srgbClr val="0000FF"/>
                </a:solidFill>
                <a:latin typeface="Times New Roman" pitchFamily="18" charset="0"/>
                <a:cs typeface="Times New Roman" pitchFamily="18" charset="0"/>
              </a:rPr>
              <a:t>V</a:t>
            </a:r>
            <a:r>
              <a:rPr kumimoji="1" lang="en-US" altLang="zh-CN" sz="2400" b="1" baseline="-25000">
                <a:solidFill>
                  <a:srgbClr val="0000FF"/>
                </a:solidFill>
                <a:latin typeface="Times New Roman" pitchFamily="18" charset="0"/>
                <a:cs typeface="Times New Roman" pitchFamily="18" charset="0"/>
              </a:rPr>
              <a:t>IL</a:t>
            </a:r>
            <a:r>
              <a:rPr kumimoji="1" lang="en-US" altLang="zh-CN" sz="2400" b="1">
                <a:solidFill>
                  <a:srgbClr val="0000FF"/>
                </a:solidFill>
                <a:latin typeface="Times New Roman" pitchFamily="18" charset="0"/>
                <a:cs typeface="Times New Roman" pitchFamily="18" charset="0"/>
              </a:rPr>
              <a:t>=0</a:t>
            </a:r>
          </a:p>
        </p:txBody>
      </p:sp>
      <p:sp>
        <p:nvSpPr>
          <p:cNvPr id="7" name="Rectangle 10"/>
          <p:cNvSpPr>
            <a:spLocks noChangeArrowheads="1"/>
          </p:cNvSpPr>
          <p:nvPr/>
        </p:nvSpPr>
        <p:spPr bwMode="auto">
          <a:xfrm>
            <a:off x="863600" y="5038725"/>
            <a:ext cx="7923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6600"/>
                </a:solidFill>
                <a:latin typeface="Times New Roman" pitchFamily="18" charset="0"/>
                <a:cs typeface="Times New Roman" pitchFamily="18" charset="0"/>
              </a:rPr>
              <a:t>当</a:t>
            </a:r>
            <a:r>
              <a:rPr kumimoji="1" lang="en-US" altLang="zh-CN" sz="2400" b="1">
                <a:solidFill>
                  <a:srgbClr val="006600"/>
                </a:solidFill>
                <a:latin typeface="Times New Roman" pitchFamily="18" charset="0"/>
                <a:cs typeface="Times New Roman" pitchFamily="18" charset="0"/>
              </a:rPr>
              <a:t>V</a:t>
            </a:r>
            <a:r>
              <a:rPr kumimoji="1" lang="en-US" altLang="zh-CN" sz="2400" b="1" baseline="-25000">
                <a:solidFill>
                  <a:srgbClr val="006600"/>
                </a:solidFill>
                <a:latin typeface="Times New Roman" pitchFamily="18" charset="0"/>
                <a:cs typeface="Times New Roman" pitchFamily="18" charset="0"/>
              </a:rPr>
              <a:t>I</a:t>
            </a:r>
            <a:r>
              <a:rPr kumimoji="1" lang="en-US" altLang="zh-CN" sz="2400" b="1">
                <a:solidFill>
                  <a:srgbClr val="006600"/>
                </a:solidFill>
                <a:latin typeface="Times New Roman" pitchFamily="18" charset="0"/>
                <a:cs typeface="Times New Roman" pitchFamily="18" charset="0"/>
              </a:rPr>
              <a:t>=V</a:t>
            </a:r>
            <a:r>
              <a:rPr kumimoji="1" lang="en-US" altLang="zh-CN" sz="2400" b="1" baseline="-25000">
                <a:solidFill>
                  <a:srgbClr val="006600"/>
                </a:solidFill>
                <a:latin typeface="Times New Roman" pitchFamily="18" charset="0"/>
                <a:cs typeface="Times New Roman" pitchFamily="18" charset="0"/>
              </a:rPr>
              <a:t>IH</a:t>
            </a:r>
            <a:r>
              <a:rPr kumimoji="1" lang="zh-CN" altLang="en-US" sz="2400" b="1">
                <a:solidFill>
                  <a:srgbClr val="006600"/>
                </a:solidFill>
                <a:latin typeface="Times New Roman" pitchFamily="18" charset="0"/>
                <a:cs typeface="Times New Roman" pitchFamily="18" charset="0"/>
              </a:rPr>
              <a:t>时，</a:t>
            </a:r>
            <a:r>
              <a:rPr kumimoji="1" lang="en-US" altLang="zh-CN" sz="2400" b="1">
                <a:solidFill>
                  <a:srgbClr val="006600"/>
                </a:solidFill>
                <a:latin typeface="Times New Roman" pitchFamily="18" charset="0"/>
                <a:cs typeface="Times New Roman" pitchFamily="18" charset="0"/>
              </a:rPr>
              <a:t>D</a:t>
            </a:r>
            <a:r>
              <a:rPr kumimoji="1" lang="zh-CN" altLang="en-US" sz="2400" b="1">
                <a:solidFill>
                  <a:srgbClr val="006600"/>
                </a:solidFill>
                <a:latin typeface="Times New Roman" pitchFamily="18" charset="0"/>
                <a:cs typeface="Times New Roman" pitchFamily="18" charset="0"/>
              </a:rPr>
              <a:t>截止，</a:t>
            </a:r>
            <a:r>
              <a:rPr kumimoji="1" lang="en-US" altLang="zh-CN" sz="2400" b="1">
                <a:solidFill>
                  <a:srgbClr val="006600"/>
                </a:solidFill>
                <a:latin typeface="Times New Roman" pitchFamily="18" charset="0"/>
                <a:cs typeface="Times New Roman" pitchFamily="18" charset="0"/>
              </a:rPr>
              <a:t>V</a:t>
            </a:r>
            <a:r>
              <a:rPr kumimoji="1" lang="en-US" altLang="zh-CN" sz="2400" b="1" baseline="-25000">
                <a:solidFill>
                  <a:srgbClr val="006600"/>
                </a:solidFill>
                <a:latin typeface="Times New Roman" pitchFamily="18" charset="0"/>
                <a:cs typeface="Times New Roman" pitchFamily="18" charset="0"/>
              </a:rPr>
              <a:t>O</a:t>
            </a:r>
            <a:r>
              <a:rPr kumimoji="1" lang="en-US" altLang="zh-CN" sz="2400" b="1">
                <a:solidFill>
                  <a:srgbClr val="006600"/>
                </a:solidFill>
                <a:latin typeface="Times New Roman" pitchFamily="18" charset="0"/>
                <a:cs typeface="Times New Roman" pitchFamily="18" charset="0"/>
              </a:rPr>
              <a:t>=V</a:t>
            </a:r>
            <a:r>
              <a:rPr kumimoji="1" lang="en-US" altLang="zh-CN" sz="2400" b="1" baseline="-25000">
                <a:solidFill>
                  <a:srgbClr val="006600"/>
                </a:solidFill>
                <a:latin typeface="Times New Roman" pitchFamily="18" charset="0"/>
                <a:cs typeface="Times New Roman" pitchFamily="18" charset="0"/>
              </a:rPr>
              <a:t>CC</a:t>
            </a:r>
            <a:r>
              <a:rPr kumimoji="1" lang="en-US" altLang="zh-CN" sz="2400" b="1">
                <a:solidFill>
                  <a:srgbClr val="006600"/>
                </a:solidFill>
                <a:latin typeface="Times New Roman" pitchFamily="18" charset="0"/>
                <a:cs typeface="Times New Roman" pitchFamily="18" charset="0"/>
              </a:rPr>
              <a:t>=V</a:t>
            </a:r>
            <a:r>
              <a:rPr kumimoji="1" lang="en-US" altLang="zh-CN" sz="2400" b="1" baseline="-25000">
                <a:solidFill>
                  <a:srgbClr val="006600"/>
                </a:solidFill>
                <a:latin typeface="Times New Roman" pitchFamily="18" charset="0"/>
                <a:cs typeface="Times New Roman" pitchFamily="18" charset="0"/>
              </a:rPr>
              <a:t>OH</a:t>
            </a:r>
            <a:r>
              <a:rPr kumimoji="1" lang="en-US" altLang="zh-CN" sz="2400" b="1">
                <a:solidFill>
                  <a:srgbClr val="006600"/>
                </a:solidFill>
                <a:latin typeface="Times New Roman" pitchFamily="18" charset="0"/>
                <a:cs typeface="Times New Roman" pitchFamily="18" charset="0"/>
              </a:rPr>
              <a:t>   </a:t>
            </a:r>
            <a:r>
              <a:rPr kumimoji="1" lang="zh-CN" altLang="en-US" sz="2400" b="1">
                <a:solidFill>
                  <a:srgbClr val="006600"/>
                </a:solidFill>
                <a:latin typeface="Times New Roman" pitchFamily="18" charset="0"/>
                <a:cs typeface="Times New Roman" pitchFamily="18" charset="0"/>
              </a:rPr>
              <a:t> </a:t>
            </a:r>
            <a:r>
              <a:rPr kumimoji="1" lang="zh-CN" altLang="en-US" sz="2400" b="1">
                <a:solidFill>
                  <a:srgbClr val="C00000"/>
                </a:solidFill>
                <a:latin typeface="Times New Roman" pitchFamily="18" charset="0"/>
                <a:cs typeface="Times New Roman" pitchFamily="18" charset="0"/>
              </a:rPr>
              <a:t>－－－ 开关断开</a:t>
            </a:r>
            <a:r>
              <a:rPr kumimoji="1" lang="zh-CN" altLang="en-US" sz="2400" b="1">
                <a:solidFill>
                  <a:srgbClr val="006600"/>
                </a:solidFill>
                <a:latin typeface="Times New Roman" pitchFamily="18" charset="0"/>
                <a:cs typeface="Times New Roman" pitchFamily="18" charset="0"/>
              </a:rPr>
              <a:t>。 </a:t>
            </a:r>
          </a:p>
        </p:txBody>
      </p:sp>
      <p:grpSp>
        <p:nvGrpSpPr>
          <p:cNvPr id="4" name="组合 22"/>
          <p:cNvGrpSpPr>
            <a:grpSpLocks/>
          </p:cNvGrpSpPr>
          <p:nvPr/>
        </p:nvGrpSpPr>
        <p:grpSpPr bwMode="auto">
          <a:xfrm>
            <a:off x="928688" y="1428750"/>
            <a:ext cx="3141662" cy="2428875"/>
            <a:chOff x="928688" y="1428750"/>
            <a:chExt cx="3141662" cy="2428878"/>
          </a:xfrm>
        </p:grpSpPr>
        <p:grpSp>
          <p:nvGrpSpPr>
            <p:cNvPr id="24585" name="组合 7"/>
            <p:cNvGrpSpPr>
              <a:grpSpLocks/>
            </p:cNvGrpSpPr>
            <p:nvPr/>
          </p:nvGrpSpPr>
          <p:grpSpPr bwMode="auto">
            <a:xfrm>
              <a:off x="928688" y="1428750"/>
              <a:ext cx="3141662" cy="2428878"/>
              <a:chOff x="4143372" y="1357298"/>
              <a:chExt cx="3141740" cy="2428896"/>
            </a:xfrm>
          </p:grpSpPr>
          <p:cxnSp>
            <p:nvCxnSpPr>
              <p:cNvPr id="9" name="直接连接符 2"/>
              <p:cNvCxnSpPr/>
              <p:nvPr/>
            </p:nvCxnSpPr>
            <p:spPr>
              <a:xfrm rot="5400000">
                <a:off x="5358644" y="2572541"/>
                <a:ext cx="142717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000793" y="2285994"/>
                <a:ext cx="142879" cy="4286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椭圆 10"/>
              <p:cNvSpPr/>
              <p:nvPr/>
            </p:nvSpPr>
            <p:spPr>
              <a:xfrm>
                <a:off x="6023019" y="1785927"/>
                <a:ext cx="107953" cy="1079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2" name="直接连接符 11"/>
              <p:cNvCxnSpPr/>
              <p:nvPr/>
            </p:nvCxnSpPr>
            <p:spPr>
              <a:xfrm rot="5400000">
                <a:off x="5088755" y="3315497"/>
                <a:ext cx="3952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flipV="1">
                <a:off x="4572008" y="3319465"/>
                <a:ext cx="22019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6034131" y="3281365"/>
                <a:ext cx="71440" cy="7143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593" name="矩形 14"/>
              <p:cNvSpPr>
                <a:spLocks noChangeArrowheads="1"/>
              </p:cNvSpPr>
              <p:nvPr/>
            </p:nvSpPr>
            <p:spPr bwMode="auto">
              <a:xfrm>
                <a:off x="4143372" y="3071810"/>
                <a:ext cx="4379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cs typeface="Times New Roman" pitchFamily="18" charset="0"/>
                  </a:rPr>
                  <a:t>V</a:t>
                </a:r>
                <a:r>
                  <a:rPr kumimoji="1" lang="en-US" altLang="zh-CN" sz="2000" b="1" baseline="-30000">
                    <a:latin typeface="Times New Roman" pitchFamily="18" charset="0"/>
                    <a:cs typeface="Times New Roman" pitchFamily="18" charset="0"/>
                  </a:rPr>
                  <a:t>I</a:t>
                </a:r>
                <a:endParaRPr lang="zh-CN" altLang="en-US" sz="2000"/>
              </a:p>
            </p:txBody>
          </p:sp>
          <p:sp>
            <p:nvSpPr>
              <p:cNvPr id="24594" name="矩形 15"/>
              <p:cNvSpPr>
                <a:spLocks noChangeArrowheads="1"/>
              </p:cNvSpPr>
              <p:nvPr/>
            </p:nvSpPr>
            <p:spPr bwMode="auto">
              <a:xfrm>
                <a:off x="6786578" y="3100328"/>
                <a:ext cx="4985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cs typeface="Times New Roman" pitchFamily="18" charset="0"/>
                  </a:rPr>
                  <a:t>V</a:t>
                </a:r>
                <a:r>
                  <a:rPr kumimoji="1" lang="en-US" altLang="zh-CN" sz="2000" b="1" baseline="-30000">
                    <a:latin typeface="Times New Roman" pitchFamily="18" charset="0"/>
                    <a:cs typeface="Times New Roman" pitchFamily="18" charset="0"/>
                  </a:rPr>
                  <a:t>O</a:t>
                </a:r>
                <a:endParaRPr lang="zh-CN" altLang="en-US" sz="2000"/>
              </a:p>
            </p:txBody>
          </p:sp>
          <p:sp>
            <p:nvSpPr>
              <p:cNvPr id="24595" name="矩形 16"/>
              <p:cNvSpPr>
                <a:spLocks noChangeArrowheads="1"/>
              </p:cNvSpPr>
              <p:nvPr/>
            </p:nvSpPr>
            <p:spPr bwMode="auto">
              <a:xfrm>
                <a:off x="5786446" y="1357298"/>
                <a:ext cx="6174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cs typeface="Times New Roman" pitchFamily="18" charset="0"/>
                  </a:rPr>
                  <a:t>V</a:t>
                </a:r>
                <a:r>
                  <a:rPr kumimoji="1" lang="en-US" altLang="zh-CN" sz="2000" b="1" baseline="-30000">
                    <a:latin typeface="Times New Roman" pitchFamily="18" charset="0"/>
                    <a:cs typeface="Times New Roman" pitchFamily="18" charset="0"/>
                  </a:rPr>
                  <a:t>CC</a:t>
                </a:r>
                <a:endParaRPr lang="zh-CN" altLang="en-US" sz="2000"/>
              </a:p>
            </p:txBody>
          </p:sp>
          <p:sp>
            <p:nvSpPr>
              <p:cNvPr id="18" name="等腰三角形 17"/>
              <p:cNvSpPr/>
              <p:nvPr/>
            </p:nvSpPr>
            <p:spPr>
              <a:xfrm rot="16200000">
                <a:off x="5250684" y="3153568"/>
                <a:ext cx="395290" cy="32385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矩形 18"/>
              <p:cNvSpPr/>
              <p:nvPr/>
            </p:nvSpPr>
            <p:spPr>
              <a:xfrm>
                <a:off x="5000643" y="2857499"/>
                <a:ext cx="857271" cy="9286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4586" name="矩形 14"/>
            <p:cNvSpPr>
              <a:spLocks noChangeArrowheads="1"/>
            </p:cNvSpPr>
            <p:nvPr/>
          </p:nvSpPr>
          <p:spPr bwMode="auto">
            <a:xfrm>
              <a:off x="2000232" y="2886014"/>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cs typeface="Times New Roman" pitchFamily="18" charset="0"/>
                </a:rPr>
                <a:t>D</a:t>
              </a:r>
              <a:endParaRPr lang="zh-CN" altLang="en-US" sz="2000"/>
            </a:p>
          </p:txBody>
        </p:sp>
      </p:grpSp>
      <p:sp>
        <p:nvSpPr>
          <p:cNvPr id="24584" name="Text Box 6"/>
          <p:cNvSpPr txBox="1">
            <a:spLocks noChangeArrowheads="1"/>
          </p:cNvSpPr>
          <p:nvPr/>
        </p:nvSpPr>
        <p:spPr bwMode="auto">
          <a:xfrm>
            <a:off x="5808663" y="63500"/>
            <a:ext cx="327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800" b="1">
                <a:solidFill>
                  <a:srgbClr val="FF0066"/>
                </a:solidFill>
                <a:latin typeface="Times New Roman" pitchFamily="18" charset="0"/>
                <a:cs typeface="Times New Roman" pitchFamily="18" charset="0"/>
              </a:rPr>
              <a:t>§3.2</a:t>
            </a:r>
            <a:r>
              <a:rPr kumimoji="1" lang="en-US" altLang="zh-CN" sz="1800" b="1">
                <a:solidFill>
                  <a:srgbClr val="FF0066"/>
                </a:solidFill>
                <a:latin typeface="Times New Roman" pitchFamily="18" charset="0"/>
                <a:cs typeface="Times New Roman" pitchFamily="18" charset="0"/>
              </a:rPr>
              <a:t> </a:t>
            </a:r>
            <a:r>
              <a:rPr kumimoji="1" lang="zh-CN" altLang="en-US" sz="1800" b="1">
                <a:solidFill>
                  <a:srgbClr val="FF0066"/>
                </a:solidFill>
                <a:latin typeface="Times New Roman" pitchFamily="18" charset="0"/>
                <a:cs typeface="Times New Roman" pitchFamily="18" charset="0"/>
              </a:rPr>
              <a:t>半导体元件的开关特性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nodeType="clickEffect">
                                  <p:stCondLst>
                                    <p:cond delay="0"/>
                                  </p:stCondLst>
                                  <p:childTnLst>
                                    <p:animEffect transition="out" filter="blinds(horizontal)">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0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Rot="1" noChangeArrowheads="1"/>
          </p:cNvSpPr>
          <p:nvPr/>
        </p:nvSpPr>
        <p:spPr bwMode="auto">
          <a:xfrm>
            <a:off x="757238" y="857250"/>
            <a:ext cx="36004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0000"/>
                </a:solidFill>
                <a:latin typeface="Times New Roman" pitchFamily="18" charset="0"/>
                <a:cs typeface="Times New Roman" pitchFamily="18" charset="0"/>
              </a:rPr>
              <a:t>1. </a:t>
            </a:r>
            <a:r>
              <a:rPr lang="zh-CN" altLang="en-US" sz="2400" b="1">
                <a:solidFill>
                  <a:srgbClr val="FF0000"/>
                </a:solidFill>
                <a:latin typeface="Times New Roman" pitchFamily="18" charset="0"/>
                <a:cs typeface="Times New Roman" pitchFamily="18" charset="0"/>
              </a:rPr>
              <a:t>三极管的物理结构</a:t>
            </a:r>
          </a:p>
        </p:txBody>
      </p:sp>
      <p:sp>
        <p:nvSpPr>
          <p:cNvPr id="25603" name="Text Box 6"/>
          <p:cNvSpPr txBox="1">
            <a:spLocks noChangeArrowheads="1"/>
          </p:cNvSpPr>
          <p:nvPr/>
        </p:nvSpPr>
        <p:spPr bwMode="auto">
          <a:xfrm>
            <a:off x="428625" y="285750"/>
            <a:ext cx="4286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800" b="1">
                <a:solidFill>
                  <a:srgbClr val="006600"/>
                </a:solidFill>
                <a:latin typeface="Times New Roman" pitchFamily="18" charset="0"/>
                <a:cs typeface="Times New Roman" pitchFamily="18" charset="0"/>
              </a:rPr>
              <a:t>三、半导体三极管的特性</a:t>
            </a:r>
          </a:p>
        </p:txBody>
      </p:sp>
      <p:grpSp>
        <p:nvGrpSpPr>
          <p:cNvPr id="3" name="组合 53"/>
          <p:cNvGrpSpPr>
            <a:grpSpLocks/>
          </p:cNvGrpSpPr>
          <p:nvPr/>
        </p:nvGrpSpPr>
        <p:grpSpPr bwMode="auto">
          <a:xfrm>
            <a:off x="1674813" y="2235200"/>
            <a:ext cx="571500" cy="2011363"/>
            <a:chOff x="1785918" y="3268362"/>
            <a:chExt cx="571504" cy="2011504"/>
          </a:xfrm>
        </p:grpSpPr>
        <p:sp>
          <p:nvSpPr>
            <p:cNvPr id="34" name="矩形 33"/>
            <p:cNvSpPr/>
            <p:nvPr/>
          </p:nvSpPr>
          <p:spPr>
            <a:xfrm>
              <a:off x="1785918" y="3846253"/>
              <a:ext cx="571504" cy="784280"/>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5" name="矩形 34"/>
            <p:cNvSpPr/>
            <p:nvPr/>
          </p:nvSpPr>
          <p:spPr>
            <a:xfrm>
              <a:off x="1785918" y="3268362"/>
              <a:ext cx="571504" cy="720776"/>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6" name="矩形 35"/>
            <p:cNvSpPr/>
            <p:nvPr/>
          </p:nvSpPr>
          <p:spPr>
            <a:xfrm>
              <a:off x="1785918" y="4559090"/>
              <a:ext cx="571504" cy="720776"/>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5653" name="矩形 36"/>
            <p:cNvSpPr>
              <a:spLocks noChangeArrowheads="1"/>
            </p:cNvSpPr>
            <p:nvPr/>
          </p:nvSpPr>
          <p:spPr bwMode="auto">
            <a:xfrm>
              <a:off x="1928794" y="3416858"/>
              <a:ext cx="332144" cy="33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N</a:t>
              </a:r>
              <a:endParaRPr lang="zh-CN" altLang="en-US" sz="1600">
                <a:solidFill>
                  <a:srgbClr val="000000"/>
                </a:solidFill>
              </a:endParaRPr>
            </a:p>
          </p:txBody>
        </p:sp>
        <p:sp>
          <p:nvSpPr>
            <p:cNvPr id="25654" name="矩形 37"/>
            <p:cNvSpPr>
              <a:spLocks noChangeArrowheads="1"/>
            </p:cNvSpPr>
            <p:nvPr/>
          </p:nvSpPr>
          <p:spPr bwMode="auto">
            <a:xfrm>
              <a:off x="1928794" y="4792816"/>
              <a:ext cx="332144" cy="33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N</a:t>
              </a:r>
              <a:endParaRPr lang="zh-CN" altLang="en-US" sz="1600">
                <a:solidFill>
                  <a:srgbClr val="000000"/>
                </a:solidFill>
              </a:endParaRPr>
            </a:p>
          </p:txBody>
        </p:sp>
        <p:sp>
          <p:nvSpPr>
            <p:cNvPr id="25655" name="矩形 38"/>
            <p:cNvSpPr>
              <a:spLocks noChangeArrowheads="1"/>
            </p:cNvSpPr>
            <p:nvPr/>
          </p:nvSpPr>
          <p:spPr bwMode="auto">
            <a:xfrm>
              <a:off x="1928794" y="4078436"/>
              <a:ext cx="309702" cy="33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P</a:t>
              </a:r>
              <a:endParaRPr lang="zh-CN" altLang="en-US" sz="1600" b="1">
                <a:solidFill>
                  <a:srgbClr val="000000"/>
                </a:solidFill>
                <a:latin typeface="Times New Roman" pitchFamily="18" charset="0"/>
                <a:cs typeface="Times New Roman" pitchFamily="18" charset="0"/>
              </a:endParaRPr>
            </a:p>
          </p:txBody>
        </p:sp>
      </p:grpSp>
      <p:grpSp>
        <p:nvGrpSpPr>
          <p:cNvPr id="4" name="组合 54"/>
          <p:cNvGrpSpPr>
            <a:grpSpLocks/>
          </p:cNvGrpSpPr>
          <p:nvPr/>
        </p:nvGrpSpPr>
        <p:grpSpPr bwMode="auto">
          <a:xfrm>
            <a:off x="1243013" y="1798638"/>
            <a:ext cx="717550" cy="2873375"/>
            <a:chOff x="1353918" y="2832457"/>
            <a:chExt cx="717752" cy="2873789"/>
          </a:xfrm>
        </p:grpSpPr>
        <p:cxnSp>
          <p:nvCxnSpPr>
            <p:cNvPr id="40" name="直接连接符 39"/>
            <p:cNvCxnSpPr/>
            <p:nvPr/>
          </p:nvCxnSpPr>
          <p:spPr>
            <a:xfrm flipV="1">
              <a:off x="1353918" y="4239185"/>
              <a:ext cx="4319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V="1">
              <a:off x="1855739" y="3048388"/>
              <a:ext cx="4318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flipV="1">
              <a:off x="1855739" y="5490315"/>
              <a:ext cx="4318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组合 55"/>
          <p:cNvGrpSpPr>
            <a:grpSpLocks/>
          </p:cNvGrpSpPr>
          <p:nvPr/>
        </p:nvGrpSpPr>
        <p:grpSpPr bwMode="auto">
          <a:xfrm>
            <a:off x="1674813" y="2882900"/>
            <a:ext cx="576262" cy="723900"/>
            <a:chOff x="1785918" y="3916924"/>
            <a:chExt cx="576000" cy="723904"/>
          </a:xfrm>
        </p:grpSpPr>
        <p:cxnSp>
          <p:nvCxnSpPr>
            <p:cNvPr id="43" name="直接连接符 42"/>
            <p:cNvCxnSpPr/>
            <p:nvPr/>
          </p:nvCxnSpPr>
          <p:spPr>
            <a:xfrm flipV="1">
              <a:off x="1785918" y="3916924"/>
              <a:ext cx="57600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1785918" y="4069325"/>
              <a:ext cx="57600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1785918" y="4488427"/>
              <a:ext cx="57600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1785918" y="4640828"/>
              <a:ext cx="57600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47" name="矩形 46"/>
          <p:cNvSpPr>
            <a:spLocks noChangeArrowheads="1"/>
          </p:cNvSpPr>
          <p:nvPr/>
        </p:nvSpPr>
        <p:spPr bwMode="auto">
          <a:xfrm>
            <a:off x="752475" y="2994025"/>
            <a:ext cx="7080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b="1">
                <a:solidFill>
                  <a:srgbClr val="080808"/>
                </a:solidFill>
                <a:latin typeface="Times New Roman" pitchFamily="18" charset="0"/>
                <a:cs typeface="Times New Roman" pitchFamily="18" charset="0"/>
              </a:rPr>
              <a:t>b</a:t>
            </a:r>
            <a:endParaRPr lang="zh-CN" altLang="en-US" sz="1800">
              <a:solidFill>
                <a:srgbClr val="000000"/>
              </a:solidFill>
            </a:endParaRPr>
          </a:p>
          <a:p>
            <a:pPr algn="ctr" eaLnBrk="1" hangingPunct="1">
              <a:spcBef>
                <a:spcPct val="0"/>
              </a:spcBef>
              <a:buFontTx/>
              <a:buNone/>
            </a:pPr>
            <a:r>
              <a:rPr lang="zh-CN" altLang="en-US" sz="1800" b="1">
                <a:solidFill>
                  <a:srgbClr val="080808"/>
                </a:solidFill>
                <a:latin typeface="Times New Roman" pitchFamily="18" charset="0"/>
                <a:cs typeface="Times New Roman" pitchFamily="18" charset="0"/>
              </a:rPr>
              <a:t>基极 </a:t>
            </a:r>
            <a:endParaRPr lang="en-US" altLang="zh-CN" sz="1800" b="1">
              <a:solidFill>
                <a:srgbClr val="080808"/>
              </a:solidFill>
              <a:latin typeface="Times New Roman" pitchFamily="18" charset="0"/>
              <a:cs typeface="Times New Roman" pitchFamily="18" charset="0"/>
            </a:endParaRPr>
          </a:p>
        </p:txBody>
      </p:sp>
      <p:sp>
        <p:nvSpPr>
          <p:cNvPr id="48" name="矩形 47"/>
          <p:cNvSpPr>
            <a:spLocks noChangeArrowheads="1"/>
          </p:cNvSpPr>
          <p:nvPr/>
        </p:nvSpPr>
        <p:spPr bwMode="auto">
          <a:xfrm>
            <a:off x="1817688" y="1485900"/>
            <a:ext cx="115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b="1">
                <a:solidFill>
                  <a:srgbClr val="080808"/>
                </a:solidFill>
                <a:latin typeface="Times New Roman" pitchFamily="18" charset="0"/>
                <a:cs typeface="Times New Roman" pitchFamily="18" charset="0"/>
              </a:rPr>
              <a:t>c  </a:t>
            </a:r>
            <a:r>
              <a:rPr lang="zh-CN" altLang="en-US" sz="1800" b="1">
                <a:solidFill>
                  <a:srgbClr val="080808"/>
                </a:solidFill>
                <a:latin typeface="Times New Roman" pitchFamily="18" charset="0"/>
                <a:cs typeface="Times New Roman" pitchFamily="18" charset="0"/>
              </a:rPr>
              <a:t>集电极 </a:t>
            </a:r>
            <a:endParaRPr lang="en-US" altLang="zh-CN" sz="1800" b="1">
              <a:solidFill>
                <a:srgbClr val="080808"/>
              </a:solidFill>
              <a:latin typeface="Times New Roman" pitchFamily="18" charset="0"/>
              <a:cs typeface="Times New Roman" pitchFamily="18" charset="0"/>
            </a:endParaRPr>
          </a:p>
        </p:txBody>
      </p:sp>
      <p:sp>
        <p:nvSpPr>
          <p:cNvPr id="49" name="矩形 48"/>
          <p:cNvSpPr>
            <a:spLocks noChangeArrowheads="1"/>
          </p:cNvSpPr>
          <p:nvPr/>
        </p:nvSpPr>
        <p:spPr bwMode="auto">
          <a:xfrm>
            <a:off x="1808163" y="4597400"/>
            <a:ext cx="1100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b="1">
                <a:solidFill>
                  <a:srgbClr val="080808"/>
                </a:solidFill>
                <a:latin typeface="Times New Roman" pitchFamily="18" charset="0"/>
                <a:cs typeface="Times New Roman" pitchFamily="18" charset="0"/>
              </a:rPr>
              <a:t>e  </a:t>
            </a:r>
            <a:r>
              <a:rPr lang="zh-CN" altLang="en-US" sz="1800" b="1">
                <a:solidFill>
                  <a:srgbClr val="080808"/>
                </a:solidFill>
                <a:latin typeface="Times New Roman" pitchFamily="18" charset="0"/>
                <a:cs typeface="Times New Roman" pitchFamily="18" charset="0"/>
              </a:rPr>
              <a:t>发射极</a:t>
            </a:r>
            <a:endParaRPr lang="zh-CN" altLang="en-US" sz="2000">
              <a:solidFill>
                <a:srgbClr val="000000"/>
              </a:solidFill>
            </a:endParaRPr>
          </a:p>
        </p:txBody>
      </p:sp>
      <p:grpSp>
        <p:nvGrpSpPr>
          <p:cNvPr id="6" name="组合 56"/>
          <p:cNvGrpSpPr>
            <a:grpSpLocks/>
          </p:cNvGrpSpPr>
          <p:nvPr/>
        </p:nvGrpSpPr>
        <p:grpSpPr bwMode="auto">
          <a:xfrm>
            <a:off x="2246313" y="2466975"/>
            <a:ext cx="1069975" cy="487363"/>
            <a:chOff x="2357423" y="3501194"/>
            <a:chExt cx="1070417" cy="486629"/>
          </a:xfrm>
        </p:grpSpPr>
        <p:cxnSp>
          <p:nvCxnSpPr>
            <p:cNvPr id="50" name="直接箭头连接符 49"/>
            <p:cNvCxnSpPr/>
            <p:nvPr/>
          </p:nvCxnSpPr>
          <p:spPr>
            <a:xfrm rot="10800000" flipV="1">
              <a:off x="2357423" y="3845163"/>
              <a:ext cx="360511" cy="142660"/>
            </a:xfrm>
            <a:prstGeom prst="straightConnector1">
              <a:avLst/>
            </a:prstGeom>
            <a:ln w="12700">
              <a:solidFill>
                <a:srgbClr val="0000FF"/>
              </a:solidFill>
              <a:prstDash val="sysDot"/>
              <a:tailEnd type="stealth"/>
            </a:ln>
          </p:spPr>
          <p:style>
            <a:lnRef idx="1">
              <a:schemeClr val="accent1"/>
            </a:lnRef>
            <a:fillRef idx="0">
              <a:schemeClr val="accent1"/>
            </a:fillRef>
            <a:effectRef idx="0">
              <a:schemeClr val="accent1"/>
            </a:effectRef>
            <a:fontRef idx="minor">
              <a:schemeClr val="tx1"/>
            </a:fontRef>
          </p:style>
        </p:cxnSp>
        <p:sp>
          <p:nvSpPr>
            <p:cNvPr id="25642" name="矩形 51"/>
            <p:cNvSpPr>
              <a:spLocks noChangeArrowheads="1"/>
            </p:cNvSpPr>
            <p:nvPr/>
          </p:nvSpPr>
          <p:spPr bwMode="auto">
            <a:xfrm>
              <a:off x="2428848" y="3501194"/>
              <a:ext cx="9989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800" b="1">
                  <a:solidFill>
                    <a:srgbClr val="0000FF"/>
                  </a:solidFill>
                  <a:latin typeface="楷体" pitchFamily="49" charset="-122"/>
                  <a:ea typeface="楷体" pitchFamily="49" charset="-122"/>
                  <a:cs typeface="Times New Roman" pitchFamily="18" charset="0"/>
                </a:rPr>
                <a:t>集电结 </a:t>
              </a:r>
              <a:endParaRPr lang="en-US" altLang="zh-CN" sz="1800" b="1">
                <a:solidFill>
                  <a:srgbClr val="0000FF"/>
                </a:solidFill>
                <a:latin typeface="楷体" pitchFamily="49" charset="-122"/>
                <a:ea typeface="楷体" pitchFamily="49" charset="-122"/>
                <a:cs typeface="Times New Roman" pitchFamily="18" charset="0"/>
              </a:endParaRPr>
            </a:p>
          </p:txBody>
        </p:sp>
      </p:grpSp>
      <p:grpSp>
        <p:nvGrpSpPr>
          <p:cNvPr id="7" name="组合 57"/>
          <p:cNvGrpSpPr>
            <a:grpSpLocks/>
          </p:cNvGrpSpPr>
          <p:nvPr/>
        </p:nvGrpSpPr>
        <p:grpSpPr bwMode="auto">
          <a:xfrm>
            <a:off x="2246313" y="3525838"/>
            <a:ext cx="1071562" cy="454025"/>
            <a:chOff x="2357423" y="4559865"/>
            <a:chExt cx="1071940" cy="453354"/>
          </a:xfrm>
        </p:grpSpPr>
        <p:cxnSp>
          <p:nvCxnSpPr>
            <p:cNvPr id="51" name="直接箭头连接符 50"/>
            <p:cNvCxnSpPr/>
            <p:nvPr/>
          </p:nvCxnSpPr>
          <p:spPr>
            <a:xfrm rot="10800000">
              <a:off x="2357423" y="4559865"/>
              <a:ext cx="360489" cy="142664"/>
            </a:xfrm>
            <a:prstGeom prst="straightConnector1">
              <a:avLst/>
            </a:prstGeom>
            <a:ln w="12700">
              <a:solidFill>
                <a:srgbClr val="0000FF"/>
              </a:solidFill>
              <a:prstDash val="sysDot"/>
              <a:tailEnd type="stealth"/>
            </a:ln>
          </p:spPr>
          <p:style>
            <a:lnRef idx="1">
              <a:schemeClr val="accent1"/>
            </a:lnRef>
            <a:fillRef idx="0">
              <a:schemeClr val="accent1"/>
            </a:fillRef>
            <a:effectRef idx="0">
              <a:schemeClr val="accent1"/>
            </a:effectRef>
            <a:fontRef idx="minor">
              <a:schemeClr val="tx1"/>
            </a:fontRef>
          </p:style>
        </p:cxnSp>
        <p:sp>
          <p:nvSpPr>
            <p:cNvPr id="25640" name="矩形 52"/>
            <p:cNvSpPr>
              <a:spLocks noChangeArrowheads="1"/>
            </p:cNvSpPr>
            <p:nvPr/>
          </p:nvSpPr>
          <p:spPr bwMode="auto">
            <a:xfrm>
              <a:off x="2430370" y="4643887"/>
              <a:ext cx="9989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800" b="1">
                  <a:solidFill>
                    <a:srgbClr val="0000FF"/>
                  </a:solidFill>
                  <a:latin typeface="楷体" pitchFamily="49" charset="-122"/>
                  <a:ea typeface="楷体" pitchFamily="49" charset="-122"/>
                  <a:cs typeface="Times New Roman" pitchFamily="18" charset="0"/>
                </a:rPr>
                <a:t>发射结 </a:t>
              </a:r>
              <a:endParaRPr lang="en-US" altLang="zh-CN" sz="1800" b="1">
                <a:solidFill>
                  <a:srgbClr val="0000FF"/>
                </a:solidFill>
                <a:latin typeface="楷体" pitchFamily="49" charset="-122"/>
                <a:ea typeface="楷体" pitchFamily="49" charset="-122"/>
                <a:cs typeface="Times New Roman" pitchFamily="18" charset="0"/>
              </a:endParaRPr>
            </a:p>
          </p:txBody>
        </p:sp>
      </p:grpSp>
      <p:pic>
        <p:nvPicPr>
          <p:cNvPr id="32798"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313" y="2538413"/>
            <a:ext cx="1055687"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a:spLocks noChangeArrowheads="1"/>
          </p:cNvSpPr>
          <p:nvPr/>
        </p:nvSpPr>
        <p:spPr bwMode="auto">
          <a:xfrm>
            <a:off x="1674813" y="5038725"/>
            <a:ext cx="2132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C00000"/>
                </a:solidFill>
                <a:latin typeface="Times New Roman" pitchFamily="18" charset="0"/>
                <a:cs typeface="Times New Roman" pitchFamily="18" charset="0"/>
              </a:rPr>
              <a:t>NPN </a:t>
            </a:r>
            <a:r>
              <a:rPr lang="zh-CN" altLang="en-US" sz="2400" b="1">
                <a:solidFill>
                  <a:srgbClr val="C00000"/>
                </a:solidFill>
                <a:latin typeface="Times New Roman" pitchFamily="18" charset="0"/>
                <a:cs typeface="Times New Roman" pitchFamily="18" charset="0"/>
              </a:rPr>
              <a:t>型三极管</a:t>
            </a:r>
            <a:endParaRPr lang="zh-CN" altLang="en-US" sz="2400">
              <a:solidFill>
                <a:srgbClr val="C00000"/>
              </a:solidFill>
            </a:endParaRPr>
          </a:p>
        </p:txBody>
      </p:sp>
      <p:sp>
        <p:nvSpPr>
          <p:cNvPr id="73" name="矩形 72"/>
          <p:cNvSpPr>
            <a:spLocks noChangeArrowheads="1"/>
          </p:cNvSpPr>
          <p:nvPr/>
        </p:nvSpPr>
        <p:spPr bwMode="auto">
          <a:xfrm>
            <a:off x="5746750" y="5038725"/>
            <a:ext cx="2079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C00000"/>
                </a:solidFill>
                <a:latin typeface="Times New Roman" pitchFamily="18" charset="0"/>
                <a:cs typeface="Times New Roman" pitchFamily="18" charset="0"/>
              </a:rPr>
              <a:t>PNP </a:t>
            </a:r>
            <a:r>
              <a:rPr lang="zh-CN" altLang="en-US" sz="2400" b="1">
                <a:solidFill>
                  <a:srgbClr val="C00000"/>
                </a:solidFill>
                <a:latin typeface="Times New Roman" pitchFamily="18" charset="0"/>
                <a:cs typeface="Times New Roman" pitchFamily="18" charset="0"/>
              </a:rPr>
              <a:t>型三极管</a:t>
            </a:r>
            <a:endParaRPr lang="zh-CN" altLang="en-US" sz="2400">
              <a:solidFill>
                <a:srgbClr val="C00000"/>
              </a:solidFill>
            </a:endParaRPr>
          </a:p>
        </p:txBody>
      </p:sp>
      <p:grpSp>
        <p:nvGrpSpPr>
          <p:cNvPr id="8" name="组合 73"/>
          <p:cNvGrpSpPr>
            <a:grpSpLocks/>
          </p:cNvGrpSpPr>
          <p:nvPr/>
        </p:nvGrpSpPr>
        <p:grpSpPr bwMode="auto">
          <a:xfrm>
            <a:off x="4792663" y="1485900"/>
            <a:ext cx="2779712" cy="3481388"/>
            <a:chOff x="4721225" y="928688"/>
            <a:chExt cx="2779713" cy="3481387"/>
          </a:xfrm>
        </p:grpSpPr>
        <p:sp>
          <p:nvSpPr>
            <p:cNvPr id="75" name="矩形 74"/>
            <p:cNvSpPr/>
            <p:nvPr/>
          </p:nvSpPr>
          <p:spPr>
            <a:xfrm>
              <a:off x="5643562" y="2255838"/>
              <a:ext cx="571500" cy="785813"/>
            </a:xfrm>
            <a:prstGeom prst="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76" name="矩形 75"/>
            <p:cNvSpPr/>
            <p:nvPr/>
          </p:nvSpPr>
          <p:spPr>
            <a:xfrm>
              <a:off x="5643562" y="1677988"/>
              <a:ext cx="571500" cy="720725"/>
            </a:xfrm>
            <a:prstGeom prst="rec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77" name="矩形 76"/>
            <p:cNvSpPr/>
            <p:nvPr/>
          </p:nvSpPr>
          <p:spPr>
            <a:xfrm>
              <a:off x="5643562" y="2970212"/>
              <a:ext cx="571500" cy="719138"/>
            </a:xfrm>
            <a:prstGeom prst="rec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5622" name="矩形 26"/>
            <p:cNvSpPr>
              <a:spLocks noChangeArrowheads="1"/>
            </p:cNvSpPr>
            <p:nvPr/>
          </p:nvSpPr>
          <p:spPr bwMode="auto">
            <a:xfrm>
              <a:off x="5786438" y="1827213"/>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P</a:t>
              </a:r>
              <a:endParaRPr lang="zh-CN" altLang="en-US" sz="1600">
                <a:solidFill>
                  <a:srgbClr val="000000"/>
                </a:solidFill>
              </a:endParaRPr>
            </a:p>
          </p:txBody>
        </p:sp>
        <p:sp>
          <p:nvSpPr>
            <p:cNvPr id="25623" name="矩形 27"/>
            <p:cNvSpPr>
              <a:spLocks noChangeArrowheads="1"/>
            </p:cNvSpPr>
            <p:nvPr/>
          </p:nvSpPr>
          <p:spPr bwMode="auto">
            <a:xfrm>
              <a:off x="5786438" y="3201988"/>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P</a:t>
              </a:r>
              <a:endParaRPr lang="zh-CN" altLang="en-US" sz="1600">
                <a:solidFill>
                  <a:srgbClr val="000000"/>
                </a:solidFill>
              </a:endParaRPr>
            </a:p>
          </p:txBody>
        </p:sp>
        <p:sp>
          <p:nvSpPr>
            <p:cNvPr id="25624" name="矩形 28"/>
            <p:cNvSpPr>
              <a:spLocks noChangeArrowheads="1"/>
            </p:cNvSpPr>
            <p:nvPr/>
          </p:nvSpPr>
          <p:spPr bwMode="auto">
            <a:xfrm>
              <a:off x="5786438" y="2487613"/>
              <a:ext cx="332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N</a:t>
              </a:r>
              <a:endParaRPr lang="zh-CN" altLang="en-US" sz="1600" b="1">
                <a:solidFill>
                  <a:srgbClr val="000000"/>
                </a:solidFill>
                <a:latin typeface="Times New Roman" pitchFamily="18" charset="0"/>
                <a:cs typeface="Times New Roman" pitchFamily="18" charset="0"/>
              </a:endParaRPr>
            </a:p>
          </p:txBody>
        </p:sp>
        <p:cxnSp>
          <p:nvCxnSpPr>
            <p:cNvPr id="81" name="直接连接符 80"/>
            <p:cNvCxnSpPr/>
            <p:nvPr/>
          </p:nvCxnSpPr>
          <p:spPr>
            <a:xfrm flipV="1">
              <a:off x="5211762" y="2647951"/>
              <a:ext cx="431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rot="5400000" flipV="1">
              <a:off x="5713412" y="1458913"/>
              <a:ext cx="431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rot="5400000" flipV="1">
              <a:off x="5713412" y="3900487"/>
              <a:ext cx="431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5643562" y="2327276"/>
              <a:ext cx="576263"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5643562" y="2479676"/>
              <a:ext cx="576263"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5643562" y="2898775"/>
              <a:ext cx="576263"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5643562" y="3051175"/>
              <a:ext cx="576263"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5632" name="矩形 36"/>
            <p:cNvSpPr>
              <a:spLocks noChangeArrowheads="1"/>
            </p:cNvSpPr>
            <p:nvPr/>
          </p:nvSpPr>
          <p:spPr bwMode="auto">
            <a:xfrm>
              <a:off x="4721225" y="2438400"/>
              <a:ext cx="7080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b="1">
                  <a:solidFill>
                    <a:srgbClr val="080808"/>
                  </a:solidFill>
                  <a:latin typeface="Times New Roman" pitchFamily="18" charset="0"/>
                  <a:cs typeface="Times New Roman" pitchFamily="18" charset="0"/>
                </a:rPr>
                <a:t>b</a:t>
              </a:r>
              <a:endParaRPr lang="zh-CN" altLang="en-US" sz="1800">
                <a:solidFill>
                  <a:srgbClr val="000000"/>
                </a:solidFill>
              </a:endParaRPr>
            </a:p>
            <a:p>
              <a:pPr algn="ctr" eaLnBrk="1" hangingPunct="1">
                <a:spcBef>
                  <a:spcPct val="0"/>
                </a:spcBef>
                <a:buFontTx/>
                <a:buNone/>
              </a:pPr>
              <a:r>
                <a:rPr lang="zh-CN" altLang="en-US" sz="1800" b="1">
                  <a:solidFill>
                    <a:srgbClr val="080808"/>
                  </a:solidFill>
                  <a:latin typeface="Times New Roman" pitchFamily="18" charset="0"/>
                  <a:cs typeface="Times New Roman" pitchFamily="18" charset="0"/>
                </a:rPr>
                <a:t>基极 </a:t>
              </a:r>
              <a:endParaRPr lang="en-US" altLang="zh-CN" sz="1800" b="1">
                <a:solidFill>
                  <a:srgbClr val="080808"/>
                </a:solidFill>
                <a:latin typeface="Times New Roman" pitchFamily="18" charset="0"/>
                <a:cs typeface="Times New Roman" pitchFamily="18" charset="0"/>
              </a:endParaRPr>
            </a:p>
          </p:txBody>
        </p:sp>
        <p:sp>
          <p:nvSpPr>
            <p:cNvPr id="25633" name="矩形 37"/>
            <p:cNvSpPr>
              <a:spLocks noChangeArrowheads="1"/>
            </p:cNvSpPr>
            <p:nvPr/>
          </p:nvSpPr>
          <p:spPr bwMode="auto">
            <a:xfrm>
              <a:off x="5786438" y="928688"/>
              <a:ext cx="1157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b="1">
                  <a:solidFill>
                    <a:srgbClr val="080808"/>
                  </a:solidFill>
                  <a:latin typeface="Times New Roman" pitchFamily="18" charset="0"/>
                  <a:cs typeface="Times New Roman" pitchFamily="18" charset="0"/>
                </a:rPr>
                <a:t>c  </a:t>
              </a:r>
              <a:r>
                <a:rPr lang="zh-CN" altLang="en-US" sz="1800" b="1">
                  <a:solidFill>
                    <a:srgbClr val="080808"/>
                  </a:solidFill>
                  <a:latin typeface="Times New Roman" pitchFamily="18" charset="0"/>
                  <a:cs typeface="Times New Roman" pitchFamily="18" charset="0"/>
                </a:rPr>
                <a:t>集电极 </a:t>
              </a:r>
              <a:endParaRPr lang="en-US" altLang="zh-CN" sz="1800" b="1">
                <a:solidFill>
                  <a:srgbClr val="080808"/>
                </a:solidFill>
                <a:latin typeface="Times New Roman" pitchFamily="18" charset="0"/>
                <a:cs typeface="Times New Roman" pitchFamily="18" charset="0"/>
              </a:endParaRPr>
            </a:p>
          </p:txBody>
        </p:sp>
        <p:sp>
          <p:nvSpPr>
            <p:cNvPr id="25634" name="矩形 38"/>
            <p:cNvSpPr>
              <a:spLocks noChangeArrowheads="1"/>
            </p:cNvSpPr>
            <p:nvPr/>
          </p:nvSpPr>
          <p:spPr bwMode="auto">
            <a:xfrm>
              <a:off x="5776913" y="4041775"/>
              <a:ext cx="1100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b="1">
                  <a:solidFill>
                    <a:srgbClr val="080808"/>
                  </a:solidFill>
                  <a:latin typeface="Times New Roman" pitchFamily="18" charset="0"/>
                  <a:cs typeface="Times New Roman" pitchFamily="18" charset="0"/>
                </a:rPr>
                <a:t>e  </a:t>
              </a:r>
              <a:r>
                <a:rPr lang="zh-CN" altLang="en-US" sz="1800" b="1">
                  <a:solidFill>
                    <a:srgbClr val="080808"/>
                  </a:solidFill>
                  <a:latin typeface="Times New Roman" pitchFamily="18" charset="0"/>
                  <a:cs typeface="Times New Roman" pitchFamily="18" charset="0"/>
                </a:rPr>
                <a:t>发射极</a:t>
              </a:r>
              <a:endParaRPr lang="zh-CN" altLang="en-US" sz="2000">
                <a:solidFill>
                  <a:srgbClr val="000000"/>
                </a:solidFill>
              </a:endParaRPr>
            </a:p>
          </p:txBody>
        </p:sp>
        <p:cxnSp>
          <p:nvCxnSpPr>
            <p:cNvPr id="91" name="直接箭头连接符 90"/>
            <p:cNvCxnSpPr/>
            <p:nvPr/>
          </p:nvCxnSpPr>
          <p:spPr>
            <a:xfrm rot="10800000" flipV="1">
              <a:off x="6215063" y="2255838"/>
              <a:ext cx="360363" cy="142875"/>
            </a:xfrm>
            <a:prstGeom prst="straightConnector1">
              <a:avLst/>
            </a:prstGeom>
            <a:ln w="12700">
              <a:solidFill>
                <a:srgbClr val="0000FF"/>
              </a:solidFill>
              <a:prstDash val="sysDot"/>
              <a:tailEnd type="stealth"/>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rot="10800000">
              <a:off x="6215063" y="2970212"/>
              <a:ext cx="360363" cy="142875"/>
            </a:xfrm>
            <a:prstGeom prst="straightConnector1">
              <a:avLst/>
            </a:prstGeom>
            <a:ln w="12700">
              <a:solidFill>
                <a:srgbClr val="0000FF"/>
              </a:solidFill>
              <a:prstDash val="sysDot"/>
              <a:tailEnd type="stealth"/>
            </a:ln>
          </p:spPr>
          <p:style>
            <a:lnRef idx="1">
              <a:schemeClr val="accent1"/>
            </a:lnRef>
            <a:fillRef idx="0">
              <a:schemeClr val="accent1"/>
            </a:fillRef>
            <a:effectRef idx="0">
              <a:schemeClr val="accent1"/>
            </a:effectRef>
            <a:fontRef idx="minor">
              <a:schemeClr val="tx1"/>
            </a:fontRef>
          </p:style>
        </p:cxnSp>
        <p:sp>
          <p:nvSpPr>
            <p:cNvPr id="25637" name="矩形 41"/>
            <p:cNvSpPr>
              <a:spLocks noChangeArrowheads="1"/>
            </p:cNvSpPr>
            <p:nvPr/>
          </p:nvSpPr>
          <p:spPr bwMode="auto">
            <a:xfrm>
              <a:off x="6502400" y="2041525"/>
              <a:ext cx="998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800" b="1">
                  <a:solidFill>
                    <a:srgbClr val="0000FF"/>
                  </a:solidFill>
                  <a:latin typeface="楷体" pitchFamily="49" charset="-122"/>
                  <a:ea typeface="楷体" pitchFamily="49" charset="-122"/>
                  <a:cs typeface="Times New Roman" pitchFamily="18" charset="0"/>
                </a:rPr>
                <a:t>集电结 </a:t>
              </a:r>
              <a:endParaRPr lang="en-US" altLang="zh-CN" sz="1800" b="1">
                <a:solidFill>
                  <a:srgbClr val="0000FF"/>
                </a:solidFill>
                <a:latin typeface="楷体" pitchFamily="49" charset="-122"/>
                <a:ea typeface="楷体" pitchFamily="49" charset="-122"/>
                <a:cs typeface="Times New Roman" pitchFamily="18" charset="0"/>
              </a:endParaRPr>
            </a:p>
          </p:txBody>
        </p:sp>
        <p:sp>
          <p:nvSpPr>
            <p:cNvPr id="25638" name="矩形 42"/>
            <p:cNvSpPr>
              <a:spLocks noChangeArrowheads="1"/>
            </p:cNvSpPr>
            <p:nvPr/>
          </p:nvSpPr>
          <p:spPr bwMode="auto">
            <a:xfrm>
              <a:off x="6500813" y="2970213"/>
              <a:ext cx="998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800" b="1">
                  <a:solidFill>
                    <a:srgbClr val="0000FF"/>
                  </a:solidFill>
                  <a:latin typeface="楷体" pitchFamily="49" charset="-122"/>
                  <a:ea typeface="楷体" pitchFamily="49" charset="-122"/>
                  <a:cs typeface="Times New Roman" pitchFamily="18" charset="0"/>
                </a:rPr>
                <a:t>发射结 </a:t>
              </a:r>
              <a:endParaRPr lang="en-US" altLang="zh-CN" sz="1800" b="1">
                <a:solidFill>
                  <a:srgbClr val="0000FF"/>
                </a:solidFill>
                <a:latin typeface="楷体" pitchFamily="49" charset="-122"/>
                <a:ea typeface="楷体" pitchFamily="49" charset="-122"/>
                <a:cs typeface="Times New Roman" pitchFamily="18" charset="0"/>
              </a:endParaRPr>
            </a:p>
          </p:txBody>
        </p:sp>
      </p:grpSp>
      <p:pic>
        <p:nvPicPr>
          <p:cNvPr id="32799"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938" y="2609850"/>
            <a:ext cx="919162"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Text Box 12"/>
          <p:cNvSpPr txBox="1">
            <a:spLocks noChangeArrowheads="1"/>
          </p:cNvSpPr>
          <p:nvPr/>
        </p:nvSpPr>
        <p:spPr bwMode="auto">
          <a:xfrm>
            <a:off x="785813" y="5643563"/>
            <a:ext cx="7715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50000"/>
              </a:spcBef>
              <a:buFontTx/>
              <a:buNone/>
            </a:pPr>
            <a:r>
              <a:rPr lang="en-US" altLang="zh-CN" sz="2400" b="1">
                <a:solidFill>
                  <a:srgbClr val="080808"/>
                </a:solidFill>
                <a:latin typeface="Times New Roman" pitchFamily="18" charset="0"/>
                <a:cs typeface="Times New Roman" pitchFamily="18" charset="0"/>
              </a:rPr>
              <a:t>       </a:t>
            </a:r>
            <a:r>
              <a:rPr lang="zh-CN" altLang="en-US" sz="2400" b="1">
                <a:solidFill>
                  <a:srgbClr val="080808"/>
                </a:solidFill>
                <a:latin typeface="Times New Roman" pitchFamily="18" charset="0"/>
                <a:cs typeface="Times New Roman" pitchFamily="18" charset="0"/>
              </a:rPr>
              <a:t> 因有电子和空穴两种载流子参与导电过程，故称为</a:t>
            </a:r>
            <a:r>
              <a:rPr lang="zh-CN" altLang="en-US" sz="2400" b="1">
                <a:solidFill>
                  <a:srgbClr val="0000FF"/>
                </a:solidFill>
                <a:latin typeface="Times New Roman" pitchFamily="18" charset="0"/>
                <a:cs typeface="Times New Roman" pitchFamily="18" charset="0"/>
              </a:rPr>
              <a:t>双极型三极管</a:t>
            </a:r>
            <a:r>
              <a:rPr lang="zh-CN" altLang="en-US" sz="2400" b="1">
                <a:solidFill>
                  <a:srgbClr val="080808"/>
                </a:solidFill>
                <a:latin typeface="Times New Roman" pitchFamily="18" charset="0"/>
                <a:cs typeface="Times New Roman" pitchFamily="18" charset="0"/>
              </a:rPr>
              <a:t>。</a:t>
            </a:r>
          </a:p>
        </p:txBody>
      </p:sp>
      <p:sp>
        <p:nvSpPr>
          <p:cNvPr id="25618" name="Text Box 6"/>
          <p:cNvSpPr txBox="1">
            <a:spLocks noChangeArrowheads="1"/>
          </p:cNvSpPr>
          <p:nvPr/>
        </p:nvSpPr>
        <p:spPr bwMode="auto">
          <a:xfrm>
            <a:off x="5808663" y="63500"/>
            <a:ext cx="327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800" b="1">
                <a:solidFill>
                  <a:srgbClr val="FF0066"/>
                </a:solidFill>
                <a:latin typeface="Times New Roman" pitchFamily="18" charset="0"/>
                <a:cs typeface="Times New Roman" pitchFamily="18" charset="0"/>
              </a:rPr>
              <a:t>§3.2</a:t>
            </a:r>
            <a:r>
              <a:rPr kumimoji="1" lang="en-US" altLang="zh-CN" sz="1800" b="1">
                <a:solidFill>
                  <a:srgbClr val="FF0066"/>
                </a:solidFill>
                <a:latin typeface="Times New Roman" pitchFamily="18" charset="0"/>
                <a:cs typeface="Times New Roman" pitchFamily="18" charset="0"/>
              </a:rPr>
              <a:t> </a:t>
            </a:r>
            <a:r>
              <a:rPr kumimoji="1" lang="zh-CN" altLang="en-US" sz="1800" b="1">
                <a:solidFill>
                  <a:srgbClr val="FF0066"/>
                </a:solidFill>
                <a:latin typeface="Times New Roman" pitchFamily="18" charset="0"/>
                <a:cs typeface="Times New Roman" pitchFamily="18" charset="0"/>
              </a:rPr>
              <a:t>半导体元件的开关特性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left)">
                                      <p:cBhvr>
                                        <p:cTn id="23" dur="500"/>
                                        <p:tgtEl>
                                          <p:spTgt spid="4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left)">
                                      <p:cBhvr>
                                        <p:cTn id="28" dur="500"/>
                                        <p:tgtEl>
                                          <p:spTgt spid="4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wipe(left)">
                                      <p:cBhvr>
                                        <p:cTn id="33" dur="500"/>
                                        <p:tgtEl>
                                          <p:spTgt spid="4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up)">
                                      <p:cBhvr>
                                        <p:cTn id="43" dur="500"/>
                                        <p:tgtEl>
                                          <p:spTgt spid="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down)">
                                      <p:cBhvr>
                                        <p:cTn id="48" dur="500"/>
                                        <p:tgtEl>
                                          <p:spTgt spid="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32798"/>
                                        </p:tgtEl>
                                        <p:attrNameLst>
                                          <p:attrName>style.visibility</p:attrName>
                                        </p:attrNameLst>
                                      </p:cBhvr>
                                      <p:to>
                                        <p:strVal val="visible"/>
                                      </p:to>
                                    </p:set>
                                    <p:animEffect transition="in" filter="wipe(left)">
                                      <p:cBhvr>
                                        <p:cTn id="53" dur="500"/>
                                        <p:tgtEl>
                                          <p:spTgt spid="3279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wipe(left)">
                                      <p:cBhvr>
                                        <p:cTn id="58" dur="500"/>
                                        <p:tgtEl>
                                          <p:spTgt spid="3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blinds(horizontal)">
                                      <p:cBhvr>
                                        <p:cTn id="63" dur="500"/>
                                        <p:tgtEl>
                                          <p:spTgt spid="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32799"/>
                                        </p:tgtEl>
                                        <p:attrNameLst>
                                          <p:attrName>style.visibility</p:attrName>
                                        </p:attrNameLst>
                                      </p:cBhvr>
                                      <p:to>
                                        <p:strVal val="visible"/>
                                      </p:to>
                                    </p:set>
                                    <p:animEffect transition="in" filter="wipe(left)">
                                      <p:cBhvr>
                                        <p:cTn id="68" dur="500"/>
                                        <p:tgtEl>
                                          <p:spTgt spid="3279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73"/>
                                        </p:tgtEl>
                                        <p:attrNameLst>
                                          <p:attrName>style.visibility</p:attrName>
                                        </p:attrNameLst>
                                      </p:cBhvr>
                                      <p:to>
                                        <p:strVal val="visible"/>
                                      </p:to>
                                    </p:set>
                                    <p:animEffect transition="in" filter="wipe(left)">
                                      <p:cBhvr>
                                        <p:cTn id="73" dur="500"/>
                                        <p:tgtEl>
                                          <p:spTgt spid="7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95"/>
                                        </p:tgtEl>
                                        <p:attrNameLst>
                                          <p:attrName>style.visibility</p:attrName>
                                        </p:attrNameLst>
                                      </p:cBhvr>
                                      <p:to>
                                        <p:strVal val="visible"/>
                                      </p:to>
                                    </p:set>
                                    <p:animEffect transition="in" filter="blinds(horizontal)">
                                      <p:cBhvr>
                                        <p:cTn id="7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7" grpId="0"/>
      <p:bldP spid="48" grpId="0"/>
      <p:bldP spid="49" grpId="0"/>
      <p:bldP spid="31" grpId="0"/>
      <p:bldP spid="73" grpId="0"/>
      <p:bldP spid="9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Rot="1" noChangeArrowheads="1"/>
          </p:cNvSpPr>
          <p:nvPr/>
        </p:nvSpPr>
        <p:spPr bwMode="auto">
          <a:xfrm>
            <a:off x="538163" y="214313"/>
            <a:ext cx="41052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0000"/>
                </a:solidFill>
                <a:latin typeface="Times New Roman" pitchFamily="18" charset="0"/>
                <a:cs typeface="Times New Roman" pitchFamily="18" charset="0"/>
              </a:rPr>
              <a:t>2. </a:t>
            </a:r>
            <a:r>
              <a:rPr lang="zh-CN" altLang="en-US" sz="2400" b="1">
                <a:solidFill>
                  <a:srgbClr val="FF0000"/>
                </a:solidFill>
                <a:latin typeface="Times New Roman" pitchFamily="18" charset="0"/>
                <a:cs typeface="Times New Roman" pitchFamily="18" charset="0"/>
              </a:rPr>
              <a:t>双极型三极管输入特性</a:t>
            </a:r>
          </a:p>
        </p:txBody>
      </p:sp>
      <p:sp>
        <p:nvSpPr>
          <p:cNvPr id="5" name="Text Box 14"/>
          <p:cNvSpPr txBox="1">
            <a:spLocks noChangeArrowheads="1"/>
          </p:cNvSpPr>
          <p:nvPr/>
        </p:nvSpPr>
        <p:spPr bwMode="auto">
          <a:xfrm>
            <a:off x="785813" y="642938"/>
            <a:ext cx="77152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50000"/>
              </a:spcBef>
              <a:buFontTx/>
              <a:buNone/>
            </a:pPr>
            <a:r>
              <a:rPr lang="en-US" altLang="zh-CN" sz="2000" b="1">
                <a:solidFill>
                  <a:srgbClr val="080808"/>
                </a:solidFill>
                <a:latin typeface="宋体" pitchFamily="2" charset="-122"/>
              </a:rPr>
              <a:t>    </a:t>
            </a:r>
            <a:r>
              <a:rPr lang="zh-CN" altLang="en-US" sz="2400" b="1">
                <a:solidFill>
                  <a:srgbClr val="080808"/>
                </a:solidFill>
                <a:latin typeface="Times New Roman" pitchFamily="18" charset="0"/>
                <a:cs typeface="Times New Roman" pitchFamily="18" charset="0"/>
              </a:rPr>
              <a:t>双极型三极管的应用中，通常是通过</a:t>
            </a:r>
            <a:r>
              <a:rPr lang="en-US" altLang="zh-CN" sz="2400" b="1">
                <a:solidFill>
                  <a:srgbClr val="080808"/>
                </a:solidFill>
                <a:latin typeface="Times New Roman" pitchFamily="18" charset="0"/>
                <a:cs typeface="Times New Roman" pitchFamily="18" charset="0"/>
              </a:rPr>
              <a:t>b</a:t>
            </a:r>
            <a:r>
              <a:rPr lang="zh-CN" altLang="en-US" sz="2400" b="1">
                <a:solidFill>
                  <a:srgbClr val="080808"/>
                </a:solidFill>
                <a:latin typeface="Times New Roman" pitchFamily="18" charset="0"/>
                <a:cs typeface="Times New Roman" pitchFamily="18" charset="0"/>
              </a:rPr>
              <a:t>，</a:t>
            </a:r>
            <a:r>
              <a:rPr lang="en-US" altLang="zh-CN" sz="2400" b="1">
                <a:solidFill>
                  <a:srgbClr val="080808"/>
                </a:solidFill>
                <a:latin typeface="Times New Roman" pitchFamily="18" charset="0"/>
                <a:cs typeface="Times New Roman" pitchFamily="18" charset="0"/>
              </a:rPr>
              <a:t>e</a:t>
            </a:r>
            <a:r>
              <a:rPr lang="zh-CN" altLang="en-US" sz="2400" b="1">
                <a:solidFill>
                  <a:srgbClr val="080808"/>
                </a:solidFill>
                <a:latin typeface="Times New Roman" pitchFamily="18" charset="0"/>
                <a:cs typeface="Times New Roman" pitchFamily="18" charset="0"/>
              </a:rPr>
              <a:t>间的电流</a:t>
            </a:r>
            <a:r>
              <a:rPr lang="en-US" altLang="zh-CN" sz="2400" b="1">
                <a:solidFill>
                  <a:srgbClr val="080808"/>
                </a:solidFill>
                <a:latin typeface="Times New Roman" pitchFamily="18" charset="0"/>
                <a:cs typeface="Times New Roman" pitchFamily="18" charset="0"/>
              </a:rPr>
              <a:t>i</a:t>
            </a:r>
            <a:r>
              <a:rPr lang="en-US" altLang="zh-CN" sz="2400" b="1" baseline="-25000">
                <a:solidFill>
                  <a:srgbClr val="080808"/>
                </a:solidFill>
                <a:latin typeface="Times New Roman" pitchFamily="18" charset="0"/>
                <a:cs typeface="Times New Roman" pitchFamily="18" charset="0"/>
              </a:rPr>
              <a:t>B</a:t>
            </a:r>
            <a:r>
              <a:rPr lang="zh-CN" altLang="en-US" sz="2400" b="1">
                <a:solidFill>
                  <a:srgbClr val="080808"/>
                </a:solidFill>
                <a:latin typeface="Times New Roman" pitchFamily="18" charset="0"/>
                <a:cs typeface="Times New Roman" pitchFamily="18" charset="0"/>
              </a:rPr>
              <a:t>控制集电极电流</a:t>
            </a:r>
            <a:r>
              <a:rPr lang="en-US" altLang="zh-CN" sz="2400" b="1">
                <a:solidFill>
                  <a:srgbClr val="080808"/>
                </a:solidFill>
                <a:latin typeface="Times New Roman" pitchFamily="18" charset="0"/>
                <a:cs typeface="Times New Roman" pitchFamily="18" charset="0"/>
              </a:rPr>
              <a:t>i</a:t>
            </a:r>
            <a:r>
              <a:rPr lang="en-US" altLang="zh-CN" sz="2400" b="1" baseline="-25000">
                <a:solidFill>
                  <a:srgbClr val="080808"/>
                </a:solidFill>
                <a:latin typeface="Times New Roman" pitchFamily="18" charset="0"/>
                <a:cs typeface="Times New Roman" pitchFamily="18" charset="0"/>
              </a:rPr>
              <a:t>C</a:t>
            </a:r>
            <a:r>
              <a:rPr lang="zh-CN" altLang="en-US" sz="2400" b="1">
                <a:solidFill>
                  <a:srgbClr val="080808"/>
                </a:solidFill>
                <a:latin typeface="Times New Roman" pitchFamily="18" charset="0"/>
                <a:cs typeface="Times New Roman" pitchFamily="18" charset="0"/>
              </a:rPr>
              <a:t>实现其电路功能的。因此，以</a:t>
            </a:r>
            <a:r>
              <a:rPr lang="en-US" altLang="zh-CN" sz="2400" b="1">
                <a:solidFill>
                  <a:srgbClr val="0000FF"/>
                </a:solidFill>
                <a:latin typeface="Times New Roman" pitchFamily="18" charset="0"/>
                <a:cs typeface="Times New Roman" pitchFamily="18" charset="0"/>
              </a:rPr>
              <a:t>b</a:t>
            </a: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e</a:t>
            </a:r>
            <a:r>
              <a:rPr lang="zh-CN" altLang="en-US" sz="2400" b="1">
                <a:solidFill>
                  <a:srgbClr val="0000FF"/>
                </a:solidFill>
                <a:latin typeface="Times New Roman" pitchFamily="18" charset="0"/>
                <a:cs typeface="Times New Roman" pitchFamily="18" charset="0"/>
              </a:rPr>
              <a:t>间的回路作为输入回路，</a:t>
            </a:r>
            <a:r>
              <a:rPr lang="en-US" altLang="zh-CN" sz="2400" b="1">
                <a:solidFill>
                  <a:srgbClr val="006600"/>
                </a:solidFill>
                <a:latin typeface="Times New Roman" pitchFamily="18" charset="0"/>
                <a:cs typeface="Times New Roman" pitchFamily="18" charset="0"/>
              </a:rPr>
              <a:t>c</a:t>
            </a:r>
            <a:r>
              <a:rPr lang="zh-CN" altLang="en-US" sz="2400" b="1">
                <a:solidFill>
                  <a:srgbClr val="006600"/>
                </a:solidFill>
                <a:latin typeface="Times New Roman" pitchFamily="18" charset="0"/>
                <a:cs typeface="Times New Roman" pitchFamily="18" charset="0"/>
              </a:rPr>
              <a:t>，</a:t>
            </a:r>
            <a:r>
              <a:rPr lang="en-US" altLang="zh-CN" sz="2400" b="1">
                <a:solidFill>
                  <a:srgbClr val="006600"/>
                </a:solidFill>
                <a:latin typeface="Times New Roman" pitchFamily="18" charset="0"/>
                <a:cs typeface="Times New Roman" pitchFamily="18" charset="0"/>
              </a:rPr>
              <a:t>e</a:t>
            </a:r>
            <a:r>
              <a:rPr lang="zh-CN" altLang="en-US" sz="2400" b="1">
                <a:solidFill>
                  <a:srgbClr val="006600"/>
                </a:solidFill>
                <a:latin typeface="Times New Roman" pitchFamily="18" charset="0"/>
                <a:cs typeface="Times New Roman" pitchFamily="18" charset="0"/>
              </a:rPr>
              <a:t>间的回路作为输出回路</a:t>
            </a:r>
            <a:r>
              <a:rPr lang="zh-CN" altLang="en-US" sz="2400" b="1">
                <a:solidFill>
                  <a:srgbClr val="080808"/>
                </a:solidFill>
                <a:latin typeface="Times New Roman" pitchFamily="18" charset="0"/>
                <a:cs typeface="Times New Roman" pitchFamily="18" charset="0"/>
              </a:rPr>
              <a:t>。</a:t>
            </a:r>
          </a:p>
        </p:txBody>
      </p:sp>
      <p:sp>
        <p:nvSpPr>
          <p:cNvPr id="6" name="Text Box 15"/>
          <p:cNvSpPr txBox="1">
            <a:spLocks noChangeArrowheads="1"/>
          </p:cNvSpPr>
          <p:nvPr/>
        </p:nvSpPr>
        <p:spPr bwMode="auto">
          <a:xfrm>
            <a:off x="827088" y="5657850"/>
            <a:ext cx="77057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latin typeface="宋体" pitchFamily="2" charset="-122"/>
              </a:rPr>
              <a:t>    </a:t>
            </a:r>
            <a:r>
              <a:rPr lang="zh-CN" altLang="en-US" sz="2400" b="1">
                <a:latin typeface="宋体" pitchFamily="2" charset="-122"/>
              </a:rPr>
              <a:t>输入回路实质是一个</a:t>
            </a:r>
            <a:r>
              <a:rPr lang="en-US" altLang="zh-CN" sz="2400" b="1">
                <a:solidFill>
                  <a:srgbClr val="FF0000"/>
                </a:solidFill>
                <a:latin typeface="宋体" pitchFamily="2" charset="-122"/>
              </a:rPr>
              <a:t>PN</a:t>
            </a:r>
            <a:r>
              <a:rPr lang="zh-CN" altLang="en-US" sz="2400" b="1">
                <a:solidFill>
                  <a:srgbClr val="FF0000"/>
                </a:solidFill>
                <a:latin typeface="宋体" pitchFamily="2" charset="-122"/>
              </a:rPr>
              <a:t>结</a:t>
            </a:r>
            <a:r>
              <a:rPr lang="zh-CN" altLang="en-US" sz="2400" b="1">
                <a:latin typeface="宋体" pitchFamily="2" charset="-122"/>
              </a:rPr>
              <a:t>，其输入特性基本等同于</a:t>
            </a:r>
            <a:r>
              <a:rPr lang="zh-CN" altLang="en-US" sz="2400" b="1">
                <a:solidFill>
                  <a:srgbClr val="FF0000"/>
                </a:solidFill>
                <a:latin typeface="宋体" pitchFamily="2" charset="-122"/>
              </a:rPr>
              <a:t>二极管的伏安特性</a:t>
            </a:r>
            <a:r>
              <a:rPr lang="zh-CN" altLang="en-US" sz="2400" b="1">
                <a:latin typeface="宋体" pitchFamily="2" charset="-122"/>
              </a:rPr>
              <a:t>。</a:t>
            </a:r>
          </a:p>
        </p:txBody>
      </p:sp>
      <p:grpSp>
        <p:nvGrpSpPr>
          <p:cNvPr id="2" name="组合 6"/>
          <p:cNvGrpSpPr>
            <a:grpSpLocks/>
          </p:cNvGrpSpPr>
          <p:nvPr/>
        </p:nvGrpSpPr>
        <p:grpSpPr bwMode="auto">
          <a:xfrm>
            <a:off x="1071563" y="1928813"/>
            <a:ext cx="2289175" cy="3543300"/>
            <a:chOff x="3844892" y="571480"/>
            <a:chExt cx="2289827" cy="3543382"/>
          </a:xfrm>
        </p:grpSpPr>
        <p:cxnSp>
          <p:nvCxnSpPr>
            <p:cNvPr id="8" name="直接连接符 7"/>
            <p:cNvCxnSpPr/>
            <p:nvPr/>
          </p:nvCxnSpPr>
          <p:spPr>
            <a:xfrm rot="5400000">
              <a:off x="5073303" y="1570834"/>
              <a:ext cx="99856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5073303" y="3142495"/>
              <a:ext cx="99856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4989880" y="2355871"/>
              <a:ext cx="569926"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0800000" flipV="1">
              <a:off x="5274049" y="2071702"/>
              <a:ext cx="298535" cy="2143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0800000">
              <a:off x="5274049" y="2428898"/>
              <a:ext cx="298535" cy="214317"/>
            </a:xfrm>
            <a:prstGeom prst="line">
              <a:avLst/>
            </a:prstGeom>
            <a:ln w="2540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286343" y="2357458"/>
              <a:ext cx="99882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5526533" y="1000115"/>
              <a:ext cx="107981" cy="1079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椭圆 14"/>
            <p:cNvSpPr/>
            <p:nvPr/>
          </p:nvSpPr>
          <p:spPr>
            <a:xfrm>
              <a:off x="4181538" y="2298720"/>
              <a:ext cx="107981" cy="1079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6" name="直接连接符 15"/>
            <p:cNvCxnSpPr/>
            <p:nvPr/>
          </p:nvCxnSpPr>
          <p:spPr>
            <a:xfrm>
              <a:off x="4500716" y="2500337"/>
              <a:ext cx="498617"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5466256" y="1535115"/>
              <a:ext cx="498487"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652" name="矩形 17"/>
            <p:cNvSpPr>
              <a:spLocks noChangeArrowheads="1"/>
            </p:cNvSpPr>
            <p:nvPr/>
          </p:nvSpPr>
          <p:spPr bwMode="auto">
            <a:xfrm>
              <a:off x="4500562" y="2500306"/>
              <a:ext cx="3690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solidFill>
                    <a:srgbClr val="FF0000"/>
                  </a:solidFill>
                  <a:latin typeface="Times New Roman" pitchFamily="18" charset="0"/>
                  <a:cs typeface="Times New Roman" pitchFamily="18" charset="0"/>
                </a:rPr>
                <a:t>i</a:t>
              </a:r>
              <a:r>
                <a:rPr kumimoji="1" lang="en-US" altLang="zh-CN" sz="2000" b="1" i="1" baseline="-25000">
                  <a:solidFill>
                    <a:srgbClr val="FF0000"/>
                  </a:solidFill>
                  <a:latin typeface="Times New Roman" pitchFamily="18" charset="0"/>
                  <a:cs typeface="Times New Roman" pitchFamily="18" charset="0"/>
                </a:rPr>
                <a:t>B</a:t>
              </a:r>
              <a:endParaRPr lang="zh-CN" altLang="en-US" sz="2000" i="1">
                <a:latin typeface="Times New Roman" pitchFamily="18" charset="0"/>
                <a:cs typeface="Times New Roman" pitchFamily="18" charset="0"/>
              </a:endParaRPr>
            </a:p>
          </p:txBody>
        </p:sp>
        <p:sp>
          <p:nvSpPr>
            <p:cNvPr id="26653" name="矩形 18"/>
            <p:cNvSpPr>
              <a:spLocks noChangeArrowheads="1"/>
            </p:cNvSpPr>
            <p:nvPr/>
          </p:nvSpPr>
          <p:spPr bwMode="auto">
            <a:xfrm>
              <a:off x="5703186" y="1214422"/>
              <a:ext cx="3690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solidFill>
                    <a:srgbClr val="FF0000"/>
                  </a:solidFill>
                  <a:latin typeface="Times New Roman" pitchFamily="18" charset="0"/>
                  <a:cs typeface="Times New Roman" pitchFamily="18" charset="0"/>
                </a:rPr>
                <a:t>i</a:t>
              </a:r>
              <a:r>
                <a:rPr kumimoji="1" lang="en-US" altLang="zh-CN" sz="2000" b="1" i="1" baseline="-25000">
                  <a:solidFill>
                    <a:srgbClr val="FF0000"/>
                  </a:solidFill>
                  <a:latin typeface="Times New Roman" pitchFamily="18" charset="0"/>
                  <a:cs typeface="Times New Roman" pitchFamily="18" charset="0"/>
                </a:rPr>
                <a:t>C</a:t>
              </a:r>
              <a:endParaRPr lang="zh-CN" altLang="en-US" sz="2000" i="1">
                <a:latin typeface="Times New Roman" pitchFamily="18" charset="0"/>
                <a:cs typeface="Times New Roman" pitchFamily="18" charset="0"/>
              </a:endParaRPr>
            </a:p>
          </p:txBody>
        </p:sp>
        <p:cxnSp>
          <p:nvCxnSpPr>
            <p:cNvPr id="20" name="直接连接符 19"/>
            <p:cNvCxnSpPr/>
            <p:nvPr/>
          </p:nvCxnSpPr>
          <p:spPr>
            <a:xfrm>
              <a:off x="5428080" y="3643363"/>
              <a:ext cx="28742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6655" name="矩形 20"/>
            <p:cNvSpPr>
              <a:spLocks noChangeArrowheads="1"/>
            </p:cNvSpPr>
            <p:nvPr/>
          </p:nvSpPr>
          <p:spPr bwMode="auto">
            <a:xfrm>
              <a:off x="4130644" y="3714752"/>
              <a:ext cx="20040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lang="zh-CN" altLang="en-US" sz="2000" b="1">
                  <a:solidFill>
                    <a:srgbClr val="0000FF"/>
                  </a:solidFill>
                  <a:latin typeface="Times New Roman" pitchFamily="18" charset="0"/>
                  <a:cs typeface="Times New Roman" pitchFamily="18" charset="0"/>
                </a:rPr>
                <a:t>硅</a:t>
              </a:r>
              <a:r>
                <a:rPr lang="en-US" altLang="zh-CN" sz="2000" b="1">
                  <a:solidFill>
                    <a:srgbClr val="0000FF"/>
                  </a:solidFill>
                  <a:latin typeface="Times New Roman" pitchFamily="18" charset="0"/>
                  <a:cs typeface="Times New Roman" pitchFamily="18" charset="0"/>
                </a:rPr>
                <a:t>NPN</a:t>
              </a:r>
              <a:r>
                <a:rPr lang="zh-CN" altLang="en-US" sz="2000" b="1">
                  <a:solidFill>
                    <a:srgbClr val="0000FF"/>
                  </a:solidFill>
                  <a:latin typeface="Times New Roman" pitchFamily="18" charset="0"/>
                  <a:cs typeface="Times New Roman" pitchFamily="18" charset="0"/>
                </a:rPr>
                <a:t>型三极管</a:t>
              </a:r>
            </a:p>
          </p:txBody>
        </p:sp>
        <p:sp>
          <p:nvSpPr>
            <p:cNvPr id="26656" name="矩形 21"/>
            <p:cNvSpPr>
              <a:spLocks noChangeArrowheads="1"/>
            </p:cNvSpPr>
            <p:nvPr/>
          </p:nvSpPr>
          <p:spPr bwMode="auto">
            <a:xfrm>
              <a:off x="5429256" y="571480"/>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cs typeface="Times New Roman" pitchFamily="18" charset="0"/>
                </a:rPr>
                <a:t>c</a:t>
              </a:r>
              <a:endParaRPr lang="zh-CN" altLang="en-US" sz="2000">
                <a:latin typeface="Times New Roman" pitchFamily="18" charset="0"/>
                <a:cs typeface="Times New Roman" pitchFamily="18" charset="0"/>
              </a:endParaRPr>
            </a:p>
          </p:txBody>
        </p:sp>
        <p:sp>
          <p:nvSpPr>
            <p:cNvPr id="26657" name="矩形 22"/>
            <p:cNvSpPr>
              <a:spLocks noChangeArrowheads="1"/>
            </p:cNvSpPr>
            <p:nvPr/>
          </p:nvSpPr>
          <p:spPr bwMode="auto">
            <a:xfrm>
              <a:off x="3844892" y="2143116"/>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cs typeface="Times New Roman" pitchFamily="18" charset="0"/>
                </a:rPr>
                <a:t>b</a:t>
              </a:r>
              <a:endParaRPr lang="zh-CN" altLang="en-US" sz="2000">
                <a:latin typeface="Times New Roman" pitchFamily="18" charset="0"/>
                <a:cs typeface="Times New Roman" pitchFamily="18" charset="0"/>
              </a:endParaRPr>
            </a:p>
          </p:txBody>
        </p:sp>
        <p:sp>
          <p:nvSpPr>
            <p:cNvPr id="26658" name="矩形 23"/>
            <p:cNvSpPr>
              <a:spLocks noChangeArrowheads="1"/>
            </p:cNvSpPr>
            <p:nvPr/>
          </p:nvSpPr>
          <p:spPr bwMode="auto">
            <a:xfrm>
              <a:off x="5572132" y="3143248"/>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cs typeface="Times New Roman" pitchFamily="18" charset="0"/>
                </a:rPr>
                <a:t>e</a:t>
              </a:r>
              <a:endParaRPr lang="zh-CN" altLang="en-US" sz="2000">
                <a:latin typeface="Times New Roman" pitchFamily="18" charset="0"/>
                <a:cs typeface="Times New Roman" pitchFamily="18" charset="0"/>
              </a:endParaRPr>
            </a:p>
          </p:txBody>
        </p:sp>
      </p:grpSp>
      <p:grpSp>
        <p:nvGrpSpPr>
          <p:cNvPr id="3" name="组合 35"/>
          <p:cNvGrpSpPr>
            <a:grpSpLocks/>
          </p:cNvGrpSpPr>
          <p:nvPr/>
        </p:nvGrpSpPr>
        <p:grpSpPr bwMode="auto">
          <a:xfrm>
            <a:off x="4357688" y="2000250"/>
            <a:ext cx="4357687" cy="3429000"/>
            <a:chOff x="4357686" y="2000185"/>
            <a:chExt cx="4357718" cy="3429079"/>
          </a:xfrm>
        </p:grpSpPr>
        <p:grpSp>
          <p:nvGrpSpPr>
            <p:cNvPr id="26632" name="组合 52"/>
            <p:cNvGrpSpPr>
              <a:grpSpLocks/>
            </p:cNvGrpSpPr>
            <p:nvPr/>
          </p:nvGrpSpPr>
          <p:grpSpPr bwMode="auto">
            <a:xfrm>
              <a:off x="4357686" y="2000185"/>
              <a:ext cx="4357718" cy="3286203"/>
              <a:chOff x="6429388" y="1071546"/>
              <a:chExt cx="2348487" cy="2053066"/>
            </a:xfrm>
          </p:grpSpPr>
          <p:cxnSp>
            <p:nvCxnSpPr>
              <p:cNvPr id="28" name="直接连接符 27"/>
              <p:cNvCxnSpPr/>
              <p:nvPr/>
            </p:nvCxnSpPr>
            <p:spPr>
              <a:xfrm>
                <a:off x="6856308" y="2786401"/>
                <a:ext cx="1215738" cy="992"/>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flipH="1" flipV="1">
                <a:off x="6179119" y="2105790"/>
                <a:ext cx="1357800" cy="3422"/>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任意多边形 29"/>
              <p:cNvSpPr/>
              <p:nvPr/>
            </p:nvSpPr>
            <p:spPr>
              <a:xfrm>
                <a:off x="7137784" y="1580349"/>
                <a:ext cx="431198" cy="1207043"/>
              </a:xfrm>
              <a:custGeom>
                <a:avLst/>
                <a:gdLst>
                  <a:gd name="connsiteX0" fmla="*/ 0 w 431800"/>
                  <a:gd name="connsiteY0" fmla="*/ 1206500 h 1206500"/>
                  <a:gd name="connsiteX1" fmla="*/ 254000 w 431800"/>
                  <a:gd name="connsiteY1" fmla="*/ 876300 h 1206500"/>
                  <a:gd name="connsiteX2" fmla="*/ 431800 w 431800"/>
                  <a:gd name="connsiteY2" fmla="*/ 0 h 1206500"/>
                </a:gdLst>
                <a:ahLst/>
                <a:cxnLst>
                  <a:cxn ang="0">
                    <a:pos x="connsiteX0" y="connsiteY0"/>
                  </a:cxn>
                  <a:cxn ang="0">
                    <a:pos x="connsiteX1" y="connsiteY1"/>
                  </a:cxn>
                  <a:cxn ang="0">
                    <a:pos x="connsiteX2" y="connsiteY2"/>
                  </a:cxn>
                </a:cxnLst>
                <a:rect l="l" t="t" r="r" b="b"/>
                <a:pathLst>
                  <a:path w="431800" h="1206500">
                    <a:moveTo>
                      <a:pt x="0" y="1206500"/>
                    </a:moveTo>
                    <a:cubicBezTo>
                      <a:pt x="91016" y="1141941"/>
                      <a:pt x="182033" y="1077383"/>
                      <a:pt x="254000" y="876300"/>
                    </a:cubicBezTo>
                    <a:cubicBezTo>
                      <a:pt x="325967" y="675217"/>
                      <a:pt x="431800" y="0"/>
                      <a:pt x="431800" y="0"/>
                    </a:cubicBez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26637" name="矩形 30"/>
              <p:cNvSpPr>
                <a:spLocks noChangeArrowheads="1"/>
              </p:cNvSpPr>
              <p:nvPr/>
            </p:nvSpPr>
            <p:spPr bwMode="auto">
              <a:xfrm>
                <a:off x="8078483" y="2571744"/>
                <a:ext cx="699392" cy="29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latin typeface="Times New Roman" pitchFamily="18" charset="0"/>
                    <a:cs typeface="Times New Roman" pitchFamily="18" charset="0"/>
                  </a:rPr>
                  <a:t>V</a:t>
                </a:r>
                <a:r>
                  <a:rPr kumimoji="1" lang="en-US" altLang="zh-CN" sz="2000" b="1" i="1" baseline="-30000">
                    <a:latin typeface="Times New Roman" pitchFamily="18" charset="0"/>
                    <a:cs typeface="Times New Roman" pitchFamily="18" charset="0"/>
                  </a:rPr>
                  <a:t>BE</a:t>
                </a:r>
                <a:r>
                  <a:rPr kumimoji="1" lang="en-US" altLang="zh-CN" sz="2000" b="1">
                    <a:latin typeface="Times New Roman" pitchFamily="18" charset="0"/>
                    <a:cs typeface="Times New Roman" pitchFamily="18" charset="0"/>
                  </a:rPr>
                  <a:t>(V)</a:t>
                </a:r>
                <a:endParaRPr lang="zh-CN" altLang="en-US" sz="2000"/>
              </a:p>
            </p:txBody>
          </p:sp>
          <p:sp>
            <p:nvSpPr>
              <p:cNvPr id="26638" name="矩形 31"/>
              <p:cNvSpPr>
                <a:spLocks noChangeArrowheads="1"/>
              </p:cNvSpPr>
              <p:nvPr/>
            </p:nvSpPr>
            <p:spPr bwMode="auto">
              <a:xfrm>
                <a:off x="6429388" y="1071546"/>
                <a:ext cx="698199" cy="29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latin typeface="Times New Roman" pitchFamily="18" charset="0"/>
                    <a:cs typeface="Times New Roman" pitchFamily="18" charset="0"/>
                  </a:rPr>
                  <a:t>i</a:t>
                </a:r>
                <a:r>
                  <a:rPr kumimoji="1" lang="en-US" altLang="zh-CN" sz="2000" b="1" i="1" baseline="-30000">
                    <a:latin typeface="Times New Roman" pitchFamily="18" charset="0"/>
                    <a:cs typeface="Times New Roman" pitchFamily="18" charset="0"/>
                  </a:rPr>
                  <a:t>B</a:t>
                </a:r>
                <a:r>
                  <a:rPr kumimoji="1" lang="en-US" altLang="zh-CN" sz="2000" b="1">
                    <a:latin typeface="Times New Roman" pitchFamily="18" charset="0"/>
                    <a:cs typeface="Times New Roman" pitchFamily="18" charset="0"/>
                  </a:rPr>
                  <a:t>(mA)</a:t>
                </a:r>
                <a:endParaRPr lang="zh-CN" altLang="en-US" sz="2000"/>
              </a:p>
            </p:txBody>
          </p:sp>
          <p:sp>
            <p:nvSpPr>
              <p:cNvPr id="26639" name="矩形 32"/>
              <p:cNvSpPr>
                <a:spLocks noChangeArrowheads="1"/>
              </p:cNvSpPr>
              <p:nvPr/>
            </p:nvSpPr>
            <p:spPr bwMode="auto">
              <a:xfrm>
                <a:off x="7006885" y="2786058"/>
                <a:ext cx="4411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000FF"/>
                    </a:solidFill>
                    <a:latin typeface="Times New Roman" pitchFamily="18" charset="0"/>
                    <a:cs typeface="Times New Roman" pitchFamily="18" charset="0"/>
                  </a:rPr>
                  <a:t>0.5</a:t>
                </a:r>
                <a:endParaRPr lang="zh-CN" altLang="en-US" sz="1600">
                  <a:solidFill>
                    <a:srgbClr val="0000FF"/>
                  </a:solidFill>
                </a:endParaRPr>
              </a:p>
            </p:txBody>
          </p:sp>
          <p:cxnSp>
            <p:nvCxnSpPr>
              <p:cNvPr id="34" name="直接连接符 33"/>
              <p:cNvCxnSpPr/>
              <p:nvPr/>
            </p:nvCxnSpPr>
            <p:spPr>
              <a:xfrm rot="5400000" flipH="1" flipV="1">
                <a:off x="6930065" y="2142350"/>
                <a:ext cx="1286389" cy="1711"/>
              </a:xfrm>
              <a:prstGeom prst="line">
                <a:avLst/>
              </a:prstGeom>
              <a:ln w="2540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26641" name="矩形 34"/>
              <p:cNvSpPr>
                <a:spLocks noChangeArrowheads="1"/>
              </p:cNvSpPr>
              <p:nvPr/>
            </p:nvSpPr>
            <p:spPr bwMode="auto">
              <a:xfrm>
                <a:off x="7451234" y="2786058"/>
                <a:ext cx="4411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FF0000"/>
                    </a:solidFill>
                    <a:latin typeface="Times New Roman" pitchFamily="18" charset="0"/>
                    <a:cs typeface="Times New Roman" pitchFamily="18" charset="0"/>
                  </a:rPr>
                  <a:t>0.7</a:t>
                </a:r>
                <a:endParaRPr lang="zh-CN" altLang="en-US" sz="1600">
                  <a:solidFill>
                    <a:srgbClr val="FF0000"/>
                  </a:solidFill>
                </a:endParaRPr>
              </a:p>
            </p:txBody>
          </p:sp>
        </p:grpSp>
        <p:sp>
          <p:nvSpPr>
            <p:cNvPr id="26633" name="矩形 26"/>
            <p:cNvSpPr>
              <a:spLocks noChangeArrowheads="1"/>
            </p:cNvSpPr>
            <p:nvPr/>
          </p:nvSpPr>
          <p:spPr bwMode="auto">
            <a:xfrm>
              <a:off x="5267725" y="5029154"/>
              <a:ext cx="17331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lang="zh-CN" altLang="en-US" sz="2000" b="1">
                  <a:solidFill>
                    <a:srgbClr val="0000FF"/>
                  </a:solidFill>
                </a:rPr>
                <a:t>输入特性曲线</a:t>
              </a:r>
            </a:p>
          </p:txBody>
        </p:sp>
      </p:grpSp>
      <p:sp>
        <p:nvSpPr>
          <p:cNvPr id="26631" name="Text Box 6"/>
          <p:cNvSpPr txBox="1">
            <a:spLocks noChangeArrowheads="1"/>
          </p:cNvSpPr>
          <p:nvPr/>
        </p:nvSpPr>
        <p:spPr bwMode="auto">
          <a:xfrm>
            <a:off x="5808663" y="63500"/>
            <a:ext cx="327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800" b="1">
                <a:solidFill>
                  <a:srgbClr val="FF0066"/>
                </a:solidFill>
                <a:latin typeface="Times New Roman" pitchFamily="18" charset="0"/>
                <a:cs typeface="Times New Roman" pitchFamily="18" charset="0"/>
              </a:rPr>
              <a:t>§3.2</a:t>
            </a:r>
            <a:r>
              <a:rPr kumimoji="1" lang="en-US" altLang="zh-CN" sz="1800" b="1">
                <a:solidFill>
                  <a:srgbClr val="FF0066"/>
                </a:solidFill>
                <a:latin typeface="Times New Roman" pitchFamily="18" charset="0"/>
                <a:cs typeface="Times New Roman" pitchFamily="18" charset="0"/>
              </a:rPr>
              <a:t> </a:t>
            </a:r>
            <a:r>
              <a:rPr kumimoji="1" lang="zh-CN" altLang="en-US" sz="1800" b="1">
                <a:solidFill>
                  <a:srgbClr val="FF0066"/>
                </a:solidFill>
                <a:latin typeface="Times New Roman" pitchFamily="18" charset="0"/>
                <a:cs typeface="Times New Roman" pitchFamily="18" charset="0"/>
              </a:rPr>
              <a:t>半导体元件的开关特性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3"/>
          <p:cNvSpPr>
            <a:spLocks noRot="1" noChangeArrowheads="1"/>
          </p:cNvSpPr>
          <p:nvPr/>
        </p:nvSpPr>
        <p:spPr bwMode="auto">
          <a:xfrm>
            <a:off x="357188" y="0"/>
            <a:ext cx="41052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0000"/>
                </a:solidFill>
                <a:latin typeface="Times New Roman" pitchFamily="18" charset="0"/>
                <a:cs typeface="Times New Roman" pitchFamily="18" charset="0"/>
              </a:rPr>
              <a:t>3. </a:t>
            </a:r>
            <a:r>
              <a:rPr lang="zh-CN" altLang="en-US" sz="2400" b="1">
                <a:solidFill>
                  <a:srgbClr val="FF0000"/>
                </a:solidFill>
                <a:latin typeface="Times New Roman" pitchFamily="18" charset="0"/>
                <a:cs typeface="Times New Roman" pitchFamily="18" charset="0"/>
              </a:rPr>
              <a:t>双极型三极管输出特性</a:t>
            </a:r>
          </a:p>
        </p:txBody>
      </p:sp>
      <p:sp>
        <p:nvSpPr>
          <p:cNvPr id="65" name="矩形 64"/>
          <p:cNvSpPr>
            <a:spLocks noChangeArrowheads="1"/>
          </p:cNvSpPr>
          <p:nvPr/>
        </p:nvSpPr>
        <p:spPr bwMode="auto">
          <a:xfrm>
            <a:off x="857250" y="4230688"/>
            <a:ext cx="7429500"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 typeface="Wingdings" pitchFamily="2" charset="2"/>
              <a:buChar char="n"/>
            </a:pPr>
            <a:r>
              <a:rPr kumimoji="1" lang="zh-CN" altLang="en-US" sz="2000" b="1">
                <a:solidFill>
                  <a:srgbClr val="006600"/>
                </a:solidFill>
                <a:latin typeface="Times New Roman" pitchFamily="18" charset="0"/>
                <a:cs typeface="Times New Roman" pitchFamily="18" charset="0"/>
              </a:rPr>
              <a:t>放大区：</a:t>
            </a:r>
            <a:r>
              <a:rPr kumimoji="1" lang="zh-CN" altLang="en-US" sz="2000" b="1">
                <a:latin typeface="Times New Roman" pitchFamily="18" charset="0"/>
                <a:cs typeface="Times New Roman" pitchFamily="18" charset="0"/>
              </a:rPr>
              <a:t>发射结正偏，集电结反偏；</a:t>
            </a:r>
            <a:r>
              <a:rPr kumimoji="1" lang="en-US" altLang="zh-CN" sz="2000" b="1">
                <a:latin typeface="Times New Roman" pitchFamily="18" charset="0"/>
                <a:cs typeface="Times New Roman" pitchFamily="18" charset="0"/>
              </a:rPr>
              <a:t>v</a:t>
            </a:r>
            <a:r>
              <a:rPr kumimoji="1" lang="en-US" altLang="zh-CN" sz="2000" b="1" baseline="-20000">
                <a:latin typeface="Times New Roman" pitchFamily="18" charset="0"/>
                <a:cs typeface="Times New Roman" pitchFamily="18" charset="0"/>
              </a:rPr>
              <a:t>be</a:t>
            </a:r>
            <a:r>
              <a:rPr kumimoji="1" lang="en-US" altLang="zh-CN" sz="2000" b="1">
                <a:latin typeface="Times New Roman" pitchFamily="18" charset="0"/>
                <a:cs typeface="Times New Roman" pitchFamily="18" charset="0"/>
              </a:rPr>
              <a:t>&gt;u</a:t>
            </a:r>
            <a:r>
              <a:rPr kumimoji="1" lang="en-US" altLang="zh-CN" sz="2000" b="1" baseline="-20000">
                <a:latin typeface="Times New Roman" pitchFamily="18" charset="0"/>
                <a:cs typeface="Times New Roman" pitchFamily="18" charset="0"/>
              </a:rPr>
              <a:t>T</a:t>
            </a:r>
            <a:r>
              <a:rPr kumimoji="1" lang="zh-CN" altLang="en-US" sz="2000" b="1">
                <a:latin typeface="Times New Roman" pitchFamily="18" charset="0"/>
                <a:cs typeface="Times New Roman" pitchFamily="18" charset="0"/>
              </a:rPr>
              <a:t>， </a:t>
            </a:r>
            <a:r>
              <a:rPr kumimoji="1" lang="en-US" altLang="zh-CN" sz="2000" b="1">
                <a:latin typeface="Times New Roman" pitchFamily="18" charset="0"/>
                <a:cs typeface="Times New Roman" pitchFamily="18" charset="0"/>
              </a:rPr>
              <a:t>v</a:t>
            </a:r>
            <a:r>
              <a:rPr kumimoji="1" lang="en-US" altLang="zh-CN" sz="2000" b="1" baseline="-20000">
                <a:latin typeface="Times New Roman" pitchFamily="18" charset="0"/>
                <a:cs typeface="Times New Roman" pitchFamily="18" charset="0"/>
              </a:rPr>
              <a:t>bc</a:t>
            </a:r>
            <a:r>
              <a:rPr kumimoji="1" lang="en-US" altLang="zh-CN" sz="2000" b="1">
                <a:latin typeface="Times New Roman" pitchFamily="18" charset="0"/>
                <a:cs typeface="Times New Roman" pitchFamily="18" charset="0"/>
              </a:rPr>
              <a:t>&lt;0</a:t>
            </a:r>
            <a:r>
              <a:rPr kumimoji="1" lang="zh-CN" altLang="en-US" sz="2000" b="1">
                <a:latin typeface="Times New Roman" pitchFamily="18" charset="0"/>
                <a:cs typeface="Times New Roman" pitchFamily="18" charset="0"/>
              </a:rPr>
              <a:t>；</a:t>
            </a:r>
            <a:endParaRPr kumimoji="1" lang="en-US" altLang="zh-CN" sz="2000" b="1">
              <a:latin typeface="Times New Roman" pitchFamily="18" charset="0"/>
              <a:cs typeface="Times New Roman" pitchFamily="18" charset="0"/>
            </a:endParaRPr>
          </a:p>
          <a:p>
            <a:pPr eaLnBrk="1" hangingPunct="1">
              <a:buFontTx/>
              <a:buNone/>
            </a:pPr>
            <a:r>
              <a:rPr kumimoji="1" lang="en-US" altLang="zh-CN" sz="2000" b="1">
                <a:latin typeface="Times New Roman" pitchFamily="18" charset="0"/>
                <a:cs typeface="Times New Roman" pitchFamily="18" charset="0"/>
              </a:rPr>
              <a:t>                      </a:t>
            </a:r>
            <a:r>
              <a:rPr kumimoji="1" lang="zh-CN" altLang="en-US" sz="2000" b="1">
                <a:latin typeface="Times New Roman" pitchFamily="18" charset="0"/>
                <a:cs typeface="Times New Roman" pitchFamily="18" charset="0"/>
              </a:rPr>
              <a:t>起放大作用，</a:t>
            </a:r>
            <a:r>
              <a:rPr kumimoji="1" lang="en-US" altLang="zh-CN" sz="2400" b="1" i="1">
                <a:solidFill>
                  <a:srgbClr val="7030A0"/>
                </a:solidFill>
                <a:latin typeface="Times New Roman" pitchFamily="18" charset="0"/>
                <a:cs typeface="Times New Roman" pitchFamily="18" charset="0"/>
              </a:rPr>
              <a:t>i</a:t>
            </a:r>
            <a:r>
              <a:rPr kumimoji="1" lang="en-US" altLang="zh-CN" sz="2400" b="1" i="1" baseline="-25000">
                <a:solidFill>
                  <a:srgbClr val="7030A0"/>
                </a:solidFill>
                <a:latin typeface="Times New Roman" pitchFamily="18" charset="0"/>
                <a:cs typeface="Times New Roman" pitchFamily="18" charset="0"/>
              </a:rPr>
              <a:t>c</a:t>
            </a:r>
            <a:r>
              <a:rPr kumimoji="1" lang="en-US" altLang="zh-CN" sz="2400" b="1" i="1">
                <a:solidFill>
                  <a:srgbClr val="7030A0"/>
                </a:solidFill>
                <a:latin typeface="Times New Roman" pitchFamily="18" charset="0"/>
                <a:cs typeface="Times New Roman" pitchFamily="18" charset="0"/>
              </a:rPr>
              <a:t> = </a:t>
            </a:r>
            <a:r>
              <a:rPr kumimoji="1" lang="el-GR" altLang="zh-CN" sz="2400" b="1" i="1">
                <a:solidFill>
                  <a:srgbClr val="7030A0"/>
                </a:solidFill>
                <a:latin typeface="Times New Roman" pitchFamily="18" charset="0"/>
                <a:cs typeface="Times New Roman" pitchFamily="18" charset="0"/>
              </a:rPr>
              <a:t>β</a:t>
            </a:r>
            <a:r>
              <a:rPr kumimoji="1" lang="en-US" altLang="zh-CN" sz="2400" b="1" i="1">
                <a:solidFill>
                  <a:srgbClr val="7030A0"/>
                </a:solidFill>
                <a:latin typeface="Times New Roman" pitchFamily="18" charset="0"/>
                <a:cs typeface="Times New Roman" pitchFamily="18" charset="0"/>
              </a:rPr>
              <a:t>i</a:t>
            </a:r>
            <a:r>
              <a:rPr kumimoji="1" lang="en-US" altLang="zh-CN" sz="2400" b="1" i="1" baseline="-25000">
                <a:solidFill>
                  <a:srgbClr val="7030A0"/>
                </a:solidFill>
                <a:latin typeface="Times New Roman" pitchFamily="18" charset="0"/>
                <a:cs typeface="Times New Roman" pitchFamily="18" charset="0"/>
              </a:rPr>
              <a:t>b </a:t>
            </a:r>
            <a:r>
              <a:rPr kumimoji="1" lang="zh-CN" altLang="en-US" sz="2000" b="1">
                <a:latin typeface="Times New Roman" pitchFamily="18" charset="0"/>
                <a:cs typeface="Times New Roman" pitchFamily="18" charset="0"/>
              </a:rPr>
              <a:t>。</a:t>
            </a:r>
          </a:p>
        </p:txBody>
      </p:sp>
      <p:sp>
        <p:nvSpPr>
          <p:cNvPr id="66" name="矩形 65"/>
          <p:cNvSpPr>
            <a:spLocks noChangeArrowheads="1"/>
          </p:cNvSpPr>
          <p:nvPr/>
        </p:nvSpPr>
        <p:spPr bwMode="auto">
          <a:xfrm>
            <a:off x="857250" y="5072063"/>
            <a:ext cx="792956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 typeface="Wingdings" pitchFamily="2" charset="2"/>
              <a:buChar char="n"/>
            </a:pPr>
            <a:r>
              <a:rPr kumimoji="1" lang="zh-CN" altLang="en-US" sz="2000" b="1">
                <a:solidFill>
                  <a:srgbClr val="0000FF"/>
                </a:solidFill>
                <a:latin typeface="Times New Roman" pitchFamily="18" charset="0"/>
                <a:cs typeface="Times New Roman" pitchFamily="18" charset="0"/>
              </a:rPr>
              <a:t>截止区：</a:t>
            </a:r>
            <a:r>
              <a:rPr kumimoji="1" lang="zh-CN" altLang="en-US" sz="2000" b="1">
                <a:latin typeface="Times New Roman" pitchFamily="18" charset="0"/>
                <a:cs typeface="Times New Roman" pitchFamily="18" charset="0"/>
              </a:rPr>
              <a:t>发射结、集电极均反偏，</a:t>
            </a:r>
            <a:r>
              <a:rPr kumimoji="1" lang="en-US" altLang="zh-CN" sz="2000" b="1">
                <a:latin typeface="Times New Roman" pitchFamily="18" charset="0"/>
                <a:cs typeface="Times New Roman" pitchFamily="18" charset="0"/>
              </a:rPr>
              <a:t>v</a:t>
            </a:r>
            <a:r>
              <a:rPr kumimoji="1" lang="en-US" altLang="zh-CN" sz="2000" b="1" baseline="-20000">
                <a:latin typeface="Times New Roman" pitchFamily="18" charset="0"/>
                <a:cs typeface="Times New Roman" pitchFamily="18" charset="0"/>
              </a:rPr>
              <a:t>bc</a:t>
            </a:r>
            <a:r>
              <a:rPr kumimoji="1" lang="en-US" altLang="zh-CN" sz="2000" b="1">
                <a:latin typeface="Times New Roman" pitchFamily="18" charset="0"/>
                <a:cs typeface="Times New Roman" pitchFamily="18" charset="0"/>
              </a:rPr>
              <a:t>&lt;0V</a:t>
            </a:r>
            <a:r>
              <a:rPr kumimoji="1" lang="zh-CN" altLang="en-US" sz="2000" b="1">
                <a:latin typeface="Times New Roman" pitchFamily="18" charset="0"/>
                <a:cs typeface="Times New Roman" pitchFamily="18" charset="0"/>
              </a:rPr>
              <a:t>，</a:t>
            </a:r>
            <a:r>
              <a:rPr kumimoji="1" lang="en-US" altLang="zh-CN" sz="2000" b="1">
                <a:latin typeface="Times New Roman" pitchFamily="18" charset="0"/>
                <a:cs typeface="Times New Roman" pitchFamily="18" charset="0"/>
              </a:rPr>
              <a:t>v</a:t>
            </a:r>
            <a:r>
              <a:rPr kumimoji="1" lang="en-US" altLang="zh-CN" sz="2000" b="1" baseline="-20000">
                <a:latin typeface="Times New Roman" pitchFamily="18" charset="0"/>
                <a:cs typeface="Times New Roman" pitchFamily="18" charset="0"/>
              </a:rPr>
              <a:t>be</a:t>
            </a:r>
            <a:r>
              <a:rPr kumimoji="1" lang="en-US" altLang="zh-CN" sz="2000" b="1">
                <a:latin typeface="Times New Roman" pitchFamily="18" charset="0"/>
                <a:cs typeface="Times New Roman" pitchFamily="18" charset="0"/>
              </a:rPr>
              <a:t>&lt;0V</a:t>
            </a:r>
            <a:r>
              <a:rPr kumimoji="1" lang="zh-CN" altLang="en-US" sz="2000" b="1">
                <a:latin typeface="Times New Roman" pitchFamily="18" charset="0"/>
                <a:cs typeface="Times New Roman" pitchFamily="18" charset="0"/>
              </a:rPr>
              <a:t>；</a:t>
            </a:r>
            <a:endParaRPr kumimoji="1" lang="en-US" altLang="zh-CN" sz="2000" b="1">
              <a:latin typeface="Times New Roman" pitchFamily="18" charset="0"/>
              <a:cs typeface="Times New Roman" pitchFamily="18" charset="0"/>
            </a:endParaRPr>
          </a:p>
          <a:p>
            <a:pPr eaLnBrk="1" hangingPunct="1">
              <a:buFontTx/>
              <a:buNone/>
            </a:pPr>
            <a:r>
              <a:rPr kumimoji="1" lang="en-US" altLang="zh-CN" sz="2000" b="1">
                <a:latin typeface="Times New Roman" pitchFamily="18" charset="0"/>
                <a:cs typeface="Times New Roman" pitchFamily="18" charset="0"/>
                <a:sym typeface="Symbol" pitchFamily="18" charset="2"/>
              </a:rPr>
              <a:t>       </a:t>
            </a:r>
            <a:r>
              <a:rPr kumimoji="1" lang="zh-CN" altLang="en-US" sz="2000" b="1">
                <a:latin typeface="Times New Roman" pitchFamily="18" charset="0"/>
                <a:cs typeface="Times New Roman" pitchFamily="18" charset="0"/>
                <a:sym typeface="Symbol" pitchFamily="18" charset="2"/>
              </a:rPr>
              <a:t>               </a:t>
            </a:r>
            <a:r>
              <a:rPr kumimoji="1" lang="en-US" altLang="zh-CN" sz="2000" b="1">
                <a:solidFill>
                  <a:srgbClr val="FF0000"/>
                </a:solidFill>
                <a:latin typeface="Times New Roman" pitchFamily="18" charset="0"/>
                <a:cs typeface="Times New Roman" pitchFamily="18" charset="0"/>
                <a:sym typeface="Symbol" pitchFamily="18" charset="2"/>
              </a:rPr>
              <a:t>v</a:t>
            </a:r>
            <a:r>
              <a:rPr kumimoji="1" lang="en-US" altLang="zh-CN" sz="2000" b="1" baseline="-20000">
                <a:solidFill>
                  <a:srgbClr val="FF0000"/>
                </a:solidFill>
                <a:latin typeface="Times New Roman" pitchFamily="18" charset="0"/>
                <a:cs typeface="Times New Roman" pitchFamily="18" charset="0"/>
              </a:rPr>
              <a:t>be</a:t>
            </a:r>
            <a:r>
              <a:rPr kumimoji="1" lang="en-US" altLang="zh-CN" sz="2000" b="1">
                <a:solidFill>
                  <a:srgbClr val="FF0000"/>
                </a:solidFill>
                <a:latin typeface="Times New Roman" pitchFamily="18" charset="0"/>
                <a:cs typeface="Times New Roman" pitchFamily="18" charset="0"/>
              </a:rPr>
              <a:t>&lt;0.7V</a:t>
            </a:r>
            <a:r>
              <a:rPr kumimoji="1" lang="zh-CN" altLang="en-US" sz="2000" b="1">
                <a:latin typeface="Times New Roman" pitchFamily="18" charset="0"/>
                <a:cs typeface="Times New Roman" pitchFamily="18" charset="0"/>
              </a:rPr>
              <a:t>时， </a:t>
            </a:r>
            <a:r>
              <a:rPr kumimoji="1" lang="en-US" altLang="zh-CN" sz="2000" b="1">
                <a:latin typeface="Times New Roman" pitchFamily="18" charset="0"/>
                <a:cs typeface="Times New Roman" pitchFamily="18" charset="0"/>
              </a:rPr>
              <a:t>i</a:t>
            </a:r>
            <a:r>
              <a:rPr kumimoji="1" lang="en-US" altLang="zh-CN" sz="2000" b="1" baseline="-20000">
                <a:latin typeface="Times New Roman" pitchFamily="18" charset="0"/>
                <a:cs typeface="Times New Roman" pitchFamily="18" charset="0"/>
              </a:rPr>
              <a:t>b</a:t>
            </a:r>
            <a:r>
              <a:rPr kumimoji="1" lang="en-US" altLang="zh-CN" sz="2000" b="1">
                <a:latin typeface="Times New Roman" pitchFamily="18" charset="0"/>
                <a:cs typeface="Times New Roman" pitchFamily="18" charset="0"/>
                <a:sym typeface="Symbol" pitchFamily="18" charset="2"/>
              </a:rPr>
              <a:t>0mA</a:t>
            </a:r>
            <a:r>
              <a:rPr kumimoji="1" lang="zh-CN" altLang="en-US" sz="2000" b="1">
                <a:latin typeface="Times New Roman" pitchFamily="18" charset="0"/>
                <a:cs typeface="Times New Roman" pitchFamily="18" charset="0"/>
                <a:sym typeface="Symbol" pitchFamily="18" charset="2"/>
              </a:rPr>
              <a:t>，</a:t>
            </a:r>
            <a:r>
              <a:rPr kumimoji="1" lang="en-US" altLang="zh-CN" sz="2000" b="1">
                <a:latin typeface="Times New Roman" pitchFamily="18" charset="0"/>
                <a:cs typeface="Times New Roman" pitchFamily="18" charset="0"/>
                <a:sym typeface="Symbol" pitchFamily="18" charset="2"/>
              </a:rPr>
              <a:t>i</a:t>
            </a:r>
            <a:r>
              <a:rPr kumimoji="1" lang="en-US" altLang="zh-CN" sz="2000" b="1" baseline="-20000">
                <a:latin typeface="Times New Roman" pitchFamily="18" charset="0"/>
                <a:cs typeface="Times New Roman" pitchFamily="18" charset="0"/>
                <a:sym typeface="Symbol" pitchFamily="18" charset="2"/>
              </a:rPr>
              <a:t>c</a:t>
            </a:r>
            <a:r>
              <a:rPr kumimoji="1" lang="en-US" altLang="zh-CN" sz="2000" b="1">
                <a:latin typeface="Times New Roman" pitchFamily="18" charset="0"/>
                <a:cs typeface="Times New Roman" pitchFamily="18" charset="0"/>
                <a:sym typeface="Symbol" pitchFamily="18" charset="2"/>
              </a:rPr>
              <a:t>0mA</a:t>
            </a:r>
            <a:r>
              <a:rPr kumimoji="1" lang="zh-CN" altLang="en-US" sz="2000" b="1">
                <a:latin typeface="Times New Roman" pitchFamily="18" charset="0"/>
                <a:cs typeface="Times New Roman" pitchFamily="18" charset="0"/>
                <a:sym typeface="Symbol" pitchFamily="18" charset="2"/>
              </a:rPr>
              <a:t>；</a:t>
            </a:r>
            <a:r>
              <a:rPr kumimoji="1" lang="zh-CN" altLang="en-US" sz="2000" b="1">
                <a:latin typeface="Times New Roman" pitchFamily="18" charset="0"/>
                <a:cs typeface="Times New Roman" pitchFamily="18" charset="0"/>
              </a:rPr>
              <a:t>三极管截止。</a:t>
            </a:r>
          </a:p>
        </p:txBody>
      </p:sp>
      <p:sp>
        <p:nvSpPr>
          <p:cNvPr id="67" name="矩形 66"/>
          <p:cNvSpPr>
            <a:spLocks noChangeArrowheads="1"/>
          </p:cNvSpPr>
          <p:nvPr/>
        </p:nvSpPr>
        <p:spPr bwMode="auto">
          <a:xfrm>
            <a:off x="857250" y="5929313"/>
            <a:ext cx="70008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 typeface="Wingdings" pitchFamily="2" charset="2"/>
              <a:buChar char="n"/>
            </a:pPr>
            <a:r>
              <a:rPr kumimoji="1" lang="zh-CN" altLang="en-US" sz="2000" b="1">
                <a:solidFill>
                  <a:srgbClr val="FF0000"/>
                </a:solidFill>
                <a:latin typeface="Times New Roman" pitchFamily="18" charset="0"/>
                <a:cs typeface="Times New Roman" pitchFamily="18" charset="0"/>
              </a:rPr>
              <a:t>饱和区：</a:t>
            </a:r>
            <a:r>
              <a:rPr kumimoji="1" lang="zh-CN" altLang="en-US" sz="2000" b="1">
                <a:latin typeface="Times New Roman" pitchFamily="18" charset="0"/>
                <a:cs typeface="Times New Roman" pitchFamily="18" charset="0"/>
              </a:rPr>
              <a:t>发射结、集电极均正偏； </a:t>
            </a:r>
            <a:r>
              <a:rPr kumimoji="1" lang="en-US" altLang="zh-CN" sz="2000" b="1">
                <a:latin typeface="Times New Roman" pitchFamily="18" charset="0"/>
                <a:cs typeface="Times New Roman" pitchFamily="18" charset="0"/>
              </a:rPr>
              <a:t>v</a:t>
            </a:r>
            <a:r>
              <a:rPr kumimoji="1" lang="en-US" altLang="zh-CN" sz="2000" b="1" baseline="-20000">
                <a:latin typeface="Times New Roman" pitchFamily="18" charset="0"/>
                <a:cs typeface="Times New Roman" pitchFamily="18" charset="0"/>
              </a:rPr>
              <a:t>be</a:t>
            </a:r>
            <a:r>
              <a:rPr kumimoji="1" lang="en-US" altLang="zh-CN" sz="2000" b="1">
                <a:latin typeface="Times New Roman" pitchFamily="18" charset="0"/>
                <a:cs typeface="Times New Roman" pitchFamily="18" charset="0"/>
              </a:rPr>
              <a:t>&gt;V</a:t>
            </a:r>
            <a:r>
              <a:rPr kumimoji="1" lang="en-US" altLang="zh-CN" sz="2000" b="1" baseline="-20000">
                <a:latin typeface="Times New Roman" pitchFamily="18" charset="0"/>
                <a:cs typeface="Times New Roman" pitchFamily="18" charset="0"/>
              </a:rPr>
              <a:t>T</a:t>
            </a:r>
            <a:r>
              <a:rPr kumimoji="1" lang="zh-CN" altLang="en-US" sz="2000" b="1">
                <a:latin typeface="Times New Roman" pitchFamily="18" charset="0"/>
                <a:cs typeface="Times New Roman" pitchFamily="18" charset="0"/>
              </a:rPr>
              <a:t>， </a:t>
            </a:r>
            <a:r>
              <a:rPr kumimoji="1" lang="en-US" altLang="zh-CN" sz="2000" b="1">
                <a:latin typeface="Times New Roman" pitchFamily="18" charset="0"/>
                <a:cs typeface="Times New Roman" pitchFamily="18" charset="0"/>
              </a:rPr>
              <a:t>v</a:t>
            </a:r>
            <a:r>
              <a:rPr kumimoji="1" lang="en-US" altLang="zh-CN" sz="2000" b="1" baseline="-20000">
                <a:latin typeface="Times New Roman" pitchFamily="18" charset="0"/>
                <a:cs typeface="Times New Roman" pitchFamily="18" charset="0"/>
              </a:rPr>
              <a:t>bc</a:t>
            </a:r>
            <a:r>
              <a:rPr kumimoji="1" lang="en-US" altLang="zh-CN" sz="2000" b="1">
                <a:latin typeface="Times New Roman" pitchFamily="18" charset="0"/>
                <a:cs typeface="Times New Roman" pitchFamily="18" charset="0"/>
              </a:rPr>
              <a:t>&gt;V</a:t>
            </a:r>
            <a:r>
              <a:rPr kumimoji="1" lang="en-US" altLang="zh-CN" sz="2000" b="1" baseline="-20000">
                <a:latin typeface="Times New Roman" pitchFamily="18" charset="0"/>
                <a:cs typeface="Times New Roman" pitchFamily="18" charset="0"/>
              </a:rPr>
              <a:t>T</a:t>
            </a:r>
            <a:r>
              <a:rPr kumimoji="1" lang="zh-CN" altLang="en-US" sz="2000" b="1">
                <a:latin typeface="Times New Roman" pitchFamily="18" charset="0"/>
                <a:cs typeface="Times New Roman" pitchFamily="18" charset="0"/>
              </a:rPr>
              <a:t>；</a:t>
            </a:r>
            <a:endParaRPr kumimoji="1" lang="en-US" altLang="zh-CN" sz="2000" b="1">
              <a:latin typeface="Times New Roman" pitchFamily="18" charset="0"/>
              <a:cs typeface="Times New Roman" pitchFamily="18" charset="0"/>
            </a:endParaRPr>
          </a:p>
          <a:p>
            <a:pPr eaLnBrk="1" hangingPunct="1">
              <a:buFontTx/>
              <a:buNone/>
            </a:pPr>
            <a:r>
              <a:rPr kumimoji="1" lang="en-US" altLang="zh-CN" sz="2000" b="1">
                <a:latin typeface="Times New Roman" pitchFamily="18" charset="0"/>
                <a:cs typeface="Times New Roman" pitchFamily="18" charset="0"/>
              </a:rPr>
              <a:t>                      </a:t>
            </a:r>
            <a:r>
              <a:rPr kumimoji="1" lang="zh-CN" altLang="en-US" sz="2000" b="1">
                <a:latin typeface="Times New Roman" pitchFamily="18" charset="0"/>
                <a:cs typeface="Times New Roman" pitchFamily="18" charset="0"/>
              </a:rPr>
              <a:t>深度饱和状态下，</a:t>
            </a:r>
            <a:r>
              <a:rPr kumimoji="1" lang="zh-CN" altLang="en-US" sz="2000" b="1">
                <a:solidFill>
                  <a:srgbClr val="FF0000"/>
                </a:solidFill>
                <a:latin typeface="Times New Roman" pitchFamily="18" charset="0"/>
                <a:cs typeface="Times New Roman" pitchFamily="18" charset="0"/>
              </a:rPr>
              <a:t>饱和压降</a:t>
            </a:r>
            <a:r>
              <a:rPr kumimoji="1" lang="en-US" altLang="zh-CN" sz="2000" b="1">
                <a:solidFill>
                  <a:srgbClr val="FF0000"/>
                </a:solidFill>
                <a:latin typeface="Times New Roman" pitchFamily="18" charset="0"/>
                <a:cs typeface="Times New Roman" pitchFamily="18" charset="0"/>
              </a:rPr>
              <a:t>V</a:t>
            </a:r>
            <a:r>
              <a:rPr kumimoji="1" lang="en-US" altLang="zh-CN" sz="2000" b="1" baseline="-25000">
                <a:solidFill>
                  <a:srgbClr val="FF0000"/>
                </a:solidFill>
                <a:latin typeface="Times New Roman" pitchFamily="18" charset="0"/>
                <a:cs typeface="Times New Roman" pitchFamily="18" charset="0"/>
              </a:rPr>
              <a:t>CES </a:t>
            </a:r>
            <a:r>
              <a:rPr kumimoji="1" lang="zh-CN" altLang="en-US" sz="2000" b="1">
                <a:solidFill>
                  <a:srgbClr val="FF0000"/>
                </a:solidFill>
                <a:latin typeface="Times New Roman" pitchFamily="18" charset="0"/>
                <a:cs typeface="Times New Roman" pitchFamily="18" charset="0"/>
              </a:rPr>
              <a:t>约为</a:t>
            </a:r>
            <a:r>
              <a:rPr kumimoji="1" lang="en-US" altLang="zh-CN" sz="2000" b="1">
                <a:solidFill>
                  <a:srgbClr val="FF0000"/>
                </a:solidFill>
                <a:latin typeface="Times New Roman" pitchFamily="18" charset="0"/>
                <a:cs typeface="Times New Roman" pitchFamily="18" charset="0"/>
              </a:rPr>
              <a:t>0.2V</a:t>
            </a:r>
            <a:r>
              <a:rPr kumimoji="1" lang="zh-CN" altLang="en-US" sz="2000" b="1">
                <a:latin typeface="Times New Roman" pitchFamily="18" charset="0"/>
                <a:cs typeface="Times New Roman" pitchFamily="18" charset="0"/>
              </a:rPr>
              <a:t>。</a:t>
            </a:r>
          </a:p>
        </p:txBody>
      </p:sp>
      <p:grpSp>
        <p:nvGrpSpPr>
          <p:cNvPr id="2" name="组合 92"/>
          <p:cNvGrpSpPr>
            <a:grpSpLocks/>
          </p:cNvGrpSpPr>
          <p:nvPr/>
        </p:nvGrpSpPr>
        <p:grpSpPr bwMode="auto">
          <a:xfrm>
            <a:off x="711200" y="457200"/>
            <a:ext cx="7861300" cy="3729038"/>
            <a:chOff x="854075" y="457200"/>
            <a:chExt cx="7861329" cy="3729038"/>
          </a:xfrm>
        </p:grpSpPr>
        <p:grpSp>
          <p:nvGrpSpPr>
            <p:cNvPr id="27656" name="组合 88"/>
            <p:cNvGrpSpPr>
              <a:grpSpLocks/>
            </p:cNvGrpSpPr>
            <p:nvPr/>
          </p:nvGrpSpPr>
          <p:grpSpPr bwMode="auto">
            <a:xfrm>
              <a:off x="854075" y="457200"/>
              <a:ext cx="7861329" cy="3729038"/>
              <a:chOff x="854075" y="457200"/>
              <a:chExt cx="7861329" cy="3729038"/>
            </a:xfrm>
          </p:grpSpPr>
          <p:grpSp>
            <p:nvGrpSpPr>
              <p:cNvPr id="27658" name="组合 85"/>
              <p:cNvGrpSpPr>
                <a:grpSpLocks/>
              </p:cNvGrpSpPr>
              <p:nvPr/>
            </p:nvGrpSpPr>
            <p:grpSpPr bwMode="auto">
              <a:xfrm>
                <a:off x="854075" y="457200"/>
                <a:ext cx="7861329" cy="3729038"/>
                <a:chOff x="854065" y="457200"/>
                <a:chExt cx="7861363" cy="3729092"/>
              </a:xfrm>
            </p:grpSpPr>
            <p:grpSp>
              <p:nvGrpSpPr>
                <p:cNvPr id="27665" name="组合 5"/>
                <p:cNvGrpSpPr>
                  <a:grpSpLocks/>
                </p:cNvGrpSpPr>
                <p:nvPr/>
              </p:nvGrpSpPr>
              <p:grpSpPr bwMode="auto">
                <a:xfrm>
                  <a:off x="2981415" y="457200"/>
                  <a:ext cx="5734013" cy="3729092"/>
                  <a:chOff x="3684653" y="142852"/>
                  <a:chExt cx="5734888" cy="3729173"/>
                </a:xfrm>
              </p:grpSpPr>
              <p:grpSp>
                <p:nvGrpSpPr>
                  <p:cNvPr id="27683" name="组合 85"/>
                  <p:cNvGrpSpPr>
                    <a:grpSpLocks/>
                  </p:cNvGrpSpPr>
                  <p:nvPr/>
                </p:nvGrpSpPr>
                <p:grpSpPr bwMode="auto">
                  <a:xfrm>
                    <a:off x="3684653" y="142852"/>
                    <a:ext cx="5734888" cy="3729173"/>
                    <a:chOff x="3684653" y="142852"/>
                    <a:chExt cx="5734888" cy="3729173"/>
                  </a:xfrm>
                </p:grpSpPr>
                <p:grpSp>
                  <p:nvGrpSpPr>
                    <p:cNvPr id="27685" name="组合 27"/>
                    <p:cNvGrpSpPr>
                      <a:grpSpLocks/>
                    </p:cNvGrpSpPr>
                    <p:nvPr/>
                  </p:nvGrpSpPr>
                  <p:grpSpPr bwMode="auto">
                    <a:xfrm>
                      <a:off x="4695875" y="142852"/>
                      <a:ext cx="4723666" cy="3400506"/>
                      <a:chOff x="4695875" y="142852"/>
                      <a:chExt cx="6835281" cy="3400506"/>
                    </a:xfrm>
                  </p:grpSpPr>
                  <p:cxnSp>
                    <p:nvCxnSpPr>
                      <p:cNvPr id="54" name="直接连接符 53"/>
                      <p:cNvCxnSpPr/>
                      <p:nvPr/>
                    </p:nvCxnSpPr>
                    <p:spPr>
                      <a:xfrm flipV="1">
                        <a:off x="5130244" y="3356068"/>
                        <a:ext cx="5210792"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H="1" flipV="1">
                        <a:off x="3720578" y="1950286"/>
                        <a:ext cx="2814740"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732" name="矩形 55"/>
                      <p:cNvSpPr>
                        <a:spLocks noChangeArrowheads="1"/>
                      </p:cNvSpPr>
                      <p:nvPr/>
                    </p:nvSpPr>
                    <p:spPr bwMode="auto">
                      <a:xfrm>
                        <a:off x="10282750" y="3143248"/>
                        <a:ext cx="12484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latin typeface="Times New Roman" pitchFamily="18" charset="0"/>
                            <a:cs typeface="Times New Roman" pitchFamily="18" charset="0"/>
                          </a:rPr>
                          <a:t>V</a:t>
                        </a:r>
                        <a:r>
                          <a:rPr kumimoji="1" lang="en-US" altLang="zh-CN" sz="2000" b="1" i="1" baseline="-30000">
                            <a:latin typeface="Times New Roman" pitchFamily="18" charset="0"/>
                            <a:cs typeface="Times New Roman" pitchFamily="18" charset="0"/>
                          </a:rPr>
                          <a:t>ce</a:t>
                        </a:r>
                        <a:r>
                          <a:rPr kumimoji="1" lang="en-US" altLang="zh-CN" sz="2000" b="1">
                            <a:latin typeface="Times New Roman" pitchFamily="18" charset="0"/>
                            <a:cs typeface="Times New Roman" pitchFamily="18" charset="0"/>
                          </a:rPr>
                          <a:t>(V)</a:t>
                        </a:r>
                        <a:endParaRPr lang="zh-CN" altLang="en-US" sz="2000"/>
                      </a:p>
                    </p:txBody>
                  </p:sp>
                  <p:sp>
                    <p:nvSpPr>
                      <p:cNvPr id="27733" name="矩形 12"/>
                      <p:cNvSpPr>
                        <a:spLocks noChangeArrowheads="1"/>
                      </p:cNvSpPr>
                      <p:nvPr/>
                    </p:nvSpPr>
                    <p:spPr bwMode="auto">
                      <a:xfrm>
                        <a:off x="4695875" y="142852"/>
                        <a:ext cx="13017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latin typeface="Times New Roman" pitchFamily="18" charset="0"/>
                            <a:cs typeface="Times New Roman" pitchFamily="18" charset="0"/>
                          </a:rPr>
                          <a:t>i</a:t>
                        </a:r>
                        <a:r>
                          <a:rPr kumimoji="1" lang="en-US" altLang="zh-CN" sz="2000" b="1" i="1" baseline="-30000">
                            <a:latin typeface="Times New Roman" pitchFamily="18" charset="0"/>
                            <a:cs typeface="Times New Roman" pitchFamily="18" charset="0"/>
                          </a:rPr>
                          <a:t>c</a:t>
                        </a:r>
                        <a:r>
                          <a:rPr kumimoji="1" lang="en-US" altLang="zh-CN" sz="2000" b="1">
                            <a:latin typeface="Times New Roman" pitchFamily="18" charset="0"/>
                            <a:cs typeface="Times New Roman" pitchFamily="18" charset="0"/>
                          </a:rPr>
                          <a:t>(mA)</a:t>
                        </a:r>
                        <a:endParaRPr lang="zh-CN" altLang="en-US" sz="2000"/>
                      </a:p>
                    </p:txBody>
                  </p:sp>
                  <p:sp>
                    <p:nvSpPr>
                      <p:cNvPr id="58" name="任意多边形 57"/>
                      <p:cNvSpPr/>
                      <p:nvPr/>
                    </p:nvSpPr>
                    <p:spPr>
                      <a:xfrm>
                        <a:off x="5130244" y="714373"/>
                        <a:ext cx="3584143" cy="2613120"/>
                      </a:xfrm>
                      <a:custGeom>
                        <a:avLst/>
                        <a:gdLst>
                          <a:gd name="connsiteX0" fmla="*/ 0 w 3454400"/>
                          <a:gd name="connsiteY0" fmla="*/ 2675467 h 2675467"/>
                          <a:gd name="connsiteX1" fmla="*/ 584200 w 3454400"/>
                          <a:gd name="connsiteY1" fmla="*/ 541867 h 2675467"/>
                          <a:gd name="connsiteX2" fmla="*/ 1384300 w 3454400"/>
                          <a:gd name="connsiteY2" fmla="*/ 84667 h 2675467"/>
                          <a:gd name="connsiteX3" fmla="*/ 3454400 w 3454400"/>
                          <a:gd name="connsiteY3" fmla="*/ 33867 h 2675467"/>
                        </a:gdLst>
                        <a:ahLst/>
                        <a:cxnLst>
                          <a:cxn ang="0">
                            <a:pos x="connsiteX0" y="connsiteY0"/>
                          </a:cxn>
                          <a:cxn ang="0">
                            <a:pos x="connsiteX1" y="connsiteY1"/>
                          </a:cxn>
                          <a:cxn ang="0">
                            <a:pos x="connsiteX2" y="connsiteY2"/>
                          </a:cxn>
                          <a:cxn ang="0">
                            <a:pos x="connsiteX3" y="connsiteY3"/>
                          </a:cxn>
                        </a:cxnLst>
                        <a:rect l="l" t="t" r="r" b="b"/>
                        <a:pathLst>
                          <a:path w="3454400" h="2675467">
                            <a:moveTo>
                              <a:pt x="0" y="2675467"/>
                            </a:moveTo>
                            <a:cubicBezTo>
                              <a:pt x="176741" y="1824567"/>
                              <a:pt x="353483" y="973667"/>
                              <a:pt x="584200" y="541867"/>
                            </a:cubicBezTo>
                            <a:cubicBezTo>
                              <a:pt x="814917" y="110067"/>
                              <a:pt x="905933" y="169334"/>
                              <a:pt x="1384300" y="84667"/>
                            </a:cubicBezTo>
                            <a:cubicBezTo>
                              <a:pt x="1862667" y="0"/>
                              <a:pt x="2658533" y="16933"/>
                              <a:pt x="3454400" y="33867"/>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59" name="任意多边形 58"/>
                      <p:cNvSpPr/>
                      <p:nvPr/>
                    </p:nvSpPr>
                    <p:spPr>
                      <a:xfrm>
                        <a:off x="5564478" y="1143013"/>
                        <a:ext cx="3143018" cy="479442"/>
                      </a:xfrm>
                      <a:custGeom>
                        <a:avLst/>
                        <a:gdLst>
                          <a:gd name="connsiteX0" fmla="*/ 0 w 3454400"/>
                          <a:gd name="connsiteY0" fmla="*/ 2675467 h 2675467"/>
                          <a:gd name="connsiteX1" fmla="*/ 584200 w 3454400"/>
                          <a:gd name="connsiteY1" fmla="*/ 541867 h 2675467"/>
                          <a:gd name="connsiteX2" fmla="*/ 1384300 w 3454400"/>
                          <a:gd name="connsiteY2" fmla="*/ 84667 h 2675467"/>
                          <a:gd name="connsiteX3" fmla="*/ 3454400 w 3454400"/>
                          <a:gd name="connsiteY3" fmla="*/ 33867 h 2675467"/>
                        </a:gdLst>
                        <a:ahLst/>
                        <a:cxnLst>
                          <a:cxn ang="0">
                            <a:pos x="connsiteX0" y="connsiteY0"/>
                          </a:cxn>
                          <a:cxn ang="0">
                            <a:pos x="connsiteX1" y="connsiteY1"/>
                          </a:cxn>
                          <a:cxn ang="0">
                            <a:pos x="connsiteX2" y="connsiteY2"/>
                          </a:cxn>
                          <a:cxn ang="0">
                            <a:pos x="connsiteX3" y="connsiteY3"/>
                          </a:cxn>
                        </a:cxnLst>
                        <a:rect l="l" t="t" r="r" b="b"/>
                        <a:pathLst>
                          <a:path w="3454400" h="2675467">
                            <a:moveTo>
                              <a:pt x="0" y="2675467"/>
                            </a:moveTo>
                            <a:cubicBezTo>
                              <a:pt x="176741" y="1824567"/>
                              <a:pt x="353483" y="973667"/>
                              <a:pt x="584200" y="541867"/>
                            </a:cubicBezTo>
                            <a:cubicBezTo>
                              <a:pt x="814917" y="110067"/>
                              <a:pt x="905933" y="169334"/>
                              <a:pt x="1384300" y="84667"/>
                            </a:cubicBezTo>
                            <a:cubicBezTo>
                              <a:pt x="1862667" y="0"/>
                              <a:pt x="2658533" y="16933"/>
                              <a:pt x="3454400" y="33867"/>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60" name="任意多边形 59"/>
                      <p:cNvSpPr/>
                      <p:nvPr/>
                    </p:nvSpPr>
                    <p:spPr>
                      <a:xfrm>
                        <a:off x="5454197" y="1520852"/>
                        <a:ext cx="3287761" cy="479442"/>
                      </a:xfrm>
                      <a:custGeom>
                        <a:avLst/>
                        <a:gdLst>
                          <a:gd name="connsiteX0" fmla="*/ 0 w 3454400"/>
                          <a:gd name="connsiteY0" fmla="*/ 2675467 h 2675467"/>
                          <a:gd name="connsiteX1" fmla="*/ 584200 w 3454400"/>
                          <a:gd name="connsiteY1" fmla="*/ 541867 h 2675467"/>
                          <a:gd name="connsiteX2" fmla="*/ 1384300 w 3454400"/>
                          <a:gd name="connsiteY2" fmla="*/ 84667 h 2675467"/>
                          <a:gd name="connsiteX3" fmla="*/ 3454400 w 3454400"/>
                          <a:gd name="connsiteY3" fmla="*/ 33867 h 2675467"/>
                        </a:gdLst>
                        <a:ahLst/>
                        <a:cxnLst>
                          <a:cxn ang="0">
                            <a:pos x="connsiteX0" y="connsiteY0"/>
                          </a:cxn>
                          <a:cxn ang="0">
                            <a:pos x="connsiteX1" y="connsiteY1"/>
                          </a:cxn>
                          <a:cxn ang="0">
                            <a:pos x="connsiteX2" y="connsiteY2"/>
                          </a:cxn>
                          <a:cxn ang="0">
                            <a:pos x="connsiteX3" y="connsiteY3"/>
                          </a:cxn>
                        </a:cxnLst>
                        <a:rect l="l" t="t" r="r" b="b"/>
                        <a:pathLst>
                          <a:path w="3454400" h="2675467">
                            <a:moveTo>
                              <a:pt x="0" y="2675467"/>
                            </a:moveTo>
                            <a:cubicBezTo>
                              <a:pt x="176741" y="1824567"/>
                              <a:pt x="353483" y="973667"/>
                              <a:pt x="584200" y="541867"/>
                            </a:cubicBezTo>
                            <a:cubicBezTo>
                              <a:pt x="814917" y="110067"/>
                              <a:pt x="905933" y="169334"/>
                              <a:pt x="1384300" y="84667"/>
                            </a:cubicBezTo>
                            <a:cubicBezTo>
                              <a:pt x="1862667" y="0"/>
                              <a:pt x="2658533" y="16933"/>
                              <a:pt x="3454400" y="33867"/>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61" name="任意多边形 60"/>
                      <p:cNvSpPr/>
                      <p:nvPr/>
                    </p:nvSpPr>
                    <p:spPr>
                      <a:xfrm>
                        <a:off x="5346212" y="1949492"/>
                        <a:ext cx="3356688" cy="479442"/>
                      </a:xfrm>
                      <a:custGeom>
                        <a:avLst/>
                        <a:gdLst>
                          <a:gd name="connsiteX0" fmla="*/ 0 w 3454400"/>
                          <a:gd name="connsiteY0" fmla="*/ 2675467 h 2675467"/>
                          <a:gd name="connsiteX1" fmla="*/ 584200 w 3454400"/>
                          <a:gd name="connsiteY1" fmla="*/ 541867 h 2675467"/>
                          <a:gd name="connsiteX2" fmla="*/ 1384300 w 3454400"/>
                          <a:gd name="connsiteY2" fmla="*/ 84667 h 2675467"/>
                          <a:gd name="connsiteX3" fmla="*/ 3454400 w 3454400"/>
                          <a:gd name="connsiteY3" fmla="*/ 33867 h 2675467"/>
                        </a:gdLst>
                        <a:ahLst/>
                        <a:cxnLst>
                          <a:cxn ang="0">
                            <a:pos x="connsiteX0" y="connsiteY0"/>
                          </a:cxn>
                          <a:cxn ang="0">
                            <a:pos x="connsiteX1" y="connsiteY1"/>
                          </a:cxn>
                          <a:cxn ang="0">
                            <a:pos x="connsiteX2" y="connsiteY2"/>
                          </a:cxn>
                          <a:cxn ang="0">
                            <a:pos x="connsiteX3" y="connsiteY3"/>
                          </a:cxn>
                        </a:cxnLst>
                        <a:rect l="l" t="t" r="r" b="b"/>
                        <a:pathLst>
                          <a:path w="3454400" h="2675467">
                            <a:moveTo>
                              <a:pt x="0" y="2675467"/>
                            </a:moveTo>
                            <a:cubicBezTo>
                              <a:pt x="176741" y="1824567"/>
                              <a:pt x="353483" y="973667"/>
                              <a:pt x="584200" y="541867"/>
                            </a:cubicBezTo>
                            <a:cubicBezTo>
                              <a:pt x="814917" y="110067"/>
                              <a:pt x="905933" y="169334"/>
                              <a:pt x="1384300" y="84667"/>
                            </a:cubicBezTo>
                            <a:cubicBezTo>
                              <a:pt x="1862667" y="0"/>
                              <a:pt x="2658533" y="16933"/>
                              <a:pt x="3454400" y="33867"/>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62" name="任意多边形 61"/>
                      <p:cNvSpPr/>
                      <p:nvPr/>
                    </p:nvSpPr>
                    <p:spPr>
                      <a:xfrm>
                        <a:off x="5254311" y="2357495"/>
                        <a:ext cx="3499135" cy="479442"/>
                      </a:xfrm>
                      <a:custGeom>
                        <a:avLst/>
                        <a:gdLst>
                          <a:gd name="connsiteX0" fmla="*/ 0 w 3454400"/>
                          <a:gd name="connsiteY0" fmla="*/ 2675467 h 2675467"/>
                          <a:gd name="connsiteX1" fmla="*/ 584200 w 3454400"/>
                          <a:gd name="connsiteY1" fmla="*/ 541867 h 2675467"/>
                          <a:gd name="connsiteX2" fmla="*/ 1384300 w 3454400"/>
                          <a:gd name="connsiteY2" fmla="*/ 84667 h 2675467"/>
                          <a:gd name="connsiteX3" fmla="*/ 3454400 w 3454400"/>
                          <a:gd name="connsiteY3" fmla="*/ 33867 h 2675467"/>
                        </a:gdLst>
                        <a:ahLst/>
                        <a:cxnLst>
                          <a:cxn ang="0">
                            <a:pos x="connsiteX0" y="connsiteY0"/>
                          </a:cxn>
                          <a:cxn ang="0">
                            <a:pos x="connsiteX1" y="connsiteY1"/>
                          </a:cxn>
                          <a:cxn ang="0">
                            <a:pos x="connsiteX2" y="connsiteY2"/>
                          </a:cxn>
                          <a:cxn ang="0">
                            <a:pos x="connsiteX3" y="connsiteY3"/>
                          </a:cxn>
                        </a:cxnLst>
                        <a:rect l="l" t="t" r="r" b="b"/>
                        <a:pathLst>
                          <a:path w="3454400" h="2675467">
                            <a:moveTo>
                              <a:pt x="0" y="2675467"/>
                            </a:moveTo>
                            <a:cubicBezTo>
                              <a:pt x="176741" y="1824567"/>
                              <a:pt x="353483" y="973667"/>
                              <a:pt x="584200" y="541867"/>
                            </a:cubicBezTo>
                            <a:cubicBezTo>
                              <a:pt x="814917" y="110067"/>
                              <a:pt x="905933" y="169334"/>
                              <a:pt x="1384300" y="84667"/>
                            </a:cubicBezTo>
                            <a:cubicBezTo>
                              <a:pt x="1862667" y="0"/>
                              <a:pt x="2658533" y="16933"/>
                              <a:pt x="3454400" y="33867"/>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63" name="任意多边形 62"/>
                      <p:cNvSpPr/>
                      <p:nvPr/>
                    </p:nvSpPr>
                    <p:spPr>
                      <a:xfrm>
                        <a:off x="5155518" y="2786136"/>
                        <a:ext cx="3572654" cy="479442"/>
                      </a:xfrm>
                      <a:custGeom>
                        <a:avLst/>
                        <a:gdLst>
                          <a:gd name="connsiteX0" fmla="*/ 0 w 3454400"/>
                          <a:gd name="connsiteY0" fmla="*/ 2675467 h 2675467"/>
                          <a:gd name="connsiteX1" fmla="*/ 584200 w 3454400"/>
                          <a:gd name="connsiteY1" fmla="*/ 541867 h 2675467"/>
                          <a:gd name="connsiteX2" fmla="*/ 1384300 w 3454400"/>
                          <a:gd name="connsiteY2" fmla="*/ 84667 h 2675467"/>
                          <a:gd name="connsiteX3" fmla="*/ 3454400 w 3454400"/>
                          <a:gd name="connsiteY3" fmla="*/ 33867 h 2675467"/>
                        </a:gdLst>
                        <a:ahLst/>
                        <a:cxnLst>
                          <a:cxn ang="0">
                            <a:pos x="connsiteX0" y="connsiteY0"/>
                          </a:cxn>
                          <a:cxn ang="0">
                            <a:pos x="connsiteX1" y="connsiteY1"/>
                          </a:cxn>
                          <a:cxn ang="0">
                            <a:pos x="connsiteX2" y="connsiteY2"/>
                          </a:cxn>
                          <a:cxn ang="0">
                            <a:pos x="connsiteX3" y="connsiteY3"/>
                          </a:cxn>
                        </a:cxnLst>
                        <a:rect l="l" t="t" r="r" b="b"/>
                        <a:pathLst>
                          <a:path w="3454400" h="2675467">
                            <a:moveTo>
                              <a:pt x="0" y="2675467"/>
                            </a:moveTo>
                            <a:cubicBezTo>
                              <a:pt x="176741" y="1824567"/>
                              <a:pt x="353483" y="973667"/>
                              <a:pt x="584200" y="541867"/>
                            </a:cubicBezTo>
                            <a:cubicBezTo>
                              <a:pt x="814917" y="110067"/>
                              <a:pt x="905933" y="169334"/>
                              <a:pt x="1384300" y="84667"/>
                            </a:cubicBezTo>
                            <a:cubicBezTo>
                              <a:pt x="1862667" y="0"/>
                              <a:pt x="2658533" y="16933"/>
                              <a:pt x="3454400" y="33867"/>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64" name="任意多边形 63"/>
                      <p:cNvSpPr/>
                      <p:nvPr/>
                    </p:nvSpPr>
                    <p:spPr>
                      <a:xfrm>
                        <a:off x="5144030" y="3143336"/>
                        <a:ext cx="3570358" cy="193682"/>
                      </a:xfrm>
                      <a:custGeom>
                        <a:avLst/>
                        <a:gdLst>
                          <a:gd name="connsiteX0" fmla="*/ 0 w 3454400"/>
                          <a:gd name="connsiteY0" fmla="*/ 2675467 h 2675467"/>
                          <a:gd name="connsiteX1" fmla="*/ 584200 w 3454400"/>
                          <a:gd name="connsiteY1" fmla="*/ 541867 h 2675467"/>
                          <a:gd name="connsiteX2" fmla="*/ 1384300 w 3454400"/>
                          <a:gd name="connsiteY2" fmla="*/ 84667 h 2675467"/>
                          <a:gd name="connsiteX3" fmla="*/ 3454400 w 3454400"/>
                          <a:gd name="connsiteY3" fmla="*/ 33867 h 2675467"/>
                        </a:gdLst>
                        <a:ahLst/>
                        <a:cxnLst>
                          <a:cxn ang="0">
                            <a:pos x="connsiteX0" y="connsiteY0"/>
                          </a:cxn>
                          <a:cxn ang="0">
                            <a:pos x="connsiteX1" y="connsiteY1"/>
                          </a:cxn>
                          <a:cxn ang="0">
                            <a:pos x="connsiteX2" y="connsiteY2"/>
                          </a:cxn>
                          <a:cxn ang="0">
                            <a:pos x="connsiteX3" y="connsiteY3"/>
                          </a:cxn>
                        </a:cxnLst>
                        <a:rect l="l" t="t" r="r" b="b"/>
                        <a:pathLst>
                          <a:path w="3454400" h="2675467">
                            <a:moveTo>
                              <a:pt x="0" y="2675467"/>
                            </a:moveTo>
                            <a:cubicBezTo>
                              <a:pt x="176741" y="1824567"/>
                              <a:pt x="353483" y="973667"/>
                              <a:pt x="584200" y="541867"/>
                            </a:cubicBezTo>
                            <a:cubicBezTo>
                              <a:pt x="814917" y="110067"/>
                              <a:pt x="905933" y="169334"/>
                              <a:pt x="1384300" y="84667"/>
                            </a:cubicBezTo>
                            <a:cubicBezTo>
                              <a:pt x="1862667" y="0"/>
                              <a:pt x="2658533" y="16933"/>
                              <a:pt x="3454400" y="33867"/>
                            </a:cubicBezTo>
                          </a:path>
                        </a:pathLst>
                      </a:custGeom>
                      <a:ln w="25400">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10" name="任意多边形 9"/>
                    <p:cNvSpPr/>
                    <p:nvPr/>
                  </p:nvSpPr>
                  <p:spPr>
                    <a:xfrm>
                      <a:off x="5003995" y="634995"/>
                      <a:ext cx="571592" cy="2717898"/>
                    </a:xfrm>
                    <a:custGeom>
                      <a:avLst/>
                      <a:gdLst>
                        <a:gd name="connsiteX0" fmla="*/ 0 w 698500"/>
                        <a:gd name="connsiteY0" fmla="*/ 2717800 h 2717800"/>
                        <a:gd name="connsiteX1" fmla="*/ 266700 w 698500"/>
                        <a:gd name="connsiteY1" fmla="*/ 2514600 h 2717800"/>
                        <a:gd name="connsiteX2" fmla="*/ 393700 w 698500"/>
                        <a:gd name="connsiteY2" fmla="*/ 2146300 h 2717800"/>
                        <a:gd name="connsiteX3" fmla="*/ 698500 w 698500"/>
                        <a:gd name="connsiteY3" fmla="*/ 0 h 2717800"/>
                      </a:gdLst>
                      <a:ahLst/>
                      <a:cxnLst>
                        <a:cxn ang="0">
                          <a:pos x="connsiteX0" y="connsiteY0"/>
                        </a:cxn>
                        <a:cxn ang="0">
                          <a:pos x="connsiteX1" y="connsiteY1"/>
                        </a:cxn>
                        <a:cxn ang="0">
                          <a:pos x="connsiteX2" y="connsiteY2"/>
                        </a:cxn>
                        <a:cxn ang="0">
                          <a:pos x="connsiteX3" y="connsiteY3"/>
                        </a:cxn>
                      </a:cxnLst>
                      <a:rect l="l" t="t" r="r" b="b"/>
                      <a:pathLst>
                        <a:path w="698500" h="2717800">
                          <a:moveTo>
                            <a:pt x="0" y="2717800"/>
                          </a:moveTo>
                          <a:cubicBezTo>
                            <a:pt x="100541" y="2663825"/>
                            <a:pt x="201083" y="2609850"/>
                            <a:pt x="266700" y="2514600"/>
                          </a:cubicBezTo>
                          <a:cubicBezTo>
                            <a:pt x="332317" y="2419350"/>
                            <a:pt x="321733" y="2565400"/>
                            <a:pt x="393700" y="2146300"/>
                          </a:cubicBezTo>
                          <a:cubicBezTo>
                            <a:pt x="465667" y="1727200"/>
                            <a:pt x="698500" y="0"/>
                            <a:pt x="698500" y="0"/>
                          </a:cubicBezTo>
                        </a:path>
                      </a:pathLst>
                    </a:cu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27687" name="矩形 10"/>
                    <p:cNvSpPr>
                      <a:spLocks noChangeArrowheads="1"/>
                    </p:cNvSpPr>
                    <p:nvPr/>
                  </p:nvSpPr>
                  <p:spPr bwMode="auto">
                    <a:xfrm>
                      <a:off x="7429520" y="2928934"/>
                      <a:ext cx="6783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solidFill>
                            <a:srgbClr val="0000FF"/>
                          </a:solidFill>
                          <a:latin typeface="Times New Roman" pitchFamily="18" charset="0"/>
                          <a:cs typeface="Times New Roman" pitchFamily="18" charset="0"/>
                        </a:rPr>
                        <a:t>i</a:t>
                      </a:r>
                      <a:r>
                        <a:rPr kumimoji="1" lang="en-US" altLang="zh-CN" sz="2000" b="1" i="1" baseline="-30000">
                          <a:solidFill>
                            <a:srgbClr val="0000FF"/>
                          </a:solidFill>
                          <a:latin typeface="Times New Roman" pitchFamily="18" charset="0"/>
                          <a:cs typeface="Times New Roman" pitchFamily="18" charset="0"/>
                        </a:rPr>
                        <a:t>b</a:t>
                      </a:r>
                      <a:r>
                        <a:rPr kumimoji="1" lang="en-US" altLang="zh-CN" sz="2000" b="1">
                          <a:solidFill>
                            <a:srgbClr val="0000FF"/>
                          </a:solidFill>
                          <a:latin typeface="Times New Roman" pitchFamily="18" charset="0"/>
                          <a:cs typeface="Times New Roman" pitchFamily="18" charset="0"/>
                        </a:rPr>
                        <a:t>= 0</a:t>
                      </a:r>
                      <a:endParaRPr lang="zh-CN" altLang="en-US" sz="2000">
                        <a:solidFill>
                          <a:srgbClr val="0000FF"/>
                        </a:solidFill>
                      </a:endParaRPr>
                    </a:p>
                  </p:txBody>
                </p:sp>
                <p:sp>
                  <p:nvSpPr>
                    <p:cNvPr id="27688" name="矩形 11"/>
                    <p:cNvSpPr>
                      <a:spLocks noChangeArrowheads="1"/>
                    </p:cNvSpPr>
                    <p:nvPr/>
                  </p:nvSpPr>
                  <p:spPr bwMode="auto">
                    <a:xfrm>
                      <a:off x="5168691" y="3329081"/>
                      <a:ext cx="6783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solidFill>
                            <a:srgbClr val="FF0000"/>
                          </a:solidFill>
                          <a:latin typeface="Times New Roman" pitchFamily="18" charset="0"/>
                          <a:cs typeface="Times New Roman" pitchFamily="18" charset="0"/>
                        </a:rPr>
                        <a:t>V</a:t>
                      </a:r>
                      <a:r>
                        <a:rPr kumimoji="1" lang="en-US" altLang="zh-CN" sz="2000" b="1" i="1" baseline="-30000">
                          <a:solidFill>
                            <a:srgbClr val="FF0000"/>
                          </a:solidFill>
                          <a:latin typeface="Times New Roman" pitchFamily="18" charset="0"/>
                          <a:cs typeface="Times New Roman" pitchFamily="18" charset="0"/>
                        </a:rPr>
                        <a:t>CES</a:t>
                      </a:r>
                      <a:endParaRPr lang="zh-CN" altLang="en-US" sz="2000">
                        <a:solidFill>
                          <a:srgbClr val="FF0000"/>
                        </a:solidFill>
                      </a:endParaRPr>
                    </a:p>
                  </p:txBody>
                </p:sp>
                <p:sp>
                  <p:nvSpPr>
                    <p:cNvPr id="27689" name="矩形 12"/>
                    <p:cNvSpPr>
                      <a:spLocks noChangeArrowheads="1"/>
                    </p:cNvSpPr>
                    <p:nvPr/>
                  </p:nvSpPr>
                  <p:spPr bwMode="auto">
                    <a:xfrm>
                      <a:off x="6215074" y="1571612"/>
                      <a:ext cx="958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000" b="1">
                          <a:solidFill>
                            <a:srgbClr val="006600"/>
                          </a:solidFill>
                          <a:latin typeface="Times New Roman" pitchFamily="18" charset="0"/>
                          <a:cs typeface="Times New Roman" pitchFamily="18" charset="0"/>
                        </a:rPr>
                        <a:t>放大区</a:t>
                      </a:r>
                      <a:endParaRPr lang="zh-CN" altLang="en-US" sz="2000">
                        <a:solidFill>
                          <a:srgbClr val="006600"/>
                        </a:solidFill>
                      </a:endParaRPr>
                    </a:p>
                  </p:txBody>
                </p:sp>
                <p:sp>
                  <p:nvSpPr>
                    <p:cNvPr id="27690" name="矩形 13"/>
                    <p:cNvSpPr>
                      <a:spLocks noChangeArrowheads="1"/>
                    </p:cNvSpPr>
                    <p:nvPr/>
                  </p:nvSpPr>
                  <p:spPr bwMode="auto">
                    <a:xfrm>
                      <a:off x="3684653" y="1785926"/>
                      <a:ext cx="958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000" b="1">
                          <a:solidFill>
                            <a:srgbClr val="FF0000"/>
                          </a:solidFill>
                          <a:latin typeface="Times New Roman" pitchFamily="18" charset="0"/>
                          <a:cs typeface="Times New Roman" pitchFamily="18" charset="0"/>
                        </a:rPr>
                        <a:t>饱和区</a:t>
                      </a:r>
                      <a:endParaRPr lang="zh-CN" altLang="en-US" sz="2000">
                        <a:solidFill>
                          <a:srgbClr val="FF0000"/>
                        </a:solidFill>
                      </a:endParaRPr>
                    </a:p>
                  </p:txBody>
                </p:sp>
                <p:sp>
                  <p:nvSpPr>
                    <p:cNvPr id="27691" name="矩形 14"/>
                    <p:cNvSpPr>
                      <a:spLocks noChangeArrowheads="1"/>
                    </p:cNvSpPr>
                    <p:nvPr/>
                  </p:nvSpPr>
                  <p:spPr bwMode="auto">
                    <a:xfrm>
                      <a:off x="6286512" y="3471915"/>
                      <a:ext cx="958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000" b="1">
                          <a:solidFill>
                            <a:srgbClr val="0000FF"/>
                          </a:solidFill>
                          <a:latin typeface="Times New Roman" pitchFamily="18" charset="0"/>
                          <a:cs typeface="Times New Roman" pitchFamily="18" charset="0"/>
                        </a:rPr>
                        <a:t>截止区</a:t>
                      </a:r>
                      <a:endParaRPr lang="zh-CN" altLang="en-US" sz="2000">
                        <a:solidFill>
                          <a:srgbClr val="0000FF"/>
                        </a:solidFill>
                      </a:endParaRPr>
                    </a:p>
                  </p:txBody>
                </p:sp>
                <p:grpSp>
                  <p:nvGrpSpPr>
                    <p:cNvPr id="27692" name="组合 52"/>
                    <p:cNvGrpSpPr>
                      <a:grpSpLocks/>
                    </p:cNvGrpSpPr>
                    <p:nvPr/>
                  </p:nvGrpSpPr>
                  <p:grpSpPr bwMode="auto">
                    <a:xfrm>
                      <a:off x="5572132" y="3214686"/>
                      <a:ext cx="1714512" cy="71438"/>
                      <a:chOff x="4286248" y="4286256"/>
                      <a:chExt cx="1714512" cy="142876"/>
                    </a:xfrm>
                  </p:grpSpPr>
                  <p:cxnSp>
                    <p:nvCxnSpPr>
                      <p:cNvPr id="42" name="直接连接符 41"/>
                      <p:cNvCxnSpPr/>
                      <p:nvPr/>
                    </p:nvCxnSpPr>
                    <p:spPr>
                      <a:xfrm rot="5400000">
                        <a:off x="4286536" y="4286427"/>
                        <a:ext cx="142880" cy="14289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a:off x="4438960" y="4286427"/>
                        <a:ext cx="142880" cy="14289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4562805" y="4286427"/>
                        <a:ext cx="142880" cy="14289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4715230" y="4286427"/>
                        <a:ext cx="142880" cy="14289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5429719" y="4286427"/>
                        <a:ext cx="142880" cy="14289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5582144" y="4286427"/>
                        <a:ext cx="142880" cy="14289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a:off x="5705989" y="4286427"/>
                        <a:ext cx="142880" cy="14289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5400000">
                        <a:off x="5858413" y="4286427"/>
                        <a:ext cx="142880" cy="14289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4858128" y="4286427"/>
                        <a:ext cx="142880" cy="14289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5010552" y="4286427"/>
                        <a:ext cx="142880" cy="14289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5400000">
                        <a:off x="5134397" y="4286427"/>
                        <a:ext cx="142880" cy="14289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a:off x="5286821" y="4286427"/>
                        <a:ext cx="142880" cy="14289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27693" name="组合 73"/>
                    <p:cNvGrpSpPr>
                      <a:grpSpLocks/>
                    </p:cNvGrpSpPr>
                    <p:nvPr/>
                  </p:nvGrpSpPr>
                  <p:grpSpPr bwMode="auto">
                    <a:xfrm>
                      <a:off x="5000628" y="704832"/>
                      <a:ext cx="500066" cy="428628"/>
                      <a:chOff x="2928926" y="4143380"/>
                      <a:chExt cx="571504" cy="428628"/>
                    </a:xfrm>
                  </p:grpSpPr>
                  <p:cxnSp>
                    <p:nvCxnSpPr>
                      <p:cNvPr id="38" name="直接连接符 37"/>
                      <p:cNvCxnSpPr/>
                      <p:nvPr/>
                    </p:nvCxnSpPr>
                    <p:spPr>
                      <a:xfrm>
                        <a:off x="2929144" y="4143395"/>
                        <a:ext cx="571591" cy="15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929144" y="4295801"/>
                        <a:ext cx="571591" cy="15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929144" y="4427569"/>
                        <a:ext cx="571591" cy="158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929144" y="4570449"/>
                        <a:ext cx="571591" cy="158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7694" name="组合 67"/>
                    <p:cNvGrpSpPr>
                      <a:grpSpLocks/>
                    </p:cNvGrpSpPr>
                    <p:nvPr/>
                  </p:nvGrpSpPr>
                  <p:grpSpPr bwMode="auto">
                    <a:xfrm>
                      <a:off x="5000628" y="1276336"/>
                      <a:ext cx="428628" cy="573092"/>
                      <a:chOff x="2928926" y="4714884"/>
                      <a:chExt cx="571504" cy="573092"/>
                    </a:xfrm>
                  </p:grpSpPr>
                  <p:cxnSp>
                    <p:nvCxnSpPr>
                      <p:cNvPr id="33" name="直接连接符 32"/>
                      <p:cNvCxnSpPr/>
                      <p:nvPr/>
                    </p:nvCxnSpPr>
                    <p:spPr>
                      <a:xfrm>
                        <a:off x="2929181" y="4714916"/>
                        <a:ext cx="571592" cy="15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929181" y="4867322"/>
                        <a:ext cx="571592" cy="15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929181" y="4999089"/>
                        <a:ext cx="571592" cy="158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929181" y="5141970"/>
                        <a:ext cx="571592" cy="158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929181" y="5286437"/>
                        <a:ext cx="571592" cy="15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a:off x="5000819" y="2000294"/>
                      <a:ext cx="428694" cy="15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000819" y="2132062"/>
                      <a:ext cx="428694" cy="158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7697" name="组合 74"/>
                    <p:cNvGrpSpPr>
                      <a:grpSpLocks/>
                    </p:cNvGrpSpPr>
                    <p:nvPr/>
                  </p:nvGrpSpPr>
                  <p:grpSpPr bwMode="auto">
                    <a:xfrm>
                      <a:off x="5000628" y="2274880"/>
                      <a:ext cx="288000" cy="574680"/>
                      <a:chOff x="5000628" y="2274880"/>
                      <a:chExt cx="428628" cy="574680"/>
                    </a:xfrm>
                  </p:grpSpPr>
                  <p:cxnSp>
                    <p:nvCxnSpPr>
                      <p:cNvPr id="28" name="直接连接符 27"/>
                      <p:cNvCxnSpPr/>
                      <p:nvPr/>
                    </p:nvCxnSpPr>
                    <p:spPr>
                      <a:xfrm>
                        <a:off x="5000912" y="2274942"/>
                        <a:ext cx="427710" cy="158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000912" y="2420997"/>
                        <a:ext cx="427710" cy="158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000912" y="2573403"/>
                        <a:ext cx="394627" cy="158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000912" y="2705170"/>
                        <a:ext cx="427710" cy="15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000912" y="2848050"/>
                        <a:ext cx="427710" cy="15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7698" name="组合 75"/>
                    <p:cNvGrpSpPr>
                      <a:grpSpLocks/>
                    </p:cNvGrpSpPr>
                    <p:nvPr/>
                  </p:nvGrpSpPr>
                  <p:grpSpPr bwMode="auto">
                    <a:xfrm>
                      <a:off x="5000628" y="3000372"/>
                      <a:ext cx="216000" cy="285752"/>
                      <a:chOff x="5000628" y="2420932"/>
                      <a:chExt cx="321471" cy="285752"/>
                    </a:xfrm>
                  </p:grpSpPr>
                  <p:cxnSp>
                    <p:nvCxnSpPr>
                      <p:cNvPr id="25" name="直接连接符 24"/>
                      <p:cNvCxnSpPr/>
                      <p:nvPr/>
                    </p:nvCxnSpPr>
                    <p:spPr>
                      <a:xfrm>
                        <a:off x="5000912" y="2421015"/>
                        <a:ext cx="321374" cy="15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000912" y="2573420"/>
                        <a:ext cx="267023" cy="15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000912" y="2705188"/>
                        <a:ext cx="215036" cy="158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3" name="直接箭头连接符 22"/>
                    <p:cNvCxnSpPr/>
                    <p:nvPr/>
                  </p:nvCxnSpPr>
                  <p:spPr>
                    <a:xfrm rot="16200000" flipV="1">
                      <a:off x="6526670" y="3303666"/>
                      <a:ext cx="285760" cy="19370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7690" idx="3"/>
                    </p:cNvCxnSpPr>
                    <p:nvPr/>
                  </p:nvCxnSpPr>
                  <p:spPr>
                    <a:xfrm flipV="1">
                      <a:off x="4643574" y="1500214"/>
                      <a:ext cx="469975" cy="4857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7684" name="矩形 7"/>
                  <p:cNvSpPr>
                    <a:spLocks noChangeArrowheads="1"/>
                  </p:cNvSpPr>
                  <p:nvPr/>
                </p:nvSpPr>
                <p:spPr bwMode="auto">
                  <a:xfrm>
                    <a:off x="4643438" y="3286124"/>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cs typeface="Times New Roman" pitchFamily="18" charset="0"/>
                      </a:rPr>
                      <a:t>0</a:t>
                    </a:r>
                    <a:endParaRPr lang="zh-CN" altLang="en-US" sz="2000"/>
                  </a:p>
                </p:txBody>
              </p:sp>
            </p:grpSp>
            <p:grpSp>
              <p:nvGrpSpPr>
                <p:cNvPr id="27666" name="组合 6"/>
                <p:cNvGrpSpPr>
                  <a:grpSpLocks/>
                </p:cNvGrpSpPr>
                <p:nvPr/>
              </p:nvGrpSpPr>
              <p:grpSpPr bwMode="auto">
                <a:xfrm>
                  <a:off x="854065" y="571480"/>
                  <a:ext cx="2226672" cy="3071879"/>
                  <a:chOff x="3844892" y="571480"/>
                  <a:chExt cx="2227306" cy="3071950"/>
                </a:xfrm>
              </p:grpSpPr>
              <p:cxnSp>
                <p:nvCxnSpPr>
                  <p:cNvPr id="69" name="直接连接符 68"/>
                  <p:cNvCxnSpPr/>
                  <p:nvPr/>
                </p:nvCxnSpPr>
                <p:spPr>
                  <a:xfrm rot="5400000">
                    <a:off x="5073310" y="1570871"/>
                    <a:ext cx="99857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5400000">
                    <a:off x="5073310" y="3142555"/>
                    <a:ext cx="99857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5400000">
                    <a:off x="4989888" y="2355919"/>
                    <a:ext cx="569933"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0800000" flipV="1">
                    <a:off x="5277236" y="2071746"/>
                    <a:ext cx="295361" cy="2143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a:off x="5277236" y="2428947"/>
                    <a:ext cx="295361" cy="214321"/>
                  </a:xfrm>
                  <a:prstGeom prst="line">
                    <a:avLst/>
                  </a:prstGeom>
                  <a:ln w="2540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4286346" y="2357507"/>
                    <a:ext cx="99883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5526547" y="1000143"/>
                    <a:ext cx="107982" cy="10795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6" name="椭圆 75"/>
                  <p:cNvSpPr/>
                  <p:nvPr/>
                </p:nvSpPr>
                <p:spPr>
                  <a:xfrm>
                    <a:off x="4181541" y="2298767"/>
                    <a:ext cx="107982" cy="10795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77" name="直接连接符 76"/>
                  <p:cNvCxnSpPr/>
                  <p:nvPr/>
                </p:nvCxnSpPr>
                <p:spPr>
                  <a:xfrm>
                    <a:off x="4500722" y="2500387"/>
                    <a:ext cx="498621"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5400000">
                    <a:off x="5466267" y="1535151"/>
                    <a:ext cx="498494"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677" name="矩形 17"/>
                  <p:cNvSpPr>
                    <a:spLocks noChangeArrowheads="1"/>
                  </p:cNvSpPr>
                  <p:nvPr/>
                </p:nvSpPr>
                <p:spPr bwMode="auto">
                  <a:xfrm>
                    <a:off x="4500562" y="2500306"/>
                    <a:ext cx="3690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solidFill>
                          <a:srgbClr val="FF0000"/>
                        </a:solidFill>
                        <a:latin typeface="Times New Roman" pitchFamily="18" charset="0"/>
                        <a:cs typeface="Times New Roman" pitchFamily="18" charset="0"/>
                      </a:rPr>
                      <a:t>i</a:t>
                    </a:r>
                    <a:r>
                      <a:rPr kumimoji="1" lang="en-US" altLang="zh-CN" sz="2000" b="1" i="1" baseline="-25000">
                        <a:solidFill>
                          <a:srgbClr val="FF0000"/>
                        </a:solidFill>
                        <a:latin typeface="Times New Roman" pitchFamily="18" charset="0"/>
                        <a:cs typeface="Times New Roman" pitchFamily="18" charset="0"/>
                      </a:rPr>
                      <a:t>B</a:t>
                    </a:r>
                    <a:endParaRPr lang="zh-CN" altLang="en-US" sz="2000" i="1">
                      <a:latin typeface="Times New Roman" pitchFamily="18" charset="0"/>
                      <a:cs typeface="Times New Roman" pitchFamily="18" charset="0"/>
                    </a:endParaRPr>
                  </a:p>
                </p:txBody>
              </p:sp>
              <p:sp>
                <p:nvSpPr>
                  <p:cNvPr id="27678" name="矩形 18"/>
                  <p:cNvSpPr>
                    <a:spLocks noChangeArrowheads="1"/>
                  </p:cNvSpPr>
                  <p:nvPr/>
                </p:nvSpPr>
                <p:spPr bwMode="auto">
                  <a:xfrm>
                    <a:off x="5703186" y="1214422"/>
                    <a:ext cx="3690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solidFill>
                          <a:srgbClr val="FF0000"/>
                        </a:solidFill>
                        <a:latin typeface="Times New Roman" pitchFamily="18" charset="0"/>
                        <a:cs typeface="Times New Roman" pitchFamily="18" charset="0"/>
                      </a:rPr>
                      <a:t>i</a:t>
                    </a:r>
                    <a:r>
                      <a:rPr kumimoji="1" lang="en-US" altLang="zh-CN" sz="2000" b="1" i="1" baseline="-25000">
                        <a:solidFill>
                          <a:srgbClr val="FF0000"/>
                        </a:solidFill>
                        <a:latin typeface="Times New Roman" pitchFamily="18" charset="0"/>
                        <a:cs typeface="Times New Roman" pitchFamily="18" charset="0"/>
                      </a:rPr>
                      <a:t>C</a:t>
                    </a:r>
                    <a:endParaRPr lang="zh-CN" altLang="en-US" sz="2000" i="1">
                      <a:latin typeface="Times New Roman" pitchFamily="18" charset="0"/>
                      <a:cs typeface="Times New Roman" pitchFamily="18" charset="0"/>
                    </a:endParaRPr>
                  </a:p>
                </p:txBody>
              </p:sp>
              <p:cxnSp>
                <p:nvCxnSpPr>
                  <p:cNvPr id="81" name="直接连接符 80"/>
                  <p:cNvCxnSpPr/>
                  <p:nvPr/>
                </p:nvCxnSpPr>
                <p:spPr>
                  <a:xfrm>
                    <a:off x="5428093" y="3643430"/>
                    <a:ext cx="28901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7680" name="矩形 21"/>
                  <p:cNvSpPr>
                    <a:spLocks noChangeArrowheads="1"/>
                  </p:cNvSpPr>
                  <p:nvPr/>
                </p:nvSpPr>
                <p:spPr bwMode="auto">
                  <a:xfrm>
                    <a:off x="5429256" y="571480"/>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cs typeface="Times New Roman" pitchFamily="18" charset="0"/>
                      </a:rPr>
                      <a:t>c</a:t>
                    </a:r>
                    <a:endParaRPr lang="zh-CN" altLang="en-US" sz="2000">
                      <a:latin typeface="Times New Roman" pitchFamily="18" charset="0"/>
                      <a:cs typeface="Times New Roman" pitchFamily="18" charset="0"/>
                    </a:endParaRPr>
                  </a:p>
                </p:txBody>
              </p:sp>
              <p:sp>
                <p:nvSpPr>
                  <p:cNvPr id="27681" name="矩形 22"/>
                  <p:cNvSpPr>
                    <a:spLocks noChangeArrowheads="1"/>
                  </p:cNvSpPr>
                  <p:nvPr/>
                </p:nvSpPr>
                <p:spPr bwMode="auto">
                  <a:xfrm>
                    <a:off x="3844892" y="2143116"/>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cs typeface="Times New Roman" pitchFamily="18" charset="0"/>
                      </a:rPr>
                      <a:t>b</a:t>
                    </a:r>
                    <a:endParaRPr lang="zh-CN" altLang="en-US" sz="2000">
                      <a:latin typeface="Times New Roman" pitchFamily="18" charset="0"/>
                      <a:cs typeface="Times New Roman" pitchFamily="18" charset="0"/>
                    </a:endParaRPr>
                  </a:p>
                </p:txBody>
              </p:sp>
              <p:sp>
                <p:nvSpPr>
                  <p:cNvPr id="27682" name="矩形 23"/>
                  <p:cNvSpPr>
                    <a:spLocks noChangeArrowheads="1"/>
                  </p:cNvSpPr>
                  <p:nvPr/>
                </p:nvSpPr>
                <p:spPr bwMode="auto">
                  <a:xfrm>
                    <a:off x="5572132" y="3143248"/>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cs typeface="Times New Roman" pitchFamily="18" charset="0"/>
                      </a:rPr>
                      <a:t>e</a:t>
                    </a:r>
                    <a:endParaRPr lang="zh-CN" altLang="en-US" sz="2000">
                      <a:latin typeface="Times New Roman" pitchFamily="18" charset="0"/>
                      <a:cs typeface="Times New Roman" pitchFamily="18" charset="0"/>
                    </a:endParaRPr>
                  </a:p>
                </p:txBody>
              </p:sp>
            </p:grpSp>
          </p:grpSp>
          <p:sp>
            <p:nvSpPr>
              <p:cNvPr id="27659" name="矩形 10"/>
              <p:cNvSpPr>
                <a:spLocks noChangeArrowheads="1"/>
              </p:cNvSpPr>
              <p:nvPr/>
            </p:nvSpPr>
            <p:spPr bwMode="auto">
              <a:xfrm>
                <a:off x="6715140" y="2857496"/>
                <a:ext cx="11400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solidFill>
                      <a:srgbClr val="7030A0"/>
                    </a:solidFill>
                    <a:latin typeface="Times New Roman" pitchFamily="18" charset="0"/>
                    <a:cs typeface="Times New Roman" pitchFamily="18" charset="0"/>
                  </a:rPr>
                  <a:t>i</a:t>
                </a:r>
                <a:r>
                  <a:rPr kumimoji="1" lang="en-US" altLang="zh-CN" sz="2000" b="1" i="1" baseline="-30000">
                    <a:solidFill>
                      <a:srgbClr val="7030A0"/>
                    </a:solidFill>
                    <a:latin typeface="Times New Roman" pitchFamily="18" charset="0"/>
                    <a:cs typeface="Times New Roman" pitchFamily="18" charset="0"/>
                  </a:rPr>
                  <a:t>b</a:t>
                </a:r>
                <a:r>
                  <a:rPr kumimoji="1" lang="en-US" altLang="zh-CN" sz="2000" b="1">
                    <a:solidFill>
                      <a:srgbClr val="7030A0"/>
                    </a:solidFill>
                    <a:latin typeface="Times New Roman" pitchFamily="18" charset="0"/>
                    <a:cs typeface="Times New Roman" pitchFamily="18" charset="0"/>
                  </a:rPr>
                  <a:t>= 10µA</a:t>
                </a:r>
                <a:endParaRPr lang="zh-CN" altLang="en-US" sz="2000">
                  <a:solidFill>
                    <a:srgbClr val="7030A0"/>
                  </a:solidFill>
                </a:endParaRPr>
              </a:p>
            </p:txBody>
          </p:sp>
          <p:sp>
            <p:nvSpPr>
              <p:cNvPr id="27660" name="矩形 10"/>
              <p:cNvSpPr>
                <a:spLocks noChangeArrowheads="1"/>
              </p:cNvSpPr>
              <p:nvPr/>
            </p:nvSpPr>
            <p:spPr bwMode="auto">
              <a:xfrm>
                <a:off x="6715140" y="2428868"/>
                <a:ext cx="11400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solidFill>
                      <a:srgbClr val="7030A0"/>
                    </a:solidFill>
                    <a:latin typeface="Times New Roman" pitchFamily="18" charset="0"/>
                    <a:cs typeface="Times New Roman" pitchFamily="18" charset="0"/>
                  </a:rPr>
                  <a:t>i</a:t>
                </a:r>
                <a:r>
                  <a:rPr kumimoji="1" lang="en-US" altLang="zh-CN" sz="2000" b="1" i="1" baseline="-30000">
                    <a:solidFill>
                      <a:srgbClr val="7030A0"/>
                    </a:solidFill>
                    <a:latin typeface="Times New Roman" pitchFamily="18" charset="0"/>
                    <a:cs typeface="Times New Roman" pitchFamily="18" charset="0"/>
                  </a:rPr>
                  <a:t>b</a:t>
                </a:r>
                <a:r>
                  <a:rPr kumimoji="1" lang="en-US" altLang="zh-CN" sz="2000" b="1">
                    <a:solidFill>
                      <a:srgbClr val="7030A0"/>
                    </a:solidFill>
                    <a:latin typeface="Times New Roman" pitchFamily="18" charset="0"/>
                    <a:cs typeface="Times New Roman" pitchFamily="18" charset="0"/>
                  </a:rPr>
                  <a:t>= 20µA</a:t>
                </a:r>
                <a:endParaRPr lang="zh-CN" altLang="en-US" sz="2000">
                  <a:solidFill>
                    <a:srgbClr val="7030A0"/>
                  </a:solidFill>
                </a:endParaRPr>
              </a:p>
            </p:txBody>
          </p:sp>
          <p:sp>
            <p:nvSpPr>
              <p:cNvPr id="27661" name="矩形 10"/>
              <p:cNvSpPr>
                <a:spLocks noChangeArrowheads="1"/>
              </p:cNvSpPr>
              <p:nvPr/>
            </p:nvSpPr>
            <p:spPr bwMode="auto">
              <a:xfrm>
                <a:off x="6715140" y="2071678"/>
                <a:ext cx="11400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solidFill>
                      <a:srgbClr val="7030A0"/>
                    </a:solidFill>
                    <a:latin typeface="Times New Roman" pitchFamily="18" charset="0"/>
                    <a:cs typeface="Times New Roman" pitchFamily="18" charset="0"/>
                  </a:rPr>
                  <a:t>i</a:t>
                </a:r>
                <a:r>
                  <a:rPr kumimoji="1" lang="en-US" altLang="zh-CN" sz="2000" b="1" i="1" baseline="-30000">
                    <a:solidFill>
                      <a:srgbClr val="7030A0"/>
                    </a:solidFill>
                    <a:latin typeface="Times New Roman" pitchFamily="18" charset="0"/>
                    <a:cs typeface="Times New Roman" pitchFamily="18" charset="0"/>
                  </a:rPr>
                  <a:t>b</a:t>
                </a:r>
                <a:r>
                  <a:rPr kumimoji="1" lang="en-US" altLang="zh-CN" sz="2000" b="1">
                    <a:solidFill>
                      <a:srgbClr val="7030A0"/>
                    </a:solidFill>
                    <a:latin typeface="Times New Roman" pitchFamily="18" charset="0"/>
                    <a:cs typeface="Times New Roman" pitchFamily="18" charset="0"/>
                  </a:rPr>
                  <a:t>= 30µA</a:t>
                </a:r>
                <a:endParaRPr lang="zh-CN" altLang="en-US" sz="2000">
                  <a:solidFill>
                    <a:srgbClr val="7030A0"/>
                  </a:solidFill>
                </a:endParaRPr>
              </a:p>
            </p:txBody>
          </p:sp>
          <p:sp>
            <p:nvSpPr>
              <p:cNvPr id="27662" name="矩形 10"/>
              <p:cNvSpPr>
                <a:spLocks noChangeArrowheads="1"/>
              </p:cNvSpPr>
              <p:nvPr/>
            </p:nvSpPr>
            <p:spPr bwMode="auto">
              <a:xfrm>
                <a:off x="6715140" y="1643050"/>
                <a:ext cx="11400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solidFill>
                      <a:srgbClr val="7030A0"/>
                    </a:solidFill>
                    <a:latin typeface="Times New Roman" pitchFamily="18" charset="0"/>
                    <a:cs typeface="Times New Roman" pitchFamily="18" charset="0"/>
                  </a:rPr>
                  <a:t>i</a:t>
                </a:r>
                <a:r>
                  <a:rPr kumimoji="1" lang="en-US" altLang="zh-CN" sz="2000" b="1" i="1" baseline="-30000">
                    <a:solidFill>
                      <a:srgbClr val="7030A0"/>
                    </a:solidFill>
                    <a:latin typeface="Times New Roman" pitchFamily="18" charset="0"/>
                    <a:cs typeface="Times New Roman" pitchFamily="18" charset="0"/>
                  </a:rPr>
                  <a:t>b</a:t>
                </a:r>
                <a:r>
                  <a:rPr kumimoji="1" lang="en-US" altLang="zh-CN" sz="2000" b="1">
                    <a:solidFill>
                      <a:srgbClr val="7030A0"/>
                    </a:solidFill>
                    <a:latin typeface="Times New Roman" pitchFamily="18" charset="0"/>
                    <a:cs typeface="Times New Roman" pitchFamily="18" charset="0"/>
                  </a:rPr>
                  <a:t>= 40µA</a:t>
                </a:r>
                <a:endParaRPr lang="zh-CN" altLang="en-US" sz="2000">
                  <a:solidFill>
                    <a:srgbClr val="7030A0"/>
                  </a:solidFill>
                </a:endParaRPr>
              </a:p>
            </p:txBody>
          </p:sp>
          <p:sp>
            <p:nvSpPr>
              <p:cNvPr id="27663" name="矩形 10"/>
              <p:cNvSpPr>
                <a:spLocks noChangeArrowheads="1"/>
              </p:cNvSpPr>
              <p:nvPr/>
            </p:nvSpPr>
            <p:spPr bwMode="auto">
              <a:xfrm>
                <a:off x="6715140" y="1242940"/>
                <a:ext cx="11400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solidFill>
                      <a:srgbClr val="7030A0"/>
                    </a:solidFill>
                    <a:latin typeface="Times New Roman" pitchFamily="18" charset="0"/>
                    <a:cs typeface="Times New Roman" pitchFamily="18" charset="0"/>
                  </a:rPr>
                  <a:t>i</a:t>
                </a:r>
                <a:r>
                  <a:rPr kumimoji="1" lang="en-US" altLang="zh-CN" sz="2000" b="1" i="1" baseline="-30000">
                    <a:solidFill>
                      <a:srgbClr val="7030A0"/>
                    </a:solidFill>
                    <a:latin typeface="Times New Roman" pitchFamily="18" charset="0"/>
                    <a:cs typeface="Times New Roman" pitchFamily="18" charset="0"/>
                  </a:rPr>
                  <a:t>b</a:t>
                </a:r>
                <a:r>
                  <a:rPr kumimoji="1" lang="en-US" altLang="zh-CN" sz="2000" b="1">
                    <a:solidFill>
                      <a:srgbClr val="7030A0"/>
                    </a:solidFill>
                    <a:latin typeface="Times New Roman" pitchFamily="18" charset="0"/>
                    <a:cs typeface="Times New Roman" pitchFamily="18" charset="0"/>
                  </a:rPr>
                  <a:t>= 50µA</a:t>
                </a:r>
                <a:endParaRPr lang="zh-CN" altLang="en-US" sz="2000">
                  <a:solidFill>
                    <a:srgbClr val="7030A0"/>
                  </a:solidFill>
                </a:endParaRPr>
              </a:p>
            </p:txBody>
          </p:sp>
          <p:sp>
            <p:nvSpPr>
              <p:cNvPr id="27664" name="矩形 10"/>
              <p:cNvSpPr>
                <a:spLocks noChangeArrowheads="1"/>
              </p:cNvSpPr>
              <p:nvPr/>
            </p:nvSpPr>
            <p:spPr bwMode="auto">
              <a:xfrm>
                <a:off x="6715140" y="857232"/>
                <a:ext cx="11400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solidFill>
                      <a:srgbClr val="7030A0"/>
                    </a:solidFill>
                    <a:latin typeface="Times New Roman" pitchFamily="18" charset="0"/>
                    <a:cs typeface="Times New Roman" pitchFamily="18" charset="0"/>
                  </a:rPr>
                  <a:t>i</a:t>
                </a:r>
                <a:r>
                  <a:rPr kumimoji="1" lang="en-US" altLang="zh-CN" sz="2000" b="1" i="1" baseline="-30000">
                    <a:solidFill>
                      <a:srgbClr val="7030A0"/>
                    </a:solidFill>
                    <a:latin typeface="Times New Roman" pitchFamily="18" charset="0"/>
                    <a:cs typeface="Times New Roman" pitchFamily="18" charset="0"/>
                  </a:rPr>
                  <a:t>b</a:t>
                </a:r>
                <a:r>
                  <a:rPr kumimoji="1" lang="en-US" altLang="zh-CN" sz="2000" b="1">
                    <a:solidFill>
                      <a:srgbClr val="7030A0"/>
                    </a:solidFill>
                    <a:latin typeface="Times New Roman" pitchFamily="18" charset="0"/>
                    <a:cs typeface="Times New Roman" pitchFamily="18" charset="0"/>
                  </a:rPr>
                  <a:t>= 70µA</a:t>
                </a:r>
                <a:endParaRPr lang="zh-CN" altLang="en-US" sz="2000">
                  <a:solidFill>
                    <a:srgbClr val="7030A0"/>
                  </a:solidFill>
                </a:endParaRPr>
              </a:p>
            </p:txBody>
          </p:sp>
        </p:grpSp>
        <p:cxnSp>
          <p:nvCxnSpPr>
            <p:cNvPr id="91" name="直接连接符 90"/>
            <p:cNvCxnSpPr/>
            <p:nvPr/>
          </p:nvCxnSpPr>
          <p:spPr>
            <a:xfrm rot="5400000">
              <a:off x="3534584" y="2393157"/>
              <a:ext cx="2644775" cy="1587"/>
            </a:xfrm>
            <a:prstGeom prst="line">
              <a:avLst/>
            </a:prstGeom>
            <a:ln w="12700">
              <a:solidFill>
                <a:schemeClr val="accent1">
                  <a:lumMod val="50000"/>
                </a:schemeClr>
              </a:solidFill>
              <a:prstDash val="lgDash"/>
            </a:ln>
          </p:spPr>
          <p:style>
            <a:lnRef idx="1">
              <a:schemeClr val="accent1"/>
            </a:lnRef>
            <a:fillRef idx="0">
              <a:schemeClr val="accent1"/>
            </a:fillRef>
            <a:effectRef idx="0">
              <a:schemeClr val="accent1"/>
            </a:effectRef>
            <a:fontRef idx="minor">
              <a:schemeClr val="tx1"/>
            </a:fontRef>
          </p:style>
        </p:cxnSp>
      </p:grpSp>
      <p:sp>
        <p:nvSpPr>
          <p:cNvPr id="27655" name="Text Box 6"/>
          <p:cNvSpPr txBox="1">
            <a:spLocks noChangeArrowheads="1"/>
          </p:cNvSpPr>
          <p:nvPr/>
        </p:nvSpPr>
        <p:spPr bwMode="auto">
          <a:xfrm>
            <a:off x="5808663" y="63500"/>
            <a:ext cx="327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800" b="1">
                <a:solidFill>
                  <a:srgbClr val="FF0066"/>
                </a:solidFill>
                <a:latin typeface="Times New Roman" pitchFamily="18" charset="0"/>
                <a:cs typeface="Times New Roman" pitchFamily="18" charset="0"/>
              </a:rPr>
              <a:t>§3.2</a:t>
            </a:r>
            <a:r>
              <a:rPr kumimoji="1" lang="en-US" altLang="zh-CN" sz="1800" b="1">
                <a:solidFill>
                  <a:srgbClr val="FF0066"/>
                </a:solidFill>
                <a:latin typeface="Times New Roman" pitchFamily="18" charset="0"/>
                <a:cs typeface="Times New Roman" pitchFamily="18" charset="0"/>
              </a:rPr>
              <a:t> </a:t>
            </a:r>
            <a:r>
              <a:rPr kumimoji="1" lang="zh-CN" altLang="en-US" sz="1800" b="1">
                <a:solidFill>
                  <a:srgbClr val="FF0066"/>
                </a:solidFill>
                <a:latin typeface="Times New Roman" pitchFamily="18" charset="0"/>
                <a:cs typeface="Times New Roman" pitchFamily="18" charset="0"/>
              </a:rPr>
              <a:t>半导体元件的开关特性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blinds(horizontal)">
                                      <p:cBhvr>
                                        <p:cTn id="12" dur="500"/>
                                        <p:tgtEl>
                                          <p:spTgt spid="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blinds(horizontal)">
                                      <p:cBhvr>
                                        <p:cTn id="17" dur="500"/>
                                        <p:tgtEl>
                                          <p:spTgt spid="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blinds(horizontal)">
                                      <p:cBhvr>
                                        <p:cTn id="2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
          <p:cNvSpPr>
            <a:spLocks noRot="1" noChangeArrowheads="1"/>
          </p:cNvSpPr>
          <p:nvPr/>
        </p:nvSpPr>
        <p:spPr bwMode="auto">
          <a:xfrm>
            <a:off x="468313" y="214313"/>
            <a:ext cx="41052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0000"/>
                </a:solidFill>
                <a:latin typeface="Times New Roman" pitchFamily="18" charset="0"/>
                <a:cs typeface="Times New Roman" pitchFamily="18" charset="0"/>
              </a:rPr>
              <a:t>4. </a:t>
            </a:r>
            <a:r>
              <a:rPr lang="zh-CN" altLang="en-US" sz="2400" b="1">
                <a:solidFill>
                  <a:srgbClr val="FF0000"/>
                </a:solidFill>
                <a:latin typeface="Times New Roman" pitchFamily="18" charset="0"/>
                <a:cs typeface="Times New Roman" pitchFamily="18" charset="0"/>
              </a:rPr>
              <a:t>双极型三极管开关特性</a:t>
            </a:r>
          </a:p>
        </p:txBody>
      </p:sp>
      <p:sp>
        <p:nvSpPr>
          <p:cNvPr id="5" name="Text Box 17"/>
          <p:cNvSpPr txBox="1">
            <a:spLocks noChangeArrowheads="1"/>
          </p:cNvSpPr>
          <p:nvPr/>
        </p:nvSpPr>
        <p:spPr bwMode="auto">
          <a:xfrm>
            <a:off x="611188" y="5661025"/>
            <a:ext cx="8104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50000"/>
              </a:spcBef>
              <a:buFontTx/>
              <a:buNone/>
            </a:pPr>
            <a:r>
              <a:rPr kumimoji="1" lang="zh-CN" altLang="en-US" sz="2400" b="1">
                <a:solidFill>
                  <a:srgbClr val="006600"/>
                </a:solidFill>
                <a:latin typeface="Times New Roman" pitchFamily="18" charset="0"/>
                <a:cs typeface="Times New Roman" pitchFamily="18" charset="0"/>
              </a:rPr>
              <a:t>当</a:t>
            </a:r>
            <a:r>
              <a:rPr kumimoji="1" lang="en-US" altLang="zh-CN" sz="2400" b="1">
                <a:solidFill>
                  <a:srgbClr val="006600"/>
                </a:solidFill>
                <a:latin typeface="Times New Roman" pitchFamily="18" charset="0"/>
                <a:cs typeface="Times New Roman" pitchFamily="18" charset="0"/>
              </a:rPr>
              <a:t>V</a:t>
            </a:r>
            <a:r>
              <a:rPr kumimoji="1" lang="en-US" altLang="zh-CN" sz="2400" b="1" baseline="-30000">
                <a:solidFill>
                  <a:srgbClr val="006600"/>
                </a:solidFill>
                <a:latin typeface="Times New Roman" pitchFamily="18" charset="0"/>
                <a:cs typeface="Times New Roman" pitchFamily="18" charset="0"/>
              </a:rPr>
              <a:t>I</a:t>
            </a:r>
            <a:r>
              <a:rPr kumimoji="1" lang="en-US" altLang="zh-CN" sz="2400" b="1">
                <a:solidFill>
                  <a:srgbClr val="006600"/>
                </a:solidFill>
                <a:latin typeface="Times New Roman" pitchFamily="18" charset="0"/>
                <a:cs typeface="Times New Roman" pitchFamily="18" charset="0"/>
              </a:rPr>
              <a:t>=V</a:t>
            </a:r>
            <a:r>
              <a:rPr kumimoji="1" lang="en-US" altLang="zh-CN" sz="2400" b="1" baseline="-30000">
                <a:solidFill>
                  <a:srgbClr val="006600"/>
                </a:solidFill>
                <a:latin typeface="Times New Roman" pitchFamily="18" charset="0"/>
                <a:cs typeface="Times New Roman" pitchFamily="18" charset="0"/>
              </a:rPr>
              <a:t>IL</a:t>
            </a:r>
            <a:r>
              <a:rPr kumimoji="1" lang="zh-CN" altLang="en-US" sz="2400" b="1">
                <a:solidFill>
                  <a:srgbClr val="006600"/>
                </a:solidFill>
                <a:latin typeface="Times New Roman" pitchFamily="18" charset="0"/>
                <a:cs typeface="Times New Roman" pitchFamily="18" charset="0"/>
              </a:rPr>
              <a:t>时，三极管截止，</a:t>
            </a:r>
            <a:r>
              <a:rPr kumimoji="1" lang="en-US" altLang="zh-CN" sz="2400" b="1">
                <a:solidFill>
                  <a:srgbClr val="006600"/>
                </a:solidFill>
                <a:latin typeface="Times New Roman" pitchFamily="18" charset="0"/>
                <a:cs typeface="Times New Roman" pitchFamily="18" charset="0"/>
              </a:rPr>
              <a:t>V</a:t>
            </a:r>
            <a:r>
              <a:rPr kumimoji="1" lang="en-US" altLang="zh-CN" sz="2400" b="1" baseline="-25000">
                <a:solidFill>
                  <a:srgbClr val="006600"/>
                </a:solidFill>
                <a:latin typeface="Times New Roman" pitchFamily="18" charset="0"/>
                <a:cs typeface="Times New Roman" pitchFamily="18" charset="0"/>
              </a:rPr>
              <a:t>O</a:t>
            </a:r>
            <a:r>
              <a:rPr kumimoji="1" lang="en-US" altLang="zh-CN" sz="2400" b="1">
                <a:solidFill>
                  <a:srgbClr val="006600"/>
                </a:solidFill>
                <a:latin typeface="Times New Roman" pitchFamily="18" charset="0"/>
                <a:cs typeface="Times New Roman" pitchFamily="18" charset="0"/>
              </a:rPr>
              <a:t>=V</a:t>
            </a:r>
            <a:r>
              <a:rPr kumimoji="1" lang="en-US" altLang="zh-CN" sz="2400" b="1" baseline="-25000">
                <a:solidFill>
                  <a:srgbClr val="006600"/>
                </a:solidFill>
                <a:latin typeface="Times New Roman" pitchFamily="18" charset="0"/>
                <a:cs typeface="Times New Roman" pitchFamily="18" charset="0"/>
              </a:rPr>
              <a:t>CC</a:t>
            </a:r>
            <a:r>
              <a:rPr kumimoji="1" lang="en-US" altLang="zh-CN" sz="2400" b="1">
                <a:solidFill>
                  <a:srgbClr val="006600"/>
                </a:solidFill>
                <a:latin typeface="Times New Roman" pitchFamily="18" charset="0"/>
                <a:cs typeface="Times New Roman" pitchFamily="18" charset="0"/>
              </a:rPr>
              <a:t>=V</a:t>
            </a:r>
            <a:r>
              <a:rPr kumimoji="1" lang="en-US" altLang="zh-CN" sz="2400" b="1" baseline="-25000">
                <a:solidFill>
                  <a:srgbClr val="006600"/>
                </a:solidFill>
                <a:latin typeface="Times New Roman" pitchFamily="18" charset="0"/>
                <a:cs typeface="Times New Roman" pitchFamily="18" charset="0"/>
              </a:rPr>
              <a:t>OH</a:t>
            </a:r>
            <a:r>
              <a:rPr kumimoji="1" lang="en-US" altLang="zh-CN" sz="2400" b="1">
                <a:solidFill>
                  <a:srgbClr val="006600"/>
                </a:solidFill>
                <a:latin typeface="Times New Roman" pitchFamily="18" charset="0"/>
                <a:cs typeface="Times New Roman" pitchFamily="18" charset="0"/>
              </a:rPr>
              <a:t>           </a:t>
            </a:r>
            <a:r>
              <a:rPr kumimoji="1" lang="zh-CN" altLang="en-US" sz="2400" b="1">
                <a:solidFill>
                  <a:srgbClr val="C00000"/>
                </a:solidFill>
                <a:latin typeface="Times New Roman" pitchFamily="18" charset="0"/>
                <a:cs typeface="Times New Roman" pitchFamily="18" charset="0"/>
              </a:rPr>
              <a:t>－ 开关断开</a:t>
            </a:r>
            <a:r>
              <a:rPr kumimoji="1" lang="zh-CN" altLang="en-US" sz="2400" b="1">
                <a:solidFill>
                  <a:srgbClr val="006600"/>
                </a:solidFill>
                <a:latin typeface="Times New Roman" pitchFamily="18" charset="0"/>
                <a:cs typeface="Times New Roman" pitchFamily="18" charset="0"/>
              </a:rPr>
              <a:t>。</a:t>
            </a:r>
          </a:p>
        </p:txBody>
      </p:sp>
      <p:sp>
        <p:nvSpPr>
          <p:cNvPr id="6" name="Rectangle 18"/>
          <p:cNvSpPr>
            <a:spLocks noChangeArrowheads="1"/>
          </p:cNvSpPr>
          <p:nvPr/>
        </p:nvSpPr>
        <p:spPr bwMode="auto">
          <a:xfrm>
            <a:off x="357188" y="4598988"/>
            <a:ext cx="4602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kumimoji="1" lang="zh-CN" altLang="en-US" sz="2400" b="1">
                <a:solidFill>
                  <a:srgbClr val="0000FF"/>
                </a:solidFill>
                <a:latin typeface="Times New Roman" pitchFamily="18" charset="0"/>
                <a:cs typeface="Times New Roman" pitchFamily="18" charset="0"/>
              </a:rPr>
              <a:t> 假定：</a:t>
            </a:r>
            <a:r>
              <a:rPr kumimoji="1" lang="en-US" altLang="zh-CN" sz="2400" b="1">
                <a:solidFill>
                  <a:srgbClr val="0000FF"/>
                </a:solidFill>
                <a:latin typeface="Times New Roman" pitchFamily="18" charset="0"/>
                <a:cs typeface="Times New Roman" pitchFamily="18" charset="0"/>
              </a:rPr>
              <a:t>V</a:t>
            </a:r>
            <a:r>
              <a:rPr kumimoji="1" lang="en-US" altLang="zh-CN" sz="2400" b="1" baseline="-25000">
                <a:solidFill>
                  <a:srgbClr val="0000FF"/>
                </a:solidFill>
                <a:latin typeface="Times New Roman" pitchFamily="18" charset="0"/>
                <a:cs typeface="Times New Roman" pitchFamily="18" charset="0"/>
              </a:rPr>
              <a:t>IH</a:t>
            </a:r>
            <a:r>
              <a:rPr kumimoji="1" lang="en-US" altLang="zh-CN" sz="2400" b="1">
                <a:solidFill>
                  <a:srgbClr val="0000FF"/>
                </a:solidFill>
                <a:latin typeface="Times New Roman" pitchFamily="18" charset="0"/>
                <a:cs typeface="Times New Roman" pitchFamily="18" charset="0"/>
              </a:rPr>
              <a:t>=V</a:t>
            </a:r>
            <a:r>
              <a:rPr kumimoji="1" lang="en-US" altLang="zh-CN" sz="2400" b="1" baseline="-25000">
                <a:solidFill>
                  <a:srgbClr val="0000FF"/>
                </a:solidFill>
                <a:latin typeface="Times New Roman" pitchFamily="18" charset="0"/>
                <a:cs typeface="Times New Roman" pitchFamily="18" charset="0"/>
              </a:rPr>
              <a:t>CC </a:t>
            </a:r>
            <a:r>
              <a:rPr kumimoji="1" lang="zh-CN" altLang="en-US" sz="2400" b="1">
                <a:solidFill>
                  <a:srgbClr val="0000FF"/>
                </a:solidFill>
                <a:latin typeface="Times New Roman" pitchFamily="18" charset="0"/>
                <a:cs typeface="Times New Roman" pitchFamily="18" charset="0"/>
              </a:rPr>
              <a:t>，</a:t>
            </a:r>
            <a:r>
              <a:rPr kumimoji="1" lang="en-US" altLang="zh-CN" sz="2400" b="1">
                <a:solidFill>
                  <a:srgbClr val="0000FF"/>
                </a:solidFill>
                <a:latin typeface="Times New Roman" pitchFamily="18" charset="0"/>
                <a:cs typeface="Times New Roman" pitchFamily="18" charset="0"/>
              </a:rPr>
              <a:t>V</a:t>
            </a:r>
            <a:r>
              <a:rPr kumimoji="1" lang="en-US" altLang="zh-CN" sz="2400" b="1" baseline="-25000">
                <a:solidFill>
                  <a:srgbClr val="0000FF"/>
                </a:solidFill>
                <a:latin typeface="Times New Roman" pitchFamily="18" charset="0"/>
                <a:cs typeface="Times New Roman" pitchFamily="18" charset="0"/>
              </a:rPr>
              <a:t>IL</a:t>
            </a:r>
            <a:r>
              <a:rPr kumimoji="1" lang="en-US" altLang="zh-CN" sz="2400" b="1">
                <a:solidFill>
                  <a:srgbClr val="0000FF"/>
                </a:solidFill>
                <a:latin typeface="Times New Roman" pitchFamily="18" charset="0"/>
                <a:cs typeface="Times New Roman" pitchFamily="18" charset="0"/>
              </a:rPr>
              <a:t>=0</a:t>
            </a:r>
          </a:p>
        </p:txBody>
      </p:sp>
      <p:sp>
        <p:nvSpPr>
          <p:cNvPr id="7" name="Rectangle 19"/>
          <p:cNvSpPr>
            <a:spLocks noChangeArrowheads="1"/>
          </p:cNvSpPr>
          <p:nvPr/>
        </p:nvSpPr>
        <p:spPr bwMode="auto">
          <a:xfrm>
            <a:off x="612775" y="5138738"/>
            <a:ext cx="8464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6600"/>
                </a:solidFill>
                <a:latin typeface="Times New Roman" pitchFamily="18" charset="0"/>
                <a:cs typeface="Times New Roman" pitchFamily="18" charset="0"/>
              </a:rPr>
              <a:t>当</a:t>
            </a:r>
            <a:r>
              <a:rPr kumimoji="1" lang="en-US" altLang="zh-CN" sz="2400" b="1">
                <a:solidFill>
                  <a:srgbClr val="006600"/>
                </a:solidFill>
                <a:latin typeface="Times New Roman" pitchFamily="18" charset="0"/>
                <a:cs typeface="Times New Roman" pitchFamily="18" charset="0"/>
              </a:rPr>
              <a:t>V</a:t>
            </a:r>
            <a:r>
              <a:rPr kumimoji="1" lang="en-US" altLang="zh-CN" sz="2400" b="1" baseline="-25000">
                <a:solidFill>
                  <a:srgbClr val="006600"/>
                </a:solidFill>
                <a:latin typeface="Times New Roman" pitchFamily="18" charset="0"/>
                <a:cs typeface="Times New Roman" pitchFamily="18" charset="0"/>
              </a:rPr>
              <a:t>I</a:t>
            </a:r>
            <a:r>
              <a:rPr kumimoji="1" lang="en-US" altLang="zh-CN" sz="2400" b="1">
                <a:solidFill>
                  <a:srgbClr val="006600"/>
                </a:solidFill>
                <a:latin typeface="Times New Roman" pitchFamily="18" charset="0"/>
                <a:cs typeface="Times New Roman" pitchFamily="18" charset="0"/>
              </a:rPr>
              <a:t>=V</a:t>
            </a:r>
            <a:r>
              <a:rPr kumimoji="1" lang="en-US" altLang="zh-CN" sz="2400" b="1" baseline="-25000">
                <a:solidFill>
                  <a:srgbClr val="006600"/>
                </a:solidFill>
                <a:latin typeface="Times New Roman" pitchFamily="18" charset="0"/>
                <a:cs typeface="Times New Roman" pitchFamily="18" charset="0"/>
              </a:rPr>
              <a:t>IH</a:t>
            </a:r>
            <a:r>
              <a:rPr kumimoji="1" lang="zh-CN" altLang="en-US" sz="2400" b="1">
                <a:solidFill>
                  <a:srgbClr val="006600"/>
                </a:solidFill>
                <a:latin typeface="Times New Roman" pitchFamily="18" charset="0"/>
                <a:cs typeface="Times New Roman" pitchFamily="18" charset="0"/>
              </a:rPr>
              <a:t>时，三极管深度饱和，</a:t>
            </a:r>
            <a:r>
              <a:rPr kumimoji="1" lang="en-US" altLang="zh-CN" sz="2400" b="1">
                <a:solidFill>
                  <a:srgbClr val="006600"/>
                </a:solidFill>
                <a:latin typeface="Times New Roman" pitchFamily="18" charset="0"/>
                <a:cs typeface="Times New Roman" pitchFamily="18" charset="0"/>
              </a:rPr>
              <a:t>V</a:t>
            </a:r>
            <a:r>
              <a:rPr kumimoji="1" lang="en-US" altLang="zh-CN" sz="2400" b="1" baseline="-25000">
                <a:solidFill>
                  <a:srgbClr val="006600"/>
                </a:solidFill>
                <a:latin typeface="Times New Roman" pitchFamily="18" charset="0"/>
                <a:cs typeface="Times New Roman" pitchFamily="18" charset="0"/>
              </a:rPr>
              <a:t>O</a:t>
            </a:r>
            <a:r>
              <a:rPr kumimoji="1" lang="en-US" altLang="zh-CN" sz="2400" b="1">
                <a:solidFill>
                  <a:srgbClr val="006600"/>
                </a:solidFill>
                <a:latin typeface="Times New Roman" pitchFamily="18" charset="0"/>
                <a:cs typeface="Times New Roman" pitchFamily="18" charset="0"/>
              </a:rPr>
              <a:t>=V</a:t>
            </a:r>
            <a:r>
              <a:rPr kumimoji="1" lang="en-US" altLang="zh-CN" sz="2400" b="1" baseline="-25000">
                <a:solidFill>
                  <a:srgbClr val="006600"/>
                </a:solidFill>
                <a:latin typeface="Times New Roman" pitchFamily="18" charset="0"/>
                <a:cs typeface="Times New Roman" pitchFamily="18" charset="0"/>
              </a:rPr>
              <a:t>CES</a:t>
            </a:r>
            <a:r>
              <a:rPr kumimoji="1" lang="en-US" altLang="zh-CN" sz="2400" b="1">
                <a:solidFill>
                  <a:srgbClr val="006600"/>
                </a:solidFill>
                <a:latin typeface="Times New Roman" pitchFamily="18" charset="0"/>
                <a:cs typeface="Times New Roman" pitchFamily="18" charset="0"/>
              </a:rPr>
              <a:t>=V</a:t>
            </a:r>
            <a:r>
              <a:rPr kumimoji="1" lang="en-US" altLang="zh-CN" sz="2400" b="1" baseline="-25000">
                <a:solidFill>
                  <a:srgbClr val="006600"/>
                </a:solidFill>
                <a:latin typeface="Times New Roman" pitchFamily="18" charset="0"/>
                <a:cs typeface="Times New Roman" pitchFamily="18" charset="0"/>
              </a:rPr>
              <a:t>OL</a:t>
            </a:r>
            <a:r>
              <a:rPr kumimoji="1" lang="en-US" altLang="zh-CN" sz="2400" b="1">
                <a:solidFill>
                  <a:srgbClr val="006600"/>
                </a:solidFill>
                <a:latin typeface="Times New Roman" pitchFamily="18" charset="0"/>
                <a:cs typeface="Times New Roman" pitchFamily="18" charset="0"/>
              </a:rPr>
              <a:t> </a:t>
            </a:r>
            <a:r>
              <a:rPr kumimoji="1" lang="zh-CN" altLang="en-US" sz="2400" b="1">
                <a:solidFill>
                  <a:srgbClr val="006600"/>
                </a:solidFill>
                <a:latin typeface="Times New Roman" pitchFamily="18" charset="0"/>
                <a:cs typeface="Times New Roman" pitchFamily="18" charset="0"/>
              </a:rPr>
              <a:t> </a:t>
            </a:r>
            <a:r>
              <a:rPr kumimoji="1" lang="zh-CN" altLang="en-US" sz="2400" b="1">
                <a:solidFill>
                  <a:srgbClr val="C00000"/>
                </a:solidFill>
                <a:latin typeface="Times New Roman" pitchFamily="18" charset="0"/>
                <a:cs typeface="Times New Roman" pitchFamily="18" charset="0"/>
              </a:rPr>
              <a:t>－ 开关闭合</a:t>
            </a:r>
            <a:r>
              <a:rPr kumimoji="1" lang="zh-CN" altLang="en-US" sz="2400" b="1">
                <a:solidFill>
                  <a:srgbClr val="006600"/>
                </a:solidFill>
                <a:latin typeface="Times New Roman" pitchFamily="18" charset="0"/>
                <a:cs typeface="Times New Roman" pitchFamily="18" charset="0"/>
              </a:rPr>
              <a:t>。 </a:t>
            </a:r>
          </a:p>
        </p:txBody>
      </p:sp>
      <p:grpSp>
        <p:nvGrpSpPr>
          <p:cNvPr id="2" name="组合 54"/>
          <p:cNvGrpSpPr>
            <a:grpSpLocks/>
          </p:cNvGrpSpPr>
          <p:nvPr/>
        </p:nvGrpSpPr>
        <p:grpSpPr bwMode="auto">
          <a:xfrm>
            <a:off x="785813" y="885825"/>
            <a:ext cx="3070225" cy="3543300"/>
            <a:chOff x="928688" y="885825"/>
            <a:chExt cx="3070225" cy="3543300"/>
          </a:xfrm>
        </p:grpSpPr>
        <p:grpSp>
          <p:nvGrpSpPr>
            <p:cNvPr id="28706" name="组合 11"/>
            <p:cNvGrpSpPr>
              <a:grpSpLocks/>
            </p:cNvGrpSpPr>
            <p:nvPr/>
          </p:nvGrpSpPr>
          <p:grpSpPr bwMode="auto">
            <a:xfrm>
              <a:off x="928688" y="885825"/>
              <a:ext cx="3070225" cy="3543300"/>
              <a:chOff x="928662" y="1928802"/>
              <a:chExt cx="3070290" cy="3543320"/>
            </a:xfrm>
          </p:grpSpPr>
          <p:cxnSp>
            <p:nvCxnSpPr>
              <p:cNvPr id="13" name="直接连接符 12"/>
              <p:cNvCxnSpPr/>
              <p:nvPr/>
            </p:nvCxnSpPr>
            <p:spPr bwMode="auto">
              <a:xfrm rot="5400000">
                <a:off x="2299505" y="2928140"/>
                <a:ext cx="99854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auto">
              <a:xfrm rot="5400000">
                <a:off x="2299505" y="4499774"/>
                <a:ext cx="99854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auto">
              <a:xfrm rot="5400000">
                <a:off x="2216157" y="3713162"/>
                <a:ext cx="569915"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auto">
              <a:xfrm rot="10800000" flipV="1">
                <a:off x="2500320" y="3428998"/>
                <a:ext cx="298456" cy="1857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bwMode="auto">
              <a:xfrm rot="10800000">
                <a:off x="2500320" y="3757612"/>
                <a:ext cx="298456" cy="242889"/>
              </a:xfrm>
              <a:prstGeom prst="line">
                <a:avLst/>
              </a:prstGeom>
              <a:ln w="2540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8725" idx="3"/>
              </p:cNvCxnSpPr>
              <p:nvPr/>
            </p:nvCxnSpPr>
            <p:spPr bwMode="auto">
              <a:xfrm>
                <a:off x="1366821" y="3700462"/>
                <a:ext cx="114461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bwMode="auto">
              <a:xfrm>
                <a:off x="2752738" y="2357429"/>
                <a:ext cx="107952" cy="1079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0" name="直接连接符 19"/>
              <p:cNvCxnSpPr/>
              <p:nvPr/>
            </p:nvCxnSpPr>
            <p:spPr bwMode="auto">
              <a:xfrm>
                <a:off x="1643052" y="3886201"/>
                <a:ext cx="498486"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auto">
              <a:xfrm rot="5400000">
                <a:off x="2751153" y="2892420"/>
                <a:ext cx="498478"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8719" name="矩形 17"/>
              <p:cNvSpPr>
                <a:spLocks noChangeArrowheads="1"/>
              </p:cNvSpPr>
              <p:nvPr/>
            </p:nvSpPr>
            <p:spPr bwMode="auto">
              <a:xfrm>
                <a:off x="1643031" y="3814717"/>
                <a:ext cx="368907"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solidFill>
                      <a:srgbClr val="FF0000"/>
                    </a:solidFill>
                    <a:latin typeface="Times New Roman" pitchFamily="18" charset="0"/>
                    <a:cs typeface="Times New Roman" pitchFamily="18" charset="0"/>
                  </a:rPr>
                  <a:t>i</a:t>
                </a:r>
                <a:r>
                  <a:rPr kumimoji="1" lang="en-US" altLang="zh-CN" sz="2000" b="1" i="1" baseline="-25000">
                    <a:solidFill>
                      <a:srgbClr val="FF0000"/>
                    </a:solidFill>
                    <a:latin typeface="Times New Roman" pitchFamily="18" charset="0"/>
                    <a:cs typeface="Times New Roman" pitchFamily="18" charset="0"/>
                  </a:rPr>
                  <a:t>B</a:t>
                </a:r>
                <a:endParaRPr lang="zh-CN" altLang="en-US" sz="2000" i="1">
                  <a:latin typeface="Times New Roman" pitchFamily="18" charset="0"/>
                  <a:cs typeface="Times New Roman" pitchFamily="18" charset="0"/>
                </a:endParaRPr>
              </a:p>
            </p:txBody>
          </p:sp>
          <p:sp>
            <p:nvSpPr>
              <p:cNvPr id="28720" name="矩形 18"/>
              <p:cNvSpPr>
                <a:spLocks noChangeArrowheads="1"/>
              </p:cNvSpPr>
              <p:nvPr/>
            </p:nvSpPr>
            <p:spPr bwMode="auto">
              <a:xfrm>
                <a:off x="2988647" y="2571740"/>
                <a:ext cx="368907"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solidFill>
                      <a:srgbClr val="FF0000"/>
                    </a:solidFill>
                    <a:latin typeface="Times New Roman" pitchFamily="18" charset="0"/>
                    <a:cs typeface="Times New Roman" pitchFamily="18" charset="0"/>
                  </a:rPr>
                  <a:t>i</a:t>
                </a:r>
                <a:r>
                  <a:rPr kumimoji="1" lang="en-US" altLang="zh-CN" sz="2000" b="1" i="1" baseline="-25000">
                    <a:solidFill>
                      <a:srgbClr val="FF0000"/>
                    </a:solidFill>
                    <a:latin typeface="Times New Roman" pitchFamily="18" charset="0"/>
                    <a:cs typeface="Times New Roman" pitchFamily="18" charset="0"/>
                  </a:rPr>
                  <a:t>C</a:t>
                </a:r>
                <a:endParaRPr lang="zh-CN" altLang="en-US" sz="2000" i="1">
                  <a:latin typeface="Times New Roman" pitchFamily="18" charset="0"/>
                  <a:cs typeface="Times New Roman" pitchFamily="18" charset="0"/>
                </a:endParaRPr>
              </a:p>
            </p:txBody>
          </p:sp>
          <p:cxnSp>
            <p:nvCxnSpPr>
              <p:cNvPr id="24" name="直接连接符 23"/>
              <p:cNvCxnSpPr/>
              <p:nvPr/>
            </p:nvCxnSpPr>
            <p:spPr bwMode="auto">
              <a:xfrm>
                <a:off x="2654311" y="5000632"/>
                <a:ext cx="28734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8722" name="矩形 20"/>
              <p:cNvSpPr>
                <a:spLocks noChangeArrowheads="1"/>
              </p:cNvSpPr>
              <p:nvPr/>
            </p:nvSpPr>
            <p:spPr bwMode="auto">
              <a:xfrm>
                <a:off x="1652055" y="5072012"/>
                <a:ext cx="19912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lang="zh-CN" altLang="en-US" sz="2000" b="1">
                    <a:solidFill>
                      <a:srgbClr val="C00000"/>
                    </a:solidFill>
                    <a:latin typeface="Times New Roman" pitchFamily="18" charset="0"/>
                    <a:cs typeface="Times New Roman" pitchFamily="18" charset="0"/>
                  </a:rPr>
                  <a:t>三极管开关电路</a:t>
                </a:r>
              </a:p>
            </p:txBody>
          </p:sp>
          <p:sp>
            <p:nvSpPr>
              <p:cNvPr id="26" name="矩形 25"/>
              <p:cNvSpPr/>
              <p:nvPr/>
            </p:nvSpPr>
            <p:spPr bwMode="auto">
              <a:xfrm>
                <a:off x="2727337" y="2714619"/>
                <a:ext cx="142878" cy="4286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矩形 26"/>
              <p:cNvSpPr/>
              <p:nvPr/>
            </p:nvSpPr>
            <p:spPr bwMode="auto">
              <a:xfrm rot="5400000">
                <a:off x="1785931" y="3487732"/>
                <a:ext cx="142876" cy="4286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725" name="矩形 14"/>
              <p:cNvSpPr>
                <a:spLocks noChangeArrowheads="1"/>
              </p:cNvSpPr>
              <p:nvPr/>
            </p:nvSpPr>
            <p:spPr bwMode="auto">
              <a:xfrm>
                <a:off x="928662" y="3500438"/>
                <a:ext cx="437929" cy="40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cs typeface="Times New Roman" pitchFamily="18" charset="0"/>
                  </a:rPr>
                  <a:t>V</a:t>
                </a:r>
                <a:r>
                  <a:rPr kumimoji="1" lang="en-US" altLang="zh-CN" sz="2000" b="1" baseline="-30000">
                    <a:latin typeface="Times New Roman" pitchFamily="18" charset="0"/>
                    <a:cs typeface="Times New Roman" pitchFamily="18" charset="0"/>
                  </a:rPr>
                  <a:t>I</a:t>
                </a:r>
                <a:endParaRPr lang="zh-CN" altLang="en-US" sz="2000"/>
              </a:p>
            </p:txBody>
          </p:sp>
          <p:cxnSp>
            <p:nvCxnSpPr>
              <p:cNvPr id="29" name="直接连接符 28"/>
              <p:cNvCxnSpPr/>
              <p:nvPr/>
            </p:nvCxnSpPr>
            <p:spPr bwMode="auto">
              <a:xfrm rot="10800000">
                <a:off x="2779726" y="3286123"/>
                <a:ext cx="72074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bwMode="auto">
              <a:xfrm>
                <a:off x="2765438" y="3252784"/>
                <a:ext cx="71440"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728" name="矩形 16"/>
              <p:cNvSpPr>
                <a:spLocks noChangeArrowheads="1"/>
              </p:cNvSpPr>
              <p:nvPr/>
            </p:nvSpPr>
            <p:spPr bwMode="auto">
              <a:xfrm>
                <a:off x="2500298" y="1928802"/>
                <a:ext cx="617462" cy="40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cs typeface="Times New Roman" pitchFamily="18" charset="0"/>
                  </a:rPr>
                  <a:t>V</a:t>
                </a:r>
                <a:r>
                  <a:rPr kumimoji="1" lang="en-US" altLang="zh-CN" sz="2000" b="1" baseline="-30000">
                    <a:latin typeface="Times New Roman" pitchFamily="18" charset="0"/>
                    <a:cs typeface="Times New Roman" pitchFamily="18" charset="0"/>
                  </a:rPr>
                  <a:t>CC</a:t>
                </a:r>
                <a:endParaRPr lang="zh-CN" altLang="en-US" sz="2000"/>
              </a:p>
            </p:txBody>
          </p:sp>
          <p:sp>
            <p:nvSpPr>
              <p:cNvPr id="28729" name="矩形 15"/>
              <p:cNvSpPr>
                <a:spLocks noChangeArrowheads="1"/>
              </p:cNvSpPr>
              <p:nvPr/>
            </p:nvSpPr>
            <p:spPr bwMode="auto">
              <a:xfrm>
                <a:off x="3500430" y="3071810"/>
                <a:ext cx="498522" cy="40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cs typeface="Times New Roman" pitchFamily="18" charset="0"/>
                  </a:rPr>
                  <a:t>V</a:t>
                </a:r>
                <a:r>
                  <a:rPr kumimoji="1" lang="en-US" altLang="zh-CN" sz="2000" b="1" baseline="-30000">
                    <a:latin typeface="Times New Roman" pitchFamily="18" charset="0"/>
                    <a:cs typeface="Times New Roman" pitchFamily="18" charset="0"/>
                  </a:rPr>
                  <a:t>O</a:t>
                </a:r>
                <a:endParaRPr lang="zh-CN" altLang="en-US" sz="2000"/>
              </a:p>
            </p:txBody>
          </p:sp>
          <p:sp>
            <p:nvSpPr>
              <p:cNvPr id="28730" name="矩形 14"/>
              <p:cNvSpPr>
                <a:spLocks noChangeArrowheads="1"/>
              </p:cNvSpPr>
              <p:nvPr/>
            </p:nvSpPr>
            <p:spPr bwMode="auto">
              <a:xfrm>
                <a:off x="2285984" y="2714620"/>
                <a:ext cx="4459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cs typeface="Times New Roman" pitchFamily="18" charset="0"/>
                  </a:rPr>
                  <a:t>R</a:t>
                </a:r>
                <a:r>
                  <a:rPr kumimoji="1" lang="en-US" altLang="zh-CN" sz="2000" b="1" baseline="-30000">
                    <a:latin typeface="Times New Roman" pitchFamily="18" charset="0"/>
                    <a:cs typeface="Times New Roman" pitchFamily="18" charset="0"/>
                  </a:rPr>
                  <a:t>c</a:t>
                </a:r>
                <a:endParaRPr lang="zh-CN" altLang="en-US" sz="2000"/>
              </a:p>
            </p:txBody>
          </p:sp>
          <p:sp>
            <p:nvSpPr>
              <p:cNvPr id="28731" name="矩形 14"/>
              <p:cNvSpPr>
                <a:spLocks noChangeArrowheads="1"/>
              </p:cNvSpPr>
              <p:nvPr/>
            </p:nvSpPr>
            <p:spPr bwMode="auto">
              <a:xfrm>
                <a:off x="1643031" y="3214686"/>
                <a:ext cx="465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cs typeface="Times New Roman" pitchFamily="18" charset="0"/>
                  </a:rPr>
                  <a:t>R</a:t>
                </a:r>
                <a:r>
                  <a:rPr kumimoji="1" lang="en-US" altLang="zh-CN" sz="2000" b="1" baseline="-30000">
                    <a:latin typeface="Times New Roman" pitchFamily="18" charset="0"/>
                    <a:cs typeface="Times New Roman" pitchFamily="18" charset="0"/>
                  </a:rPr>
                  <a:t>b</a:t>
                </a:r>
                <a:endParaRPr lang="zh-CN" altLang="en-US" sz="2000"/>
              </a:p>
            </p:txBody>
          </p:sp>
        </p:grpSp>
        <p:sp>
          <p:nvSpPr>
            <p:cNvPr id="28707" name="矩形 14"/>
            <p:cNvSpPr>
              <a:spLocks noChangeArrowheads="1"/>
            </p:cNvSpPr>
            <p:nvPr/>
          </p:nvSpPr>
          <p:spPr bwMode="auto">
            <a:xfrm>
              <a:off x="2786050" y="2214554"/>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i="1">
                  <a:solidFill>
                    <a:srgbClr val="0000FF"/>
                  </a:solidFill>
                  <a:latin typeface="Times New Roman" pitchFamily="18" charset="0"/>
                  <a:cs typeface="Times New Roman" pitchFamily="18" charset="0"/>
                </a:rPr>
                <a:t>c</a:t>
              </a:r>
              <a:endParaRPr lang="zh-CN" altLang="en-US" sz="2000" b="1" i="1">
                <a:solidFill>
                  <a:srgbClr val="0000FF"/>
                </a:solidFill>
                <a:latin typeface="Times New Roman" pitchFamily="18" charset="0"/>
                <a:cs typeface="Times New Roman" pitchFamily="18" charset="0"/>
              </a:endParaRPr>
            </a:p>
          </p:txBody>
        </p:sp>
        <p:sp>
          <p:nvSpPr>
            <p:cNvPr id="28708" name="矩形 14"/>
            <p:cNvSpPr>
              <a:spLocks noChangeArrowheads="1"/>
            </p:cNvSpPr>
            <p:nvPr/>
          </p:nvSpPr>
          <p:spPr bwMode="auto">
            <a:xfrm>
              <a:off x="2786050" y="2743138"/>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i="1">
                  <a:solidFill>
                    <a:srgbClr val="0000FF"/>
                  </a:solidFill>
                  <a:latin typeface="Times New Roman" pitchFamily="18" charset="0"/>
                  <a:cs typeface="Times New Roman" pitchFamily="18" charset="0"/>
                </a:rPr>
                <a:t>e</a:t>
              </a:r>
              <a:endParaRPr lang="zh-CN" altLang="en-US" sz="2000" b="1" i="1">
                <a:solidFill>
                  <a:srgbClr val="0000FF"/>
                </a:solidFill>
                <a:latin typeface="Times New Roman" pitchFamily="18" charset="0"/>
                <a:cs typeface="Times New Roman" pitchFamily="18" charset="0"/>
              </a:endParaRPr>
            </a:p>
          </p:txBody>
        </p:sp>
        <p:sp>
          <p:nvSpPr>
            <p:cNvPr id="28709" name="矩形 14"/>
            <p:cNvSpPr>
              <a:spLocks noChangeArrowheads="1"/>
            </p:cNvSpPr>
            <p:nvPr/>
          </p:nvSpPr>
          <p:spPr bwMode="auto">
            <a:xfrm>
              <a:off x="2143108" y="231451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i="1">
                  <a:solidFill>
                    <a:srgbClr val="0000FF"/>
                  </a:solidFill>
                  <a:latin typeface="Times New Roman" pitchFamily="18" charset="0"/>
                  <a:cs typeface="Times New Roman" pitchFamily="18" charset="0"/>
                </a:rPr>
                <a:t>b</a:t>
              </a:r>
              <a:endParaRPr lang="zh-CN" altLang="en-US" sz="2000" b="1" i="1">
                <a:solidFill>
                  <a:srgbClr val="0000FF"/>
                </a:solidFill>
                <a:latin typeface="Times New Roman" pitchFamily="18" charset="0"/>
                <a:cs typeface="Times New Roman" pitchFamily="18" charset="0"/>
              </a:endParaRPr>
            </a:p>
          </p:txBody>
        </p:sp>
      </p:grpSp>
      <p:grpSp>
        <p:nvGrpSpPr>
          <p:cNvPr id="4" name="组合 59"/>
          <p:cNvGrpSpPr>
            <a:grpSpLocks/>
          </p:cNvGrpSpPr>
          <p:nvPr/>
        </p:nvGrpSpPr>
        <p:grpSpPr bwMode="auto">
          <a:xfrm>
            <a:off x="4000500" y="928688"/>
            <a:ext cx="4070350" cy="3071812"/>
            <a:chOff x="4143375" y="928688"/>
            <a:chExt cx="4070350" cy="3071812"/>
          </a:xfrm>
        </p:grpSpPr>
        <p:grpSp>
          <p:nvGrpSpPr>
            <p:cNvPr id="28681" name="组合 56"/>
            <p:cNvGrpSpPr>
              <a:grpSpLocks/>
            </p:cNvGrpSpPr>
            <p:nvPr/>
          </p:nvGrpSpPr>
          <p:grpSpPr bwMode="auto">
            <a:xfrm>
              <a:off x="4143375" y="928688"/>
              <a:ext cx="4070350" cy="3071812"/>
              <a:chOff x="4143375" y="928688"/>
              <a:chExt cx="4070350" cy="3071812"/>
            </a:xfrm>
          </p:grpSpPr>
          <p:grpSp>
            <p:nvGrpSpPr>
              <p:cNvPr id="28684" name="组合 51"/>
              <p:cNvGrpSpPr>
                <a:grpSpLocks/>
              </p:cNvGrpSpPr>
              <p:nvPr/>
            </p:nvGrpSpPr>
            <p:grpSpPr bwMode="auto">
              <a:xfrm>
                <a:off x="4143375" y="928688"/>
                <a:ext cx="4070350" cy="3071812"/>
                <a:chOff x="4143377" y="928670"/>
                <a:chExt cx="4070417" cy="3071823"/>
              </a:xfrm>
            </p:grpSpPr>
            <p:grpSp>
              <p:nvGrpSpPr>
                <p:cNvPr id="28686" name="组合 10"/>
                <p:cNvGrpSpPr>
                  <a:grpSpLocks/>
                </p:cNvGrpSpPr>
                <p:nvPr/>
              </p:nvGrpSpPr>
              <p:grpSpPr bwMode="auto">
                <a:xfrm>
                  <a:off x="4143377" y="2071626"/>
                  <a:ext cx="1357317" cy="571564"/>
                  <a:chOff x="3643306" y="2071678"/>
                  <a:chExt cx="1785949" cy="571550"/>
                </a:xfrm>
              </p:grpSpPr>
              <p:sp>
                <p:nvSpPr>
                  <p:cNvPr id="9" name="右箭头 8"/>
                  <p:cNvSpPr/>
                  <p:nvPr/>
                </p:nvSpPr>
                <p:spPr>
                  <a:xfrm>
                    <a:off x="3643306" y="2357470"/>
                    <a:ext cx="1785973" cy="285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705" name="矩形 9"/>
                  <p:cNvSpPr>
                    <a:spLocks noChangeArrowheads="1"/>
                  </p:cNvSpPr>
                  <p:nvPr/>
                </p:nvSpPr>
                <p:spPr bwMode="auto">
                  <a:xfrm>
                    <a:off x="4113294" y="2071678"/>
                    <a:ext cx="6495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1800" b="1">
                        <a:solidFill>
                          <a:srgbClr val="FF0000"/>
                        </a:solidFill>
                        <a:latin typeface="Times New Roman" pitchFamily="18" charset="0"/>
                        <a:cs typeface="Times New Roman" pitchFamily="18" charset="0"/>
                      </a:rPr>
                      <a:t>等效</a:t>
                    </a:r>
                    <a:endParaRPr lang="zh-CN" altLang="en-US" sz="1800" b="1"/>
                  </a:p>
                </p:txBody>
              </p:sp>
            </p:grpSp>
            <p:grpSp>
              <p:nvGrpSpPr>
                <p:cNvPr id="28687" name="组合 34"/>
                <p:cNvGrpSpPr>
                  <a:grpSpLocks/>
                </p:cNvGrpSpPr>
                <p:nvPr/>
              </p:nvGrpSpPr>
              <p:grpSpPr bwMode="auto">
                <a:xfrm>
                  <a:off x="5572132" y="928670"/>
                  <a:ext cx="2641662" cy="3071823"/>
                  <a:chOff x="4716420" y="1928802"/>
                  <a:chExt cx="2641662" cy="3071823"/>
                </a:xfrm>
              </p:grpSpPr>
              <p:cxnSp>
                <p:nvCxnSpPr>
                  <p:cNvPr id="36" name="直接连接符 35"/>
                  <p:cNvCxnSpPr/>
                  <p:nvPr/>
                </p:nvCxnSpPr>
                <p:spPr bwMode="auto">
                  <a:xfrm rot="5400000">
                    <a:off x="5586410" y="3000368"/>
                    <a:ext cx="114300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bwMode="auto">
                  <a:xfrm rot="16200000" flipH="1">
                    <a:off x="5724524" y="4567236"/>
                    <a:ext cx="86360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auto">
                  <a:xfrm rot="5400000">
                    <a:off x="6046789" y="3689344"/>
                    <a:ext cx="500065" cy="265117"/>
                  </a:xfrm>
                  <a:prstGeom prst="line">
                    <a:avLst/>
                  </a:prstGeom>
                  <a:ln w="25400">
                    <a:solidFill>
                      <a:schemeClr val="tx1"/>
                    </a:solidFill>
                    <a:headEnd type="non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8695" idx="3"/>
                  </p:cNvCxnSpPr>
                  <p:nvPr/>
                </p:nvCxnSpPr>
                <p:spPr bwMode="auto">
                  <a:xfrm>
                    <a:off x="5154596" y="3800471"/>
                    <a:ext cx="7747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bwMode="auto">
                  <a:xfrm>
                    <a:off x="6111875" y="2357429"/>
                    <a:ext cx="107952" cy="1079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1" name="直接连接符 40"/>
                  <p:cNvCxnSpPr/>
                  <p:nvPr/>
                </p:nvCxnSpPr>
                <p:spPr bwMode="auto">
                  <a:xfrm>
                    <a:off x="6013448" y="5000625"/>
                    <a:ext cx="28734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bwMode="auto">
                  <a:xfrm>
                    <a:off x="6086474" y="2714617"/>
                    <a:ext cx="142877" cy="4286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695" name="矩形 14"/>
                  <p:cNvSpPr>
                    <a:spLocks noChangeArrowheads="1"/>
                  </p:cNvSpPr>
                  <p:nvPr/>
                </p:nvSpPr>
                <p:spPr bwMode="auto">
                  <a:xfrm>
                    <a:off x="4716420" y="3600397"/>
                    <a:ext cx="437929" cy="40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cs typeface="Times New Roman" pitchFamily="18" charset="0"/>
                      </a:rPr>
                      <a:t>V</a:t>
                    </a:r>
                    <a:r>
                      <a:rPr kumimoji="1" lang="en-US" altLang="zh-CN" sz="2000" b="1" baseline="-30000">
                        <a:latin typeface="Times New Roman" pitchFamily="18" charset="0"/>
                        <a:cs typeface="Times New Roman" pitchFamily="18" charset="0"/>
                      </a:rPr>
                      <a:t>I</a:t>
                    </a:r>
                    <a:endParaRPr lang="zh-CN" altLang="en-US" sz="2000"/>
                  </a:p>
                </p:txBody>
              </p:sp>
              <p:cxnSp>
                <p:nvCxnSpPr>
                  <p:cNvPr id="44" name="直接连接符 43"/>
                  <p:cNvCxnSpPr/>
                  <p:nvPr/>
                </p:nvCxnSpPr>
                <p:spPr bwMode="auto">
                  <a:xfrm rot="10800000">
                    <a:off x="6138862" y="3286119"/>
                    <a:ext cx="720737"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bwMode="auto">
                  <a:xfrm>
                    <a:off x="6124575" y="3252782"/>
                    <a:ext cx="71438" cy="714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698" name="矩形 16"/>
                  <p:cNvSpPr>
                    <a:spLocks noChangeArrowheads="1"/>
                  </p:cNvSpPr>
                  <p:nvPr/>
                </p:nvSpPr>
                <p:spPr bwMode="auto">
                  <a:xfrm>
                    <a:off x="5859428" y="1928802"/>
                    <a:ext cx="617462" cy="40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cs typeface="Times New Roman" pitchFamily="18" charset="0"/>
                      </a:rPr>
                      <a:t>V</a:t>
                    </a:r>
                    <a:r>
                      <a:rPr kumimoji="1" lang="en-US" altLang="zh-CN" sz="2000" b="1" baseline="-30000">
                        <a:latin typeface="Times New Roman" pitchFamily="18" charset="0"/>
                        <a:cs typeface="Times New Roman" pitchFamily="18" charset="0"/>
                      </a:rPr>
                      <a:t>CC</a:t>
                    </a:r>
                    <a:endParaRPr lang="zh-CN" altLang="en-US" sz="2000"/>
                  </a:p>
                </p:txBody>
              </p:sp>
              <p:sp>
                <p:nvSpPr>
                  <p:cNvPr id="28699" name="矩形 15"/>
                  <p:cNvSpPr>
                    <a:spLocks noChangeArrowheads="1"/>
                  </p:cNvSpPr>
                  <p:nvPr/>
                </p:nvSpPr>
                <p:spPr bwMode="auto">
                  <a:xfrm>
                    <a:off x="6859560" y="3071810"/>
                    <a:ext cx="498522" cy="40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cs typeface="Times New Roman" pitchFamily="18" charset="0"/>
                      </a:rPr>
                      <a:t>V</a:t>
                    </a:r>
                    <a:r>
                      <a:rPr kumimoji="1" lang="en-US" altLang="zh-CN" sz="2000" b="1" baseline="-30000">
                        <a:latin typeface="Times New Roman" pitchFamily="18" charset="0"/>
                        <a:cs typeface="Times New Roman" pitchFamily="18" charset="0"/>
                      </a:rPr>
                      <a:t>O</a:t>
                    </a:r>
                    <a:endParaRPr lang="zh-CN" altLang="en-US" sz="2000"/>
                  </a:p>
                </p:txBody>
              </p:sp>
              <p:sp>
                <p:nvSpPr>
                  <p:cNvPr id="28700" name="矩形 14"/>
                  <p:cNvSpPr>
                    <a:spLocks noChangeArrowheads="1"/>
                  </p:cNvSpPr>
                  <p:nvPr/>
                </p:nvSpPr>
                <p:spPr bwMode="auto">
                  <a:xfrm>
                    <a:off x="5645114" y="2714620"/>
                    <a:ext cx="4459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cs typeface="Times New Roman" pitchFamily="18" charset="0"/>
                      </a:rPr>
                      <a:t>R</a:t>
                    </a:r>
                    <a:r>
                      <a:rPr kumimoji="1" lang="en-US" altLang="zh-CN" sz="2000" b="1" baseline="-30000">
                        <a:latin typeface="Times New Roman" pitchFamily="18" charset="0"/>
                        <a:cs typeface="Times New Roman" pitchFamily="18" charset="0"/>
                      </a:rPr>
                      <a:t>c</a:t>
                    </a:r>
                    <a:endParaRPr lang="zh-CN" altLang="en-US" sz="2000"/>
                  </a:p>
                </p:txBody>
              </p:sp>
              <p:sp>
                <p:nvSpPr>
                  <p:cNvPr id="49" name="椭圆 48"/>
                  <p:cNvSpPr/>
                  <p:nvPr/>
                </p:nvSpPr>
                <p:spPr bwMode="auto">
                  <a:xfrm>
                    <a:off x="6097586" y="3509958"/>
                    <a:ext cx="107952" cy="1079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椭圆 49"/>
                  <p:cNvSpPr/>
                  <p:nvPr/>
                </p:nvSpPr>
                <p:spPr bwMode="auto">
                  <a:xfrm>
                    <a:off x="6097586" y="4025897"/>
                    <a:ext cx="107952" cy="1079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 name="椭圆 50"/>
                  <p:cNvSpPr/>
                  <p:nvPr/>
                </p:nvSpPr>
                <p:spPr>
                  <a:xfrm>
                    <a:off x="5788019" y="3428994"/>
                    <a:ext cx="784238" cy="785816"/>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sp>
            <p:nvSpPr>
              <p:cNvPr id="56" name="任意多边形 55"/>
              <p:cNvSpPr/>
              <p:nvPr/>
            </p:nvSpPr>
            <p:spPr bwMode="auto">
              <a:xfrm rot="1311133" flipH="1">
                <a:off x="6877050" y="2755900"/>
                <a:ext cx="444500" cy="209550"/>
              </a:xfrm>
              <a:custGeom>
                <a:avLst/>
                <a:gdLst>
                  <a:gd name="connsiteX0" fmla="*/ 0 w 444500"/>
                  <a:gd name="connsiteY0" fmla="*/ 209550 h 209550"/>
                  <a:gd name="connsiteX1" fmla="*/ 152400 w 444500"/>
                  <a:gd name="connsiteY1" fmla="*/ 31750 h 209550"/>
                  <a:gd name="connsiteX2" fmla="*/ 444500 w 444500"/>
                  <a:gd name="connsiteY2" fmla="*/ 19050 h 209550"/>
                  <a:gd name="connsiteX3" fmla="*/ 444500 w 444500"/>
                  <a:gd name="connsiteY3" fmla="*/ 19050 h 209550"/>
                </a:gdLst>
                <a:ahLst/>
                <a:cxnLst>
                  <a:cxn ang="0">
                    <a:pos x="connsiteX0" y="connsiteY0"/>
                  </a:cxn>
                  <a:cxn ang="0">
                    <a:pos x="connsiteX1" y="connsiteY1"/>
                  </a:cxn>
                  <a:cxn ang="0">
                    <a:pos x="connsiteX2" y="connsiteY2"/>
                  </a:cxn>
                  <a:cxn ang="0">
                    <a:pos x="connsiteX3" y="connsiteY3"/>
                  </a:cxn>
                </a:cxnLst>
                <a:rect l="l" t="t" r="r" b="b"/>
                <a:pathLst>
                  <a:path w="444500" h="209550">
                    <a:moveTo>
                      <a:pt x="0" y="209550"/>
                    </a:moveTo>
                    <a:cubicBezTo>
                      <a:pt x="39158" y="136525"/>
                      <a:pt x="78317" y="63500"/>
                      <a:pt x="152400" y="31750"/>
                    </a:cubicBezTo>
                    <a:cubicBezTo>
                      <a:pt x="226483" y="0"/>
                      <a:pt x="444500" y="19050"/>
                      <a:pt x="444500" y="19050"/>
                    </a:cubicBezTo>
                    <a:lnTo>
                      <a:pt x="444500" y="19050"/>
                    </a:lnTo>
                  </a:path>
                </a:pathLst>
              </a:cu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28682" name="矩形 14"/>
            <p:cNvSpPr>
              <a:spLocks noChangeArrowheads="1"/>
            </p:cNvSpPr>
            <p:nvPr/>
          </p:nvSpPr>
          <p:spPr bwMode="auto">
            <a:xfrm>
              <a:off x="6630974" y="2071678"/>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i="1">
                  <a:solidFill>
                    <a:srgbClr val="0000FF"/>
                  </a:solidFill>
                  <a:latin typeface="Times New Roman" pitchFamily="18" charset="0"/>
                  <a:cs typeface="Times New Roman" pitchFamily="18" charset="0"/>
                </a:rPr>
                <a:t>c</a:t>
              </a:r>
              <a:endParaRPr lang="zh-CN" altLang="en-US" sz="2000" b="1" i="1">
                <a:solidFill>
                  <a:srgbClr val="0000FF"/>
                </a:solidFill>
                <a:latin typeface="Times New Roman" pitchFamily="18" charset="0"/>
                <a:cs typeface="Times New Roman" pitchFamily="18" charset="0"/>
              </a:endParaRPr>
            </a:p>
          </p:txBody>
        </p:sp>
        <p:sp>
          <p:nvSpPr>
            <p:cNvPr id="28683" name="矩形 14"/>
            <p:cNvSpPr>
              <a:spLocks noChangeArrowheads="1"/>
            </p:cNvSpPr>
            <p:nvPr/>
          </p:nvSpPr>
          <p:spPr bwMode="auto">
            <a:xfrm>
              <a:off x="6643702" y="3143248"/>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i="1">
                  <a:solidFill>
                    <a:srgbClr val="0000FF"/>
                  </a:solidFill>
                  <a:latin typeface="Times New Roman" pitchFamily="18" charset="0"/>
                  <a:cs typeface="Times New Roman" pitchFamily="18" charset="0"/>
                </a:rPr>
                <a:t>e</a:t>
              </a:r>
              <a:endParaRPr lang="zh-CN" altLang="en-US" sz="2000" b="1" i="1">
                <a:solidFill>
                  <a:srgbClr val="0000FF"/>
                </a:solidFill>
                <a:latin typeface="Times New Roman" pitchFamily="18" charset="0"/>
                <a:cs typeface="Times New Roman" pitchFamily="18" charset="0"/>
              </a:endParaRPr>
            </a:p>
          </p:txBody>
        </p:sp>
      </p:grpSp>
      <p:sp>
        <p:nvSpPr>
          <p:cNvPr id="28680" name="Text Box 6"/>
          <p:cNvSpPr txBox="1">
            <a:spLocks noChangeArrowheads="1"/>
          </p:cNvSpPr>
          <p:nvPr/>
        </p:nvSpPr>
        <p:spPr bwMode="auto">
          <a:xfrm>
            <a:off x="5808663" y="63500"/>
            <a:ext cx="327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800" b="1">
                <a:solidFill>
                  <a:srgbClr val="FF0066"/>
                </a:solidFill>
                <a:latin typeface="Times New Roman" pitchFamily="18" charset="0"/>
                <a:cs typeface="Times New Roman" pitchFamily="18" charset="0"/>
              </a:rPr>
              <a:t>§3.2</a:t>
            </a:r>
            <a:r>
              <a:rPr kumimoji="1" lang="en-US" altLang="zh-CN" sz="1800" b="1">
                <a:solidFill>
                  <a:srgbClr val="FF0066"/>
                </a:solidFill>
                <a:latin typeface="Times New Roman" pitchFamily="18" charset="0"/>
                <a:cs typeface="Times New Roman" pitchFamily="18" charset="0"/>
              </a:rPr>
              <a:t> </a:t>
            </a:r>
            <a:r>
              <a:rPr kumimoji="1" lang="zh-CN" altLang="en-US" sz="1800" b="1">
                <a:solidFill>
                  <a:srgbClr val="FF0066"/>
                </a:solidFill>
                <a:latin typeface="Times New Roman" pitchFamily="18" charset="0"/>
                <a:cs typeface="Times New Roman" pitchFamily="18" charset="0"/>
              </a:rPr>
              <a:t>半导体元件的开关特性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3"/>
          <p:cNvSpPr>
            <a:spLocks noChangeArrowheads="1"/>
          </p:cNvSpPr>
          <p:nvPr/>
        </p:nvSpPr>
        <p:spPr bwMode="auto">
          <a:xfrm>
            <a:off x="500063" y="142875"/>
            <a:ext cx="4695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800" b="1">
                <a:solidFill>
                  <a:srgbClr val="006600"/>
                </a:solidFill>
                <a:latin typeface="宋体" pitchFamily="2" charset="-122"/>
              </a:rPr>
              <a:t>三、</a:t>
            </a:r>
            <a:r>
              <a:rPr lang="en-US" altLang="zh-CN" sz="2800" b="1">
                <a:solidFill>
                  <a:srgbClr val="006600"/>
                </a:solidFill>
                <a:latin typeface="宋体" pitchFamily="2" charset="-122"/>
              </a:rPr>
              <a:t>MOS</a:t>
            </a:r>
            <a:r>
              <a:rPr lang="zh-CN" altLang="en-US" sz="2800" b="1">
                <a:solidFill>
                  <a:srgbClr val="006600"/>
                </a:solidFill>
                <a:latin typeface="宋体" pitchFamily="2" charset="-122"/>
              </a:rPr>
              <a:t>场效应</a:t>
            </a:r>
            <a:r>
              <a:rPr lang="zh-CN" altLang="en-US" sz="2800" b="1">
                <a:solidFill>
                  <a:srgbClr val="006600"/>
                </a:solidFill>
              </a:rPr>
              <a:t>管</a:t>
            </a:r>
            <a:r>
              <a:rPr lang="zh-CN" altLang="en-US" sz="2800" b="1">
                <a:solidFill>
                  <a:srgbClr val="006600"/>
                </a:solidFill>
                <a:latin typeface="宋体" pitchFamily="2" charset="-122"/>
              </a:rPr>
              <a:t>的开关特性</a:t>
            </a:r>
            <a:endParaRPr lang="zh-CN" altLang="en-US" sz="2800" b="1">
              <a:solidFill>
                <a:srgbClr val="006600"/>
              </a:solidFill>
            </a:endParaRPr>
          </a:p>
        </p:txBody>
      </p:sp>
      <p:sp>
        <p:nvSpPr>
          <p:cNvPr id="5" name="矩形 4"/>
          <p:cNvSpPr/>
          <p:nvPr/>
        </p:nvSpPr>
        <p:spPr>
          <a:xfrm>
            <a:off x="752475" y="785813"/>
            <a:ext cx="3890963" cy="461962"/>
          </a:xfrm>
          <a:prstGeom prst="rect">
            <a:avLst/>
          </a:prstGeom>
        </p:spPr>
        <p:txBody>
          <a:bodyPr wrap="none">
            <a:spAutoFit/>
          </a:bodyPr>
          <a:lstStyle/>
          <a:p>
            <a:pPr marL="342900" indent="-342900" eaLnBrk="0" hangingPunct="0">
              <a:spcBef>
                <a:spcPct val="20000"/>
              </a:spcBef>
              <a:defRPr/>
            </a:pPr>
            <a:r>
              <a:rPr lang="en-US" altLang="zh-CN" sz="2400" b="1" kern="0" dirty="0">
                <a:solidFill>
                  <a:srgbClr val="FF0000"/>
                </a:solidFill>
                <a:latin typeface="Times New Roman" pitchFamily="18" charset="0"/>
                <a:ea typeface="宋体" charset="-122"/>
                <a:cs typeface="Times New Roman" pitchFamily="18" charset="0"/>
              </a:rPr>
              <a:t>1. NMOS</a:t>
            </a:r>
            <a:r>
              <a:rPr lang="zh-CN" altLang="en-US" sz="2400" b="1" kern="0" dirty="0">
                <a:solidFill>
                  <a:srgbClr val="FF0000"/>
                </a:solidFill>
                <a:latin typeface="Times New Roman" pitchFamily="18" charset="0"/>
                <a:ea typeface="宋体" charset="-122"/>
                <a:cs typeface="Times New Roman" pitchFamily="18" charset="0"/>
              </a:rPr>
              <a:t>晶体管的物理结构</a:t>
            </a:r>
          </a:p>
        </p:txBody>
      </p:sp>
      <p:graphicFrame>
        <p:nvGraphicFramePr>
          <p:cNvPr id="7173" name="Object 2"/>
          <p:cNvGraphicFramePr>
            <a:graphicFrameLocks noChangeAspect="1"/>
          </p:cNvGraphicFramePr>
          <p:nvPr/>
        </p:nvGraphicFramePr>
        <p:xfrm>
          <a:off x="1214438" y="1428750"/>
          <a:ext cx="5761037" cy="3581400"/>
        </p:xfrm>
        <a:graphic>
          <a:graphicData uri="http://schemas.openxmlformats.org/presentationml/2006/ole">
            <mc:AlternateContent xmlns:mc="http://schemas.openxmlformats.org/markup-compatibility/2006">
              <mc:Choice xmlns:v="urn:schemas-microsoft-com:vml" Requires="v">
                <p:oleObj spid="_x0000_s29705" name="图片" r:id="rId3" imgW="5831582" imgH="3751717" progId="Word.Picture.8">
                  <p:embed/>
                </p:oleObj>
              </mc:Choice>
              <mc:Fallback>
                <p:oleObj name="图片" r:id="rId3" imgW="5831582" imgH="3751717"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1428750"/>
                        <a:ext cx="5761037"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1143000" y="5357813"/>
            <a:ext cx="6929438" cy="461962"/>
          </a:xfrm>
          <a:prstGeom prst="rect">
            <a:avLst/>
          </a:prstGeom>
        </p:spPr>
        <p:txBody>
          <a:bodyPr>
            <a:spAutoFit/>
          </a:bodyPr>
          <a:lstStyle/>
          <a:p>
            <a:pPr>
              <a:defRPr/>
            </a:pPr>
            <a:r>
              <a:rPr lang="en-US" altLang="zh-CN" sz="2400" b="1" kern="0" dirty="0">
                <a:solidFill>
                  <a:srgbClr val="FF0000"/>
                </a:solidFill>
                <a:latin typeface="Times New Roman" pitchFamily="18" charset="0"/>
                <a:ea typeface="宋体" charset="-122"/>
                <a:cs typeface="Times New Roman" pitchFamily="18" charset="0"/>
              </a:rPr>
              <a:t>MOS:</a:t>
            </a:r>
            <a:r>
              <a:rPr lang="zh-CN" altLang="en-US" sz="2400" b="1" kern="0" dirty="0">
                <a:solidFill>
                  <a:srgbClr val="FF0000"/>
                </a:solidFill>
                <a:latin typeface="Times New Roman" pitchFamily="18" charset="0"/>
                <a:ea typeface="宋体" charset="-122"/>
                <a:cs typeface="Times New Roman" pitchFamily="18" charset="0"/>
              </a:rPr>
              <a:t>  </a:t>
            </a:r>
            <a:r>
              <a:rPr kumimoji="1" lang="en-US" altLang="zh-CN" sz="2400" b="1" dirty="0">
                <a:solidFill>
                  <a:srgbClr val="080808"/>
                </a:solidFill>
                <a:latin typeface="Times New Roman" pitchFamily="18" charset="0"/>
                <a:ea typeface="宋体" charset="-122"/>
                <a:cs typeface="Times New Roman" pitchFamily="18" charset="0"/>
              </a:rPr>
              <a:t>Metal</a:t>
            </a:r>
            <a:r>
              <a:rPr kumimoji="1" lang="zh-CN" altLang="en-US" sz="2400" b="1" dirty="0">
                <a:solidFill>
                  <a:srgbClr val="080808"/>
                </a:solidFill>
                <a:latin typeface="Times New Roman" pitchFamily="18" charset="0"/>
                <a:ea typeface="宋体" charset="-122"/>
                <a:cs typeface="Times New Roman" pitchFamily="18" charset="0"/>
              </a:rPr>
              <a:t> </a:t>
            </a:r>
            <a:r>
              <a:rPr kumimoji="1" lang="en-US" altLang="zh-CN" sz="2400" b="1" dirty="0">
                <a:solidFill>
                  <a:srgbClr val="080808"/>
                </a:solidFill>
                <a:latin typeface="Times New Roman" pitchFamily="18" charset="0"/>
                <a:ea typeface="宋体" charset="-122"/>
                <a:cs typeface="Times New Roman" pitchFamily="18" charset="0"/>
              </a:rPr>
              <a:t>-</a:t>
            </a:r>
            <a:r>
              <a:rPr kumimoji="1" lang="zh-CN" altLang="en-US" sz="2400" b="1" dirty="0">
                <a:solidFill>
                  <a:srgbClr val="080808"/>
                </a:solidFill>
                <a:latin typeface="Times New Roman" pitchFamily="18" charset="0"/>
                <a:ea typeface="宋体" charset="-122"/>
                <a:cs typeface="Times New Roman" pitchFamily="18" charset="0"/>
              </a:rPr>
              <a:t> </a:t>
            </a:r>
            <a:r>
              <a:rPr kumimoji="1" lang="en-US" altLang="zh-CN" sz="2400" b="1" dirty="0">
                <a:solidFill>
                  <a:srgbClr val="080808"/>
                </a:solidFill>
                <a:latin typeface="Times New Roman" pitchFamily="18" charset="0"/>
                <a:ea typeface="宋体" charset="-122"/>
                <a:cs typeface="Times New Roman" pitchFamily="18" charset="0"/>
              </a:rPr>
              <a:t>Oxide</a:t>
            </a:r>
            <a:r>
              <a:rPr kumimoji="1" lang="zh-CN" altLang="en-US" sz="2400" b="1" dirty="0">
                <a:solidFill>
                  <a:srgbClr val="080808"/>
                </a:solidFill>
                <a:latin typeface="Times New Roman" pitchFamily="18" charset="0"/>
                <a:ea typeface="宋体" charset="-122"/>
                <a:cs typeface="Times New Roman" pitchFamily="18" charset="0"/>
              </a:rPr>
              <a:t> </a:t>
            </a:r>
            <a:r>
              <a:rPr kumimoji="1" lang="en-US" altLang="zh-CN" sz="2400" b="1" dirty="0">
                <a:solidFill>
                  <a:srgbClr val="080808"/>
                </a:solidFill>
                <a:latin typeface="Times New Roman" pitchFamily="18" charset="0"/>
                <a:ea typeface="宋体" charset="-122"/>
                <a:cs typeface="Times New Roman" pitchFamily="18" charset="0"/>
              </a:rPr>
              <a:t>-</a:t>
            </a:r>
            <a:r>
              <a:rPr kumimoji="1" lang="zh-CN" altLang="en-US" sz="2400" b="1" dirty="0">
                <a:solidFill>
                  <a:srgbClr val="080808"/>
                </a:solidFill>
                <a:latin typeface="Times New Roman" pitchFamily="18" charset="0"/>
                <a:ea typeface="宋体" charset="-122"/>
                <a:cs typeface="Times New Roman" pitchFamily="18" charset="0"/>
              </a:rPr>
              <a:t> </a:t>
            </a:r>
            <a:r>
              <a:rPr kumimoji="1" lang="en-US" altLang="zh-CN" sz="2400" b="1" dirty="0">
                <a:solidFill>
                  <a:srgbClr val="080808"/>
                </a:solidFill>
                <a:latin typeface="Times New Roman" pitchFamily="18" charset="0"/>
                <a:ea typeface="宋体" charset="-122"/>
                <a:cs typeface="Times New Roman" pitchFamily="18" charset="0"/>
              </a:rPr>
              <a:t>Semiconductor</a:t>
            </a:r>
            <a:endParaRPr lang="zh-CN" altLang="en-US" sz="2400" dirty="0">
              <a:latin typeface="Times New Roman" pitchFamily="18" charset="0"/>
              <a:ea typeface="宋体" charset="-122"/>
              <a:cs typeface="Times New Roman" pitchFamily="18" charset="0"/>
            </a:endParaRPr>
          </a:p>
        </p:txBody>
      </p:sp>
      <p:sp>
        <p:nvSpPr>
          <p:cNvPr id="9" name="矩形 8"/>
          <p:cNvSpPr>
            <a:spLocks noChangeArrowheads="1"/>
          </p:cNvSpPr>
          <p:nvPr/>
        </p:nvSpPr>
        <p:spPr bwMode="auto">
          <a:xfrm>
            <a:off x="2230438" y="5857875"/>
            <a:ext cx="31988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80808"/>
                </a:solidFill>
                <a:latin typeface="Times New Roman" pitchFamily="18" charset="0"/>
              </a:rPr>
              <a:t>金属 </a:t>
            </a:r>
            <a:r>
              <a:rPr kumimoji="1" lang="en-US" altLang="zh-CN" sz="2400" b="1">
                <a:solidFill>
                  <a:srgbClr val="080808"/>
                </a:solidFill>
                <a:latin typeface="Times New Roman" pitchFamily="18" charset="0"/>
              </a:rPr>
              <a:t>-</a:t>
            </a:r>
            <a:r>
              <a:rPr kumimoji="1" lang="zh-CN" altLang="en-US" sz="2400" b="1">
                <a:solidFill>
                  <a:srgbClr val="080808"/>
                </a:solidFill>
                <a:latin typeface="Times New Roman" pitchFamily="18" charset="0"/>
              </a:rPr>
              <a:t> 氧化物 </a:t>
            </a:r>
            <a:r>
              <a:rPr kumimoji="1" lang="en-US" altLang="zh-CN" sz="2400" b="1">
                <a:solidFill>
                  <a:srgbClr val="080808"/>
                </a:solidFill>
                <a:latin typeface="Times New Roman" pitchFamily="18" charset="0"/>
              </a:rPr>
              <a:t>-</a:t>
            </a:r>
            <a:r>
              <a:rPr kumimoji="1" lang="zh-CN" altLang="en-US" sz="2400" b="1">
                <a:solidFill>
                  <a:srgbClr val="080808"/>
                </a:solidFill>
                <a:latin typeface="Times New Roman" pitchFamily="18" charset="0"/>
              </a:rPr>
              <a:t>半导体</a:t>
            </a:r>
            <a:endParaRPr lang="zh-CN" altLang="en-US" sz="2400"/>
          </a:p>
        </p:txBody>
      </p:sp>
      <p:sp>
        <p:nvSpPr>
          <p:cNvPr id="29703" name="Text Box 6"/>
          <p:cNvSpPr txBox="1">
            <a:spLocks noChangeArrowheads="1"/>
          </p:cNvSpPr>
          <p:nvPr/>
        </p:nvSpPr>
        <p:spPr bwMode="auto">
          <a:xfrm>
            <a:off x="5808663" y="63500"/>
            <a:ext cx="327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800" b="1">
                <a:solidFill>
                  <a:srgbClr val="FF0066"/>
                </a:solidFill>
                <a:latin typeface="Times New Roman" pitchFamily="18" charset="0"/>
                <a:cs typeface="Times New Roman" pitchFamily="18" charset="0"/>
              </a:rPr>
              <a:t>§3.2</a:t>
            </a:r>
            <a:r>
              <a:rPr kumimoji="1" lang="en-US" altLang="zh-CN" sz="1800" b="1">
                <a:solidFill>
                  <a:srgbClr val="FF0066"/>
                </a:solidFill>
                <a:latin typeface="Times New Roman" pitchFamily="18" charset="0"/>
                <a:cs typeface="Times New Roman" pitchFamily="18" charset="0"/>
              </a:rPr>
              <a:t> </a:t>
            </a:r>
            <a:r>
              <a:rPr kumimoji="1" lang="zh-CN" altLang="en-US" sz="1800" b="1">
                <a:solidFill>
                  <a:srgbClr val="FF0066"/>
                </a:solidFill>
                <a:latin typeface="Times New Roman" pitchFamily="18" charset="0"/>
                <a:cs typeface="Times New Roman" pitchFamily="18" charset="0"/>
              </a:rPr>
              <a:t>半导体元件的开关特性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blinds(horizontal)">
                                      <p:cBhvr>
                                        <p:cTn id="12" dur="500"/>
                                        <p:tgtEl>
                                          <p:spTgt spid="71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9"/>
          <p:cNvSpPr>
            <a:spLocks noChangeArrowheads="1"/>
          </p:cNvSpPr>
          <p:nvPr/>
        </p:nvSpPr>
        <p:spPr bwMode="auto">
          <a:xfrm>
            <a:off x="-142875" y="1466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p>
        </p:txBody>
      </p:sp>
      <p:sp>
        <p:nvSpPr>
          <p:cNvPr id="8" name="矩形 7"/>
          <p:cNvSpPr/>
          <p:nvPr/>
        </p:nvSpPr>
        <p:spPr>
          <a:xfrm>
            <a:off x="571500" y="71438"/>
            <a:ext cx="6500813" cy="461962"/>
          </a:xfrm>
          <a:prstGeom prst="rect">
            <a:avLst/>
          </a:prstGeom>
        </p:spPr>
        <p:txBody>
          <a:bodyPr>
            <a:spAutoFit/>
          </a:bodyPr>
          <a:lstStyle/>
          <a:p>
            <a:pPr marL="342900" indent="-342900" eaLnBrk="0" hangingPunct="0">
              <a:spcBef>
                <a:spcPct val="20000"/>
              </a:spcBef>
              <a:defRPr/>
            </a:pPr>
            <a:r>
              <a:rPr lang="en-US" altLang="zh-CN" sz="2400" b="1" kern="0" dirty="0">
                <a:solidFill>
                  <a:srgbClr val="FF0000"/>
                </a:solidFill>
                <a:latin typeface="Times New Roman" pitchFamily="18" charset="0"/>
                <a:ea typeface="宋体" charset="-122"/>
                <a:cs typeface="Times New Roman" pitchFamily="18" charset="0"/>
              </a:rPr>
              <a:t>2.</a:t>
            </a:r>
            <a:r>
              <a:rPr lang="zh-CN" altLang="en-US" sz="2400" b="1" kern="0" dirty="0">
                <a:solidFill>
                  <a:srgbClr val="FF0000"/>
                </a:solidFill>
                <a:latin typeface="Times New Roman" pitchFamily="18" charset="0"/>
                <a:ea typeface="宋体" charset="-122"/>
                <a:cs typeface="Times New Roman" pitchFamily="18" charset="0"/>
              </a:rPr>
              <a:t> </a:t>
            </a:r>
            <a:r>
              <a:rPr lang="en-US" altLang="zh-CN" sz="2400" b="1" kern="0" dirty="0">
                <a:solidFill>
                  <a:srgbClr val="FF0000"/>
                </a:solidFill>
                <a:latin typeface="Times New Roman" pitchFamily="18" charset="0"/>
                <a:ea typeface="宋体" charset="-122"/>
                <a:cs typeface="Times New Roman" pitchFamily="18" charset="0"/>
              </a:rPr>
              <a:t>NMOS</a:t>
            </a:r>
            <a:r>
              <a:rPr lang="zh-CN" altLang="en-US" sz="2400" b="1" kern="0" dirty="0">
                <a:solidFill>
                  <a:srgbClr val="FF0000"/>
                </a:solidFill>
                <a:latin typeface="Times New Roman" pitchFamily="18" charset="0"/>
                <a:ea typeface="宋体" charset="-122"/>
                <a:cs typeface="Times New Roman" pitchFamily="18" charset="0"/>
              </a:rPr>
              <a:t>晶体管的工作原理</a:t>
            </a:r>
            <a:endParaRPr lang="en-US" altLang="zh-CN" sz="2400" b="1" kern="0" dirty="0">
              <a:solidFill>
                <a:srgbClr val="FF0000"/>
              </a:solidFill>
              <a:latin typeface="Times New Roman" pitchFamily="18" charset="0"/>
              <a:ea typeface="宋体" charset="-122"/>
              <a:cs typeface="Times New Roman" pitchFamily="18" charset="0"/>
            </a:endParaRPr>
          </a:p>
        </p:txBody>
      </p:sp>
      <p:grpSp>
        <p:nvGrpSpPr>
          <p:cNvPr id="2" name="组合 11"/>
          <p:cNvGrpSpPr>
            <a:grpSpLocks/>
          </p:cNvGrpSpPr>
          <p:nvPr/>
        </p:nvGrpSpPr>
        <p:grpSpPr bwMode="auto">
          <a:xfrm>
            <a:off x="731838" y="785813"/>
            <a:ext cx="3911600" cy="2482850"/>
            <a:chOff x="285750" y="1928813"/>
            <a:chExt cx="3911600" cy="2482850"/>
          </a:xfrm>
        </p:grpSpPr>
        <p:graphicFrame>
          <p:nvGraphicFramePr>
            <p:cNvPr id="30734" name="Object 2"/>
            <p:cNvGraphicFramePr>
              <a:graphicFrameLocks noChangeAspect="1"/>
            </p:cNvGraphicFramePr>
            <p:nvPr/>
          </p:nvGraphicFramePr>
          <p:xfrm>
            <a:off x="285750" y="1928813"/>
            <a:ext cx="3911600" cy="2482850"/>
          </p:xfrm>
          <a:graphic>
            <a:graphicData uri="http://schemas.openxmlformats.org/presentationml/2006/ole">
              <mc:AlternateContent xmlns:mc="http://schemas.openxmlformats.org/markup-compatibility/2006">
                <mc:Choice xmlns:v="urn:schemas-microsoft-com:vml" Requires="v">
                  <p:oleObj spid="_x0000_s30738" name="图片" r:id="rId3" imgW="6978989" imgH="4956659" progId="Word.Picture.8">
                    <p:embed/>
                  </p:oleObj>
                </mc:Choice>
                <mc:Fallback>
                  <p:oleObj name="图片" r:id="rId3" imgW="6978989" imgH="4956659"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1928813"/>
                          <a:ext cx="3911600"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1285875" y="4143375"/>
              <a:ext cx="1785937" cy="214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3" name="组合 12"/>
          <p:cNvGrpSpPr>
            <a:grpSpLocks/>
          </p:cNvGrpSpPr>
          <p:nvPr/>
        </p:nvGrpSpPr>
        <p:grpSpPr bwMode="auto">
          <a:xfrm>
            <a:off x="785813" y="3286125"/>
            <a:ext cx="4084637" cy="2519363"/>
            <a:chOff x="4487891" y="1981207"/>
            <a:chExt cx="4084637" cy="2519363"/>
          </a:xfrm>
        </p:grpSpPr>
        <p:graphicFrame>
          <p:nvGraphicFramePr>
            <p:cNvPr id="30732" name="Object 7"/>
            <p:cNvGraphicFramePr>
              <a:graphicFrameLocks noChangeAspect="1"/>
            </p:cNvGraphicFramePr>
            <p:nvPr/>
          </p:nvGraphicFramePr>
          <p:xfrm>
            <a:off x="4487891" y="1981207"/>
            <a:ext cx="4084637" cy="2519363"/>
          </p:xfrm>
          <a:graphic>
            <a:graphicData uri="http://schemas.openxmlformats.org/presentationml/2006/ole">
              <mc:AlternateContent xmlns:mc="http://schemas.openxmlformats.org/markup-compatibility/2006">
                <mc:Choice xmlns:v="urn:schemas-microsoft-com:vml" Requires="v">
                  <p:oleObj spid="_x0000_s30739" name="图片" r:id="rId5" imgW="6978989" imgH="5052139" progId="Word.Picture.8">
                    <p:embed/>
                  </p:oleObj>
                </mc:Choice>
                <mc:Fallback>
                  <p:oleObj name="图片" r:id="rId5" imgW="6978989" imgH="5052139" progId="Word.Picture.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7891" y="1981207"/>
                          <a:ext cx="4084637"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p:cNvSpPr/>
            <p:nvPr/>
          </p:nvSpPr>
          <p:spPr>
            <a:xfrm>
              <a:off x="5357841" y="4143382"/>
              <a:ext cx="1785937" cy="214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7" name="矩形 16"/>
          <p:cNvSpPr/>
          <p:nvPr/>
        </p:nvSpPr>
        <p:spPr>
          <a:xfrm>
            <a:off x="4500563" y="1143000"/>
            <a:ext cx="4264025" cy="1019175"/>
          </a:xfrm>
          <a:prstGeom prst="rect">
            <a:avLst/>
          </a:prstGeom>
        </p:spPr>
        <p:txBody>
          <a:bodyPr wrap="none">
            <a:spAutoFit/>
          </a:bodyPr>
          <a:lstStyle/>
          <a:p>
            <a:pPr marL="742950" lvl="1" indent="-285750" eaLnBrk="0" hangingPunct="0">
              <a:lnSpc>
                <a:spcPct val="150000"/>
              </a:lnSpc>
              <a:spcBef>
                <a:spcPct val="20000"/>
              </a:spcBef>
              <a:defRPr/>
            </a:pPr>
            <a:r>
              <a:rPr lang="en-US" altLang="zh-CN" sz="2000" b="1" kern="0" dirty="0">
                <a:solidFill>
                  <a:srgbClr val="0000FF"/>
                </a:solidFill>
                <a:latin typeface="Times New Roman" pitchFamily="18" charset="0"/>
                <a:ea typeface="宋体" charset="-122"/>
                <a:cs typeface="Times New Roman" pitchFamily="18" charset="0"/>
              </a:rPr>
              <a:t>V</a:t>
            </a:r>
            <a:r>
              <a:rPr lang="en-US" altLang="zh-CN" sz="2000" b="1" kern="0" baseline="-25000" dirty="0">
                <a:solidFill>
                  <a:srgbClr val="0000FF"/>
                </a:solidFill>
                <a:latin typeface="Times New Roman" pitchFamily="18" charset="0"/>
                <a:ea typeface="宋体" charset="-122"/>
                <a:cs typeface="Times New Roman" pitchFamily="18" charset="0"/>
              </a:rPr>
              <a:t>GS </a:t>
            </a:r>
            <a:r>
              <a:rPr lang="en-US" altLang="zh-CN" sz="2000" b="1" kern="0" dirty="0">
                <a:solidFill>
                  <a:srgbClr val="0000FF"/>
                </a:solidFill>
                <a:latin typeface="Times New Roman" pitchFamily="18" charset="0"/>
                <a:ea typeface="宋体" charset="-122"/>
                <a:cs typeface="Times New Roman" pitchFamily="18" charset="0"/>
              </a:rPr>
              <a:t>= 5V </a:t>
            </a:r>
            <a:r>
              <a:rPr lang="zh-CN" altLang="en-US" sz="2000" b="1" kern="0" dirty="0">
                <a:solidFill>
                  <a:srgbClr val="0000FF"/>
                </a:solidFill>
                <a:latin typeface="Times New Roman" pitchFamily="18" charset="0"/>
                <a:ea typeface="宋体" charset="-122"/>
                <a:cs typeface="Times New Roman" pitchFamily="18" charset="0"/>
              </a:rPr>
              <a:t>时，形成</a:t>
            </a:r>
            <a:r>
              <a:rPr lang="en-US" altLang="zh-CN" sz="2000" b="1" kern="0" dirty="0">
                <a:solidFill>
                  <a:srgbClr val="0000FF"/>
                </a:solidFill>
                <a:latin typeface="Times New Roman" pitchFamily="18" charset="0"/>
                <a:ea typeface="宋体" charset="-122"/>
                <a:cs typeface="Times New Roman" pitchFamily="18" charset="0"/>
              </a:rPr>
              <a:t>N</a:t>
            </a:r>
            <a:r>
              <a:rPr lang="zh-CN" altLang="en-US" sz="2000" b="1" kern="0" dirty="0">
                <a:solidFill>
                  <a:srgbClr val="0000FF"/>
                </a:solidFill>
                <a:latin typeface="Times New Roman" pitchFamily="18" charset="0"/>
                <a:ea typeface="宋体" charset="-122"/>
                <a:cs typeface="Times New Roman" pitchFamily="18" charset="0"/>
              </a:rPr>
              <a:t>型导电沟道</a:t>
            </a:r>
            <a:r>
              <a:rPr lang="en-US" altLang="zh-CN" sz="2000" b="1" kern="0" dirty="0">
                <a:solidFill>
                  <a:srgbClr val="0000FF"/>
                </a:solidFill>
                <a:latin typeface="Times New Roman" pitchFamily="18" charset="0"/>
                <a:ea typeface="宋体" charset="-122"/>
                <a:cs typeface="Times New Roman" pitchFamily="18" charset="0"/>
              </a:rPr>
              <a:t>,</a:t>
            </a:r>
          </a:p>
          <a:p>
            <a:pPr marL="742950" lvl="1" indent="-285750" eaLnBrk="0" hangingPunct="0">
              <a:lnSpc>
                <a:spcPct val="150000"/>
              </a:lnSpc>
              <a:spcBef>
                <a:spcPct val="20000"/>
              </a:spcBef>
              <a:defRPr/>
            </a:pPr>
            <a:r>
              <a:rPr lang="zh-CN" altLang="en-US" sz="2000" b="1" kern="0" dirty="0">
                <a:solidFill>
                  <a:srgbClr val="0000FF"/>
                </a:solidFill>
                <a:latin typeface="Times New Roman" pitchFamily="18" charset="0"/>
                <a:ea typeface="宋体" charset="-122"/>
                <a:cs typeface="Times New Roman" pitchFamily="18" charset="0"/>
              </a:rPr>
              <a:t> </a:t>
            </a:r>
            <a:r>
              <a:rPr lang="en-US" altLang="zh-CN" sz="2000" b="1" kern="0" dirty="0">
                <a:solidFill>
                  <a:srgbClr val="0000FF"/>
                </a:solidFill>
                <a:latin typeface="Times New Roman" pitchFamily="18" charset="0"/>
                <a:ea typeface="宋体" charset="-122"/>
                <a:cs typeface="Times New Roman" pitchFamily="18" charset="0"/>
              </a:rPr>
              <a:t>MOS </a:t>
            </a:r>
            <a:r>
              <a:rPr lang="zh-CN" altLang="en-US" sz="2000" b="1" kern="0" dirty="0">
                <a:solidFill>
                  <a:srgbClr val="0000FF"/>
                </a:solidFill>
                <a:latin typeface="Times New Roman" pitchFamily="18" charset="0"/>
                <a:ea typeface="宋体" charset="-122"/>
                <a:cs typeface="Times New Roman" pitchFamily="18" charset="0"/>
              </a:rPr>
              <a:t>管导通。</a:t>
            </a:r>
          </a:p>
        </p:txBody>
      </p:sp>
      <p:sp>
        <p:nvSpPr>
          <p:cNvPr id="18" name="矩形 17"/>
          <p:cNvSpPr/>
          <p:nvPr/>
        </p:nvSpPr>
        <p:spPr>
          <a:xfrm>
            <a:off x="4500563" y="3857625"/>
            <a:ext cx="4078287" cy="1019175"/>
          </a:xfrm>
          <a:prstGeom prst="rect">
            <a:avLst/>
          </a:prstGeom>
        </p:spPr>
        <p:txBody>
          <a:bodyPr wrap="none">
            <a:spAutoFit/>
          </a:bodyPr>
          <a:lstStyle/>
          <a:p>
            <a:pPr marL="742950" lvl="1" indent="-285750" eaLnBrk="0" hangingPunct="0">
              <a:lnSpc>
                <a:spcPct val="150000"/>
              </a:lnSpc>
              <a:spcBef>
                <a:spcPct val="20000"/>
              </a:spcBef>
              <a:defRPr/>
            </a:pPr>
            <a:r>
              <a:rPr lang="en-US" altLang="zh-CN" sz="2000" b="1" kern="0" dirty="0">
                <a:solidFill>
                  <a:srgbClr val="0000FF"/>
                </a:solidFill>
                <a:latin typeface="Times New Roman" pitchFamily="18" charset="0"/>
                <a:ea typeface="宋体" charset="-122"/>
                <a:cs typeface="Times New Roman" pitchFamily="18" charset="0"/>
              </a:rPr>
              <a:t>V</a:t>
            </a:r>
            <a:r>
              <a:rPr lang="en-US" altLang="zh-CN" sz="2000" b="1" kern="0" baseline="-25000" dirty="0">
                <a:solidFill>
                  <a:srgbClr val="0000FF"/>
                </a:solidFill>
                <a:latin typeface="Times New Roman" pitchFamily="18" charset="0"/>
                <a:ea typeface="宋体" charset="-122"/>
                <a:cs typeface="Times New Roman" pitchFamily="18" charset="0"/>
              </a:rPr>
              <a:t>GS </a:t>
            </a:r>
            <a:r>
              <a:rPr lang="en-US" altLang="zh-CN" sz="2000" b="1" kern="0" dirty="0">
                <a:solidFill>
                  <a:srgbClr val="0000FF"/>
                </a:solidFill>
                <a:latin typeface="Times New Roman" pitchFamily="18" charset="0"/>
                <a:ea typeface="宋体" charset="-122"/>
                <a:cs typeface="Times New Roman" pitchFamily="18" charset="0"/>
              </a:rPr>
              <a:t>= 0V </a:t>
            </a:r>
            <a:r>
              <a:rPr lang="zh-CN" altLang="en-US" sz="2000" b="1" kern="0" dirty="0">
                <a:solidFill>
                  <a:srgbClr val="0000FF"/>
                </a:solidFill>
                <a:latin typeface="Times New Roman" pitchFamily="18" charset="0"/>
                <a:ea typeface="宋体" charset="-122"/>
                <a:cs typeface="Times New Roman" pitchFamily="18" charset="0"/>
              </a:rPr>
              <a:t>时，不形成导电沟道</a:t>
            </a:r>
            <a:r>
              <a:rPr lang="en-US" altLang="zh-CN" sz="2000" b="1" kern="0" dirty="0">
                <a:solidFill>
                  <a:srgbClr val="0000FF"/>
                </a:solidFill>
                <a:latin typeface="Times New Roman" pitchFamily="18" charset="0"/>
                <a:ea typeface="宋体" charset="-122"/>
                <a:cs typeface="Times New Roman" pitchFamily="18" charset="0"/>
              </a:rPr>
              <a:t>,</a:t>
            </a:r>
          </a:p>
          <a:p>
            <a:pPr marL="742950" lvl="1" indent="-285750" eaLnBrk="0" hangingPunct="0">
              <a:lnSpc>
                <a:spcPct val="150000"/>
              </a:lnSpc>
              <a:spcBef>
                <a:spcPct val="20000"/>
              </a:spcBef>
              <a:defRPr/>
            </a:pPr>
            <a:r>
              <a:rPr lang="zh-CN" altLang="en-US" sz="2000" b="1" kern="0" dirty="0">
                <a:solidFill>
                  <a:srgbClr val="0000FF"/>
                </a:solidFill>
                <a:latin typeface="Times New Roman" pitchFamily="18" charset="0"/>
                <a:ea typeface="宋体" charset="-122"/>
                <a:cs typeface="Times New Roman" pitchFamily="18" charset="0"/>
              </a:rPr>
              <a:t> </a:t>
            </a:r>
            <a:r>
              <a:rPr lang="en-US" altLang="zh-CN" sz="2000" b="1" kern="0" dirty="0">
                <a:solidFill>
                  <a:srgbClr val="0000FF"/>
                </a:solidFill>
                <a:latin typeface="Times New Roman" pitchFamily="18" charset="0"/>
                <a:ea typeface="宋体" charset="-122"/>
                <a:cs typeface="Times New Roman" pitchFamily="18" charset="0"/>
              </a:rPr>
              <a:t>MOS </a:t>
            </a:r>
            <a:r>
              <a:rPr lang="zh-CN" altLang="en-US" sz="2000" b="1" kern="0" dirty="0">
                <a:solidFill>
                  <a:srgbClr val="0000FF"/>
                </a:solidFill>
                <a:latin typeface="Times New Roman" pitchFamily="18" charset="0"/>
                <a:ea typeface="宋体" charset="-122"/>
                <a:cs typeface="Times New Roman" pitchFamily="18" charset="0"/>
              </a:rPr>
              <a:t>管截止。</a:t>
            </a:r>
          </a:p>
        </p:txBody>
      </p:sp>
      <p:sp>
        <p:nvSpPr>
          <p:cNvPr id="19" name="矩形 18"/>
          <p:cNvSpPr/>
          <p:nvPr/>
        </p:nvSpPr>
        <p:spPr>
          <a:xfrm>
            <a:off x="4643438" y="2314575"/>
            <a:ext cx="4192587" cy="400050"/>
          </a:xfrm>
          <a:prstGeom prst="rect">
            <a:avLst/>
          </a:prstGeom>
        </p:spPr>
        <p:txBody>
          <a:bodyPr wrap="none">
            <a:spAutoFit/>
          </a:bodyPr>
          <a:lstStyle/>
          <a:p>
            <a:pPr>
              <a:defRPr/>
            </a:pPr>
            <a:r>
              <a:rPr lang="en-US" altLang="zh-CN" sz="2000" b="1" kern="0" dirty="0">
                <a:latin typeface="Times New Roman" pitchFamily="18" charset="0"/>
                <a:ea typeface="宋体" charset="-122"/>
                <a:cs typeface="Times New Roman" pitchFamily="18" charset="0"/>
              </a:rPr>
              <a:t>N</a:t>
            </a:r>
            <a:r>
              <a:rPr lang="zh-CN" altLang="en-US" sz="2000" b="1" kern="0" dirty="0">
                <a:latin typeface="Times New Roman" pitchFamily="18" charset="0"/>
                <a:ea typeface="宋体" charset="-122"/>
                <a:cs typeface="Times New Roman" pitchFamily="18" charset="0"/>
              </a:rPr>
              <a:t>型导电沟道</a:t>
            </a:r>
            <a:r>
              <a:rPr lang="en-US" altLang="zh-CN" sz="2000" b="1" kern="0" dirty="0">
                <a:latin typeface="Times New Roman" pitchFamily="18" charset="0"/>
                <a:ea typeface="宋体" charset="-122"/>
                <a:cs typeface="Times New Roman" pitchFamily="18" charset="0"/>
              </a:rPr>
              <a:t>MOS</a:t>
            </a:r>
            <a:r>
              <a:rPr lang="zh-CN" altLang="en-US" sz="2000" b="1" kern="0" dirty="0">
                <a:latin typeface="Times New Roman" pitchFamily="18" charset="0"/>
                <a:ea typeface="宋体" charset="-122"/>
                <a:cs typeface="Times New Roman" pitchFamily="18" charset="0"/>
              </a:rPr>
              <a:t>晶体管</a:t>
            </a:r>
            <a:r>
              <a:rPr lang="en-US" altLang="zh-CN" sz="2000" b="1" kern="0" dirty="0">
                <a:latin typeface="Times New Roman" pitchFamily="18" charset="0"/>
                <a:ea typeface="宋体" charset="-122"/>
                <a:cs typeface="Times New Roman" pitchFamily="18" charset="0"/>
              </a:rPr>
              <a:t>---- </a:t>
            </a:r>
            <a:r>
              <a:rPr lang="en-US" altLang="zh-CN" sz="2000" b="1" kern="0" dirty="0">
                <a:solidFill>
                  <a:srgbClr val="C00000"/>
                </a:solidFill>
                <a:latin typeface="Times New Roman" pitchFamily="18" charset="0"/>
                <a:ea typeface="宋体" charset="-122"/>
                <a:cs typeface="Times New Roman" pitchFamily="18" charset="0"/>
              </a:rPr>
              <a:t>NMOS</a:t>
            </a:r>
            <a:endParaRPr lang="zh-CN" altLang="en-US" sz="2000" dirty="0">
              <a:solidFill>
                <a:srgbClr val="C00000"/>
              </a:solidFill>
              <a:ea typeface="宋体" charset="-122"/>
            </a:endParaRPr>
          </a:p>
        </p:txBody>
      </p:sp>
      <p:sp>
        <p:nvSpPr>
          <p:cNvPr id="20" name="矩形 19"/>
          <p:cNvSpPr/>
          <p:nvPr/>
        </p:nvSpPr>
        <p:spPr>
          <a:xfrm>
            <a:off x="133350" y="5715000"/>
            <a:ext cx="9010650" cy="461963"/>
          </a:xfrm>
          <a:prstGeom prst="rect">
            <a:avLst/>
          </a:prstGeom>
        </p:spPr>
        <p:txBody>
          <a:bodyPr wrap="none">
            <a:spAutoFit/>
          </a:bodyPr>
          <a:lstStyle/>
          <a:p>
            <a:pPr>
              <a:defRPr/>
            </a:pPr>
            <a:r>
              <a:rPr lang="en-US" altLang="zh-CN" sz="2400" b="1" kern="0" dirty="0">
                <a:latin typeface="Times New Roman" pitchFamily="18" charset="0"/>
                <a:ea typeface="宋体" charset="-122"/>
                <a:cs typeface="Times New Roman" pitchFamily="18" charset="0"/>
              </a:rPr>
              <a:t>MOS</a:t>
            </a:r>
            <a:r>
              <a:rPr lang="zh-CN" altLang="en-US" sz="2400" b="1" kern="0" dirty="0">
                <a:latin typeface="Times New Roman" pitchFamily="18" charset="0"/>
                <a:ea typeface="宋体" charset="-122"/>
                <a:cs typeface="Times New Roman" pitchFamily="18" charset="0"/>
              </a:rPr>
              <a:t>管的导电沟道是由于电场效应形成的，称为</a:t>
            </a:r>
            <a:r>
              <a:rPr lang="en-US" altLang="zh-CN" sz="2400" b="1" kern="0" dirty="0">
                <a:solidFill>
                  <a:srgbClr val="FF0000"/>
                </a:solidFill>
                <a:latin typeface="Times New Roman" pitchFamily="18" charset="0"/>
                <a:ea typeface="宋体" charset="-122"/>
                <a:cs typeface="Times New Roman" pitchFamily="18" charset="0"/>
              </a:rPr>
              <a:t>MOS</a:t>
            </a:r>
            <a:r>
              <a:rPr lang="zh-CN" altLang="en-US" sz="2400" b="1" kern="0" dirty="0">
                <a:solidFill>
                  <a:srgbClr val="FF0000"/>
                </a:solidFill>
                <a:latin typeface="Times New Roman" pitchFamily="18" charset="0"/>
                <a:ea typeface="宋体" charset="-122"/>
                <a:cs typeface="Times New Roman" pitchFamily="18" charset="0"/>
              </a:rPr>
              <a:t>场效应</a:t>
            </a:r>
            <a:r>
              <a:rPr lang="zh-CN" altLang="en-US" sz="2400" b="1" kern="0" dirty="0">
                <a:latin typeface="Times New Roman" pitchFamily="18" charset="0"/>
                <a:ea typeface="宋体" charset="-122"/>
                <a:cs typeface="Times New Roman" pitchFamily="18" charset="0"/>
              </a:rPr>
              <a:t>管。</a:t>
            </a:r>
            <a:endParaRPr lang="zh-CN" altLang="en-US" sz="2400" dirty="0">
              <a:latin typeface="Times New Roman" pitchFamily="18" charset="0"/>
              <a:ea typeface="宋体" charset="-122"/>
              <a:cs typeface="Times New Roman" pitchFamily="18" charset="0"/>
            </a:endParaRPr>
          </a:p>
        </p:txBody>
      </p:sp>
      <p:sp>
        <p:nvSpPr>
          <p:cNvPr id="21" name="矩形 20"/>
          <p:cNvSpPr>
            <a:spLocks noChangeArrowheads="1"/>
          </p:cNvSpPr>
          <p:nvPr/>
        </p:nvSpPr>
        <p:spPr bwMode="auto">
          <a:xfrm>
            <a:off x="133350" y="6215063"/>
            <a:ext cx="901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latin typeface="Times New Roman" pitchFamily="18" charset="0"/>
              </a:rPr>
              <a:t>Metal-Oxide-Semiconductor Field-Effect Transistor</a:t>
            </a:r>
            <a:r>
              <a:rPr kumimoji="1" lang="zh-CN" altLang="en-US" sz="2400" b="1">
                <a:latin typeface="Times New Roman" pitchFamily="18" charset="0"/>
              </a:rPr>
              <a:t>  </a:t>
            </a:r>
            <a:r>
              <a:rPr kumimoji="1" lang="en-US" altLang="zh-CN" sz="2400" b="1">
                <a:solidFill>
                  <a:srgbClr val="FF0000"/>
                </a:solidFill>
                <a:latin typeface="Times New Roman" pitchFamily="18" charset="0"/>
              </a:rPr>
              <a:t>--</a:t>
            </a:r>
            <a:r>
              <a:rPr kumimoji="1" lang="zh-CN" altLang="en-US" sz="2400" b="1">
                <a:solidFill>
                  <a:srgbClr val="FF0000"/>
                </a:solidFill>
                <a:latin typeface="Times New Roman" pitchFamily="18" charset="0"/>
              </a:rPr>
              <a:t> </a:t>
            </a:r>
            <a:r>
              <a:rPr kumimoji="1" lang="en-US" altLang="zh-CN" sz="2400" b="1">
                <a:solidFill>
                  <a:srgbClr val="FF0000"/>
                </a:solidFill>
                <a:latin typeface="Times New Roman" pitchFamily="18" charset="0"/>
              </a:rPr>
              <a:t>MOSFET</a:t>
            </a:r>
            <a:endParaRPr lang="zh-CN" altLang="en-US" sz="2400">
              <a:solidFill>
                <a:srgbClr val="FF0000"/>
              </a:solidFill>
            </a:endParaRPr>
          </a:p>
        </p:txBody>
      </p:sp>
      <p:sp>
        <p:nvSpPr>
          <p:cNvPr id="30731" name="Text Box 6"/>
          <p:cNvSpPr txBox="1">
            <a:spLocks noChangeArrowheads="1"/>
          </p:cNvSpPr>
          <p:nvPr/>
        </p:nvSpPr>
        <p:spPr bwMode="auto">
          <a:xfrm>
            <a:off x="5808663" y="63500"/>
            <a:ext cx="327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800" b="1">
                <a:solidFill>
                  <a:srgbClr val="FF0066"/>
                </a:solidFill>
                <a:latin typeface="Times New Roman" pitchFamily="18" charset="0"/>
                <a:cs typeface="Times New Roman" pitchFamily="18" charset="0"/>
              </a:rPr>
              <a:t>§3.2</a:t>
            </a:r>
            <a:r>
              <a:rPr kumimoji="1" lang="en-US" altLang="zh-CN" sz="1800" b="1">
                <a:solidFill>
                  <a:srgbClr val="FF0066"/>
                </a:solidFill>
                <a:latin typeface="Times New Roman" pitchFamily="18" charset="0"/>
                <a:cs typeface="Times New Roman" pitchFamily="18" charset="0"/>
              </a:rPr>
              <a:t> </a:t>
            </a:r>
            <a:r>
              <a:rPr kumimoji="1" lang="zh-CN" altLang="en-US" sz="1800" b="1">
                <a:solidFill>
                  <a:srgbClr val="FF0066"/>
                </a:solidFill>
                <a:latin typeface="Times New Roman" pitchFamily="18" charset="0"/>
                <a:cs typeface="Times New Roman" pitchFamily="18" charset="0"/>
              </a:rPr>
              <a:t>半导体元件的开关特性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14375" y="214313"/>
            <a:ext cx="6500813" cy="461962"/>
          </a:xfrm>
          <a:prstGeom prst="rect">
            <a:avLst/>
          </a:prstGeom>
        </p:spPr>
        <p:txBody>
          <a:bodyPr>
            <a:spAutoFit/>
          </a:bodyPr>
          <a:lstStyle/>
          <a:p>
            <a:pPr marL="342900" indent="-342900" eaLnBrk="0" hangingPunct="0">
              <a:spcBef>
                <a:spcPct val="20000"/>
              </a:spcBef>
              <a:defRPr/>
            </a:pPr>
            <a:r>
              <a:rPr lang="en-US" altLang="zh-CN" sz="2400" b="1" kern="0" dirty="0">
                <a:solidFill>
                  <a:srgbClr val="FF0000"/>
                </a:solidFill>
                <a:latin typeface="Times New Roman" pitchFamily="18" charset="0"/>
                <a:ea typeface="宋体" charset="-122"/>
                <a:cs typeface="Times New Roman" pitchFamily="18" charset="0"/>
              </a:rPr>
              <a:t>3.</a:t>
            </a:r>
            <a:r>
              <a:rPr lang="zh-CN" altLang="en-US" sz="2400" b="1" kern="0" dirty="0">
                <a:solidFill>
                  <a:srgbClr val="FF0000"/>
                </a:solidFill>
                <a:latin typeface="Times New Roman" pitchFamily="18" charset="0"/>
                <a:ea typeface="宋体" charset="-122"/>
                <a:cs typeface="Times New Roman" pitchFamily="18" charset="0"/>
              </a:rPr>
              <a:t> </a:t>
            </a:r>
            <a:r>
              <a:rPr lang="en-US" altLang="zh-CN" sz="2400" b="1" kern="0" dirty="0">
                <a:solidFill>
                  <a:srgbClr val="FF0000"/>
                </a:solidFill>
                <a:latin typeface="Times New Roman" pitchFamily="18" charset="0"/>
                <a:ea typeface="宋体" charset="-122"/>
                <a:cs typeface="Times New Roman" pitchFamily="18" charset="0"/>
              </a:rPr>
              <a:t>PMOS</a:t>
            </a:r>
            <a:r>
              <a:rPr lang="zh-CN" altLang="en-US" sz="2400" b="1" kern="0" dirty="0">
                <a:solidFill>
                  <a:srgbClr val="FF0000"/>
                </a:solidFill>
                <a:latin typeface="Times New Roman" pitchFamily="18" charset="0"/>
                <a:ea typeface="宋体" charset="-122"/>
                <a:cs typeface="Times New Roman" pitchFamily="18" charset="0"/>
              </a:rPr>
              <a:t>晶体管的结构与工作原理</a:t>
            </a:r>
            <a:endParaRPr lang="en-US" altLang="zh-CN" sz="2400" b="1" kern="0" dirty="0">
              <a:solidFill>
                <a:srgbClr val="FF0000"/>
              </a:solidFill>
              <a:latin typeface="Times New Roman" pitchFamily="18" charset="0"/>
              <a:ea typeface="宋体" charset="-122"/>
              <a:cs typeface="Times New Roman" pitchFamily="18" charset="0"/>
            </a:endParaRPr>
          </a:p>
        </p:txBody>
      </p:sp>
      <p:graphicFrame>
        <p:nvGraphicFramePr>
          <p:cNvPr id="9222" name="Object 2"/>
          <p:cNvGraphicFramePr>
            <a:graphicFrameLocks noChangeAspect="1"/>
          </p:cNvGraphicFramePr>
          <p:nvPr/>
        </p:nvGraphicFramePr>
        <p:xfrm>
          <a:off x="714375" y="857250"/>
          <a:ext cx="6116638" cy="3314700"/>
        </p:xfrm>
        <a:graphic>
          <a:graphicData uri="http://schemas.openxmlformats.org/presentationml/2006/ole">
            <mc:AlternateContent xmlns:mc="http://schemas.openxmlformats.org/markup-compatibility/2006">
              <mc:Choice xmlns:v="urn:schemas-microsoft-com:vml" Requires="v">
                <p:oleObj spid="_x0000_s31753" name="图片" r:id="rId3" imgW="6823151" imgH="3843357" progId="Word.Picture.8">
                  <p:embed/>
                </p:oleObj>
              </mc:Choice>
              <mc:Fallback>
                <p:oleObj name="图片" r:id="rId3" imgW="6823151" imgH="3843357"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857250"/>
                        <a:ext cx="6116638"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785813" y="4714875"/>
            <a:ext cx="7572375" cy="554038"/>
          </a:xfrm>
          <a:prstGeom prst="rect">
            <a:avLst/>
          </a:prstGeom>
        </p:spPr>
        <p:txBody>
          <a:bodyPr>
            <a:spAutoFit/>
          </a:bodyPr>
          <a:lstStyle/>
          <a:p>
            <a:pPr marL="742950" lvl="1" indent="-285750" eaLnBrk="0" hangingPunct="0">
              <a:lnSpc>
                <a:spcPct val="150000"/>
              </a:lnSpc>
              <a:spcBef>
                <a:spcPct val="20000"/>
              </a:spcBef>
              <a:defRPr/>
            </a:pPr>
            <a:r>
              <a:rPr lang="en-US" altLang="zh-CN" sz="2000" b="1" kern="0" dirty="0">
                <a:solidFill>
                  <a:srgbClr val="0000FF"/>
                </a:solidFill>
                <a:latin typeface="Times New Roman" pitchFamily="18" charset="0"/>
                <a:ea typeface="宋体" charset="-122"/>
                <a:cs typeface="Times New Roman" pitchFamily="18" charset="0"/>
              </a:rPr>
              <a:t>V</a:t>
            </a:r>
            <a:r>
              <a:rPr lang="en-US" altLang="zh-CN" sz="2000" b="1" kern="0" baseline="-25000" dirty="0">
                <a:solidFill>
                  <a:srgbClr val="0000FF"/>
                </a:solidFill>
                <a:latin typeface="Times New Roman" pitchFamily="18" charset="0"/>
                <a:ea typeface="宋体" charset="-122"/>
                <a:cs typeface="Times New Roman" pitchFamily="18" charset="0"/>
              </a:rPr>
              <a:t>GS </a:t>
            </a:r>
            <a:r>
              <a:rPr lang="en-US" altLang="zh-CN" sz="2000" b="1" kern="0" dirty="0">
                <a:solidFill>
                  <a:srgbClr val="0000FF"/>
                </a:solidFill>
                <a:latin typeface="Times New Roman" pitchFamily="18" charset="0"/>
                <a:ea typeface="宋体" charset="-122"/>
                <a:cs typeface="Times New Roman" pitchFamily="18" charset="0"/>
              </a:rPr>
              <a:t>= 0V </a:t>
            </a:r>
            <a:r>
              <a:rPr lang="zh-CN" altLang="en-US" sz="2000" b="1" kern="0" dirty="0">
                <a:solidFill>
                  <a:srgbClr val="0000FF"/>
                </a:solidFill>
                <a:latin typeface="Times New Roman" pitchFamily="18" charset="0"/>
                <a:ea typeface="宋体" charset="-122"/>
                <a:cs typeface="Times New Roman" pitchFamily="18" charset="0"/>
              </a:rPr>
              <a:t>时，形成</a:t>
            </a:r>
            <a:r>
              <a:rPr lang="en-US" altLang="zh-CN" sz="2000" b="1" kern="0" dirty="0">
                <a:solidFill>
                  <a:srgbClr val="0000FF"/>
                </a:solidFill>
                <a:latin typeface="Times New Roman" pitchFamily="18" charset="0"/>
                <a:ea typeface="宋体" charset="-122"/>
                <a:cs typeface="Times New Roman" pitchFamily="18" charset="0"/>
              </a:rPr>
              <a:t>P</a:t>
            </a:r>
            <a:r>
              <a:rPr lang="zh-CN" altLang="en-US" sz="2000" b="1" kern="0" dirty="0">
                <a:solidFill>
                  <a:srgbClr val="0000FF"/>
                </a:solidFill>
                <a:latin typeface="Times New Roman" pitchFamily="18" charset="0"/>
                <a:ea typeface="宋体" charset="-122"/>
                <a:cs typeface="Times New Roman" pitchFamily="18" charset="0"/>
              </a:rPr>
              <a:t>型导电沟道， </a:t>
            </a:r>
            <a:r>
              <a:rPr lang="en-US" altLang="zh-CN" sz="2000" b="1" kern="0" dirty="0">
                <a:solidFill>
                  <a:srgbClr val="0000FF"/>
                </a:solidFill>
                <a:latin typeface="Times New Roman" pitchFamily="18" charset="0"/>
                <a:ea typeface="宋体" charset="-122"/>
                <a:cs typeface="Times New Roman" pitchFamily="18" charset="0"/>
              </a:rPr>
              <a:t>MOS </a:t>
            </a:r>
            <a:r>
              <a:rPr lang="zh-CN" altLang="en-US" sz="2000" b="1" kern="0" dirty="0">
                <a:solidFill>
                  <a:srgbClr val="0000FF"/>
                </a:solidFill>
                <a:latin typeface="Times New Roman" pitchFamily="18" charset="0"/>
                <a:ea typeface="宋体" charset="-122"/>
                <a:cs typeface="Times New Roman" pitchFamily="18" charset="0"/>
              </a:rPr>
              <a:t>管导通。</a:t>
            </a:r>
          </a:p>
        </p:txBody>
      </p:sp>
      <p:sp>
        <p:nvSpPr>
          <p:cNvPr id="9" name="矩形 8"/>
          <p:cNvSpPr/>
          <p:nvPr/>
        </p:nvSpPr>
        <p:spPr>
          <a:xfrm>
            <a:off x="4143375" y="4029075"/>
            <a:ext cx="4133850" cy="400050"/>
          </a:xfrm>
          <a:prstGeom prst="rect">
            <a:avLst/>
          </a:prstGeom>
        </p:spPr>
        <p:txBody>
          <a:bodyPr wrap="none">
            <a:spAutoFit/>
          </a:bodyPr>
          <a:lstStyle/>
          <a:p>
            <a:pPr>
              <a:defRPr/>
            </a:pPr>
            <a:r>
              <a:rPr lang="en-US" altLang="zh-CN" sz="2000" b="1" kern="0" dirty="0">
                <a:latin typeface="Times New Roman" pitchFamily="18" charset="0"/>
                <a:ea typeface="宋体" charset="-122"/>
                <a:cs typeface="Times New Roman" pitchFamily="18" charset="0"/>
              </a:rPr>
              <a:t>P</a:t>
            </a:r>
            <a:r>
              <a:rPr lang="zh-CN" altLang="en-US" sz="2000" b="1" kern="0" dirty="0">
                <a:latin typeface="Times New Roman" pitchFamily="18" charset="0"/>
                <a:ea typeface="宋体" charset="-122"/>
                <a:cs typeface="Times New Roman" pitchFamily="18" charset="0"/>
              </a:rPr>
              <a:t>型导电沟道</a:t>
            </a:r>
            <a:r>
              <a:rPr lang="en-US" altLang="zh-CN" sz="2000" b="1" kern="0" dirty="0">
                <a:latin typeface="Times New Roman" pitchFamily="18" charset="0"/>
                <a:ea typeface="宋体" charset="-122"/>
                <a:cs typeface="Times New Roman" pitchFamily="18" charset="0"/>
              </a:rPr>
              <a:t>MOS</a:t>
            </a:r>
            <a:r>
              <a:rPr lang="zh-CN" altLang="en-US" sz="2000" b="1" kern="0" dirty="0">
                <a:latin typeface="Times New Roman" pitchFamily="18" charset="0"/>
                <a:ea typeface="宋体" charset="-122"/>
                <a:cs typeface="Times New Roman" pitchFamily="18" charset="0"/>
              </a:rPr>
              <a:t>晶体管</a:t>
            </a:r>
            <a:r>
              <a:rPr lang="en-US" altLang="zh-CN" sz="2000" b="1" kern="0" dirty="0">
                <a:latin typeface="Times New Roman" pitchFamily="18" charset="0"/>
                <a:ea typeface="宋体" charset="-122"/>
                <a:cs typeface="Times New Roman" pitchFamily="18" charset="0"/>
              </a:rPr>
              <a:t>---- </a:t>
            </a:r>
            <a:r>
              <a:rPr lang="en-US" altLang="zh-CN" sz="2000" b="1" kern="0" dirty="0">
                <a:solidFill>
                  <a:srgbClr val="C00000"/>
                </a:solidFill>
                <a:latin typeface="Times New Roman" pitchFamily="18" charset="0"/>
                <a:ea typeface="宋体" charset="-122"/>
                <a:cs typeface="Times New Roman" pitchFamily="18" charset="0"/>
              </a:rPr>
              <a:t>PMOS</a:t>
            </a:r>
            <a:endParaRPr lang="zh-CN" altLang="en-US" sz="2000" dirty="0">
              <a:solidFill>
                <a:srgbClr val="C00000"/>
              </a:solidFill>
              <a:ea typeface="宋体" charset="-122"/>
            </a:endParaRPr>
          </a:p>
        </p:txBody>
      </p:sp>
      <p:sp>
        <p:nvSpPr>
          <p:cNvPr id="10" name="矩形 9"/>
          <p:cNvSpPr/>
          <p:nvPr/>
        </p:nvSpPr>
        <p:spPr>
          <a:xfrm>
            <a:off x="785813" y="5362575"/>
            <a:ext cx="6215062" cy="495300"/>
          </a:xfrm>
          <a:prstGeom prst="rect">
            <a:avLst/>
          </a:prstGeom>
        </p:spPr>
        <p:txBody>
          <a:bodyPr>
            <a:spAutoFit/>
          </a:bodyPr>
          <a:lstStyle/>
          <a:p>
            <a:pPr marL="742950" lvl="1" indent="-285750" eaLnBrk="0" hangingPunct="0">
              <a:lnSpc>
                <a:spcPct val="150000"/>
              </a:lnSpc>
              <a:spcBef>
                <a:spcPct val="20000"/>
              </a:spcBef>
              <a:defRPr/>
            </a:pPr>
            <a:r>
              <a:rPr lang="en-US" altLang="zh-CN" sz="2000" b="1" kern="0" dirty="0">
                <a:solidFill>
                  <a:srgbClr val="0000FF"/>
                </a:solidFill>
                <a:latin typeface="Times New Roman" pitchFamily="18" charset="0"/>
                <a:ea typeface="宋体" charset="-122"/>
                <a:cs typeface="Times New Roman" pitchFamily="18" charset="0"/>
              </a:rPr>
              <a:t>V</a:t>
            </a:r>
            <a:r>
              <a:rPr lang="en-US" altLang="zh-CN" sz="2000" b="1" kern="0" baseline="-25000" dirty="0">
                <a:solidFill>
                  <a:srgbClr val="0000FF"/>
                </a:solidFill>
                <a:latin typeface="Times New Roman" pitchFamily="18" charset="0"/>
                <a:ea typeface="宋体" charset="-122"/>
                <a:cs typeface="Times New Roman" pitchFamily="18" charset="0"/>
              </a:rPr>
              <a:t>GS </a:t>
            </a:r>
            <a:r>
              <a:rPr lang="en-US" altLang="zh-CN" sz="2000" b="1" kern="0" dirty="0">
                <a:solidFill>
                  <a:srgbClr val="0000FF"/>
                </a:solidFill>
                <a:latin typeface="Times New Roman" pitchFamily="18" charset="0"/>
                <a:ea typeface="宋体" charset="-122"/>
                <a:cs typeface="Times New Roman" pitchFamily="18" charset="0"/>
              </a:rPr>
              <a:t>= 5V </a:t>
            </a:r>
            <a:r>
              <a:rPr lang="zh-CN" altLang="en-US" sz="2000" b="1" kern="0" dirty="0">
                <a:solidFill>
                  <a:srgbClr val="0000FF"/>
                </a:solidFill>
                <a:latin typeface="Times New Roman" pitchFamily="18" charset="0"/>
                <a:ea typeface="宋体" charset="-122"/>
                <a:cs typeface="Times New Roman" pitchFamily="18" charset="0"/>
              </a:rPr>
              <a:t>时，不形成导电沟道， </a:t>
            </a:r>
            <a:r>
              <a:rPr lang="en-US" altLang="zh-CN" sz="2000" b="1" kern="0" dirty="0">
                <a:solidFill>
                  <a:srgbClr val="0000FF"/>
                </a:solidFill>
                <a:latin typeface="Times New Roman" pitchFamily="18" charset="0"/>
                <a:ea typeface="宋体" charset="-122"/>
                <a:cs typeface="Times New Roman" pitchFamily="18" charset="0"/>
              </a:rPr>
              <a:t>MOS </a:t>
            </a:r>
            <a:r>
              <a:rPr lang="zh-CN" altLang="en-US" sz="2000" b="1" kern="0" dirty="0">
                <a:solidFill>
                  <a:srgbClr val="0000FF"/>
                </a:solidFill>
                <a:latin typeface="Times New Roman" pitchFamily="18" charset="0"/>
                <a:ea typeface="宋体" charset="-122"/>
                <a:cs typeface="Times New Roman" pitchFamily="18" charset="0"/>
              </a:rPr>
              <a:t>管截止。</a:t>
            </a:r>
          </a:p>
        </p:txBody>
      </p:sp>
      <p:sp>
        <p:nvSpPr>
          <p:cNvPr id="31751" name="Text Box 6"/>
          <p:cNvSpPr txBox="1">
            <a:spLocks noChangeArrowheads="1"/>
          </p:cNvSpPr>
          <p:nvPr/>
        </p:nvSpPr>
        <p:spPr bwMode="auto">
          <a:xfrm>
            <a:off x="5808663" y="63500"/>
            <a:ext cx="327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800" b="1">
                <a:solidFill>
                  <a:srgbClr val="FF0066"/>
                </a:solidFill>
                <a:latin typeface="Times New Roman" pitchFamily="18" charset="0"/>
                <a:cs typeface="Times New Roman" pitchFamily="18" charset="0"/>
              </a:rPr>
              <a:t>§3.2</a:t>
            </a:r>
            <a:r>
              <a:rPr kumimoji="1" lang="en-US" altLang="zh-CN" sz="1800" b="1">
                <a:solidFill>
                  <a:srgbClr val="FF0066"/>
                </a:solidFill>
                <a:latin typeface="Times New Roman" pitchFamily="18" charset="0"/>
                <a:cs typeface="Times New Roman" pitchFamily="18" charset="0"/>
              </a:rPr>
              <a:t> </a:t>
            </a:r>
            <a:r>
              <a:rPr kumimoji="1" lang="zh-CN" altLang="en-US" sz="1800" b="1">
                <a:solidFill>
                  <a:srgbClr val="FF0066"/>
                </a:solidFill>
                <a:latin typeface="Times New Roman" pitchFamily="18" charset="0"/>
                <a:cs typeface="Times New Roman" pitchFamily="18" charset="0"/>
              </a:rPr>
              <a:t>半导体元件的开关特性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blinds(horizontal)">
                                      <p:cBhvr>
                                        <p:cTn id="7" dur="500"/>
                                        <p:tgtEl>
                                          <p:spTgt spid="92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2588" y="142875"/>
            <a:ext cx="3073400" cy="461963"/>
          </a:xfrm>
          <a:prstGeom prst="rect">
            <a:avLst/>
          </a:prstGeom>
        </p:spPr>
        <p:txBody>
          <a:bodyPr wrap="none">
            <a:spAutoFit/>
          </a:bodyPr>
          <a:lstStyle/>
          <a:p>
            <a:pPr algn="ctr" eaLnBrk="0" hangingPunct="0">
              <a:defRPr/>
            </a:pPr>
            <a:r>
              <a:rPr lang="en-US" altLang="zh-CN" sz="2400" b="1" kern="0" dirty="0">
                <a:solidFill>
                  <a:srgbClr val="FF0000"/>
                </a:solidFill>
                <a:latin typeface="Times New Roman" pitchFamily="18" charset="0"/>
                <a:ea typeface="宋体" charset="-122"/>
                <a:cs typeface="Times New Roman" pitchFamily="18" charset="0"/>
              </a:rPr>
              <a:t>4. MOS</a:t>
            </a:r>
            <a:r>
              <a:rPr lang="zh-CN" altLang="en-US" sz="2400" b="1" kern="0" dirty="0">
                <a:solidFill>
                  <a:srgbClr val="FF0000"/>
                </a:solidFill>
                <a:latin typeface="Times New Roman" pitchFamily="18" charset="0"/>
                <a:ea typeface="宋体" charset="-122"/>
                <a:cs typeface="Times New Roman" pitchFamily="18" charset="0"/>
              </a:rPr>
              <a:t>晶体管的符号</a:t>
            </a:r>
          </a:p>
        </p:txBody>
      </p:sp>
      <p:sp>
        <p:nvSpPr>
          <p:cNvPr id="8" name="矩形 7"/>
          <p:cNvSpPr/>
          <p:nvPr/>
        </p:nvSpPr>
        <p:spPr>
          <a:xfrm>
            <a:off x="382588" y="714375"/>
            <a:ext cx="3736975" cy="461963"/>
          </a:xfrm>
          <a:prstGeom prst="rect">
            <a:avLst/>
          </a:prstGeom>
        </p:spPr>
        <p:txBody>
          <a:bodyPr wrap="none">
            <a:spAutoFit/>
          </a:bodyPr>
          <a:lstStyle/>
          <a:p>
            <a:pPr>
              <a:defRPr/>
            </a:pPr>
            <a:r>
              <a:rPr lang="zh-CN" altLang="en-US" sz="2400" b="1" kern="0" dirty="0">
                <a:solidFill>
                  <a:srgbClr val="0000FF"/>
                </a:solidFill>
                <a:latin typeface="Times New Roman" pitchFamily="18" charset="0"/>
                <a:ea typeface="宋体" charset="-122"/>
                <a:cs typeface="Times New Roman" pitchFamily="18" charset="0"/>
              </a:rPr>
              <a:t>（</a:t>
            </a:r>
            <a:r>
              <a:rPr lang="en-US" altLang="zh-CN" sz="2400" b="1" kern="0" dirty="0">
                <a:solidFill>
                  <a:srgbClr val="0000FF"/>
                </a:solidFill>
                <a:latin typeface="Times New Roman" pitchFamily="18" charset="0"/>
                <a:ea typeface="宋体" charset="-122"/>
                <a:cs typeface="Times New Roman" pitchFamily="18" charset="0"/>
              </a:rPr>
              <a:t>1</a:t>
            </a:r>
            <a:r>
              <a:rPr lang="zh-CN" altLang="en-US" sz="2400" b="1" kern="0" dirty="0">
                <a:solidFill>
                  <a:srgbClr val="0000FF"/>
                </a:solidFill>
                <a:latin typeface="Times New Roman" pitchFamily="18" charset="0"/>
                <a:ea typeface="宋体" charset="-122"/>
                <a:cs typeface="Times New Roman" pitchFamily="18" charset="0"/>
              </a:rPr>
              <a:t>）</a:t>
            </a:r>
            <a:r>
              <a:rPr lang="en-US" altLang="zh-CN" sz="2400" b="1" kern="0" dirty="0">
                <a:solidFill>
                  <a:srgbClr val="0000FF"/>
                </a:solidFill>
                <a:latin typeface="Times New Roman" pitchFamily="18" charset="0"/>
                <a:ea typeface="宋体" charset="-122"/>
                <a:cs typeface="Times New Roman" pitchFamily="18" charset="0"/>
              </a:rPr>
              <a:t>NMOS</a:t>
            </a:r>
            <a:r>
              <a:rPr lang="zh-CN" altLang="en-US" sz="2400" b="1" kern="0" dirty="0">
                <a:solidFill>
                  <a:srgbClr val="0000FF"/>
                </a:solidFill>
                <a:latin typeface="Times New Roman" pitchFamily="18" charset="0"/>
                <a:ea typeface="宋体" charset="-122"/>
                <a:cs typeface="Times New Roman" pitchFamily="18" charset="0"/>
              </a:rPr>
              <a:t>晶体管的符号</a:t>
            </a:r>
            <a:endParaRPr lang="zh-CN" altLang="en-US" sz="2400" b="1" dirty="0">
              <a:solidFill>
                <a:srgbClr val="0000FF"/>
              </a:solidFill>
              <a:latin typeface="Times New Roman" pitchFamily="18" charset="0"/>
              <a:ea typeface="宋体" charset="-122"/>
              <a:cs typeface="Times New Roman" pitchFamily="18" charset="0"/>
            </a:endParaRPr>
          </a:p>
        </p:txBody>
      </p:sp>
      <p:sp>
        <p:nvSpPr>
          <p:cNvPr id="9" name="矩形 8"/>
          <p:cNvSpPr/>
          <p:nvPr/>
        </p:nvSpPr>
        <p:spPr>
          <a:xfrm>
            <a:off x="4525963" y="714375"/>
            <a:ext cx="3702050" cy="461963"/>
          </a:xfrm>
          <a:prstGeom prst="rect">
            <a:avLst/>
          </a:prstGeom>
        </p:spPr>
        <p:txBody>
          <a:bodyPr wrap="none">
            <a:spAutoFit/>
          </a:bodyPr>
          <a:lstStyle/>
          <a:p>
            <a:pPr>
              <a:defRPr/>
            </a:pPr>
            <a:r>
              <a:rPr lang="zh-CN" altLang="en-US" sz="2400" b="1" kern="0" dirty="0">
                <a:solidFill>
                  <a:srgbClr val="0000FF"/>
                </a:solidFill>
                <a:latin typeface="Times New Roman" pitchFamily="18" charset="0"/>
                <a:ea typeface="宋体" charset="-122"/>
                <a:cs typeface="Times New Roman" pitchFamily="18" charset="0"/>
              </a:rPr>
              <a:t>（</a:t>
            </a:r>
            <a:r>
              <a:rPr lang="en-US" altLang="zh-CN" sz="2400" b="1" kern="0" dirty="0">
                <a:solidFill>
                  <a:srgbClr val="0000FF"/>
                </a:solidFill>
                <a:latin typeface="Times New Roman" pitchFamily="18" charset="0"/>
                <a:ea typeface="宋体" charset="-122"/>
                <a:cs typeface="Times New Roman" pitchFamily="18" charset="0"/>
              </a:rPr>
              <a:t>2</a:t>
            </a:r>
            <a:r>
              <a:rPr lang="zh-CN" altLang="en-US" sz="2400" b="1" kern="0" dirty="0">
                <a:solidFill>
                  <a:srgbClr val="0000FF"/>
                </a:solidFill>
                <a:latin typeface="Times New Roman" pitchFamily="18" charset="0"/>
                <a:ea typeface="宋体" charset="-122"/>
                <a:cs typeface="Times New Roman" pitchFamily="18" charset="0"/>
              </a:rPr>
              <a:t>）</a:t>
            </a:r>
            <a:r>
              <a:rPr lang="en-US" altLang="zh-CN" sz="2400" b="1" kern="0" dirty="0">
                <a:solidFill>
                  <a:srgbClr val="0000FF"/>
                </a:solidFill>
                <a:latin typeface="Times New Roman" pitchFamily="18" charset="0"/>
                <a:ea typeface="宋体" charset="-122"/>
                <a:cs typeface="Times New Roman" pitchFamily="18" charset="0"/>
              </a:rPr>
              <a:t>PMOS</a:t>
            </a:r>
            <a:r>
              <a:rPr lang="zh-CN" altLang="en-US" sz="2400" b="1" kern="0" dirty="0">
                <a:solidFill>
                  <a:srgbClr val="0000FF"/>
                </a:solidFill>
                <a:latin typeface="Times New Roman" pitchFamily="18" charset="0"/>
                <a:ea typeface="宋体" charset="-122"/>
                <a:cs typeface="Times New Roman" pitchFamily="18" charset="0"/>
              </a:rPr>
              <a:t>晶体管的符号</a:t>
            </a:r>
            <a:endParaRPr lang="zh-CN" altLang="en-US" sz="2400" b="1" dirty="0">
              <a:solidFill>
                <a:srgbClr val="0000FF"/>
              </a:solidFill>
              <a:latin typeface="Times New Roman" pitchFamily="18" charset="0"/>
              <a:ea typeface="宋体" charset="-122"/>
              <a:cs typeface="Times New Roman" pitchFamily="18" charset="0"/>
            </a:endParaRPr>
          </a:p>
        </p:txBody>
      </p:sp>
      <p:grpSp>
        <p:nvGrpSpPr>
          <p:cNvPr id="2" name="组合 6"/>
          <p:cNvGrpSpPr>
            <a:grpSpLocks/>
          </p:cNvGrpSpPr>
          <p:nvPr/>
        </p:nvGrpSpPr>
        <p:grpSpPr bwMode="auto">
          <a:xfrm>
            <a:off x="1454150" y="1143000"/>
            <a:ext cx="2155825" cy="1400175"/>
            <a:chOff x="5715008" y="3500438"/>
            <a:chExt cx="2156620" cy="1400261"/>
          </a:xfrm>
        </p:grpSpPr>
        <p:grpSp>
          <p:nvGrpSpPr>
            <p:cNvPr id="32854" name="组合 44"/>
            <p:cNvGrpSpPr>
              <a:grpSpLocks/>
            </p:cNvGrpSpPr>
            <p:nvPr/>
          </p:nvGrpSpPr>
          <p:grpSpPr bwMode="auto">
            <a:xfrm flipV="1">
              <a:off x="6072198" y="3857628"/>
              <a:ext cx="1439862" cy="858837"/>
              <a:chOff x="1714480" y="3284547"/>
              <a:chExt cx="1439862" cy="858837"/>
            </a:xfrm>
          </p:grpSpPr>
          <p:grpSp>
            <p:nvGrpSpPr>
              <p:cNvPr id="32858" name="组合 165"/>
              <p:cNvGrpSpPr>
                <a:grpSpLocks/>
              </p:cNvGrpSpPr>
              <p:nvPr/>
            </p:nvGrpSpPr>
            <p:grpSpPr bwMode="auto">
              <a:xfrm rot="16200000" flipV="1">
                <a:off x="2354241" y="3463809"/>
                <a:ext cx="144464" cy="500063"/>
                <a:chOff x="6286517" y="4143362"/>
                <a:chExt cx="144464" cy="500078"/>
              </a:xfrm>
            </p:grpSpPr>
            <p:cxnSp>
              <p:nvCxnSpPr>
                <p:cNvPr id="21" name="直接连接符 20"/>
                <p:cNvCxnSpPr/>
                <p:nvPr/>
              </p:nvCxnSpPr>
              <p:spPr>
                <a:xfrm rot="16200000" flipH="1">
                  <a:off x="6124445" y="4304866"/>
                  <a:ext cx="32397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a:off x="6179981" y="4392214"/>
                  <a:ext cx="500262" cy="158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bwMode="auto">
              <a:xfrm rot="16200000" flipV="1">
                <a:off x="2257790" y="3963966"/>
                <a:ext cx="357209"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auto">
              <a:xfrm rot="16200000" flipV="1">
                <a:off x="2444390" y="3464666"/>
                <a:ext cx="35721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bwMode="auto">
              <a:xfrm rot="16200000" flipV="1">
                <a:off x="2107716" y="3464666"/>
                <a:ext cx="35721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auto">
              <a:xfrm rot="16200000" flipV="1">
                <a:off x="2276053" y="3464666"/>
                <a:ext cx="357210" cy="0"/>
              </a:xfrm>
              <a:prstGeom prst="line">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auto">
              <a:xfrm rot="10800000">
                <a:off x="1714610" y="3286061"/>
                <a:ext cx="571711"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auto">
              <a:xfrm rot="10800000" flipV="1">
                <a:off x="2615054" y="3284474"/>
                <a:ext cx="539949"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855" name="矩形 75"/>
            <p:cNvSpPr>
              <a:spLocks noChangeArrowheads="1"/>
            </p:cNvSpPr>
            <p:nvPr/>
          </p:nvSpPr>
          <p:spPr bwMode="auto">
            <a:xfrm>
              <a:off x="6572264" y="3500438"/>
              <a:ext cx="383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rPr>
                <a:t>G</a:t>
              </a:r>
              <a:endParaRPr lang="zh-CN" altLang="en-US" sz="2000"/>
            </a:p>
          </p:txBody>
        </p:sp>
        <p:sp>
          <p:nvSpPr>
            <p:cNvPr id="32856" name="矩形 75"/>
            <p:cNvSpPr>
              <a:spLocks noChangeArrowheads="1"/>
            </p:cNvSpPr>
            <p:nvPr/>
          </p:nvSpPr>
          <p:spPr bwMode="auto">
            <a:xfrm>
              <a:off x="5715008" y="4500570"/>
              <a:ext cx="327384" cy="40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rPr>
                <a:t>S</a:t>
              </a:r>
              <a:endParaRPr lang="zh-CN" altLang="en-US" sz="2000"/>
            </a:p>
          </p:txBody>
        </p:sp>
        <p:sp>
          <p:nvSpPr>
            <p:cNvPr id="32857" name="矩形 75"/>
            <p:cNvSpPr>
              <a:spLocks noChangeArrowheads="1"/>
            </p:cNvSpPr>
            <p:nvPr/>
          </p:nvSpPr>
          <p:spPr bwMode="auto">
            <a:xfrm>
              <a:off x="7500958" y="4500570"/>
              <a:ext cx="370670" cy="40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rPr>
                <a:t>D</a:t>
              </a:r>
              <a:endParaRPr lang="zh-CN" altLang="en-US" sz="2000"/>
            </a:p>
          </p:txBody>
        </p:sp>
      </p:grpSp>
      <p:grpSp>
        <p:nvGrpSpPr>
          <p:cNvPr id="5" name="组合 22"/>
          <p:cNvGrpSpPr>
            <a:grpSpLocks/>
          </p:cNvGrpSpPr>
          <p:nvPr/>
        </p:nvGrpSpPr>
        <p:grpSpPr bwMode="auto">
          <a:xfrm>
            <a:off x="5668963" y="1100138"/>
            <a:ext cx="2112962" cy="1400175"/>
            <a:chOff x="6173492" y="1000108"/>
            <a:chExt cx="2113284" cy="1400242"/>
          </a:xfrm>
        </p:grpSpPr>
        <p:grpSp>
          <p:nvGrpSpPr>
            <p:cNvPr id="32841" name="组合 42"/>
            <p:cNvGrpSpPr>
              <a:grpSpLocks/>
            </p:cNvGrpSpPr>
            <p:nvPr/>
          </p:nvGrpSpPr>
          <p:grpSpPr bwMode="auto">
            <a:xfrm>
              <a:off x="6500826" y="1357298"/>
              <a:ext cx="1416060" cy="871549"/>
              <a:chOff x="1714480" y="1285861"/>
              <a:chExt cx="1416060" cy="871549"/>
            </a:xfrm>
          </p:grpSpPr>
          <p:grpSp>
            <p:nvGrpSpPr>
              <p:cNvPr id="32845" name="组合 159"/>
              <p:cNvGrpSpPr>
                <a:grpSpLocks/>
              </p:cNvGrpSpPr>
              <p:nvPr/>
            </p:nvGrpSpPr>
            <p:grpSpPr bwMode="auto">
              <a:xfrm rot="5400000">
                <a:off x="2379638" y="1465387"/>
                <a:ext cx="144464" cy="500063"/>
                <a:chOff x="6286517" y="4143341"/>
                <a:chExt cx="144464" cy="500078"/>
              </a:xfrm>
            </p:grpSpPr>
            <p:cxnSp>
              <p:nvCxnSpPr>
                <p:cNvPr id="35" name="直接连接符 34"/>
                <p:cNvCxnSpPr/>
                <p:nvPr/>
              </p:nvCxnSpPr>
              <p:spPr>
                <a:xfrm rot="16200000" flipH="1">
                  <a:off x="6124457" y="4305400"/>
                  <a:ext cx="32390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6180009" y="4392729"/>
                  <a:ext cx="500154" cy="15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29" name="直接连接符 6"/>
              <p:cNvCxnSpPr/>
              <p:nvPr/>
            </p:nvCxnSpPr>
            <p:spPr bwMode="auto">
              <a:xfrm rot="5400000">
                <a:off x="2282651" y="1463683"/>
                <a:ext cx="357205"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auto">
              <a:xfrm rot="5400000">
                <a:off x="2463654" y="1963771"/>
                <a:ext cx="357204"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bwMode="auto">
              <a:xfrm rot="5400000">
                <a:off x="2114351" y="1963771"/>
                <a:ext cx="357204"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auto">
              <a:xfrm rot="5400000">
                <a:off x="2282651" y="1963771"/>
                <a:ext cx="357204" cy="1587"/>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bwMode="auto">
              <a:xfrm rot="10800000">
                <a:off x="2630348" y="2155867"/>
                <a:ext cx="500139"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auto">
              <a:xfrm rot="10800000" flipV="1">
                <a:off x="1714221" y="2155867"/>
                <a:ext cx="56999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842" name="矩形 75"/>
            <p:cNvSpPr>
              <a:spLocks noChangeArrowheads="1"/>
            </p:cNvSpPr>
            <p:nvPr/>
          </p:nvSpPr>
          <p:spPr bwMode="auto">
            <a:xfrm>
              <a:off x="7030748" y="1000108"/>
              <a:ext cx="383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rPr>
                <a:t>G</a:t>
              </a:r>
              <a:endParaRPr lang="zh-CN" altLang="en-US" sz="2000"/>
            </a:p>
          </p:txBody>
        </p:sp>
        <p:sp>
          <p:nvSpPr>
            <p:cNvPr id="32843" name="矩形 75"/>
            <p:cNvSpPr>
              <a:spLocks noChangeArrowheads="1"/>
            </p:cNvSpPr>
            <p:nvPr/>
          </p:nvSpPr>
          <p:spPr bwMode="auto">
            <a:xfrm>
              <a:off x="6173492" y="200024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rPr>
                <a:t>D</a:t>
              </a:r>
              <a:endParaRPr lang="zh-CN" altLang="en-US" sz="2000"/>
            </a:p>
          </p:txBody>
        </p:sp>
        <p:sp>
          <p:nvSpPr>
            <p:cNvPr id="32844" name="矩形 75"/>
            <p:cNvSpPr>
              <a:spLocks noChangeArrowheads="1"/>
            </p:cNvSpPr>
            <p:nvPr/>
          </p:nvSpPr>
          <p:spPr bwMode="auto">
            <a:xfrm>
              <a:off x="7959442" y="2000240"/>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rPr>
                <a:t>S</a:t>
              </a:r>
              <a:endParaRPr lang="zh-CN" altLang="en-US" sz="2000"/>
            </a:p>
          </p:txBody>
        </p:sp>
      </p:grpSp>
      <p:sp>
        <p:nvSpPr>
          <p:cNvPr id="37" name="矩形 36"/>
          <p:cNvSpPr/>
          <p:nvPr/>
        </p:nvSpPr>
        <p:spPr>
          <a:xfrm>
            <a:off x="357188" y="2752725"/>
            <a:ext cx="3668712" cy="461963"/>
          </a:xfrm>
          <a:prstGeom prst="rect">
            <a:avLst/>
          </a:prstGeom>
        </p:spPr>
        <p:txBody>
          <a:bodyPr wrap="none">
            <a:spAutoFit/>
          </a:bodyPr>
          <a:lstStyle/>
          <a:p>
            <a:pPr marL="342900" indent="-342900" eaLnBrk="0" hangingPunct="0">
              <a:spcBef>
                <a:spcPct val="20000"/>
              </a:spcBef>
              <a:defRPr/>
            </a:pPr>
            <a:r>
              <a:rPr lang="en-US" altLang="zh-CN" sz="2400" b="1" kern="0" dirty="0">
                <a:solidFill>
                  <a:srgbClr val="FF0000"/>
                </a:solidFill>
                <a:latin typeface="Times New Roman" pitchFamily="18" charset="0"/>
                <a:ea typeface="宋体" charset="-122"/>
                <a:cs typeface="Times New Roman" pitchFamily="18" charset="0"/>
              </a:rPr>
              <a:t>5. MOS</a:t>
            </a:r>
            <a:r>
              <a:rPr lang="zh-CN" altLang="en-US" sz="2400" b="1" kern="0" dirty="0">
                <a:solidFill>
                  <a:srgbClr val="FF0000"/>
                </a:solidFill>
                <a:latin typeface="Times New Roman" pitchFamily="18" charset="0"/>
                <a:ea typeface="宋体" charset="-122"/>
                <a:cs typeface="Times New Roman" pitchFamily="18" charset="0"/>
              </a:rPr>
              <a:t>晶体管的开关特性</a:t>
            </a:r>
          </a:p>
        </p:txBody>
      </p:sp>
      <p:sp>
        <p:nvSpPr>
          <p:cNvPr id="39" name="矩形 38"/>
          <p:cNvSpPr/>
          <p:nvPr/>
        </p:nvSpPr>
        <p:spPr>
          <a:xfrm>
            <a:off x="382588" y="3181350"/>
            <a:ext cx="4046537" cy="461963"/>
          </a:xfrm>
          <a:prstGeom prst="rect">
            <a:avLst/>
          </a:prstGeom>
        </p:spPr>
        <p:txBody>
          <a:bodyPr wrap="none">
            <a:spAutoFit/>
          </a:bodyPr>
          <a:lstStyle/>
          <a:p>
            <a:pPr marL="342900" indent="-342900" eaLnBrk="0" hangingPunct="0">
              <a:spcBef>
                <a:spcPct val="20000"/>
              </a:spcBef>
              <a:defRPr/>
            </a:pPr>
            <a:r>
              <a:rPr lang="zh-CN" altLang="en-US" sz="2400" b="1" kern="0" dirty="0">
                <a:solidFill>
                  <a:srgbClr val="0000FF"/>
                </a:solidFill>
                <a:latin typeface="Times New Roman" pitchFamily="18" charset="0"/>
                <a:ea typeface="宋体" charset="-122"/>
                <a:cs typeface="Times New Roman" pitchFamily="18" charset="0"/>
              </a:rPr>
              <a:t>（</a:t>
            </a:r>
            <a:r>
              <a:rPr lang="en-US" altLang="zh-CN" sz="2400" b="1" kern="0" dirty="0">
                <a:solidFill>
                  <a:srgbClr val="0000FF"/>
                </a:solidFill>
                <a:latin typeface="Times New Roman" pitchFamily="18" charset="0"/>
                <a:ea typeface="宋体" charset="-122"/>
                <a:cs typeface="Times New Roman" pitchFamily="18" charset="0"/>
              </a:rPr>
              <a:t>1</a:t>
            </a:r>
            <a:r>
              <a:rPr lang="zh-CN" altLang="en-US" sz="2400" b="1" kern="0" dirty="0">
                <a:solidFill>
                  <a:srgbClr val="0000FF"/>
                </a:solidFill>
                <a:latin typeface="Times New Roman" pitchFamily="18" charset="0"/>
                <a:ea typeface="宋体" charset="-122"/>
                <a:cs typeface="Times New Roman" pitchFamily="18" charset="0"/>
              </a:rPr>
              <a:t>）</a:t>
            </a:r>
            <a:r>
              <a:rPr lang="en-US" altLang="zh-CN" sz="2400" b="1" kern="0" dirty="0">
                <a:solidFill>
                  <a:srgbClr val="0000FF"/>
                </a:solidFill>
                <a:latin typeface="Times New Roman" pitchFamily="18" charset="0"/>
                <a:ea typeface="宋体" charset="-122"/>
                <a:cs typeface="Times New Roman" pitchFamily="18" charset="0"/>
              </a:rPr>
              <a:t>NMOS</a:t>
            </a:r>
            <a:r>
              <a:rPr lang="zh-CN" altLang="en-US" sz="2400" b="1" kern="0" dirty="0">
                <a:solidFill>
                  <a:srgbClr val="0000FF"/>
                </a:solidFill>
                <a:latin typeface="Times New Roman" pitchFamily="18" charset="0"/>
                <a:ea typeface="宋体" charset="-122"/>
                <a:cs typeface="Times New Roman" pitchFamily="18" charset="0"/>
              </a:rPr>
              <a:t>工作于开关状态</a:t>
            </a:r>
          </a:p>
        </p:txBody>
      </p:sp>
      <p:sp>
        <p:nvSpPr>
          <p:cNvPr id="40" name="矩形 39"/>
          <p:cNvSpPr/>
          <p:nvPr/>
        </p:nvSpPr>
        <p:spPr>
          <a:xfrm>
            <a:off x="4525963" y="3181350"/>
            <a:ext cx="4011612" cy="461963"/>
          </a:xfrm>
          <a:prstGeom prst="rect">
            <a:avLst/>
          </a:prstGeom>
        </p:spPr>
        <p:txBody>
          <a:bodyPr wrap="none">
            <a:spAutoFit/>
          </a:bodyPr>
          <a:lstStyle/>
          <a:p>
            <a:pPr marL="342900" indent="-342900" eaLnBrk="0" hangingPunct="0">
              <a:spcBef>
                <a:spcPct val="20000"/>
              </a:spcBef>
              <a:defRPr/>
            </a:pPr>
            <a:r>
              <a:rPr lang="zh-CN" altLang="en-US" sz="2400" b="1" kern="0" dirty="0">
                <a:solidFill>
                  <a:srgbClr val="0000FF"/>
                </a:solidFill>
                <a:latin typeface="Times New Roman" pitchFamily="18" charset="0"/>
                <a:ea typeface="宋体" charset="-122"/>
                <a:cs typeface="Times New Roman" pitchFamily="18" charset="0"/>
              </a:rPr>
              <a:t>（</a:t>
            </a:r>
            <a:r>
              <a:rPr lang="en-US" altLang="zh-CN" sz="2400" b="1" kern="0" dirty="0">
                <a:solidFill>
                  <a:srgbClr val="0000FF"/>
                </a:solidFill>
                <a:latin typeface="Times New Roman" pitchFamily="18" charset="0"/>
                <a:ea typeface="宋体" charset="-122"/>
                <a:cs typeface="Times New Roman" pitchFamily="18" charset="0"/>
              </a:rPr>
              <a:t>2</a:t>
            </a:r>
            <a:r>
              <a:rPr lang="zh-CN" altLang="en-US" sz="2400" b="1" kern="0" dirty="0">
                <a:solidFill>
                  <a:srgbClr val="0000FF"/>
                </a:solidFill>
                <a:latin typeface="Times New Roman" pitchFamily="18" charset="0"/>
                <a:ea typeface="宋体" charset="-122"/>
                <a:cs typeface="Times New Roman" pitchFamily="18" charset="0"/>
              </a:rPr>
              <a:t>）</a:t>
            </a:r>
            <a:r>
              <a:rPr lang="en-US" altLang="zh-CN" sz="2400" b="1" kern="0" dirty="0">
                <a:solidFill>
                  <a:srgbClr val="0000FF"/>
                </a:solidFill>
                <a:latin typeface="Times New Roman" pitchFamily="18" charset="0"/>
                <a:ea typeface="宋体" charset="-122"/>
                <a:cs typeface="Times New Roman" pitchFamily="18" charset="0"/>
              </a:rPr>
              <a:t>PMOS</a:t>
            </a:r>
            <a:r>
              <a:rPr lang="zh-CN" altLang="en-US" sz="2400" b="1" kern="0" dirty="0">
                <a:solidFill>
                  <a:srgbClr val="0000FF"/>
                </a:solidFill>
                <a:latin typeface="Times New Roman" pitchFamily="18" charset="0"/>
                <a:ea typeface="宋体" charset="-122"/>
                <a:cs typeface="Times New Roman" pitchFamily="18" charset="0"/>
              </a:rPr>
              <a:t>工作于开关状态</a:t>
            </a:r>
          </a:p>
        </p:txBody>
      </p:sp>
      <p:grpSp>
        <p:nvGrpSpPr>
          <p:cNvPr id="11" name="组合 112"/>
          <p:cNvGrpSpPr>
            <a:grpSpLocks/>
          </p:cNvGrpSpPr>
          <p:nvPr/>
        </p:nvGrpSpPr>
        <p:grpSpPr bwMode="auto">
          <a:xfrm>
            <a:off x="2036763" y="3714750"/>
            <a:ext cx="1746250" cy="1585913"/>
            <a:chOff x="2225542" y="3786190"/>
            <a:chExt cx="1745698" cy="1586038"/>
          </a:xfrm>
        </p:grpSpPr>
        <p:grpSp>
          <p:nvGrpSpPr>
            <p:cNvPr id="32830" name="组合 108"/>
            <p:cNvGrpSpPr>
              <a:grpSpLocks/>
            </p:cNvGrpSpPr>
            <p:nvPr/>
          </p:nvGrpSpPr>
          <p:grpSpPr bwMode="auto">
            <a:xfrm>
              <a:off x="3143240" y="3786190"/>
              <a:ext cx="828000" cy="1586038"/>
              <a:chOff x="3286116" y="4886278"/>
              <a:chExt cx="828000" cy="1586038"/>
            </a:xfrm>
          </p:grpSpPr>
          <p:cxnSp>
            <p:nvCxnSpPr>
              <p:cNvPr id="83" name="直接连接符 82"/>
              <p:cNvCxnSpPr/>
              <p:nvPr/>
            </p:nvCxnSpPr>
            <p:spPr bwMode="auto">
              <a:xfrm rot="16200000" flipH="1">
                <a:off x="3357019" y="5572174"/>
                <a:ext cx="500102" cy="214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833" name="矩形 75"/>
              <p:cNvSpPr>
                <a:spLocks noChangeArrowheads="1"/>
              </p:cNvSpPr>
              <p:nvPr/>
            </p:nvSpPr>
            <p:spPr bwMode="auto">
              <a:xfrm>
                <a:off x="3725398" y="4886278"/>
                <a:ext cx="2750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rPr>
                  <a:t>D</a:t>
                </a:r>
                <a:endParaRPr lang="zh-CN" altLang="en-US" sz="2000"/>
              </a:p>
            </p:txBody>
          </p:sp>
          <p:sp>
            <p:nvSpPr>
              <p:cNvPr id="32834" name="矩形 75"/>
              <p:cNvSpPr>
                <a:spLocks noChangeArrowheads="1"/>
              </p:cNvSpPr>
              <p:nvPr/>
            </p:nvSpPr>
            <p:spPr bwMode="auto">
              <a:xfrm>
                <a:off x="3725398" y="6072206"/>
                <a:ext cx="2429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rPr>
                  <a:t>S</a:t>
                </a:r>
                <a:endParaRPr lang="zh-CN" altLang="en-US" sz="2000"/>
              </a:p>
            </p:txBody>
          </p:sp>
          <p:cxnSp>
            <p:nvCxnSpPr>
              <p:cNvPr id="90" name="直接连接符 89"/>
              <p:cNvCxnSpPr/>
              <p:nvPr/>
            </p:nvCxnSpPr>
            <p:spPr bwMode="auto">
              <a:xfrm rot="16200000" flipH="1">
                <a:off x="3506213" y="5208566"/>
                <a:ext cx="41595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bwMode="auto">
              <a:xfrm>
                <a:off x="3664995" y="5392731"/>
                <a:ext cx="107916" cy="10795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0" name="椭圆 99"/>
              <p:cNvSpPr/>
              <p:nvPr/>
            </p:nvSpPr>
            <p:spPr bwMode="auto">
              <a:xfrm>
                <a:off x="3664995" y="5846792"/>
                <a:ext cx="107916" cy="10795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01" name="直接连接符 100"/>
              <p:cNvCxnSpPr/>
              <p:nvPr/>
            </p:nvCxnSpPr>
            <p:spPr bwMode="auto">
              <a:xfrm rot="10800000" flipV="1">
                <a:off x="3725301" y="5942049"/>
                <a:ext cx="0" cy="4143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3285703" y="5286360"/>
                <a:ext cx="828413" cy="82874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8" name="任意多边形 107"/>
              <p:cNvSpPr/>
              <p:nvPr/>
            </p:nvSpPr>
            <p:spPr>
              <a:xfrm>
                <a:off x="3390445" y="5594359"/>
                <a:ext cx="444359" cy="209567"/>
              </a:xfrm>
              <a:custGeom>
                <a:avLst/>
                <a:gdLst>
                  <a:gd name="connsiteX0" fmla="*/ 0 w 444500"/>
                  <a:gd name="connsiteY0" fmla="*/ 209550 h 209550"/>
                  <a:gd name="connsiteX1" fmla="*/ 152400 w 444500"/>
                  <a:gd name="connsiteY1" fmla="*/ 31750 h 209550"/>
                  <a:gd name="connsiteX2" fmla="*/ 444500 w 444500"/>
                  <a:gd name="connsiteY2" fmla="*/ 19050 h 209550"/>
                  <a:gd name="connsiteX3" fmla="*/ 444500 w 444500"/>
                  <a:gd name="connsiteY3" fmla="*/ 19050 h 209550"/>
                </a:gdLst>
                <a:ahLst/>
                <a:cxnLst>
                  <a:cxn ang="0">
                    <a:pos x="connsiteX0" y="connsiteY0"/>
                  </a:cxn>
                  <a:cxn ang="0">
                    <a:pos x="connsiteX1" y="connsiteY1"/>
                  </a:cxn>
                  <a:cxn ang="0">
                    <a:pos x="connsiteX2" y="connsiteY2"/>
                  </a:cxn>
                  <a:cxn ang="0">
                    <a:pos x="connsiteX3" y="connsiteY3"/>
                  </a:cxn>
                </a:cxnLst>
                <a:rect l="l" t="t" r="r" b="b"/>
                <a:pathLst>
                  <a:path w="444500" h="209550">
                    <a:moveTo>
                      <a:pt x="0" y="209550"/>
                    </a:moveTo>
                    <a:cubicBezTo>
                      <a:pt x="39158" y="136525"/>
                      <a:pt x="78317" y="63500"/>
                      <a:pt x="152400" y="31750"/>
                    </a:cubicBezTo>
                    <a:cubicBezTo>
                      <a:pt x="226483" y="0"/>
                      <a:pt x="444500" y="19050"/>
                      <a:pt x="444500" y="19050"/>
                    </a:cubicBezTo>
                    <a:lnTo>
                      <a:pt x="444500" y="19050"/>
                    </a:lnTo>
                  </a:path>
                </a:pathLst>
              </a:cu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112" name="右箭头 111"/>
            <p:cNvSpPr/>
            <p:nvPr/>
          </p:nvSpPr>
          <p:spPr>
            <a:xfrm rot="19906399">
              <a:off x="2225542" y="4791157"/>
              <a:ext cx="941089" cy="4556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3" name="组合 113"/>
          <p:cNvGrpSpPr>
            <a:grpSpLocks/>
          </p:cNvGrpSpPr>
          <p:nvPr/>
        </p:nvGrpSpPr>
        <p:grpSpPr bwMode="auto">
          <a:xfrm>
            <a:off x="6423025" y="3714750"/>
            <a:ext cx="1746250" cy="1585913"/>
            <a:chOff x="2225542" y="3786190"/>
            <a:chExt cx="1745698" cy="1586070"/>
          </a:xfrm>
        </p:grpSpPr>
        <p:grpSp>
          <p:nvGrpSpPr>
            <p:cNvPr id="32819" name="组合 108"/>
            <p:cNvGrpSpPr>
              <a:grpSpLocks/>
            </p:cNvGrpSpPr>
            <p:nvPr/>
          </p:nvGrpSpPr>
          <p:grpSpPr bwMode="auto">
            <a:xfrm>
              <a:off x="3142827" y="3786190"/>
              <a:ext cx="828413" cy="1586070"/>
              <a:chOff x="3285703" y="4886278"/>
              <a:chExt cx="828413" cy="1586070"/>
            </a:xfrm>
          </p:grpSpPr>
          <p:cxnSp>
            <p:nvCxnSpPr>
              <p:cNvPr id="117" name="直接连接符 116"/>
              <p:cNvCxnSpPr/>
              <p:nvPr/>
            </p:nvCxnSpPr>
            <p:spPr bwMode="auto">
              <a:xfrm rot="16200000" flipH="1">
                <a:off x="3357014" y="5572191"/>
                <a:ext cx="500113" cy="2142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822" name="矩形 75"/>
              <p:cNvSpPr>
                <a:spLocks noChangeArrowheads="1"/>
              </p:cNvSpPr>
              <p:nvPr/>
            </p:nvSpPr>
            <p:spPr bwMode="auto">
              <a:xfrm>
                <a:off x="3725398" y="4886278"/>
                <a:ext cx="327231" cy="400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rPr>
                  <a:t>S</a:t>
                </a:r>
                <a:endParaRPr lang="zh-CN" altLang="en-US" sz="2000"/>
              </a:p>
            </p:txBody>
          </p:sp>
          <p:sp>
            <p:nvSpPr>
              <p:cNvPr id="32823" name="矩形 75"/>
              <p:cNvSpPr>
                <a:spLocks noChangeArrowheads="1"/>
              </p:cNvSpPr>
              <p:nvPr/>
            </p:nvSpPr>
            <p:spPr bwMode="auto">
              <a:xfrm>
                <a:off x="3725398" y="6072206"/>
                <a:ext cx="370497" cy="400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rPr>
                  <a:t>D</a:t>
                </a:r>
                <a:endParaRPr lang="zh-CN" altLang="en-US" sz="2000"/>
              </a:p>
            </p:txBody>
          </p:sp>
          <p:cxnSp>
            <p:nvCxnSpPr>
              <p:cNvPr id="120" name="直接连接符 119"/>
              <p:cNvCxnSpPr/>
              <p:nvPr/>
            </p:nvCxnSpPr>
            <p:spPr bwMode="auto">
              <a:xfrm rot="16200000" flipH="1">
                <a:off x="3506209" y="5208573"/>
                <a:ext cx="41596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椭圆 120"/>
              <p:cNvSpPr/>
              <p:nvPr/>
            </p:nvSpPr>
            <p:spPr bwMode="auto">
              <a:xfrm>
                <a:off x="3664996" y="5392741"/>
                <a:ext cx="107916" cy="1079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2" name="椭圆 121"/>
              <p:cNvSpPr/>
              <p:nvPr/>
            </p:nvSpPr>
            <p:spPr bwMode="auto">
              <a:xfrm>
                <a:off x="3664996" y="5846811"/>
                <a:ext cx="107916" cy="1079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23" name="直接连接符 122"/>
              <p:cNvCxnSpPr/>
              <p:nvPr/>
            </p:nvCxnSpPr>
            <p:spPr bwMode="auto">
              <a:xfrm rot="10800000" flipV="1">
                <a:off x="3725302" y="5942071"/>
                <a:ext cx="0" cy="4143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椭圆 123"/>
              <p:cNvSpPr/>
              <p:nvPr/>
            </p:nvSpPr>
            <p:spPr>
              <a:xfrm>
                <a:off x="3285703" y="5286368"/>
                <a:ext cx="828413" cy="828757"/>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5" name="任意多边形 124"/>
              <p:cNvSpPr/>
              <p:nvPr/>
            </p:nvSpPr>
            <p:spPr>
              <a:xfrm>
                <a:off x="3390445" y="5594373"/>
                <a:ext cx="444359" cy="209571"/>
              </a:xfrm>
              <a:custGeom>
                <a:avLst/>
                <a:gdLst>
                  <a:gd name="connsiteX0" fmla="*/ 0 w 444500"/>
                  <a:gd name="connsiteY0" fmla="*/ 209550 h 209550"/>
                  <a:gd name="connsiteX1" fmla="*/ 152400 w 444500"/>
                  <a:gd name="connsiteY1" fmla="*/ 31750 h 209550"/>
                  <a:gd name="connsiteX2" fmla="*/ 444500 w 444500"/>
                  <a:gd name="connsiteY2" fmla="*/ 19050 h 209550"/>
                  <a:gd name="connsiteX3" fmla="*/ 444500 w 444500"/>
                  <a:gd name="connsiteY3" fmla="*/ 19050 h 209550"/>
                </a:gdLst>
                <a:ahLst/>
                <a:cxnLst>
                  <a:cxn ang="0">
                    <a:pos x="connsiteX0" y="connsiteY0"/>
                  </a:cxn>
                  <a:cxn ang="0">
                    <a:pos x="connsiteX1" y="connsiteY1"/>
                  </a:cxn>
                  <a:cxn ang="0">
                    <a:pos x="connsiteX2" y="connsiteY2"/>
                  </a:cxn>
                  <a:cxn ang="0">
                    <a:pos x="connsiteX3" y="connsiteY3"/>
                  </a:cxn>
                </a:cxnLst>
                <a:rect l="l" t="t" r="r" b="b"/>
                <a:pathLst>
                  <a:path w="444500" h="209550">
                    <a:moveTo>
                      <a:pt x="0" y="209550"/>
                    </a:moveTo>
                    <a:cubicBezTo>
                      <a:pt x="39158" y="136525"/>
                      <a:pt x="78317" y="63500"/>
                      <a:pt x="152400" y="31750"/>
                    </a:cubicBezTo>
                    <a:cubicBezTo>
                      <a:pt x="226483" y="0"/>
                      <a:pt x="444500" y="19050"/>
                      <a:pt x="444500" y="19050"/>
                    </a:cubicBezTo>
                    <a:lnTo>
                      <a:pt x="444500" y="19050"/>
                    </a:lnTo>
                  </a:path>
                </a:pathLst>
              </a:cu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116" name="右箭头 115"/>
            <p:cNvSpPr/>
            <p:nvPr/>
          </p:nvSpPr>
          <p:spPr>
            <a:xfrm rot="19906399">
              <a:off x="2225542" y="4791177"/>
              <a:ext cx="941090" cy="4556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26" name="矩形 125"/>
          <p:cNvSpPr/>
          <p:nvPr/>
        </p:nvSpPr>
        <p:spPr>
          <a:xfrm>
            <a:off x="2311400" y="5319713"/>
            <a:ext cx="2214563" cy="1323975"/>
          </a:xfrm>
          <a:prstGeom prst="rect">
            <a:avLst/>
          </a:prstGeom>
        </p:spPr>
        <p:txBody>
          <a:bodyPr>
            <a:spAutoFit/>
          </a:bodyPr>
          <a:lstStyle/>
          <a:p>
            <a:pPr>
              <a:defRPr/>
            </a:pPr>
            <a:r>
              <a:rPr lang="en-US" altLang="zh-CN" sz="2000" b="1" kern="0" dirty="0">
                <a:solidFill>
                  <a:srgbClr val="C00000"/>
                </a:solidFill>
                <a:latin typeface="Times New Roman" pitchFamily="18" charset="0"/>
                <a:ea typeface="宋体" charset="-122"/>
                <a:cs typeface="Times New Roman" pitchFamily="18" charset="0"/>
              </a:rPr>
              <a:t>V</a:t>
            </a:r>
            <a:r>
              <a:rPr lang="en-US" altLang="zh-CN" sz="2000" b="1" kern="0" baseline="-25000" dirty="0">
                <a:solidFill>
                  <a:srgbClr val="C00000"/>
                </a:solidFill>
                <a:latin typeface="Times New Roman" pitchFamily="18" charset="0"/>
                <a:ea typeface="宋体" charset="-122"/>
                <a:cs typeface="Times New Roman" pitchFamily="18" charset="0"/>
              </a:rPr>
              <a:t>G</a:t>
            </a:r>
            <a:r>
              <a:rPr lang="en-US" altLang="zh-CN" sz="2000" b="1" kern="0" dirty="0">
                <a:solidFill>
                  <a:srgbClr val="C00000"/>
                </a:solidFill>
                <a:latin typeface="Times New Roman" pitchFamily="18" charset="0"/>
                <a:ea typeface="宋体" charset="-122"/>
                <a:cs typeface="Times New Roman" pitchFamily="18" charset="0"/>
              </a:rPr>
              <a:t>=H</a:t>
            </a:r>
            <a:r>
              <a:rPr lang="zh-CN" altLang="en-US" sz="2000" b="1" kern="0" dirty="0">
                <a:solidFill>
                  <a:srgbClr val="C00000"/>
                </a:solidFill>
                <a:latin typeface="Times New Roman" pitchFamily="18" charset="0"/>
                <a:ea typeface="宋体" charset="-122"/>
                <a:cs typeface="Times New Roman" pitchFamily="18" charset="0"/>
              </a:rPr>
              <a:t>，</a:t>
            </a:r>
            <a:r>
              <a:rPr lang="en-US" altLang="zh-CN" sz="2000" b="1" kern="0" dirty="0">
                <a:solidFill>
                  <a:srgbClr val="C00000"/>
                </a:solidFill>
                <a:latin typeface="Times New Roman" pitchFamily="18" charset="0"/>
                <a:ea typeface="宋体" charset="-122"/>
                <a:cs typeface="Times New Roman" pitchFamily="18" charset="0"/>
              </a:rPr>
              <a:t>T</a:t>
            </a:r>
            <a:r>
              <a:rPr lang="zh-CN" altLang="en-US" sz="2000" b="1" kern="0" dirty="0">
                <a:solidFill>
                  <a:srgbClr val="C00000"/>
                </a:solidFill>
                <a:latin typeface="Times New Roman" pitchFamily="18" charset="0"/>
                <a:ea typeface="宋体" charset="-122"/>
                <a:cs typeface="Times New Roman" pitchFamily="18" charset="0"/>
              </a:rPr>
              <a:t>导通。</a:t>
            </a:r>
            <a:endParaRPr lang="en-US" altLang="zh-CN" sz="2000" b="1" kern="0" dirty="0">
              <a:solidFill>
                <a:srgbClr val="C00000"/>
              </a:solidFill>
              <a:latin typeface="Times New Roman" pitchFamily="18" charset="0"/>
              <a:ea typeface="宋体" charset="-122"/>
              <a:cs typeface="Times New Roman" pitchFamily="18" charset="0"/>
            </a:endParaRPr>
          </a:p>
          <a:p>
            <a:pPr>
              <a:defRPr/>
            </a:pPr>
            <a:r>
              <a:rPr lang="zh-CN" altLang="en-US" sz="2000" b="1" kern="0" dirty="0">
                <a:solidFill>
                  <a:srgbClr val="C00000"/>
                </a:solidFill>
                <a:latin typeface="Times New Roman" pitchFamily="18" charset="0"/>
                <a:ea typeface="宋体" charset="-122"/>
                <a:cs typeface="Times New Roman" pitchFamily="18" charset="0"/>
              </a:rPr>
              <a:t>相当于开关闭合。</a:t>
            </a:r>
            <a:endParaRPr lang="en-US" altLang="zh-CN" sz="2000" b="1" kern="0" dirty="0">
              <a:solidFill>
                <a:srgbClr val="C00000"/>
              </a:solidFill>
              <a:latin typeface="Times New Roman" pitchFamily="18" charset="0"/>
              <a:ea typeface="宋体" charset="-122"/>
              <a:cs typeface="Times New Roman" pitchFamily="18" charset="0"/>
            </a:endParaRPr>
          </a:p>
          <a:p>
            <a:pPr>
              <a:defRPr/>
            </a:pPr>
            <a:r>
              <a:rPr lang="en-US" altLang="zh-CN" sz="2000" b="1" kern="0" dirty="0">
                <a:solidFill>
                  <a:srgbClr val="C00000"/>
                </a:solidFill>
                <a:latin typeface="Times New Roman" pitchFamily="18" charset="0"/>
                <a:ea typeface="宋体" charset="-122"/>
                <a:cs typeface="Times New Roman" pitchFamily="18" charset="0"/>
              </a:rPr>
              <a:t>V</a:t>
            </a:r>
            <a:r>
              <a:rPr lang="en-US" altLang="zh-CN" sz="2000" b="1" kern="0" baseline="-25000" dirty="0">
                <a:solidFill>
                  <a:srgbClr val="C00000"/>
                </a:solidFill>
                <a:latin typeface="Times New Roman" pitchFamily="18" charset="0"/>
                <a:ea typeface="宋体" charset="-122"/>
                <a:cs typeface="Times New Roman" pitchFamily="18" charset="0"/>
              </a:rPr>
              <a:t>G</a:t>
            </a:r>
            <a:r>
              <a:rPr lang="en-US" altLang="zh-CN" sz="2000" b="1" kern="0" dirty="0">
                <a:solidFill>
                  <a:srgbClr val="C00000"/>
                </a:solidFill>
                <a:latin typeface="Times New Roman" pitchFamily="18" charset="0"/>
                <a:ea typeface="宋体" charset="-122"/>
                <a:cs typeface="Times New Roman" pitchFamily="18" charset="0"/>
              </a:rPr>
              <a:t>=L</a:t>
            </a:r>
            <a:r>
              <a:rPr lang="zh-CN" altLang="en-US" sz="2000" b="1" kern="0" dirty="0">
                <a:solidFill>
                  <a:srgbClr val="C00000"/>
                </a:solidFill>
                <a:latin typeface="Times New Roman" pitchFamily="18" charset="0"/>
                <a:ea typeface="宋体" charset="-122"/>
                <a:cs typeface="Times New Roman" pitchFamily="18" charset="0"/>
              </a:rPr>
              <a:t>，</a:t>
            </a:r>
            <a:r>
              <a:rPr lang="en-US" altLang="zh-CN" sz="2000" b="1" kern="0" dirty="0">
                <a:solidFill>
                  <a:srgbClr val="C00000"/>
                </a:solidFill>
                <a:latin typeface="Times New Roman" pitchFamily="18" charset="0"/>
                <a:ea typeface="宋体" charset="-122"/>
                <a:cs typeface="Times New Roman" pitchFamily="18" charset="0"/>
              </a:rPr>
              <a:t> T</a:t>
            </a:r>
            <a:r>
              <a:rPr lang="zh-CN" altLang="en-US" sz="2000" b="1" kern="0" dirty="0">
                <a:solidFill>
                  <a:srgbClr val="C00000"/>
                </a:solidFill>
                <a:latin typeface="Times New Roman" pitchFamily="18" charset="0"/>
                <a:ea typeface="宋体" charset="-122"/>
                <a:cs typeface="Times New Roman" pitchFamily="18" charset="0"/>
              </a:rPr>
              <a:t>截止。</a:t>
            </a:r>
            <a:endParaRPr lang="en-US" altLang="zh-CN" sz="2000" b="1" kern="0" dirty="0">
              <a:solidFill>
                <a:srgbClr val="C00000"/>
              </a:solidFill>
              <a:latin typeface="Times New Roman" pitchFamily="18" charset="0"/>
              <a:ea typeface="宋体" charset="-122"/>
              <a:cs typeface="Times New Roman" pitchFamily="18" charset="0"/>
            </a:endParaRPr>
          </a:p>
          <a:p>
            <a:pPr>
              <a:defRPr/>
            </a:pPr>
            <a:r>
              <a:rPr lang="zh-CN" altLang="en-US" sz="2000" b="1" kern="0" dirty="0">
                <a:solidFill>
                  <a:srgbClr val="C00000"/>
                </a:solidFill>
                <a:latin typeface="Times New Roman" pitchFamily="18" charset="0"/>
                <a:ea typeface="宋体" charset="-122"/>
                <a:cs typeface="Times New Roman" pitchFamily="18" charset="0"/>
              </a:rPr>
              <a:t>相当于开关断开。 </a:t>
            </a:r>
            <a:endParaRPr lang="zh-CN" altLang="en-US" sz="2000" dirty="0">
              <a:solidFill>
                <a:srgbClr val="C00000"/>
              </a:solidFill>
              <a:latin typeface="Times New Roman" pitchFamily="18" charset="0"/>
              <a:cs typeface="Times New Roman" pitchFamily="18" charset="0"/>
            </a:endParaRPr>
          </a:p>
        </p:txBody>
      </p:sp>
      <p:sp>
        <p:nvSpPr>
          <p:cNvPr id="128" name="矩形 127"/>
          <p:cNvSpPr/>
          <p:nvPr/>
        </p:nvSpPr>
        <p:spPr>
          <a:xfrm>
            <a:off x="6669088" y="5319713"/>
            <a:ext cx="2214562" cy="1323975"/>
          </a:xfrm>
          <a:prstGeom prst="rect">
            <a:avLst/>
          </a:prstGeom>
        </p:spPr>
        <p:txBody>
          <a:bodyPr>
            <a:spAutoFit/>
          </a:bodyPr>
          <a:lstStyle/>
          <a:p>
            <a:pPr>
              <a:defRPr/>
            </a:pPr>
            <a:r>
              <a:rPr lang="en-US" altLang="zh-CN" sz="2000" b="1" kern="0" dirty="0">
                <a:solidFill>
                  <a:srgbClr val="006600"/>
                </a:solidFill>
                <a:latin typeface="Times New Roman" pitchFamily="18" charset="0"/>
                <a:ea typeface="宋体" charset="-122"/>
                <a:cs typeface="Times New Roman" pitchFamily="18" charset="0"/>
              </a:rPr>
              <a:t>V</a:t>
            </a:r>
            <a:r>
              <a:rPr lang="en-US" altLang="zh-CN" sz="2000" b="1" kern="0" baseline="-25000" dirty="0">
                <a:solidFill>
                  <a:srgbClr val="006600"/>
                </a:solidFill>
                <a:latin typeface="Times New Roman" pitchFamily="18" charset="0"/>
                <a:ea typeface="宋体" charset="-122"/>
                <a:cs typeface="Times New Roman" pitchFamily="18" charset="0"/>
              </a:rPr>
              <a:t>G</a:t>
            </a:r>
            <a:r>
              <a:rPr lang="en-US" altLang="zh-CN" sz="2000" b="1" kern="0" dirty="0">
                <a:solidFill>
                  <a:srgbClr val="006600"/>
                </a:solidFill>
                <a:latin typeface="Times New Roman" pitchFamily="18" charset="0"/>
                <a:ea typeface="宋体" charset="-122"/>
                <a:cs typeface="Times New Roman" pitchFamily="18" charset="0"/>
              </a:rPr>
              <a:t>=L</a:t>
            </a:r>
            <a:r>
              <a:rPr lang="zh-CN" altLang="en-US" sz="2000" b="1" kern="0" dirty="0">
                <a:solidFill>
                  <a:srgbClr val="006600"/>
                </a:solidFill>
                <a:latin typeface="Times New Roman" pitchFamily="18" charset="0"/>
                <a:ea typeface="宋体" charset="-122"/>
                <a:cs typeface="Times New Roman" pitchFamily="18" charset="0"/>
              </a:rPr>
              <a:t>，</a:t>
            </a:r>
            <a:r>
              <a:rPr lang="en-US" altLang="zh-CN" sz="2000" b="1" kern="0" dirty="0">
                <a:solidFill>
                  <a:srgbClr val="006600"/>
                </a:solidFill>
                <a:latin typeface="Times New Roman" pitchFamily="18" charset="0"/>
                <a:ea typeface="宋体" charset="-122"/>
                <a:cs typeface="Times New Roman" pitchFamily="18" charset="0"/>
              </a:rPr>
              <a:t>T</a:t>
            </a:r>
            <a:r>
              <a:rPr lang="zh-CN" altLang="en-US" sz="2000" b="1" kern="0" dirty="0">
                <a:solidFill>
                  <a:srgbClr val="006600"/>
                </a:solidFill>
                <a:latin typeface="Times New Roman" pitchFamily="18" charset="0"/>
                <a:ea typeface="宋体" charset="-122"/>
                <a:cs typeface="Times New Roman" pitchFamily="18" charset="0"/>
              </a:rPr>
              <a:t>导通。</a:t>
            </a:r>
            <a:endParaRPr lang="en-US" altLang="zh-CN" sz="2000" b="1" kern="0" dirty="0">
              <a:solidFill>
                <a:srgbClr val="006600"/>
              </a:solidFill>
              <a:latin typeface="Times New Roman" pitchFamily="18" charset="0"/>
              <a:ea typeface="宋体" charset="-122"/>
              <a:cs typeface="Times New Roman" pitchFamily="18" charset="0"/>
            </a:endParaRPr>
          </a:p>
          <a:p>
            <a:pPr>
              <a:defRPr/>
            </a:pPr>
            <a:r>
              <a:rPr lang="zh-CN" altLang="en-US" sz="2000" b="1" kern="0" dirty="0">
                <a:solidFill>
                  <a:srgbClr val="006600"/>
                </a:solidFill>
                <a:latin typeface="Times New Roman" pitchFamily="18" charset="0"/>
                <a:ea typeface="宋体" charset="-122"/>
                <a:cs typeface="Times New Roman" pitchFamily="18" charset="0"/>
              </a:rPr>
              <a:t>相当于开关闭合。</a:t>
            </a:r>
            <a:endParaRPr lang="en-US" altLang="zh-CN" sz="2000" b="1" kern="0" dirty="0">
              <a:solidFill>
                <a:srgbClr val="006600"/>
              </a:solidFill>
              <a:latin typeface="Times New Roman" pitchFamily="18" charset="0"/>
              <a:ea typeface="宋体" charset="-122"/>
              <a:cs typeface="Times New Roman" pitchFamily="18" charset="0"/>
            </a:endParaRPr>
          </a:p>
          <a:p>
            <a:pPr>
              <a:defRPr/>
            </a:pPr>
            <a:r>
              <a:rPr lang="en-US" altLang="zh-CN" sz="2000" b="1" kern="0" dirty="0">
                <a:solidFill>
                  <a:srgbClr val="006600"/>
                </a:solidFill>
                <a:latin typeface="Times New Roman" pitchFamily="18" charset="0"/>
                <a:ea typeface="宋体" charset="-122"/>
                <a:cs typeface="Times New Roman" pitchFamily="18" charset="0"/>
              </a:rPr>
              <a:t>V</a:t>
            </a:r>
            <a:r>
              <a:rPr lang="en-US" altLang="zh-CN" sz="2000" b="1" kern="0" baseline="-25000" dirty="0">
                <a:solidFill>
                  <a:srgbClr val="006600"/>
                </a:solidFill>
                <a:latin typeface="Times New Roman" pitchFamily="18" charset="0"/>
                <a:ea typeface="宋体" charset="-122"/>
                <a:cs typeface="Times New Roman" pitchFamily="18" charset="0"/>
              </a:rPr>
              <a:t>G</a:t>
            </a:r>
            <a:r>
              <a:rPr lang="en-US" altLang="zh-CN" sz="2000" b="1" kern="0" dirty="0">
                <a:solidFill>
                  <a:srgbClr val="006600"/>
                </a:solidFill>
                <a:latin typeface="Times New Roman" pitchFamily="18" charset="0"/>
                <a:ea typeface="宋体" charset="-122"/>
                <a:cs typeface="Times New Roman" pitchFamily="18" charset="0"/>
              </a:rPr>
              <a:t>=H</a:t>
            </a:r>
            <a:r>
              <a:rPr lang="zh-CN" altLang="en-US" sz="2000" b="1" kern="0" dirty="0">
                <a:solidFill>
                  <a:srgbClr val="006600"/>
                </a:solidFill>
                <a:latin typeface="Times New Roman" pitchFamily="18" charset="0"/>
                <a:ea typeface="宋体" charset="-122"/>
                <a:cs typeface="Times New Roman" pitchFamily="18" charset="0"/>
              </a:rPr>
              <a:t>，</a:t>
            </a:r>
            <a:r>
              <a:rPr lang="en-US" altLang="zh-CN" sz="2000" b="1" kern="0" dirty="0">
                <a:solidFill>
                  <a:srgbClr val="006600"/>
                </a:solidFill>
                <a:latin typeface="Times New Roman" pitchFamily="18" charset="0"/>
                <a:ea typeface="宋体" charset="-122"/>
                <a:cs typeface="Times New Roman" pitchFamily="18" charset="0"/>
              </a:rPr>
              <a:t> T</a:t>
            </a:r>
            <a:r>
              <a:rPr lang="zh-CN" altLang="en-US" sz="2000" b="1" kern="0" dirty="0">
                <a:solidFill>
                  <a:srgbClr val="006600"/>
                </a:solidFill>
                <a:latin typeface="Times New Roman" pitchFamily="18" charset="0"/>
                <a:ea typeface="宋体" charset="-122"/>
                <a:cs typeface="Times New Roman" pitchFamily="18" charset="0"/>
              </a:rPr>
              <a:t>截止。</a:t>
            </a:r>
            <a:endParaRPr lang="en-US" altLang="zh-CN" sz="2000" b="1" kern="0" dirty="0">
              <a:solidFill>
                <a:srgbClr val="006600"/>
              </a:solidFill>
              <a:latin typeface="Times New Roman" pitchFamily="18" charset="0"/>
              <a:ea typeface="宋体" charset="-122"/>
              <a:cs typeface="Times New Roman" pitchFamily="18" charset="0"/>
            </a:endParaRPr>
          </a:p>
          <a:p>
            <a:pPr>
              <a:defRPr/>
            </a:pPr>
            <a:r>
              <a:rPr lang="zh-CN" altLang="en-US" sz="2000" b="1" kern="0" dirty="0">
                <a:solidFill>
                  <a:srgbClr val="006600"/>
                </a:solidFill>
                <a:latin typeface="Times New Roman" pitchFamily="18" charset="0"/>
                <a:ea typeface="宋体" charset="-122"/>
                <a:cs typeface="Times New Roman" pitchFamily="18" charset="0"/>
              </a:rPr>
              <a:t>相当于开关断开。 </a:t>
            </a:r>
            <a:endParaRPr lang="zh-CN" altLang="en-US" sz="2000" dirty="0">
              <a:solidFill>
                <a:srgbClr val="006600"/>
              </a:solidFill>
              <a:latin typeface="Times New Roman" pitchFamily="18" charset="0"/>
              <a:cs typeface="Times New Roman" pitchFamily="18" charset="0"/>
            </a:endParaRPr>
          </a:p>
        </p:txBody>
      </p:sp>
      <p:grpSp>
        <p:nvGrpSpPr>
          <p:cNvPr id="23" name="组合 130"/>
          <p:cNvGrpSpPr>
            <a:grpSpLocks/>
          </p:cNvGrpSpPr>
          <p:nvPr/>
        </p:nvGrpSpPr>
        <p:grpSpPr bwMode="auto">
          <a:xfrm>
            <a:off x="668338" y="3571875"/>
            <a:ext cx="1266825" cy="2716213"/>
            <a:chOff x="857224" y="3643314"/>
            <a:chExt cx="1267248" cy="2716231"/>
          </a:xfrm>
        </p:grpSpPr>
        <p:grpSp>
          <p:nvGrpSpPr>
            <p:cNvPr id="32802" name="组合 40"/>
            <p:cNvGrpSpPr>
              <a:grpSpLocks/>
            </p:cNvGrpSpPr>
            <p:nvPr/>
          </p:nvGrpSpPr>
          <p:grpSpPr bwMode="auto">
            <a:xfrm>
              <a:off x="857224" y="3643314"/>
              <a:ext cx="1214446" cy="2716231"/>
              <a:chOff x="6021146" y="1643050"/>
              <a:chExt cx="1636112" cy="2716231"/>
            </a:xfrm>
          </p:grpSpPr>
          <p:grpSp>
            <p:nvGrpSpPr>
              <p:cNvPr id="32804" name="组合 165"/>
              <p:cNvGrpSpPr>
                <a:grpSpLocks/>
              </p:cNvGrpSpPr>
              <p:nvPr/>
            </p:nvGrpSpPr>
            <p:grpSpPr bwMode="auto">
              <a:xfrm>
                <a:off x="6786700" y="3081323"/>
                <a:ext cx="144464" cy="500063"/>
                <a:chOff x="6286517" y="4143362"/>
                <a:chExt cx="144464" cy="500078"/>
              </a:xfrm>
            </p:grpSpPr>
            <p:cxnSp>
              <p:nvCxnSpPr>
                <p:cNvPr id="55" name="直接连接符 54"/>
                <p:cNvCxnSpPr/>
                <p:nvPr/>
              </p:nvCxnSpPr>
              <p:spPr>
                <a:xfrm rot="16200000" flipH="1">
                  <a:off x="6124939" y="4376745"/>
                  <a:ext cx="3238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a:off x="6179100" y="4392345"/>
                  <a:ext cx="500081" cy="213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bwMode="auto">
              <a:xfrm>
                <a:off x="6429772" y="3321049"/>
                <a:ext cx="357282"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bwMode="auto">
              <a:xfrm>
                <a:off x="6930393" y="3135310"/>
                <a:ext cx="3572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auto">
              <a:xfrm>
                <a:off x="6930393" y="3471862"/>
                <a:ext cx="3572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auto">
              <a:xfrm>
                <a:off x="6930393" y="3303586"/>
                <a:ext cx="357282" cy="0"/>
              </a:xfrm>
              <a:prstGeom prst="line">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bwMode="auto">
              <a:xfrm rot="5400000">
                <a:off x="6760621" y="3830639"/>
                <a:ext cx="105410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auto">
              <a:xfrm>
                <a:off x="7092988" y="4357693"/>
                <a:ext cx="389372" cy="158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2811" name="矩形 75"/>
              <p:cNvSpPr>
                <a:spLocks noChangeArrowheads="1"/>
              </p:cNvSpPr>
              <p:nvPr/>
            </p:nvSpPr>
            <p:spPr bwMode="auto">
              <a:xfrm>
                <a:off x="6021146" y="3100328"/>
                <a:ext cx="383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rPr>
                  <a:t>G</a:t>
                </a:r>
                <a:endParaRPr lang="zh-CN" altLang="en-US" sz="2000"/>
              </a:p>
            </p:txBody>
          </p:sp>
          <p:sp>
            <p:nvSpPr>
              <p:cNvPr id="32812" name="矩形 75"/>
              <p:cNvSpPr>
                <a:spLocks noChangeArrowheads="1"/>
              </p:cNvSpPr>
              <p:nvPr/>
            </p:nvSpPr>
            <p:spPr bwMode="auto">
              <a:xfrm>
                <a:off x="7286644" y="2571744"/>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rPr>
                  <a:t>D</a:t>
                </a:r>
                <a:endParaRPr lang="zh-CN" altLang="en-US" sz="2000"/>
              </a:p>
            </p:txBody>
          </p:sp>
          <p:sp>
            <p:nvSpPr>
              <p:cNvPr id="32813" name="矩形 75"/>
              <p:cNvSpPr>
                <a:spLocks noChangeArrowheads="1"/>
              </p:cNvSpPr>
              <p:nvPr/>
            </p:nvSpPr>
            <p:spPr bwMode="auto">
              <a:xfrm>
                <a:off x="7286644" y="3528956"/>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rPr>
                  <a:t>S</a:t>
                </a:r>
                <a:endParaRPr lang="zh-CN" altLang="en-US" sz="2000"/>
              </a:p>
            </p:txBody>
          </p:sp>
          <p:cxnSp>
            <p:nvCxnSpPr>
              <p:cNvPr id="52" name="直接连接符 51"/>
              <p:cNvCxnSpPr/>
              <p:nvPr/>
            </p:nvCxnSpPr>
            <p:spPr bwMode="auto">
              <a:xfrm rot="16200000" flipH="1" flipV="1">
                <a:off x="6783639" y="2626514"/>
                <a:ext cx="10080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bwMode="auto">
              <a:xfrm>
                <a:off x="7206377" y="2043103"/>
                <a:ext cx="145480" cy="1079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816" name="矩形 76"/>
              <p:cNvSpPr>
                <a:spLocks noChangeArrowheads="1"/>
              </p:cNvSpPr>
              <p:nvPr/>
            </p:nvSpPr>
            <p:spPr bwMode="auto">
              <a:xfrm>
                <a:off x="7013592" y="1643050"/>
                <a:ext cx="617473"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40404"/>
                    </a:solidFill>
                    <a:latin typeface="Times New Roman" pitchFamily="18" charset="0"/>
                  </a:rPr>
                  <a:t>V</a:t>
                </a:r>
                <a:r>
                  <a:rPr kumimoji="1" lang="en-US" altLang="zh-CN" sz="2000" b="1" baseline="-25000">
                    <a:solidFill>
                      <a:srgbClr val="040404"/>
                    </a:solidFill>
                    <a:latin typeface="Times New Roman" pitchFamily="18" charset="0"/>
                  </a:rPr>
                  <a:t>DD</a:t>
                </a:r>
                <a:endParaRPr lang="zh-CN" altLang="en-US" sz="2000" baseline="-25000"/>
              </a:p>
            </p:txBody>
          </p:sp>
        </p:grpSp>
        <p:sp>
          <p:nvSpPr>
            <p:cNvPr id="32803" name="矩形 75"/>
            <p:cNvSpPr>
              <a:spLocks noChangeArrowheads="1"/>
            </p:cNvSpPr>
            <p:nvPr/>
          </p:nvSpPr>
          <p:spPr bwMode="auto">
            <a:xfrm>
              <a:off x="1785918" y="5131370"/>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00"/>
                  </a:solidFill>
                  <a:latin typeface="Times New Roman" pitchFamily="18" charset="0"/>
                  <a:cs typeface="Times New Roman" pitchFamily="18" charset="0"/>
                </a:rPr>
                <a:t>T</a:t>
              </a:r>
              <a:endParaRPr lang="zh-CN" altLang="en-US" sz="1800" b="1">
                <a:solidFill>
                  <a:srgbClr val="FF0000"/>
                </a:solidFill>
                <a:latin typeface="Times New Roman" pitchFamily="18" charset="0"/>
                <a:cs typeface="Times New Roman" pitchFamily="18" charset="0"/>
              </a:endParaRPr>
            </a:p>
          </p:txBody>
        </p:sp>
      </p:grpSp>
      <p:grpSp>
        <p:nvGrpSpPr>
          <p:cNvPr id="26" name="组合 131"/>
          <p:cNvGrpSpPr>
            <a:grpSpLocks/>
          </p:cNvGrpSpPr>
          <p:nvPr/>
        </p:nvGrpSpPr>
        <p:grpSpPr bwMode="auto">
          <a:xfrm>
            <a:off x="5097463" y="3571875"/>
            <a:ext cx="1309687" cy="2752725"/>
            <a:chOff x="5286380" y="3643314"/>
            <a:chExt cx="1310087" cy="2752742"/>
          </a:xfrm>
        </p:grpSpPr>
        <p:grpSp>
          <p:nvGrpSpPr>
            <p:cNvPr id="32785" name="组合 77"/>
            <p:cNvGrpSpPr>
              <a:grpSpLocks/>
            </p:cNvGrpSpPr>
            <p:nvPr/>
          </p:nvGrpSpPr>
          <p:grpSpPr bwMode="auto">
            <a:xfrm>
              <a:off x="5286380" y="3643314"/>
              <a:ext cx="1310087" cy="2752742"/>
              <a:chOff x="5286380" y="3643314"/>
              <a:chExt cx="1310087" cy="2752742"/>
            </a:xfrm>
          </p:grpSpPr>
          <p:grpSp>
            <p:nvGrpSpPr>
              <p:cNvPr id="32787" name="组合 165"/>
              <p:cNvGrpSpPr>
                <a:grpSpLocks/>
              </p:cNvGrpSpPr>
              <p:nvPr/>
            </p:nvGrpSpPr>
            <p:grpSpPr bwMode="auto">
              <a:xfrm>
                <a:off x="5854632" y="5081587"/>
                <a:ext cx="107232" cy="500063"/>
                <a:chOff x="6286517" y="4143362"/>
                <a:chExt cx="144464" cy="500078"/>
              </a:xfrm>
            </p:grpSpPr>
            <p:cxnSp>
              <p:nvCxnSpPr>
                <p:cNvPr id="71" name="直接连接符 70"/>
                <p:cNvCxnSpPr/>
                <p:nvPr/>
              </p:nvCxnSpPr>
              <p:spPr>
                <a:xfrm rot="16200000" flipH="1">
                  <a:off x="6124919" y="4376744"/>
                  <a:ext cx="3238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5400000">
                  <a:off x="6179076" y="4392344"/>
                  <a:ext cx="500081" cy="213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59" name="直接连接符 58"/>
              <p:cNvCxnSpPr/>
              <p:nvPr/>
            </p:nvCxnSpPr>
            <p:spPr bwMode="auto">
              <a:xfrm>
                <a:off x="5589685" y="5321312"/>
                <a:ext cx="265194"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bwMode="auto">
              <a:xfrm>
                <a:off x="5961273" y="5135573"/>
                <a:ext cx="2651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bwMode="auto">
              <a:xfrm>
                <a:off x="5961273" y="5472125"/>
                <a:ext cx="2651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bwMode="auto">
              <a:xfrm>
                <a:off x="5961273" y="5303849"/>
                <a:ext cx="265194" cy="0"/>
              </a:xfrm>
              <a:prstGeom prst="line">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bwMode="auto">
              <a:xfrm rot="16200000" flipH="1">
                <a:off x="5751004" y="5931710"/>
                <a:ext cx="92869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bwMode="auto">
              <a:xfrm>
                <a:off x="6069256" y="6383356"/>
                <a:ext cx="287426" cy="158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2794" name="矩形 75"/>
              <p:cNvSpPr>
                <a:spLocks noChangeArrowheads="1"/>
              </p:cNvSpPr>
              <p:nvPr/>
            </p:nvSpPr>
            <p:spPr bwMode="auto">
              <a:xfrm>
                <a:off x="5286380" y="5100592"/>
                <a:ext cx="2846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rPr>
                  <a:t>G</a:t>
                </a:r>
                <a:endParaRPr lang="zh-CN" altLang="en-US" sz="2000"/>
              </a:p>
            </p:txBody>
          </p:sp>
          <p:sp>
            <p:nvSpPr>
              <p:cNvPr id="32795" name="矩形 75"/>
              <p:cNvSpPr>
                <a:spLocks noChangeArrowheads="1"/>
              </p:cNvSpPr>
              <p:nvPr/>
            </p:nvSpPr>
            <p:spPr bwMode="auto">
              <a:xfrm>
                <a:off x="6225729" y="4572008"/>
                <a:ext cx="327443"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rPr>
                  <a:t>S</a:t>
                </a:r>
                <a:endParaRPr lang="zh-CN" altLang="en-US" sz="2000"/>
              </a:p>
            </p:txBody>
          </p:sp>
          <p:sp>
            <p:nvSpPr>
              <p:cNvPr id="32796" name="矩形 75"/>
              <p:cNvSpPr>
                <a:spLocks noChangeArrowheads="1"/>
              </p:cNvSpPr>
              <p:nvPr/>
            </p:nvSpPr>
            <p:spPr bwMode="auto">
              <a:xfrm>
                <a:off x="6225729" y="5529220"/>
                <a:ext cx="370738"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rPr>
                  <a:t>D</a:t>
                </a:r>
                <a:endParaRPr lang="zh-CN" altLang="en-US" sz="2000"/>
              </a:p>
            </p:txBody>
          </p:sp>
          <p:cxnSp>
            <p:nvCxnSpPr>
              <p:cNvPr id="68" name="直接连接符 67"/>
              <p:cNvCxnSpPr/>
              <p:nvPr/>
            </p:nvCxnSpPr>
            <p:spPr bwMode="auto">
              <a:xfrm rot="16200000" flipH="1">
                <a:off x="5608925" y="4689483"/>
                <a:ext cx="123508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椭圆 68"/>
              <p:cNvSpPr/>
              <p:nvPr/>
            </p:nvSpPr>
            <p:spPr bwMode="auto">
              <a:xfrm>
                <a:off x="6178827" y="4043366"/>
                <a:ext cx="107983" cy="1079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799" name="矩形 76"/>
              <p:cNvSpPr>
                <a:spLocks noChangeArrowheads="1"/>
              </p:cNvSpPr>
              <p:nvPr/>
            </p:nvSpPr>
            <p:spPr bwMode="auto">
              <a:xfrm>
                <a:off x="6023048" y="3643314"/>
                <a:ext cx="458335"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40404"/>
                    </a:solidFill>
                    <a:latin typeface="Times New Roman" pitchFamily="18" charset="0"/>
                  </a:rPr>
                  <a:t>V</a:t>
                </a:r>
                <a:r>
                  <a:rPr kumimoji="1" lang="en-US" altLang="zh-CN" sz="2000" b="1" baseline="-25000">
                    <a:solidFill>
                      <a:srgbClr val="040404"/>
                    </a:solidFill>
                    <a:latin typeface="Times New Roman" pitchFamily="18" charset="0"/>
                  </a:rPr>
                  <a:t>DD</a:t>
                </a:r>
                <a:endParaRPr lang="zh-CN" altLang="en-US" sz="2000" baseline="-25000"/>
              </a:p>
            </p:txBody>
          </p:sp>
        </p:grpSp>
        <p:sp>
          <p:nvSpPr>
            <p:cNvPr id="32786" name="矩形 75"/>
            <p:cNvSpPr>
              <a:spLocks noChangeArrowheads="1"/>
            </p:cNvSpPr>
            <p:nvPr/>
          </p:nvSpPr>
          <p:spPr bwMode="auto">
            <a:xfrm>
              <a:off x="6215074" y="5143512"/>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00"/>
                  </a:solidFill>
                  <a:latin typeface="Times New Roman" pitchFamily="18" charset="0"/>
                  <a:cs typeface="Times New Roman" pitchFamily="18" charset="0"/>
                </a:rPr>
                <a:t>T</a:t>
              </a:r>
              <a:endParaRPr lang="zh-CN" altLang="en-US" sz="1800" b="1">
                <a:solidFill>
                  <a:srgbClr val="FF0000"/>
                </a:solidFill>
                <a:latin typeface="Times New Roman" pitchFamily="18" charset="0"/>
                <a:cs typeface="Times New Roman" pitchFamily="18" charset="0"/>
              </a:endParaRPr>
            </a:p>
          </p:txBody>
        </p:sp>
      </p:grpSp>
      <p:sp>
        <p:nvSpPr>
          <p:cNvPr id="32784" name="Text Box 6"/>
          <p:cNvSpPr txBox="1">
            <a:spLocks noChangeArrowheads="1"/>
          </p:cNvSpPr>
          <p:nvPr/>
        </p:nvSpPr>
        <p:spPr bwMode="auto">
          <a:xfrm>
            <a:off x="5808663" y="63500"/>
            <a:ext cx="327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800" b="1">
                <a:solidFill>
                  <a:srgbClr val="FF0066"/>
                </a:solidFill>
                <a:latin typeface="Times New Roman" pitchFamily="18" charset="0"/>
                <a:cs typeface="Times New Roman" pitchFamily="18" charset="0"/>
              </a:rPr>
              <a:t>§3.2</a:t>
            </a:r>
            <a:r>
              <a:rPr kumimoji="1" lang="en-US" altLang="zh-CN" sz="1800" b="1">
                <a:solidFill>
                  <a:srgbClr val="FF0066"/>
                </a:solidFill>
                <a:latin typeface="Times New Roman" pitchFamily="18" charset="0"/>
                <a:cs typeface="Times New Roman" pitchFamily="18" charset="0"/>
              </a:rPr>
              <a:t> </a:t>
            </a:r>
            <a:r>
              <a:rPr kumimoji="1" lang="zh-CN" altLang="en-US" sz="1800" b="1">
                <a:solidFill>
                  <a:srgbClr val="FF0066"/>
                </a:solidFill>
                <a:latin typeface="Times New Roman" pitchFamily="18" charset="0"/>
                <a:cs typeface="Times New Roman" pitchFamily="18" charset="0"/>
              </a:rPr>
              <a:t>半导体元件的开关特性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left)">
                                      <p:cBhvr>
                                        <p:cTn id="23" dur="500"/>
                                        <p:tgtEl>
                                          <p:spTgt spid="3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500"/>
                                        <p:tgtEl>
                                          <p:spTgt spid="2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26"/>
                                        </p:tgtEl>
                                        <p:attrNameLst>
                                          <p:attrName>style.visibility</p:attrName>
                                        </p:attrNameLst>
                                      </p:cBhvr>
                                      <p:to>
                                        <p:strVal val="visible"/>
                                      </p:to>
                                    </p:set>
                                    <p:animEffect transition="in" filter="blinds(horizontal)">
                                      <p:cBhvr>
                                        <p:cTn id="38" dur="500"/>
                                        <p:tgtEl>
                                          <p:spTgt spid="12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wipe(up)">
                                      <p:cBhvr>
                                        <p:cTn id="53" dur="500"/>
                                        <p:tgtEl>
                                          <p:spTgt spid="2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28"/>
                                        </p:tgtEl>
                                        <p:attrNameLst>
                                          <p:attrName>style.visibility</p:attrName>
                                        </p:attrNameLst>
                                      </p:cBhvr>
                                      <p:to>
                                        <p:strVal val="visible"/>
                                      </p:to>
                                    </p:set>
                                    <p:animEffect transition="in" filter="blinds(horizontal)">
                                      <p:cBhvr>
                                        <p:cTn id="58" dur="500"/>
                                        <p:tgtEl>
                                          <p:spTgt spid="12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7" grpId="0"/>
      <p:bldP spid="39" grpId="0"/>
      <p:bldP spid="40" grpId="0"/>
      <p:bldP spid="126" grpId="0"/>
      <p:bldP spid="1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827088" y="714375"/>
            <a:ext cx="7993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800" b="1">
                <a:solidFill>
                  <a:srgbClr val="006600"/>
                </a:solidFill>
              </a:rPr>
              <a:t>一、门电路及其分类</a:t>
            </a:r>
          </a:p>
        </p:txBody>
      </p:sp>
      <p:sp>
        <p:nvSpPr>
          <p:cNvPr id="15363" name="Rectangle 90"/>
          <p:cNvSpPr>
            <a:spLocks noChangeArrowheads="1"/>
          </p:cNvSpPr>
          <p:nvPr/>
        </p:nvSpPr>
        <p:spPr bwMode="auto">
          <a:xfrm>
            <a:off x="285750" y="46038"/>
            <a:ext cx="24971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3600" b="1">
                <a:solidFill>
                  <a:srgbClr val="FF0066"/>
                </a:solidFill>
                <a:latin typeface="Times New Roman" pitchFamily="18" charset="0"/>
                <a:ea typeface="楷体_GB2312" pitchFamily="49" charset="-122"/>
                <a:cs typeface="Times New Roman" pitchFamily="18" charset="0"/>
              </a:rPr>
              <a:t>§3.1  </a:t>
            </a:r>
            <a:r>
              <a:rPr lang="zh-CN" altLang="en-US" sz="3600" b="1">
                <a:solidFill>
                  <a:srgbClr val="FF0066"/>
                </a:solidFill>
                <a:latin typeface="Times New Roman" pitchFamily="18" charset="0"/>
                <a:ea typeface="楷体_GB2312" pitchFamily="49" charset="-122"/>
                <a:cs typeface="Times New Roman" pitchFamily="18" charset="0"/>
              </a:rPr>
              <a:t>概述</a:t>
            </a:r>
            <a:r>
              <a:rPr lang="zh-CN" altLang="en-US" sz="3600" b="1">
                <a:solidFill>
                  <a:srgbClr val="000000"/>
                </a:solidFill>
                <a:latin typeface="Times New Roman" pitchFamily="18" charset="0"/>
                <a:ea typeface="楷体_GB2312" pitchFamily="49" charset="-122"/>
                <a:cs typeface="Times New Roman" pitchFamily="18" charset="0"/>
              </a:rPr>
              <a:t> </a:t>
            </a:r>
          </a:p>
        </p:txBody>
      </p:sp>
      <p:sp>
        <p:nvSpPr>
          <p:cNvPr id="18" name="矩形 17"/>
          <p:cNvSpPr>
            <a:spLocks noChangeArrowheads="1"/>
          </p:cNvSpPr>
          <p:nvPr/>
        </p:nvSpPr>
        <p:spPr bwMode="auto">
          <a:xfrm>
            <a:off x="1071563" y="1285875"/>
            <a:ext cx="145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0000"/>
                </a:solidFill>
                <a:latin typeface="Times New Roman" pitchFamily="18" charset="0"/>
                <a:cs typeface="Times New Roman" pitchFamily="18" charset="0"/>
              </a:rPr>
              <a:t>1.</a:t>
            </a:r>
            <a:r>
              <a:rPr lang="zh-CN" altLang="en-US" sz="2400" b="1">
                <a:solidFill>
                  <a:srgbClr val="FF0000"/>
                </a:solidFill>
                <a:latin typeface="Times New Roman" pitchFamily="18" charset="0"/>
                <a:cs typeface="Times New Roman" pitchFamily="18" charset="0"/>
              </a:rPr>
              <a:t> 门电路</a:t>
            </a:r>
            <a:endParaRPr lang="zh-CN" altLang="en-US" sz="2400">
              <a:solidFill>
                <a:srgbClr val="FF0000"/>
              </a:solidFill>
              <a:latin typeface="Times New Roman" pitchFamily="18" charset="0"/>
              <a:cs typeface="Times New Roman" pitchFamily="18" charset="0"/>
            </a:endParaRPr>
          </a:p>
        </p:txBody>
      </p:sp>
      <p:grpSp>
        <p:nvGrpSpPr>
          <p:cNvPr id="2" name="组合 38"/>
          <p:cNvGrpSpPr>
            <a:grpSpLocks/>
          </p:cNvGrpSpPr>
          <p:nvPr/>
        </p:nvGrpSpPr>
        <p:grpSpPr bwMode="auto">
          <a:xfrm>
            <a:off x="1071563" y="1785938"/>
            <a:ext cx="7215187" cy="714375"/>
            <a:chOff x="1000073" y="1857365"/>
            <a:chExt cx="7215238" cy="714380"/>
          </a:xfrm>
        </p:grpSpPr>
        <p:sp>
          <p:nvSpPr>
            <p:cNvPr id="15382" name="Rectangle 15"/>
            <p:cNvSpPr>
              <a:spLocks noChangeArrowheads="1"/>
            </p:cNvSpPr>
            <p:nvPr/>
          </p:nvSpPr>
          <p:spPr bwMode="auto">
            <a:xfrm>
              <a:off x="1000073" y="1857365"/>
              <a:ext cx="7215238" cy="714380"/>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15383" name="矩形 22"/>
            <p:cNvSpPr>
              <a:spLocks noChangeArrowheads="1"/>
            </p:cNvSpPr>
            <p:nvPr/>
          </p:nvSpPr>
          <p:spPr bwMode="auto">
            <a:xfrm>
              <a:off x="1285852" y="2000240"/>
              <a:ext cx="5753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FF0000"/>
                  </a:solidFill>
                </a:rPr>
                <a:t>门电路</a:t>
              </a:r>
              <a:r>
                <a:rPr lang="zh-CN" altLang="en-US" sz="2400" b="1">
                  <a:solidFill>
                    <a:srgbClr val="080808"/>
                  </a:solidFill>
                </a:rPr>
                <a:t>是用以实现逻辑关系的电子电路。</a:t>
              </a:r>
            </a:p>
          </p:txBody>
        </p:sp>
      </p:grpSp>
      <p:sp>
        <p:nvSpPr>
          <p:cNvPr id="24" name="矩形 23"/>
          <p:cNvSpPr>
            <a:spLocks noChangeArrowheads="1"/>
          </p:cNvSpPr>
          <p:nvPr/>
        </p:nvSpPr>
        <p:spPr bwMode="auto">
          <a:xfrm>
            <a:off x="1071563" y="2682875"/>
            <a:ext cx="23479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0000"/>
                </a:solidFill>
                <a:latin typeface="Times New Roman" pitchFamily="18" charset="0"/>
                <a:cs typeface="Times New Roman" pitchFamily="18" charset="0"/>
              </a:rPr>
              <a:t>2.</a:t>
            </a:r>
            <a:r>
              <a:rPr lang="zh-CN" altLang="en-US" sz="2400" b="1">
                <a:solidFill>
                  <a:srgbClr val="FF0000"/>
                </a:solidFill>
                <a:latin typeface="Times New Roman" pitchFamily="18" charset="0"/>
                <a:cs typeface="Times New Roman" pitchFamily="18" charset="0"/>
              </a:rPr>
              <a:t> 门电路的分类</a:t>
            </a:r>
            <a:endParaRPr lang="zh-CN" altLang="en-US" sz="2400">
              <a:solidFill>
                <a:srgbClr val="FF0000"/>
              </a:solidFill>
              <a:latin typeface="Times New Roman" pitchFamily="18" charset="0"/>
              <a:cs typeface="Times New Roman" pitchFamily="18" charset="0"/>
            </a:endParaRPr>
          </a:p>
        </p:txBody>
      </p:sp>
      <p:grpSp>
        <p:nvGrpSpPr>
          <p:cNvPr id="3" name="组合 21"/>
          <p:cNvGrpSpPr>
            <a:grpSpLocks/>
          </p:cNvGrpSpPr>
          <p:nvPr/>
        </p:nvGrpSpPr>
        <p:grpSpPr bwMode="auto">
          <a:xfrm>
            <a:off x="1012825" y="3757613"/>
            <a:ext cx="4027488" cy="1814512"/>
            <a:chOff x="941394" y="3646488"/>
            <a:chExt cx="4027460" cy="1814391"/>
          </a:xfrm>
        </p:grpSpPr>
        <p:sp>
          <p:nvSpPr>
            <p:cNvPr id="15378" name="Text Box 7"/>
            <p:cNvSpPr txBox="1">
              <a:spLocks noChangeArrowheads="1"/>
            </p:cNvSpPr>
            <p:nvPr/>
          </p:nvSpPr>
          <p:spPr bwMode="auto">
            <a:xfrm>
              <a:off x="941394" y="4062385"/>
              <a:ext cx="554034" cy="122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2D2D8A"/>
                  </a:solidFill>
                  <a:latin typeface="Times New Roman" pitchFamily="18" charset="0"/>
                  <a:cs typeface="Times New Roman" pitchFamily="18" charset="0"/>
                </a:rPr>
                <a:t>门电路</a:t>
              </a:r>
            </a:p>
          </p:txBody>
        </p:sp>
        <p:sp>
          <p:nvSpPr>
            <p:cNvPr id="15379" name="AutoShape 9"/>
            <p:cNvSpPr>
              <a:spLocks/>
            </p:cNvSpPr>
            <p:nvPr/>
          </p:nvSpPr>
          <p:spPr bwMode="auto">
            <a:xfrm>
              <a:off x="1485862" y="3876698"/>
              <a:ext cx="215901" cy="1440002"/>
            </a:xfrm>
            <a:prstGeom prst="leftBrace">
              <a:avLst>
                <a:gd name="adj1" fmla="val 55581"/>
                <a:gd name="adj2" fmla="val 50000"/>
              </a:avLst>
            </a:prstGeom>
            <a:noFill/>
            <a:ln w="1905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a:solidFill>
                  <a:srgbClr val="000000"/>
                </a:solidFill>
                <a:latin typeface="Times New Roman" pitchFamily="18" charset="0"/>
                <a:cs typeface="Times New Roman" pitchFamily="18" charset="0"/>
              </a:endParaRPr>
            </a:p>
          </p:txBody>
        </p:sp>
        <p:sp>
          <p:nvSpPr>
            <p:cNvPr id="15380" name="Text Box 10"/>
            <p:cNvSpPr txBox="1">
              <a:spLocks noChangeArrowheads="1"/>
            </p:cNvSpPr>
            <p:nvPr/>
          </p:nvSpPr>
          <p:spPr bwMode="auto">
            <a:xfrm>
              <a:off x="1728789" y="3646488"/>
              <a:ext cx="3240065" cy="461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2D2D8A"/>
                  </a:solidFill>
                  <a:latin typeface="Times New Roman" pitchFamily="18" charset="0"/>
                  <a:cs typeface="Times New Roman" pitchFamily="18" charset="0"/>
                </a:rPr>
                <a:t>分立元件门电路</a:t>
              </a:r>
            </a:p>
          </p:txBody>
        </p:sp>
        <p:sp>
          <p:nvSpPr>
            <p:cNvPr id="15381" name="Text Box 11"/>
            <p:cNvSpPr txBox="1">
              <a:spLocks noChangeArrowheads="1"/>
            </p:cNvSpPr>
            <p:nvPr/>
          </p:nvSpPr>
          <p:spPr bwMode="auto">
            <a:xfrm>
              <a:off x="1728789" y="4998948"/>
              <a:ext cx="2160573" cy="461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2D2D8A"/>
                  </a:solidFill>
                  <a:latin typeface="Times New Roman" pitchFamily="18" charset="0"/>
                  <a:cs typeface="Times New Roman" pitchFamily="18" charset="0"/>
                </a:rPr>
                <a:t>集成门电路</a:t>
              </a:r>
            </a:p>
          </p:txBody>
        </p:sp>
      </p:grpSp>
      <p:grpSp>
        <p:nvGrpSpPr>
          <p:cNvPr id="4" name="组合 24"/>
          <p:cNvGrpSpPr>
            <a:grpSpLocks/>
          </p:cNvGrpSpPr>
          <p:nvPr/>
        </p:nvGrpSpPr>
        <p:grpSpPr bwMode="auto">
          <a:xfrm>
            <a:off x="3714750" y="4540250"/>
            <a:ext cx="5072063" cy="1603375"/>
            <a:chOff x="3643307" y="4429132"/>
            <a:chExt cx="5357818" cy="1603301"/>
          </a:xfrm>
        </p:grpSpPr>
        <p:sp>
          <p:nvSpPr>
            <p:cNvPr id="15375" name="AutoShape 12"/>
            <p:cNvSpPr>
              <a:spLocks/>
            </p:cNvSpPr>
            <p:nvPr/>
          </p:nvSpPr>
          <p:spPr bwMode="auto">
            <a:xfrm>
              <a:off x="3643307" y="4630765"/>
              <a:ext cx="214314" cy="1187354"/>
            </a:xfrm>
            <a:prstGeom prst="leftBrace">
              <a:avLst>
                <a:gd name="adj1" fmla="val 40449"/>
                <a:gd name="adj2" fmla="val 50000"/>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a:solidFill>
                  <a:srgbClr val="000000"/>
                </a:solidFill>
                <a:latin typeface="Times New Roman" pitchFamily="18" charset="0"/>
                <a:cs typeface="Times New Roman" pitchFamily="18" charset="0"/>
              </a:endParaRPr>
            </a:p>
          </p:txBody>
        </p:sp>
        <p:sp>
          <p:nvSpPr>
            <p:cNvPr id="15376" name="Text Box 13"/>
            <p:cNvSpPr txBox="1">
              <a:spLocks noChangeArrowheads="1"/>
            </p:cNvSpPr>
            <p:nvPr/>
          </p:nvSpPr>
          <p:spPr bwMode="auto">
            <a:xfrm>
              <a:off x="3889349" y="4429132"/>
              <a:ext cx="5111776" cy="46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C00000"/>
                  </a:solidFill>
                  <a:latin typeface="Times New Roman" pitchFamily="18" charset="0"/>
                  <a:cs typeface="Times New Roman" pitchFamily="18" charset="0"/>
                </a:rPr>
                <a:t>双极型集成门（</a:t>
              </a:r>
              <a:r>
                <a:rPr lang="en-US" altLang="zh-CN" sz="2400" b="1">
                  <a:solidFill>
                    <a:srgbClr val="C00000"/>
                  </a:solidFill>
                  <a:latin typeface="Times New Roman" pitchFamily="18" charset="0"/>
                  <a:cs typeface="Times New Roman" pitchFamily="18" charset="0"/>
                </a:rPr>
                <a:t>DTL</a:t>
              </a:r>
              <a:r>
                <a:rPr lang="zh-CN" altLang="en-US" sz="2400" b="1">
                  <a:solidFill>
                    <a:srgbClr val="C00000"/>
                  </a:solidFill>
                  <a:latin typeface="Times New Roman" pitchFamily="18" charset="0"/>
                  <a:cs typeface="Times New Roman" pitchFamily="18" charset="0"/>
                </a:rPr>
                <a:t>、</a:t>
              </a:r>
              <a:r>
                <a:rPr lang="en-US" altLang="zh-CN" sz="2400" b="1">
                  <a:solidFill>
                    <a:srgbClr val="C00000"/>
                  </a:solidFill>
                  <a:latin typeface="Times New Roman" pitchFamily="18" charset="0"/>
                  <a:cs typeface="Times New Roman" pitchFamily="18" charset="0"/>
                </a:rPr>
                <a:t>TTL</a:t>
              </a:r>
              <a:r>
                <a:rPr lang="zh-CN" altLang="en-US" sz="2400" b="1">
                  <a:solidFill>
                    <a:srgbClr val="C00000"/>
                  </a:solidFill>
                  <a:latin typeface="Times New Roman" pitchFamily="18" charset="0"/>
                  <a:cs typeface="Times New Roman" pitchFamily="18" charset="0"/>
                </a:rPr>
                <a:t>）</a:t>
              </a:r>
            </a:p>
          </p:txBody>
        </p:sp>
        <p:sp>
          <p:nvSpPr>
            <p:cNvPr id="15377" name="Text Box 15"/>
            <p:cNvSpPr txBox="1">
              <a:spLocks noChangeArrowheads="1"/>
            </p:cNvSpPr>
            <p:nvPr/>
          </p:nvSpPr>
          <p:spPr bwMode="auto">
            <a:xfrm>
              <a:off x="3917924" y="5570723"/>
              <a:ext cx="2130436" cy="46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C00000"/>
                  </a:solidFill>
                  <a:latin typeface="Times New Roman" pitchFamily="18" charset="0"/>
                  <a:cs typeface="Times New Roman" pitchFamily="18" charset="0"/>
                </a:rPr>
                <a:t>MOS</a:t>
              </a:r>
              <a:r>
                <a:rPr lang="zh-CN" altLang="en-US" sz="2400" b="1">
                  <a:solidFill>
                    <a:srgbClr val="C00000"/>
                  </a:solidFill>
                  <a:latin typeface="Times New Roman" pitchFamily="18" charset="0"/>
                  <a:cs typeface="Times New Roman" pitchFamily="18" charset="0"/>
                </a:rPr>
                <a:t>集成门 </a:t>
              </a:r>
            </a:p>
          </p:txBody>
        </p:sp>
      </p:grpSp>
      <p:grpSp>
        <p:nvGrpSpPr>
          <p:cNvPr id="5" name="组合 22"/>
          <p:cNvGrpSpPr>
            <a:grpSpLocks/>
          </p:cNvGrpSpPr>
          <p:nvPr/>
        </p:nvGrpSpPr>
        <p:grpSpPr bwMode="auto">
          <a:xfrm>
            <a:off x="5857875" y="5173663"/>
            <a:ext cx="1655763" cy="1470025"/>
            <a:chOff x="5786446" y="5062607"/>
            <a:chExt cx="1655772" cy="1469869"/>
          </a:xfrm>
        </p:grpSpPr>
        <p:sp>
          <p:nvSpPr>
            <p:cNvPr id="15371" name="AutoShape 16"/>
            <p:cNvSpPr>
              <a:spLocks/>
            </p:cNvSpPr>
            <p:nvPr/>
          </p:nvSpPr>
          <p:spPr bwMode="auto">
            <a:xfrm>
              <a:off x="5786446" y="5278528"/>
              <a:ext cx="144463" cy="1079604"/>
            </a:xfrm>
            <a:prstGeom prst="leftBrace">
              <a:avLst>
                <a:gd name="adj1" fmla="val 62277"/>
                <a:gd name="adj2" fmla="val 50000"/>
              </a:avLst>
            </a:prstGeom>
            <a:noFill/>
            <a:ln w="19050">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a:solidFill>
                  <a:srgbClr val="000000"/>
                </a:solidFill>
                <a:latin typeface="Times New Roman" pitchFamily="18" charset="0"/>
                <a:cs typeface="Times New Roman" pitchFamily="18" charset="0"/>
              </a:endParaRPr>
            </a:p>
          </p:txBody>
        </p:sp>
        <p:sp>
          <p:nvSpPr>
            <p:cNvPr id="15372" name="Text Box 17"/>
            <p:cNvSpPr txBox="1">
              <a:spLocks noChangeArrowheads="1"/>
            </p:cNvSpPr>
            <p:nvPr/>
          </p:nvSpPr>
          <p:spPr bwMode="auto">
            <a:xfrm>
              <a:off x="6073786" y="5062607"/>
              <a:ext cx="1368432" cy="46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006600"/>
                  </a:solidFill>
                  <a:latin typeface="Times New Roman" pitchFamily="18" charset="0"/>
                  <a:cs typeface="Times New Roman" pitchFamily="18" charset="0"/>
                </a:rPr>
                <a:t>NMOS</a:t>
              </a:r>
            </a:p>
          </p:txBody>
        </p:sp>
        <p:sp>
          <p:nvSpPr>
            <p:cNvPr id="15373" name="Text Box 18"/>
            <p:cNvSpPr txBox="1">
              <a:spLocks noChangeArrowheads="1"/>
            </p:cNvSpPr>
            <p:nvPr/>
          </p:nvSpPr>
          <p:spPr bwMode="auto">
            <a:xfrm>
              <a:off x="6075373" y="5565892"/>
              <a:ext cx="1295407" cy="46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006600"/>
                  </a:solidFill>
                  <a:latin typeface="Times New Roman" pitchFamily="18" charset="0"/>
                  <a:cs typeface="Times New Roman" pitchFamily="18" charset="0"/>
                </a:rPr>
                <a:t>PMOS</a:t>
              </a:r>
            </a:p>
          </p:txBody>
        </p:sp>
        <p:sp>
          <p:nvSpPr>
            <p:cNvPr id="15374" name="Text Box 19"/>
            <p:cNvSpPr txBox="1">
              <a:spLocks noChangeArrowheads="1"/>
            </p:cNvSpPr>
            <p:nvPr/>
          </p:nvSpPr>
          <p:spPr bwMode="auto">
            <a:xfrm>
              <a:off x="6073786" y="6070766"/>
              <a:ext cx="1368432" cy="46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006600"/>
                  </a:solidFill>
                  <a:latin typeface="Times New Roman" pitchFamily="18" charset="0"/>
                  <a:cs typeface="Times New Roman" pitchFamily="18" charset="0"/>
                </a:rPr>
                <a:t>CMOS</a:t>
              </a:r>
            </a:p>
          </p:txBody>
        </p:sp>
      </p:grpSp>
      <p:sp>
        <p:nvSpPr>
          <p:cNvPr id="38" name="矩形 37"/>
          <p:cNvSpPr>
            <a:spLocks noChangeArrowheads="1"/>
          </p:cNvSpPr>
          <p:nvPr/>
        </p:nvSpPr>
        <p:spPr bwMode="auto">
          <a:xfrm>
            <a:off x="1000125" y="3144838"/>
            <a:ext cx="5137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0000FF"/>
                </a:solidFill>
                <a:latin typeface="宋体" pitchFamily="2" charset="-122"/>
              </a:rPr>
              <a:t>(1)</a:t>
            </a:r>
            <a:r>
              <a:rPr lang="zh-CN" altLang="en-US" sz="2400" b="1">
                <a:solidFill>
                  <a:srgbClr val="0000FF"/>
                </a:solidFill>
                <a:latin typeface="宋体" pitchFamily="2" charset="-122"/>
              </a:rPr>
              <a:t>按所采用的半导体器件进行分类 </a:t>
            </a:r>
            <a:endParaRPr lang="zh-CN" altLang="en-US" sz="24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4" grpId="0"/>
      <p:bldP spid="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Rot="1" noChangeArrowheads="1"/>
          </p:cNvSpPr>
          <p:nvPr/>
        </p:nvSpPr>
        <p:spPr bwMode="auto">
          <a:xfrm>
            <a:off x="706438" y="638175"/>
            <a:ext cx="353218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800" b="1">
                <a:solidFill>
                  <a:srgbClr val="006600"/>
                </a:solidFill>
              </a:rPr>
              <a:t>一、二极管门电路</a:t>
            </a:r>
          </a:p>
        </p:txBody>
      </p:sp>
      <p:sp>
        <p:nvSpPr>
          <p:cNvPr id="33795" name="Text Box 5"/>
          <p:cNvSpPr txBox="1">
            <a:spLocks noChangeArrowheads="1"/>
          </p:cNvSpPr>
          <p:nvPr/>
        </p:nvSpPr>
        <p:spPr bwMode="auto">
          <a:xfrm>
            <a:off x="166688" y="33338"/>
            <a:ext cx="5691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3600" b="1">
                <a:solidFill>
                  <a:srgbClr val="FF0066"/>
                </a:solidFill>
                <a:latin typeface="Times New Roman" pitchFamily="18" charset="0"/>
                <a:ea typeface="楷体_GB2312" pitchFamily="49" charset="-122"/>
                <a:cs typeface="Times New Roman" pitchFamily="18" charset="0"/>
              </a:rPr>
              <a:t>§2.3</a:t>
            </a:r>
            <a:r>
              <a:rPr kumimoji="1" lang="en-US" altLang="zh-CN" sz="3600" b="1">
                <a:solidFill>
                  <a:srgbClr val="FF0066"/>
                </a:solidFill>
                <a:latin typeface="宋体" pitchFamily="2" charset="-122"/>
                <a:ea typeface="楷体_GB2312" pitchFamily="49" charset="-122"/>
                <a:cs typeface="Times New Roman" pitchFamily="18" charset="0"/>
              </a:rPr>
              <a:t> </a:t>
            </a:r>
            <a:r>
              <a:rPr kumimoji="1" lang="zh-CN" altLang="en-US" sz="3600" b="1">
                <a:solidFill>
                  <a:srgbClr val="FF0066"/>
                </a:solidFill>
                <a:latin typeface="宋体" pitchFamily="2" charset="-122"/>
                <a:ea typeface="楷体_GB2312" pitchFamily="49" charset="-122"/>
                <a:cs typeface="Times New Roman" pitchFamily="18" charset="0"/>
              </a:rPr>
              <a:t>分立元件门电路</a:t>
            </a:r>
            <a:endParaRPr kumimoji="1" lang="zh-CN" altLang="en-US" sz="3600" b="1">
              <a:solidFill>
                <a:srgbClr val="FF0066"/>
              </a:solidFill>
              <a:latin typeface="Times New Roman" pitchFamily="18" charset="0"/>
              <a:ea typeface="楷体_GB2312" pitchFamily="49" charset="-122"/>
              <a:cs typeface="Times New Roman" pitchFamily="18" charset="0"/>
            </a:endParaRPr>
          </a:p>
        </p:txBody>
      </p:sp>
      <p:sp>
        <p:nvSpPr>
          <p:cNvPr id="17" name="矩形 16"/>
          <p:cNvSpPr/>
          <p:nvPr/>
        </p:nvSpPr>
        <p:spPr>
          <a:xfrm>
            <a:off x="990600" y="1214438"/>
            <a:ext cx="2038350" cy="461962"/>
          </a:xfrm>
          <a:prstGeom prst="rect">
            <a:avLst/>
          </a:prstGeom>
        </p:spPr>
        <p:txBody>
          <a:bodyPr wrap="none">
            <a:spAutoFit/>
          </a:bodyPr>
          <a:lstStyle/>
          <a:p>
            <a:pPr marL="342900" indent="-342900" eaLnBrk="0" hangingPunct="0">
              <a:spcBef>
                <a:spcPct val="20000"/>
              </a:spcBef>
              <a:defRPr/>
            </a:pPr>
            <a:r>
              <a:rPr lang="en-US" altLang="zh-CN" sz="2400" b="1" kern="0" dirty="0">
                <a:solidFill>
                  <a:srgbClr val="FF0000"/>
                </a:solidFill>
                <a:latin typeface="Times New Roman" pitchFamily="18" charset="0"/>
                <a:ea typeface="宋体" charset="-122"/>
                <a:cs typeface="Times New Roman" pitchFamily="18" charset="0"/>
              </a:rPr>
              <a:t>1.</a:t>
            </a:r>
            <a:r>
              <a:rPr lang="zh-CN" altLang="en-US" sz="2400" b="1" kern="0" dirty="0">
                <a:solidFill>
                  <a:srgbClr val="FF0000"/>
                </a:solidFill>
                <a:latin typeface="Times New Roman" pitchFamily="18" charset="0"/>
                <a:ea typeface="宋体" charset="-122"/>
                <a:cs typeface="Times New Roman" pitchFamily="18" charset="0"/>
              </a:rPr>
              <a:t> </a:t>
            </a:r>
            <a:r>
              <a:rPr lang="zh-CN" altLang="en-US" sz="2400" b="1" dirty="0">
                <a:solidFill>
                  <a:srgbClr val="FF0000"/>
                </a:solidFill>
                <a:ea typeface="宋体" charset="-122"/>
              </a:rPr>
              <a:t>二极管与门</a:t>
            </a:r>
            <a:endParaRPr lang="zh-CN" altLang="en-US" sz="2400" b="1" kern="0" dirty="0">
              <a:solidFill>
                <a:srgbClr val="FF0000"/>
              </a:solidFill>
              <a:latin typeface="Times New Roman" pitchFamily="18" charset="0"/>
              <a:ea typeface="宋体" charset="-122"/>
              <a:cs typeface="Times New Roman" pitchFamily="18" charset="0"/>
            </a:endParaRPr>
          </a:p>
        </p:txBody>
      </p:sp>
      <p:sp>
        <p:nvSpPr>
          <p:cNvPr id="21" name="Text Box 13"/>
          <p:cNvSpPr txBox="1">
            <a:spLocks noChangeArrowheads="1"/>
          </p:cNvSpPr>
          <p:nvPr/>
        </p:nvSpPr>
        <p:spPr bwMode="auto">
          <a:xfrm>
            <a:off x="1657350" y="4849813"/>
            <a:ext cx="1295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b="1" i="1">
                <a:solidFill>
                  <a:srgbClr val="FF0000"/>
                </a:solidFill>
                <a:latin typeface="Times New Roman" pitchFamily="18" charset="0"/>
              </a:rPr>
              <a:t>y</a:t>
            </a:r>
            <a:r>
              <a:rPr kumimoji="1" lang="zh-CN" altLang="en-US" b="1" i="1">
                <a:solidFill>
                  <a:srgbClr val="FF0000"/>
                </a:solidFill>
                <a:latin typeface="Times New Roman" pitchFamily="18" charset="0"/>
              </a:rPr>
              <a:t> </a:t>
            </a:r>
            <a:r>
              <a:rPr kumimoji="1" lang="en-US" altLang="zh-CN" b="1" i="1">
                <a:solidFill>
                  <a:srgbClr val="FF0000"/>
                </a:solidFill>
                <a:latin typeface="Times New Roman" pitchFamily="18" charset="0"/>
              </a:rPr>
              <a:t>= ab</a:t>
            </a:r>
            <a:endParaRPr kumimoji="1" lang="en-US" altLang="zh-CN" sz="2400" i="1">
              <a:solidFill>
                <a:srgbClr val="FF0000"/>
              </a:solidFill>
              <a:latin typeface="Times New Roman" pitchFamily="18" charset="0"/>
            </a:endParaRPr>
          </a:p>
        </p:txBody>
      </p:sp>
      <p:grpSp>
        <p:nvGrpSpPr>
          <p:cNvPr id="3" name="Group 31"/>
          <p:cNvGrpSpPr>
            <a:grpSpLocks/>
          </p:cNvGrpSpPr>
          <p:nvPr/>
        </p:nvGrpSpPr>
        <p:grpSpPr bwMode="auto">
          <a:xfrm>
            <a:off x="1166813" y="5575300"/>
            <a:ext cx="2571750" cy="925513"/>
            <a:chOff x="1242" y="2688"/>
            <a:chExt cx="1393" cy="417"/>
          </a:xfrm>
        </p:grpSpPr>
        <p:sp>
          <p:nvSpPr>
            <p:cNvPr id="33836" name="Line 32"/>
            <p:cNvSpPr>
              <a:spLocks noChangeShapeType="1"/>
            </p:cNvSpPr>
            <p:nvPr/>
          </p:nvSpPr>
          <p:spPr bwMode="auto">
            <a:xfrm>
              <a:off x="2063" y="2880"/>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3837" name="Text Box 33"/>
            <p:cNvSpPr txBox="1">
              <a:spLocks noChangeArrowheads="1"/>
            </p:cNvSpPr>
            <p:nvPr/>
          </p:nvSpPr>
          <p:spPr bwMode="auto">
            <a:xfrm>
              <a:off x="2338" y="2751"/>
              <a:ext cx="297"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y</a:t>
              </a:r>
            </a:p>
          </p:txBody>
        </p:sp>
        <p:sp>
          <p:nvSpPr>
            <p:cNvPr id="33838" name="Text Box 34"/>
            <p:cNvSpPr txBox="1">
              <a:spLocks noChangeArrowheads="1"/>
            </p:cNvSpPr>
            <p:nvPr/>
          </p:nvSpPr>
          <p:spPr bwMode="auto">
            <a:xfrm>
              <a:off x="1254" y="2688"/>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a</a:t>
              </a:r>
            </a:p>
          </p:txBody>
        </p:sp>
        <p:sp>
          <p:nvSpPr>
            <p:cNvPr id="33839" name="Text Box 35"/>
            <p:cNvSpPr txBox="1">
              <a:spLocks noChangeArrowheads="1"/>
            </p:cNvSpPr>
            <p:nvPr/>
          </p:nvSpPr>
          <p:spPr bwMode="auto">
            <a:xfrm>
              <a:off x="1242" y="2817"/>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b</a:t>
              </a:r>
            </a:p>
          </p:txBody>
        </p:sp>
        <p:sp>
          <p:nvSpPr>
            <p:cNvPr id="33840" name="AutoShape 36"/>
            <p:cNvSpPr>
              <a:spLocks noChangeArrowheads="1"/>
            </p:cNvSpPr>
            <p:nvPr/>
          </p:nvSpPr>
          <p:spPr bwMode="auto">
            <a:xfrm>
              <a:off x="1737" y="2781"/>
              <a:ext cx="315" cy="198"/>
            </a:xfrm>
            <a:prstGeom prst="flowChartDelay">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sp>
          <p:nvSpPr>
            <p:cNvPr id="33841" name="Line 37"/>
            <p:cNvSpPr>
              <a:spLocks noChangeShapeType="1"/>
            </p:cNvSpPr>
            <p:nvPr/>
          </p:nvSpPr>
          <p:spPr bwMode="auto">
            <a:xfrm>
              <a:off x="1473" y="2928"/>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3842" name="Line 38"/>
            <p:cNvSpPr>
              <a:spLocks noChangeShapeType="1"/>
            </p:cNvSpPr>
            <p:nvPr/>
          </p:nvSpPr>
          <p:spPr bwMode="auto">
            <a:xfrm>
              <a:off x="1479" y="2829"/>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组合 21"/>
          <p:cNvGrpSpPr>
            <a:grpSpLocks/>
          </p:cNvGrpSpPr>
          <p:nvPr/>
        </p:nvGrpSpPr>
        <p:grpSpPr bwMode="auto">
          <a:xfrm>
            <a:off x="1095375" y="1714500"/>
            <a:ext cx="2892425" cy="2786063"/>
            <a:chOff x="1000100" y="1571624"/>
            <a:chExt cx="2892650" cy="2786070"/>
          </a:xfrm>
        </p:grpSpPr>
        <p:cxnSp>
          <p:nvCxnSpPr>
            <p:cNvPr id="23" name="直接连接符 22"/>
            <p:cNvCxnSpPr/>
            <p:nvPr/>
          </p:nvCxnSpPr>
          <p:spPr bwMode="auto">
            <a:xfrm rot="16200000" flipH="1">
              <a:off x="1813835" y="3117060"/>
              <a:ext cx="20875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bwMode="auto">
            <a:xfrm>
              <a:off x="2786177" y="2500314"/>
              <a:ext cx="142886" cy="4286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5" name="椭圆 24"/>
            <p:cNvSpPr/>
            <p:nvPr/>
          </p:nvSpPr>
          <p:spPr bwMode="auto">
            <a:xfrm>
              <a:off x="2808404" y="2000250"/>
              <a:ext cx="107958" cy="1079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26" name="直接连接符 25"/>
            <p:cNvCxnSpPr/>
            <p:nvPr/>
          </p:nvCxnSpPr>
          <p:spPr bwMode="auto">
            <a:xfrm rot="5400000">
              <a:off x="1874102" y="3386936"/>
              <a:ext cx="39528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auto">
            <a:xfrm rot="10800000" flipV="1">
              <a:off x="1357316" y="3390904"/>
              <a:ext cx="220203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bwMode="auto">
            <a:xfrm>
              <a:off x="2819517" y="3352803"/>
              <a:ext cx="71444"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3825" name="矩形 14"/>
            <p:cNvSpPr>
              <a:spLocks noChangeArrowheads="1"/>
            </p:cNvSpPr>
            <p:nvPr/>
          </p:nvSpPr>
          <p:spPr bwMode="auto">
            <a:xfrm>
              <a:off x="1018736" y="314325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cs typeface="Times New Roman" pitchFamily="18" charset="0"/>
                </a:rPr>
                <a:t>a</a:t>
              </a:r>
              <a:endParaRPr lang="zh-CN" altLang="en-US" sz="2400" i="1">
                <a:solidFill>
                  <a:srgbClr val="FF0000"/>
                </a:solidFill>
              </a:endParaRPr>
            </a:p>
          </p:txBody>
        </p:sp>
        <p:sp>
          <p:nvSpPr>
            <p:cNvPr id="33826" name="矩形 15"/>
            <p:cNvSpPr>
              <a:spLocks noChangeArrowheads="1"/>
            </p:cNvSpPr>
            <p:nvPr/>
          </p:nvSpPr>
          <p:spPr bwMode="auto">
            <a:xfrm>
              <a:off x="3571828" y="3171768"/>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cs typeface="Times New Roman" pitchFamily="18" charset="0"/>
                </a:rPr>
                <a:t>y</a:t>
              </a:r>
              <a:endParaRPr lang="zh-CN" altLang="en-US" sz="2400" i="1">
                <a:solidFill>
                  <a:srgbClr val="FF0000"/>
                </a:solidFill>
              </a:endParaRPr>
            </a:p>
          </p:txBody>
        </p:sp>
        <p:sp>
          <p:nvSpPr>
            <p:cNvPr id="33827" name="矩形 16"/>
            <p:cNvSpPr>
              <a:spLocks noChangeArrowheads="1"/>
            </p:cNvSpPr>
            <p:nvPr/>
          </p:nvSpPr>
          <p:spPr bwMode="auto">
            <a:xfrm>
              <a:off x="2571721" y="1571624"/>
              <a:ext cx="617462" cy="40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00"/>
                  </a:solidFill>
                  <a:latin typeface="Times New Roman" pitchFamily="18" charset="0"/>
                  <a:cs typeface="Times New Roman" pitchFamily="18" charset="0"/>
                </a:rPr>
                <a:t>V</a:t>
              </a:r>
              <a:r>
                <a:rPr kumimoji="1" lang="en-US" altLang="zh-CN" sz="2000" b="1" baseline="-30000">
                  <a:solidFill>
                    <a:srgbClr val="000000"/>
                  </a:solidFill>
                  <a:latin typeface="Times New Roman" pitchFamily="18" charset="0"/>
                  <a:cs typeface="Times New Roman" pitchFamily="18" charset="0"/>
                </a:rPr>
                <a:t>CC</a:t>
              </a:r>
              <a:endParaRPr lang="zh-CN" altLang="en-US" sz="2000">
                <a:solidFill>
                  <a:srgbClr val="000000"/>
                </a:solidFill>
              </a:endParaRPr>
            </a:p>
          </p:txBody>
        </p:sp>
        <p:sp>
          <p:nvSpPr>
            <p:cNvPr id="32" name="等腰三角形 31"/>
            <p:cNvSpPr/>
            <p:nvPr/>
          </p:nvSpPr>
          <p:spPr bwMode="auto">
            <a:xfrm rot="16200000">
              <a:off x="2036039" y="3224998"/>
              <a:ext cx="395288" cy="3238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3" name="直接连接符 32"/>
            <p:cNvCxnSpPr/>
            <p:nvPr/>
          </p:nvCxnSpPr>
          <p:spPr bwMode="auto">
            <a:xfrm rot="5400000">
              <a:off x="1874102" y="4160050"/>
              <a:ext cx="39528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auto">
            <a:xfrm rot="10800000" flipV="1">
              <a:off x="1357316" y="4151318"/>
              <a:ext cx="150030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等腰三角形 34"/>
            <p:cNvSpPr/>
            <p:nvPr/>
          </p:nvSpPr>
          <p:spPr bwMode="auto">
            <a:xfrm rot="16200000">
              <a:off x="2036039" y="3985412"/>
              <a:ext cx="395289" cy="3238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3832" name="矩形 14"/>
            <p:cNvSpPr>
              <a:spLocks noChangeArrowheads="1"/>
            </p:cNvSpPr>
            <p:nvPr/>
          </p:nvSpPr>
          <p:spPr bwMode="auto">
            <a:xfrm>
              <a:off x="1928794" y="2786058"/>
              <a:ext cx="6415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00"/>
                  </a:solidFill>
                  <a:latin typeface="Times New Roman" pitchFamily="18" charset="0"/>
                  <a:cs typeface="Times New Roman" pitchFamily="18" charset="0"/>
                </a:rPr>
                <a:t>VD</a:t>
              </a:r>
              <a:r>
                <a:rPr kumimoji="1" lang="en-US" altLang="zh-CN" sz="2000" b="1" baseline="-30000">
                  <a:solidFill>
                    <a:srgbClr val="000000"/>
                  </a:solidFill>
                  <a:latin typeface="Times New Roman" pitchFamily="18" charset="0"/>
                  <a:cs typeface="Times New Roman" pitchFamily="18" charset="0"/>
                </a:rPr>
                <a:t>1</a:t>
              </a:r>
              <a:endParaRPr lang="zh-CN" altLang="en-US" sz="2000">
                <a:solidFill>
                  <a:srgbClr val="000000"/>
                </a:solidFill>
              </a:endParaRPr>
            </a:p>
          </p:txBody>
        </p:sp>
        <p:sp>
          <p:nvSpPr>
            <p:cNvPr id="33833" name="矩形 14"/>
            <p:cNvSpPr>
              <a:spLocks noChangeArrowheads="1"/>
            </p:cNvSpPr>
            <p:nvPr/>
          </p:nvSpPr>
          <p:spPr bwMode="auto">
            <a:xfrm>
              <a:off x="1928794" y="3600394"/>
              <a:ext cx="6415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00"/>
                  </a:solidFill>
                  <a:latin typeface="Times New Roman" pitchFamily="18" charset="0"/>
                  <a:cs typeface="Times New Roman" pitchFamily="18" charset="0"/>
                </a:rPr>
                <a:t>VD</a:t>
              </a:r>
              <a:r>
                <a:rPr kumimoji="1" lang="en-US" altLang="zh-CN" sz="2000" b="1" baseline="-30000">
                  <a:solidFill>
                    <a:srgbClr val="000000"/>
                  </a:solidFill>
                  <a:latin typeface="Times New Roman" pitchFamily="18" charset="0"/>
                  <a:cs typeface="Times New Roman" pitchFamily="18" charset="0"/>
                </a:rPr>
                <a:t>2</a:t>
              </a:r>
              <a:endParaRPr lang="zh-CN" altLang="en-US" sz="2000">
                <a:solidFill>
                  <a:srgbClr val="000000"/>
                </a:solidFill>
              </a:endParaRPr>
            </a:p>
          </p:txBody>
        </p:sp>
        <p:sp>
          <p:nvSpPr>
            <p:cNvPr id="33834" name="矩形 14"/>
            <p:cNvSpPr>
              <a:spLocks noChangeArrowheads="1"/>
            </p:cNvSpPr>
            <p:nvPr/>
          </p:nvSpPr>
          <p:spPr bwMode="auto">
            <a:xfrm>
              <a:off x="1000100" y="3896029"/>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cs typeface="Times New Roman" pitchFamily="18" charset="0"/>
                </a:rPr>
                <a:t>b</a:t>
              </a:r>
              <a:endParaRPr lang="zh-CN" altLang="en-US" sz="2400" i="1">
                <a:solidFill>
                  <a:srgbClr val="FF0000"/>
                </a:solidFill>
              </a:endParaRPr>
            </a:p>
          </p:txBody>
        </p:sp>
        <p:sp>
          <p:nvSpPr>
            <p:cNvPr id="33835" name="矩形 14"/>
            <p:cNvSpPr>
              <a:spLocks noChangeArrowheads="1"/>
            </p:cNvSpPr>
            <p:nvPr/>
          </p:nvSpPr>
          <p:spPr bwMode="auto">
            <a:xfrm>
              <a:off x="2928926" y="2500306"/>
              <a:ext cx="4347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00"/>
                  </a:solidFill>
                  <a:latin typeface="Times New Roman" pitchFamily="18" charset="0"/>
                  <a:cs typeface="Times New Roman" pitchFamily="18" charset="0"/>
                </a:rPr>
                <a:t>R </a:t>
              </a:r>
              <a:endParaRPr lang="zh-CN" altLang="en-US" sz="2000">
                <a:solidFill>
                  <a:srgbClr val="000000"/>
                </a:solidFill>
              </a:endParaRPr>
            </a:p>
          </p:txBody>
        </p:sp>
      </p:grpSp>
      <p:grpSp>
        <p:nvGrpSpPr>
          <p:cNvPr id="5" name="组合 37"/>
          <p:cNvGrpSpPr>
            <a:grpSpLocks/>
          </p:cNvGrpSpPr>
          <p:nvPr/>
        </p:nvGrpSpPr>
        <p:grpSpPr bwMode="auto">
          <a:xfrm>
            <a:off x="5072063" y="1357313"/>
            <a:ext cx="3321050" cy="2500312"/>
            <a:chOff x="5429256" y="1357315"/>
            <a:chExt cx="3321518" cy="2500313"/>
          </a:xfrm>
        </p:grpSpPr>
        <p:sp>
          <p:nvSpPr>
            <p:cNvPr id="33809" name="Line 11"/>
            <p:cNvSpPr>
              <a:spLocks noChangeShapeType="1"/>
            </p:cNvSpPr>
            <p:nvPr/>
          </p:nvSpPr>
          <p:spPr bwMode="auto">
            <a:xfrm>
              <a:off x="5438774" y="1762128"/>
              <a:ext cx="33120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0" name="矩形 39"/>
            <p:cNvSpPr/>
            <p:nvPr/>
          </p:nvSpPr>
          <p:spPr bwMode="auto">
            <a:xfrm>
              <a:off x="6613698" y="1357315"/>
              <a:ext cx="958985" cy="400050"/>
            </a:xfrm>
            <a:prstGeom prst="rect">
              <a:avLst/>
            </a:prstGeom>
          </p:spPr>
          <p:txBody>
            <a:bodyPr wrap="none">
              <a:spAutoFit/>
            </a:bodyPr>
            <a:lstStyle/>
            <a:p>
              <a:pPr marL="342900" indent="-342900" eaLnBrk="0" hangingPunct="0">
                <a:spcBef>
                  <a:spcPct val="20000"/>
                </a:spcBef>
                <a:defRPr/>
              </a:pPr>
              <a:r>
                <a:rPr lang="zh-CN" altLang="en-US" sz="2000" b="1" kern="0" dirty="0">
                  <a:solidFill>
                    <a:srgbClr val="0000FF"/>
                  </a:solidFill>
                  <a:latin typeface="Times New Roman" pitchFamily="18" charset="0"/>
                  <a:ea typeface="宋体" charset="-122"/>
                  <a:cs typeface="Times New Roman" pitchFamily="18" charset="0"/>
                </a:rPr>
                <a:t>功能表</a:t>
              </a:r>
            </a:p>
          </p:txBody>
        </p:sp>
        <p:sp>
          <p:nvSpPr>
            <p:cNvPr id="33811" name="矩形 40"/>
            <p:cNvSpPr>
              <a:spLocks noChangeArrowheads="1"/>
            </p:cNvSpPr>
            <p:nvPr/>
          </p:nvSpPr>
          <p:spPr bwMode="auto">
            <a:xfrm>
              <a:off x="5500694" y="1714488"/>
              <a:ext cx="16353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800" b="1" i="1">
                  <a:solidFill>
                    <a:srgbClr val="FF0000"/>
                  </a:solidFill>
                  <a:latin typeface="Times New Roman" pitchFamily="18" charset="0"/>
                </a:rPr>
                <a:t>v</a:t>
              </a:r>
              <a:r>
                <a:rPr kumimoji="1" lang="en-US" altLang="zh-CN" sz="2800" b="1" i="1" baseline="-25000">
                  <a:solidFill>
                    <a:srgbClr val="FF0000"/>
                  </a:solidFill>
                  <a:latin typeface="Times New Roman" pitchFamily="18" charset="0"/>
                </a:rPr>
                <a:t>a</a:t>
              </a:r>
              <a:r>
                <a:rPr kumimoji="1" lang="en-US" altLang="zh-CN" sz="2800" b="1" i="1">
                  <a:solidFill>
                    <a:srgbClr val="FF0000"/>
                  </a:solidFill>
                  <a:latin typeface="Times New Roman" pitchFamily="18" charset="0"/>
                </a:rPr>
                <a:t>   v</a:t>
              </a:r>
              <a:r>
                <a:rPr kumimoji="1" lang="en-US" altLang="zh-CN" sz="2800" b="1" i="1" baseline="-25000">
                  <a:solidFill>
                    <a:srgbClr val="FF0000"/>
                  </a:solidFill>
                  <a:latin typeface="Times New Roman" pitchFamily="18" charset="0"/>
                </a:rPr>
                <a:t>b</a:t>
              </a:r>
              <a:r>
                <a:rPr kumimoji="1" lang="zh-CN" altLang="en-US" sz="2800" b="1" i="1">
                  <a:solidFill>
                    <a:srgbClr val="FF0000"/>
                  </a:solidFill>
                  <a:latin typeface="Times New Roman" pitchFamily="18" charset="0"/>
                </a:rPr>
                <a:t>    </a:t>
              </a:r>
              <a:r>
                <a:rPr kumimoji="1" lang="en-US" altLang="zh-CN" sz="2800" b="1" i="1">
                  <a:solidFill>
                    <a:srgbClr val="FF0000"/>
                  </a:solidFill>
                  <a:latin typeface="Times New Roman" pitchFamily="18" charset="0"/>
                </a:rPr>
                <a:t>v</a:t>
              </a:r>
              <a:r>
                <a:rPr kumimoji="1" lang="en-US" altLang="zh-CN" sz="2800" b="1" i="1" baseline="-25000">
                  <a:solidFill>
                    <a:srgbClr val="FF0000"/>
                  </a:solidFill>
                  <a:latin typeface="Times New Roman" pitchFamily="18" charset="0"/>
                </a:rPr>
                <a:t>y</a:t>
              </a:r>
              <a:endParaRPr lang="zh-CN" altLang="en-US" sz="2400" baseline="-25000">
                <a:solidFill>
                  <a:srgbClr val="000000"/>
                </a:solidFill>
              </a:endParaRPr>
            </a:p>
          </p:txBody>
        </p:sp>
        <p:sp>
          <p:nvSpPr>
            <p:cNvPr id="33812" name="Line 12"/>
            <p:cNvSpPr>
              <a:spLocks noChangeShapeType="1"/>
            </p:cNvSpPr>
            <p:nvPr/>
          </p:nvSpPr>
          <p:spPr bwMode="auto">
            <a:xfrm>
              <a:off x="7215205" y="1769628"/>
              <a:ext cx="0" cy="208800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3813" name="矩形 42"/>
            <p:cNvSpPr>
              <a:spLocks noChangeArrowheads="1"/>
            </p:cNvSpPr>
            <p:nvPr/>
          </p:nvSpPr>
          <p:spPr bwMode="auto">
            <a:xfrm>
              <a:off x="7232819" y="1824327"/>
              <a:ext cx="14825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6600"/>
                  </a:solidFill>
                  <a:latin typeface="Times New Roman" pitchFamily="18" charset="0"/>
                </a:rPr>
                <a:t>VD</a:t>
              </a:r>
              <a:r>
                <a:rPr kumimoji="1" lang="en-US" altLang="zh-CN" sz="2400" b="1" baseline="-25000">
                  <a:solidFill>
                    <a:srgbClr val="006600"/>
                  </a:solidFill>
                  <a:latin typeface="Times New Roman" pitchFamily="18" charset="0"/>
                </a:rPr>
                <a:t>1    </a:t>
              </a:r>
              <a:r>
                <a:rPr kumimoji="1" lang="en-US" altLang="zh-CN" sz="2400" b="1">
                  <a:solidFill>
                    <a:srgbClr val="006600"/>
                  </a:solidFill>
                  <a:latin typeface="Times New Roman" pitchFamily="18" charset="0"/>
                </a:rPr>
                <a:t>VD</a:t>
              </a:r>
              <a:r>
                <a:rPr kumimoji="1" lang="en-US" altLang="zh-CN" sz="2400" b="1" baseline="-25000">
                  <a:solidFill>
                    <a:srgbClr val="006600"/>
                  </a:solidFill>
                  <a:latin typeface="Times New Roman" pitchFamily="18" charset="0"/>
                </a:rPr>
                <a:t>2</a:t>
              </a:r>
              <a:endParaRPr lang="zh-CN" altLang="en-US" sz="2400">
                <a:solidFill>
                  <a:srgbClr val="006600"/>
                </a:solidFill>
              </a:endParaRPr>
            </a:p>
          </p:txBody>
        </p:sp>
        <p:sp>
          <p:nvSpPr>
            <p:cNvPr id="33814" name="Line 11"/>
            <p:cNvSpPr>
              <a:spLocks noChangeShapeType="1"/>
            </p:cNvSpPr>
            <p:nvPr/>
          </p:nvSpPr>
          <p:spPr bwMode="auto">
            <a:xfrm>
              <a:off x="5429256" y="2285992"/>
              <a:ext cx="33120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3815" name="Line 11"/>
            <p:cNvSpPr>
              <a:spLocks noChangeShapeType="1"/>
            </p:cNvSpPr>
            <p:nvPr/>
          </p:nvSpPr>
          <p:spPr bwMode="auto">
            <a:xfrm>
              <a:off x="5429256" y="3857628"/>
              <a:ext cx="33120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3816" name="矩形 45"/>
            <p:cNvSpPr>
              <a:spLocks noChangeArrowheads="1"/>
            </p:cNvSpPr>
            <p:nvPr/>
          </p:nvSpPr>
          <p:spPr bwMode="auto">
            <a:xfrm>
              <a:off x="5527444" y="2285992"/>
              <a:ext cx="1759200" cy="155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Tx/>
                <a:buNone/>
              </a:pPr>
              <a:r>
                <a:rPr kumimoji="1" lang="en-US" altLang="zh-CN" sz="2000" b="1">
                  <a:solidFill>
                    <a:srgbClr val="040404"/>
                  </a:solidFill>
                  <a:latin typeface="Times New Roman" pitchFamily="18" charset="0"/>
                </a:rPr>
                <a:t>0V    0V   0.7V</a:t>
              </a:r>
            </a:p>
            <a:p>
              <a:pPr eaLnBrk="1" hangingPunct="1">
                <a:spcBef>
                  <a:spcPts val="600"/>
                </a:spcBef>
                <a:buFontTx/>
                <a:buNone/>
              </a:pPr>
              <a:r>
                <a:rPr kumimoji="1" lang="en-US" altLang="zh-CN" sz="2000" b="1">
                  <a:solidFill>
                    <a:srgbClr val="040404"/>
                  </a:solidFill>
                  <a:latin typeface="Times New Roman" pitchFamily="18" charset="0"/>
                </a:rPr>
                <a:t>0V    5V   0.7V</a:t>
              </a:r>
            </a:p>
            <a:p>
              <a:pPr eaLnBrk="1" hangingPunct="1">
                <a:spcBef>
                  <a:spcPts val="600"/>
                </a:spcBef>
                <a:buFontTx/>
                <a:buNone/>
              </a:pPr>
              <a:r>
                <a:rPr kumimoji="1" lang="en-US" altLang="zh-CN" sz="2000" b="1">
                  <a:solidFill>
                    <a:srgbClr val="040404"/>
                  </a:solidFill>
                  <a:latin typeface="Times New Roman" pitchFamily="18" charset="0"/>
                </a:rPr>
                <a:t>5V    0V   0.7V</a:t>
              </a:r>
            </a:p>
            <a:p>
              <a:pPr eaLnBrk="1" hangingPunct="1">
                <a:spcBef>
                  <a:spcPts val="600"/>
                </a:spcBef>
                <a:buFontTx/>
                <a:buNone/>
              </a:pPr>
              <a:r>
                <a:rPr kumimoji="1" lang="en-US" altLang="zh-CN" sz="2000" b="1">
                  <a:solidFill>
                    <a:srgbClr val="040404"/>
                  </a:solidFill>
                  <a:latin typeface="Times New Roman" pitchFamily="18" charset="0"/>
                </a:rPr>
                <a:t>5V    5V      5V</a:t>
              </a:r>
              <a:endParaRPr lang="zh-CN" altLang="en-US" sz="2000">
                <a:solidFill>
                  <a:srgbClr val="000000"/>
                </a:solidFill>
              </a:endParaRPr>
            </a:p>
          </p:txBody>
        </p:sp>
        <p:sp>
          <p:nvSpPr>
            <p:cNvPr id="33817" name="Line 12"/>
            <p:cNvSpPr>
              <a:spLocks noChangeShapeType="1"/>
            </p:cNvSpPr>
            <p:nvPr/>
          </p:nvSpPr>
          <p:spPr bwMode="auto">
            <a:xfrm>
              <a:off x="6572264" y="1769628"/>
              <a:ext cx="0" cy="2088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3818" name="矩形 47"/>
            <p:cNvSpPr>
              <a:spLocks noChangeArrowheads="1"/>
            </p:cNvSpPr>
            <p:nvPr/>
          </p:nvSpPr>
          <p:spPr bwMode="auto">
            <a:xfrm>
              <a:off x="7286644" y="2285992"/>
              <a:ext cx="1358064" cy="155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Tx/>
                <a:buNone/>
              </a:pPr>
              <a:r>
                <a:rPr lang="zh-CN" altLang="en-US" sz="2000" b="1">
                  <a:solidFill>
                    <a:srgbClr val="006600"/>
                  </a:solidFill>
                </a:rPr>
                <a:t>导通  导通</a:t>
              </a:r>
              <a:endParaRPr lang="en-US" altLang="zh-CN" sz="2000" b="1">
                <a:solidFill>
                  <a:srgbClr val="006600"/>
                </a:solidFill>
              </a:endParaRPr>
            </a:p>
            <a:p>
              <a:pPr eaLnBrk="1" hangingPunct="1">
                <a:spcBef>
                  <a:spcPts val="600"/>
                </a:spcBef>
                <a:buFontTx/>
                <a:buNone/>
              </a:pPr>
              <a:r>
                <a:rPr lang="zh-CN" altLang="en-US" sz="2000" b="1">
                  <a:solidFill>
                    <a:srgbClr val="006600"/>
                  </a:solidFill>
                </a:rPr>
                <a:t>导通  截止</a:t>
              </a:r>
              <a:endParaRPr lang="en-US" altLang="zh-CN" sz="2000" b="1">
                <a:solidFill>
                  <a:srgbClr val="006600"/>
                </a:solidFill>
              </a:endParaRPr>
            </a:p>
            <a:p>
              <a:pPr eaLnBrk="1" hangingPunct="1">
                <a:spcBef>
                  <a:spcPts val="600"/>
                </a:spcBef>
                <a:buFontTx/>
                <a:buNone/>
              </a:pPr>
              <a:r>
                <a:rPr lang="zh-CN" altLang="en-US" sz="2000" b="1">
                  <a:solidFill>
                    <a:srgbClr val="006600"/>
                  </a:solidFill>
                </a:rPr>
                <a:t>截止  导通</a:t>
              </a:r>
              <a:endParaRPr lang="en-US" altLang="zh-CN" sz="2000" b="1">
                <a:solidFill>
                  <a:srgbClr val="006600"/>
                </a:solidFill>
              </a:endParaRPr>
            </a:p>
            <a:p>
              <a:pPr eaLnBrk="1" hangingPunct="1">
                <a:spcBef>
                  <a:spcPts val="600"/>
                </a:spcBef>
                <a:buFontTx/>
                <a:buNone/>
              </a:pPr>
              <a:r>
                <a:rPr lang="zh-CN" altLang="en-US" sz="2000" b="1">
                  <a:solidFill>
                    <a:srgbClr val="006600"/>
                  </a:solidFill>
                </a:rPr>
                <a:t>截止  截止</a:t>
              </a:r>
            </a:p>
          </p:txBody>
        </p:sp>
      </p:grpSp>
      <p:grpSp>
        <p:nvGrpSpPr>
          <p:cNvPr id="6" name="组合 48"/>
          <p:cNvGrpSpPr>
            <a:grpSpLocks/>
          </p:cNvGrpSpPr>
          <p:nvPr/>
        </p:nvGrpSpPr>
        <p:grpSpPr bwMode="auto">
          <a:xfrm>
            <a:off x="5715000" y="4071938"/>
            <a:ext cx="1809750" cy="2500312"/>
            <a:chOff x="2071670" y="3929066"/>
            <a:chExt cx="1809518" cy="2500330"/>
          </a:xfrm>
        </p:grpSpPr>
        <p:sp>
          <p:nvSpPr>
            <p:cNvPr id="33802" name="Line 11"/>
            <p:cNvSpPr>
              <a:spLocks noChangeShapeType="1"/>
            </p:cNvSpPr>
            <p:nvPr/>
          </p:nvSpPr>
          <p:spPr bwMode="auto">
            <a:xfrm flipV="1">
              <a:off x="2081188" y="4357694"/>
              <a:ext cx="18000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3803" name="矩形 50"/>
            <p:cNvSpPr>
              <a:spLocks noChangeArrowheads="1"/>
            </p:cNvSpPr>
            <p:nvPr/>
          </p:nvSpPr>
          <p:spPr bwMode="auto">
            <a:xfrm>
              <a:off x="2214546" y="4357694"/>
              <a:ext cx="16001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800" b="1" i="1">
                  <a:solidFill>
                    <a:srgbClr val="FF0000"/>
                  </a:solidFill>
                  <a:latin typeface="Times New Roman" pitchFamily="18" charset="0"/>
                </a:rPr>
                <a:t>a    b</a:t>
              </a:r>
              <a:r>
                <a:rPr kumimoji="1" lang="zh-CN" altLang="en-US" sz="2800" b="1" i="1">
                  <a:solidFill>
                    <a:srgbClr val="FF0000"/>
                  </a:solidFill>
                  <a:latin typeface="Times New Roman" pitchFamily="18" charset="0"/>
                </a:rPr>
                <a:t>      </a:t>
              </a:r>
              <a:r>
                <a:rPr kumimoji="1" lang="en-US" altLang="zh-CN" sz="2800" b="1" i="1">
                  <a:solidFill>
                    <a:srgbClr val="FF0000"/>
                  </a:solidFill>
                  <a:latin typeface="Times New Roman" pitchFamily="18" charset="0"/>
                </a:rPr>
                <a:t>y</a:t>
              </a:r>
              <a:endParaRPr lang="zh-CN" altLang="en-US" sz="2400" baseline="-25000">
                <a:solidFill>
                  <a:srgbClr val="000000"/>
                </a:solidFill>
              </a:endParaRPr>
            </a:p>
          </p:txBody>
        </p:sp>
        <p:sp>
          <p:nvSpPr>
            <p:cNvPr id="33804" name="矩形 51"/>
            <p:cNvSpPr>
              <a:spLocks noChangeArrowheads="1"/>
            </p:cNvSpPr>
            <p:nvPr/>
          </p:nvSpPr>
          <p:spPr bwMode="auto">
            <a:xfrm>
              <a:off x="2214546" y="4857760"/>
              <a:ext cx="1595309" cy="155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Tx/>
                <a:buNone/>
              </a:pPr>
              <a:r>
                <a:rPr kumimoji="1" lang="en-US" altLang="zh-CN" sz="2000" b="1">
                  <a:solidFill>
                    <a:srgbClr val="040404"/>
                  </a:solidFill>
                  <a:latin typeface="Times New Roman" pitchFamily="18" charset="0"/>
                </a:rPr>
                <a:t>0       0         0</a:t>
              </a:r>
            </a:p>
            <a:p>
              <a:pPr eaLnBrk="1" hangingPunct="1">
                <a:spcBef>
                  <a:spcPts val="600"/>
                </a:spcBef>
                <a:buFontTx/>
                <a:buNone/>
              </a:pPr>
              <a:r>
                <a:rPr kumimoji="1" lang="en-US" altLang="zh-CN" sz="2000" b="1">
                  <a:solidFill>
                    <a:srgbClr val="040404"/>
                  </a:solidFill>
                  <a:latin typeface="Times New Roman" pitchFamily="18" charset="0"/>
                </a:rPr>
                <a:t>0       1         0</a:t>
              </a:r>
            </a:p>
            <a:p>
              <a:pPr eaLnBrk="1" hangingPunct="1">
                <a:spcBef>
                  <a:spcPts val="600"/>
                </a:spcBef>
                <a:buFontTx/>
                <a:buNone/>
              </a:pPr>
              <a:r>
                <a:rPr kumimoji="1" lang="en-US" altLang="zh-CN" sz="2000" b="1">
                  <a:solidFill>
                    <a:srgbClr val="040404"/>
                  </a:solidFill>
                  <a:latin typeface="Times New Roman" pitchFamily="18" charset="0"/>
                </a:rPr>
                <a:t>1       0         0</a:t>
              </a:r>
            </a:p>
            <a:p>
              <a:pPr eaLnBrk="1" hangingPunct="1">
                <a:spcBef>
                  <a:spcPts val="600"/>
                </a:spcBef>
                <a:buFontTx/>
                <a:buNone/>
              </a:pPr>
              <a:r>
                <a:rPr kumimoji="1" lang="en-US" altLang="zh-CN" sz="2000" b="1">
                  <a:solidFill>
                    <a:srgbClr val="040404"/>
                  </a:solidFill>
                  <a:latin typeface="Times New Roman" pitchFamily="18" charset="0"/>
                </a:rPr>
                <a:t>1       1         1</a:t>
              </a:r>
              <a:endParaRPr lang="zh-CN" altLang="en-US" sz="2000">
                <a:solidFill>
                  <a:srgbClr val="000000"/>
                </a:solidFill>
              </a:endParaRPr>
            </a:p>
          </p:txBody>
        </p:sp>
        <p:sp>
          <p:nvSpPr>
            <p:cNvPr id="33805" name="Line 12"/>
            <p:cNvSpPr>
              <a:spLocks noChangeShapeType="1"/>
            </p:cNvSpPr>
            <p:nvPr/>
          </p:nvSpPr>
          <p:spPr bwMode="auto">
            <a:xfrm>
              <a:off x="3214678" y="4364696"/>
              <a:ext cx="0" cy="2052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3806" name="Line 11"/>
            <p:cNvSpPr>
              <a:spLocks noChangeShapeType="1"/>
            </p:cNvSpPr>
            <p:nvPr/>
          </p:nvSpPr>
          <p:spPr bwMode="auto">
            <a:xfrm flipV="1">
              <a:off x="2071670" y="4857760"/>
              <a:ext cx="18000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3807" name="Line 11"/>
            <p:cNvSpPr>
              <a:spLocks noChangeShapeType="1"/>
            </p:cNvSpPr>
            <p:nvPr/>
          </p:nvSpPr>
          <p:spPr bwMode="auto">
            <a:xfrm flipV="1">
              <a:off x="2071670" y="6429396"/>
              <a:ext cx="18000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6" name="矩形 55"/>
            <p:cNvSpPr/>
            <p:nvPr/>
          </p:nvSpPr>
          <p:spPr bwMode="auto">
            <a:xfrm>
              <a:off x="2500240" y="3929066"/>
              <a:ext cx="958727" cy="400053"/>
            </a:xfrm>
            <a:prstGeom prst="rect">
              <a:avLst/>
            </a:prstGeom>
          </p:spPr>
          <p:txBody>
            <a:bodyPr wrap="none">
              <a:spAutoFit/>
            </a:bodyPr>
            <a:lstStyle/>
            <a:p>
              <a:pPr marL="342900" indent="-342900" eaLnBrk="0" hangingPunct="0">
                <a:spcBef>
                  <a:spcPct val="20000"/>
                </a:spcBef>
                <a:defRPr/>
              </a:pPr>
              <a:r>
                <a:rPr lang="zh-CN" altLang="en-US" sz="2000" b="1" kern="0" dirty="0">
                  <a:solidFill>
                    <a:srgbClr val="C00000"/>
                  </a:solidFill>
                  <a:latin typeface="Times New Roman" pitchFamily="18" charset="0"/>
                  <a:ea typeface="宋体" charset="-122"/>
                  <a:cs typeface="Times New Roman" pitchFamily="18" charset="0"/>
                </a:rPr>
                <a:t>真值表</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par>
                                <p:cTn id="33" presetID="22" presetClass="entr" presetSubtype="8"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Rot="1" noChangeArrowheads="1"/>
          </p:cNvSpPr>
          <p:nvPr/>
        </p:nvSpPr>
        <p:spPr bwMode="auto">
          <a:xfrm>
            <a:off x="611188" y="357188"/>
            <a:ext cx="259238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0000"/>
                </a:solidFill>
                <a:latin typeface="Times New Roman" pitchFamily="18" charset="0"/>
                <a:cs typeface="Times New Roman" pitchFamily="18" charset="0"/>
              </a:rPr>
              <a:t>2.</a:t>
            </a:r>
            <a:r>
              <a:rPr lang="zh-CN" altLang="en-US" sz="2400" b="1">
                <a:solidFill>
                  <a:srgbClr val="FF0000"/>
                </a:solidFill>
                <a:latin typeface="Times New Roman" pitchFamily="18" charset="0"/>
                <a:cs typeface="Times New Roman" pitchFamily="18" charset="0"/>
              </a:rPr>
              <a:t> 二极管或门</a:t>
            </a:r>
          </a:p>
        </p:txBody>
      </p:sp>
      <p:sp>
        <p:nvSpPr>
          <p:cNvPr id="23" name="Text Box 15"/>
          <p:cNvSpPr txBox="1">
            <a:spLocks noChangeArrowheads="1"/>
          </p:cNvSpPr>
          <p:nvPr/>
        </p:nvSpPr>
        <p:spPr bwMode="auto">
          <a:xfrm>
            <a:off x="1646238" y="4443413"/>
            <a:ext cx="18542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80000"/>
              </a:lnSpc>
              <a:spcBef>
                <a:spcPct val="50000"/>
              </a:spcBef>
              <a:buFontTx/>
              <a:buNone/>
            </a:pPr>
            <a:r>
              <a:rPr kumimoji="1" lang="en-US" altLang="zh-CN" b="1" i="1">
                <a:solidFill>
                  <a:srgbClr val="FF3300"/>
                </a:solidFill>
                <a:latin typeface="Times New Roman" pitchFamily="18" charset="0"/>
              </a:rPr>
              <a:t>y = a</a:t>
            </a:r>
            <a:r>
              <a:rPr kumimoji="1" lang="en-US" altLang="zh-CN" b="1" i="1">
                <a:solidFill>
                  <a:srgbClr val="FF3300"/>
                </a:solidFill>
                <a:latin typeface="Times New Roman" pitchFamily="18" charset="0"/>
                <a:cs typeface="Times New Roman" pitchFamily="18" charset="0"/>
              </a:rPr>
              <a:t>+b</a:t>
            </a:r>
            <a:endParaRPr kumimoji="1" lang="en-US" altLang="zh-CN" b="1" i="1">
              <a:solidFill>
                <a:srgbClr val="FF3300"/>
              </a:solidFill>
              <a:latin typeface="Times New Roman" pitchFamily="18" charset="0"/>
            </a:endParaRPr>
          </a:p>
        </p:txBody>
      </p:sp>
      <p:grpSp>
        <p:nvGrpSpPr>
          <p:cNvPr id="2" name="Group 28"/>
          <p:cNvGrpSpPr>
            <a:grpSpLocks/>
          </p:cNvGrpSpPr>
          <p:nvPr/>
        </p:nvGrpSpPr>
        <p:grpSpPr bwMode="auto">
          <a:xfrm>
            <a:off x="1071563" y="5033963"/>
            <a:ext cx="2927350" cy="1109662"/>
            <a:chOff x="933" y="3266"/>
            <a:chExt cx="1403" cy="469"/>
          </a:xfrm>
        </p:grpSpPr>
        <p:sp>
          <p:nvSpPr>
            <p:cNvPr id="34859" name="Text Box 29"/>
            <p:cNvSpPr txBox="1">
              <a:spLocks noChangeArrowheads="1"/>
            </p:cNvSpPr>
            <p:nvPr/>
          </p:nvSpPr>
          <p:spPr bwMode="auto">
            <a:xfrm>
              <a:off x="2039" y="3359"/>
              <a:ext cx="297"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y</a:t>
              </a:r>
            </a:p>
          </p:txBody>
        </p:sp>
        <p:sp>
          <p:nvSpPr>
            <p:cNvPr id="34860" name="Text Box 30"/>
            <p:cNvSpPr txBox="1">
              <a:spLocks noChangeArrowheads="1"/>
            </p:cNvSpPr>
            <p:nvPr/>
          </p:nvSpPr>
          <p:spPr bwMode="auto">
            <a:xfrm>
              <a:off x="945" y="3266"/>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a</a:t>
              </a:r>
            </a:p>
          </p:txBody>
        </p:sp>
        <p:sp>
          <p:nvSpPr>
            <p:cNvPr id="34861" name="Text Box 31"/>
            <p:cNvSpPr txBox="1">
              <a:spLocks noChangeArrowheads="1"/>
            </p:cNvSpPr>
            <p:nvPr/>
          </p:nvSpPr>
          <p:spPr bwMode="auto">
            <a:xfrm>
              <a:off x="933" y="3447"/>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b</a:t>
              </a:r>
            </a:p>
          </p:txBody>
        </p:sp>
        <p:grpSp>
          <p:nvGrpSpPr>
            <p:cNvPr id="34862" name="Group 32"/>
            <p:cNvGrpSpPr>
              <a:grpSpLocks/>
            </p:cNvGrpSpPr>
            <p:nvPr/>
          </p:nvGrpSpPr>
          <p:grpSpPr bwMode="auto">
            <a:xfrm>
              <a:off x="1404" y="3339"/>
              <a:ext cx="330" cy="249"/>
              <a:chOff x="1404" y="3312"/>
              <a:chExt cx="330" cy="330"/>
            </a:xfrm>
          </p:grpSpPr>
          <p:sp>
            <p:nvSpPr>
              <p:cNvPr id="34867" name="Freeform 33"/>
              <p:cNvSpPr>
                <a:spLocks/>
              </p:cNvSpPr>
              <p:nvPr/>
            </p:nvSpPr>
            <p:spPr bwMode="auto">
              <a:xfrm>
                <a:off x="1404" y="3312"/>
                <a:ext cx="324" cy="162"/>
              </a:xfrm>
              <a:custGeom>
                <a:avLst/>
                <a:gdLst>
                  <a:gd name="T0" fmla="*/ 0 w 405"/>
                  <a:gd name="T1" fmla="*/ 0 h 198"/>
                  <a:gd name="T2" fmla="*/ 2 w 405"/>
                  <a:gd name="T3" fmla="*/ 2 h 198"/>
                  <a:gd name="T4" fmla="*/ 2 w 405"/>
                  <a:gd name="T5" fmla="*/ 2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4868" name="Freeform 34"/>
              <p:cNvSpPr>
                <a:spLocks/>
              </p:cNvSpPr>
              <p:nvPr/>
            </p:nvSpPr>
            <p:spPr bwMode="auto">
              <a:xfrm flipV="1">
                <a:off x="1410" y="3480"/>
                <a:ext cx="324" cy="162"/>
              </a:xfrm>
              <a:custGeom>
                <a:avLst/>
                <a:gdLst>
                  <a:gd name="T0" fmla="*/ 0 w 405"/>
                  <a:gd name="T1" fmla="*/ 0 h 198"/>
                  <a:gd name="T2" fmla="*/ 2 w 405"/>
                  <a:gd name="T3" fmla="*/ 2 h 198"/>
                  <a:gd name="T4" fmla="*/ 2 w 405"/>
                  <a:gd name="T5" fmla="*/ 2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34863" name="Freeform 35"/>
            <p:cNvSpPr>
              <a:spLocks/>
            </p:cNvSpPr>
            <p:nvPr/>
          </p:nvSpPr>
          <p:spPr bwMode="auto">
            <a:xfrm>
              <a:off x="1392" y="3339"/>
              <a:ext cx="65" cy="252"/>
            </a:xfrm>
            <a:custGeom>
              <a:avLst/>
              <a:gdLst>
                <a:gd name="T0" fmla="*/ 0 w 56"/>
                <a:gd name="T1" fmla="*/ 0 h 252"/>
                <a:gd name="T2" fmla="*/ 415741 w 56"/>
                <a:gd name="T3" fmla="*/ 135 h 252"/>
                <a:gd name="T4" fmla="*/ 70972 w 56"/>
                <a:gd name="T5" fmla="*/ 252 h 252"/>
                <a:gd name="T6" fmla="*/ 0 60000 65536"/>
                <a:gd name="T7" fmla="*/ 0 60000 65536"/>
                <a:gd name="T8" fmla="*/ 0 60000 65536"/>
                <a:gd name="T9" fmla="*/ 0 w 56"/>
                <a:gd name="T10" fmla="*/ 0 h 252"/>
                <a:gd name="T11" fmla="*/ 56 w 56"/>
                <a:gd name="T12" fmla="*/ 252 h 252"/>
              </a:gdLst>
              <a:ahLst/>
              <a:cxnLst>
                <a:cxn ang="T6">
                  <a:pos x="T0" y="T1"/>
                </a:cxn>
                <a:cxn ang="T7">
                  <a:pos x="T2" y="T3"/>
                </a:cxn>
                <a:cxn ang="T8">
                  <a:pos x="T4" y="T5"/>
                </a:cxn>
              </a:cxnLst>
              <a:rect l="T9" t="T10" r="T11" b="T12"/>
              <a:pathLst>
                <a:path w="56" h="252">
                  <a:moveTo>
                    <a:pt x="0" y="0"/>
                  </a:moveTo>
                  <a:cubicBezTo>
                    <a:pt x="26" y="46"/>
                    <a:pt x="52" y="93"/>
                    <a:pt x="54" y="135"/>
                  </a:cubicBezTo>
                  <a:cubicBezTo>
                    <a:pt x="56" y="177"/>
                    <a:pt x="32" y="214"/>
                    <a:pt x="9" y="252"/>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4864" name="Line 36"/>
            <p:cNvSpPr>
              <a:spLocks noChangeShapeType="1"/>
            </p:cNvSpPr>
            <p:nvPr/>
          </p:nvSpPr>
          <p:spPr bwMode="auto">
            <a:xfrm>
              <a:off x="1737" y="3466"/>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865" name="Line 37"/>
            <p:cNvSpPr>
              <a:spLocks noChangeShapeType="1"/>
            </p:cNvSpPr>
            <p:nvPr/>
          </p:nvSpPr>
          <p:spPr bwMode="auto">
            <a:xfrm>
              <a:off x="1170" y="3546"/>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866" name="Line 38"/>
            <p:cNvSpPr>
              <a:spLocks noChangeShapeType="1"/>
            </p:cNvSpPr>
            <p:nvPr/>
          </p:nvSpPr>
          <p:spPr bwMode="auto">
            <a:xfrm>
              <a:off x="1167" y="3399"/>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组合 39"/>
          <p:cNvGrpSpPr>
            <a:grpSpLocks/>
          </p:cNvGrpSpPr>
          <p:nvPr/>
        </p:nvGrpSpPr>
        <p:grpSpPr bwMode="auto">
          <a:xfrm>
            <a:off x="1000125" y="1071563"/>
            <a:ext cx="2892425" cy="2676525"/>
            <a:chOff x="1000100" y="2786058"/>
            <a:chExt cx="2892650" cy="2676545"/>
          </a:xfrm>
        </p:grpSpPr>
        <p:grpSp>
          <p:nvGrpSpPr>
            <p:cNvPr id="34842" name="组合 31"/>
            <p:cNvGrpSpPr>
              <a:grpSpLocks/>
            </p:cNvGrpSpPr>
            <p:nvPr/>
          </p:nvGrpSpPr>
          <p:grpSpPr bwMode="auto">
            <a:xfrm>
              <a:off x="1000100" y="2786058"/>
              <a:ext cx="2892650" cy="2676545"/>
              <a:chOff x="1000100" y="2786058"/>
              <a:chExt cx="2892650" cy="2676545"/>
            </a:xfrm>
          </p:grpSpPr>
          <p:cxnSp>
            <p:nvCxnSpPr>
              <p:cNvPr id="43" name="直接连接符 2"/>
              <p:cNvCxnSpPr/>
              <p:nvPr/>
            </p:nvCxnSpPr>
            <p:spPr bwMode="auto">
              <a:xfrm rot="16200000" flipH="1">
                <a:off x="1813830" y="4418814"/>
                <a:ext cx="208757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bwMode="auto">
              <a:xfrm>
                <a:off x="2786177" y="4572008"/>
                <a:ext cx="142886"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5" name="直接连接符 44"/>
              <p:cNvCxnSpPr/>
              <p:nvPr/>
            </p:nvCxnSpPr>
            <p:spPr bwMode="auto">
              <a:xfrm rot="5400000">
                <a:off x="2197976" y="3374231"/>
                <a:ext cx="3952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auto">
              <a:xfrm rot="10800000">
                <a:off x="1357316" y="3378199"/>
                <a:ext cx="150030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椭圆 46"/>
              <p:cNvSpPr/>
              <p:nvPr/>
            </p:nvSpPr>
            <p:spPr bwMode="auto">
              <a:xfrm>
                <a:off x="2819517" y="4110043"/>
                <a:ext cx="71444"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4849" name="矩形 14"/>
              <p:cNvSpPr>
                <a:spLocks noChangeArrowheads="1"/>
              </p:cNvSpPr>
              <p:nvPr/>
            </p:nvSpPr>
            <p:spPr bwMode="auto">
              <a:xfrm>
                <a:off x="1018736" y="314325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cs typeface="Times New Roman" pitchFamily="18" charset="0"/>
                  </a:rPr>
                  <a:t>a</a:t>
                </a:r>
                <a:endParaRPr lang="zh-CN" altLang="en-US" sz="2400" i="1">
                  <a:solidFill>
                    <a:srgbClr val="FF0000"/>
                  </a:solidFill>
                </a:endParaRPr>
              </a:p>
            </p:txBody>
          </p:sp>
          <p:sp>
            <p:nvSpPr>
              <p:cNvPr id="34850" name="矩形 15"/>
              <p:cNvSpPr>
                <a:spLocks noChangeArrowheads="1"/>
              </p:cNvSpPr>
              <p:nvPr/>
            </p:nvSpPr>
            <p:spPr bwMode="auto">
              <a:xfrm>
                <a:off x="3571828" y="3896029"/>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cs typeface="Times New Roman" pitchFamily="18" charset="0"/>
                  </a:rPr>
                  <a:t>y</a:t>
                </a:r>
                <a:endParaRPr lang="zh-CN" altLang="en-US" sz="2400" i="1">
                  <a:solidFill>
                    <a:srgbClr val="FF0000"/>
                  </a:solidFill>
                </a:endParaRPr>
              </a:p>
            </p:txBody>
          </p:sp>
          <p:sp>
            <p:nvSpPr>
              <p:cNvPr id="50" name="等腰三角形 49"/>
              <p:cNvSpPr/>
              <p:nvPr/>
            </p:nvSpPr>
            <p:spPr bwMode="auto">
              <a:xfrm rot="5400000" flipH="1">
                <a:off x="2036038" y="3224994"/>
                <a:ext cx="395290" cy="3238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51" name="直接连接符 50"/>
              <p:cNvCxnSpPr/>
              <p:nvPr/>
            </p:nvCxnSpPr>
            <p:spPr bwMode="auto">
              <a:xfrm rot="5400000">
                <a:off x="2197976" y="4160049"/>
                <a:ext cx="39529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34850" idx="1"/>
              </p:cNvCxnSpPr>
              <p:nvPr/>
            </p:nvCxnSpPr>
            <p:spPr bwMode="auto">
              <a:xfrm rot="10800000" flipV="1">
                <a:off x="1357316" y="4151318"/>
                <a:ext cx="22147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等腰三角形 52"/>
              <p:cNvSpPr/>
              <p:nvPr/>
            </p:nvSpPr>
            <p:spPr bwMode="auto">
              <a:xfrm rot="5400000" flipH="1">
                <a:off x="2036038" y="3985412"/>
                <a:ext cx="395291" cy="3238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4855" name="矩形 14"/>
              <p:cNvSpPr>
                <a:spLocks noChangeArrowheads="1"/>
              </p:cNvSpPr>
              <p:nvPr/>
            </p:nvSpPr>
            <p:spPr bwMode="auto">
              <a:xfrm>
                <a:off x="1928794" y="2786058"/>
                <a:ext cx="6415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00"/>
                    </a:solidFill>
                    <a:latin typeface="Times New Roman" pitchFamily="18" charset="0"/>
                    <a:cs typeface="Times New Roman" pitchFamily="18" charset="0"/>
                  </a:rPr>
                  <a:t>VD</a:t>
                </a:r>
                <a:r>
                  <a:rPr kumimoji="1" lang="en-US" altLang="zh-CN" sz="2000" b="1" baseline="-30000">
                    <a:solidFill>
                      <a:srgbClr val="000000"/>
                    </a:solidFill>
                    <a:latin typeface="Times New Roman" pitchFamily="18" charset="0"/>
                    <a:cs typeface="Times New Roman" pitchFamily="18" charset="0"/>
                  </a:rPr>
                  <a:t>1</a:t>
                </a:r>
                <a:endParaRPr lang="zh-CN" altLang="en-US" sz="2000">
                  <a:solidFill>
                    <a:srgbClr val="000000"/>
                  </a:solidFill>
                </a:endParaRPr>
              </a:p>
            </p:txBody>
          </p:sp>
          <p:sp>
            <p:nvSpPr>
              <p:cNvPr id="34856" name="矩形 14"/>
              <p:cNvSpPr>
                <a:spLocks noChangeArrowheads="1"/>
              </p:cNvSpPr>
              <p:nvPr/>
            </p:nvSpPr>
            <p:spPr bwMode="auto">
              <a:xfrm>
                <a:off x="1928794" y="3600394"/>
                <a:ext cx="6415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00"/>
                    </a:solidFill>
                    <a:latin typeface="Times New Roman" pitchFamily="18" charset="0"/>
                    <a:cs typeface="Times New Roman" pitchFamily="18" charset="0"/>
                  </a:rPr>
                  <a:t>VD</a:t>
                </a:r>
                <a:r>
                  <a:rPr kumimoji="1" lang="en-US" altLang="zh-CN" sz="2000" b="1" baseline="-30000">
                    <a:solidFill>
                      <a:srgbClr val="000000"/>
                    </a:solidFill>
                    <a:latin typeface="Times New Roman" pitchFamily="18" charset="0"/>
                    <a:cs typeface="Times New Roman" pitchFamily="18" charset="0"/>
                  </a:rPr>
                  <a:t>2</a:t>
                </a:r>
                <a:endParaRPr lang="zh-CN" altLang="en-US" sz="2000">
                  <a:solidFill>
                    <a:srgbClr val="000000"/>
                  </a:solidFill>
                </a:endParaRPr>
              </a:p>
            </p:txBody>
          </p:sp>
          <p:sp>
            <p:nvSpPr>
              <p:cNvPr id="34857" name="矩形 14"/>
              <p:cNvSpPr>
                <a:spLocks noChangeArrowheads="1"/>
              </p:cNvSpPr>
              <p:nvPr/>
            </p:nvSpPr>
            <p:spPr bwMode="auto">
              <a:xfrm>
                <a:off x="1000100" y="3896029"/>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cs typeface="Times New Roman" pitchFamily="18" charset="0"/>
                  </a:rPr>
                  <a:t>b</a:t>
                </a:r>
                <a:endParaRPr lang="zh-CN" altLang="en-US" sz="2400" i="1">
                  <a:solidFill>
                    <a:srgbClr val="FF0000"/>
                  </a:solidFill>
                </a:endParaRPr>
              </a:p>
            </p:txBody>
          </p:sp>
          <p:sp>
            <p:nvSpPr>
              <p:cNvPr id="34858" name="矩形 14"/>
              <p:cNvSpPr>
                <a:spLocks noChangeArrowheads="1"/>
              </p:cNvSpPr>
              <p:nvPr/>
            </p:nvSpPr>
            <p:spPr bwMode="auto">
              <a:xfrm>
                <a:off x="2928926" y="4572005"/>
                <a:ext cx="4347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00"/>
                    </a:solidFill>
                    <a:latin typeface="Times New Roman" pitchFamily="18" charset="0"/>
                    <a:cs typeface="Times New Roman" pitchFamily="18" charset="0"/>
                  </a:rPr>
                  <a:t>R </a:t>
                </a:r>
                <a:endParaRPr lang="zh-CN" altLang="en-US" sz="2000">
                  <a:solidFill>
                    <a:srgbClr val="000000"/>
                  </a:solidFill>
                </a:endParaRPr>
              </a:p>
            </p:txBody>
          </p:sp>
        </p:grpSp>
        <p:cxnSp>
          <p:nvCxnSpPr>
            <p:cNvPr id="42" name="直接连接符 41"/>
            <p:cNvCxnSpPr/>
            <p:nvPr/>
          </p:nvCxnSpPr>
          <p:spPr bwMode="auto">
            <a:xfrm rot="10800000">
              <a:off x="2713146" y="5441965"/>
              <a:ext cx="287359" cy="158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组合 38"/>
          <p:cNvGrpSpPr>
            <a:grpSpLocks/>
          </p:cNvGrpSpPr>
          <p:nvPr/>
        </p:nvGrpSpPr>
        <p:grpSpPr bwMode="auto">
          <a:xfrm>
            <a:off x="5072063" y="1214438"/>
            <a:ext cx="3321050" cy="2500312"/>
            <a:chOff x="5429256" y="1357315"/>
            <a:chExt cx="3321518" cy="2500313"/>
          </a:xfrm>
        </p:grpSpPr>
        <p:sp>
          <p:nvSpPr>
            <p:cNvPr id="34832" name="Line 11"/>
            <p:cNvSpPr>
              <a:spLocks noChangeShapeType="1"/>
            </p:cNvSpPr>
            <p:nvPr/>
          </p:nvSpPr>
          <p:spPr bwMode="auto">
            <a:xfrm>
              <a:off x="5438774" y="1762128"/>
              <a:ext cx="33120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1" name="矩形 40"/>
            <p:cNvSpPr/>
            <p:nvPr/>
          </p:nvSpPr>
          <p:spPr bwMode="auto">
            <a:xfrm>
              <a:off x="6613698" y="1357315"/>
              <a:ext cx="958985" cy="400050"/>
            </a:xfrm>
            <a:prstGeom prst="rect">
              <a:avLst/>
            </a:prstGeom>
          </p:spPr>
          <p:txBody>
            <a:bodyPr wrap="none">
              <a:spAutoFit/>
            </a:bodyPr>
            <a:lstStyle/>
            <a:p>
              <a:pPr marL="342900" indent="-342900" eaLnBrk="0" hangingPunct="0">
                <a:spcBef>
                  <a:spcPct val="20000"/>
                </a:spcBef>
                <a:defRPr/>
              </a:pPr>
              <a:r>
                <a:rPr lang="zh-CN" altLang="en-US" sz="2000" b="1" kern="0" dirty="0">
                  <a:solidFill>
                    <a:srgbClr val="0000FF"/>
                  </a:solidFill>
                  <a:latin typeface="Times New Roman" pitchFamily="18" charset="0"/>
                  <a:ea typeface="宋体" charset="-122"/>
                  <a:cs typeface="Times New Roman" pitchFamily="18" charset="0"/>
                </a:rPr>
                <a:t>功能表</a:t>
              </a:r>
            </a:p>
          </p:txBody>
        </p:sp>
        <p:sp>
          <p:nvSpPr>
            <p:cNvPr id="34834" name="矩形 47"/>
            <p:cNvSpPr>
              <a:spLocks noChangeArrowheads="1"/>
            </p:cNvSpPr>
            <p:nvPr/>
          </p:nvSpPr>
          <p:spPr bwMode="auto">
            <a:xfrm>
              <a:off x="5500694" y="1714488"/>
              <a:ext cx="16353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800" b="1" i="1">
                  <a:solidFill>
                    <a:srgbClr val="FF0000"/>
                  </a:solidFill>
                  <a:latin typeface="Times New Roman" pitchFamily="18" charset="0"/>
                </a:rPr>
                <a:t>v</a:t>
              </a:r>
              <a:r>
                <a:rPr kumimoji="1" lang="en-US" altLang="zh-CN" sz="2800" b="1" i="1" baseline="-25000">
                  <a:solidFill>
                    <a:srgbClr val="FF0000"/>
                  </a:solidFill>
                  <a:latin typeface="Times New Roman" pitchFamily="18" charset="0"/>
                </a:rPr>
                <a:t>a</a:t>
              </a:r>
              <a:r>
                <a:rPr kumimoji="1" lang="en-US" altLang="zh-CN" sz="2800" b="1" i="1">
                  <a:solidFill>
                    <a:srgbClr val="FF0000"/>
                  </a:solidFill>
                  <a:latin typeface="Times New Roman" pitchFamily="18" charset="0"/>
                </a:rPr>
                <a:t>   v</a:t>
              </a:r>
              <a:r>
                <a:rPr kumimoji="1" lang="en-US" altLang="zh-CN" sz="2800" b="1" i="1" baseline="-25000">
                  <a:solidFill>
                    <a:srgbClr val="FF0000"/>
                  </a:solidFill>
                  <a:latin typeface="Times New Roman" pitchFamily="18" charset="0"/>
                </a:rPr>
                <a:t>b</a:t>
              </a:r>
              <a:r>
                <a:rPr kumimoji="1" lang="zh-CN" altLang="en-US" sz="2800" b="1" i="1">
                  <a:solidFill>
                    <a:srgbClr val="FF0000"/>
                  </a:solidFill>
                  <a:latin typeface="Times New Roman" pitchFamily="18" charset="0"/>
                </a:rPr>
                <a:t>    </a:t>
              </a:r>
              <a:r>
                <a:rPr kumimoji="1" lang="en-US" altLang="zh-CN" sz="2800" b="1" i="1">
                  <a:solidFill>
                    <a:srgbClr val="FF0000"/>
                  </a:solidFill>
                  <a:latin typeface="Times New Roman" pitchFamily="18" charset="0"/>
                </a:rPr>
                <a:t>v</a:t>
              </a:r>
              <a:r>
                <a:rPr kumimoji="1" lang="en-US" altLang="zh-CN" sz="2800" b="1" i="1" baseline="-25000">
                  <a:solidFill>
                    <a:srgbClr val="FF0000"/>
                  </a:solidFill>
                  <a:latin typeface="Times New Roman" pitchFamily="18" charset="0"/>
                </a:rPr>
                <a:t>y</a:t>
              </a:r>
              <a:endParaRPr lang="zh-CN" altLang="en-US" sz="2400" baseline="-25000">
                <a:solidFill>
                  <a:srgbClr val="000000"/>
                </a:solidFill>
              </a:endParaRPr>
            </a:p>
          </p:txBody>
        </p:sp>
        <p:sp>
          <p:nvSpPr>
            <p:cNvPr id="34835" name="Line 12"/>
            <p:cNvSpPr>
              <a:spLocks noChangeShapeType="1"/>
            </p:cNvSpPr>
            <p:nvPr/>
          </p:nvSpPr>
          <p:spPr bwMode="auto">
            <a:xfrm>
              <a:off x="7215205" y="1769628"/>
              <a:ext cx="0" cy="208800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836" name="矩形 53"/>
            <p:cNvSpPr>
              <a:spLocks noChangeArrowheads="1"/>
            </p:cNvSpPr>
            <p:nvPr/>
          </p:nvSpPr>
          <p:spPr bwMode="auto">
            <a:xfrm>
              <a:off x="7232819" y="1824327"/>
              <a:ext cx="14825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a:solidFill>
                    <a:srgbClr val="006600"/>
                  </a:solidFill>
                  <a:latin typeface="Times New Roman" pitchFamily="18" charset="0"/>
                </a:rPr>
                <a:t>VD</a:t>
              </a:r>
              <a:r>
                <a:rPr kumimoji="1" lang="en-US" altLang="zh-CN" sz="2400" b="1" baseline="-25000">
                  <a:solidFill>
                    <a:srgbClr val="006600"/>
                  </a:solidFill>
                  <a:latin typeface="Times New Roman" pitchFamily="18" charset="0"/>
                </a:rPr>
                <a:t>1    </a:t>
              </a:r>
              <a:r>
                <a:rPr kumimoji="1" lang="en-US" altLang="zh-CN" sz="2400" b="1">
                  <a:solidFill>
                    <a:srgbClr val="006600"/>
                  </a:solidFill>
                  <a:latin typeface="Times New Roman" pitchFamily="18" charset="0"/>
                </a:rPr>
                <a:t>VD</a:t>
              </a:r>
              <a:r>
                <a:rPr kumimoji="1" lang="en-US" altLang="zh-CN" sz="2400" b="1" baseline="-25000">
                  <a:solidFill>
                    <a:srgbClr val="006600"/>
                  </a:solidFill>
                  <a:latin typeface="Times New Roman" pitchFamily="18" charset="0"/>
                </a:rPr>
                <a:t>2</a:t>
              </a:r>
              <a:endParaRPr lang="zh-CN" altLang="en-US" sz="2400">
                <a:solidFill>
                  <a:srgbClr val="006600"/>
                </a:solidFill>
              </a:endParaRPr>
            </a:p>
          </p:txBody>
        </p:sp>
        <p:sp>
          <p:nvSpPr>
            <p:cNvPr id="34837" name="Line 11"/>
            <p:cNvSpPr>
              <a:spLocks noChangeShapeType="1"/>
            </p:cNvSpPr>
            <p:nvPr/>
          </p:nvSpPr>
          <p:spPr bwMode="auto">
            <a:xfrm>
              <a:off x="5429256" y="2285992"/>
              <a:ext cx="33120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838" name="Line 11"/>
            <p:cNvSpPr>
              <a:spLocks noChangeShapeType="1"/>
            </p:cNvSpPr>
            <p:nvPr/>
          </p:nvSpPr>
          <p:spPr bwMode="auto">
            <a:xfrm>
              <a:off x="5429256" y="3857628"/>
              <a:ext cx="33120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839" name="矩形 56"/>
            <p:cNvSpPr>
              <a:spLocks noChangeArrowheads="1"/>
            </p:cNvSpPr>
            <p:nvPr/>
          </p:nvSpPr>
          <p:spPr bwMode="auto">
            <a:xfrm>
              <a:off x="5527444" y="2285992"/>
              <a:ext cx="1823320" cy="155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Tx/>
                <a:buNone/>
              </a:pPr>
              <a:r>
                <a:rPr kumimoji="1" lang="en-US" altLang="zh-CN" sz="2000" b="1">
                  <a:solidFill>
                    <a:srgbClr val="040404"/>
                  </a:solidFill>
                  <a:latin typeface="Times New Roman" pitchFamily="18" charset="0"/>
                </a:rPr>
                <a:t>0V    0V      0V</a:t>
              </a:r>
            </a:p>
            <a:p>
              <a:pPr eaLnBrk="1" hangingPunct="1">
                <a:spcBef>
                  <a:spcPts val="600"/>
                </a:spcBef>
                <a:buFontTx/>
                <a:buNone/>
              </a:pPr>
              <a:r>
                <a:rPr kumimoji="1" lang="en-US" altLang="zh-CN" sz="2000" b="1">
                  <a:solidFill>
                    <a:srgbClr val="040404"/>
                  </a:solidFill>
                  <a:latin typeface="Times New Roman" pitchFamily="18" charset="0"/>
                </a:rPr>
                <a:t>0V    5V   4.3V</a:t>
              </a:r>
            </a:p>
            <a:p>
              <a:pPr eaLnBrk="1" hangingPunct="1">
                <a:spcBef>
                  <a:spcPts val="600"/>
                </a:spcBef>
                <a:buFontTx/>
                <a:buNone/>
              </a:pPr>
              <a:r>
                <a:rPr kumimoji="1" lang="en-US" altLang="zh-CN" sz="2000" b="1">
                  <a:solidFill>
                    <a:srgbClr val="040404"/>
                  </a:solidFill>
                  <a:latin typeface="Times New Roman" pitchFamily="18" charset="0"/>
                </a:rPr>
                <a:t>5V    0V   4.3V</a:t>
              </a:r>
            </a:p>
            <a:p>
              <a:pPr eaLnBrk="1" hangingPunct="1">
                <a:spcBef>
                  <a:spcPts val="600"/>
                </a:spcBef>
                <a:buFontTx/>
                <a:buNone/>
              </a:pPr>
              <a:r>
                <a:rPr kumimoji="1" lang="en-US" altLang="zh-CN" sz="2000" b="1">
                  <a:solidFill>
                    <a:srgbClr val="040404"/>
                  </a:solidFill>
                  <a:latin typeface="Times New Roman" pitchFamily="18" charset="0"/>
                </a:rPr>
                <a:t>5V    5V   4.3V</a:t>
              </a:r>
              <a:endParaRPr lang="zh-CN" altLang="en-US" sz="2000">
                <a:solidFill>
                  <a:srgbClr val="000000"/>
                </a:solidFill>
              </a:endParaRPr>
            </a:p>
          </p:txBody>
        </p:sp>
        <p:sp>
          <p:nvSpPr>
            <p:cNvPr id="34840" name="Line 12"/>
            <p:cNvSpPr>
              <a:spLocks noChangeShapeType="1"/>
            </p:cNvSpPr>
            <p:nvPr/>
          </p:nvSpPr>
          <p:spPr bwMode="auto">
            <a:xfrm>
              <a:off x="6572264" y="1769628"/>
              <a:ext cx="0" cy="2088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841" name="矩形 58"/>
            <p:cNvSpPr>
              <a:spLocks noChangeArrowheads="1"/>
            </p:cNvSpPr>
            <p:nvPr/>
          </p:nvSpPr>
          <p:spPr bwMode="auto">
            <a:xfrm>
              <a:off x="7286644" y="2285992"/>
              <a:ext cx="1358064" cy="155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Tx/>
                <a:buNone/>
              </a:pPr>
              <a:r>
                <a:rPr lang="zh-CN" altLang="en-US" sz="2000" b="1">
                  <a:solidFill>
                    <a:srgbClr val="006600"/>
                  </a:solidFill>
                </a:rPr>
                <a:t>截止  截止</a:t>
              </a:r>
              <a:endParaRPr lang="en-US" altLang="zh-CN" sz="2000" b="1">
                <a:solidFill>
                  <a:srgbClr val="006600"/>
                </a:solidFill>
              </a:endParaRPr>
            </a:p>
            <a:p>
              <a:pPr eaLnBrk="1" hangingPunct="1">
                <a:spcBef>
                  <a:spcPts val="600"/>
                </a:spcBef>
                <a:buFontTx/>
                <a:buNone/>
              </a:pPr>
              <a:r>
                <a:rPr lang="zh-CN" altLang="en-US" sz="2000" b="1">
                  <a:solidFill>
                    <a:srgbClr val="006600"/>
                  </a:solidFill>
                </a:rPr>
                <a:t>截止  导通</a:t>
              </a:r>
              <a:endParaRPr lang="en-US" altLang="zh-CN" sz="2000" b="1">
                <a:solidFill>
                  <a:srgbClr val="006600"/>
                </a:solidFill>
              </a:endParaRPr>
            </a:p>
            <a:p>
              <a:pPr eaLnBrk="1" hangingPunct="1">
                <a:spcBef>
                  <a:spcPts val="600"/>
                </a:spcBef>
                <a:buFontTx/>
                <a:buNone/>
              </a:pPr>
              <a:r>
                <a:rPr lang="zh-CN" altLang="en-US" sz="2000" b="1">
                  <a:solidFill>
                    <a:srgbClr val="006600"/>
                  </a:solidFill>
                </a:rPr>
                <a:t>导通  截止</a:t>
              </a:r>
              <a:endParaRPr lang="en-US" altLang="zh-CN" sz="2000" b="1">
                <a:solidFill>
                  <a:srgbClr val="006600"/>
                </a:solidFill>
              </a:endParaRPr>
            </a:p>
            <a:p>
              <a:pPr eaLnBrk="1" hangingPunct="1">
                <a:spcBef>
                  <a:spcPts val="600"/>
                </a:spcBef>
                <a:buFontTx/>
                <a:buNone/>
              </a:pPr>
              <a:r>
                <a:rPr lang="zh-CN" altLang="en-US" sz="2000" b="1">
                  <a:solidFill>
                    <a:srgbClr val="006600"/>
                  </a:solidFill>
                </a:rPr>
                <a:t>导通  导通</a:t>
              </a:r>
            </a:p>
          </p:txBody>
        </p:sp>
      </p:grpSp>
      <p:grpSp>
        <p:nvGrpSpPr>
          <p:cNvPr id="7" name="组合 59"/>
          <p:cNvGrpSpPr>
            <a:grpSpLocks/>
          </p:cNvGrpSpPr>
          <p:nvPr/>
        </p:nvGrpSpPr>
        <p:grpSpPr bwMode="auto">
          <a:xfrm>
            <a:off x="5715000" y="3929063"/>
            <a:ext cx="1809750" cy="2500312"/>
            <a:chOff x="2071670" y="3929066"/>
            <a:chExt cx="1809518" cy="2500330"/>
          </a:xfrm>
        </p:grpSpPr>
        <p:sp>
          <p:nvSpPr>
            <p:cNvPr id="34825" name="Line 11"/>
            <p:cNvSpPr>
              <a:spLocks noChangeShapeType="1"/>
            </p:cNvSpPr>
            <p:nvPr/>
          </p:nvSpPr>
          <p:spPr bwMode="auto">
            <a:xfrm flipV="1">
              <a:off x="2081188" y="4357694"/>
              <a:ext cx="18000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826" name="矩形 61"/>
            <p:cNvSpPr>
              <a:spLocks noChangeArrowheads="1"/>
            </p:cNvSpPr>
            <p:nvPr/>
          </p:nvSpPr>
          <p:spPr bwMode="auto">
            <a:xfrm>
              <a:off x="2214546" y="4357694"/>
              <a:ext cx="16001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800" b="1" i="1">
                  <a:solidFill>
                    <a:srgbClr val="FF0000"/>
                  </a:solidFill>
                  <a:latin typeface="Times New Roman" pitchFamily="18" charset="0"/>
                </a:rPr>
                <a:t>a    b</a:t>
              </a:r>
              <a:r>
                <a:rPr kumimoji="1" lang="zh-CN" altLang="en-US" sz="2800" b="1" i="1">
                  <a:solidFill>
                    <a:srgbClr val="FF0000"/>
                  </a:solidFill>
                  <a:latin typeface="Times New Roman" pitchFamily="18" charset="0"/>
                </a:rPr>
                <a:t>      </a:t>
              </a:r>
              <a:r>
                <a:rPr kumimoji="1" lang="en-US" altLang="zh-CN" sz="2800" b="1" i="1">
                  <a:solidFill>
                    <a:srgbClr val="FF0000"/>
                  </a:solidFill>
                  <a:latin typeface="Times New Roman" pitchFamily="18" charset="0"/>
                </a:rPr>
                <a:t>y</a:t>
              </a:r>
              <a:endParaRPr lang="zh-CN" altLang="en-US" sz="2400" baseline="-25000">
                <a:solidFill>
                  <a:srgbClr val="000000"/>
                </a:solidFill>
              </a:endParaRPr>
            </a:p>
          </p:txBody>
        </p:sp>
        <p:sp>
          <p:nvSpPr>
            <p:cNvPr id="34827" name="矩形 62"/>
            <p:cNvSpPr>
              <a:spLocks noChangeArrowheads="1"/>
            </p:cNvSpPr>
            <p:nvPr/>
          </p:nvSpPr>
          <p:spPr bwMode="auto">
            <a:xfrm>
              <a:off x="2214546" y="4857760"/>
              <a:ext cx="1595309" cy="155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Tx/>
                <a:buNone/>
              </a:pPr>
              <a:r>
                <a:rPr kumimoji="1" lang="en-US" altLang="zh-CN" sz="2000" b="1">
                  <a:solidFill>
                    <a:srgbClr val="040404"/>
                  </a:solidFill>
                  <a:latin typeface="Times New Roman" pitchFamily="18" charset="0"/>
                </a:rPr>
                <a:t>0       0         0</a:t>
              </a:r>
            </a:p>
            <a:p>
              <a:pPr eaLnBrk="1" hangingPunct="1">
                <a:spcBef>
                  <a:spcPts val="600"/>
                </a:spcBef>
                <a:buFontTx/>
                <a:buNone/>
              </a:pPr>
              <a:r>
                <a:rPr kumimoji="1" lang="en-US" altLang="zh-CN" sz="2000" b="1">
                  <a:solidFill>
                    <a:srgbClr val="040404"/>
                  </a:solidFill>
                  <a:latin typeface="Times New Roman" pitchFamily="18" charset="0"/>
                </a:rPr>
                <a:t>0       1         1</a:t>
              </a:r>
            </a:p>
            <a:p>
              <a:pPr eaLnBrk="1" hangingPunct="1">
                <a:spcBef>
                  <a:spcPts val="600"/>
                </a:spcBef>
                <a:buFontTx/>
                <a:buNone/>
              </a:pPr>
              <a:r>
                <a:rPr kumimoji="1" lang="en-US" altLang="zh-CN" sz="2000" b="1">
                  <a:solidFill>
                    <a:srgbClr val="040404"/>
                  </a:solidFill>
                  <a:latin typeface="Times New Roman" pitchFamily="18" charset="0"/>
                </a:rPr>
                <a:t>1       0         1</a:t>
              </a:r>
            </a:p>
            <a:p>
              <a:pPr eaLnBrk="1" hangingPunct="1">
                <a:spcBef>
                  <a:spcPts val="600"/>
                </a:spcBef>
                <a:buFontTx/>
                <a:buNone/>
              </a:pPr>
              <a:r>
                <a:rPr kumimoji="1" lang="en-US" altLang="zh-CN" sz="2000" b="1">
                  <a:solidFill>
                    <a:srgbClr val="040404"/>
                  </a:solidFill>
                  <a:latin typeface="Times New Roman" pitchFamily="18" charset="0"/>
                </a:rPr>
                <a:t>1       1         1</a:t>
              </a:r>
              <a:endParaRPr lang="zh-CN" altLang="en-US" sz="2000">
                <a:solidFill>
                  <a:srgbClr val="000000"/>
                </a:solidFill>
              </a:endParaRPr>
            </a:p>
          </p:txBody>
        </p:sp>
        <p:sp>
          <p:nvSpPr>
            <p:cNvPr id="34828" name="Line 12"/>
            <p:cNvSpPr>
              <a:spLocks noChangeShapeType="1"/>
            </p:cNvSpPr>
            <p:nvPr/>
          </p:nvSpPr>
          <p:spPr bwMode="auto">
            <a:xfrm>
              <a:off x="3214678" y="4364696"/>
              <a:ext cx="0" cy="2052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829" name="Line 11"/>
            <p:cNvSpPr>
              <a:spLocks noChangeShapeType="1"/>
            </p:cNvSpPr>
            <p:nvPr/>
          </p:nvSpPr>
          <p:spPr bwMode="auto">
            <a:xfrm flipV="1">
              <a:off x="2071670" y="4857760"/>
              <a:ext cx="18000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830" name="Line 11"/>
            <p:cNvSpPr>
              <a:spLocks noChangeShapeType="1"/>
            </p:cNvSpPr>
            <p:nvPr/>
          </p:nvSpPr>
          <p:spPr bwMode="auto">
            <a:xfrm flipV="1">
              <a:off x="2071670" y="6429396"/>
              <a:ext cx="18000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7" name="矩形 66"/>
            <p:cNvSpPr/>
            <p:nvPr/>
          </p:nvSpPr>
          <p:spPr bwMode="auto">
            <a:xfrm>
              <a:off x="2500240" y="3929066"/>
              <a:ext cx="958727" cy="400053"/>
            </a:xfrm>
            <a:prstGeom prst="rect">
              <a:avLst/>
            </a:prstGeom>
          </p:spPr>
          <p:txBody>
            <a:bodyPr wrap="none">
              <a:spAutoFit/>
            </a:bodyPr>
            <a:lstStyle/>
            <a:p>
              <a:pPr marL="342900" indent="-342900" eaLnBrk="0" hangingPunct="0">
                <a:spcBef>
                  <a:spcPct val="20000"/>
                </a:spcBef>
                <a:defRPr/>
              </a:pPr>
              <a:r>
                <a:rPr lang="zh-CN" altLang="en-US" sz="2000" b="1" kern="0" dirty="0">
                  <a:solidFill>
                    <a:srgbClr val="C00000"/>
                  </a:solidFill>
                  <a:latin typeface="Times New Roman" pitchFamily="18" charset="0"/>
                  <a:ea typeface="宋体" charset="-122"/>
                  <a:cs typeface="Times New Roman" pitchFamily="18" charset="0"/>
                </a:rPr>
                <a:t>真值表</a:t>
              </a:r>
            </a:p>
          </p:txBody>
        </p:sp>
      </p:grpSp>
      <p:sp>
        <p:nvSpPr>
          <p:cNvPr id="34824" name="Text Box 5"/>
          <p:cNvSpPr txBox="1">
            <a:spLocks noChangeArrowheads="1"/>
          </p:cNvSpPr>
          <p:nvPr/>
        </p:nvSpPr>
        <p:spPr bwMode="auto">
          <a:xfrm>
            <a:off x="6615113" y="104775"/>
            <a:ext cx="2503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800" b="1">
                <a:solidFill>
                  <a:srgbClr val="FF0066"/>
                </a:solidFill>
                <a:latin typeface="Times New Roman" pitchFamily="18" charset="0"/>
                <a:ea typeface="楷体_GB2312" pitchFamily="49" charset="-122"/>
                <a:cs typeface="Times New Roman" pitchFamily="18" charset="0"/>
              </a:rPr>
              <a:t>§2.3</a:t>
            </a:r>
            <a:r>
              <a:rPr kumimoji="1" lang="en-US" altLang="zh-CN" sz="1800" b="1">
                <a:solidFill>
                  <a:srgbClr val="FF0066"/>
                </a:solidFill>
                <a:latin typeface="宋体" pitchFamily="2" charset="-122"/>
                <a:ea typeface="楷体_GB2312" pitchFamily="49" charset="-122"/>
                <a:cs typeface="Times New Roman" pitchFamily="18" charset="0"/>
              </a:rPr>
              <a:t> </a:t>
            </a:r>
            <a:r>
              <a:rPr kumimoji="1" lang="zh-CN" altLang="en-US" sz="1800" b="1">
                <a:solidFill>
                  <a:srgbClr val="FF0066"/>
                </a:solidFill>
                <a:latin typeface="宋体" pitchFamily="2" charset="-122"/>
                <a:ea typeface="楷体_GB2312" pitchFamily="49" charset="-122"/>
                <a:cs typeface="Times New Roman" pitchFamily="18" charset="0"/>
              </a:rPr>
              <a:t>分立元件门电路</a:t>
            </a:r>
            <a:endParaRPr kumimoji="1" lang="zh-CN" altLang="en-US" sz="1800" b="1">
              <a:solidFill>
                <a:srgbClr val="FF0066"/>
              </a:solidFill>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par>
                                <p:cTn id="23" presetID="22" presetClass="entr" presetSubtype="8"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Rot="1" noChangeArrowheads="1"/>
          </p:cNvSpPr>
          <p:nvPr/>
        </p:nvSpPr>
        <p:spPr bwMode="auto">
          <a:xfrm>
            <a:off x="611188" y="142875"/>
            <a:ext cx="481806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800" b="1">
                <a:solidFill>
                  <a:srgbClr val="006600"/>
                </a:solidFill>
              </a:rPr>
              <a:t>二、三极管门电路</a:t>
            </a:r>
          </a:p>
        </p:txBody>
      </p:sp>
      <p:sp>
        <p:nvSpPr>
          <p:cNvPr id="36" name="Rectangle 6"/>
          <p:cNvSpPr>
            <a:spLocks noRot="1" noChangeArrowheads="1"/>
          </p:cNvSpPr>
          <p:nvPr/>
        </p:nvSpPr>
        <p:spPr bwMode="auto">
          <a:xfrm>
            <a:off x="857250" y="711200"/>
            <a:ext cx="48180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0000"/>
                </a:solidFill>
                <a:latin typeface="Times New Roman" pitchFamily="18" charset="0"/>
                <a:cs typeface="Times New Roman" pitchFamily="18" charset="0"/>
              </a:rPr>
              <a:t>1.</a:t>
            </a:r>
            <a:r>
              <a:rPr lang="zh-CN" altLang="en-US" sz="2400" b="1">
                <a:solidFill>
                  <a:srgbClr val="FF0000"/>
                </a:solidFill>
                <a:latin typeface="Times New Roman" pitchFamily="18" charset="0"/>
                <a:cs typeface="Times New Roman" pitchFamily="18" charset="0"/>
              </a:rPr>
              <a:t> 三极管非门（反相器）</a:t>
            </a:r>
          </a:p>
        </p:txBody>
      </p:sp>
      <p:grpSp>
        <p:nvGrpSpPr>
          <p:cNvPr id="2" name="组合 30"/>
          <p:cNvGrpSpPr>
            <a:grpSpLocks/>
          </p:cNvGrpSpPr>
          <p:nvPr/>
        </p:nvGrpSpPr>
        <p:grpSpPr bwMode="auto">
          <a:xfrm>
            <a:off x="857250" y="1285875"/>
            <a:ext cx="3700463" cy="3409950"/>
            <a:chOff x="1142976" y="732992"/>
            <a:chExt cx="3700950" cy="3410388"/>
          </a:xfrm>
        </p:grpSpPr>
        <p:cxnSp>
          <p:nvCxnSpPr>
            <p:cNvPr id="33" name="直接连接符 32"/>
            <p:cNvCxnSpPr/>
            <p:nvPr/>
          </p:nvCxnSpPr>
          <p:spPr>
            <a:xfrm rot="5400000">
              <a:off x="2856910" y="3713906"/>
              <a:ext cx="85736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2535400" y="1963463"/>
              <a:ext cx="150038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879" name="组合 24"/>
            <p:cNvGrpSpPr>
              <a:grpSpLocks/>
            </p:cNvGrpSpPr>
            <p:nvPr/>
          </p:nvGrpSpPr>
          <p:grpSpPr bwMode="auto">
            <a:xfrm>
              <a:off x="1500211" y="2704920"/>
              <a:ext cx="1786172" cy="581100"/>
              <a:chOff x="1500211" y="2704920"/>
              <a:chExt cx="1786172" cy="581100"/>
            </a:xfrm>
          </p:grpSpPr>
          <p:cxnSp>
            <p:nvCxnSpPr>
              <p:cNvPr id="50" name="直接连接符 49"/>
              <p:cNvCxnSpPr/>
              <p:nvPr/>
            </p:nvCxnSpPr>
            <p:spPr>
              <a:xfrm rot="5400000">
                <a:off x="2715603" y="2999439"/>
                <a:ext cx="57157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3000595" y="2704920"/>
                <a:ext cx="285788" cy="2238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002184" y="3071680"/>
                <a:ext cx="284199" cy="214340"/>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500211" y="3000233"/>
                <a:ext cx="15003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8" name="直接连接符 37"/>
            <p:cNvCxnSpPr/>
            <p:nvPr/>
          </p:nvCxnSpPr>
          <p:spPr>
            <a:xfrm>
              <a:off x="3143489" y="4140205"/>
              <a:ext cx="287376" cy="158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2000339" y="2928787"/>
              <a:ext cx="571575" cy="1428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Times New Roman" pitchFamily="18" charset="0"/>
                <a:cs typeface="Times New Roman" pitchFamily="18" charset="0"/>
              </a:endParaRPr>
            </a:p>
          </p:txBody>
        </p:sp>
        <p:sp>
          <p:nvSpPr>
            <p:cNvPr id="40" name="矩形 39"/>
            <p:cNvSpPr/>
            <p:nvPr/>
          </p:nvSpPr>
          <p:spPr>
            <a:xfrm rot="5400000">
              <a:off x="3000597" y="1857086"/>
              <a:ext cx="571573" cy="1428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Times New Roman" pitchFamily="18" charset="0"/>
                <a:cs typeface="Times New Roman" pitchFamily="18" charset="0"/>
              </a:endParaRPr>
            </a:p>
          </p:txBody>
        </p:sp>
        <p:sp>
          <p:nvSpPr>
            <p:cNvPr id="35883" name="矩形 40"/>
            <p:cNvSpPr>
              <a:spLocks noChangeArrowheads="1"/>
            </p:cNvSpPr>
            <p:nvPr/>
          </p:nvSpPr>
          <p:spPr bwMode="auto">
            <a:xfrm>
              <a:off x="2071670" y="2590605"/>
              <a:ext cx="407538" cy="338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40404"/>
                  </a:solidFill>
                  <a:latin typeface="Times New Roman" pitchFamily="18" charset="0"/>
                  <a:cs typeface="Times New Roman" pitchFamily="18" charset="0"/>
                </a:rPr>
                <a:t>R</a:t>
              </a:r>
              <a:r>
                <a:rPr kumimoji="1" lang="en-US" altLang="zh-CN" sz="1600" b="1" baseline="-25000">
                  <a:solidFill>
                    <a:srgbClr val="040404"/>
                  </a:solidFill>
                  <a:latin typeface="Times New Roman" pitchFamily="18" charset="0"/>
                  <a:cs typeface="Times New Roman" pitchFamily="18" charset="0"/>
                </a:rPr>
                <a:t>b</a:t>
              </a:r>
              <a:endParaRPr lang="zh-CN" altLang="en-US" sz="1600" baseline="-25000">
                <a:solidFill>
                  <a:srgbClr val="000000"/>
                </a:solidFill>
                <a:latin typeface="Times New Roman" pitchFamily="18" charset="0"/>
                <a:cs typeface="Times New Roman" pitchFamily="18" charset="0"/>
              </a:endParaRPr>
            </a:p>
          </p:txBody>
        </p:sp>
        <p:sp>
          <p:nvSpPr>
            <p:cNvPr id="35884" name="矩形 41"/>
            <p:cNvSpPr>
              <a:spLocks noChangeArrowheads="1"/>
            </p:cNvSpPr>
            <p:nvPr/>
          </p:nvSpPr>
          <p:spPr bwMode="auto">
            <a:xfrm>
              <a:off x="3357554" y="1785926"/>
              <a:ext cx="393108" cy="338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40404"/>
                  </a:solidFill>
                  <a:latin typeface="Times New Roman" pitchFamily="18" charset="0"/>
                  <a:cs typeface="Times New Roman" pitchFamily="18" charset="0"/>
                </a:rPr>
                <a:t>R</a:t>
              </a:r>
              <a:r>
                <a:rPr kumimoji="1" lang="en-US" altLang="zh-CN" sz="1600" b="1" baseline="-25000">
                  <a:solidFill>
                    <a:srgbClr val="040404"/>
                  </a:solidFill>
                  <a:latin typeface="Times New Roman" pitchFamily="18" charset="0"/>
                  <a:cs typeface="Times New Roman" pitchFamily="18" charset="0"/>
                </a:rPr>
                <a:t>c</a:t>
              </a:r>
              <a:endParaRPr lang="zh-CN" altLang="en-US" sz="1600" baseline="-25000">
                <a:solidFill>
                  <a:srgbClr val="000000"/>
                </a:solidFill>
                <a:latin typeface="Times New Roman" pitchFamily="18" charset="0"/>
                <a:cs typeface="Times New Roman" pitchFamily="18" charset="0"/>
              </a:endParaRPr>
            </a:p>
          </p:txBody>
        </p:sp>
        <p:cxnSp>
          <p:nvCxnSpPr>
            <p:cNvPr id="43" name="直接连接符 42"/>
            <p:cNvCxnSpPr/>
            <p:nvPr/>
          </p:nvCxnSpPr>
          <p:spPr>
            <a:xfrm>
              <a:off x="3286383" y="2500107"/>
              <a:ext cx="1214598"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240340" y="2439774"/>
              <a:ext cx="107964" cy="1079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5" name="椭圆 44"/>
            <p:cNvSpPr/>
            <p:nvPr/>
          </p:nvSpPr>
          <p:spPr>
            <a:xfrm>
              <a:off x="3214937" y="1071173"/>
              <a:ext cx="144481" cy="1444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5888" name="矩形 45"/>
            <p:cNvSpPr>
              <a:spLocks noChangeArrowheads="1"/>
            </p:cNvSpPr>
            <p:nvPr/>
          </p:nvSpPr>
          <p:spPr bwMode="auto">
            <a:xfrm>
              <a:off x="3214678" y="2814576"/>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40404"/>
                  </a:solidFill>
                  <a:latin typeface="Times New Roman" pitchFamily="18" charset="0"/>
                </a:rPr>
                <a:t>T</a:t>
              </a:r>
              <a:endParaRPr lang="zh-CN" altLang="en-US" sz="2000">
                <a:solidFill>
                  <a:srgbClr val="000000"/>
                </a:solidFill>
              </a:endParaRPr>
            </a:p>
          </p:txBody>
        </p:sp>
        <p:sp>
          <p:nvSpPr>
            <p:cNvPr id="35889" name="矩形 46"/>
            <p:cNvSpPr>
              <a:spLocks noChangeArrowheads="1"/>
            </p:cNvSpPr>
            <p:nvPr/>
          </p:nvSpPr>
          <p:spPr bwMode="auto">
            <a:xfrm>
              <a:off x="4500562" y="2214554"/>
              <a:ext cx="3433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800" b="1" i="1">
                  <a:solidFill>
                    <a:srgbClr val="FF0000"/>
                  </a:solidFill>
                  <a:latin typeface="Times New Roman" pitchFamily="18" charset="0"/>
                </a:rPr>
                <a:t>y</a:t>
              </a:r>
              <a:endParaRPr lang="zh-CN" altLang="en-US" sz="2800" i="1">
                <a:solidFill>
                  <a:srgbClr val="FF0000"/>
                </a:solidFill>
              </a:endParaRPr>
            </a:p>
          </p:txBody>
        </p:sp>
        <p:sp>
          <p:nvSpPr>
            <p:cNvPr id="35890" name="矩形 47"/>
            <p:cNvSpPr>
              <a:spLocks noChangeArrowheads="1"/>
            </p:cNvSpPr>
            <p:nvPr/>
          </p:nvSpPr>
          <p:spPr bwMode="auto">
            <a:xfrm>
              <a:off x="1142976" y="2714620"/>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800" b="1" i="1">
                  <a:solidFill>
                    <a:srgbClr val="FF0000"/>
                  </a:solidFill>
                  <a:latin typeface="Times New Roman" pitchFamily="18" charset="0"/>
                  <a:cs typeface="Times New Roman" pitchFamily="18" charset="0"/>
                </a:rPr>
                <a:t>a</a:t>
              </a:r>
              <a:endParaRPr lang="zh-CN" altLang="en-US" sz="2800" b="1" i="1">
                <a:solidFill>
                  <a:srgbClr val="FF0000"/>
                </a:solidFill>
                <a:latin typeface="Times New Roman" pitchFamily="18" charset="0"/>
                <a:cs typeface="Times New Roman" pitchFamily="18" charset="0"/>
              </a:endParaRPr>
            </a:p>
          </p:txBody>
        </p:sp>
        <p:sp>
          <p:nvSpPr>
            <p:cNvPr id="35891" name="矩形 48"/>
            <p:cNvSpPr>
              <a:spLocks noChangeArrowheads="1"/>
            </p:cNvSpPr>
            <p:nvPr/>
          </p:nvSpPr>
          <p:spPr bwMode="auto">
            <a:xfrm>
              <a:off x="3000364" y="732992"/>
              <a:ext cx="5982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40404"/>
                  </a:solidFill>
                  <a:latin typeface="Times New Roman" pitchFamily="18" charset="0"/>
                </a:rPr>
                <a:t>Vcc</a:t>
              </a:r>
              <a:endParaRPr lang="zh-CN" altLang="en-US" sz="2000">
                <a:solidFill>
                  <a:srgbClr val="000000"/>
                </a:solidFill>
              </a:endParaRPr>
            </a:p>
          </p:txBody>
        </p:sp>
      </p:grpSp>
      <p:grpSp>
        <p:nvGrpSpPr>
          <p:cNvPr id="4" name="组合 57"/>
          <p:cNvGrpSpPr>
            <a:grpSpLocks/>
          </p:cNvGrpSpPr>
          <p:nvPr/>
        </p:nvGrpSpPr>
        <p:grpSpPr bwMode="auto">
          <a:xfrm>
            <a:off x="1071563" y="5000625"/>
            <a:ext cx="2571750" cy="1428750"/>
            <a:chOff x="785786" y="5214950"/>
            <a:chExt cx="2571750" cy="1428755"/>
          </a:xfrm>
        </p:grpSpPr>
        <p:grpSp>
          <p:nvGrpSpPr>
            <p:cNvPr id="35866" name="Group 30"/>
            <p:cNvGrpSpPr>
              <a:grpSpLocks/>
            </p:cNvGrpSpPr>
            <p:nvPr/>
          </p:nvGrpSpPr>
          <p:grpSpPr bwMode="auto">
            <a:xfrm>
              <a:off x="785786" y="6047166"/>
              <a:ext cx="2571750" cy="596539"/>
              <a:chOff x="3903" y="2493"/>
              <a:chExt cx="1485" cy="270"/>
            </a:xfrm>
          </p:grpSpPr>
          <p:sp>
            <p:nvSpPr>
              <p:cNvPr id="35870" name="Text Box 31"/>
              <p:cNvSpPr txBox="1">
                <a:spLocks noChangeArrowheads="1"/>
              </p:cNvSpPr>
              <p:nvPr/>
            </p:nvSpPr>
            <p:spPr bwMode="auto">
              <a:xfrm>
                <a:off x="5091" y="2494"/>
                <a:ext cx="29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800" b="1" i="1">
                    <a:solidFill>
                      <a:srgbClr val="FF0000"/>
                    </a:solidFill>
                    <a:latin typeface="Times New Roman" pitchFamily="18" charset="0"/>
                  </a:rPr>
                  <a:t>y</a:t>
                </a:r>
              </a:p>
            </p:txBody>
          </p:sp>
          <p:sp>
            <p:nvSpPr>
              <p:cNvPr id="35871" name="Text Box 32"/>
              <p:cNvSpPr txBox="1">
                <a:spLocks noChangeArrowheads="1"/>
              </p:cNvSpPr>
              <p:nvPr/>
            </p:nvSpPr>
            <p:spPr bwMode="auto">
              <a:xfrm>
                <a:off x="3903" y="2494"/>
                <a:ext cx="29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800" b="1" i="1">
                    <a:solidFill>
                      <a:srgbClr val="FF0000"/>
                    </a:solidFill>
                    <a:latin typeface="Times New Roman" pitchFamily="18" charset="0"/>
                  </a:rPr>
                  <a:t>a</a:t>
                </a:r>
              </a:p>
            </p:txBody>
          </p:sp>
          <p:grpSp>
            <p:nvGrpSpPr>
              <p:cNvPr id="35872" name="Group 33"/>
              <p:cNvGrpSpPr>
                <a:grpSpLocks/>
              </p:cNvGrpSpPr>
              <p:nvPr/>
            </p:nvGrpSpPr>
            <p:grpSpPr bwMode="auto">
              <a:xfrm>
                <a:off x="4119" y="2493"/>
                <a:ext cx="908" cy="270"/>
                <a:chOff x="2355" y="2421"/>
                <a:chExt cx="908" cy="270"/>
              </a:xfrm>
            </p:grpSpPr>
            <p:sp>
              <p:nvSpPr>
                <p:cNvPr id="35873" name="Line 34"/>
                <p:cNvSpPr>
                  <a:spLocks noChangeShapeType="1"/>
                </p:cNvSpPr>
                <p:nvPr/>
              </p:nvSpPr>
              <p:spPr bwMode="auto">
                <a:xfrm>
                  <a:off x="2355" y="2562"/>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874" name="AutoShape 35"/>
                <p:cNvSpPr>
                  <a:spLocks noChangeArrowheads="1"/>
                </p:cNvSpPr>
                <p:nvPr/>
              </p:nvSpPr>
              <p:spPr bwMode="auto">
                <a:xfrm rot="-5400000">
                  <a:off x="2628" y="2412"/>
                  <a:ext cx="270" cy="288"/>
                </a:xfrm>
                <a:prstGeom prst="flowChartMerge">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sp>
              <p:nvSpPr>
                <p:cNvPr id="35875" name="Oval 36"/>
                <p:cNvSpPr>
                  <a:spLocks noChangeArrowheads="1"/>
                </p:cNvSpPr>
                <p:nvPr/>
              </p:nvSpPr>
              <p:spPr bwMode="auto">
                <a:xfrm>
                  <a:off x="2916" y="2520"/>
                  <a:ext cx="83" cy="65"/>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sp>
              <p:nvSpPr>
                <p:cNvPr id="35876" name="Line 37"/>
                <p:cNvSpPr>
                  <a:spLocks noChangeShapeType="1"/>
                </p:cNvSpPr>
                <p:nvPr/>
              </p:nvSpPr>
              <p:spPr bwMode="auto">
                <a:xfrm>
                  <a:off x="3002" y="2557"/>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35867" name="组合 56"/>
            <p:cNvGrpSpPr>
              <a:grpSpLocks/>
            </p:cNvGrpSpPr>
            <p:nvPr/>
          </p:nvGrpSpPr>
          <p:grpSpPr bwMode="auto">
            <a:xfrm>
              <a:off x="1482728" y="5214950"/>
              <a:ext cx="1114408" cy="584775"/>
              <a:chOff x="1063230" y="6128428"/>
              <a:chExt cx="1114408" cy="584775"/>
            </a:xfrm>
          </p:grpSpPr>
          <p:sp>
            <p:nvSpPr>
              <p:cNvPr id="35868" name="Line 17"/>
              <p:cNvSpPr>
                <a:spLocks noChangeShapeType="1"/>
              </p:cNvSpPr>
              <p:nvPr/>
            </p:nvSpPr>
            <p:spPr bwMode="auto">
              <a:xfrm>
                <a:off x="1890694" y="6286520"/>
                <a:ext cx="216000" cy="0"/>
              </a:xfrm>
              <a:prstGeom prst="line">
                <a:avLst/>
              </a:prstGeom>
              <a:noFill/>
              <a:ln w="28575" cap="sq">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869" name="矩形 55"/>
              <p:cNvSpPr>
                <a:spLocks noChangeArrowheads="1"/>
              </p:cNvSpPr>
              <p:nvPr/>
            </p:nvSpPr>
            <p:spPr bwMode="auto">
              <a:xfrm>
                <a:off x="1063230" y="6128428"/>
                <a:ext cx="11144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b="1" i="1">
                    <a:solidFill>
                      <a:srgbClr val="800000"/>
                    </a:solidFill>
                    <a:latin typeface="Times New Roman" pitchFamily="18" charset="0"/>
                  </a:rPr>
                  <a:t> </a:t>
                </a:r>
                <a:r>
                  <a:rPr kumimoji="1" lang="en-US" altLang="zh-CN" b="1" i="1">
                    <a:solidFill>
                      <a:srgbClr val="FF3300"/>
                    </a:solidFill>
                    <a:latin typeface="Times New Roman" pitchFamily="18" charset="0"/>
                  </a:rPr>
                  <a:t>y = a</a:t>
                </a:r>
                <a:endParaRPr lang="zh-CN" altLang="en-US">
                  <a:solidFill>
                    <a:srgbClr val="000000"/>
                  </a:solidFill>
                </a:endParaRPr>
              </a:p>
            </p:txBody>
          </p:sp>
        </p:grpSp>
      </p:grpSp>
      <p:grpSp>
        <p:nvGrpSpPr>
          <p:cNvPr id="8" name="组合 58"/>
          <p:cNvGrpSpPr>
            <a:grpSpLocks/>
          </p:cNvGrpSpPr>
          <p:nvPr/>
        </p:nvGrpSpPr>
        <p:grpSpPr bwMode="auto">
          <a:xfrm>
            <a:off x="5429250" y="1214438"/>
            <a:ext cx="2157413" cy="1966912"/>
            <a:chOff x="5429250" y="1357313"/>
            <a:chExt cx="2157413" cy="1966912"/>
          </a:xfrm>
        </p:grpSpPr>
        <p:grpSp>
          <p:nvGrpSpPr>
            <p:cNvPr id="35858" name="组合 32"/>
            <p:cNvGrpSpPr>
              <a:grpSpLocks/>
            </p:cNvGrpSpPr>
            <p:nvPr/>
          </p:nvGrpSpPr>
          <p:grpSpPr bwMode="auto">
            <a:xfrm>
              <a:off x="5429250" y="1357313"/>
              <a:ext cx="2157413" cy="1966912"/>
              <a:chOff x="5429256" y="1142984"/>
              <a:chExt cx="2157413" cy="1966915"/>
            </a:xfrm>
          </p:grpSpPr>
          <p:sp>
            <p:nvSpPr>
              <p:cNvPr id="35861" name="Line 9"/>
              <p:cNvSpPr>
                <a:spLocks noChangeShapeType="1"/>
              </p:cNvSpPr>
              <p:nvPr/>
            </p:nvSpPr>
            <p:spPr bwMode="auto">
              <a:xfrm flipV="1">
                <a:off x="5448306" y="2071674"/>
                <a:ext cx="2100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862" name="Line 10"/>
              <p:cNvSpPr>
                <a:spLocks noChangeShapeType="1"/>
              </p:cNvSpPr>
              <p:nvPr/>
            </p:nvSpPr>
            <p:spPr bwMode="auto">
              <a:xfrm>
                <a:off x="5429256" y="3109899"/>
                <a:ext cx="215741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863" name="Line 11"/>
              <p:cNvSpPr>
                <a:spLocks noChangeShapeType="1"/>
              </p:cNvSpPr>
              <p:nvPr/>
            </p:nvSpPr>
            <p:spPr bwMode="auto">
              <a:xfrm>
                <a:off x="5438781" y="1547799"/>
                <a:ext cx="2100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864" name="Line 12"/>
              <p:cNvSpPr>
                <a:spLocks noChangeShapeType="1"/>
              </p:cNvSpPr>
              <p:nvPr/>
            </p:nvSpPr>
            <p:spPr bwMode="auto">
              <a:xfrm>
                <a:off x="6491294" y="1557324"/>
                <a:ext cx="0" cy="154305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 name="矩形 31"/>
              <p:cNvSpPr/>
              <p:nvPr/>
            </p:nvSpPr>
            <p:spPr>
              <a:xfrm>
                <a:off x="6000756" y="1142984"/>
                <a:ext cx="958850" cy="400051"/>
              </a:xfrm>
              <a:prstGeom prst="rect">
                <a:avLst/>
              </a:prstGeom>
            </p:spPr>
            <p:txBody>
              <a:bodyPr wrap="none">
                <a:spAutoFit/>
              </a:bodyPr>
              <a:lstStyle/>
              <a:p>
                <a:pPr marL="342900" indent="-342900" eaLnBrk="0" hangingPunct="0">
                  <a:spcBef>
                    <a:spcPct val="20000"/>
                  </a:spcBef>
                  <a:defRPr/>
                </a:pPr>
                <a:r>
                  <a:rPr lang="zh-CN" altLang="en-US" sz="2000" b="1" kern="0" dirty="0">
                    <a:solidFill>
                      <a:srgbClr val="0000FF"/>
                    </a:solidFill>
                    <a:latin typeface="Times New Roman" pitchFamily="18" charset="0"/>
                    <a:ea typeface="宋体" charset="-122"/>
                    <a:cs typeface="Times New Roman" pitchFamily="18" charset="0"/>
                  </a:rPr>
                  <a:t>功能表</a:t>
                </a:r>
              </a:p>
            </p:txBody>
          </p:sp>
        </p:grpSp>
        <p:sp>
          <p:nvSpPr>
            <p:cNvPr id="35859" name="矩形 54"/>
            <p:cNvSpPr>
              <a:spLocks noChangeArrowheads="1"/>
            </p:cNvSpPr>
            <p:nvPr/>
          </p:nvSpPr>
          <p:spPr bwMode="auto">
            <a:xfrm>
              <a:off x="5715008" y="1714488"/>
              <a:ext cx="16257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800" b="1" i="1">
                  <a:solidFill>
                    <a:srgbClr val="FF0000"/>
                  </a:solidFill>
                  <a:latin typeface="Times New Roman" pitchFamily="18" charset="0"/>
                </a:rPr>
                <a:t>v</a:t>
              </a:r>
              <a:r>
                <a:rPr kumimoji="1" lang="en-US" altLang="zh-CN" sz="2800" b="1" i="1" baseline="-25000">
                  <a:solidFill>
                    <a:srgbClr val="FF0000"/>
                  </a:solidFill>
                  <a:latin typeface="Times New Roman" pitchFamily="18" charset="0"/>
                </a:rPr>
                <a:t>a</a:t>
              </a:r>
              <a:r>
                <a:rPr kumimoji="1" lang="en-US" altLang="zh-CN" sz="2800" b="1" i="1">
                  <a:solidFill>
                    <a:srgbClr val="FF0000"/>
                  </a:solidFill>
                  <a:latin typeface="Times New Roman" pitchFamily="18" charset="0"/>
                </a:rPr>
                <a:t> </a:t>
              </a:r>
              <a:r>
                <a:rPr kumimoji="1" lang="zh-CN" altLang="en-US" sz="2800" b="1" i="1">
                  <a:solidFill>
                    <a:srgbClr val="FF0000"/>
                  </a:solidFill>
                  <a:latin typeface="Times New Roman" pitchFamily="18" charset="0"/>
                </a:rPr>
                <a:t>        </a:t>
              </a:r>
              <a:r>
                <a:rPr kumimoji="1" lang="en-US" altLang="zh-CN" sz="2800" b="1" i="1">
                  <a:solidFill>
                    <a:srgbClr val="FF0000"/>
                  </a:solidFill>
                  <a:latin typeface="Times New Roman" pitchFamily="18" charset="0"/>
                </a:rPr>
                <a:t>v</a:t>
              </a:r>
              <a:r>
                <a:rPr kumimoji="1" lang="en-US" altLang="zh-CN" sz="2800" b="1" i="1" baseline="-25000">
                  <a:solidFill>
                    <a:srgbClr val="FF0000"/>
                  </a:solidFill>
                  <a:latin typeface="Times New Roman" pitchFamily="18" charset="0"/>
                </a:rPr>
                <a:t>y</a:t>
              </a:r>
              <a:r>
                <a:rPr kumimoji="1" lang="en-US" altLang="zh-CN" sz="2800" b="1" i="1">
                  <a:solidFill>
                    <a:srgbClr val="FF0000"/>
                  </a:solidFill>
                  <a:latin typeface="Times New Roman" pitchFamily="18" charset="0"/>
                </a:rPr>
                <a:t> </a:t>
              </a:r>
              <a:endParaRPr lang="zh-CN" altLang="en-US" sz="2800">
                <a:solidFill>
                  <a:srgbClr val="000000"/>
                </a:solidFill>
              </a:endParaRPr>
            </a:p>
          </p:txBody>
        </p:sp>
        <p:sp>
          <p:nvSpPr>
            <p:cNvPr id="35860" name="矩形 55"/>
            <p:cNvSpPr>
              <a:spLocks noChangeArrowheads="1"/>
            </p:cNvSpPr>
            <p:nvPr/>
          </p:nvSpPr>
          <p:spPr bwMode="auto">
            <a:xfrm>
              <a:off x="5757115" y="2357430"/>
              <a:ext cx="1475084"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Tx/>
                <a:buNone/>
              </a:pPr>
              <a:r>
                <a:rPr kumimoji="1" lang="en-US" altLang="zh-CN" sz="2400" b="1">
                  <a:solidFill>
                    <a:srgbClr val="040404"/>
                  </a:solidFill>
                  <a:latin typeface="Times New Roman" pitchFamily="18" charset="0"/>
                </a:rPr>
                <a:t>L           H</a:t>
              </a:r>
            </a:p>
            <a:p>
              <a:pPr eaLnBrk="1" hangingPunct="1">
                <a:spcBef>
                  <a:spcPts val="600"/>
                </a:spcBef>
                <a:buFontTx/>
                <a:buNone/>
              </a:pPr>
              <a:r>
                <a:rPr kumimoji="1" lang="en-US" altLang="zh-CN" sz="2400" b="1">
                  <a:solidFill>
                    <a:srgbClr val="040404"/>
                  </a:solidFill>
                  <a:latin typeface="Times New Roman" pitchFamily="18" charset="0"/>
                </a:rPr>
                <a:t>H          L</a:t>
              </a:r>
              <a:endParaRPr lang="zh-CN" altLang="en-US" sz="2400">
                <a:solidFill>
                  <a:srgbClr val="000000"/>
                </a:solidFill>
              </a:endParaRPr>
            </a:p>
          </p:txBody>
        </p:sp>
      </p:grpSp>
      <p:grpSp>
        <p:nvGrpSpPr>
          <p:cNvPr id="10" name="组合 59"/>
          <p:cNvGrpSpPr>
            <a:grpSpLocks/>
          </p:cNvGrpSpPr>
          <p:nvPr/>
        </p:nvGrpSpPr>
        <p:grpSpPr bwMode="auto">
          <a:xfrm>
            <a:off x="5429250" y="3500438"/>
            <a:ext cx="2157413" cy="1928812"/>
            <a:chOff x="5429250" y="3643313"/>
            <a:chExt cx="2157413" cy="1928812"/>
          </a:xfrm>
        </p:grpSpPr>
        <p:grpSp>
          <p:nvGrpSpPr>
            <p:cNvPr id="35849" name="组合 34"/>
            <p:cNvGrpSpPr>
              <a:grpSpLocks/>
            </p:cNvGrpSpPr>
            <p:nvPr/>
          </p:nvGrpSpPr>
          <p:grpSpPr bwMode="auto">
            <a:xfrm>
              <a:off x="5429250" y="3643313"/>
              <a:ext cx="2157413" cy="1928812"/>
              <a:chOff x="5429256" y="3429000"/>
              <a:chExt cx="2157413" cy="1928826"/>
            </a:xfrm>
          </p:grpSpPr>
          <p:grpSp>
            <p:nvGrpSpPr>
              <p:cNvPr id="35852" name="组合 13"/>
              <p:cNvGrpSpPr>
                <a:grpSpLocks/>
              </p:cNvGrpSpPr>
              <p:nvPr/>
            </p:nvGrpSpPr>
            <p:grpSpPr bwMode="auto">
              <a:xfrm>
                <a:off x="5429256" y="3795726"/>
                <a:ext cx="2157413" cy="1562100"/>
                <a:chOff x="1187450" y="3738563"/>
                <a:chExt cx="2157413" cy="1562100"/>
              </a:xfrm>
            </p:grpSpPr>
            <p:sp>
              <p:nvSpPr>
                <p:cNvPr id="35854" name="Line 9"/>
                <p:cNvSpPr>
                  <a:spLocks noChangeShapeType="1"/>
                </p:cNvSpPr>
                <p:nvPr/>
              </p:nvSpPr>
              <p:spPr bwMode="auto">
                <a:xfrm flipV="1">
                  <a:off x="1206500" y="4262438"/>
                  <a:ext cx="2100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855" name="Line 10"/>
                <p:cNvSpPr>
                  <a:spLocks noChangeShapeType="1"/>
                </p:cNvSpPr>
                <p:nvPr/>
              </p:nvSpPr>
              <p:spPr bwMode="auto">
                <a:xfrm>
                  <a:off x="1187450" y="5300663"/>
                  <a:ext cx="215741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856" name="Line 11"/>
                <p:cNvSpPr>
                  <a:spLocks noChangeShapeType="1"/>
                </p:cNvSpPr>
                <p:nvPr/>
              </p:nvSpPr>
              <p:spPr bwMode="auto">
                <a:xfrm>
                  <a:off x="1196975" y="3738563"/>
                  <a:ext cx="2100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857" name="Line 12"/>
                <p:cNvSpPr>
                  <a:spLocks noChangeShapeType="1"/>
                </p:cNvSpPr>
                <p:nvPr/>
              </p:nvSpPr>
              <p:spPr bwMode="auto">
                <a:xfrm>
                  <a:off x="2249488" y="3748088"/>
                  <a:ext cx="0" cy="154305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34" name="矩形 33"/>
              <p:cNvSpPr/>
              <p:nvPr/>
            </p:nvSpPr>
            <p:spPr>
              <a:xfrm>
                <a:off x="6000756" y="3429000"/>
                <a:ext cx="958850" cy="400053"/>
              </a:xfrm>
              <a:prstGeom prst="rect">
                <a:avLst/>
              </a:prstGeom>
            </p:spPr>
            <p:txBody>
              <a:bodyPr wrap="none">
                <a:spAutoFit/>
              </a:bodyPr>
              <a:lstStyle/>
              <a:p>
                <a:pPr marL="342900" indent="-342900" eaLnBrk="0" hangingPunct="0">
                  <a:spcBef>
                    <a:spcPct val="20000"/>
                  </a:spcBef>
                  <a:defRPr/>
                </a:pPr>
                <a:r>
                  <a:rPr lang="zh-CN" altLang="en-US" sz="2000" b="1" kern="0" dirty="0">
                    <a:solidFill>
                      <a:srgbClr val="C00000"/>
                    </a:solidFill>
                    <a:latin typeface="Times New Roman" pitchFamily="18" charset="0"/>
                    <a:ea typeface="宋体" charset="-122"/>
                    <a:cs typeface="Times New Roman" pitchFamily="18" charset="0"/>
                  </a:rPr>
                  <a:t>真值表</a:t>
                </a:r>
              </a:p>
            </p:txBody>
          </p:sp>
        </p:grpSp>
        <p:sp>
          <p:nvSpPr>
            <p:cNvPr id="35850" name="矩形 56"/>
            <p:cNvSpPr>
              <a:spLocks noChangeArrowheads="1"/>
            </p:cNvSpPr>
            <p:nvPr/>
          </p:nvSpPr>
          <p:spPr bwMode="auto">
            <a:xfrm>
              <a:off x="5773786" y="3977350"/>
              <a:ext cx="15103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800" b="1" i="1">
                  <a:solidFill>
                    <a:srgbClr val="FF0000"/>
                  </a:solidFill>
                  <a:latin typeface="Times New Roman" pitchFamily="18" charset="0"/>
                </a:rPr>
                <a:t>a </a:t>
              </a:r>
              <a:r>
                <a:rPr kumimoji="1" lang="zh-CN" altLang="en-US" sz="2800" b="1" i="1">
                  <a:solidFill>
                    <a:srgbClr val="FF0000"/>
                  </a:solidFill>
                  <a:latin typeface="Times New Roman" pitchFamily="18" charset="0"/>
                </a:rPr>
                <a:t>         </a:t>
              </a:r>
              <a:r>
                <a:rPr kumimoji="1" lang="en-US" altLang="zh-CN" sz="2800" b="1" i="1">
                  <a:solidFill>
                    <a:srgbClr val="FF0000"/>
                  </a:solidFill>
                  <a:latin typeface="Times New Roman" pitchFamily="18" charset="0"/>
                </a:rPr>
                <a:t>y </a:t>
              </a:r>
              <a:endParaRPr lang="zh-CN" altLang="en-US" sz="2800">
                <a:solidFill>
                  <a:srgbClr val="000000"/>
                </a:solidFill>
              </a:endParaRPr>
            </a:p>
          </p:txBody>
        </p:sp>
        <p:sp>
          <p:nvSpPr>
            <p:cNvPr id="35851" name="矩形 57"/>
            <p:cNvSpPr>
              <a:spLocks noChangeArrowheads="1"/>
            </p:cNvSpPr>
            <p:nvPr/>
          </p:nvSpPr>
          <p:spPr bwMode="auto">
            <a:xfrm>
              <a:off x="5786446" y="4572008"/>
              <a:ext cx="1415772"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Tx/>
                <a:buNone/>
              </a:pPr>
              <a:r>
                <a:rPr kumimoji="1" lang="en-US" altLang="zh-CN" sz="2400" b="1">
                  <a:solidFill>
                    <a:srgbClr val="040404"/>
                  </a:solidFill>
                  <a:latin typeface="Times New Roman" pitchFamily="18" charset="0"/>
                </a:rPr>
                <a:t>0            1</a:t>
              </a:r>
            </a:p>
            <a:p>
              <a:pPr eaLnBrk="1" hangingPunct="1">
                <a:spcBef>
                  <a:spcPts val="600"/>
                </a:spcBef>
                <a:buFontTx/>
                <a:buNone/>
              </a:pPr>
              <a:r>
                <a:rPr kumimoji="1" lang="en-US" altLang="zh-CN" sz="2400" b="1">
                  <a:solidFill>
                    <a:srgbClr val="040404"/>
                  </a:solidFill>
                  <a:latin typeface="Times New Roman" pitchFamily="18" charset="0"/>
                </a:rPr>
                <a:t>1            0</a:t>
              </a:r>
              <a:endParaRPr lang="zh-CN" altLang="en-US" sz="2400">
                <a:solidFill>
                  <a:srgbClr val="000000"/>
                </a:solidFill>
              </a:endParaRPr>
            </a:p>
          </p:txBody>
        </p:sp>
      </p:grpSp>
      <p:sp>
        <p:nvSpPr>
          <p:cNvPr id="35848" name="Text Box 5"/>
          <p:cNvSpPr txBox="1">
            <a:spLocks noChangeArrowheads="1"/>
          </p:cNvSpPr>
          <p:nvPr/>
        </p:nvSpPr>
        <p:spPr bwMode="auto">
          <a:xfrm>
            <a:off x="6615113" y="104775"/>
            <a:ext cx="2503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800" b="1">
                <a:solidFill>
                  <a:srgbClr val="FF0066"/>
                </a:solidFill>
                <a:latin typeface="Times New Roman" pitchFamily="18" charset="0"/>
                <a:ea typeface="楷体_GB2312" pitchFamily="49" charset="-122"/>
                <a:cs typeface="Times New Roman" pitchFamily="18" charset="0"/>
              </a:rPr>
              <a:t>§2.3</a:t>
            </a:r>
            <a:r>
              <a:rPr kumimoji="1" lang="en-US" altLang="zh-CN" sz="1800" b="1">
                <a:solidFill>
                  <a:srgbClr val="FF0066"/>
                </a:solidFill>
                <a:latin typeface="宋体" pitchFamily="2" charset="-122"/>
                <a:ea typeface="楷体_GB2312" pitchFamily="49" charset="-122"/>
                <a:cs typeface="Times New Roman" pitchFamily="18" charset="0"/>
              </a:rPr>
              <a:t> </a:t>
            </a:r>
            <a:r>
              <a:rPr kumimoji="1" lang="zh-CN" altLang="en-US" sz="1800" b="1">
                <a:solidFill>
                  <a:srgbClr val="FF0066"/>
                </a:solidFill>
                <a:latin typeface="宋体" pitchFamily="2" charset="-122"/>
                <a:ea typeface="楷体_GB2312" pitchFamily="49" charset="-122"/>
                <a:cs typeface="Times New Roman" pitchFamily="18" charset="0"/>
              </a:rPr>
              <a:t>分立元件门电路</a:t>
            </a:r>
            <a:endParaRPr kumimoji="1" lang="zh-CN" altLang="en-US" sz="1800" b="1">
              <a:solidFill>
                <a:srgbClr val="FF0066"/>
              </a:solidFill>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Rot="1" noChangeArrowheads="1"/>
          </p:cNvSpPr>
          <p:nvPr/>
        </p:nvSpPr>
        <p:spPr bwMode="auto">
          <a:xfrm>
            <a:off x="500063" y="214313"/>
            <a:ext cx="25717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0000"/>
                </a:solidFill>
                <a:latin typeface="Times New Roman" pitchFamily="18" charset="0"/>
                <a:cs typeface="Times New Roman" pitchFamily="18" charset="0"/>
              </a:rPr>
              <a:t>2.</a:t>
            </a:r>
            <a:r>
              <a:rPr lang="zh-CN" altLang="en-US" sz="2400" b="1">
                <a:solidFill>
                  <a:srgbClr val="FF0000"/>
                </a:solidFill>
                <a:latin typeface="Times New Roman" pitchFamily="18" charset="0"/>
                <a:cs typeface="Times New Roman" pitchFamily="18" charset="0"/>
              </a:rPr>
              <a:t> 三极管或非门</a:t>
            </a:r>
          </a:p>
        </p:txBody>
      </p:sp>
      <p:graphicFrame>
        <p:nvGraphicFramePr>
          <p:cNvPr id="14343" name="Object 2"/>
          <p:cNvGraphicFramePr>
            <a:graphicFrameLocks noChangeAspect="1"/>
          </p:cNvGraphicFramePr>
          <p:nvPr/>
        </p:nvGraphicFramePr>
        <p:xfrm>
          <a:off x="1643063" y="4779963"/>
          <a:ext cx="1571625" cy="649287"/>
        </p:xfrm>
        <a:graphic>
          <a:graphicData uri="http://schemas.openxmlformats.org/presentationml/2006/ole">
            <mc:AlternateContent xmlns:mc="http://schemas.openxmlformats.org/markup-compatibility/2006">
              <mc:Choice xmlns:v="urn:schemas-microsoft-com:vml" Requires="v">
                <p:oleObj spid="_x0000_s36936" name="公式" r:id="rId3" imgW="438069" imgH="95261" progId="Equation.3">
                  <p:embed/>
                </p:oleObj>
              </mc:Choice>
              <mc:Fallback>
                <p:oleObj name="公式" r:id="rId3" imgW="438069" imgH="9526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4779963"/>
                        <a:ext cx="1571625"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3"/>
          <p:cNvGrpSpPr>
            <a:grpSpLocks/>
          </p:cNvGrpSpPr>
          <p:nvPr/>
        </p:nvGrpSpPr>
        <p:grpSpPr bwMode="auto">
          <a:xfrm>
            <a:off x="1214438" y="5576888"/>
            <a:ext cx="2928937" cy="1066800"/>
            <a:chOff x="3552" y="3121"/>
            <a:chExt cx="1489" cy="481"/>
          </a:xfrm>
        </p:grpSpPr>
        <p:sp>
          <p:nvSpPr>
            <p:cNvPr id="36924" name="Text Box 24"/>
            <p:cNvSpPr txBox="1">
              <a:spLocks noChangeArrowheads="1"/>
            </p:cNvSpPr>
            <p:nvPr/>
          </p:nvSpPr>
          <p:spPr bwMode="auto">
            <a:xfrm>
              <a:off x="4744" y="3216"/>
              <a:ext cx="297"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y</a:t>
              </a:r>
            </a:p>
          </p:txBody>
        </p:sp>
        <p:sp>
          <p:nvSpPr>
            <p:cNvPr id="36925" name="Text Box 25"/>
            <p:cNvSpPr txBox="1">
              <a:spLocks noChangeArrowheads="1"/>
            </p:cNvSpPr>
            <p:nvPr/>
          </p:nvSpPr>
          <p:spPr bwMode="auto">
            <a:xfrm>
              <a:off x="3564" y="3121"/>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36926" name="Text Box 26"/>
            <p:cNvSpPr txBox="1">
              <a:spLocks noChangeArrowheads="1"/>
            </p:cNvSpPr>
            <p:nvPr/>
          </p:nvSpPr>
          <p:spPr bwMode="auto">
            <a:xfrm>
              <a:off x="3552" y="3314"/>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grpSp>
          <p:nvGrpSpPr>
            <p:cNvPr id="36927" name="Group 27"/>
            <p:cNvGrpSpPr>
              <a:grpSpLocks/>
            </p:cNvGrpSpPr>
            <p:nvPr/>
          </p:nvGrpSpPr>
          <p:grpSpPr bwMode="auto">
            <a:xfrm>
              <a:off x="4023" y="3204"/>
              <a:ext cx="330" cy="249"/>
              <a:chOff x="1404" y="3312"/>
              <a:chExt cx="330" cy="330"/>
            </a:xfrm>
          </p:grpSpPr>
          <p:sp>
            <p:nvSpPr>
              <p:cNvPr id="36933" name="Freeform 28"/>
              <p:cNvSpPr>
                <a:spLocks/>
              </p:cNvSpPr>
              <p:nvPr/>
            </p:nvSpPr>
            <p:spPr bwMode="auto">
              <a:xfrm>
                <a:off x="1404" y="3312"/>
                <a:ext cx="324" cy="162"/>
              </a:xfrm>
              <a:custGeom>
                <a:avLst/>
                <a:gdLst>
                  <a:gd name="T0" fmla="*/ 0 w 405"/>
                  <a:gd name="T1" fmla="*/ 0 h 198"/>
                  <a:gd name="T2" fmla="*/ 2 w 405"/>
                  <a:gd name="T3" fmla="*/ 2 h 198"/>
                  <a:gd name="T4" fmla="*/ 2 w 405"/>
                  <a:gd name="T5" fmla="*/ 2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6934" name="Freeform 29"/>
              <p:cNvSpPr>
                <a:spLocks/>
              </p:cNvSpPr>
              <p:nvPr/>
            </p:nvSpPr>
            <p:spPr bwMode="auto">
              <a:xfrm flipV="1">
                <a:off x="1410" y="3480"/>
                <a:ext cx="324" cy="162"/>
              </a:xfrm>
              <a:custGeom>
                <a:avLst/>
                <a:gdLst>
                  <a:gd name="T0" fmla="*/ 0 w 405"/>
                  <a:gd name="T1" fmla="*/ 0 h 198"/>
                  <a:gd name="T2" fmla="*/ 2 w 405"/>
                  <a:gd name="T3" fmla="*/ 2 h 198"/>
                  <a:gd name="T4" fmla="*/ 2 w 405"/>
                  <a:gd name="T5" fmla="*/ 2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36928" name="Freeform 30"/>
            <p:cNvSpPr>
              <a:spLocks/>
            </p:cNvSpPr>
            <p:nvPr/>
          </p:nvSpPr>
          <p:spPr bwMode="auto">
            <a:xfrm>
              <a:off x="4019" y="3204"/>
              <a:ext cx="65" cy="252"/>
            </a:xfrm>
            <a:custGeom>
              <a:avLst/>
              <a:gdLst>
                <a:gd name="T0" fmla="*/ 0 w 56"/>
                <a:gd name="T1" fmla="*/ 0 h 252"/>
                <a:gd name="T2" fmla="*/ 358177 w 56"/>
                <a:gd name="T3" fmla="*/ 135 h 252"/>
                <a:gd name="T4" fmla="*/ 61145 w 56"/>
                <a:gd name="T5" fmla="*/ 252 h 252"/>
                <a:gd name="T6" fmla="*/ 0 60000 65536"/>
                <a:gd name="T7" fmla="*/ 0 60000 65536"/>
                <a:gd name="T8" fmla="*/ 0 60000 65536"/>
                <a:gd name="T9" fmla="*/ 0 w 56"/>
                <a:gd name="T10" fmla="*/ 0 h 252"/>
                <a:gd name="T11" fmla="*/ 56 w 56"/>
                <a:gd name="T12" fmla="*/ 252 h 252"/>
              </a:gdLst>
              <a:ahLst/>
              <a:cxnLst>
                <a:cxn ang="T6">
                  <a:pos x="T0" y="T1"/>
                </a:cxn>
                <a:cxn ang="T7">
                  <a:pos x="T2" y="T3"/>
                </a:cxn>
                <a:cxn ang="T8">
                  <a:pos x="T4" y="T5"/>
                </a:cxn>
              </a:cxnLst>
              <a:rect l="T9" t="T10" r="T11" b="T12"/>
              <a:pathLst>
                <a:path w="56" h="252">
                  <a:moveTo>
                    <a:pt x="0" y="0"/>
                  </a:moveTo>
                  <a:cubicBezTo>
                    <a:pt x="26" y="46"/>
                    <a:pt x="52" y="93"/>
                    <a:pt x="54" y="135"/>
                  </a:cubicBezTo>
                  <a:cubicBezTo>
                    <a:pt x="56" y="177"/>
                    <a:pt x="32" y="214"/>
                    <a:pt x="9" y="252"/>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6929" name="Line 31"/>
            <p:cNvSpPr>
              <a:spLocks noChangeShapeType="1"/>
            </p:cNvSpPr>
            <p:nvPr/>
          </p:nvSpPr>
          <p:spPr bwMode="auto">
            <a:xfrm>
              <a:off x="4436" y="3331"/>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30" name="Line 32"/>
            <p:cNvSpPr>
              <a:spLocks noChangeShapeType="1"/>
            </p:cNvSpPr>
            <p:nvPr/>
          </p:nvSpPr>
          <p:spPr bwMode="auto">
            <a:xfrm>
              <a:off x="3789" y="3411"/>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31" name="Line 33"/>
            <p:cNvSpPr>
              <a:spLocks noChangeShapeType="1"/>
            </p:cNvSpPr>
            <p:nvPr/>
          </p:nvSpPr>
          <p:spPr bwMode="auto">
            <a:xfrm>
              <a:off x="3786" y="3264"/>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32" name="Oval 34"/>
            <p:cNvSpPr>
              <a:spLocks noChangeArrowheads="1"/>
            </p:cNvSpPr>
            <p:nvPr/>
          </p:nvSpPr>
          <p:spPr bwMode="auto">
            <a:xfrm>
              <a:off x="4356" y="3300"/>
              <a:ext cx="73" cy="65"/>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grpSp>
        <p:nvGrpSpPr>
          <p:cNvPr id="4" name="组合 32"/>
          <p:cNvGrpSpPr>
            <a:grpSpLocks/>
          </p:cNvGrpSpPr>
          <p:nvPr/>
        </p:nvGrpSpPr>
        <p:grpSpPr bwMode="auto">
          <a:xfrm>
            <a:off x="414338" y="857250"/>
            <a:ext cx="4657725" cy="3487738"/>
            <a:chOff x="1136012" y="727056"/>
            <a:chExt cx="4657446" cy="3487762"/>
          </a:xfrm>
        </p:grpSpPr>
        <p:cxnSp>
          <p:nvCxnSpPr>
            <p:cNvPr id="34" name="直接连接符 33"/>
            <p:cNvCxnSpPr/>
            <p:nvPr/>
          </p:nvCxnSpPr>
          <p:spPr bwMode="auto">
            <a:xfrm rot="16200000" flipH="1">
              <a:off x="2561482" y="3562351"/>
              <a:ext cx="5905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auto">
            <a:xfrm rot="10800000" flipH="1" flipV="1">
              <a:off x="2856759" y="2339967"/>
              <a:ext cx="0" cy="355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auto">
            <a:xfrm rot="5400000">
              <a:off x="2286068" y="2980528"/>
              <a:ext cx="57150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bwMode="auto">
            <a:xfrm flipV="1">
              <a:off x="2571026" y="2686044"/>
              <a:ext cx="285733" cy="2238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auto">
            <a:xfrm>
              <a:off x="2572613" y="3052760"/>
              <a:ext cx="284146" cy="214313"/>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bwMode="auto">
            <a:xfrm>
              <a:off x="1420157" y="2981322"/>
              <a:ext cx="1150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auto">
            <a:xfrm>
              <a:off x="3283770" y="4213230"/>
              <a:ext cx="287321" cy="158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bwMode="auto">
            <a:xfrm>
              <a:off x="1713827" y="2909884"/>
              <a:ext cx="571466" cy="142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Times New Roman" pitchFamily="18" charset="0"/>
                <a:cs typeface="Times New Roman" pitchFamily="18" charset="0"/>
              </a:endParaRPr>
            </a:p>
          </p:txBody>
        </p:sp>
        <p:sp>
          <p:nvSpPr>
            <p:cNvPr id="36899" name="矩形 40"/>
            <p:cNvSpPr>
              <a:spLocks noChangeArrowheads="1"/>
            </p:cNvSpPr>
            <p:nvPr/>
          </p:nvSpPr>
          <p:spPr bwMode="auto">
            <a:xfrm>
              <a:off x="1735833" y="2500306"/>
              <a:ext cx="5501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40404"/>
                  </a:solidFill>
                  <a:latin typeface="Times New Roman" pitchFamily="18" charset="0"/>
                  <a:cs typeface="Times New Roman" pitchFamily="18" charset="0"/>
                </a:rPr>
                <a:t>R</a:t>
              </a:r>
              <a:r>
                <a:rPr kumimoji="1" lang="en-US" altLang="zh-CN" sz="2000" b="1" baseline="-25000">
                  <a:solidFill>
                    <a:srgbClr val="040404"/>
                  </a:solidFill>
                  <a:latin typeface="Times New Roman" pitchFamily="18" charset="0"/>
                  <a:cs typeface="Times New Roman" pitchFamily="18" charset="0"/>
                </a:rPr>
                <a:t>b1</a:t>
              </a:r>
              <a:endParaRPr lang="zh-CN" altLang="en-US" sz="2000" baseline="-25000">
                <a:solidFill>
                  <a:srgbClr val="000000"/>
                </a:solidFill>
                <a:latin typeface="Times New Roman" pitchFamily="18" charset="0"/>
                <a:cs typeface="Times New Roman" pitchFamily="18" charset="0"/>
              </a:endParaRPr>
            </a:p>
          </p:txBody>
        </p:sp>
        <p:sp>
          <p:nvSpPr>
            <p:cNvPr id="36900" name="矩形 41"/>
            <p:cNvSpPr>
              <a:spLocks noChangeArrowheads="1"/>
            </p:cNvSpPr>
            <p:nvPr/>
          </p:nvSpPr>
          <p:spPr bwMode="auto">
            <a:xfrm>
              <a:off x="3505600" y="1643336"/>
              <a:ext cx="4459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40404"/>
                  </a:solidFill>
                  <a:latin typeface="Times New Roman" pitchFamily="18" charset="0"/>
                  <a:cs typeface="Times New Roman" pitchFamily="18" charset="0"/>
                </a:rPr>
                <a:t>R</a:t>
              </a:r>
              <a:r>
                <a:rPr kumimoji="1" lang="en-US" altLang="zh-CN" sz="2000" b="1" baseline="-25000">
                  <a:solidFill>
                    <a:srgbClr val="040404"/>
                  </a:solidFill>
                  <a:latin typeface="Times New Roman" pitchFamily="18" charset="0"/>
                  <a:cs typeface="Times New Roman" pitchFamily="18" charset="0"/>
                </a:rPr>
                <a:t>c</a:t>
              </a:r>
              <a:endParaRPr lang="zh-CN" altLang="en-US" sz="2000" baseline="-25000">
                <a:solidFill>
                  <a:srgbClr val="000000"/>
                </a:solidFill>
                <a:latin typeface="Times New Roman" pitchFamily="18" charset="0"/>
                <a:cs typeface="Times New Roman" pitchFamily="18" charset="0"/>
              </a:endParaRPr>
            </a:p>
          </p:txBody>
        </p:sp>
        <p:cxnSp>
          <p:nvCxnSpPr>
            <p:cNvPr id="44" name="直接连接符 43"/>
            <p:cNvCxnSpPr/>
            <p:nvPr/>
          </p:nvCxnSpPr>
          <p:spPr bwMode="auto">
            <a:xfrm>
              <a:off x="2856759" y="2346317"/>
              <a:ext cx="23588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bwMode="auto">
            <a:xfrm>
              <a:off x="3391714" y="2285992"/>
              <a:ext cx="107944"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6" name="椭圆 45"/>
            <p:cNvSpPr/>
            <p:nvPr/>
          </p:nvSpPr>
          <p:spPr bwMode="auto">
            <a:xfrm>
              <a:off x="3364728" y="1065196"/>
              <a:ext cx="144453" cy="1444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6904" name="矩形 45"/>
            <p:cNvSpPr>
              <a:spLocks noChangeArrowheads="1"/>
            </p:cNvSpPr>
            <p:nvPr/>
          </p:nvSpPr>
          <p:spPr bwMode="auto">
            <a:xfrm>
              <a:off x="2785777" y="2795673"/>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40404"/>
                  </a:solidFill>
                  <a:latin typeface="Times New Roman" pitchFamily="18" charset="0"/>
                </a:rPr>
                <a:t>T</a:t>
              </a:r>
              <a:r>
                <a:rPr kumimoji="1" lang="en-US" altLang="zh-CN" sz="2000" b="1" baseline="-25000">
                  <a:solidFill>
                    <a:srgbClr val="040404"/>
                  </a:solidFill>
                  <a:latin typeface="Times New Roman" pitchFamily="18" charset="0"/>
                </a:rPr>
                <a:t>1</a:t>
              </a:r>
              <a:endParaRPr lang="zh-CN" altLang="en-US" sz="2000" baseline="-25000">
                <a:solidFill>
                  <a:srgbClr val="000000"/>
                </a:solidFill>
              </a:endParaRPr>
            </a:p>
          </p:txBody>
        </p:sp>
        <p:sp>
          <p:nvSpPr>
            <p:cNvPr id="36905" name="矩形 47"/>
            <p:cNvSpPr>
              <a:spLocks noChangeArrowheads="1"/>
            </p:cNvSpPr>
            <p:nvPr/>
          </p:nvSpPr>
          <p:spPr bwMode="auto">
            <a:xfrm>
              <a:off x="1136012" y="2695729"/>
              <a:ext cx="364154" cy="523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800" b="1" i="1">
                  <a:solidFill>
                    <a:srgbClr val="FF0000"/>
                  </a:solidFill>
                  <a:latin typeface="Times New Roman" pitchFamily="18" charset="0"/>
                  <a:cs typeface="Times New Roman" pitchFamily="18" charset="0"/>
                </a:rPr>
                <a:t>a</a:t>
              </a:r>
              <a:endParaRPr lang="zh-CN" altLang="en-US" sz="2800" b="1" i="1">
                <a:solidFill>
                  <a:srgbClr val="FF0000"/>
                </a:solidFill>
                <a:latin typeface="Times New Roman" pitchFamily="18" charset="0"/>
                <a:cs typeface="Times New Roman" pitchFamily="18" charset="0"/>
              </a:endParaRPr>
            </a:p>
          </p:txBody>
        </p:sp>
        <p:sp>
          <p:nvSpPr>
            <p:cNvPr id="36906" name="矩形 48"/>
            <p:cNvSpPr>
              <a:spLocks noChangeArrowheads="1"/>
            </p:cNvSpPr>
            <p:nvPr/>
          </p:nvSpPr>
          <p:spPr bwMode="auto">
            <a:xfrm>
              <a:off x="3149920" y="727056"/>
              <a:ext cx="598162" cy="40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40404"/>
                  </a:solidFill>
                  <a:latin typeface="Times New Roman" pitchFamily="18" charset="0"/>
                </a:rPr>
                <a:t>Vcc</a:t>
              </a:r>
              <a:endParaRPr lang="zh-CN" altLang="en-US" sz="2000">
                <a:solidFill>
                  <a:srgbClr val="000000"/>
                </a:solidFill>
              </a:endParaRPr>
            </a:p>
          </p:txBody>
        </p:sp>
        <p:cxnSp>
          <p:nvCxnSpPr>
            <p:cNvPr id="50" name="直接连接符 49"/>
            <p:cNvCxnSpPr/>
            <p:nvPr/>
          </p:nvCxnSpPr>
          <p:spPr bwMode="auto">
            <a:xfrm rot="16200000" flipH="1">
              <a:off x="3771084" y="3562351"/>
              <a:ext cx="5905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auto">
            <a:xfrm flipH="1">
              <a:off x="4067948" y="2339967"/>
              <a:ext cx="0" cy="355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auto">
            <a:xfrm rot="16200000" flipH="1">
              <a:off x="4065548" y="2980528"/>
              <a:ext cx="57150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auto">
            <a:xfrm flipH="1" flipV="1">
              <a:off x="4066361" y="2686044"/>
              <a:ext cx="285733" cy="2238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auto">
            <a:xfrm flipH="1">
              <a:off x="4066361" y="3052760"/>
              <a:ext cx="284145" cy="214313"/>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bwMode="auto">
            <a:xfrm flipH="1">
              <a:off x="4352094" y="2981322"/>
              <a:ext cx="11524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bwMode="auto">
            <a:xfrm flipH="1">
              <a:off x="4644177" y="2909884"/>
              <a:ext cx="571466" cy="142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Times New Roman" pitchFamily="18" charset="0"/>
                <a:cs typeface="Times New Roman" pitchFamily="18" charset="0"/>
              </a:endParaRPr>
            </a:p>
          </p:txBody>
        </p:sp>
        <p:sp>
          <p:nvSpPr>
            <p:cNvPr id="36914" name="矩形 40"/>
            <p:cNvSpPr>
              <a:spLocks noChangeArrowheads="1"/>
            </p:cNvSpPr>
            <p:nvPr/>
          </p:nvSpPr>
          <p:spPr bwMode="auto">
            <a:xfrm flipH="1">
              <a:off x="4643438" y="2500306"/>
              <a:ext cx="5501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40404"/>
                  </a:solidFill>
                  <a:latin typeface="Times New Roman" pitchFamily="18" charset="0"/>
                  <a:cs typeface="Times New Roman" pitchFamily="18" charset="0"/>
                </a:rPr>
                <a:t>R</a:t>
              </a:r>
              <a:r>
                <a:rPr kumimoji="1" lang="en-US" altLang="zh-CN" sz="2000" b="1" baseline="-25000">
                  <a:solidFill>
                    <a:srgbClr val="040404"/>
                  </a:solidFill>
                  <a:latin typeface="Times New Roman" pitchFamily="18" charset="0"/>
                  <a:cs typeface="Times New Roman" pitchFamily="18" charset="0"/>
                </a:rPr>
                <a:t>b2</a:t>
              </a:r>
              <a:endParaRPr lang="zh-CN" altLang="en-US" sz="2000" baseline="-25000">
                <a:solidFill>
                  <a:srgbClr val="000000"/>
                </a:solidFill>
                <a:latin typeface="Times New Roman" pitchFamily="18" charset="0"/>
                <a:cs typeface="Times New Roman" pitchFamily="18" charset="0"/>
              </a:endParaRPr>
            </a:p>
          </p:txBody>
        </p:sp>
        <p:sp>
          <p:nvSpPr>
            <p:cNvPr id="58" name="椭圆 57"/>
            <p:cNvSpPr/>
            <p:nvPr/>
          </p:nvSpPr>
          <p:spPr bwMode="auto">
            <a:xfrm flipH="1">
              <a:off x="4017151" y="2298692"/>
              <a:ext cx="107944"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6916" name="矩形 45"/>
            <p:cNvSpPr>
              <a:spLocks noChangeArrowheads="1"/>
            </p:cNvSpPr>
            <p:nvPr/>
          </p:nvSpPr>
          <p:spPr bwMode="auto">
            <a:xfrm flipH="1">
              <a:off x="3782042" y="2795673"/>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40404"/>
                  </a:solidFill>
                  <a:latin typeface="Times New Roman" pitchFamily="18" charset="0"/>
                </a:rPr>
                <a:t>T</a:t>
              </a:r>
              <a:r>
                <a:rPr kumimoji="1" lang="en-US" altLang="zh-CN" sz="2000" b="1" baseline="-25000">
                  <a:solidFill>
                    <a:srgbClr val="040404"/>
                  </a:solidFill>
                  <a:latin typeface="Times New Roman" pitchFamily="18" charset="0"/>
                </a:rPr>
                <a:t>2</a:t>
              </a:r>
              <a:endParaRPr lang="zh-CN" altLang="en-US" sz="2000" baseline="-25000">
                <a:solidFill>
                  <a:srgbClr val="000000"/>
                </a:solidFill>
              </a:endParaRPr>
            </a:p>
          </p:txBody>
        </p:sp>
        <p:sp>
          <p:nvSpPr>
            <p:cNvPr id="36917" name="矩形 47"/>
            <p:cNvSpPr>
              <a:spLocks noChangeArrowheads="1"/>
            </p:cNvSpPr>
            <p:nvPr/>
          </p:nvSpPr>
          <p:spPr bwMode="auto">
            <a:xfrm flipH="1">
              <a:off x="5429256" y="2695729"/>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800" b="1" i="1">
                  <a:solidFill>
                    <a:srgbClr val="FF0000"/>
                  </a:solidFill>
                  <a:latin typeface="Times New Roman" pitchFamily="18" charset="0"/>
                  <a:cs typeface="Times New Roman" pitchFamily="18" charset="0"/>
                </a:rPr>
                <a:t>b</a:t>
              </a:r>
              <a:endParaRPr lang="zh-CN" altLang="en-US" sz="2800" b="1" i="1">
                <a:solidFill>
                  <a:srgbClr val="FF0000"/>
                </a:solidFill>
                <a:latin typeface="Times New Roman" pitchFamily="18" charset="0"/>
                <a:cs typeface="Times New Roman" pitchFamily="18" charset="0"/>
              </a:endParaRPr>
            </a:p>
          </p:txBody>
        </p:sp>
        <p:sp>
          <p:nvSpPr>
            <p:cNvPr id="36918" name="矩形 46"/>
            <p:cNvSpPr>
              <a:spLocks noChangeArrowheads="1"/>
            </p:cNvSpPr>
            <p:nvPr/>
          </p:nvSpPr>
          <p:spPr bwMode="auto">
            <a:xfrm>
              <a:off x="5214942" y="2071678"/>
              <a:ext cx="343319" cy="523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800" b="1" i="1">
                  <a:solidFill>
                    <a:srgbClr val="FF0000"/>
                  </a:solidFill>
                  <a:latin typeface="Times New Roman" pitchFamily="18" charset="0"/>
                </a:rPr>
                <a:t>y</a:t>
              </a:r>
              <a:endParaRPr lang="zh-CN" altLang="en-US" sz="2800" i="1">
                <a:solidFill>
                  <a:srgbClr val="FF0000"/>
                </a:solidFill>
              </a:endParaRPr>
            </a:p>
          </p:txBody>
        </p:sp>
        <p:cxnSp>
          <p:nvCxnSpPr>
            <p:cNvPr id="62" name="直接连接符 61"/>
            <p:cNvCxnSpPr/>
            <p:nvPr/>
          </p:nvCxnSpPr>
          <p:spPr bwMode="auto">
            <a:xfrm>
              <a:off x="2856759" y="3857628"/>
              <a:ext cx="121595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bwMode="auto">
            <a:xfrm rot="16200000" flipH="1">
              <a:off x="2875770" y="1779576"/>
              <a:ext cx="11303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bwMode="auto">
            <a:xfrm rot="5400000">
              <a:off x="3153585" y="1698619"/>
              <a:ext cx="576266" cy="179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Times New Roman" pitchFamily="18" charset="0"/>
                <a:cs typeface="Times New Roman" pitchFamily="18" charset="0"/>
              </a:endParaRPr>
            </a:p>
          </p:txBody>
        </p:sp>
        <p:cxnSp>
          <p:nvCxnSpPr>
            <p:cNvPr id="65" name="直接连接符 64"/>
            <p:cNvCxnSpPr/>
            <p:nvPr/>
          </p:nvCxnSpPr>
          <p:spPr bwMode="auto">
            <a:xfrm rot="10800000" flipH="1" flipV="1">
              <a:off x="3440924" y="3859216"/>
              <a:ext cx="0" cy="355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bwMode="auto">
            <a:xfrm flipH="1">
              <a:off x="3382189" y="3798890"/>
              <a:ext cx="107944"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5" name="组合 76"/>
          <p:cNvGrpSpPr>
            <a:grpSpLocks/>
          </p:cNvGrpSpPr>
          <p:nvPr/>
        </p:nvGrpSpPr>
        <p:grpSpPr bwMode="auto">
          <a:xfrm>
            <a:off x="5319713" y="714375"/>
            <a:ext cx="3324225" cy="2828925"/>
            <a:chOff x="5319713" y="714375"/>
            <a:chExt cx="3324225" cy="2828925"/>
          </a:xfrm>
        </p:grpSpPr>
        <p:grpSp>
          <p:nvGrpSpPr>
            <p:cNvPr id="36882" name="组合 24"/>
            <p:cNvGrpSpPr>
              <a:grpSpLocks/>
            </p:cNvGrpSpPr>
            <p:nvPr/>
          </p:nvGrpSpPr>
          <p:grpSpPr bwMode="auto">
            <a:xfrm>
              <a:off x="5319713" y="714375"/>
              <a:ext cx="3324225" cy="2828925"/>
              <a:chOff x="4859338" y="714356"/>
              <a:chExt cx="3324225" cy="2828925"/>
            </a:xfrm>
          </p:grpSpPr>
          <p:grpSp>
            <p:nvGrpSpPr>
              <p:cNvPr id="36884" name="Group 3"/>
              <p:cNvGrpSpPr>
                <a:grpSpLocks/>
              </p:cNvGrpSpPr>
              <p:nvPr/>
            </p:nvGrpSpPr>
            <p:grpSpPr bwMode="auto">
              <a:xfrm>
                <a:off x="4859339" y="1085830"/>
                <a:ext cx="3324226" cy="2457451"/>
                <a:chOff x="516" y="1539"/>
                <a:chExt cx="2094" cy="1548"/>
              </a:xfrm>
            </p:grpSpPr>
            <p:sp>
              <p:nvSpPr>
                <p:cNvPr id="36886" name="Text Box 4"/>
                <p:cNvSpPr txBox="1">
                  <a:spLocks noChangeArrowheads="1"/>
                </p:cNvSpPr>
                <p:nvPr/>
              </p:nvSpPr>
              <p:spPr bwMode="auto">
                <a:xfrm>
                  <a:off x="531" y="1539"/>
                  <a:ext cx="207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800" b="1">
                      <a:solidFill>
                        <a:srgbClr val="00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rPr>
                    <a:t>v</a:t>
                  </a:r>
                  <a:r>
                    <a:rPr kumimoji="1" lang="en-US" altLang="zh-CN" sz="2800" b="1" i="1" baseline="-25000">
                      <a:solidFill>
                        <a:srgbClr val="FF0000"/>
                      </a:solidFill>
                      <a:latin typeface="Times New Roman" pitchFamily="18" charset="0"/>
                    </a:rPr>
                    <a:t>a</a:t>
                  </a:r>
                  <a:r>
                    <a:rPr kumimoji="1" lang="en-US" altLang="zh-CN" sz="2800" b="1" i="1">
                      <a:solidFill>
                        <a:srgbClr val="FF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rPr>
                    <a:t>v</a:t>
                  </a:r>
                  <a:r>
                    <a:rPr kumimoji="1" lang="en-US" altLang="zh-CN" sz="2800" b="1" i="1" baseline="-25000">
                      <a:solidFill>
                        <a:srgbClr val="FF0000"/>
                      </a:solidFill>
                      <a:latin typeface="Times New Roman" pitchFamily="18" charset="0"/>
                    </a:rPr>
                    <a:t>b</a:t>
                  </a:r>
                  <a:r>
                    <a:rPr kumimoji="1" lang="en-US" altLang="zh-CN" sz="2800" b="1" i="1">
                      <a:solidFill>
                        <a:srgbClr val="FF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rPr>
                    <a:t>v</a:t>
                  </a:r>
                  <a:r>
                    <a:rPr kumimoji="1" lang="en-US" altLang="zh-CN" sz="2800" b="1" i="1" baseline="-25000">
                      <a:solidFill>
                        <a:srgbClr val="FF0000"/>
                      </a:solidFill>
                      <a:latin typeface="Times New Roman" pitchFamily="18" charset="0"/>
                    </a:rPr>
                    <a:t>y</a:t>
                  </a:r>
                  <a:r>
                    <a:rPr kumimoji="1" lang="en-US" altLang="zh-CN" sz="2800" b="1" i="1" baseline="-25000">
                      <a:solidFill>
                        <a:srgbClr val="FF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cs typeface="Times New Roman" pitchFamily="18" charset="0"/>
                    </a:rPr>
                    <a:t>   </a:t>
                  </a:r>
                  <a:endParaRPr kumimoji="1" lang="en-US" altLang="zh-CN" sz="2400" b="1">
                    <a:solidFill>
                      <a:srgbClr val="040404"/>
                    </a:solidFill>
                    <a:latin typeface="Times New Roman" pitchFamily="18" charset="0"/>
                    <a:cs typeface="Times New Roman" pitchFamily="18" charset="0"/>
                  </a:endParaRPr>
                </a:p>
              </p:txBody>
            </p:sp>
            <p:sp>
              <p:nvSpPr>
                <p:cNvPr id="36887" name="Line 5"/>
                <p:cNvSpPr>
                  <a:spLocks noChangeShapeType="1"/>
                </p:cNvSpPr>
                <p:nvPr/>
              </p:nvSpPr>
              <p:spPr bwMode="auto">
                <a:xfrm>
                  <a:off x="522" y="188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888" name="Line 6"/>
                <p:cNvSpPr>
                  <a:spLocks noChangeShapeType="1"/>
                </p:cNvSpPr>
                <p:nvPr/>
              </p:nvSpPr>
              <p:spPr bwMode="auto">
                <a:xfrm>
                  <a:off x="528" y="3084"/>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889" name="Line 7"/>
                <p:cNvSpPr>
                  <a:spLocks noChangeShapeType="1"/>
                </p:cNvSpPr>
                <p:nvPr/>
              </p:nvSpPr>
              <p:spPr bwMode="auto">
                <a:xfrm>
                  <a:off x="516" y="155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890" name="Line 8"/>
                <p:cNvSpPr>
                  <a:spLocks noChangeShapeType="1"/>
                </p:cNvSpPr>
                <p:nvPr/>
              </p:nvSpPr>
              <p:spPr bwMode="auto">
                <a:xfrm>
                  <a:off x="1881" y="1557"/>
                  <a:ext cx="0" cy="153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69" name="矩形 68"/>
              <p:cNvSpPr/>
              <p:nvPr/>
            </p:nvSpPr>
            <p:spPr bwMode="auto">
              <a:xfrm>
                <a:off x="6046788" y="714356"/>
                <a:ext cx="958850" cy="400050"/>
              </a:xfrm>
              <a:prstGeom prst="rect">
                <a:avLst/>
              </a:prstGeom>
            </p:spPr>
            <p:txBody>
              <a:bodyPr wrap="none">
                <a:spAutoFit/>
              </a:bodyPr>
              <a:lstStyle/>
              <a:p>
                <a:pPr marL="342900" indent="-342900" eaLnBrk="0" hangingPunct="0">
                  <a:spcBef>
                    <a:spcPct val="20000"/>
                  </a:spcBef>
                  <a:defRPr/>
                </a:pPr>
                <a:r>
                  <a:rPr lang="zh-CN" altLang="en-US" sz="2000" b="1" kern="0" dirty="0">
                    <a:solidFill>
                      <a:srgbClr val="0000FF"/>
                    </a:solidFill>
                    <a:latin typeface="Times New Roman" pitchFamily="18" charset="0"/>
                    <a:ea typeface="宋体" charset="-122"/>
                    <a:cs typeface="Times New Roman" pitchFamily="18" charset="0"/>
                  </a:rPr>
                  <a:t>功能表</a:t>
                </a:r>
              </a:p>
            </p:txBody>
          </p:sp>
        </p:grpSp>
        <p:sp>
          <p:nvSpPr>
            <p:cNvPr id="36883" name="矩形 74"/>
            <p:cNvSpPr>
              <a:spLocks noChangeArrowheads="1"/>
            </p:cNvSpPr>
            <p:nvPr/>
          </p:nvSpPr>
          <p:spPr bwMode="auto">
            <a:xfrm>
              <a:off x="5643570" y="1699945"/>
              <a:ext cx="2857520" cy="180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L          L             H</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L          H            L</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H         L             L</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H         H            L</a:t>
              </a:r>
            </a:p>
          </p:txBody>
        </p:sp>
      </p:grpSp>
      <p:grpSp>
        <p:nvGrpSpPr>
          <p:cNvPr id="8" name="组合 77"/>
          <p:cNvGrpSpPr>
            <a:grpSpLocks/>
          </p:cNvGrpSpPr>
          <p:nvPr/>
        </p:nvGrpSpPr>
        <p:grpSpPr bwMode="auto">
          <a:xfrm>
            <a:off x="5318125" y="3786188"/>
            <a:ext cx="3324225" cy="2828925"/>
            <a:chOff x="5318125" y="3786188"/>
            <a:chExt cx="3324225" cy="2828925"/>
          </a:xfrm>
        </p:grpSpPr>
        <p:grpSp>
          <p:nvGrpSpPr>
            <p:cNvPr id="36873" name="组合 25"/>
            <p:cNvGrpSpPr>
              <a:grpSpLocks/>
            </p:cNvGrpSpPr>
            <p:nvPr/>
          </p:nvGrpSpPr>
          <p:grpSpPr bwMode="auto">
            <a:xfrm>
              <a:off x="5318125" y="3786188"/>
              <a:ext cx="3324225" cy="2828925"/>
              <a:chOff x="4857752" y="3786190"/>
              <a:chExt cx="3324225" cy="2828925"/>
            </a:xfrm>
          </p:grpSpPr>
          <p:grpSp>
            <p:nvGrpSpPr>
              <p:cNvPr id="36875" name="Group 3"/>
              <p:cNvGrpSpPr>
                <a:grpSpLocks/>
              </p:cNvGrpSpPr>
              <p:nvPr/>
            </p:nvGrpSpPr>
            <p:grpSpPr bwMode="auto">
              <a:xfrm>
                <a:off x="4857752" y="4157664"/>
                <a:ext cx="3324225" cy="2457451"/>
                <a:chOff x="516" y="1539"/>
                <a:chExt cx="2094" cy="1548"/>
              </a:xfrm>
            </p:grpSpPr>
            <p:sp>
              <p:nvSpPr>
                <p:cNvPr id="36877" name="Text Box 4"/>
                <p:cNvSpPr txBox="1">
                  <a:spLocks noChangeArrowheads="1"/>
                </p:cNvSpPr>
                <p:nvPr/>
              </p:nvSpPr>
              <p:spPr bwMode="auto">
                <a:xfrm>
                  <a:off x="531" y="1539"/>
                  <a:ext cx="207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800" b="1">
                      <a:solidFill>
                        <a:srgbClr val="00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cs typeface="Times New Roman" pitchFamily="18" charset="0"/>
                    </a:rPr>
                    <a:t>a          b            y</a:t>
                  </a:r>
                </a:p>
              </p:txBody>
            </p:sp>
            <p:sp>
              <p:nvSpPr>
                <p:cNvPr id="36878" name="Line 5"/>
                <p:cNvSpPr>
                  <a:spLocks noChangeShapeType="1"/>
                </p:cNvSpPr>
                <p:nvPr/>
              </p:nvSpPr>
              <p:spPr bwMode="auto">
                <a:xfrm>
                  <a:off x="522" y="188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879" name="Line 6"/>
                <p:cNvSpPr>
                  <a:spLocks noChangeShapeType="1"/>
                </p:cNvSpPr>
                <p:nvPr/>
              </p:nvSpPr>
              <p:spPr bwMode="auto">
                <a:xfrm>
                  <a:off x="528" y="3084"/>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880" name="Line 7"/>
                <p:cNvSpPr>
                  <a:spLocks noChangeShapeType="1"/>
                </p:cNvSpPr>
                <p:nvPr/>
              </p:nvSpPr>
              <p:spPr bwMode="auto">
                <a:xfrm>
                  <a:off x="516" y="155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881" name="Line 8"/>
                <p:cNvSpPr>
                  <a:spLocks noChangeShapeType="1"/>
                </p:cNvSpPr>
                <p:nvPr/>
              </p:nvSpPr>
              <p:spPr bwMode="auto">
                <a:xfrm>
                  <a:off x="1881" y="1557"/>
                  <a:ext cx="0" cy="153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24" name="矩形 23"/>
              <p:cNvSpPr/>
              <p:nvPr/>
            </p:nvSpPr>
            <p:spPr bwMode="auto">
              <a:xfrm>
                <a:off x="6046790" y="3786190"/>
                <a:ext cx="958850" cy="400050"/>
              </a:xfrm>
              <a:prstGeom prst="rect">
                <a:avLst/>
              </a:prstGeom>
            </p:spPr>
            <p:txBody>
              <a:bodyPr wrap="none">
                <a:spAutoFit/>
              </a:bodyPr>
              <a:lstStyle/>
              <a:p>
                <a:pPr marL="342900" indent="-342900" eaLnBrk="0" hangingPunct="0">
                  <a:spcBef>
                    <a:spcPct val="20000"/>
                  </a:spcBef>
                  <a:defRPr/>
                </a:pPr>
                <a:r>
                  <a:rPr lang="zh-CN" altLang="en-US" sz="2000" b="1" kern="0" dirty="0">
                    <a:solidFill>
                      <a:srgbClr val="C00000"/>
                    </a:solidFill>
                    <a:latin typeface="Times New Roman" pitchFamily="18" charset="0"/>
                    <a:ea typeface="宋体" charset="-122"/>
                    <a:cs typeface="Times New Roman" pitchFamily="18" charset="0"/>
                  </a:rPr>
                  <a:t>真值表</a:t>
                </a:r>
              </a:p>
            </p:txBody>
          </p:sp>
        </p:grpSp>
        <p:sp>
          <p:nvSpPr>
            <p:cNvPr id="36874" name="矩形 75"/>
            <p:cNvSpPr>
              <a:spLocks noChangeArrowheads="1"/>
            </p:cNvSpPr>
            <p:nvPr/>
          </p:nvSpPr>
          <p:spPr bwMode="auto">
            <a:xfrm>
              <a:off x="5643570" y="4771779"/>
              <a:ext cx="2857520" cy="180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0           0              1</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0           1              0</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1           0              0</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1           1              0</a:t>
              </a:r>
            </a:p>
          </p:txBody>
        </p:sp>
      </p:grpSp>
      <p:sp>
        <p:nvSpPr>
          <p:cNvPr id="36872" name="Text Box 5"/>
          <p:cNvSpPr txBox="1">
            <a:spLocks noChangeArrowheads="1"/>
          </p:cNvSpPr>
          <p:nvPr/>
        </p:nvSpPr>
        <p:spPr bwMode="auto">
          <a:xfrm>
            <a:off x="6615113" y="104775"/>
            <a:ext cx="2503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800" b="1">
                <a:solidFill>
                  <a:srgbClr val="FF0066"/>
                </a:solidFill>
                <a:latin typeface="Times New Roman" pitchFamily="18" charset="0"/>
                <a:ea typeface="楷体_GB2312" pitchFamily="49" charset="-122"/>
                <a:cs typeface="Times New Roman" pitchFamily="18" charset="0"/>
              </a:rPr>
              <a:t>§2.3</a:t>
            </a:r>
            <a:r>
              <a:rPr kumimoji="1" lang="en-US" altLang="zh-CN" sz="1800" b="1">
                <a:solidFill>
                  <a:srgbClr val="FF0066"/>
                </a:solidFill>
                <a:latin typeface="宋体" pitchFamily="2" charset="-122"/>
                <a:ea typeface="楷体_GB2312" pitchFamily="49" charset="-122"/>
                <a:cs typeface="Times New Roman" pitchFamily="18" charset="0"/>
              </a:rPr>
              <a:t> </a:t>
            </a:r>
            <a:r>
              <a:rPr kumimoji="1" lang="zh-CN" altLang="en-US" sz="1800" b="1">
                <a:solidFill>
                  <a:srgbClr val="FF0066"/>
                </a:solidFill>
                <a:latin typeface="宋体" pitchFamily="2" charset="-122"/>
                <a:ea typeface="楷体_GB2312" pitchFamily="49" charset="-122"/>
                <a:cs typeface="Times New Roman" pitchFamily="18" charset="0"/>
              </a:rPr>
              <a:t>分立元件门电路</a:t>
            </a:r>
            <a:endParaRPr kumimoji="1" lang="zh-CN" altLang="en-US" sz="1800" b="1">
              <a:solidFill>
                <a:srgbClr val="FF0066"/>
              </a:solidFill>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343"/>
                                        </p:tgtEl>
                                        <p:attrNameLst>
                                          <p:attrName>style.visibility</p:attrName>
                                        </p:attrNameLst>
                                      </p:cBhvr>
                                      <p:to>
                                        <p:strVal val="visible"/>
                                      </p:to>
                                    </p:set>
                                    <p:animEffect transition="in" filter="wipe(left)">
                                      <p:cBhvr>
                                        <p:cTn id="22" dur="500"/>
                                        <p:tgtEl>
                                          <p:spTgt spid="14343"/>
                                        </p:tgtEl>
                                      </p:cBhvr>
                                    </p:animEffect>
                                  </p:childTnLst>
                                </p:cTn>
                              </p:par>
                              <p:par>
                                <p:cTn id="23" presetID="22" presetClass="entr" presetSubtype="8"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Rot="1" noChangeArrowheads="1"/>
          </p:cNvSpPr>
          <p:nvPr/>
        </p:nvSpPr>
        <p:spPr bwMode="auto">
          <a:xfrm>
            <a:off x="611188" y="214313"/>
            <a:ext cx="481806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800" b="1">
                <a:solidFill>
                  <a:srgbClr val="006600"/>
                </a:solidFill>
                <a:latin typeface="Times New Roman" pitchFamily="18" charset="0"/>
                <a:cs typeface="Times New Roman" pitchFamily="18" charset="0"/>
              </a:rPr>
              <a:t>三、</a:t>
            </a:r>
            <a:r>
              <a:rPr lang="en-US" altLang="zh-CN" sz="2800" b="1">
                <a:solidFill>
                  <a:srgbClr val="006600"/>
                </a:solidFill>
                <a:latin typeface="Times New Roman" pitchFamily="18" charset="0"/>
                <a:cs typeface="Times New Roman" pitchFamily="18" charset="0"/>
              </a:rPr>
              <a:t>MOS</a:t>
            </a:r>
            <a:r>
              <a:rPr lang="zh-CN" altLang="en-US" sz="2800" b="1">
                <a:solidFill>
                  <a:srgbClr val="006600"/>
                </a:solidFill>
                <a:latin typeface="Times New Roman" pitchFamily="18" charset="0"/>
                <a:cs typeface="Times New Roman" pitchFamily="18" charset="0"/>
              </a:rPr>
              <a:t>门电路</a:t>
            </a:r>
          </a:p>
        </p:txBody>
      </p:sp>
      <p:grpSp>
        <p:nvGrpSpPr>
          <p:cNvPr id="2" name="组合 20"/>
          <p:cNvGrpSpPr>
            <a:grpSpLocks/>
          </p:cNvGrpSpPr>
          <p:nvPr/>
        </p:nvGrpSpPr>
        <p:grpSpPr bwMode="auto">
          <a:xfrm>
            <a:off x="931863" y="4429125"/>
            <a:ext cx="3497262" cy="1019175"/>
            <a:chOff x="5018086" y="1052513"/>
            <a:chExt cx="3497263" cy="1019175"/>
          </a:xfrm>
        </p:grpSpPr>
        <p:sp>
          <p:nvSpPr>
            <p:cNvPr id="37941" name="Text Box 16"/>
            <p:cNvSpPr txBox="1">
              <a:spLocks noChangeArrowheads="1"/>
            </p:cNvSpPr>
            <p:nvPr/>
          </p:nvSpPr>
          <p:spPr bwMode="auto">
            <a:xfrm>
              <a:off x="5018086" y="1052513"/>
              <a:ext cx="349726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80000"/>
                </a:lnSpc>
                <a:spcBef>
                  <a:spcPct val="50000"/>
                </a:spcBef>
                <a:buFontTx/>
                <a:buNone/>
              </a:pPr>
              <a:endParaRPr kumimoji="1" lang="zh-CN" altLang="en-US" sz="2400" b="1">
                <a:solidFill>
                  <a:srgbClr val="000000"/>
                </a:solidFill>
                <a:latin typeface="Times New Roman" pitchFamily="18" charset="0"/>
              </a:endParaRPr>
            </a:p>
            <a:p>
              <a:pPr eaLnBrk="1" hangingPunct="1">
                <a:lnSpc>
                  <a:spcPct val="80000"/>
                </a:lnSpc>
                <a:spcBef>
                  <a:spcPct val="50000"/>
                </a:spcBef>
                <a:buFontTx/>
                <a:buNone/>
              </a:pPr>
              <a:r>
                <a:rPr kumimoji="1" lang="zh-CN" altLang="en-US" b="1" i="1">
                  <a:solidFill>
                    <a:srgbClr val="800000"/>
                  </a:solidFill>
                  <a:latin typeface="Times New Roman" pitchFamily="18" charset="0"/>
                </a:rPr>
                <a:t>        </a:t>
              </a:r>
              <a:r>
                <a:rPr kumimoji="1" lang="en-US" altLang="zh-CN" b="1" i="1">
                  <a:solidFill>
                    <a:srgbClr val="FF3300"/>
                  </a:solidFill>
                  <a:latin typeface="Times New Roman" pitchFamily="18" charset="0"/>
                </a:rPr>
                <a:t>y =  a</a:t>
              </a:r>
            </a:p>
          </p:txBody>
        </p:sp>
        <p:sp>
          <p:nvSpPr>
            <p:cNvPr id="37942" name="Line 17"/>
            <p:cNvSpPr>
              <a:spLocks noChangeShapeType="1"/>
            </p:cNvSpPr>
            <p:nvPr/>
          </p:nvSpPr>
          <p:spPr bwMode="auto">
            <a:xfrm>
              <a:off x="6657961" y="1654175"/>
              <a:ext cx="216000" cy="0"/>
            </a:xfrm>
            <a:prstGeom prst="line">
              <a:avLst/>
            </a:prstGeom>
            <a:noFill/>
            <a:ln w="28575" cap="sq">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30"/>
          <p:cNvGrpSpPr>
            <a:grpSpLocks/>
          </p:cNvGrpSpPr>
          <p:nvPr/>
        </p:nvGrpSpPr>
        <p:grpSpPr bwMode="auto">
          <a:xfrm>
            <a:off x="1428750" y="5689600"/>
            <a:ext cx="2571750" cy="668338"/>
            <a:chOff x="3903" y="2493"/>
            <a:chExt cx="1485" cy="302"/>
          </a:xfrm>
        </p:grpSpPr>
        <p:sp>
          <p:nvSpPr>
            <p:cNvPr id="37934" name="Text Box 31"/>
            <p:cNvSpPr txBox="1">
              <a:spLocks noChangeArrowheads="1"/>
            </p:cNvSpPr>
            <p:nvPr/>
          </p:nvSpPr>
          <p:spPr bwMode="auto">
            <a:xfrm>
              <a:off x="5091" y="2507"/>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y</a:t>
              </a:r>
            </a:p>
          </p:txBody>
        </p:sp>
        <p:sp>
          <p:nvSpPr>
            <p:cNvPr id="37935" name="Text Box 32"/>
            <p:cNvSpPr txBox="1">
              <a:spLocks noChangeArrowheads="1"/>
            </p:cNvSpPr>
            <p:nvPr/>
          </p:nvSpPr>
          <p:spPr bwMode="auto">
            <a:xfrm>
              <a:off x="3903" y="2507"/>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a</a:t>
              </a:r>
            </a:p>
          </p:txBody>
        </p:sp>
        <p:grpSp>
          <p:nvGrpSpPr>
            <p:cNvPr id="37936" name="Group 33"/>
            <p:cNvGrpSpPr>
              <a:grpSpLocks/>
            </p:cNvGrpSpPr>
            <p:nvPr/>
          </p:nvGrpSpPr>
          <p:grpSpPr bwMode="auto">
            <a:xfrm>
              <a:off x="4119" y="2493"/>
              <a:ext cx="915" cy="270"/>
              <a:chOff x="2355" y="2421"/>
              <a:chExt cx="915" cy="270"/>
            </a:xfrm>
          </p:grpSpPr>
          <p:sp>
            <p:nvSpPr>
              <p:cNvPr id="37937" name="Line 34"/>
              <p:cNvSpPr>
                <a:spLocks noChangeShapeType="1"/>
              </p:cNvSpPr>
              <p:nvPr/>
            </p:nvSpPr>
            <p:spPr bwMode="auto">
              <a:xfrm>
                <a:off x="2355" y="2562"/>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7938" name="AutoShape 35"/>
              <p:cNvSpPr>
                <a:spLocks noChangeArrowheads="1"/>
              </p:cNvSpPr>
              <p:nvPr/>
            </p:nvSpPr>
            <p:spPr bwMode="auto">
              <a:xfrm rot="-5400000">
                <a:off x="2628" y="2412"/>
                <a:ext cx="270" cy="288"/>
              </a:xfrm>
              <a:prstGeom prst="flowChartMerge">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sp>
            <p:nvSpPr>
              <p:cNvPr id="37939" name="Oval 36"/>
              <p:cNvSpPr>
                <a:spLocks noChangeArrowheads="1"/>
              </p:cNvSpPr>
              <p:nvPr/>
            </p:nvSpPr>
            <p:spPr bwMode="auto">
              <a:xfrm>
                <a:off x="2916" y="2526"/>
                <a:ext cx="83" cy="65"/>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sp>
            <p:nvSpPr>
              <p:cNvPr id="37940" name="Line 37"/>
              <p:cNvSpPr>
                <a:spLocks noChangeShapeType="1"/>
              </p:cNvSpPr>
              <p:nvPr/>
            </p:nvSpPr>
            <p:spPr bwMode="auto">
              <a:xfrm>
                <a:off x="3009" y="2562"/>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30" name="Rectangle 6"/>
          <p:cNvSpPr>
            <a:spLocks noRot="1" noChangeArrowheads="1"/>
          </p:cNvSpPr>
          <p:nvPr/>
        </p:nvSpPr>
        <p:spPr bwMode="auto">
          <a:xfrm>
            <a:off x="857250" y="782638"/>
            <a:ext cx="48180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0000"/>
                </a:solidFill>
                <a:latin typeface="Times New Roman" pitchFamily="18" charset="0"/>
                <a:cs typeface="Times New Roman" pitchFamily="18" charset="0"/>
              </a:rPr>
              <a:t>1.</a:t>
            </a:r>
            <a:r>
              <a:rPr lang="zh-CN" altLang="en-US" sz="2400" b="1">
                <a:solidFill>
                  <a:srgbClr val="FF0000"/>
                </a:solidFill>
                <a:latin typeface="Times New Roman" pitchFamily="18" charset="0"/>
                <a:cs typeface="Times New Roman" pitchFamily="18" charset="0"/>
              </a:rPr>
              <a:t> </a:t>
            </a:r>
            <a:r>
              <a:rPr lang="en-US" altLang="zh-CN" sz="2400" b="1">
                <a:solidFill>
                  <a:srgbClr val="FF0000"/>
                </a:solidFill>
                <a:latin typeface="Times New Roman" pitchFamily="18" charset="0"/>
                <a:cs typeface="Times New Roman" pitchFamily="18" charset="0"/>
              </a:rPr>
              <a:t>MOS</a:t>
            </a:r>
            <a:r>
              <a:rPr lang="zh-CN" altLang="en-US" sz="2400" b="1">
                <a:solidFill>
                  <a:srgbClr val="FF0000"/>
                </a:solidFill>
                <a:latin typeface="Times New Roman" pitchFamily="18" charset="0"/>
                <a:cs typeface="Times New Roman" pitchFamily="18" charset="0"/>
              </a:rPr>
              <a:t>非门（反相器）</a:t>
            </a:r>
          </a:p>
        </p:txBody>
      </p:sp>
      <p:grpSp>
        <p:nvGrpSpPr>
          <p:cNvPr id="5" name="组合 49"/>
          <p:cNvGrpSpPr>
            <a:grpSpLocks/>
          </p:cNvGrpSpPr>
          <p:nvPr/>
        </p:nvGrpSpPr>
        <p:grpSpPr bwMode="auto">
          <a:xfrm>
            <a:off x="1057275" y="1428750"/>
            <a:ext cx="2743200" cy="3144838"/>
            <a:chOff x="1057254" y="1500174"/>
            <a:chExt cx="2743212" cy="3144859"/>
          </a:xfrm>
        </p:grpSpPr>
        <p:grpSp>
          <p:nvGrpSpPr>
            <p:cNvPr id="37915" name="组合 30"/>
            <p:cNvGrpSpPr>
              <a:grpSpLocks/>
            </p:cNvGrpSpPr>
            <p:nvPr/>
          </p:nvGrpSpPr>
          <p:grpSpPr bwMode="auto">
            <a:xfrm>
              <a:off x="1428731" y="1500174"/>
              <a:ext cx="1857383" cy="3144859"/>
              <a:chOff x="857227" y="3214686"/>
              <a:chExt cx="1857383" cy="3144859"/>
            </a:xfrm>
          </p:grpSpPr>
          <p:cxnSp>
            <p:nvCxnSpPr>
              <p:cNvPr id="32" name="直接连接符 31"/>
              <p:cNvCxnSpPr/>
              <p:nvPr/>
            </p:nvCxnSpPr>
            <p:spPr bwMode="auto">
              <a:xfrm rot="16200000" flipH="1">
                <a:off x="1263628" y="5314963"/>
                <a:ext cx="3238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bwMode="auto">
              <a:xfrm rot="5400000">
                <a:off x="1281884" y="5331632"/>
                <a:ext cx="500066"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auto">
              <a:xfrm>
                <a:off x="857227" y="5311788"/>
                <a:ext cx="56832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auto">
              <a:xfrm>
                <a:off x="1531918" y="5135574"/>
                <a:ext cx="2651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auto">
              <a:xfrm>
                <a:off x="1531918" y="5472126"/>
                <a:ext cx="2651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bwMode="auto">
              <a:xfrm>
                <a:off x="1531918" y="5303850"/>
                <a:ext cx="265113" cy="0"/>
              </a:xfrm>
              <a:prstGeom prst="line">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auto">
              <a:xfrm rot="5400000">
                <a:off x="1269978" y="5830903"/>
                <a:ext cx="105410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bwMode="auto">
              <a:xfrm>
                <a:off x="1665268" y="6357957"/>
                <a:ext cx="287338" cy="158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41" idx="4"/>
              </p:cNvCxnSpPr>
              <p:nvPr/>
            </p:nvCxnSpPr>
            <p:spPr bwMode="auto">
              <a:xfrm rot="16200000" flipH="1">
                <a:off x="1086619" y="4426751"/>
                <a:ext cx="14081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椭圆 40"/>
              <p:cNvSpPr/>
              <p:nvPr/>
            </p:nvSpPr>
            <p:spPr bwMode="auto">
              <a:xfrm>
                <a:off x="1736706" y="3614739"/>
                <a:ext cx="107950" cy="1079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7928" name="矩形 76"/>
              <p:cNvSpPr>
                <a:spLocks noChangeArrowheads="1"/>
              </p:cNvSpPr>
              <p:nvPr/>
            </p:nvSpPr>
            <p:spPr bwMode="auto">
              <a:xfrm>
                <a:off x="1593892" y="3214686"/>
                <a:ext cx="458335"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40404"/>
                    </a:solidFill>
                    <a:latin typeface="Times New Roman" pitchFamily="18" charset="0"/>
                  </a:rPr>
                  <a:t>V</a:t>
                </a:r>
                <a:r>
                  <a:rPr kumimoji="1" lang="en-US" altLang="zh-CN" sz="2000" b="1" baseline="-25000">
                    <a:solidFill>
                      <a:srgbClr val="040404"/>
                    </a:solidFill>
                    <a:latin typeface="Times New Roman" pitchFamily="18" charset="0"/>
                  </a:rPr>
                  <a:t>DD</a:t>
                </a:r>
                <a:endParaRPr lang="zh-CN" altLang="en-US" sz="2000" baseline="-25000">
                  <a:solidFill>
                    <a:srgbClr val="000000"/>
                  </a:solidFill>
                </a:endParaRPr>
              </a:p>
            </p:txBody>
          </p:sp>
          <p:sp>
            <p:nvSpPr>
              <p:cNvPr id="37929" name="矩形 75"/>
              <p:cNvSpPr>
                <a:spLocks noChangeArrowheads="1"/>
              </p:cNvSpPr>
              <p:nvPr/>
            </p:nvSpPr>
            <p:spPr bwMode="auto">
              <a:xfrm>
                <a:off x="1858358" y="5131370"/>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a:solidFill>
                      <a:srgbClr val="000000"/>
                    </a:solidFill>
                    <a:latin typeface="Times New Roman" pitchFamily="18" charset="0"/>
                    <a:cs typeface="Times New Roman" pitchFamily="18" charset="0"/>
                  </a:rPr>
                  <a:t>T</a:t>
                </a:r>
                <a:endParaRPr lang="zh-CN" altLang="en-US" sz="2000" b="1">
                  <a:solidFill>
                    <a:srgbClr val="000000"/>
                  </a:solidFill>
                  <a:latin typeface="Times New Roman" pitchFamily="18" charset="0"/>
                  <a:cs typeface="Times New Roman" pitchFamily="18" charset="0"/>
                </a:endParaRPr>
              </a:p>
            </p:txBody>
          </p:sp>
          <p:cxnSp>
            <p:nvCxnSpPr>
              <p:cNvPr id="44" name="直接连接符 43"/>
              <p:cNvCxnSpPr/>
              <p:nvPr/>
            </p:nvCxnSpPr>
            <p:spPr bwMode="auto">
              <a:xfrm>
                <a:off x="1785919" y="4832360"/>
                <a:ext cx="92869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760519" y="4786321"/>
                <a:ext cx="71437"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6" name="矩形 45"/>
              <p:cNvSpPr/>
              <p:nvPr/>
            </p:nvSpPr>
            <p:spPr>
              <a:xfrm>
                <a:off x="1714481" y="4000504"/>
                <a:ext cx="142876" cy="5000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7933" name="矩形 75"/>
              <p:cNvSpPr>
                <a:spLocks noChangeArrowheads="1"/>
              </p:cNvSpPr>
              <p:nvPr/>
            </p:nvSpPr>
            <p:spPr bwMode="auto">
              <a:xfrm>
                <a:off x="1857356" y="4071942"/>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a:solidFill>
                      <a:srgbClr val="000000"/>
                    </a:solidFill>
                    <a:latin typeface="Times New Roman" pitchFamily="18" charset="0"/>
                    <a:cs typeface="Times New Roman" pitchFamily="18" charset="0"/>
                  </a:rPr>
                  <a:t>R</a:t>
                </a:r>
                <a:endParaRPr lang="zh-CN" altLang="en-US" sz="2000" b="1">
                  <a:solidFill>
                    <a:srgbClr val="000000"/>
                  </a:solidFill>
                  <a:latin typeface="Times New Roman" pitchFamily="18" charset="0"/>
                  <a:cs typeface="Times New Roman" pitchFamily="18" charset="0"/>
                </a:endParaRPr>
              </a:p>
            </p:txBody>
          </p:sp>
        </p:grpSp>
        <p:sp>
          <p:nvSpPr>
            <p:cNvPr id="37916" name="Text Box 31"/>
            <p:cNvSpPr txBox="1">
              <a:spLocks noChangeArrowheads="1"/>
            </p:cNvSpPr>
            <p:nvPr/>
          </p:nvSpPr>
          <p:spPr bwMode="auto">
            <a:xfrm>
              <a:off x="3286116" y="2864128"/>
              <a:ext cx="514350" cy="63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y</a:t>
              </a:r>
            </a:p>
          </p:txBody>
        </p:sp>
        <p:sp>
          <p:nvSpPr>
            <p:cNvPr id="37917" name="Text Box 32"/>
            <p:cNvSpPr txBox="1">
              <a:spLocks noChangeArrowheads="1"/>
            </p:cNvSpPr>
            <p:nvPr/>
          </p:nvSpPr>
          <p:spPr bwMode="auto">
            <a:xfrm>
              <a:off x="1057254" y="3357562"/>
              <a:ext cx="514350" cy="63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a</a:t>
              </a:r>
            </a:p>
          </p:txBody>
        </p:sp>
      </p:grpSp>
      <p:grpSp>
        <p:nvGrpSpPr>
          <p:cNvPr id="7" name="组合 49"/>
          <p:cNvGrpSpPr>
            <a:grpSpLocks/>
          </p:cNvGrpSpPr>
          <p:nvPr/>
        </p:nvGrpSpPr>
        <p:grpSpPr bwMode="auto">
          <a:xfrm>
            <a:off x="5429250" y="1643063"/>
            <a:ext cx="2157413" cy="1966912"/>
            <a:chOff x="5429250" y="1357313"/>
            <a:chExt cx="2157413" cy="1966912"/>
          </a:xfrm>
        </p:grpSpPr>
        <p:grpSp>
          <p:nvGrpSpPr>
            <p:cNvPr id="37907" name="组合 32"/>
            <p:cNvGrpSpPr>
              <a:grpSpLocks/>
            </p:cNvGrpSpPr>
            <p:nvPr/>
          </p:nvGrpSpPr>
          <p:grpSpPr bwMode="auto">
            <a:xfrm>
              <a:off x="5429250" y="1357315"/>
              <a:ext cx="2157413" cy="1966915"/>
              <a:chOff x="5429256" y="1142984"/>
              <a:chExt cx="2157413" cy="1966915"/>
            </a:xfrm>
          </p:grpSpPr>
          <p:sp>
            <p:nvSpPr>
              <p:cNvPr id="37910" name="Line 9"/>
              <p:cNvSpPr>
                <a:spLocks noChangeShapeType="1"/>
              </p:cNvSpPr>
              <p:nvPr/>
            </p:nvSpPr>
            <p:spPr bwMode="auto">
              <a:xfrm flipV="1">
                <a:off x="5448306" y="2071674"/>
                <a:ext cx="2100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7911" name="Line 10"/>
              <p:cNvSpPr>
                <a:spLocks noChangeShapeType="1"/>
              </p:cNvSpPr>
              <p:nvPr/>
            </p:nvSpPr>
            <p:spPr bwMode="auto">
              <a:xfrm>
                <a:off x="5429256" y="3109899"/>
                <a:ext cx="215741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7912" name="Line 11"/>
              <p:cNvSpPr>
                <a:spLocks noChangeShapeType="1"/>
              </p:cNvSpPr>
              <p:nvPr/>
            </p:nvSpPr>
            <p:spPr bwMode="auto">
              <a:xfrm>
                <a:off x="5438781" y="1547799"/>
                <a:ext cx="2100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7913" name="Line 12"/>
              <p:cNvSpPr>
                <a:spLocks noChangeShapeType="1"/>
              </p:cNvSpPr>
              <p:nvPr/>
            </p:nvSpPr>
            <p:spPr bwMode="auto">
              <a:xfrm>
                <a:off x="6491294" y="1557324"/>
                <a:ext cx="0" cy="154305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 name="矩形 57"/>
              <p:cNvSpPr/>
              <p:nvPr/>
            </p:nvSpPr>
            <p:spPr>
              <a:xfrm>
                <a:off x="6000756" y="1142982"/>
                <a:ext cx="958850" cy="400050"/>
              </a:xfrm>
              <a:prstGeom prst="rect">
                <a:avLst/>
              </a:prstGeom>
            </p:spPr>
            <p:txBody>
              <a:bodyPr wrap="none">
                <a:spAutoFit/>
              </a:bodyPr>
              <a:lstStyle/>
              <a:p>
                <a:pPr marL="342900" indent="-342900" eaLnBrk="0" hangingPunct="0">
                  <a:spcBef>
                    <a:spcPct val="20000"/>
                  </a:spcBef>
                  <a:defRPr/>
                </a:pPr>
                <a:r>
                  <a:rPr lang="zh-CN" altLang="en-US" sz="2000" b="1" kern="0" dirty="0">
                    <a:solidFill>
                      <a:srgbClr val="0000FF"/>
                    </a:solidFill>
                    <a:latin typeface="Times New Roman" pitchFamily="18" charset="0"/>
                    <a:ea typeface="宋体" charset="-122"/>
                    <a:cs typeface="Times New Roman" pitchFamily="18" charset="0"/>
                  </a:rPr>
                  <a:t>功能表</a:t>
                </a:r>
              </a:p>
            </p:txBody>
          </p:sp>
        </p:grpSp>
        <p:sp>
          <p:nvSpPr>
            <p:cNvPr id="37908" name="矩形 51"/>
            <p:cNvSpPr>
              <a:spLocks noChangeArrowheads="1"/>
            </p:cNvSpPr>
            <p:nvPr/>
          </p:nvSpPr>
          <p:spPr bwMode="auto">
            <a:xfrm>
              <a:off x="5715008" y="1714488"/>
              <a:ext cx="16257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800" b="1" i="1">
                  <a:solidFill>
                    <a:srgbClr val="FF0000"/>
                  </a:solidFill>
                  <a:latin typeface="Times New Roman" pitchFamily="18" charset="0"/>
                </a:rPr>
                <a:t>v</a:t>
              </a:r>
              <a:r>
                <a:rPr kumimoji="1" lang="en-US" altLang="zh-CN" sz="2800" b="1" i="1" baseline="-25000">
                  <a:solidFill>
                    <a:srgbClr val="FF0000"/>
                  </a:solidFill>
                  <a:latin typeface="Times New Roman" pitchFamily="18" charset="0"/>
                </a:rPr>
                <a:t>a</a:t>
              </a:r>
              <a:r>
                <a:rPr kumimoji="1" lang="en-US" altLang="zh-CN" sz="2800" b="1" i="1">
                  <a:solidFill>
                    <a:srgbClr val="FF0000"/>
                  </a:solidFill>
                  <a:latin typeface="Times New Roman" pitchFamily="18" charset="0"/>
                </a:rPr>
                <a:t> </a:t>
              </a:r>
              <a:r>
                <a:rPr kumimoji="1" lang="zh-CN" altLang="en-US" sz="2800" b="1" i="1">
                  <a:solidFill>
                    <a:srgbClr val="FF0000"/>
                  </a:solidFill>
                  <a:latin typeface="Times New Roman" pitchFamily="18" charset="0"/>
                </a:rPr>
                <a:t>        </a:t>
              </a:r>
              <a:r>
                <a:rPr kumimoji="1" lang="en-US" altLang="zh-CN" sz="2800" b="1" i="1">
                  <a:solidFill>
                    <a:srgbClr val="FF0000"/>
                  </a:solidFill>
                  <a:latin typeface="Times New Roman" pitchFamily="18" charset="0"/>
                </a:rPr>
                <a:t>v</a:t>
              </a:r>
              <a:r>
                <a:rPr kumimoji="1" lang="en-US" altLang="zh-CN" sz="2800" b="1" i="1" baseline="-25000">
                  <a:solidFill>
                    <a:srgbClr val="FF0000"/>
                  </a:solidFill>
                  <a:latin typeface="Times New Roman" pitchFamily="18" charset="0"/>
                </a:rPr>
                <a:t>y</a:t>
              </a:r>
              <a:r>
                <a:rPr kumimoji="1" lang="en-US" altLang="zh-CN" sz="2800" b="1" i="1">
                  <a:solidFill>
                    <a:srgbClr val="FF0000"/>
                  </a:solidFill>
                  <a:latin typeface="Times New Roman" pitchFamily="18" charset="0"/>
                </a:rPr>
                <a:t> </a:t>
              </a:r>
              <a:endParaRPr lang="zh-CN" altLang="en-US" sz="2800">
                <a:solidFill>
                  <a:srgbClr val="000000"/>
                </a:solidFill>
              </a:endParaRPr>
            </a:p>
          </p:txBody>
        </p:sp>
        <p:sp>
          <p:nvSpPr>
            <p:cNvPr id="37909" name="矩形 52"/>
            <p:cNvSpPr>
              <a:spLocks noChangeArrowheads="1"/>
            </p:cNvSpPr>
            <p:nvPr/>
          </p:nvSpPr>
          <p:spPr bwMode="auto">
            <a:xfrm>
              <a:off x="5757115" y="2357430"/>
              <a:ext cx="1475084"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Tx/>
                <a:buNone/>
              </a:pPr>
              <a:r>
                <a:rPr kumimoji="1" lang="en-US" altLang="zh-CN" sz="2400" b="1">
                  <a:solidFill>
                    <a:srgbClr val="040404"/>
                  </a:solidFill>
                  <a:latin typeface="Times New Roman" pitchFamily="18" charset="0"/>
                </a:rPr>
                <a:t>L           H</a:t>
              </a:r>
            </a:p>
            <a:p>
              <a:pPr eaLnBrk="1" hangingPunct="1">
                <a:spcBef>
                  <a:spcPts val="600"/>
                </a:spcBef>
                <a:buFontTx/>
                <a:buNone/>
              </a:pPr>
              <a:r>
                <a:rPr kumimoji="1" lang="en-US" altLang="zh-CN" sz="2400" b="1">
                  <a:solidFill>
                    <a:srgbClr val="040404"/>
                  </a:solidFill>
                  <a:latin typeface="Times New Roman" pitchFamily="18" charset="0"/>
                </a:rPr>
                <a:t>H          L</a:t>
              </a:r>
              <a:endParaRPr lang="zh-CN" altLang="en-US" sz="2400">
                <a:solidFill>
                  <a:srgbClr val="000000"/>
                </a:solidFill>
              </a:endParaRPr>
            </a:p>
          </p:txBody>
        </p:sp>
      </p:grpSp>
      <p:grpSp>
        <p:nvGrpSpPr>
          <p:cNvPr id="9" name="组合 58"/>
          <p:cNvGrpSpPr>
            <a:grpSpLocks/>
          </p:cNvGrpSpPr>
          <p:nvPr/>
        </p:nvGrpSpPr>
        <p:grpSpPr bwMode="auto">
          <a:xfrm>
            <a:off x="5429250" y="3929063"/>
            <a:ext cx="2157413" cy="1928812"/>
            <a:chOff x="5429250" y="3643313"/>
            <a:chExt cx="2157413" cy="1928812"/>
          </a:xfrm>
        </p:grpSpPr>
        <p:grpSp>
          <p:nvGrpSpPr>
            <p:cNvPr id="37898" name="组合 34"/>
            <p:cNvGrpSpPr>
              <a:grpSpLocks/>
            </p:cNvGrpSpPr>
            <p:nvPr/>
          </p:nvGrpSpPr>
          <p:grpSpPr bwMode="auto">
            <a:xfrm>
              <a:off x="5429250" y="3643315"/>
              <a:ext cx="2157413" cy="1928813"/>
              <a:chOff x="5429256" y="3429000"/>
              <a:chExt cx="2157413" cy="1928826"/>
            </a:xfrm>
          </p:grpSpPr>
          <p:grpSp>
            <p:nvGrpSpPr>
              <p:cNvPr id="37901" name="组合 13"/>
              <p:cNvGrpSpPr>
                <a:grpSpLocks/>
              </p:cNvGrpSpPr>
              <p:nvPr/>
            </p:nvGrpSpPr>
            <p:grpSpPr bwMode="auto">
              <a:xfrm>
                <a:off x="5429256" y="3795726"/>
                <a:ext cx="2157413" cy="1562100"/>
                <a:chOff x="1187450" y="3738563"/>
                <a:chExt cx="2157413" cy="1562100"/>
              </a:xfrm>
            </p:grpSpPr>
            <p:sp>
              <p:nvSpPr>
                <p:cNvPr id="37903" name="Line 9"/>
                <p:cNvSpPr>
                  <a:spLocks noChangeShapeType="1"/>
                </p:cNvSpPr>
                <p:nvPr/>
              </p:nvSpPr>
              <p:spPr bwMode="auto">
                <a:xfrm flipV="1">
                  <a:off x="1206500" y="4262438"/>
                  <a:ext cx="2100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7904" name="Line 10"/>
                <p:cNvSpPr>
                  <a:spLocks noChangeShapeType="1"/>
                </p:cNvSpPr>
                <p:nvPr/>
              </p:nvSpPr>
              <p:spPr bwMode="auto">
                <a:xfrm>
                  <a:off x="1187450" y="5300663"/>
                  <a:ext cx="215741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7905" name="Line 11"/>
                <p:cNvSpPr>
                  <a:spLocks noChangeShapeType="1"/>
                </p:cNvSpPr>
                <p:nvPr/>
              </p:nvSpPr>
              <p:spPr bwMode="auto">
                <a:xfrm>
                  <a:off x="1196975" y="3738563"/>
                  <a:ext cx="2100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7906" name="Line 12"/>
                <p:cNvSpPr>
                  <a:spLocks noChangeShapeType="1"/>
                </p:cNvSpPr>
                <p:nvPr/>
              </p:nvSpPr>
              <p:spPr bwMode="auto">
                <a:xfrm>
                  <a:off x="2249488" y="3748088"/>
                  <a:ext cx="0" cy="154305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64" name="矩形 63"/>
              <p:cNvSpPr/>
              <p:nvPr/>
            </p:nvSpPr>
            <p:spPr>
              <a:xfrm>
                <a:off x="6000756" y="3428998"/>
                <a:ext cx="958850" cy="400053"/>
              </a:xfrm>
              <a:prstGeom prst="rect">
                <a:avLst/>
              </a:prstGeom>
            </p:spPr>
            <p:txBody>
              <a:bodyPr wrap="none">
                <a:spAutoFit/>
              </a:bodyPr>
              <a:lstStyle/>
              <a:p>
                <a:pPr marL="342900" indent="-342900" eaLnBrk="0" hangingPunct="0">
                  <a:spcBef>
                    <a:spcPct val="20000"/>
                  </a:spcBef>
                  <a:defRPr/>
                </a:pPr>
                <a:r>
                  <a:rPr lang="zh-CN" altLang="en-US" sz="2000" b="1" kern="0" dirty="0">
                    <a:solidFill>
                      <a:srgbClr val="C00000"/>
                    </a:solidFill>
                    <a:latin typeface="Times New Roman" pitchFamily="18" charset="0"/>
                    <a:ea typeface="宋体" charset="-122"/>
                    <a:cs typeface="Times New Roman" pitchFamily="18" charset="0"/>
                  </a:rPr>
                  <a:t>真值表</a:t>
                </a:r>
              </a:p>
            </p:txBody>
          </p:sp>
        </p:grpSp>
        <p:sp>
          <p:nvSpPr>
            <p:cNvPr id="37899" name="矩形 60"/>
            <p:cNvSpPr>
              <a:spLocks noChangeArrowheads="1"/>
            </p:cNvSpPr>
            <p:nvPr/>
          </p:nvSpPr>
          <p:spPr bwMode="auto">
            <a:xfrm>
              <a:off x="5773786" y="3977350"/>
              <a:ext cx="15103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800" b="1" i="1">
                  <a:solidFill>
                    <a:srgbClr val="FF0000"/>
                  </a:solidFill>
                  <a:latin typeface="Times New Roman" pitchFamily="18" charset="0"/>
                </a:rPr>
                <a:t>a </a:t>
              </a:r>
              <a:r>
                <a:rPr kumimoji="1" lang="zh-CN" altLang="en-US" sz="2800" b="1" i="1">
                  <a:solidFill>
                    <a:srgbClr val="FF0000"/>
                  </a:solidFill>
                  <a:latin typeface="Times New Roman" pitchFamily="18" charset="0"/>
                </a:rPr>
                <a:t>         </a:t>
              </a:r>
              <a:r>
                <a:rPr kumimoji="1" lang="en-US" altLang="zh-CN" sz="2800" b="1" i="1">
                  <a:solidFill>
                    <a:srgbClr val="FF0000"/>
                  </a:solidFill>
                  <a:latin typeface="Times New Roman" pitchFamily="18" charset="0"/>
                </a:rPr>
                <a:t>y </a:t>
              </a:r>
              <a:endParaRPr lang="zh-CN" altLang="en-US" sz="2800">
                <a:solidFill>
                  <a:srgbClr val="000000"/>
                </a:solidFill>
              </a:endParaRPr>
            </a:p>
          </p:txBody>
        </p:sp>
        <p:sp>
          <p:nvSpPr>
            <p:cNvPr id="37900" name="矩形 61"/>
            <p:cNvSpPr>
              <a:spLocks noChangeArrowheads="1"/>
            </p:cNvSpPr>
            <p:nvPr/>
          </p:nvSpPr>
          <p:spPr bwMode="auto">
            <a:xfrm>
              <a:off x="5786446" y="4572008"/>
              <a:ext cx="1415772"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Tx/>
                <a:buNone/>
              </a:pPr>
              <a:r>
                <a:rPr kumimoji="1" lang="en-US" altLang="zh-CN" sz="2400" b="1">
                  <a:solidFill>
                    <a:srgbClr val="040404"/>
                  </a:solidFill>
                  <a:latin typeface="Times New Roman" pitchFamily="18" charset="0"/>
                </a:rPr>
                <a:t>0            1</a:t>
              </a:r>
            </a:p>
            <a:p>
              <a:pPr eaLnBrk="1" hangingPunct="1">
                <a:spcBef>
                  <a:spcPts val="600"/>
                </a:spcBef>
                <a:buFontTx/>
                <a:buNone/>
              </a:pPr>
              <a:r>
                <a:rPr kumimoji="1" lang="en-US" altLang="zh-CN" sz="2400" b="1">
                  <a:solidFill>
                    <a:srgbClr val="040404"/>
                  </a:solidFill>
                  <a:latin typeface="Times New Roman" pitchFamily="18" charset="0"/>
                </a:rPr>
                <a:t>1            0</a:t>
              </a:r>
              <a:endParaRPr lang="zh-CN" altLang="en-US" sz="2400">
                <a:solidFill>
                  <a:srgbClr val="000000"/>
                </a:solidFill>
              </a:endParaRPr>
            </a:p>
          </p:txBody>
        </p:sp>
      </p:grpSp>
      <p:sp>
        <p:nvSpPr>
          <p:cNvPr id="37897" name="Text Box 5"/>
          <p:cNvSpPr txBox="1">
            <a:spLocks noChangeArrowheads="1"/>
          </p:cNvSpPr>
          <p:nvPr/>
        </p:nvSpPr>
        <p:spPr bwMode="auto">
          <a:xfrm>
            <a:off x="6615113" y="104775"/>
            <a:ext cx="2503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800" b="1">
                <a:solidFill>
                  <a:srgbClr val="FF0066"/>
                </a:solidFill>
                <a:latin typeface="Times New Roman" pitchFamily="18" charset="0"/>
                <a:ea typeface="楷体_GB2312" pitchFamily="49" charset="-122"/>
                <a:cs typeface="Times New Roman" pitchFamily="18" charset="0"/>
              </a:rPr>
              <a:t>§2.3</a:t>
            </a:r>
            <a:r>
              <a:rPr kumimoji="1" lang="en-US" altLang="zh-CN" sz="1800" b="1">
                <a:solidFill>
                  <a:srgbClr val="FF0066"/>
                </a:solidFill>
                <a:latin typeface="宋体" pitchFamily="2" charset="-122"/>
                <a:ea typeface="楷体_GB2312" pitchFamily="49" charset="-122"/>
                <a:cs typeface="Times New Roman" pitchFamily="18" charset="0"/>
              </a:rPr>
              <a:t> </a:t>
            </a:r>
            <a:r>
              <a:rPr kumimoji="1" lang="zh-CN" altLang="en-US" sz="1800" b="1">
                <a:solidFill>
                  <a:srgbClr val="FF0066"/>
                </a:solidFill>
                <a:latin typeface="宋体" pitchFamily="2" charset="-122"/>
                <a:ea typeface="楷体_GB2312" pitchFamily="49" charset="-122"/>
                <a:cs typeface="Times New Roman" pitchFamily="18" charset="0"/>
              </a:rPr>
              <a:t>分立元件门电路</a:t>
            </a:r>
            <a:endParaRPr kumimoji="1" lang="zh-CN" altLang="en-US" sz="1800" b="1">
              <a:solidFill>
                <a:srgbClr val="FF0066"/>
              </a:solidFill>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par>
                                <p:cTn id="28" presetID="22" presetClass="entr" presetSubtype="8"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Rot="1" noChangeArrowheads="1"/>
          </p:cNvSpPr>
          <p:nvPr/>
        </p:nvSpPr>
        <p:spPr bwMode="auto">
          <a:xfrm>
            <a:off x="714375" y="214313"/>
            <a:ext cx="25717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0000"/>
                </a:solidFill>
                <a:latin typeface="Times New Roman" pitchFamily="18" charset="0"/>
                <a:cs typeface="Times New Roman" pitchFamily="18" charset="0"/>
              </a:rPr>
              <a:t>2.</a:t>
            </a:r>
            <a:r>
              <a:rPr lang="zh-CN" altLang="en-US" sz="2400" b="1">
                <a:solidFill>
                  <a:srgbClr val="FF0000"/>
                </a:solidFill>
                <a:latin typeface="Times New Roman" pitchFamily="18" charset="0"/>
                <a:cs typeface="Times New Roman" pitchFamily="18" charset="0"/>
              </a:rPr>
              <a:t> </a:t>
            </a:r>
            <a:r>
              <a:rPr lang="en-US" altLang="zh-CN" sz="2400" b="1">
                <a:solidFill>
                  <a:srgbClr val="FF0000"/>
                </a:solidFill>
                <a:latin typeface="Times New Roman" pitchFamily="18" charset="0"/>
                <a:cs typeface="Times New Roman" pitchFamily="18" charset="0"/>
              </a:rPr>
              <a:t>MOS</a:t>
            </a:r>
            <a:r>
              <a:rPr lang="zh-CN" altLang="en-US" sz="2400" b="1">
                <a:solidFill>
                  <a:srgbClr val="FF0000"/>
                </a:solidFill>
                <a:latin typeface="Times New Roman" pitchFamily="18" charset="0"/>
                <a:cs typeface="Times New Roman" pitchFamily="18" charset="0"/>
              </a:rPr>
              <a:t>与非门</a:t>
            </a:r>
          </a:p>
        </p:txBody>
      </p:sp>
      <p:graphicFrame>
        <p:nvGraphicFramePr>
          <p:cNvPr id="21" name="Object 2"/>
          <p:cNvGraphicFramePr>
            <a:graphicFrameLocks noChangeAspect="1"/>
          </p:cNvGraphicFramePr>
          <p:nvPr/>
        </p:nvGraphicFramePr>
        <p:xfrm>
          <a:off x="1298575" y="4810125"/>
          <a:ext cx="1487488" cy="690563"/>
        </p:xfrm>
        <a:graphic>
          <a:graphicData uri="http://schemas.openxmlformats.org/presentationml/2006/ole">
            <mc:AlternateContent xmlns:mc="http://schemas.openxmlformats.org/markup-compatibility/2006">
              <mc:Choice xmlns:v="urn:schemas-microsoft-com:vml" Requires="v">
                <p:oleObj spid="_x0000_s38980" name="公式" r:id="rId3" imgW="381060" imgH="95261" progId="Equation.3">
                  <p:embed/>
                </p:oleObj>
              </mc:Choice>
              <mc:Fallback>
                <p:oleObj name="公式" r:id="rId3" imgW="381060" imgH="9526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8575" y="4810125"/>
                        <a:ext cx="1487488"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6"/>
          <p:cNvGrpSpPr>
            <a:grpSpLocks/>
          </p:cNvGrpSpPr>
          <p:nvPr/>
        </p:nvGrpSpPr>
        <p:grpSpPr bwMode="auto">
          <a:xfrm>
            <a:off x="1071563" y="5503863"/>
            <a:ext cx="2643187" cy="925512"/>
            <a:chOff x="1026" y="2994"/>
            <a:chExt cx="1471" cy="417"/>
          </a:xfrm>
        </p:grpSpPr>
        <p:sp>
          <p:nvSpPr>
            <p:cNvPr id="38971" name="Line 27"/>
            <p:cNvSpPr>
              <a:spLocks noChangeShapeType="1"/>
            </p:cNvSpPr>
            <p:nvPr/>
          </p:nvSpPr>
          <p:spPr bwMode="auto">
            <a:xfrm>
              <a:off x="1922" y="3183"/>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72" name="Text Box 28"/>
            <p:cNvSpPr txBox="1">
              <a:spLocks noChangeArrowheads="1"/>
            </p:cNvSpPr>
            <p:nvPr/>
          </p:nvSpPr>
          <p:spPr bwMode="auto">
            <a:xfrm>
              <a:off x="2200" y="3059"/>
              <a:ext cx="297"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y</a:t>
              </a:r>
            </a:p>
          </p:txBody>
        </p:sp>
        <p:sp>
          <p:nvSpPr>
            <p:cNvPr id="38973" name="Text Box 29"/>
            <p:cNvSpPr txBox="1">
              <a:spLocks noChangeArrowheads="1"/>
            </p:cNvSpPr>
            <p:nvPr/>
          </p:nvSpPr>
          <p:spPr bwMode="auto">
            <a:xfrm>
              <a:off x="1038" y="2994"/>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38974" name="Text Box 30"/>
            <p:cNvSpPr txBox="1">
              <a:spLocks noChangeArrowheads="1"/>
            </p:cNvSpPr>
            <p:nvPr/>
          </p:nvSpPr>
          <p:spPr bwMode="auto">
            <a:xfrm>
              <a:off x="1026" y="3123"/>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38975" name="AutoShape 31"/>
            <p:cNvSpPr>
              <a:spLocks noChangeArrowheads="1"/>
            </p:cNvSpPr>
            <p:nvPr/>
          </p:nvSpPr>
          <p:spPr bwMode="auto">
            <a:xfrm>
              <a:off x="1521" y="3087"/>
              <a:ext cx="315" cy="198"/>
            </a:xfrm>
            <a:prstGeom prst="flowChartDelay">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38976" name="Line 32"/>
            <p:cNvSpPr>
              <a:spLocks noChangeShapeType="1"/>
            </p:cNvSpPr>
            <p:nvPr/>
          </p:nvSpPr>
          <p:spPr bwMode="auto">
            <a:xfrm>
              <a:off x="1257" y="3228"/>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77" name="Line 33"/>
            <p:cNvSpPr>
              <a:spLocks noChangeShapeType="1"/>
            </p:cNvSpPr>
            <p:nvPr/>
          </p:nvSpPr>
          <p:spPr bwMode="auto">
            <a:xfrm>
              <a:off x="1256" y="3135"/>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78" name="Oval 34"/>
            <p:cNvSpPr>
              <a:spLocks noChangeArrowheads="1"/>
            </p:cNvSpPr>
            <p:nvPr/>
          </p:nvSpPr>
          <p:spPr bwMode="auto">
            <a:xfrm>
              <a:off x="1840" y="3149"/>
              <a:ext cx="80" cy="65"/>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grpSp>
        <p:nvGrpSpPr>
          <p:cNvPr id="3" name="组合 76"/>
          <p:cNvGrpSpPr>
            <a:grpSpLocks/>
          </p:cNvGrpSpPr>
          <p:nvPr/>
        </p:nvGrpSpPr>
        <p:grpSpPr bwMode="auto">
          <a:xfrm>
            <a:off x="5176838" y="571500"/>
            <a:ext cx="3324225" cy="2828925"/>
            <a:chOff x="5319713" y="714375"/>
            <a:chExt cx="3324225" cy="2828925"/>
          </a:xfrm>
        </p:grpSpPr>
        <p:grpSp>
          <p:nvGrpSpPr>
            <p:cNvPr id="38962" name="组合 24"/>
            <p:cNvGrpSpPr>
              <a:grpSpLocks/>
            </p:cNvGrpSpPr>
            <p:nvPr/>
          </p:nvGrpSpPr>
          <p:grpSpPr bwMode="auto">
            <a:xfrm>
              <a:off x="5319714" y="714375"/>
              <a:ext cx="3324226" cy="2828923"/>
              <a:chOff x="4859339" y="714356"/>
              <a:chExt cx="3324226" cy="2828923"/>
            </a:xfrm>
          </p:grpSpPr>
          <p:grpSp>
            <p:nvGrpSpPr>
              <p:cNvPr id="38964" name="Group 3"/>
              <p:cNvGrpSpPr>
                <a:grpSpLocks/>
              </p:cNvGrpSpPr>
              <p:nvPr/>
            </p:nvGrpSpPr>
            <p:grpSpPr bwMode="auto">
              <a:xfrm>
                <a:off x="4859339" y="1085828"/>
                <a:ext cx="3324226" cy="2457451"/>
                <a:chOff x="516" y="1539"/>
                <a:chExt cx="2094" cy="1548"/>
              </a:xfrm>
            </p:grpSpPr>
            <p:sp>
              <p:nvSpPr>
                <p:cNvPr id="38966" name="Text Box 4"/>
                <p:cNvSpPr txBox="1">
                  <a:spLocks noChangeArrowheads="1"/>
                </p:cNvSpPr>
                <p:nvPr/>
              </p:nvSpPr>
              <p:spPr bwMode="auto">
                <a:xfrm>
                  <a:off x="531" y="1539"/>
                  <a:ext cx="207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800" b="1">
                      <a:solidFill>
                        <a:srgbClr val="00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rPr>
                    <a:t>v</a:t>
                  </a:r>
                  <a:r>
                    <a:rPr kumimoji="1" lang="en-US" altLang="zh-CN" sz="2800" b="1" i="1" baseline="-25000">
                      <a:solidFill>
                        <a:srgbClr val="FF0000"/>
                      </a:solidFill>
                      <a:latin typeface="Times New Roman" pitchFamily="18" charset="0"/>
                    </a:rPr>
                    <a:t>a</a:t>
                  </a:r>
                  <a:r>
                    <a:rPr kumimoji="1" lang="en-US" altLang="zh-CN" sz="2800" b="1" i="1">
                      <a:solidFill>
                        <a:srgbClr val="FF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rPr>
                    <a:t>v</a:t>
                  </a:r>
                  <a:r>
                    <a:rPr kumimoji="1" lang="en-US" altLang="zh-CN" sz="2800" b="1" i="1" baseline="-25000">
                      <a:solidFill>
                        <a:srgbClr val="FF0000"/>
                      </a:solidFill>
                      <a:latin typeface="Times New Roman" pitchFamily="18" charset="0"/>
                    </a:rPr>
                    <a:t>b</a:t>
                  </a:r>
                  <a:r>
                    <a:rPr kumimoji="1" lang="en-US" altLang="zh-CN" sz="2800" b="1" i="1">
                      <a:solidFill>
                        <a:srgbClr val="FF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rPr>
                    <a:t>v</a:t>
                  </a:r>
                  <a:r>
                    <a:rPr kumimoji="1" lang="en-US" altLang="zh-CN" sz="2800" b="1" i="1" baseline="-25000">
                      <a:solidFill>
                        <a:srgbClr val="FF0000"/>
                      </a:solidFill>
                      <a:latin typeface="Times New Roman" pitchFamily="18" charset="0"/>
                    </a:rPr>
                    <a:t>y</a:t>
                  </a:r>
                  <a:r>
                    <a:rPr kumimoji="1" lang="en-US" altLang="zh-CN" sz="2800" b="1" i="1" baseline="-25000">
                      <a:solidFill>
                        <a:srgbClr val="FF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cs typeface="Times New Roman" pitchFamily="18" charset="0"/>
                    </a:rPr>
                    <a:t>   </a:t>
                  </a:r>
                  <a:endParaRPr kumimoji="1" lang="en-US" altLang="zh-CN" sz="2400" b="1">
                    <a:solidFill>
                      <a:srgbClr val="040404"/>
                    </a:solidFill>
                    <a:latin typeface="Times New Roman" pitchFamily="18" charset="0"/>
                    <a:cs typeface="Times New Roman" pitchFamily="18" charset="0"/>
                  </a:endParaRPr>
                </a:p>
              </p:txBody>
            </p:sp>
            <p:sp>
              <p:nvSpPr>
                <p:cNvPr id="38967" name="Line 5"/>
                <p:cNvSpPr>
                  <a:spLocks noChangeShapeType="1"/>
                </p:cNvSpPr>
                <p:nvPr/>
              </p:nvSpPr>
              <p:spPr bwMode="auto">
                <a:xfrm>
                  <a:off x="522" y="188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68" name="Line 6"/>
                <p:cNvSpPr>
                  <a:spLocks noChangeShapeType="1"/>
                </p:cNvSpPr>
                <p:nvPr/>
              </p:nvSpPr>
              <p:spPr bwMode="auto">
                <a:xfrm>
                  <a:off x="528" y="3084"/>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69" name="Line 7"/>
                <p:cNvSpPr>
                  <a:spLocks noChangeShapeType="1"/>
                </p:cNvSpPr>
                <p:nvPr/>
              </p:nvSpPr>
              <p:spPr bwMode="auto">
                <a:xfrm>
                  <a:off x="516" y="155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70" name="Line 8"/>
                <p:cNvSpPr>
                  <a:spLocks noChangeShapeType="1"/>
                </p:cNvSpPr>
                <p:nvPr/>
              </p:nvSpPr>
              <p:spPr bwMode="auto">
                <a:xfrm>
                  <a:off x="1881" y="1557"/>
                  <a:ext cx="0" cy="153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81" name="矩形 80"/>
              <p:cNvSpPr/>
              <p:nvPr/>
            </p:nvSpPr>
            <p:spPr bwMode="auto">
              <a:xfrm>
                <a:off x="6046788" y="714356"/>
                <a:ext cx="958850" cy="400050"/>
              </a:xfrm>
              <a:prstGeom prst="rect">
                <a:avLst/>
              </a:prstGeom>
            </p:spPr>
            <p:txBody>
              <a:bodyPr wrap="none">
                <a:spAutoFit/>
              </a:bodyPr>
              <a:lstStyle/>
              <a:p>
                <a:pPr marL="342900" indent="-342900" eaLnBrk="0" hangingPunct="0">
                  <a:spcBef>
                    <a:spcPct val="20000"/>
                  </a:spcBef>
                  <a:defRPr/>
                </a:pPr>
                <a:r>
                  <a:rPr lang="zh-CN" altLang="en-US" sz="2000" b="1" kern="0" dirty="0">
                    <a:solidFill>
                      <a:srgbClr val="0000FF"/>
                    </a:solidFill>
                    <a:latin typeface="Times New Roman" pitchFamily="18" charset="0"/>
                    <a:ea typeface="宋体" charset="-122"/>
                    <a:cs typeface="Times New Roman" pitchFamily="18" charset="0"/>
                  </a:rPr>
                  <a:t>功能表</a:t>
                </a:r>
              </a:p>
            </p:txBody>
          </p:sp>
        </p:grpSp>
        <p:sp>
          <p:nvSpPr>
            <p:cNvPr id="38963" name="矩形 78"/>
            <p:cNvSpPr>
              <a:spLocks noChangeArrowheads="1"/>
            </p:cNvSpPr>
            <p:nvPr/>
          </p:nvSpPr>
          <p:spPr bwMode="auto">
            <a:xfrm>
              <a:off x="5643570" y="1699945"/>
              <a:ext cx="2857520" cy="180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L          L             H</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L          H            H</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H         L             H</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H         H            L</a:t>
              </a:r>
            </a:p>
          </p:txBody>
        </p:sp>
      </p:grpSp>
      <p:grpSp>
        <p:nvGrpSpPr>
          <p:cNvPr id="6" name="组合 86"/>
          <p:cNvGrpSpPr>
            <a:grpSpLocks/>
          </p:cNvGrpSpPr>
          <p:nvPr/>
        </p:nvGrpSpPr>
        <p:grpSpPr bwMode="auto">
          <a:xfrm>
            <a:off x="5175250" y="3643313"/>
            <a:ext cx="3324225" cy="2828925"/>
            <a:chOff x="5318125" y="3786188"/>
            <a:chExt cx="3324225" cy="2828925"/>
          </a:xfrm>
        </p:grpSpPr>
        <p:grpSp>
          <p:nvGrpSpPr>
            <p:cNvPr id="38953" name="组合 25"/>
            <p:cNvGrpSpPr>
              <a:grpSpLocks/>
            </p:cNvGrpSpPr>
            <p:nvPr/>
          </p:nvGrpSpPr>
          <p:grpSpPr bwMode="auto">
            <a:xfrm>
              <a:off x="5318126" y="3786188"/>
              <a:ext cx="3324226" cy="2828923"/>
              <a:chOff x="4857753" y="3786190"/>
              <a:chExt cx="3324226" cy="2828923"/>
            </a:xfrm>
          </p:grpSpPr>
          <p:grpSp>
            <p:nvGrpSpPr>
              <p:cNvPr id="38955" name="Group 3"/>
              <p:cNvGrpSpPr>
                <a:grpSpLocks/>
              </p:cNvGrpSpPr>
              <p:nvPr/>
            </p:nvGrpSpPr>
            <p:grpSpPr bwMode="auto">
              <a:xfrm>
                <a:off x="4857753" y="4157662"/>
                <a:ext cx="3324226" cy="2457451"/>
                <a:chOff x="516" y="1539"/>
                <a:chExt cx="2094" cy="1548"/>
              </a:xfrm>
            </p:grpSpPr>
            <p:sp>
              <p:nvSpPr>
                <p:cNvPr id="38957" name="Text Box 4"/>
                <p:cNvSpPr txBox="1">
                  <a:spLocks noChangeArrowheads="1"/>
                </p:cNvSpPr>
                <p:nvPr/>
              </p:nvSpPr>
              <p:spPr bwMode="auto">
                <a:xfrm>
                  <a:off x="531" y="1539"/>
                  <a:ext cx="207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800" b="1">
                      <a:solidFill>
                        <a:srgbClr val="00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cs typeface="Times New Roman" pitchFamily="18" charset="0"/>
                    </a:rPr>
                    <a:t>a          b            y</a:t>
                  </a:r>
                </a:p>
              </p:txBody>
            </p:sp>
            <p:sp>
              <p:nvSpPr>
                <p:cNvPr id="38958" name="Line 5"/>
                <p:cNvSpPr>
                  <a:spLocks noChangeShapeType="1"/>
                </p:cNvSpPr>
                <p:nvPr/>
              </p:nvSpPr>
              <p:spPr bwMode="auto">
                <a:xfrm>
                  <a:off x="522" y="188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59" name="Line 6"/>
                <p:cNvSpPr>
                  <a:spLocks noChangeShapeType="1"/>
                </p:cNvSpPr>
                <p:nvPr/>
              </p:nvSpPr>
              <p:spPr bwMode="auto">
                <a:xfrm>
                  <a:off x="528" y="3084"/>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60" name="Line 7"/>
                <p:cNvSpPr>
                  <a:spLocks noChangeShapeType="1"/>
                </p:cNvSpPr>
                <p:nvPr/>
              </p:nvSpPr>
              <p:spPr bwMode="auto">
                <a:xfrm>
                  <a:off x="516" y="155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61" name="Line 8"/>
                <p:cNvSpPr>
                  <a:spLocks noChangeShapeType="1"/>
                </p:cNvSpPr>
                <p:nvPr/>
              </p:nvSpPr>
              <p:spPr bwMode="auto">
                <a:xfrm>
                  <a:off x="1881" y="1557"/>
                  <a:ext cx="0" cy="153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91" name="矩形 90"/>
              <p:cNvSpPr/>
              <p:nvPr/>
            </p:nvSpPr>
            <p:spPr bwMode="auto">
              <a:xfrm>
                <a:off x="6046790" y="3786190"/>
                <a:ext cx="958850" cy="400050"/>
              </a:xfrm>
              <a:prstGeom prst="rect">
                <a:avLst/>
              </a:prstGeom>
            </p:spPr>
            <p:txBody>
              <a:bodyPr wrap="none">
                <a:spAutoFit/>
              </a:bodyPr>
              <a:lstStyle/>
              <a:p>
                <a:pPr marL="342900" indent="-342900" eaLnBrk="0" hangingPunct="0">
                  <a:spcBef>
                    <a:spcPct val="20000"/>
                  </a:spcBef>
                  <a:defRPr/>
                </a:pPr>
                <a:r>
                  <a:rPr lang="zh-CN" altLang="en-US" sz="2000" b="1" kern="0" dirty="0">
                    <a:solidFill>
                      <a:srgbClr val="C00000"/>
                    </a:solidFill>
                    <a:latin typeface="Times New Roman" pitchFamily="18" charset="0"/>
                    <a:ea typeface="宋体" charset="-122"/>
                    <a:cs typeface="Times New Roman" pitchFamily="18" charset="0"/>
                  </a:rPr>
                  <a:t>真值表</a:t>
                </a:r>
              </a:p>
            </p:txBody>
          </p:sp>
        </p:grpSp>
        <p:sp>
          <p:nvSpPr>
            <p:cNvPr id="38954" name="矩形 88"/>
            <p:cNvSpPr>
              <a:spLocks noChangeArrowheads="1"/>
            </p:cNvSpPr>
            <p:nvPr/>
          </p:nvSpPr>
          <p:spPr bwMode="auto">
            <a:xfrm>
              <a:off x="5643570" y="4771779"/>
              <a:ext cx="2857520" cy="180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0           0              1</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0           1              1</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1           0              1</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1           1              0</a:t>
              </a:r>
            </a:p>
          </p:txBody>
        </p:sp>
      </p:grpSp>
      <p:grpSp>
        <p:nvGrpSpPr>
          <p:cNvPr id="9" name="组合 97"/>
          <p:cNvGrpSpPr>
            <a:grpSpLocks/>
          </p:cNvGrpSpPr>
          <p:nvPr/>
        </p:nvGrpSpPr>
        <p:grpSpPr bwMode="auto">
          <a:xfrm>
            <a:off x="803275" y="855663"/>
            <a:ext cx="2768600" cy="3716337"/>
            <a:chOff x="946150" y="998538"/>
            <a:chExt cx="2768600" cy="3716337"/>
          </a:xfrm>
        </p:grpSpPr>
        <p:grpSp>
          <p:nvGrpSpPr>
            <p:cNvPr id="38921" name="组合 29"/>
            <p:cNvGrpSpPr>
              <a:grpSpLocks/>
            </p:cNvGrpSpPr>
            <p:nvPr/>
          </p:nvGrpSpPr>
          <p:grpSpPr bwMode="auto">
            <a:xfrm>
              <a:off x="946150" y="998538"/>
              <a:ext cx="2768600" cy="3716337"/>
              <a:chOff x="4761385" y="1571612"/>
              <a:chExt cx="2768141" cy="3716363"/>
            </a:xfrm>
          </p:grpSpPr>
          <p:cxnSp>
            <p:nvCxnSpPr>
              <p:cNvPr id="31" name="直接连接符 30"/>
              <p:cNvCxnSpPr/>
              <p:nvPr/>
            </p:nvCxnSpPr>
            <p:spPr bwMode="auto">
              <a:xfrm rot="16200000" flipH="1">
                <a:off x="5564499" y="3671889"/>
                <a:ext cx="3238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auto">
              <a:xfrm rot="5400000">
                <a:off x="5582738" y="3688558"/>
                <a:ext cx="50006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bwMode="auto">
              <a:xfrm>
                <a:off x="5158194" y="3668714"/>
                <a:ext cx="56823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auto">
              <a:xfrm>
                <a:off x="5832770" y="3492500"/>
                <a:ext cx="2650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auto">
              <a:xfrm>
                <a:off x="5832770" y="3854453"/>
                <a:ext cx="2650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auto">
              <a:xfrm flipV="1">
                <a:off x="5832770" y="3668714"/>
                <a:ext cx="525375" cy="0"/>
              </a:xfrm>
              <a:prstGeom prst="line">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bwMode="auto">
              <a:xfrm rot="5400000">
                <a:off x="5795372" y="4223550"/>
                <a:ext cx="112554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auto">
              <a:xfrm>
                <a:off x="5916893" y="5286388"/>
                <a:ext cx="287290" cy="1587"/>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40" idx="4"/>
              </p:cNvCxnSpPr>
              <p:nvPr/>
            </p:nvCxnSpPr>
            <p:spPr bwMode="auto">
              <a:xfrm rot="16200000" flipH="1">
                <a:off x="5387429" y="2783676"/>
                <a:ext cx="14081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bwMode="auto">
              <a:xfrm>
                <a:off x="6037523" y="1971665"/>
                <a:ext cx="107932" cy="1079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8933" name="矩形 76"/>
              <p:cNvSpPr>
                <a:spLocks noChangeArrowheads="1"/>
              </p:cNvSpPr>
              <p:nvPr/>
            </p:nvSpPr>
            <p:spPr bwMode="auto">
              <a:xfrm>
                <a:off x="5894456" y="1571612"/>
                <a:ext cx="458335"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40404"/>
                    </a:solidFill>
                    <a:latin typeface="Times New Roman" pitchFamily="18" charset="0"/>
                  </a:rPr>
                  <a:t>V</a:t>
                </a:r>
                <a:r>
                  <a:rPr kumimoji="1" lang="en-US" altLang="zh-CN" sz="2000" b="1" baseline="-25000">
                    <a:solidFill>
                      <a:srgbClr val="040404"/>
                    </a:solidFill>
                    <a:latin typeface="Times New Roman" pitchFamily="18" charset="0"/>
                  </a:rPr>
                  <a:t>DD</a:t>
                </a:r>
                <a:endParaRPr lang="zh-CN" altLang="en-US" sz="2000" baseline="-25000">
                  <a:solidFill>
                    <a:srgbClr val="000000"/>
                  </a:solidFill>
                </a:endParaRPr>
              </a:p>
            </p:txBody>
          </p:sp>
          <p:sp>
            <p:nvSpPr>
              <p:cNvPr id="38934" name="矩形 75"/>
              <p:cNvSpPr>
                <a:spLocks noChangeArrowheads="1"/>
              </p:cNvSpPr>
              <p:nvPr/>
            </p:nvSpPr>
            <p:spPr bwMode="auto">
              <a:xfrm>
                <a:off x="6386701" y="3459101"/>
                <a:ext cx="441073" cy="4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a:solidFill>
                      <a:srgbClr val="000000"/>
                    </a:solidFill>
                    <a:latin typeface="Times New Roman" pitchFamily="18" charset="0"/>
                    <a:cs typeface="Times New Roman" pitchFamily="18" charset="0"/>
                  </a:rPr>
                  <a:t>T</a:t>
                </a:r>
                <a:r>
                  <a:rPr lang="en-US" altLang="zh-CN" sz="2000" b="1" baseline="-25000">
                    <a:solidFill>
                      <a:srgbClr val="000000"/>
                    </a:solidFill>
                    <a:latin typeface="Times New Roman" pitchFamily="18" charset="0"/>
                    <a:cs typeface="Times New Roman" pitchFamily="18" charset="0"/>
                  </a:rPr>
                  <a:t>1</a:t>
                </a:r>
                <a:endParaRPr lang="zh-CN" altLang="en-US" sz="2000" b="1" baseline="-25000">
                  <a:solidFill>
                    <a:srgbClr val="000000"/>
                  </a:solidFill>
                  <a:latin typeface="Times New Roman" pitchFamily="18" charset="0"/>
                  <a:cs typeface="Times New Roman" pitchFamily="18" charset="0"/>
                </a:endParaRPr>
              </a:p>
            </p:txBody>
          </p:sp>
          <p:cxnSp>
            <p:nvCxnSpPr>
              <p:cNvPr id="43" name="直接连接符 42"/>
              <p:cNvCxnSpPr/>
              <p:nvPr/>
            </p:nvCxnSpPr>
            <p:spPr bwMode="auto">
              <a:xfrm>
                <a:off x="6086728" y="3189285"/>
                <a:ext cx="92853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6061332" y="3143248"/>
                <a:ext cx="71425" cy="714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5" name="矩形 44"/>
              <p:cNvSpPr/>
              <p:nvPr/>
            </p:nvSpPr>
            <p:spPr>
              <a:xfrm>
                <a:off x="6015302" y="2357429"/>
                <a:ext cx="142851" cy="50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8938" name="矩形 75"/>
              <p:cNvSpPr>
                <a:spLocks noChangeArrowheads="1"/>
              </p:cNvSpPr>
              <p:nvPr/>
            </p:nvSpPr>
            <p:spPr bwMode="auto">
              <a:xfrm>
                <a:off x="6157920" y="2428868"/>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a:solidFill>
                      <a:srgbClr val="000000"/>
                    </a:solidFill>
                    <a:latin typeface="Times New Roman" pitchFamily="18" charset="0"/>
                    <a:cs typeface="Times New Roman" pitchFamily="18" charset="0"/>
                  </a:rPr>
                  <a:t>R</a:t>
                </a:r>
                <a:endParaRPr lang="zh-CN" altLang="en-US" sz="2000" b="1">
                  <a:solidFill>
                    <a:srgbClr val="000000"/>
                  </a:solidFill>
                  <a:latin typeface="Times New Roman" pitchFamily="18" charset="0"/>
                  <a:cs typeface="Times New Roman" pitchFamily="18" charset="0"/>
                </a:endParaRPr>
              </a:p>
            </p:txBody>
          </p:sp>
          <p:sp>
            <p:nvSpPr>
              <p:cNvPr id="38939" name="Text Box 31"/>
              <p:cNvSpPr txBox="1">
                <a:spLocks noChangeArrowheads="1"/>
              </p:cNvSpPr>
              <p:nvPr/>
            </p:nvSpPr>
            <p:spPr bwMode="auto">
              <a:xfrm>
                <a:off x="7015176" y="2935566"/>
                <a:ext cx="514350" cy="63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y</a:t>
                </a:r>
              </a:p>
            </p:txBody>
          </p:sp>
          <p:sp>
            <p:nvSpPr>
              <p:cNvPr id="38940" name="Text Box 32"/>
              <p:cNvSpPr txBox="1">
                <a:spLocks noChangeArrowheads="1"/>
              </p:cNvSpPr>
              <p:nvPr/>
            </p:nvSpPr>
            <p:spPr bwMode="auto">
              <a:xfrm>
                <a:off x="4786314" y="3429000"/>
                <a:ext cx="514350" cy="63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a</a:t>
                </a:r>
              </a:p>
            </p:txBody>
          </p:sp>
          <p:cxnSp>
            <p:nvCxnSpPr>
              <p:cNvPr id="49" name="直接连接符 48"/>
              <p:cNvCxnSpPr/>
              <p:nvPr/>
            </p:nvCxnSpPr>
            <p:spPr bwMode="auto">
              <a:xfrm rot="16200000" flipH="1">
                <a:off x="5539103" y="4321181"/>
                <a:ext cx="3238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auto">
              <a:xfrm rot="5400000">
                <a:off x="5558135" y="4337056"/>
                <a:ext cx="500066" cy="15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auto">
              <a:xfrm>
                <a:off x="5132798" y="4318006"/>
                <a:ext cx="56823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auto">
              <a:xfrm>
                <a:off x="5807375" y="4141792"/>
                <a:ext cx="2650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auto">
              <a:xfrm>
                <a:off x="5807375" y="4478344"/>
                <a:ext cx="2650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auto">
              <a:xfrm flipV="1">
                <a:off x="5807375" y="4318006"/>
                <a:ext cx="550771" cy="0"/>
              </a:xfrm>
              <a:prstGeom prst="line">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8947" name="Text Box 32"/>
              <p:cNvSpPr txBox="1">
                <a:spLocks noChangeArrowheads="1"/>
              </p:cNvSpPr>
              <p:nvPr/>
            </p:nvSpPr>
            <p:spPr bwMode="auto">
              <a:xfrm>
                <a:off x="4761385" y="4078574"/>
                <a:ext cx="514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b</a:t>
                </a:r>
              </a:p>
            </p:txBody>
          </p:sp>
          <p:cxnSp>
            <p:nvCxnSpPr>
              <p:cNvPr id="56" name="直接连接符 55"/>
              <p:cNvCxnSpPr/>
              <p:nvPr/>
            </p:nvCxnSpPr>
            <p:spPr bwMode="auto">
              <a:xfrm rot="5400000">
                <a:off x="5942265" y="4000504"/>
                <a:ext cx="285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6320052" y="4278318"/>
                <a:ext cx="71426"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58" name="直接连接符 57"/>
              <p:cNvCxnSpPr/>
              <p:nvPr/>
            </p:nvCxnSpPr>
            <p:spPr bwMode="auto">
              <a:xfrm rot="5400000">
                <a:off x="5680327" y="4879985"/>
                <a:ext cx="785818"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auto">
              <a:xfrm>
                <a:off x="6072443" y="4773621"/>
                <a:ext cx="285703"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6034349" y="4740284"/>
                <a:ext cx="71426" cy="714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38922" name="矩形 75"/>
            <p:cNvSpPr>
              <a:spLocks noChangeArrowheads="1"/>
            </p:cNvSpPr>
            <p:nvPr/>
          </p:nvSpPr>
          <p:spPr bwMode="auto">
            <a:xfrm>
              <a:off x="2571736" y="3571876"/>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a:solidFill>
                    <a:srgbClr val="000000"/>
                  </a:solidFill>
                  <a:latin typeface="Times New Roman" pitchFamily="18" charset="0"/>
                  <a:cs typeface="Times New Roman" pitchFamily="18" charset="0"/>
                </a:rPr>
                <a:t>T</a:t>
              </a:r>
              <a:r>
                <a:rPr lang="en-US" altLang="zh-CN" sz="2000" b="1" baseline="-25000">
                  <a:solidFill>
                    <a:srgbClr val="000000"/>
                  </a:solidFill>
                  <a:latin typeface="Times New Roman" pitchFamily="18" charset="0"/>
                  <a:cs typeface="Times New Roman" pitchFamily="18" charset="0"/>
                </a:rPr>
                <a:t>2</a:t>
              </a:r>
              <a:endParaRPr lang="zh-CN" altLang="en-US" sz="2000" b="1" baseline="-25000">
                <a:solidFill>
                  <a:srgbClr val="000000"/>
                </a:solidFill>
                <a:latin typeface="Times New Roman" pitchFamily="18" charset="0"/>
                <a:cs typeface="Times New Roman" pitchFamily="18" charset="0"/>
              </a:endParaRPr>
            </a:p>
          </p:txBody>
        </p:sp>
      </p:grpSp>
      <p:sp>
        <p:nvSpPr>
          <p:cNvPr id="38920" name="Text Box 5"/>
          <p:cNvSpPr txBox="1">
            <a:spLocks noChangeArrowheads="1"/>
          </p:cNvSpPr>
          <p:nvPr/>
        </p:nvSpPr>
        <p:spPr bwMode="auto">
          <a:xfrm>
            <a:off x="6615113" y="104775"/>
            <a:ext cx="2503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800" b="1">
                <a:solidFill>
                  <a:srgbClr val="FF0066"/>
                </a:solidFill>
                <a:latin typeface="Times New Roman" pitchFamily="18" charset="0"/>
                <a:ea typeface="楷体_GB2312" pitchFamily="49" charset="-122"/>
                <a:cs typeface="Times New Roman" pitchFamily="18" charset="0"/>
              </a:rPr>
              <a:t>§2.3</a:t>
            </a:r>
            <a:r>
              <a:rPr kumimoji="1" lang="en-US" altLang="zh-CN" sz="1800" b="1">
                <a:solidFill>
                  <a:srgbClr val="FF0066"/>
                </a:solidFill>
                <a:latin typeface="宋体" pitchFamily="2" charset="-122"/>
                <a:ea typeface="楷体_GB2312" pitchFamily="49" charset="-122"/>
                <a:cs typeface="Times New Roman" pitchFamily="18" charset="0"/>
              </a:rPr>
              <a:t> </a:t>
            </a:r>
            <a:r>
              <a:rPr kumimoji="1" lang="zh-CN" altLang="en-US" sz="1800" b="1">
                <a:solidFill>
                  <a:srgbClr val="FF0066"/>
                </a:solidFill>
                <a:latin typeface="宋体" pitchFamily="2" charset="-122"/>
                <a:ea typeface="楷体_GB2312" pitchFamily="49" charset="-122"/>
                <a:cs typeface="Times New Roman" pitchFamily="18" charset="0"/>
              </a:rPr>
              <a:t>分立元件门电路</a:t>
            </a:r>
            <a:endParaRPr kumimoji="1" lang="zh-CN" altLang="en-US" sz="1800" b="1">
              <a:solidFill>
                <a:srgbClr val="FF0066"/>
              </a:solidFill>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1"/>
          <p:cNvSpPr>
            <a:spLocks noChangeArrowheads="1"/>
          </p:cNvSpPr>
          <p:nvPr/>
        </p:nvSpPr>
        <p:spPr bwMode="auto">
          <a:xfrm>
            <a:off x="71438" y="0"/>
            <a:ext cx="46974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3600" b="1">
                <a:solidFill>
                  <a:srgbClr val="FF0066"/>
                </a:solidFill>
                <a:latin typeface="Times New Roman" pitchFamily="18" charset="0"/>
                <a:ea typeface="楷体_GB2312" pitchFamily="49" charset="-122"/>
                <a:cs typeface="Times New Roman" pitchFamily="18" charset="0"/>
              </a:rPr>
              <a:t>§3.4</a:t>
            </a:r>
            <a:r>
              <a:rPr kumimoji="1" lang="en-US" altLang="zh-CN" sz="3600" b="1">
                <a:solidFill>
                  <a:srgbClr val="FF0066"/>
                </a:solidFill>
                <a:latin typeface="宋体" pitchFamily="2" charset="-122"/>
                <a:ea typeface="楷体_GB2312" pitchFamily="49" charset="-122"/>
                <a:cs typeface="Times New Roman" pitchFamily="18" charset="0"/>
              </a:rPr>
              <a:t> </a:t>
            </a:r>
            <a:r>
              <a:rPr lang="en-US" altLang="zh-CN" sz="3600" b="1">
                <a:solidFill>
                  <a:srgbClr val="FF0066"/>
                </a:solidFill>
                <a:latin typeface="Times New Roman" pitchFamily="18" charset="0"/>
                <a:ea typeface="楷体_GB2312" pitchFamily="49" charset="-122"/>
                <a:cs typeface="Times New Roman" pitchFamily="18" charset="0"/>
              </a:rPr>
              <a:t>TTL</a:t>
            </a:r>
            <a:r>
              <a:rPr lang="zh-CN" altLang="en-US" sz="3600" b="1">
                <a:solidFill>
                  <a:srgbClr val="FF0066"/>
                </a:solidFill>
                <a:latin typeface="Times New Roman" pitchFamily="18" charset="0"/>
                <a:ea typeface="楷体_GB2312" pitchFamily="49" charset="-122"/>
                <a:cs typeface="Times New Roman" pitchFamily="18" charset="0"/>
              </a:rPr>
              <a:t>集成门电路</a:t>
            </a:r>
          </a:p>
        </p:txBody>
      </p:sp>
      <p:sp>
        <p:nvSpPr>
          <p:cNvPr id="18" name="Rectangle 6"/>
          <p:cNvSpPr>
            <a:spLocks noRot="1" noChangeArrowheads="1"/>
          </p:cNvSpPr>
          <p:nvPr/>
        </p:nvSpPr>
        <p:spPr bwMode="auto">
          <a:xfrm>
            <a:off x="611188" y="642938"/>
            <a:ext cx="481806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800" b="1">
                <a:solidFill>
                  <a:srgbClr val="006600"/>
                </a:solidFill>
                <a:latin typeface="Times New Roman" pitchFamily="18" charset="0"/>
                <a:cs typeface="Times New Roman" pitchFamily="18" charset="0"/>
              </a:rPr>
              <a:t>一、典型的</a:t>
            </a:r>
            <a:r>
              <a:rPr lang="en-US" altLang="zh-CN" sz="2800" b="1">
                <a:solidFill>
                  <a:srgbClr val="006600"/>
                </a:solidFill>
                <a:latin typeface="Times New Roman" pitchFamily="18" charset="0"/>
                <a:cs typeface="Times New Roman" pitchFamily="18" charset="0"/>
              </a:rPr>
              <a:t>TTL</a:t>
            </a:r>
            <a:r>
              <a:rPr lang="zh-CN" altLang="en-US" sz="2800" b="1">
                <a:solidFill>
                  <a:srgbClr val="006600"/>
                </a:solidFill>
                <a:latin typeface="Times New Roman" pitchFamily="18" charset="0"/>
                <a:cs typeface="Times New Roman" pitchFamily="18" charset="0"/>
              </a:rPr>
              <a:t>与非门</a:t>
            </a:r>
          </a:p>
        </p:txBody>
      </p:sp>
      <p:sp>
        <p:nvSpPr>
          <p:cNvPr id="25" name="Rectangle 6"/>
          <p:cNvSpPr>
            <a:spLocks noRot="1" noChangeArrowheads="1"/>
          </p:cNvSpPr>
          <p:nvPr/>
        </p:nvSpPr>
        <p:spPr bwMode="auto">
          <a:xfrm>
            <a:off x="857250" y="1071563"/>
            <a:ext cx="48180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0000"/>
                </a:solidFill>
                <a:latin typeface="Times New Roman" pitchFamily="18" charset="0"/>
                <a:cs typeface="Times New Roman" pitchFamily="18" charset="0"/>
              </a:rPr>
              <a:t>1.</a:t>
            </a:r>
            <a:r>
              <a:rPr lang="zh-CN" altLang="en-US" sz="2400" b="1">
                <a:solidFill>
                  <a:srgbClr val="FF0000"/>
                </a:solidFill>
                <a:latin typeface="Times New Roman" pitchFamily="18" charset="0"/>
                <a:cs typeface="Times New Roman" pitchFamily="18" charset="0"/>
              </a:rPr>
              <a:t> </a:t>
            </a:r>
            <a:r>
              <a:rPr lang="en-US" altLang="zh-CN" sz="2400" b="1">
                <a:solidFill>
                  <a:srgbClr val="FF0000"/>
                </a:solidFill>
                <a:latin typeface="Times New Roman" pitchFamily="18" charset="0"/>
                <a:cs typeface="Times New Roman" pitchFamily="18" charset="0"/>
              </a:rPr>
              <a:t>TTL</a:t>
            </a:r>
            <a:r>
              <a:rPr lang="zh-CN" altLang="en-US" sz="2400" b="1">
                <a:solidFill>
                  <a:srgbClr val="FF0000"/>
                </a:solidFill>
                <a:latin typeface="Times New Roman" pitchFamily="18" charset="0"/>
                <a:cs typeface="Times New Roman" pitchFamily="18" charset="0"/>
              </a:rPr>
              <a:t>与非门的结构和原理</a:t>
            </a:r>
          </a:p>
        </p:txBody>
      </p:sp>
      <p:grpSp>
        <p:nvGrpSpPr>
          <p:cNvPr id="2" name="组合 61"/>
          <p:cNvGrpSpPr>
            <a:grpSpLocks/>
          </p:cNvGrpSpPr>
          <p:nvPr/>
        </p:nvGrpSpPr>
        <p:grpSpPr bwMode="auto">
          <a:xfrm>
            <a:off x="5748338" y="714375"/>
            <a:ext cx="3233737" cy="2828925"/>
            <a:chOff x="5748338" y="714375"/>
            <a:chExt cx="3233737" cy="2828923"/>
          </a:xfrm>
        </p:grpSpPr>
        <p:grpSp>
          <p:nvGrpSpPr>
            <p:cNvPr id="39976" name="组合 25"/>
            <p:cNvGrpSpPr>
              <a:grpSpLocks/>
            </p:cNvGrpSpPr>
            <p:nvPr/>
          </p:nvGrpSpPr>
          <p:grpSpPr bwMode="auto">
            <a:xfrm>
              <a:off x="5748338" y="714375"/>
              <a:ext cx="3233737" cy="2828923"/>
              <a:chOff x="5319714" y="714375"/>
              <a:chExt cx="3233738" cy="2828919"/>
            </a:xfrm>
          </p:grpSpPr>
          <p:grpSp>
            <p:nvGrpSpPr>
              <p:cNvPr id="39978" name="组合 24"/>
              <p:cNvGrpSpPr>
                <a:grpSpLocks/>
              </p:cNvGrpSpPr>
              <p:nvPr/>
            </p:nvGrpSpPr>
            <p:grpSpPr bwMode="auto">
              <a:xfrm>
                <a:off x="5319714" y="714375"/>
                <a:ext cx="3233738" cy="2828919"/>
                <a:chOff x="4859339" y="714356"/>
                <a:chExt cx="3233738" cy="2828919"/>
              </a:xfrm>
            </p:grpSpPr>
            <p:grpSp>
              <p:nvGrpSpPr>
                <p:cNvPr id="39980" name="Group 3"/>
                <p:cNvGrpSpPr>
                  <a:grpSpLocks/>
                </p:cNvGrpSpPr>
                <p:nvPr/>
              </p:nvGrpSpPr>
              <p:grpSpPr bwMode="auto">
                <a:xfrm>
                  <a:off x="4859339" y="1104874"/>
                  <a:ext cx="3233738" cy="2438401"/>
                  <a:chOff x="516" y="1551"/>
                  <a:chExt cx="2037" cy="1536"/>
                </a:xfrm>
              </p:grpSpPr>
              <p:sp>
                <p:nvSpPr>
                  <p:cNvPr id="39982" name="Line 5"/>
                  <p:cNvSpPr>
                    <a:spLocks noChangeShapeType="1"/>
                  </p:cNvSpPr>
                  <p:nvPr/>
                </p:nvSpPr>
                <p:spPr bwMode="auto">
                  <a:xfrm>
                    <a:off x="522" y="188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983" name="Line 6"/>
                  <p:cNvSpPr>
                    <a:spLocks noChangeShapeType="1"/>
                  </p:cNvSpPr>
                  <p:nvPr/>
                </p:nvSpPr>
                <p:spPr bwMode="auto">
                  <a:xfrm>
                    <a:off x="528" y="3084"/>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984" name="Line 7"/>
                  <p:cNvSpPr>
                    <a:spLocks noChangeShapeType="1"/>
                  </p:cNvSpPr>
                  <p:nvPr/>
                </p:nvSpPr>
                <p:spPr bwMode="auto">
                  <a:xfrm>
                    <a:off x="516" y="155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985" name="Line 8"/>
                  <p:cNvSpPr>
                    <a:spLocks noChangeShapeType="1"/>
                  </p:cNvSpPr>
                  <p:nvPr/>
                </p:nvSpPr>
                <p:spPr bwMode="auto">
                  <a:xfrm>
                    <a:off x="1881" y="1557"/>
                    <a:ext cx="0" cy="153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31" name="矩形 30"/>
                <p:cNvSpPr/>
                <p:nvPr/>
              </p:nvSpPr>
              <p:spPr bwMode="auto">
                <a:xfrm>
                  <a:off x="6046789" y="714356"/>
                  <a:ext cx="958850" cy="400049"/>
                </a:xfrm>
                <a:prstGeom prst="rect">
                  <a:avLst/>
                </a:prstGeom>
              </p:spPr>
              <p:txBody>
                <a:bodyPr wrap="none">
                  <a:spAutoFit/>
                </a:bodyPr>
                <a:lstStyle/>
                <a:p>
                  <a:pPr marL="342900" indent="-342900" eaLnBrk="0" hangingPunct="0">
                    <a:spcBef>
                      <a:spcPct val="20000"/>
                    </a:spcBef>
                    <a:defRPr/>
                  </a:pPr>
                  <a:r>
                    <a:rPr lang="zh-CN" altLang="en-US" sz="2000" b="1" kern="0" dirty="0">
                      <a:solidFill>
                        <a:srgbClr val="0000FF"/>
                      </a:solidFill>
                      <a:latin typeface="Times New Roman" pitchFamily="18" charset="0"/>
                      <a:ea typeface="宋体" charset="-122"/>
                      <a:cs typeface="Times New Roman" pitchFamily="18" charset="0"/>
                    </a:rPr>
                    <a:t>功能表</a:t>
                  </a:r>
                </a:p>
              </p:txBody>
            </p:sp>
          </p:grpSp>
          <p:sp>
            <p:nvSpPr>
              <p:cNvPr id="39979" name="矩形 28"/>
              <p:cNvSpPr>
                <a:spLocks noChangeArrowheads="1"/>
              </p:cNvSpPr>
              <p:nvPr/>
            </p:nvSpPr>
            <p:spPr bwMode="auto">
              <a:xfrm>
                <a:off x="5572132" y="1699945"/>
                <a:ext cx="285752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1200"/>
                  </a:spcBef>
                  <a:buFontTx/>
                  <a:buNone/>
                </a:pPr>
                <a:r>
                  <a:rPr kumimoji="1" lang="en-US" altLang="zh-CN" sz="2000" b="1">
                    <a:solidFill>
                      <a:srgbClr val="040404"/>
                    </a:solidFill>
                    <a:latin typeface="Times New Roman" pitchFamily="18" charset="0"/>
                    <a:cs typeface="Times New Roman" pitchFamily="18" charset="0"/>
                  </a:rPr>
                  <a:t>0.2V       0.2V          3.6V</a:t>
                </a:r>
              </a:p>
              <a:p>
                <a:pPr eaLnBrk="1" hangingPunct="1">
                  <a:spcBef>
                    <a:spcPts val="1200"/>
                  </a:spcBef>
                  <a:buFontTx/>
                  <a:buNone/>
                </a:pPr>
                <a:r>
                  <a:rPr kumimoji="1" lang="en-US" altLang="zh-CN" sz="2000" b="1">
                    <a:solidFill>
                      <a:srgbClr val="040404"/>
                    </a:solidFill>
                    <a:latin typeface="Times New Roman" pitchFamily="18" charset="0"/>
                    <a:cs typeface="Times New Roman" pitchFamily="18" charset="0"/>
                  </a:rPr>
                  <a:t>0.2V       3.6V          3.6V</a:t>
                </a:r>
              </a:p>
              <a:p>
                <a:pPr eaLnBrk="1" hangingPunct="1">
                  <a:spcBef>
                    <a:spcPts val="1200"/>
                  </a:spcBef>
                  <a:buFontTx/>
                  <a:buNone/>
                </a:pPr>
                <a:r>
                  <a:rPr kumimoji="1" lang="en-US" altLang="zh-CN" sz="2000" b="1">
                    <a:solidFill>
                      <a:srgbClr val="040404"/>
                    </a:solidFill>
                    <a:latin typeface="Times New Roman" pitchFamily="18" charset="0"/>
                    <a:cs typeface="Times New Roman" pitchFamily="18" charset="0"/>
                  </a:rPr>
                  <a:t>3.6V       0.2V          3.6V</a:t>
                </a:r>
              </a:p>
              <a:p>
                <a:pPr eaLnBrk="1" hangingPunct="1">
                  <a:spcBef>
                    <a:spcPts val="1200"/>
                  </a:spcBef>
                  <a:buFontTx/>
                  <a:buNone/>
                </a:pPr>
                <a:r>
                  <a:rPr kumimoji="1" lang="en-US" altLang="zh-CN" sz="2000" b="1">
                    <a:solidFill>
                      <a:srgbClr val="040404"/>
                    </a:solidFill>
                    <a:latin typeface="Times New Roman" pitchFamily="18" charset="0"/>
                    <a:cs typeface="Times New Roman" pitchFamily="18" charset="0"/>
                  </a:rPr>
                  <a:t>3.6V       3.6V          0.2V</a:t>
                </a:r>
              </a:p>
            </p:txBody>
          </p:sp>
        </p:grpSp>
        <p:sp>
          <p:nvSpPr>
            <p:cNvPr id="39977" name="矩形 40"/>
            <p:cNvSpPr>
              <a:spLocks noChangeArrowheads="1"/>
            </p:cNvSpPr>
            <p:nvPr/>
          </p:nvSpPr>
          <p:spPr bwMode="auto">
            <a:xfrm>
              <a:off x="6012933" y="1109947"/>
              <a:ext cx="27024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rPr>
                <a:t>V</a:t>
              </a:r>
              <a:r>
                <a:rPr kumimoji="1" lang="en-US" altLang="zh-CN" sz="2400" b="1" i="1" baseline="-25000">
                  <a:solidFill>
                    <a:srgbClr val="FF0000"/>
                  </a:solidFill>
                  <a:latin typeface="Times New Roman" pitchFamily="18" charset="0"/>
                </a:rPr>
                <a:t>A</a:t>
              </a:r>
              <a:r>
                <a:rPr kumimoji="1" lang="en-US" altLang="zh-CN" sz="2400" b="1" i="1">
                  <a:solidFill>
                    <a:srgbClr val="FF0000"/>
                  </a:solidFill>
                  <a:latin typeface="Times New Roman" pitchFamily="18" charset="0"/>
                </a:rPr>
                <a:t>        V</a:t>
              </a:r>
              <a:r>
                <a:rPr kumimoji="1" lang="en-US" altLang="zh-CN" sz="2400" b="1" i="1" baseline="-25000">
                  <a:solidFill>
                    <a:srgbClr val="FF0000"/>
                  </a:solidFill>
                  <a:latin typeface="Times New Roman" pitchFamily="18" charset="0"/>
                </a:rPr>
                <a:t>B</a:t>
              </a:r>
              <a:r>
                <a:rPr kumimoji="1" lang="zh-CN" altLang="en-US" sz="2400" b="1" i="1">
                  <a:solidFill>
                    <a:srgbClr val="FF0000"/>
                  </a:solidFill>
                  <a:latin typeface="Times New Roman" pitchFamily="18" charset="0"/>
                </a:rPr>
                <a:t>            </a:t>
              </a:r>
              <a:r>
                <a:rPr kumimoji="1" lang="en-US" altLang="zh-CN" sz="2400" b="1" i="1">
                  <a:solidFill>
                    <a:srgbClr val="FF0000"/>
                  </a:solidFill>
                  <a:latin typeface="Times New Roman" pitchFamily="18" charset="0"/>
                </a:rPr>
                <a:t>V</a:t>
              </a:r>
              <a:r>
                <a:rPr kumimoji="1" lang="en-US" altLang="zh-CN" sz="2400" b="1" i="1" baseline="-25000">
                  <a:solidFill>
                    <a:srgbClr val="FF0000"/>
                  </a:solidFill>
                  <a:latin typeface="Times New Roman" pitchFamily="18" charset="0"/>
                </a:rPr>
                <a:t>Y</a:t>
              </a:r>
              <a:endParaRPr lang="zh-CN" altLang="en-US" sz="2400" baseline="-25000">
                <a:solidFill>
                  <a:srgbClr val="000000"/>
                </a:solidFill>
              </a:endParaRPr>
            </a:p>
          </p:txBody>
        </p:sp>
      </p:grpSp>
      <p:grpSp>
        <p:nvGrpSpPr>
          <p:cNvPr id="6" name="组合 62"/>
          <p:cNvGrpSpPr>
            <a:grpSpLocks/>
          </p:cNvGrpSpPr>
          <p:nvPr/>
        </p:nvGrpSpPr>
        <p:grpSpPr bwMode="auto">
          <a:xfrm>
            <a:off x="5746750" y="3786188"/>
            <a:ext cx="3233738" cy="2828925"/>
            <a:chOff x="5746751" y="3786188"/>
            <a:chExt cx="3233738" cy="2828919"/>
          </a:xfrm>
        </p:grpSpPr>
        <p:grpSp>
          <p:nvGrpSpPr>
            <p:cNvPr id="39966" name="组合 36"/>
            <p:cNvGrpSpPr>
              <a:grpSpLocks/>
            </p:cNvGrpSpPr>
            <p:nvPr/>
          </p:nvGrpSpPr>
          <p:grpSpPr bwMode="auto">
            <a:xfrm>
              <a:off x="5746751" y="3786188"/>
              <a:ext cx="3233738" cy="2828919"/>
              <a:chOff x="5318126" y="3786188"/>
              <a:chExt cx="3233738" cy="2828919"/>
            </a:xfrm>
          </p:grpSpPr>
          <p:grpSp>
            <p:nvGrpSpPr>
              <p:cNvPr id="39968" name="组合 25"/>
              <p:cNvGrpSpPr>
                <a:grpSpLocks/>
              </p:cNvGrpSpPr>
              <p:nvPr/>
            </p:nvGrpSpPr>
            <p:grpSpPr bwMode="auto">
              <a:xfrm>
                <a:off x="5318126" y="3786188"/>
                <a:ext cx="3233738" cy="2828919"/>
                <a:chOff x="4857753" y="3786190"/>
                <a:chExt cx="3233738" cy="2828919"/>
              </a:xfrm>
            </p:grpSpPr>
            <p:grpSp>
              <p:nvGrpSpPr>
                <p:cNvPr id="39970" name="Group 3"/>
                <p:cNvGrpSpPr>
                  <a:grpSpLocks/>
                </p:cNvGrpSpPr>
                <p:nvPr/>
              </p:nvGrpSpPr>
              <p:grpSpPr bwMode="auto">
                <a:xfrm>
                  <a:off x="4857753" y="4176708"/>
                  <a:ext cx="3233738" cy="2438401"/>
                  <a:chOff x="516" y="1551"/>
                  <a:chExt cx="2037" cy="1536"/>
                </a:xfrm>
              </p:grpSpPr>
              <p:sp>
                <p:nvSpPr>
                  <p:cNvPr id="39972" name="Line 5"/>
                  <p:cNvSpPr>
                    <a:spLocks noChangeShapeType="1"/>
                  </p:cNvSpPr>
                  <p:nvPr/>
                </p:nvSpPr>
                <p:spPr bwMode="auto">
                  <a:xfrm>
                    <a:off x="522" y="188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973" name="Line 6"/>
                  <p:cNvSpPr>
                    <a:spLocks noChangeShapeType="1"/>
                  </p:cNvSpPr>
                  <p:nvPr/>
                </p:nvSpPr>
                <p:spPr bwMode="auto">
                  <a:xfrm>
                    <a:off x="528" y="3084"/>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974" name="Line 7"/>
                  <p:cNvSpPr>
                    <a:spLocks noChangeShapeType="1"/>
                  </p:cNvSpPr>
                  <p:nvPr/>
                </p:nvSpPr>
                <p:spPr bwMode="auto">
                  <a:xfrm>
                    <a:off x="516" y="155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975" name="Line 8"/>
                  <p:cNvSpPr>
                    <a:spLocks noChangeShapeType="1"/>
                  </p:cNvSpPr>
                  <p:nvPr/>
                </p:nvSpPr>
                <p:spPr bwMode="auto">
                  <a:xfrm>
                    <a:off x="1881" y="1557"/>
                    <a:ext cx="0" cy="153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41" name="矩形 40"/>
                <p:cNvSpPr/>
                <p:nvPr/>
              </p:nvSpPr>
              <p:spPr bwMode="auto">
                <a:xfrm>
                  <a:off x="6046791" y="3786190"/>
                  <a:ext cx="958850" cy="400049"/>
                </a:xfrm>
                <a:prstGeom prst="rect">
                  <a:avLst/>
                </a:prstGeom>
              </p:spPr>
              <p:txBody>
                <a:bodyPr wrap="none">
                  <a:spAutoFit/>
                </a:bodyPr>
                <a:lstStyle/>
                <a:p>
                  <a:pPr marL="342900" indent="-342900" eaLnBrk="0" hangingPunct="0">
                    <a:spcBef>
                      <a:spcPct val="20000"/>
                    </a:spcBef>
                    <a:defRPr/>
                  </a:pPr>
                  <a:r>
                    <a:rPr lang="zh-CN" altLang="en-US" sz="2000" b="1" kern="0" dirty="0">
                      <a:solidFill>
                        <a:srgbClr val="C00000"/>
                      </a:solidFill>
                      <a:latin typeface="Times New Roman" pitchFamily="18" charset="0"/>
                      <a:ea typeface="宋体" charset="-122"/>
                      <a:cs typeface="Times New Roman" pitchFamily="18" charset="0"/>
                    </a:rPr>
                    <a:t>真值表</a:t>
                  </a:r>
                </a:p>
              </p:txBody>
            </p:sp>
          </p:grpSp>
          <p:sp>
            <p:nvSpPr>
              <p:cNvPr id="39969" name="矩形 38"/>
              <p:cNvSpPr>
                <a:spLocks noChangeArrowheads="1"/>
              </p:cNvSpPr>
              <p:nvPr/>
            </p:nvSpPr>
            <p:spPr bwMode="auto">
              <a:xfrm>
                <a:off x="5643570" y="4771779"/>
                <a:ext cx="2857520" cy="180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0           0              1</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0           1              1</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1           0              1</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1           1              0</a:t>
                </a:r>
              </a:p>
            </p:txBody>
          </p:sp>
        </p:grpSp>
        <p:sp>
          <p:nvSpPr>
            <p:cNvPr id="39967" name="矩形 50"/>
            <p:cNvSpPr>
              <a:spLocks noChangeArrowheads="1"/>
            </p:cNvSpPr>
            <p:nvPr/>
          </p:nvSpPr>
          <p:spPr bwMode="auto">
            <a:xfrm>
              <a:off x="6037290" y="4214818"/>
              <a:ext cx="26066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FF0000"/>
                  </a:solidFill>
                  <a:latin typeface="Times New Roman" pitchFamily="18" charset="0"/>
                </a:rPr>
                <a:t>A          B</a:t>
              </a:r>
              <a:r>
                <a:rPr kumimoji="1" lang="zh-CN" altLang="en-US" sz="2400" b="1" i="1">
                  <a:solidFill>
                    <a:srgbClr val="FF0000"/>
                  </a:solidFill>
                  <a:latin typeface="Times New Roman" pitchFamily="18" charset="0"/>
                </a:rPr>
                <a:t>              </a:t>
              </a:r>
              <a:r>
                <a:rPr kumimoji="1" lang="en-US" altLang="zh-CN" sz="2400" b="1" i="1">
                  <a:solidFill>
                    <a:srgbClr val="FF0000"/>
                  </a:solidFill>
                  <a:latin typeface="Times New Roman" pitchFamily="18" charset="0"/>
                </a:rPr>
                <a:t>Y</a:t>
              </a:r>
              <a:endParaRPr lang="zh-CN" altLang="en-US" sz="2400" baseline="-25000">
                <a:solidFill>
                  <a:srgbClr val="000000"/>
                </a:solidFill>
              </a:endParaRPr>
            </a:p>
          </p:txBody>
        </p:sp>
      </p:grpSp>
      <p:grpSp>
        <p:nvGrpSpPr>
          <p:cNvPr id="10" name="组合 54"/>
          <p:cNvGrpSpPr>
            <a:grpSpLocks/>
          </p:cNvGrpSpPr>
          <p:nvPr/>
        </p:nvGrpSpPr>
        <p:grpSpPr bwMode="auto">
          <a:xfrm>
            <a:off x="642938" y="5715000"/>
            <a:ext cx="4727575" cy="1000125"/>
            <a:chOff x="642910" y="5715016"/>
            <a:chExt cx="4727939" cy="1000132"/>
          </a:xfrm>
        </p:grpSpPr>
        <p:graphicFrame>
          <p:nvGraphicFramePr>
            <p:cNvPr id="39954" name="Object 5"/>
            <p:cNvGraphicFramePr>
              <a:graphicFrameLocks noChangeAspect="1"/>
            </p:cNvGraphicFramePr>
            <p:nvPr/>
          </p:nvGraphicFramePr>
          <p:xfrm>
            <a:off x="785786" y="5995988"/>
            <a:ext cx="1295400" cy="460375"/>
          </p:xfrm>
          <a:graphic>
            <a:graphicData uri="http://schemas.openxmlformats.org/presentationml/2006/ole">
              <mc:AlternateContent xmlns:mc="http://schemas.openxmlformats.org/markup-compatibility/2006">
                <mc:Choice xmlns:v="urn:schemas-microsoft-com:vml" Requires="v">
                  <p:oleObj spid="_x0000_s39988" name="公式" r:id="rId3" imgW="457163" imgH="85708" progId="Equation.3">
                    <p:embed/>
                  </p:oleObj>
                </mc:Choice>
                <mc:Fallback>
                  <p:oleObj name="公式" r:id="rId3" imgW="457163" imgH="85708"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786" y="5995988"/>
                          <a:ext cx="12954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9955" name="组合 42"/>
            <p:cNvGrpSpPr>
              <a:grpSpLocks/>
            </p:cNvGrpSpPr>
            <p:nvPr/>
          </p:nvGrpSpPr>
          <p:grpSpPr bwMode="auto">
            <a:xfrm>
              <a:off x="2571736" y="5825778"/>
              <a:ext cx="2799113" cy="889370"/>
              <a:chOff x="1214441" y="1571612"/>
              <a:chExt cx="2799113" cy="889370"/>
            </a:xfrm>
          </p:grpSpPr>
          <p:sp>
            <p:nvSpPr>
              <p:cNvPr id="39957" name="Text Box 24"/>
              <p:cNvSpPr txBox="1">
                <a:spLocks noChangeArrowheads="1"/>
              </p:cNvSpPr>
              <p:nvPr/>
            </p:nvSpPr>
            <p:spPr bwMode="auto">
              <a:xfrm>
                <a:off x="3429340" y="1782311"/>
                <a:ext cx="584214" cy="461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Y</a:t>
                </a:r>
              </a:p>
            </p:txBody>
          </p:sp>
          <p:sp>
            <p:nvSpPr>
              <p:cNvPr id="39958" name="Text Box 25"/>
              <p:cNvSpPr txBox="1">
                <a:spLocks noChangeArrowheads="1"/>
              </p:cNvSpPr>
              <p:nvPr/>
            </p:nvSpPr>
            <p:spPr bwMode="auto">
              <a:xfrm>
                <a:off x="1238046" y="1571612"/>
                <a:ext cx="584214" cy="461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39959" name="Text Box 26"/>
              <p:cNvSpPr txBox="1">
                <a:spLocks noChangeArrowheads="1"/>
              </p:cNvSpPr>
              <p:nvPr/>
            </p:nvSpPr>
            <p:spPr bwMode="auto">
              <a:xfrm>
                <a:off x="1214441" y="1999663"/>
                <a:ext cx="584214" cy="461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39960" name="Line 31"/>
              <p:cNvSpPr>
                <a:spLocks noChangeShapeType="1"/>
              </p:cNvSpPr>
              <p:nvPr/>
            </p:nvSpPr>
            <p:spPr bwMode="auto">
              <a:xfrm>
                <a:off x="2856928" y="2037367"/>
                <a:ext cx="5134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961" name="Line 32"/>
              <p:cNvSpPr>
                <a:spLocks noChangeShapeType="1"/>
              </p:cNvSpPr>
              <p:nvPr/>
            </p:nvSpPr>
            <p:spPr bwMode="auto">
              <a:xfrm>
                <a:off x="1680632" y="2214797"/>
                <a:ext cx="5134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962" name="Line 33"/>
              <p:cNvSpPr>
                <a:spLocks noChangeShapeType="1"/>
              </p:cNvSpPr>
              <p:nvPr/>
            </p:nvSpPr>
            <p:spPr bwMode="auto">
              <a:xfrm>
                <a:off x="1674731" y="1888769"/>
                <a:ext cx="5134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 name="矩形 50"/>
              <p:cNvSpPr/>
              <p:nvPr/>
            </p:nvSpPr>
            <p:spPr bwMode="auto">
              <a:xfrm>
                <a:off x="2214777" y="1710090"/>
                <a:ext cx="500102" cy="6429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9964" name="矩形 51"/>
              <p:cNvSpPr>
                <a:spLocks noChangeArrowheads="1"/>
              </p:cNvSpPr>
              <p:nvPr/>
            </p:nvSpPr>
            <p:spPr bwMode="auto">
              <a:xfrm>
                <a:off x="2358424" y="1709737"/>
                <a:ext cx="3561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&amp;</a:t>
                </a:r>
                <a:endParaRPr lang="zh-CN" altLang="en-US" sz="1600">
                  <a:solidFill>
                    <a:srgbClr val="000000"/>
                  </a:solidFill>
                  <a:latin typeface="Times New Roman" pitchFamily="18" charset="0"/>
                  <a:cs typeface="Times New Roman" pitchFamily="18" charset="0"/>
                </a:endParaRPr>
              </a:p>
            </p:txBody>
          </p:sp>
          <p:sp>
            <p:nvSpPr>
              <p:cNvPr id="39965" name="Oval 132"/>
              <p:cNvSpPr>
                <a:spLocks noChangeArrowheads="1"/>
              </p:cNvSpPr>
              <p:nvPr/>
            </p:nvSpPr>
            <p:spPr bwMode="auto">
              <a:xfrm>
                <a:off x="2722566" y="1962151"/>
                <a:ext cx="144000" cy="144000"/>
              </a:xfrm>
              <a:prstGeom prst="ellipse">
                <a:avLst/>
              </a:prstGeom>
              <a:solidFill>
                <a:schemeClr val="bg1"/>
              </a:solid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grpSp>
        <p:sp>
          <p:nvSpPr>
            <p:cNvPr id="39956" name="Rectangle 15"/>
            <p:cNvSpPr>
              <a:spLocks noChangeArrowheads="1"/>
            </p:cNvSpPr>
            <p:nvPr/>
          </p:nvSpPr>
          <p:spPr bwMode="auto">
            <a:xfrm>
              <a:off x="642910" y="5715016"/>
              <a:ext cx="4643470" cy="1000132"/>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grpSp>
        <p:nvGrpSpPr>
          <p:cNvPr id="12" name="组合 60"/>
          <p:cNvGrpSpPr>
            <a:grpSpLocks/>
          </p:cNvGrpSpPr>
          <p:nvPr/>
        </p:nvGrpSpPr>
        <p:grpSpPr bwMode="auto">
          <a:xfrm>
            <a:off x="71438" y="1571625"/>
            <a:ext cx="5830887" cy="4071938"/>
            <a:chOff x="71438" y="1571625"/>
            <a:chExt cx="5830887" cy="4071938"/>
          </a:xfrm>
        </p:grpSpPr>
        <p:graphicFrame>
          <p:nvGraphicFramePr>
            <p:cNvPr id="39948" name="Object 2"/>
            <p:cNvGraphicFramePr>
              <a:graphicFrameLocks noChangeAspect="1"/>
            </p:cNvGraphicFramePr>
            <p:nvPr/>
          </p:nvGraphicFramePr>
          <p:xfrm>
            <a:off x="71438" y="1571625"/>
            <a:ext cx="5830887" cy="4071938"/>
          </p:xfrm>
          <a:graphic>
            <a:graphicData uri="http://schemas.openxmlformats.org/presentationml/2006/ole">
              <mc:AlternateContent xmlns:mc="http://schemas.openxmlformats.org/markup-compatibility/2006">
                <mc:Choice xmlns:v="urn:schemas-microsoft-com:vml" Requires="v">
                  <p:oleObj spid="_x0000_s39989" name="Picture" r:id="rId5" imgW="8115300" imgH="5397500" progId="Word.Picture.8">
                    <p:embed/>
                  </p:oleObj>
                </mc:Choice>
                <mc:Fallback>
                  <p:oleObj name="Picture" r:id="rId5" imgW="8115300" imgH="5397500" progId="Word.Picture.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8" y="1571625"/>
                          <a:ext cx="5830887"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 name="矩形 56"/>
            <p:cNvSpPr/>
            <p:nvPr/>
          </p:nvSpPr>
          <p:spPr>
            <a:xfrm>
              <a:off x="282575" y="3651250"/>
              <a:ext cx="428625"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9950" name="矩形 55"/>
            <p:cNvSpPr>
              <a:spLocks noChangeArrowheads="1"/>
            </p:cNvSpPr>
            <p:nvPr/>
          </p:nvSpPr>
          <p:spPr bwMode="auto">
            <a:xfrm>
              <a:off x="353480" y="3571876"/>
              <a:ext cx="3608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400" b="1" i="1">
                  <a:solidFill>
                    <a:srgbClr val="FF0000"/>
                  </a:solidFill>
                  <a:latin typeface="Times New Roman" pitchFamily="18" charset="0"/>
                </a:rPr>
                <a:t>A</a:t>
              </a:r>
              <a:r>
                <a:rPr kumimoji="1" lang="en-US" altLang="zh-CN" sz="1600" b="1" i="1">
                  <a:solidFill>
                    <a:srgbClr val="FF0000"/>
                  </a:solidFill>
                  <a:latin typeface="Times New Roman" pitchFamily="18" charset="0"/>
                </a:rPr>
                <a:t> </a:t>
              </a:r>
              <a:endParaRPr lang="zh-CN" altLang="en-US" sz="1600">
                <a:solidFill>
                  <a:srgbClr val="000000"/>
                </a:solidFill>
              </a:endParaRPr>
            </a:p>
          </p:txBody>
        </p:sp>
        <p:sp>
          <p:nvSpPr>
            <p:cNvPr id="39951" name="矩形 57"/>
            <p:cNvSpPr>
              <a:spLocks noChangeArrowheads="1"/>
            </p:cNvSpPr>
            <p:nvPr/>
          </p:nvSpPr>
          <p:spPr bwMode="auto">
            <a:xfrm>
              <a:off x="357158" y="3786190"/>
              <a:ext cx="3048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400" b="1" i="1">
                  <a:solidFill>
                    <a:srgbClr val="FF0000"/>
                  </a:solidFill>
                  <a:latin typeface="Times New Roman" pitchFamily="18" charset="0"/>
                </a:rPr>
                <a:t>B</a:t>
              </a:r>
              <a:endParaRPr lang="zh-CN" altLang="en-US" sz="1600">
                <a:solidFill>
                  <a:srgbClr val="000000"/>
                </a:solidFill>
              </a:endParaRPr>
            </a:p>
          </p:txBody>
        </p:sp>
        <p:sp>
          <p:nvSpPr>
            <p:cNvPr id="60" name="矩形 59"/>
            <p:cNvSpPr/>
            <p:nvPr/>
          </p:nvSpPr>
          <p:spPr>
            <a:xfrm>
              <a:off x="5286375" y="3643313"/>
              <a:ext cx="285750" cy="285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9953" name="矩形 58"/>
            <p:cNvSpPr>
              <a:spLocks noChangeArrowheads="1"/>
            </p:cNvSpPr>
            <p:nvPr/>
          </p:nvSpPr>
          <p:spPr bwMode="auto">
            <a:xfrm>
              <a:off x="5286380" y="3571876"/>
              <a:ext cx="3449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400" b="1" i="1">
                  <a:solidFill>
                    <a:srgbClr val="FF0000"/>
                  </a:solidFill>
                  <a:latin typeface="Times New Roman" pitchFamily="18" charset="0"/>
                </a:rPr>
                <a:t>Y</a:t>
              </a:r>
              <a:r>
                <a:rPr kumimoji="1" lang="en-US" altLang="zh-CN" sz="1600" b="1" i="1">
                  <a:solidFill>
                    <a:srgbClr val="FF0000"/>
                  </a:solidFill>
                  <a:latin typeface="Times New Roman" pitchFamily="18" charset="0"/>
                </a:rPr>
                <a:t> </a:t>
              </a:r>
              <a:endParaRPr lang="zh-CN" altLang="en-US" sz="1600">
                <a:solidFill>
                  <a:srgbClr val="000000"/>
                </a:solidFill>
              </a:endParaRPr>
            </a:p>
          </p:txBody>
        </p:sp>
      </p:grpSp>
      <p:grpSp>
        <p:nvGrpSpPr>
          <p:cNvPr id="13" name="组合 24"/>
          <p:cNvGrpSpPr>
            <a:grpSpLocks/>
          </p:cNvGrpSpPr>
          <p:nvPr/>
        </p:nvGrpSpPr>
        <p:grpSpPr bwMode="auto">
          <a:xfrm>
            <a:off x="571500" y="5072063"/>
            <a:ext cx="8358188" cy="1571625"/>
            <a:chOff x="571472" y="3357562"/>
            <a:chExt cx="8358246" cy="1571636"/>
          </a:xfrm>
        </p:grpSpPr>
        <p:sp>
          <p:nvSpPr>
            <p:cNvPr id="65" name="圆角矩形标注 64"/>
            <p:cNvSpPr/>
            <p:nvPr/>
          </p:nvSpPr>
          <p:spPr>
            <a:xfrm>
              <a:off x="571472" y="3357562"/>
              <a:ext cx="8358246" cy="1571636"/>
            </a:xfrm>
            <a:prstGeom prst="wedgeRoundRectCallout">
              <a:avLst>
                <a:gd name="adj1" fmla="val -3969"/>
                <a:gd name="adj2" fmla="val -136797"/>
                <a:gd name="adj3" fmla="val 16667"/>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9947" name="矩形 26"/>
            <p:cNvSpPr>
              <a:spLocks noChangeArrowheads="1"/>
            </p:cNvSpPr>
            <p:nvPr/>
          </p:nvSpPr>
          <p:spPr bwMode="auto">
            <a:xfrm>
              <a:off x="642910" y="3571877"/>
              <a:ext cx="8143961" cy="1015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42925"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50000"/>
                </a:lnSpc>
                <a:spcBef>
                  <a:spcPct val="0"/>
                </a:spcBef>
                <a:buFontTx/>
                <a:buNone/>
              </a:pPr>
              <a:r>
                <a:rPr lang="zh-CN" altLang="en-US" sz="2000" b="1">
                  <a:solidFill>
                    <a:srgbClr val="FFFF00"/>
                  </a:solidFill>
                  <a:latin typeface="Times New Roman" pitchFamily="18" charset="0"/>
                  <a:cs typeface="Times New Roman" pitchFamily="18" charset="0"/>
                </a:rPr>
                <a:t>由于电路的输入级和输出级均由三极管构成，因此称此类逻辑电路为</a:t>
              </a:r>
              <a:r>
                <a:rPr lang="zh-CN" altLang="en-US" sz="2000" b="1">
                  <a:solidFill>
                    <a:srgbClr val="FF0000"/>
                  </a:solidFill>
                  <a:latin typeface="Times New Roman" pitchFamily="18" charset="0"/>
                  <a:cs typeface="Times New Roman" pitchFamily="18" charset="0"/>
                </a:rPr>
                <a:t>晶体管</a:t>
              </a:r>
              <a:r>
                <a:rPr lang="en-US" altLang="zh-CN" sz="2000" b="1">
                  <a:solidFill>
                    <a:srgbClr val="FF0000"/>
                  </a:solidFill>
                  <a:latin typeface="Times New Roman" pitchFamily="18" charset="0"/>
                  <a:cs typeface="Times New Roman" pitchFamily="18" charset="0"/>
                </a:rPr>
                <a:t>-</a:t>
              </a:r>
              <a:r>
                <a:rPr lang="zh-CN" altLang="en-US" sz="2000" b="1">
                  <a:solidFill>
                    <a:srgbClr val="FF0000"/>
                  </a:solidFill>
                  <a:latin typeface="Times New Roman" pitchFamily="18" charset="0"/>
                  <a:cs typeface="Times New Roman" pitchFamily="18" charset="0"/>
                </a:rPr>
                <a:t>晶体管逻辑</a:t>
              </a:r>
              <a:r>
                <a:rPr lang="zh-CN" altLang="en-US" sz="2000" b="1">
                  <a:solidFill>
                    <a:srgbClr val="FFFF00"/>
                  </a:solidFill>
                  <a:latin typeface="Times New Roman" pitchFamily="18" charset="0"/>
                  <a:cs typeface="Times New Roman" pitchFamily="18" charset="0"/>
                </a:rPr>
                <a:t>，即 </a:t>
              </a:r>
              <a:r>
                <a:rPr lang="en-US" altLang="zh-CN" sz="2000" b="1">
                  <a:solidFill>
                    <a:srgbClr val="FF0000"/>
                  </a:solidFill>
                  <a:latin typeface="Times New Roman" pitchFamily="18" charset="0"/>
                  <a:cs typeface="Times New Roman" pitchFamily="18" charset="0"/>
                </a:rPr>
                <a:t>Transistor-Transistor Logic ---TTL</a:t>
              </a:r>
              <a:r>
                <a:rPr lang="zh-CN" altLang="en-US" sz="2000" b="1">
                  <a:solidFill>
                    <a:srgbClr val="FFFF00"/>
                  </a:solidFill>
                  <a:latin typeface="Times New Roman" pitchFamily="18" charset="0"/>
                  <a:cs typeface="Times New Roman" pitchFamily="18"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21" name="矩形 2"/>
          <p:cNvSpPr>
            <a:spLocks noChangeArrowheads="1"/>
          </p:cNvSpPr>
          <p:nvPr/>
        </p:nvSpPr>
        <p:spPr bwMode="auto">
          <a:xfrm>
            <a:off x="544513" y="428625"/>
            <a:ext cx="28130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1</a:t>
            </a:r>
            <a:r>
              <a:rPr lang="zh-CN" altLang="en-US" sz="2400" b="1">
                <a:solidFill>
                  <a:srgbClr val="0000FF"/>
                </a:solidFill>
                <a:latin typeface="Times New Roman" pitchFamily="18" charset="0"/>
                <a:cs typeface="Times New Roman" pitchFamily="18" charset="0"/>
              </a:rPr>
              <a:t>）电压传输特性</a:t>
            </a:r>
            <a:endParaRPr lang="zh-CN" altLang="en-US" sz="2400">
              <a:solidFill>
                <a:srgbClr val="0000FF"/>
              </a:solidFill>
              <a:latin typeface="Times New Roman" pitchFamily="18" charset="0"/>
              <a:cs typeface="Times New Roman" pitchFamily="18" charset="0"/>
            </a:endParaRPr>
          </a:p>
        </p:txBody>
      </p:sp>
      <p:sp>
        <p:nvSpPr>
          <p:cNvPr id="40963" name="Rectangle 6"/>
          <p:cNvSpPr>
            <a:spLocks noRot="1" noChangeArrowheads="1"/>
          </p:cNvSpPr>
          <p:nvPr/>
        </p:nvSpPr>
        <p:spPr bwMode="auto">
          <a:xfrm>
            <a:off x="428625" y="0"/>
            <a:ext cx="48180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0000"/>
                </a:solidFill>
                <a:latin typeface="Times New Roman" pitchFamily="18" charset="0"/>
                <a:cs typeface="Times New Roman" pitchFamily="18" charset="0"/>
              </a:rPr>
              <a:t>2.</a:t>
            </a:r>
            <a:r>
              <a:rPr lang="zh-CN" altLang="en-US" sz="2400" b="1">
                <a:solidFill>
                  <a:srgbClr val="FF0000"/>
                </a:solidFill>
                <a:latin typeface="Times New Roman" pitchFamily="18" charset="0"/>
                <a:cs typeface="Times New Roman" pitchFamily="18" charset="0"/>
              </a:rPr>
              <a:t> </a:t>
            </a:r>
            <a:r>
              <a:rPr lang="en-US" altLang="zh-CN" sz="2400" b="1">
                <a:solidFill>
                  <a:srgbClr val="FF0000"/>
                </a:solidFill>
                <a:latin typeface="Times New Roman" pitchFamily="18" charset="0"/>
                <a:cs typeface="Times New Roman" pitchFamily="18" charset="0"/>
              </a:rPr>
              <a:t>TTL</a:t>
            </a:r>
            <a:r>
              <a:rPr lang="zh-CN" altLang="en-US" sz="2400" b="1">
                <a:solidFill>
                  <a:srgbClr val="FF0000"/>
                </a:solidFill>
                <a:latin typeface="Times New Roman" pitchFamily="18" charset="0"/>
                <a:cs typeface="Times New Roman" pitchFamily="18" charset="0"/>
              </a:rPr>
              <a:t>与非门的外特性及其参数</a:t>
            </a:r>
          </a:p>
        </p:txBody>
      </p:sp>
      <p:sp>
        <p:nvSpPr>
          <p:cNvPr id="155" name="Text Box 89"/>
          <p:cNvSpPr txBox="1">
            <a:spLocks noChangeArrowheads="1"/>
          </p:cNvSpPr>
          <p:nvPr/>
        </p:nvSpPr>
        <p:spPr bwMode="auto">
          <a:xfrm>
            <a:off x="485775" y="4591050"/>
            <a:ext cx="8229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177800" indent="-1778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en-US" altLang="zh-CN" sz="2000" b="1">
                <a:solidFill>
                  <a:srgbClr val="FF0000"/>
                </a:solidFill>
                <a:latin typeface="Times New Roman" pitchFamily="18" charset="0"/>
                <a:cs typeface="Times New Roman" pitchFamily="18" charset="0"/>
              </a:rPr>
              <a:t>V</a:t>
            </a:r>
            <a:r>
              <a:rPr lang="en-US" altLang="zh-CN" sz="2000" b="1" baseline="-25000">
                <a:solidFill>
                  <a:srgbClr val="FF0000"/>
                </a:solidFill>
                <a:latin typeface="Times New Roman" pitchFamily="18" charset="0"/>
                <a:cs typeface="Times New Roman" pitchFamily="18" charset="0"/>
              </a:rPr>
              <a:t>on     </a:t>
            </a:r>
            <a:r>
              <a:rPr lang="en-US" altLang="zh-CN" sz="2000" b="1">
                <a:solidFill>
                  <a:srgbClr val="FF0000"/>
                </a:solidFill>
                <a:latin typeface="Times New Roman" pitchFamily="18" charset="0"/>
                <a:cs typeface="Times New Roman" pitchFamily="18" charset="0"/>
              </a:rPr>
              <a:t>—</a:t>
            </a:r>
            <a:r>
              <a:rPr lang="zh-CN" altLang="en-US" sz="2000" b="1">
                <a:solidFill>
                  <a:srgbClr val="FF0000"/>
                </a:solidFill>
                <a:latin typeface="Times New Roman" pitchFamily="18" charset="0"/>
                <a:cs typeface="Times New Roman" pitchFamily="18" charset="0"/>
              </a:rPr>
              <a:t>开门电平</a:t>
            </a:r>
            <a:r>
              <a:rPr lang="zh-CN" altLang="en-GB" sz="2000" b="1">
                <a:solidFill>
                  <a:srgbClr val="FF0000"/>
                </a:solidFill>
                <a:latin typeface="Times New Roman" pitchFamily="18" charset="0"/>
                <a:cs typeface="Times New Roman" pitchFamily="18" charset="0"/>
              </a:rPr>
              <a:t> </a:t>
            </a:r>
            <a:r>
              <a:rPr lang="zh-CN" altLang="en-US" sz="2000" b="1">
                <a:solidFill>
                  <a:srgbClr val="FF0000"/>
                </a:solidFill>
                <a:latin typeface="Times New Roman" pitchFamily="18" charset="0"/>
                <a:cs typeface="Times New Roman" pitchFamily="18" charset="0"/>
              </a:rPr>
              <a:t>，</a:t>
            </a:r>
            <a:r>
              <a:rPr lang="zh-CN" altLang="en-US" sz="2000" b="1">
                <a:solidFill>
                  <a:srgbClr val="000000"/>
                </a:solidFill>
                <a:latin typeface="Times New Roman" pitchFamily="18" charset="0"/>
                <a:cs typeface="Times New Roman" pitchFamily="18" charset="0"/>
              </a:rPr>
              <a:t>输出低电平的最大值（</a:t>
            </a:r>
            <a:r>
              <a:rPr lang="en-US" altLang="zh-CN" sz="2000" b="1">
                <a:solidFill>
                  <a:srgbClr val="000000"/>
                </a:solidFill>
                <a:latin typeface="Times New Roman" pitchFamily="18" charset="0"/>
                <a:cs typeface="Times New Roman" pitchFamily="18" charset="0"/>
              </a:rPr>
              <a:t>0.8V </a:t>
            </a:r>
            <a:r>
              <a:rPr lang="zh-CN" altLang="en-US" sz="2000" b="1">
                <a:solidFill>
                  <a:srgbClr val="000000"/>
                </a:solidFill>
                <a:latin typeface="Times New Roman" pitchFamily="18" charset="0"/>
                <a:cs typeface="Times New Roman" pitchFamily="18" charset="0"/>
              </a:rPr>
              <a:t>）时，对应的输入电压，即</a:t>
            </a:r>
            <a:r>
              <a:rPr lang="zh-CN" altLang="en-US" sz="2000" b="1">
                <a:solidFill>
                  <a:srgbClr val="FF0000"/>
                </a:solidFill>
                <a:latin typeface="Times New Roman" pitchFamily="18" charset="0"/>
                <a:cs typeface="Times New Roman" pitchFamily="18" charset="0"/>
              </a:rPr>
              <a:t>输入高电平的最小值 </a:t>
            </a:r>
            <a:r>
              <a:rPr lang="en-US" altLang="zh-CN" sz="2000" b="1">
                <a:solidFill>
                  <a:srgbClr val="FF0000"/>
                </a:solidFill>
                <a:latin typeface="Times New Roman" pitchFamily="18" charset="0"/>
                <a:cs typeface="Times New Roman" pitchFamily="18" charset="0"/>
              </a:rPr>
              <a:t>V</a:t>
            </a:r>
            <a:r>
              <a:rPr lang="en-US" altLang="zh-CN" sz="2000" b="1" baseline="-25000">
                <a:solidFill>
                  <a:srgbClr val="FF0000"/>
                </a:solidFill>
                <a:latin typeface="Times New Roman" pitchFamily="18" charset="0"/>
                <a:cs typeface="Times New Roman" pitchFamily="18" charset="0"/>
              </a:rPr>
              <a:t>IHmin</a:t>
            </a:r>
            <a:r>
              <a:rPr lang="zh-CN" altLang="en-US" sz="2000" b="1">
                <a:solidFill>
                  <a:srgbClr val="000000"/>
                </a:solidFill>
                <a:latin typeface="Times New Roman" pitchFamily="18" charset="0"/>
                <a:cs typeface="Times New Roman" pitchFamily="18" charset="0"/>
              </a:rPr>
              <a:t>。</a:t>
            </a:r>
            <a:endParaRPr lang="en-US" altLang="zh-CN" sz="2000" b="1">
              <a:solidFill>
                <a:srgbClr val="000000"/>
              </a:solidFill>
              <a:latin typeface="Times New Roman" pitchFamily="18" charset="0"/>
              <a:cs typeface="Times New Roman" pitchFamily="18" charset="0"/>
            </a:endParaRPr>
          </a:p>
        </p:txBody>
      </p:sp>
      <p:sp>
        <p:nvSpPr>
          <p:cNvPr id="162" name="Text Box 98"/>
          <p:cNvSpPr txBox="1">
            <a:spLocks noChangeArrowheads="1"/>
          </p:cNvSpPr>
          <p:nvPr/>
        </p:nvSpPr>
        <p:spPr bwMode="auto">
          <a:xfrm>
            <a:off x="517525" y="3929063"/>
            <a:ext cx="834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177800" indent="-1778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en-US" altLang="zh-CN" sz="2000" b="1">
                <a:solidFill>
                  <a:srgbClr val="0000FF"/>
                </a:solidFill>
                <a:latin typeface="Times New Roman" pitchFamily="18" charset="0"/>
                <a:cs typeface="Times New Roman" pitchFamily="18" charset="0"/>
              </a:rPr>
              <a:t>V</a:t>
            </a:r>
            <a:r>
              <a:rPr lang="en-US" altLang="zh-CN" sz="2000" b="1" baseline="-25000">
                <a:solidFill>
                  <a:srgbClr val="0000FF"/>
                </a:solidFill>
                <a:latin typeface="Times New Roman" pitchFamily="18" charset="0"/>
                <a:cs typeface="Times New Roman" pitchFamily="18" charset="0"/>
              </a:rPr>
              <a:t>off    </a:t>
            </a:r>
            <a:r>
              <a:rPr lang="en-US" altLang="zh-CN" sz="2000" b="1">
                <a:solidFill>
                  <a:srgbClr val="0000FF"/>
                </a:solidFill>
                <a:latin typeface="Times New Roman" pitchFamily="18" charset="0"/>
                <a:cs typeface="Times New Roman" pitchFamily="18" charset="0"/>
              </a:rPr>
              <a:t>—</a:t>
            </a:r>
            <a:r>
              <a:rPr lang="zh-CN" altLang="en-US" sz="2000" b="1">
                <a:solidFill>
                  <a:srgbClr val="0000FF"/>
                </a:solidFill>
                <a:latin typeface="Times New Roman" pitchFamily="18" charset="0"/>
                <a:cs typeface="Times New Roman" pitchFamily="18" charset="0"/>
              </a:rPr>
              <a:t>关门电平</a:t>
            </a:r>
            <a:r>
              <a:rPr lang="zh-CN" altLang="en-GB" sz="2000" b="1">
                <a:solidFill>
                  <a:srgbClr val="0000FF"/>
                </a:solidFill>
                <a:latin typeface="Times New Roman" pitchFamily="18" charset="0"/>
                <a:cs typeface="Times New Roman" pitchFamily="18" charset="0"/>
              </a:rPr>
              <a:t> </a:t>
            </a:r>
            <a:r>
              <a:rPr lang="zh-CN" altLang="en-US" sz="2000" b="1">
                <a:solidFill>
                  <a:srgbClr val="0000FF"/>
                </a:solidFill>
                <a:latin typeface="Times New Roman" pitchFamily="18" charset="0"/>
                <a:cs typeface="Times New Roman" pitchFamily="18" charset="0"/>
              </a:rPr>
              <a:t>，</a:t>
            </a:r>
            <a:r>
              <a:rPr lang="zh-CN" altLang="en-US" sz="2000" b="1">
                <a:solidFill>
                  <a:srgbClr val="000000"/>
                </a:solidFill>
                <a:latin typeface="Times New Roman" pitchFamily="18" charset="0"/>
                <a:cs typeface="Times New Roman" pitchFamily="18" charset="0"/>
              </a:rPr>
              <a:t>输</a:t>
            </a:r>
            <a:r>
              <a:rPr lang="zh-CN" altLang="en-GB" sz="2000" b="1">
                <a:solidFill>
                  <a:srgbClr val="000000"/>
                </a:solidFill>
                <a:latin typeface="Times New Roman" pitchFamily="18" charset="0"/>
                <a:cs typeface="Times New Roman" pitchFamily="18" charset="0"/>
              </a:rPr>
              <a:t>出</a:t>
            </a:r>
            <a:r>
              <a:rPr lang="zh-CN" altLang="en-US" sz="2000" b="1">
                <a:solidFill>
                  <a:srgbClr val="000000"/>
                </a:solidFill>
                <a:latin typeface="Times New Roman" pitchFamily="18" charset="0"/>
                <a:cs typeface="Times New Roman" pitchFamily="18" charset="0"/>
              </a:rPr>
              <a:t>高电平的最小值（ </a:t>
            </a:r>
            <a:r>
              <a:rPr lang="en-GB" altLang="zh-CN" sz="2000" b="1">
                <a:solidFill>
                  <a:srgbClr val="000000"/>
                </a:solidFill>
                <a:latin typeface="Times New Roman" pitchFamily="18" charset="0"/>
                <a:cs typeface="Times New Roman" pitchFamily="18" charset="0"/>
              </a:rPr>
              <a:t>2.4</a:t>
            </a:r>
            <a:r>
              <a:rPr lang="en-US" altLang="zh-CN" sz="2000" b="1">
                <a:solidFill>
                  <a:srgbClr val="000000"/>
                </a:solidFill>
                <a:latin typeface="Times New Roman" pitchFamily="18" charset="0"/>
                <a:cs typeface="Times New Roman" pitchFamily="18" charset="0"/>
              </a:rPr>
              <a:t>V</a:t>
            </a:r>
            <a:r>
              <a:rPr lang="zh-CN" altLang="en-US" sz="2000" b="1">
                <a:solidFill>
                  <a:srgbClr val="000000"/>
                </a:solidFill>
                <a:latin typeface="Times New Roman" pitchFamily="18" charset="0"/>
                <a:cs typeface="Times New Roman" pitchFamily="18" charset="0"/>
              </a:rPr>
              <a:t>）时，对应的输入电压，即</a:t>
            </a:r>
            <a:r>
              <a:rPr lang="zh-CN" altLang="en-US" sz="2000" b="1">
                <a:solidFill>
                  <a:srgbClr val="0000FF"/>
                </a:solidFill>
                <a:latin typeface="Times New Roman" pitchFamily="18" charset="0"/>
                <a:cs typeface="Times New Roman" pitchFamily="18" charset="0"/>
              </a:rPr>
              <a:t>输入低电平的最大值 </a:t>
            </a:r>
            <a:r>
              <a:rPr lang="en-US" altLang="zh-CN" sz="2000" b="1">
                <a:solidFill>
                  <a:srgbClr val="0000FF"/>
                </a:solidFill>
                <a:latin typeface="Times New Roman" pitchFamily="18" charset="0"/>
                <a:cs typeface="Times New Roman" pitchFamily="18" charset="0"/>
              </a:rPr>
              <a:t>V</a:t>
            </a:r>
            <a:r>
              <a:rPr lang="en-US" altLang="zh-CN" sz="2000" b="1" baseline="-25000">
                <a:solidFill>
                  <a:srgbClr val="0000FF"/>
                </a:solidFill>
                <a:latin typeface="Times New Roman" pitchFamily="18" charset="0"/>
                <a:cs typeface="Times New Roman" pitchFamily="18" charset="0"/>
              </a:rPr>
              <a:t>ILmax </a:t>
            </a:r>
            <a:r>
              <a:rPr lang="zh-CN" altLang="en-US" sz="2000" b="1">
                <a:solidFill>
                  <a:srgbClr val="000000"/>
                </a:solidFill>
                <a:latin typeface="Times New Roman" pitchFamily="18" charset="0"/>
                <a:cs typeface="Times New Roman" pitchFamily="18" charset="0"/>
              </a:rPr>
              <a:t>。</a:t>
            </a:r>
            <a:endParaRPr lang="en-US" altLang="zh-CN" sz="2000" b="1">
              <a:solidFill>
                <a:srgbClr val="000000"/>
              </a:solidFill>
              <a:latin typeface="Times New Roman" pitchFamily="18" charset="0"/>
              <a:cs typeface="Times New Roman" pitchFamily="18" charset="0"/>
            </a:endParaRPr>
          </a:p>
        </p:txBody>
      </p:sp>
      <p:grpSp>
        <p:nvGrpSpPr>
          <p:cNvPr id="2" name="组合 243"/>
          <p:cNvGrpSpPr>
            <a:grpSpLocks/>
          </p:cNvGrpSpPr>
          <p:nvPr/>
        </p:nvGrpSpPr>
        <p:grpSpPr bwMode="auto">
          <a:xfrm>
            <a:off x="500063" y="5176838"/>
            <a:ext cx="4424362" cy="1609725"/>
            <a:chOff x="785786" y="5080000"/>
            <a:chExt cx="4424389" cy="1609428"/>
          </a:xfrm>
        </p:grpSpPr>
        <p:grpSp>
          <p:nvGrpSpPr>
            <p:cNvPr id="41065" name="Group 107"/>
            <p:cNvGrpSpPr>
              <a:grpSpLocks/>
            </p:cNvGrpSpPr>
            <p:nvPr/>
          </p:nvGrpSpPr>
          <p:grpSpPr bwMode="auto">
            <a:xfrm>
              <a:off x="2328863" y="5080000"/>
              <a:ext cx="2881312" cy="1458913"/>
              <a:chOff x="-11" y="3265"/>
              <a:chExt cx="1815" cy="919"/>
            </a:xfrm>
          </p:grpSpPr>
          <p:sp>
            <p:nvSpPr>
              <p:cNvPr id="41068" name="Line 100"/>
              <p:cNvSpPr>
                <a:spLocks noChangeShapeType="1"/>
              </p:cNvSpPr>
              <p:nvPr/>
            </p:nvSpPr>
            <p:spPr bwMode="auto">
              <a:xfrm>
                <a:off x="424" y="4043"/>
                <a:ext cx="934" cy="0"/>
              </a:xfrm>
              <a:prstGeom prst="line">
                <a:avLst/>
              </a:prstGeom>
              <a:noFill/>
              <a:ln w="381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1069" name="Line 101"/>
              <p:cNvSpPr>
                <a:spLocks noChangeShapeType="1"/>
              </p:cNvSpPr>
              <p:nvPr/>
            </p:nvSpPr>
            <p:spPr bwMode="auto">
              <a:xfrm>
                <a:off x="424" y="3402"/>
                <a:ext cx="0" cy="782"/>
              </a:xfrm>
              <a:prstGeom prst="line">
                <a:avLst/>
              </a:prstGeom>
              <a:noFill/>
              <a:ln w="38100">
                <a:solidFill>
                  <a:schemeClr val="tx1"/>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41070" name="Text Box 102"/>
              <p:cNvSpPr txBox="1">
                <a:spLocks noChangeArrowheads="1"/>
              </p:cNvSpPr>
              <p:nvPr/>
            </p:nvSpPr>
            <p:spPr bwMode="auto">
              <a:xfrm>
                <a:off x="1348" y="3851"/>
                <a:ext cx="4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i="1">
                    <a:solidFill>
                      <a:srgbClr val="000000"/>
                    </a:solidFill>
                    <a:latin typeface="Times New Roman" pitchFamily="18" charset="0"/>
                    <a:cs typeface="Times New Roman" pitchFamily="18" charset="0"/>
                  </a:rPr>
                  <a:t>v</a:t>
                </a:r>
                <a:r>
                  <a:rPr lang="en-US" altLang="zh-CN" sz="2400" b="1" i="1" baseline="-25000">
                    <a:solidFill>
                      <a:srgbClr val="000000"/>
                    </a:solidFill>
                    <a:latin typeface="Times New Roman" pitchFamily="18" charset="0"/>
                    <a:cs typeface="Times New Roman" pitchFamily="18" charset="0"/>
                  </a:rPr>
                  <a:t>i</a:t>
                </a:r>
              </a:p>
            </p:txBody>
          </p:sp>
          <p:sp>
            <p:nvSpPr>
              <p:cNvPr id="41071" name="Text Box 103"/>
              <p:cNvSpPr txBox="1">
                <a:spLocks noChangeArrowheads="1"/>
              </p:cNvSpPr>
              <p:nvPr/>
            </p:nvSpPr>
            <p:spPr bwMode="auto">
              <a:xfrm>
                <a:off x="425" y="3265"/>
                <a:ext cx="4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i="1">
                    <a:solidFill>
                      <a:srgbClr val="000000"/>
                    </a:solidFill>
                    <a:latin typeface="Times New Roman" pitchFamily="18" charset="0"/>
                    <a:cs typeface="Times New Roman" pitchFamily="18" charset="0"/>
                  </a:rPr>
                  <a:t>v</a:t>
                </a:r>
                <a:r>
                  <a:rPr lang="en-US" altLang="zh-CN" sz="2400" b="1" i="1" baseline="-25000">
                    <a:solidFill>
                      <a:srgbClr val="000000"/>
                    </a:solidFill>
                    <a:latin typeface="Times New Roman" pitchFamily="18" charset="0"/>
                    <a:cs typeface="Times New Roman" pitchFamily="18" charset="0"/>
                  </a:rPr>
                  <a:t>o</a:t>
                </a:r>
              </a:p>
            </p:txBody>
          </p:sp>
          <p:sp>
            <p:nvSpPr>
              <p:cNvPr id="41072" name="Freeform 104"/>
              <p:cNvSpPr>
                <a:spLocks/>
              </p:cNvSpPr>
              <p:nvPr/>
            </p:nvSpPr>
            <p:spPr bwMode="auto">
              <a:xfrm>
                <a:off x="424" y="3619"/>
                <a:ext cx="804" cy="391"/>
              </a:xfrm>
              <a:custGeom>
                <a:avLst/>
                <a:gdLst>
                  <a:gd name="T0" fmla="*/ 0 w 804"/>
                  <a:gd name="T1" fmla="*/ 0 h 391"/>
                  <a:gd name="T2" fmla="*/ 522 w 804"/>
                  <a:gd name="T3" fmla="*/ 0 h 391"/>
                  <a:gd name="T4" fmla="*/ 522 w 804"/>
                  <a:gd name="T5" fmla="*/ 391 h 391"/>
                  <a:gd name="T6" fmla="*/ 804 w 804"/>
                  <a:gd name="T7" fmla="*/ 391 h 391"/>
                  <a:gd name="T8" fmla="*/ 0 60000 65536"/>
                  <a:gd name="T9" fmla="*/ 0 60000 65536"/>
                  <a:gd name="T10" fmla="*/ 0 60000 65536"/>
                  <a:gd name="T11" fmla="*/ 0 60000 65536"/>
                  <a:gd name="T12" fmla="*/ 0 w 804"/>
                  <a:gd name="T13" fmla="*/ 0 h 391"/>
                  <a:gd name="T14" fmla="*/ 804 w 804"/>
                  <a:gd name="T15" fmla="*/ 391 h 391"/>
                </a:gdLst>
                <a:ahLst/>
                <a:cxnLst>
                  <a:cxn ang="T8">
                    <a:pos x="T0" y="T1"/>
                  </a:cxn>
                  <a:cxn ang="T9">
                    <a:pos x="T2" y="T3"/>
                  </a:cxn>
                  <a:cxn ang="T10">
                    <a:pos x="T4" y="T5"/>
                  </a:cxn>
                  <a:cxn ang="T11">
                    <a:pos x="T6" y="T7"/>
                  </a:cxn>
                </a:cxnLst>
                <a:rect l="T12" t="T13" r="T14" b="T15"/>
                <a:pathLst>
                  <a:path w="804" h="391">
                    <a:moveTo>
                      <a:pt x="0" y="0"/>
                    </a:moveTo>
                    <a:lnTo>
                      <a:pt x="522" y="0"/>
                    </a:lnTo>
                    <a:lnTo>
                      <a:pt x="522" y="391"/>
                    </a:lnTo>
                    <a:lnTo>
                      <a:pt x="804" y="391"/>
                    </a:lnTo>
                  </a:path>
                </a:pathLst>
              </a:custGeom>
              <a:noFill/>
              <a:ln w="38100">
                <a:solidFill>
                  <a:srgbClr val="FF33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73" name="Text Box 105"/>
              <p:cNvSpPr txBox="1">
                <a:spLocks noChangeArrowheads="1"/>
              </p:cNvSpPr>
              <p:nvPr/>
            </p:nvSpPr>
            <p:spPr bwMode="auto">
              <a:xfrm>
                <a:off x="-11" y="3390"/>
                <a:ext cx="6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000000"/>
                    </a:solidFill>
                    <a:latin typeface="Times New Roman" pitchFamily="18" charset="0"/>
                    <a:cs typeface="Times New Roman" pitchFamily="18" charset="0"/>
                  </a:rPr>
                  <a:t>V</a:t>
                </a:r>
                <a:r>
                  <a:rPr lang="en-US" altLang="zh-CN" sz="2400" b="1" baseline="-25000">
                    <a:solidFill>
                      <a:srgbClr val="000000"/>
                    </a:solidFill>
                    <a:latin typeface="Times New Roman" pitchFamily="18" charset="0"/>
                    <a:cs typeface="Times New Roman" pitchFamily="18" charset="0"/>
                  </a:rPr>
                  <a:t>OH</a:t>
                </a:r>
              </a:p>
            </p:txBody>
          </p:sp>
          <p:sp>
            <p:nvSpPr>
              <p:cNvPr id="41074" name="Text Box 106"/>
              <p:cNvSpPr txBox="1">
                <a:spLocks noChangeArrowheads="1"/>
              </p:cNvSpPr>
              <p:nvPr/>
            </p:nvSpPr>
            <p:spPr bwMode="auto">
              <a:xfrm>
                <a:off x="10" y="3836"/>
                <a:ext cx="5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000000"/>
                    </a:solidFill>
                    <a:latin typeface="Times New Roman" pitchFamily="18" charset="0"/>
                    <a:cs typeface="Times New Roman" pitchFamily="18" charset="0"/>
                  </a:rPr>
                  <a:t>V</a:t>
                </a:r>
                <a:r>
                  <a:rPr lang="en-US" altLang="zh-CN" sz="2400" b="1" baseline="-25000">
                    <a:solidFill>
                      <a:srgbClr val="000000"/>
                    </a:solidFill>
                    <a:latin typeface="Times New Roman" pitchFamily="18" charset="0"/>
                    <a:cs typeface="Times New Roman" pitchFamily="18" charset="0"/>
                  </a:rPr>
                  <a:t>OL</a:t>
                </a:r>
              </a:p>
            </p:txBody>
          </p:sp>
        </p:grpSp>
        <p:sp>
          <p:nvSpPr>
            <p:cNvPr id="41066" name="Text Box 108"/>
            <p:cNvSpPr txBox="1">
              <a:spLocks noChangeArrowheads="1"/>
            </p:cNvSpPr>
            <p:nvPr/>
          </p:nvSpPr>
          <p:spPr bwMode="auto">
            <a:xfrm>
              <a:off x="785786" y="5500702"/>
              <a:ext cx="1500178" cy="461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l"/>
              </a:pPr>
              <a:r>
                <a:rPr lang="zh-CN" altLang="en-US" sz="2400" b="1">
                  <a:solidFill>
                    <a:srgbClr val="0000FF"/>
                  </a:solidFill>
                  <a:latin typeface="Times New Roman" pitchFamily="18" charset="0"/>
                  <a:cs typeface="Times New Roman" pitchFamily="18" charset="0"/>
                </a:rPr>
                <a:t>理想化</a:t>
              </a:r>
            </a:p>
          </p:txBody>
        </p:sp>
        <p:sp>
          <p:nvSpPr>
            <p:cNvPr id="41067" name="Text Box 109"/>
            <p:cNvSpPr txBox="1">
              <a:spLocks noChangeArrowheads="1"/>
            </p:cNvSpPr>
            <p:nvPr/>
          </p:nvSpPr>
          <p:spPr bwMode="auto">
            <a:xfrm>
              <a:off x="3605213" y="6227763"/>
              <a:ext cx="706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000000"/>
                  </a:solidFill>
                  <a:latin typeface="Times New Roman" pitchFamily="18" charset="0"/>
                  <a:cs typeface="Times New Roman" pitchFamily="18" charset="0"/>
                </a:rPr>
                <a:t>V</a:t>
              </a:r>
              <a:r>
                <a:rPr lang="en-US" altLang="zh-CN" sz="2400" b="1" baseline="-25000">
                  <a:solidFill>
                    <a:srgbClr val="000000"/>
                  </a:solidFill>
                  <a:latin typeface="Times New Roman" pitchFamily="18" charset="0"/>
                  <a:cs typeface="Times New Roman" pitchFamily="18" charset="0"/>
                </a:rPr>
                <a:t>T</a:t>
              </a:r>
            </a:p>
          </p:txBody>
        </p:sp>
      </p:grpSp>
      <p:grpSp>
        <p:nvGrpSpPr>
          <p:cNvPr id="4" name="组合 244"/>
          <p:cNvGrpSpPr>
            <a:grpSpLocks/>
          </p:cNvGrpSpPr>
          <p:nvPr/>
        </p:nvGrpSpPr>
        <p:grpSpPr bwMode="auto">
          <a:xfrm>
            <a:off x="4795838" y="5332413"/>
            <a:ext cx="4141787" cy="1311275"/>
            <a:chOff x="4795838" y="5330825"/>
            <a:chExt cx="4141787" cy="1311275"/>
          </a:xfrm>
        </p:grpSpPr>
        <p:sp>
          <p:nvSpPr>
            <p:cNvPr id="41062" name="Rectangle 112"/>
            <p:cNvSpPr>
              <a:spLocks noChangeArrowheads="1"/>
            </p:cNvSpPr>
            <p:nvPr/>
          </p:nvSpPr>
          <p:spPr bwMode="auto">
            <a:xfrm>
              <a:off x="5589588" y="5883275"/>
              <a:ext cx="1898650" cy="758825"/>
            </a:xfrm>
            <a:prstGeom prst="rect">
              <a:avLst/>
            </a:prstGeom>
            <a:solidFill>
              <a:schemeClr val="accent1"/>
            </a:solidFill>
            <a:ln w="38100" cmpd="thickThin">
              <a:solidFill>
                <a:srgbClr val="0000FF"/>
              </a:solidFill>
              <a:miter lim="800000"/>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sp>
          <p:nvSpPr>
            <p:cNvPr id="41063" name="Text Box 110"/>
            <p:cNvSpPr txBox="1">
              <a:spLocks noChangeArrowheads="1"/>
            </p:cNvSpPr>
            <p:nvPr/>
          </p:nvSpPr>
          <p:spPr bwMode="auto">
            <a:xfrm>
              <a:off x="4795838" y="5330825"/>
              <a:ext cx="4141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en-US" altLang="zh-CN" sz="2400" b="1">
                  <a:solidFill>
                    <a:srgbClr val="C00000"/>
                  </a:solidFill>
                  <a:latin typeface="Times New Roman" pitchFamily="18" charset="0"/>
                  <a:cs typeface="Times New Roman" pitchFamily="18" charset="0"/>
                </a:rPr>
                <a:t>V</a:t>
              </a:r>
              <a:r>
                <a:rPr lang="en-US" altLang="zh-CN" sz="2400" b="1" baseline="-25000">
                  <a:solidFill>
                    <a:srgbClr val="C00000"/>
                  </a:solidFill>
                  <a:latin typeface="Times New Roman" pitchFamily="18" charset="0"/>
                  <a:cs typeface="Times New Roman" pitchFamily="18" charset="0"/>
                </a:rPr>
                <a:t>T </a:t>
              </a:r>
              <a:r>
                <a:rPr lang="en-US" altLang="zh-CN" sz="2400" b="1">
                  <a:solidFill>
                    <a:srgbClr val="C00000"/>
                  </a:solidFill>
                  <a:latin typeface="Times New Roman" pitchFamily="18" charset="0"/>
                  <a:cs typeface="Times New Roman" pitchFamily="18" charset="0"/>
                </a:rPr>
                <a:t>—</a:t>
              </a:r>
              <a:r>
                <a:rPr lang="zh-CN" altLang="en-US" sz="2400" b="1">
                  <a:solidFill>
                    <a:srgbClr val="C00000"/>
                  </a:solidFill>
                  <a:latin typeface="Times New Roman" pitchFamily="18" charset="0"/>
                  <a:cs typeface="Times New Roman" pitchFamily="18" charset="0"/>
                </a:rPr>
                <a:t>阈值电压（门槛电压）</a:t>
              </a:r>
              <a:endParaRPr lang="en-US" altLang="zh-CN" sz="2400" b="1">
                <a:solidFill>
                  <a:srgbClr val="C00000"/>
                </a:solidFill>
                <a:latin typeface="Times New Roman" pitchFamily="18" charset="0"/>
                <a:cs typeface="Times New Roman" pitchFamily="18" charset="0"/>
              </a:endParaRPr>
            </a:p>
          </p:txBody>
        </p:sp>
        <p:sp>
          <p:nvSpPr>
            <p:cNvPr id="41064" name="Text Box 111"/>
            <p:cNvSpPr txBox="1">
              <a:spLocks noChangeArrowheads="1"/>
            </p:cNvSpPr>
            <p:nvPr/>
          </p:nvSpPr>
          <p:spPr bwMode="auto">
            <a:xfrm>
              <a:off x="5808682" y="6039169"/>
              <a:ext cx="16208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C00000"/>
                  </a:solidFill>
                  <a:latin typeface="Times New Roman" pitchFamily="18" charset="0"/>
                  <a:cs typeface="Times New Roman" pitchFamily="18" charset="0"/>
                </a:rPr>
                <a:t>V</a:t>
              </a:r>
              <a:r>
                <a:rPr lang="en-US" altLang="zh-CN" sz="2400" b="1" baseline="-25000">
                  <a:solidFill>
                    <a:srgbClr val="C00000"/>
                  </a:solidFill>
                  <a:latin typeface="Times New Roman" pitchFamily="18" charset="0"/>
                  <a:cs typeface="Times New Roman" pitchFamily="18" charset="0"/>
                </a:rPr>
                <a:t>T</a:t>
              </a:r>
              <a:r>
                <a:rPr lang="en-US" altLang="zh-CN" sz="2400" b="1">
                  <a:solidFill>
                    <a:srgbClr val="C00000"/>
                  </a:solidFill>
                  <a:latin typeface="Times New Roman" pitchFamily="18" charset="0"/>
                  <a:cs typeface="Times New Roman" pitchFamily="18" charset="0"/>
                </a:rPr>
                <a:t>=1.4V</a:t>
              </a:r>
            </a:p>
          </p:txBody>
        </p:sp>
      </p:grpSp>
      <p:grpSp>
        <p:nvGrpSpPr>
          <p:cNvPr id="5" name="组合 174"/>
          <p:cNvGrpSpPr>
            <a:grpSpLocks/>
          </p:cNvGrpSpPr>
          <p:nvPr/>
        </p:nvGrpSpPr>
        <p:grpSpPr bwMode="auto">
          <a:xfrm>
            <a:off x="4643438" y="2038350"/>
            <a:ext cx="1873250" cy="1497013"/>
            <a:chOff x="4643429" y="2038363"/>
            <a:chExt cx="1873316" cy="1496478"/>
          </a:xfrm>
        </p:grpSpPr>
        <p:sp>
          <p:nvSpPr>
            <p:cNvPr id="41058" name="Rectangle 84"/>
            <p:cNvSpPr>
              <a:spLocks noChangeArrowheads="1"/>
            </p:cNvSpPr>
            <p:nvPr/>
          </p:nvSpPr>
          <p:spPr bwMode="auto">
            <a:xfrm>
              <a:off x="4643429" y="2038363"/>
              <a:ext cx="1071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a:solidFill>
                    <a:srgbClr val="0000FF"/>
                  </a:solidFill>
                  <a:latin typeface="Times New Roman" pitchFamily="18" charset="0"/>
                  <a:cs typeface="Times New Roman" pitchFamily="18" charset="0"/>
                </a:rPr>
                <a:t>V</a:t>
              </a:r>
              <a:r>
                <a:rPr lang="en-US" altLang="zh-CN" sz="2000" b="1" baseline="-25000">
                  <a:solidFill>
                    <a:srgbClr val="0000FF"/>
                  </a:solidFill>
                  <a:latin typeface="Times New Roman" pitchFamily="18" charset="0"/>
                  <a:cs typeface="Times New Roman" pitchFamily="18" charset="0"/>
                </a:rPr>
                <a:t>OHmin</a:t>
              </a:r>
            </a:p>
          </p:txBody>
        </p:sp>
        <p:grpSp>
          <p:nvGrpSpPr>
            <p:cNvPr id="41059" name="组合 125"/>
            <p:cNvGrpSpPr>
              <a:grpSpLocks/>
            </p:cNvGrpSpPr>
            <p:nvPr/>
          </p:nvGrpSpPr>
          <p:grpSpPr bwMode="auto">
            <a:xfrm>
              <a:off x="5541993" y="2344753"/>
              <a:ext cx="974752" cy="1190088"/>
              <a:chOff x="4470427" y="5092712"/>
              <a:chExt cx="974752" cy="1190088"/>
            </a:xfrm>
          </p:grpSpPr>
          <p:sp>
            <p:nvSpPr>
              <p:cNvPr id="41060" name="Line 86"/>
              <p:cNvSpPr>
                <a:spLocks noChangeShapeType="1"/>
              </p:cNvSpPr>
              <p:nvPr/>
            </p:nvSpPr>
            <p:spPr bwMode="auto">
              <a:xfrm>
                <a:off x="5445179" y="5130800"/>
                <a:ext cx="0" cy="1152000"/>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61" name="Line 86"/>
              <p:cNvSpPr>
                <a:spLocks noChangeShapeType="1"/>
              </p:cNvSpPr>
              <p:nvPr/>
            </p:nvSpPr>
            <p:spPr bwMode="auto">
              <a:xfrm rot="5400000">
                <a:off x="4956427" y="4606712"/>
                <a:ext cx="0" cy="972000"/>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 name="组合 173"/>
          <p:cNvGrpSpPr>
            <a:grpSpLocks/>
          </p:cNvGrpSpPr>
          <p:nvPr/>
        </p:nvGrpSpPr>
        <p:grpSpPr bwMode="auto">
          <a:xfrm>
            <a:off x="4786313" y="795338"/>
            <a:ext cx="4143375" cy="3133725"/>
            <a:chOff x="4786376" y="795359"/>
            <a:chExt cx="4143342" cy="3133707"/>
          </a:xfrm>
        </p:grpSpPr>
        <p:grpSp>
          <p:nvGrpSpPr>
            <p:cNvPr id="41022" name="Group 80"/>
            <p:cNvGrpSpPr>
              <a:grpSpLocks/>
            </p:cNvGrpSpPr>
            <p:nvPr/>
          </p:nvGrpSpPr>
          <p:grpSpPr bwMode="auto">
            <a:xfrm>
              <a:off x="5542020" y="1752604"/>
              <a:ext cx="2265363" cy="1660525"/>
              <a:chOff x="2697" y="2482"/>
              <a:chExt cx="1427" cy="1046"/>
            </a:xfrm>
          </p:grpSpPr>
          <p:sp>
            <p:nvSpPr>
              <p:cNvPr id="41054" name="Line 37"/>
              <p:cNvSpPr>
                <a:spLocks noChangeShapeType="1"/>
              </p:cNvSpPr>
              <p:nvPr/>
            </p:nvSpPr>
            <p:spPr bwMode="auto">
              <a:xfrm>
                <a:off x="2697" y="2482"/>
                <a:ext cx="384"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55" name="Line 38"/>
              <p:cNvSpPr>
                <a:spLocks noChangeShapeType="1"/>
              </p:cNvSpPr>
              <p:nvPr/>
            </p:nvSpPr>
            <p:spPr bwMode="auto">
              <a:xfrm>
                <a:off x="3070" y="2483"/>
                <a:ext cx="240" cy="384"/>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56" name="Line 39"/>
              <p:cNvSpPr>
                <a:spLocks noChangeShapeType="1"/>
              </p:cNvSpPr>
              <p:nvPr/>
            </p:nvSpPr>
            <p:spPr bwMode="auto">
              <a:xfrm>
                <a:off x="3309" y="2856"/>
                <a:ext cx="144" cy="672"/>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57" name="Line 40"/>
              <p:cNvSpPr>
                <a:spLocks noChangeShapeType="1"/>
              </p:cNvSpPr>
              <p:nvPr/>
            </p:nvSpPr>
            <p:spPr bwMode="auto">
              <a:xfrm>
                <a:off x="3444" y="3516"/>
                <a:ext cx="680"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023" name="组合 132"/>
            <p:cNvGrpSpPr>
              <a:grpSpLocks/>
            </p:cNvGrpSpPr>
            <p:nvPr/>
          </p:nvGrpSpPr>
          <p:grpSpPr bwMode="auto">
            <a:xfrm>
              <a:off x="4786376" y="795359"/>
              <a:ext cx="4143342" cy="3133707"/>
              <a:chOff x="3714810" y="3543318"/>
              <a:chExt cx="4143342" cy="3133707"/>
            </a:xfrm>
          </p:grpSpPr>
          <p:grpSp>
            <p:nvGrpSpPr>
              <p:cNvPr id="41024" name="组合 76"/>
              <p:cNvGrpSpPr>
                <a:grpSpLocks/>
              </p:cNvGrpSpPr>
              <p:nvPr/>
            </p:nvGrpSpPr>
            <p:grpSpPr bwMode="auto">
              <a:xfrm>
                <a:off x="3714810" y="3543322"/>
                <a:ext cx="1008064" cy="2738416"/>
                <a:chOff x="3714810" y="3543322"/>
                <a:chExt cx="1008064" cy="2738416"/>
              </a:xfrm>
            </p:grpSpPr>
            <p:grpSp>
              <p:nvGrpSpPr>
                <p:cNvPr id="41037" name="Group 82"/>
                <p:cNvGrpSpPr>
                  <a:grpSpLocks/>
                </p:cNvGrpSpPr>
                <p:nvPr/>
              </p:nvGrpSpPr>
              <p:grpSpPr bwMode="auto">
                <a:xfrm>
                  <a:off x="3714810" y="3543322"/>
                  <a:ext cx="1008064" cy="2457452"/>
                  <a:chOff x="2254" y="1933"/>
                  <a:chExt cx="635" cy="1548"/>
                </a:xfrm>
              </p:grpSpPr>
              <p:sp>
                <p:nvSpPr>
                  <p:cNvPr id="41044" name="Text Box 41"/>
                  <p:cNvSpPr txBox="1">
                    <a:spLocks noChangeArrowheads="1"/>
                  </p:cNvSpPr>
                  <p:nvPr/>
                </p:nvSpPr>
                <p:spPr bwMode="auto">
                  <a:xfrm>
                    <a:off x="2254" y="1933"/>
                    <a:ext cx="5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i="1">
                        <a:solidFill>
                          <a:srgbClr val="000000"/>
                        </a:solidFill>
                        <a:latin typeface="Times New Roman" pitchFamily="18" charset="0"/>
                        <a:cs typeface="Times New Roman" pitchFamily="18" charset="0"/>
                      </a:rPr>
                      <a:t>v</a:t>
                    </a:r>
                    <a:r>
                      <a:rPr lang="en-US" altLang="zh-CN" sz="2400" b="1" baseline="-25000">
                        <a:solidFill>
                          <a:srgbClr val="000000"/>
                        </a:solidFill>
                        <a:latin typeface="Times New Roman" pitchFamily="18" charset="0"/>
                        <a:cs typeface="Times New Roman" pitchFamily="18" charset="0"/>
                      </a:rPr>
                      <a:t>o </a:t>
                    </a:r>
                    <a:r>
                      <a:rPr lang="en-US" altLang="zh-CN" sz="2400" b="1">
                        <a:solidFill>
                          <a:srgbClr val="000000"/>
                        </a:solidFill>
                        <a:latin typeface="Times New Roman" pitchFamily="18" charset="0"/>
                        <a:cs typeface="Times New Roman" pitchFamily="18" charset="0"/>
                      </a:rPr>
                      <a:t>/V</a:t>
                    </a:r>
                  </a:p>
                </p:txBody>
              </p:sp>
              <p:sp>
                <p:nvSpPr>
                  <p:cNvPr id="41045" name="Line 48"/>
                  <p:cNvSpPr>
                    <a:spLocks noChangeShapeType="1"/>
                  </p:cNvSpPr>
                  <p:nvPr/>
                </p:nvSpPr>
                <p:spPr bwMode="auto">
                  <a:xfrm>
                    <a:off x="2697" y="2408"/>
                    <a:ext cx="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a:lstStyle/>
                  <a:p>
                    <a:endParaRPr lang="zh-CN" altLang="en-US"/>
                  </a:p>
                </p:txBody>
              </p:sp>
              <p:sp>
                <p:nvSpPr>
                  <p:cNvPr id="41046" name="Line 49"/>
                  <p:cNvSpPr>
                    <a:spLocks noChangeShapeType="1"/>
                  </p:cNvSpPr>
                  <p:nvPr/>
                </p:nvSpPr>
                <p:spPr bwMode="auto">
                  <a:xfrm>
                    <a:off x="2697" y="3032"/>
                    <a:ext cx="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a:lstStyle/>
                  <a:p>
                    <a:endParaRPr lang="zh-CN" altLang="en-US"/>
                  </a:p>
                </p:txBody>
              </p:sp>
              <p:sp>
                <p:nvSpPr>
                  <p:cNvPr id="41047" name="Line 50"/>
                  <p:cNvSpPr>
                    <a:spLocks noChangeShapeType="1"/>
                  </p:cNvSpPr>
                  <p:nvPr/>
                </p:nvSpPr>
                <p:spPr bwMode="auto">
                  <a:xfrm>
                    <a:off x="2697" y="2716"/>
                    <a:ext cx="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a:lstStyle/>
                  <a:p>
                    <a:endParaRPr lang="zh-CN" altLang="en-US"/>
                  </a:p>
                </p:txBody>
              </p:sp>
              <p:sp>
                <p:nvSpPr>
                  <p:cNvPr id="41048" name="Line 51"/>
                  <p:cNvSpPr>
                    <a:spLocks noChangeShapeType="1"/>
                  </p:cNvSpPr>
                  <p:nvPr/>
                </p:nvSpPr>
                <p:spPr bwMode="auto">
                  <a:xfrm>
                    <a:off x="2889" y="312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a:lstStyle/>
                  <a:p>
                    <a:endParaRPr lang="zh-CN" altLang="en-US"/>
                  </a:p>
                </p:txBody>
              </p:sp>
              <p:sp>
                <p:nvSpPr>
                  <p:cNvPr id="41049" name="Line 52"/>
                  <p:cNvSpPr>
                    <a:spLocks noChangeShapeType="1"/>
                  </p:cNvSpPr>
                  <p:nvPr/>
                </p:nvSpPr>
                <p:spPr bwMode="auto">
                  <a:xfrm>
                    <a:off x="2697" y="3328"/>
                    <a:ext cx="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a:lstStyle/>
                  <a:p>
                    <a:endParaRPr lang="zh-CN" altLang="en-US"/>
                  </a:p>
                </p:txBody>
              </p:sp>
              <p:sp>
                <p:nvSpPr>
                  <p:cNvPr id="41050" name="Rectangle 54"/>
                  <p:cNvSpPr>
                    <a:spLocks noChangeArrowheads="1"/>
                  </p:cNvSpPr>
                  <p:nvPr/>
                </p:nvSpPr>
                <p:spPr bwMode="auto">
                  <a:xfrm>
                    <a:off x="2505" y="319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000000"/>
                        </a:solidFill>
                        <a:latin typeface="Times New Roman" pitchFamily="18" charset="0"/>
                        <a:ea typeface="幼圆" pitchFamily="49" charset="-122"/>
                        <a:cs typeface="Times New Roman" pitchFamily="18" charset="0"/>
                      </a:rPr>
                      <a:t>1</a:t>
                    </a:r>
                  </a:p>
                </p:txBody>
              </p:sp>
              <p:sp>
                <p:nvSpPr>
                  <p:cNvPr id="41051" name="Rectangle 55"/>
                  <p:cNvSpPr>
                    <a:spLocks noChangeArrowheads="1"/>
                  </p:cNvSpPr>
                  <p:nvPr/>
                </p:nvSpPr>
                <p:spPr bwMode="auto">
                  <a:xfrm>
                    <a:off x="2505" y="290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000000"/>
                        </a:solidFill>
                        <a:latin typeface="Times New Roman" pitchFamily="18" charset="0"/>
                        <a:ea typeface="幼圆" pitchFamily="49" charset="-122"/>
                        <a:cs typeface="Times New Roman" pitchFamily="18" charset="0"/>
                      </a:rPr>
                      <a:t>2</a:t>
                    </a:r>
                  </a:p>
                </p:txBody>
              </p:sp>
              <p:sp>
                <p:nvSpPr>
                  <p:cNvPr id="41052" name="Rectangle 56"/>
                  <p:cNvSpPr>
                    <a:spLocks noChangeArrowheads="1"/>
                  </p:cNvSpPr>
                  <p:nvPr/>
                </p:nvSpPr>
                <p:spPr bwMode="auto">
                  <a:xfrm>
                    <a:off x="2505" y="256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000000"/>
                        </a:solidFill>
                        <a:latin typeface="Times New Roman" pitchFamily="18" charset="0"/>
                        <a:ea typeface="幼圆" pitchFamily="49" charset="-122"/>
                        <a:cs typeface="Times New Roman" pitchFamily="18" charset="0"/>
                      </a:rPr>
                      <a:t>3</a:t>
                    </a:r>
                  </a:p>
                </p:txBody>
              </p:sp>
              <p:sp>
                <p:nvSpPr>
                  <p:cNvPr id="41053" name="Rectangle 57"/>
                  <p:cNvSpPr>
                    <a:spLocks noChangeArrowheads="1"/>
                  </p:cNvSpPr>
                  <p:nvPr/>
                </p:nvSpPr>
                <p:spPr bwMode="auto">
                  <a:xfrm>
                    <a:off x="2505" y="223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000000"/>
                        </a:solidFill>
                        <a:latin typeface="Times New Roman" pitchFamily="18" charset="0"/>
                        <a:ea typeface="幼圆" pitchFamily="49" charset="-122"/>
                        <a:cs typeface="Times New Roman" pitchFamily="18" charset="0"/>
                      </a:rPr>
                      <a:t>4</a:t>
                    </a:r>
                  </a:p>
                </p:txBody>
              </p:sp>
            </p:grpSp>
            <p:grpSp>
              <p:nvGrpSpPr>
                <p:cNvPr id="41038" name="组合 74"/>
                <p:cNvGrpSpPr>
                  <a:grpSpLocks/>
                </p:cNvGrpSpPr>
                <p:nvPr/>
              </p:nvGrpSpPr>
              <p:grpSpPr bwMode="auto">
                <a:xfrm>
                  <a:off x="4470427" y="3643313"/>
                  <a:ext cx="108000" cy="2638425"/>
                  <a:chOff x="4470427" y="3643313"/>
                  <a:chExt cx="108000" cy="2638425"/>
                </a:xfrm>
              </p:grpSpPr>
              <p:sp>
                <p:nvSpPr>
                  <p:cNvPr id="41039" name="Line 35"/>
                  <p:cNvSpPr>
                    <a:spLocks noChangeShapeType="1"/>
                  </p:cNvSpPr>
                  <p:nvPr/>
                </p:nvSpPr>
                <p:spPr bwMode="auto">
                  <a:xfrm flipV="1">
                    <a:off x="4470454" y="3643313"/>
                    <a:ext cx="0" cy="2638425"/>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cxnSp>
                <p:nvCxnSpPr>
                  <p:cNvPr id="150" name="直接连接符 149"/>
                  <p:cNvCxnSpPr/>
                  <p:nvPr/>
                </p:nvCxnSpPr>
                <p:spPr>
                  <a:xfrm>
                    <a:off x="4470454" y="5786442"/>
                    <a:ext cx="107949"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4470454" y="5286383"/>
                    <a:ext cx="107949"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4470454" y="4786323"/>
                    <a:ext cx="107949"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4470454" y="4286263"/>
                    <a:ext cx="107949"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1025" name="组合 77"/>
              <p:cNvGrpSpPr>
                <a:grpSpLocks/>
              </p:cNvGrpSpPr>
              <p:nvPr/>
            </p:nvGrpSpPr>
            <p:grpSpPr bwMode="auto">
              <a:xfrm>
                <a:off x="4113239" y="6214520"/>
                <a:ext cx="3744913" cy="462505"/>
                <a:chOff x="4113239" y="6214520"/>
                <a:chExt cx="3744913" cy="462505"/>
              </a:xfrm>
            </p:grpSpPr>
            <p:grpSp>
              <p:nvGrpSpPr>
                <p:cNvPr id="41026" name="Group 81"/>
                <p:cNvGrpSpPr>
                  <a:grpSpLocks/>
                </p:cNvGrpSpPr>
                <p:nvPr/>
              </p:nvGrpSpPr>
              <p:grpSpPr bwMode="auto">
                <a:xfrm>
                  <a:off x="4113239" y="6215063"/>
                  <a:ext cx="3744913" cy="461962"/>
                  <a:chOff x="2505" y="3440"/>
                  <a:chExt cx="2359" cy="461800"/>
                </a:xfrm>
              </p:grpSpPr>
              <p:sp>
                <p:nvSpPr>
                  <p:cNvPr id="41031" name="Text Box 42"/>
                  <p:cNvSpPr txBox="1">
                    <a:spLocks noChangeArrowheads="1"/>
                  </p:cNvSpPr>
                  <p:nvPr/>
                </p:nvSpPr>
                <p:spPr bwMode="auto">
                  <a:xfrm>
                    <a:off x="4144" y="3440"/>
                    <a:ext cx="7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i="1">
                        <a:solidFill>
                          <a:srgbClr val="000000"/>
                        </a:solidFill>
                        <a:latin typeface="Times New Roman" pitchFamily="18" charset="0"/>
                        <a:cs typeface="Times New Roman" pitchFamily="18" charset="0"/>
                      </a:rPr>
                      <a:t>v</a:t>
                    </a:r>
                    <a:r>
                      <a:rPr lang="en-US" altLang="zh-CN" sz="2400" b="1" baseline="-25000">
                        <a:solidFill>
                          <a:srgbClr val="000000"/>
                        </a:solidFill>
                        <a:latin typeface="Times New Roman" pitchFamily="18" charset="0"/>
                        <a:cs typeface="Times New Roman" pitchFamily="18" charset="0"/>
                      </a:rPr>
                      <a:t>i </a:t>
                    </a:r>
                    <a:r>
                      <a:rPr lang="en-US" altLang="zh-CN" sz="2400" b="1">
                        <a:solidFill>
                          <a:srgbClr val="000000"/>
                        </a:solidFill>
                        <a:latin typeface="Times New Roman" pitchFamily="18" charset="0"/>
                        <a:cs typeface="Times New Roman" pitchFamily="18" charset="0"/>
                      </a:rPr>
                      <a:t>/V</a:t>
                    </a:r>
                  </a:p>
                </p:txBody>
              </p:sp>
              <p:sp>
                <p:nvSpPr>
                  <p:cNvPr id="41032" name="Rectangle 53"/>
                  <p:cNvSpPr>
                    <a:spLocks noChangeArrowheads="1"/>
                  </p:cNvSpPr>
                  <p:nvPr/>
                </p:nvSpPr>
                <p:spPr bwMode="auto">
                  <a:xfrm>
                    <a:off x="2505" y="3529"/>
                    <a:ext cx="213"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000000"/>
                        </a:solidFill>
                        <a:latin typeface="Times New Roman" pitchFamily="18" charset="0"/>
                        <a:ea typeface="幼圆" pitchFamily="49" charset="-122"/>
                        <a:cs typeface="Times New Roman" pitchFamily="18" charset="0"/>
                      </a:rPr>
                      <a:t>0</a:t>
                    </a:r>
                  </a:p>
                </p:txBody>
              </p:sp>
              <p:sp>
                <p:nvSpPr>
                  <p:cNvPr id="41033" name="Line 58"/>
                  <p:cNvSpPr>
                    <a:spLocks noChangeShapeType="1"/>
                  </p:cNvSpPr>
                  <p:nvPr/>
                </p:nvSpPr>
                <p:spPr bwMode="auto">
                  <a:xfrm>
                    <a:off x="3177" y="3560"/>
                    <a:ext cx="0" cy="4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a:lstStyle/>
                  <a:p>
                    <a:endParaRPr lang="zh-CN" altLang="en-US"/>
                  </a:p>
                </p:txBody>
              </p:sp>
              <p:sp>
                <p:nvSpPr>
                  <p:cNvPr id="41034" name="Line 59"/>
                  <p:cNvSpPr>
                    <a:spLocks noChangeShapeType="1"/>
                  </p:cNvSpPr>
                  <p:nvPr/>
                </p:nvSpPr>
                <p:spPr bwMode="auto">
                  <a:xfrm>
                    <a:off x="3705" y="3560"/>
                    <a:ext cx="0" cy="4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a:lstStyle/>
                  <a:p>
                    <a:endParaRPr lang="zh-CN" altLang="en-US"/>
                  </a:p>
                </p:txBody>
              </p:sp>
              <p:sp>
                <p:nvSpPr>
                  <p:cNvPr id="41035" name="Rectangle 61"/>
                  <p:cNvSpPr>
                    <a:spLocks noChangeArrowheads="1"/>
                  </p:cNvSpPr>
                  <p:nvPr/>
                </p:nvSpPr>
                <p:spPr bwMode="auto">
                  <a:xfrm>
                    <a:off x="3081" y="3576"/>
                    <a:ext cx="213"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000000"/>
                        </a:solidFill>
                        <a:latin typeface="Times New Roman" pitchFamily="18" charset="0"/>
                        <a:ea typeface="幼圆" pitchFamily="49" charset="-122"/>
                        <a:cs typeface="Times New Roman" pitchFamily="18" charset="0"/>
                      </a:rPr>
                      <a:t>1</a:t>
                    </a:r>
                  </a:p>
                </p:txBody>
              </p:sp>
              <p:sp>
                <p:nvSpPr>
                  <p:cNvPr id="41036" name="Rectangle 62"/>
                  <p:cNvSpPr>
                    <a:spLocks noChangeArrowheads="1"/>
                  </p:cNvSpPr>
                  <p:nvPr/>
                </p:nvSpPr>
                <p:spPr bwMode="auto">
                  <a:xfrm>
                    <a:off x="3568" y="3576"/>
                    <a:ext cx="213"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000000"/>
                        </a:solidFill>
                        <a:latin typeface="Times New Roman" pitchFamily="18" charset="0"/>
                        <a:ea typeface="幼圆" pitchFamily="49" charset="-122"/>
                        <a:cs typeface="Times New Roman" pitchFamily="18" charset="0"/>
                      </a:rPr>
                      <a:t>2</a:t>
                    </a:r>
                  </a:p>
                </p:txBody>
              </p:sp>
            </p:grpSp>
            <p:grpSp>
              <p:nvGrpSpPr>
                <p:cNvPr id="41027" name="组合 75"/>
                <p:cNvGrpSpPr>
                  <a:grpSpLocks/>
                </p:cNvGrpSpPr>
                <p:nvPr/>
              </p:nvGrpSpPr>
              <p:grpSpPr bwMode="auto">
                <a:xfrm>
                  <a:off x="4470454" y="6214520"/>
                  <a:ext cx="2638425" cy="72562"/>
                  <a:chOff x="4470454" y="6214520"/>
                  <a:chExt cx="2638425" cy="72562"/>
                </a:xfrm>
              </p:grpSpPr>
              <p:sp>
                <p:nvSpPr>
                  <p:cNvPr id="41028" name="Line 36"/>
                  <p:cNvSpPr>
                    <a:spLocks noChangeShapeType="1"/>
                  </p:cNvSpPr>
                  <p:nvPr/>
                </p:nvSpPr>
                <p:spPr bwMode="auto">
                  <a:xfrm>
                    <a:off x="4470454" y="6286500"/>
                    <a:ext cx="2638425" cy="0"/>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cxnSp>
                <p:nvCxnSpPr>
                  <p:cNvPr id="139" name="直接连接符 138"/>
                  <p:cNvCxnSpPr/>
                  <p:nvPr/>
                </p:nvCxnSpPr>
                <p:spPr>
                  <a:xfrm rot="5400000">
                    <a:off x="5114972" y="6283328"/>
                    <a:ext cx="138113"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rot="5400000">
                    <a:off x="5902366" y="6283328"/>
                    <a:ext cx="138113"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sp>
        <p:nvSpPr>
          <p:cNvPr id="166" name="Rectangle 70"/>
          <p:cNvSpPr>
            <a:spLocks noChangeArrowheads="1"/>
          </p:cNvSpPr>
          <p:nvPr/>
        </p:nvSpPr>
        <p:spPr bwMode="auto">
          <a:xfrm>
            <a:off x="4849813" y="1495425"/>
            <a:ext cx="722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a:solidFill>
                  <a:srgbClr val="006600"/>
                </a:solidFill>
                <a:latin typeface="Times New Roman" pitchFamily="18" charset="0"/>
                <a:cs typeface="Times New Roman" pitchFamily="18" charset="0"/>
              </a:rPr>
              <a:t>V</a:t>
            </a:r>
            <a:r>
              <a:rPr lang="en-US" altLang="zh-CN" sz="2000" b="1" baseline="-25000">
                <a:solidFill>
                  <a:srgbClr val="006600"/>
                </a:solidFill>
                <a:latin typeface="Times New Roman" pitchFamily="18" charset="0"/>
                <a:cs typeface="Times New Roman" pitchFamily="18" charset="0"/>
              </a:rPr>
              <a:t>OH</a:t>
            </a:r>
          </a:p>
        </p:txBody>
      </p:sp>
      <p:grpSp>
        <p:nvGrpSpPr>
          <p:cNvPr id="16" name="组合 176"/>
          <p:cNvGrpSpPr>
            <a:grpSpLocks/>
          </p:cNvGrpSpPr>
          <p:nvPr/>
        </p:nvGrpSpPr>
        <p:grpSpPr bwMode="auto">
          <a:xfrm>
            <a:off x="4572000" y="2836863"/>
            <a:ext cx="2112963" cy="701675"/>
            <a:chOff x="4571996" y="2836881"/>
            <a:chExt cx="2113005" cy="701680"/>
          </a:xfrm>
        </p:grpSpPr>
        <p:grpSp>
          <p:nvGrpSpPr>
            <p:cNvPr id="41018" name="组合 129"/>
            <p:cNvGrpSpPr>
              <a:grpSpLocks/>
            </p:cNvGrpSpPr>
            <p:nvPr/>
          </p:nvGrpSpPr>
          <p:grpSpPr bwMode="auto">
            <a:xfrm>
              <a:off x="5569001" y="3135333"/>
              <a:ext cx="1116000" cy="403228"/>
              <a:chOff x="4497435" y="5883292"/>
              <a:chExt cx="1116000" cy="403228"/>
            </a:xfrm>
          </p:grpSpPr>
          <p:sp>
            <p:nvSpPr>
              <p:cNvPr id="41020" name="Line 86"/>
              <p:cNvSpPr>
                <a:spLocks noChangeShapeType="1"/>
              </p:cNvSpPr>
              <p:nvPr/>
            </p:nvSpPr>
            <p:spPr bwMode="auto">
              <a:xfrm>
                <a:off x="5613435" y="5890520"/>
                <a:ext cx="0" cy="39600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1" name="Line 86"/>
              <p:cNvSpPr>
                <a:spLocks noChangeShapeType="1"/>
              </p:cNvSpPr>
              <p:nvPr/>
            </p:nvSpPr>
            <p:spPr bwMode="auto">
              <a:xfrm rot="5400000">
                <a:off x="5055435" y="5325292"/>
                <a:ext cx="0" cy="111600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019" name="Text Box 91"/>
            <p:cNvSpPr txBox="1">
              <a:spLocks noChangeArrowheads="1"/>
            </p:cNvSpPr>
            <p:nvPr/>
          </p:nvSpPr>
          <p:spPr bwMode="auto">
            <a:xfrm>
              <a:off x="4571996" y="2836881"/>
              <a:ext cx="12080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0000"/>
                  </a:solidFill>
                  <a:latin typeface="Times New Roman" pitchFamily="18" charset="0"/>
                  <a:cs typeface="Times New Roman" pitchFamily="18" charset="0"/>
                </a:rPr>
                <a:t>V</a:t>
              </a:r>
              <a:r>
                <a:rPr lang="en-US" altLang="zh-CN" sz="2400" b="1" baseline="-25000">
                  <a:solidFill>
                    <a:srgbClr val="FF0000"/>
                  </a:solidFill>
                  <a:latin typeface="Times New Roman" pitchFamily="18" charset="0"/>
                  <a:cs typeface="Times New Roman" pitchFamily="18" charset="0"/>
                </a:rPr>
                <a:t>0Lmax</a:t>
              </a:r>
            </a:p>
          </p:txBody>
        </p:sp>
      </p:grpSp>
      <p:grpSp>
        <p:nvGrpSpPr>
          <p:cNvPr id="18" name="组合 175"/>
          <p:cNvGrpSpPr>
            <a:grpSpLocks/>
          </p:cNvGrpSpPr>
          <p:nvPr/>
        </p:nvGrpSpPr>
        <p:grpSpPr bwMode="auto">
          <a:xfrm>
            <a:off x="4945063" y="3181350"/>
            <a:ext cx="1811337" cy="400050"/>
            <a:chOff x="4945066" y="3181371"/>
            <a:chExt cx="1811373" cy="400110"/>
          </a:xfrm>
        </p:grpSpPr>
        <p:sp>
          <p:nvSpPr>
            <p:cNvPr id="41016" name="Line 86"/>
            <p:cNvSpPr>
              <a:spLocks noChangeShapeType="1"/>
            </p:cNvSpPr>
            <p:nvPr/>
          </p:nvSpPr>
          <p:spPr bwMode="auto">
            <a:xfrm rot="5400000">
              <a:off x="6162439" y="2801685"/>
              <a:ext cx="0" cy="1188000"/>
            </a:xfrm>
            <a:prstGeom prst="line">
              <a:avLst/>
            </a:prstGeom>
            <a:noFill/>
            <a:ln w="12700">
              <a:solidFill>
                <a:srgbClr val="7030A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7" name="Rectangle 72"/>
            <p:cNvSpPr>
              <a:spLocks noChangeArrowheads="1"/>
            </p:cNvSpPr>
            <p:nvPr/>
          </p:nvSpPr>
          <p:spPr bwMode="auto">
            <a:xfrm>
              <a:off x="4945066" y="3181371"/>
              <a:ext cx="698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a:solidFill>
                    <a:srgbClr val="002060"/>
                  </a:solidFill>
                  <a:latin typeface="Times New Roman" pitchFamily="18" charset="0"/>
                  <a:cs typeface="Times New Roman" pitchFamily="18" charset="0"/>
                </a:rPr>
                <a:t>V</a:t>
              </a:r>
              <a:r>
                <a:rPr lang="en-US" altLang="zh-CN" sz="2000" b="1" baseline="-25000">
                  <a:solidFill>
                    <a:srgbClr val="002060"/>
                  </a:solidFill>
                  <a:latin typeface="Times New Roman" pitchFamily="18" charset="0"/>
                  <a:cs typeface="Times New Roman" pitchFamily="18" charset="0"/>
                </a:rPr>
                <a:t>OL</a:t>
              </a:r>
            </a:p>
          </p:txBody>
        </p:sp>
      </p:grpSp>
      <p:sp>
        <p:nvSpPr>
          <p:cNvPr id="169" name="Text Box 96"/>
          <p:cNvSpPr txBox="1">
            <a:spLocks noChangeArrowheads="1"/>
          </p:cNvSpPr>
          <p:nvPr/>
        </p:nvSpPr>
        <p:spPr bwMode="auto">
          <a:xfrm>
            <a:off x="6572250" y="3467100"/>
            <a:ext cx="708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FF0000"/>
                </a:solidFill>
                <a:latin typeface="Times New Roman" pitchFamily="18" charset="0"/>
                <a:cs typeface="Times New Roman" pitchFamily="18" charset="0"/>
              </a:rPr>
              <a:t>V</a:t>
            </a:r>
            <a:r>
              <a:rPr lang="en-US" altLang="zh-CN" sz="2000" b="1" baseline="-25000">
                <a:solidFill>
                  <a:srgbClr val="FF0000"/>
                </a:solidFill>
                <a:latin typeface="Times New Roman" pitchFamily="18" charset="0"/>
                <a:cs typeface="Times New Roman" pitchFamily="18" charset="0"/>
              </a:rPr>
              <a:t>on</a:t>
            </a:r>
          </a:p>
        </p:txBody>
      </p:sp>
      <p:sp>
        <p:nvSpPr>
          <p:cNvPr id="170" name="Text Box 87"/>
          <p:cNvSpPr txBox="1">
            <a:spLocks noChangeArrowheads="1"/>
          </p:cNvSpPr>
          <p:nvPr/>
        </p:nvSpPr>
        <p:spPr bwMode="auto">
          <a:xfrm>
            <a:off x="6221413" y="3467100"/>
            <a:ext cx="708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FF"/>
                </a:solidFill>
                <a:latin typeface="Times New Roman" pitchFamily="18" charset="0"/>
                <a:cs typeface="Times New Roman" pitchFamily="18" charset="0"/>
              </a:rPr>
              <a:t>V</a:t>
            </a:r>
            <a:r>
              <a:rPr lang="en-US" altLang="zh-CN" sz="2000" b="1" baseline="-25000">
                <a:solidFill>
                  <a:srgbClr val="0000FF"/>
                </a:solidFill>
                <a:latin typeface="Times New Roman" pitchFamily="18" charset="0"/>
                <a:cs typeface="Times New Roman" pitchFamily="18" charset="0"/>
              </a:rPr>
              <a:t>off</a:t>
            </a:r>
          </a:p>
        </p:txBody>
      </p:sp>
      <p:sp>
        <p:nvSpPr>
          <p:cNvPr id="171" name="右箭头 170"/>
          <p:cNvSpPr/>
          <p:nvPr/>
        </p:nvSpPr>
        <p:spPr>
          <a:xfrm>
            <a:off x="7072313" y="2181225"/>
            <a:ext cx="1071562" cy="214313"/>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72" name="右箭头 171"/>
          <p:cNvSpPr/>
          <p:nvPr/>
        </p:nvSpPr>
        <p:spPr>
          <a:xfrm rot="10800000">
            <a:off x="7072313" y="2967038"/>
            <a:ext cx="1071562" cy="21431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19" name="组合 120"/>
          <p:cNvGrpSpPr>
            <a:grpSpLocks/>
          </p:cNvGrpSpPr>
          <p:nvPr/>
        </p:nvGrpSpPr>
        <p:grpSpPr bwMode="auto">
          <a:xfrm>
            <a:off x="942975" y="792163"/>
            <a:ext cx="3357563" cy="2994025"/>
            <a:chOff x="942975" y="792168"/>
            <a:chExt cx="3358301" cy="2994043"/>
          </a:xfrm>
        </p:grpSpPr>
        <p:grpSp>
          <p:nvGrpSpPr>
            <p:cNvPr id="40979" name="组合 81"/>
            <p:cNvGrpSpPr>
              <a:grpSpLocks/>
            </p:cNvGrpSpPr>
            <p:nvPr/>
          </p:nvGrpSpPr>
          <p:grpSpPr bwMode="auto">
            <a:xfrm>
              <a:off x="942975" y="792168"/>
              <a:ext cx="3358301" cy="2994043"/>
              <a:chOff x="357188" y="214318"/>
              <a:chExt cx="3358300" cy="2994043"/>
            </a:xfrm>
          </p:grpSpPr>
          <p:grpSp>
            <p:nvGrpSpPr>
              <p:cNvPr id="40982" name="组合 41"/>
              <p:cNvGrpSpPr>
                <a:grpSpLocks/>
              </p:cNvGrpSpPr>
              <p:nvPr/>
            </p:nvGrpSpPr>
            <p:grpSpPr bwMode="auto">
              <a:xfrm>
                <a:off x="357188" y="214318"/>
                <a:ext cx="3358300" cy="2994043"/>
                <a:chOff x="357158" y="857232"/>
                <a:chExt cx="3358743" cy="2994043"/>
              </a:xfrm>
            </p:grpSpPr>
            <p:sp>
              <p:nvSpPr>
                <p:cNvPr id="40984" name="Line 7"/>
                <p:cNvSpPr>
                  <a:spLocks noChangeShapeType="1"/>
                </p:cNvSpPr>
                <p:nvPr/>
              </p:nvSpPr>
              <p:spPr bwMode="auto">
                <a:xfrm flipH="1">
                  <a:off x="875033" y="2549516"/>
                  <a:ext cx="1008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85" name="Line 10"/>
                <p:cNvSpPr>
                  <a:spLocks noChangeShapeType="1"/>
                </p:cNvSpPr>
                <p:nvPr/>
              </p:nvSpPr>
              <p:spPr bwMode="auto">
                <a:xfrm flipH="1">
                  <a:off x="798842" y="1489076"/>
                  <a:ext cx="12952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6" name="Line 11"/>
                <p:cNvSpPr>
                  <a:spLocks noChangeShapeType="1"/>
                </p:cNvSpPr>
                <p:nvPr/>
              </p:nvSpPr>
              <p:spPr bwMode="auto">
                <a:xfrm>
                  <a:off x="798842" y="1489076"/>
                  <a:ext cx="0" cy="990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7" name="Line 14"/>
                <p:cNvSpPr>
                  <a:spLocks noChangeShapeType="1"/>
                </p:cNvSpPr>
                <p:nvPr/>
              </p:nvSpPr>
              <p:spPr bwMode="auto">
                <a:xfrm>
                  <a:off x="798842" y="3617914"/>
                  <a:ext cx="23619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8" name="Line 15"/>
                <p:cNvSpPr>
                  <a:spLocks noChangeShapeType="1"/>
                </p:cNvSpPr>
                <p:nvPr/>
              </p:nvSpPr>
              <p:spPr bwMode="auto">
                <a:xfrm>
                  <a:off x="1332185" y="2562216"/>
                  <a:ext cx="0" cy="288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9" name="Oval 18"/>
                <p:cNvSpPr>
                  <a:spLocks noChangeArrowheads="1"/>
                </p:cNvSpPr>
                <p:nvPr/>
              </p:nvSpPr>
              <p:spPr bwMode="auto">
                <a:xfrm>
                  <a:off x="2414818" y="2403475"/>
                  <a:ext cx="152384"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sp>
              <p:nvSpPr>
                <p:cNvPr id="40990" name="Line 19"/>
                <p:cNvSpPr>
                  <a:spLocks noChangeShapeType="1"/>
                </p:cNvSpPr>
                <p:nvPr/>
              </p:nvSpPr>
              <p:spPr bwMode="auto">
                <a:xfrm>
                  <a:off x="2557712" y="2479675"/>
                  <a:ext cx="86411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1" name="Rectangle 21"/>
                <p:cNvSpPr>
                  <a:spLocks noChangeArrowheads="1"/>
                </p:cNvSpPr>
                <p:nvPr/>
              </p:nvSpPr>
              <p:spPr bwMode="auto">
                <a:xfrm>
                  <a:off x="3343634" y="2246581"/>
                  <a:ext cx="3722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i="1">
                      <a:solidFill>
                        <a:srgbClr val="FF0000"/>
                      </a:solidFill>
                      <a:latin typeface="Times New Roman" pitchFamily="18" charset="0"/>
                      <a:ea typeface="幼圆" pitchFamily="49" charset="-122"/>
                      <a:cs typeface="Times New Roman" pitchFamily="18" charset="0"/>
                    </a:rPr>
                    <a:t>Y</a:t>
                  </a:r>
                </a:p>
              </p:txBody>
            </p:sp>
            <p:sp>
              <p:nvSpPr>
                <p:cNvPr id="40992" name="Rectangle 22"/>
                <p:cNvSpPr>
                  <a:spLocks noChangeArrowheads="1"/>
                </p:cNvSpPr>
                <p:nvPr/>
              </p:nvSpPr>
              <p:spPr bwMode="auto">
                <a:xfrm>
                  <a:off x="1142976" y="2103705"/>
                  <a:ext cx="389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i="1">
                      <a:solidFill>
                        <a:srgbClr val="FF0000"/>
                      </a:solidFill>
                      <a:latin typeface="Times New Roman" pitchFamily="18" charset="0"/>
                      <a:ea typeface="幼圆" pitchFamily="49" charset="-122"/>
                      <a:cs typeface="Times New Roman" pitchFamily="18" charset="0"/>
                    </a:rPr>
                    <a:t>A</a:t>
                  </a:r>
                </a:p>
              </p:txBody>
            </p:sp>
            <p:sp>
              <p:nvSpPr>
                <p:cNvPr id="40993" name="Line 23"/>
                <p:cNvSpPr>
                  <a:spLocks noChangeShapeType="1"/>
                </p:cNvSpPr>
                <p:nvPr/>
              </p:nvSpPr>
              <p:spPr bwMode="auto">
                <a:xfrm>
                  <a:off x="3160787" y="2479675"/>
                  <a:ext cx="0" cy="360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4" name="Line 25"/>
                <p:cNvSpPr>
                  <a:spLocks noChangeShapeType="1"/>
                </p:cNvSpPr>
                <p:nvPr/>
              </p:nvSpPr>
              <p:spPr bwMode="auto">
                <a:xfrm>
                  <a:off x="3160787" y="3241675"/>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5" name="Rectangle 26"/>
                <p:cNvSpPr>
                  <a:spLocks noChangeArrowheads="1"/>
                </p:cNvSpPr>
                <p:nvPr/>
              </p:nvSpPr>
              <p:spPr bwMode="auto">
                <a:xfrm>
                  <a:off x="1785918" y="857232"/>
                  <a:ext cx="6430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a:solidFill>
                        <a:srgbClr val="000000"/>
                      </a:solidFill>
                      <a:latin typeface="Times New Roman" pitchFamily="18" charset="0"/>
                      <a:ea typeface="幼圆" pitchFamily="49" charset="-122"/>
                      <a:cs typeface="Times New Roman" pitchFamily="18" charset="0"/>
                    </a:rPr>
                    <a:t>+5V</a:t>
                  </a:r>
                </a:p>
              </p:txBody>
            </p:sp>
            <p:sp>
              <p:nvSpPr>
                <p:cNvPr id="40996" name="Line 28"/>
                <p:cNvSpPr>
                  <a:spLocks noChangeShapeType="1"/>
                </p:cNvSpPr>
                <p:nvPr/>
              </p:nvSpPr>
              <p:spPr bwMode="auto">
                <a:xfrm>
                  <a:off x="1941719" y="3851275"/>
                  <a:ext cx="304767"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7" name="Oval 30"/>
                <p:cNvSpPr>
                  <a:spLocks noChangeArrowheads="1"/>
                </p:cNvSpPr>
                <p:nvPr/>
              </p:nvSpPr>
              <p:spPr bwMode="auto">
                <a:xfrm>
                  <a:off x="3125868" y="2439987"/>
                  <a:ext cx="72000" cy="72000"/>
                </a:xfrm>
                <a:prstGeom prst="ellipse">
                  <a:avLst/>
                </a:prstGeom>
                <a:solidFill>
                  <a:schemeClr val="tx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sp>
              <p:nvSpPr>
                <p:cNvPr id="40998" name="Rectangle 33"/>
                <p:cNvSpPr>
                  <a:spLocks noChangeArrowheads="1"/>
                </p:cNvSpPr>
                <p:nvPr/>
              </p:nvSpPr>
              <p:spPr bwMode="auto">
                <a:xfrm>
                  <a:off x="357158" y="2428868"/>
                  <a:ext cx="3321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ea typeface="幼圆" pitchFamily="49" charset="-122"/>
                      <a:cs typeface="Times New Roman" pitchFamily="18" charset="0"/>
                    </a:rPr>
                    <a:t>R</a:t>
                  </a:r>
                </a:p>
              </p:txBody>
            </p:sp>
            <p:grpSp>
              <p:nvGrpSpPr>
                <p:cNvPr id="40999" name="组合 218"/>
                <p:cNvGrpSpPr>
                  <a:grpSpLocks/>
                </p:cNvGrpSpPr>
                <p:nvPr/>
              </p:nvGrpSpPr>
              <p:grpSpPr bwMode="auto">
                <a:xfrm>
                  <a:off x="1643206" y="2195489"/>
                  <a:ext cx="677953" cy="512764"/>
                  <a:chOff x="7465148" y="1701775"/>
                  <a:chExt cx="786510" cy="512764"/>
                </a:xfrm>
              </p:grpSpPr>
              <p:cxnSp>
                <p:nvCxnSpPr>
                  <p:cNvPr id="115" name="直接连接符 114"/>
                  <p:cNvCxnSpPr/>
                  <p:nvPr/>
                </p:nvCxnSpPr>
                <p:spPr>
                  <a:xfrm>
                    <a:off x="7716031" y="1701788"/>
                    <a:ext cx="536123"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7716031" y="2200266"/>
                    <a:ext cx="536123"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5400000">
                    <a:off x="7481657" y="1963600"/>
                    <a:ext cx="500066" cy="184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465472" y="1857364"/>
                    <a:ext cx="250559"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5400000">
                    <a:off x="7368448" y="1963600"/>
                    <a:ext cx="214314" cy="1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000" name="Line 11"/>
                <p:cNvSpPr>
                  <a:spLocks noChangeShapeType="1"/>
                </p:cNvSpPr>
                <p:nvPr/>
              </p:nvSpPr>
              <p:spPr bwMode="auto">
                <a:xfrm>
                  <a:off x="2097070" y="1214422"/>
                  <a:ext cx="0" cy="990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1" name="Line 11"/>
                <p:cNvSpPr>
                  <a:spLocks noChangeShapeType="1"/>
                </p:cNvSpPr>
                <p:nvPr/>
              </p:nvSpPr>
              <p:spPr bwMode="auto">
                <a:xfrm>
                  <a:off x="798815" y="2633661"/>
                  <a:ext cx="0" cy="990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2" name="Line 25"/>
                <p:cNvSpPr>
                  <a:spLocks noChangeShapeType="1"/>
                </p:cNvSpPr>
                <p:nvPr/>
              </p:nvSpPr>
              <p:spPr bwMode="auto">
                <a:xfrm>
                  <a:off x="1332162" y="3240086"/>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3" name="Line 11"/>
                <p:cNvSpPr>
                  <a:spLocks noChangeShapeType="1"/>
                </p:cNvSpPr>
                <p:nvPr/>
              </p:nvSpPr>
              <p:spPr bwMode="auto">
                <a:xfrm>
                  <a:off x="2100833" y="2798751"/>
                  <a:ext cx="0" cy="104400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4" name="Oval 16"/>
                <p:cNvSpPr>
                  <a:spLocks noChangeArrowheads="1"/>
                </p:cNvSpPr>
                <p:nvPr/>
              </p:nvSpPr>
              <p:spPr bwMode="auto">
                <a:xfrm>
                  <a:off x="1103609" y="2828924"/>
                  <a:ext cx="457151" cy="457200"/>
                </a:xfrm>
                <a:prstGeom prst="ellipse">
                  <a:avLst/>
                </a:prstGeom>
                <a:solidFill>
                  <a:schemeClr val="bg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2000">
                      <a:solidFill>
                        <a:srgbClr val="000000"/>
                      </a:solidFill>
                      <a:latin typeface="Times New Roman" pitchFamily="18" charset="0"/>
                      <a:cs typeface="Times New Roman" pitchFamily="18" charset="0"/>
                    </a:rPr>
                    <a:t>V</a:t>
                  </a:r>
                  <a:r>
                    <a:rPr lang="en-US" altLang="zh-CN" sz="2000" baseline="-25000">
                      <a:solidFill>
                        <a:srgbClr val="000000"/>
                      </a:solidFill>
                      <a:latin typeface="Times New Roman" pitchFamily="18" charset="0"/>
                      <a:cs typeface="Times New Roman" pitchFamily="18" charset="0"/>
                    </a:rPr>
                    <a:t>i</a:t>
                  </a:r>
                </a:p>
              </p:txBody>
            </p:sp>
            <p:sp>
              <p:nvSpPr>
                <p:cNvPr id="41005" name="Oval 24"/>
                <p:cNvSpPr>
                  <a:spLocks noChangeArrowheads="1"/>
                </p:cNvSpPr>
                <p:nvPr/>
              </p:nvSpPr>
              <p:spPr bwMode="auto">
                <a:xfrm>
                  <a:off x="2933799" y="2828924"/>
                  <a:ext cx="457151" cy="457200"/>
                </a:xfrm>
                <a:prstGeom prst="ellipse">
                  <a:avLst/>
                </a:prstGeom>
                <a:solidFill>
                  <a:schemeClr val="bg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2000">
                      <a:solidFill>
                        <a:srgbClr val="000000"/>
                      </a:solidFill>
                      <a:latin typeface="Times New Roman" pitchFamily="18" charset="0"/>
                      <a:cs typeface="Times New Roman" pitchFamily="18" charset="0"/>
                    </a:rPr>
                    <a:t>V</a:t>
                  </a:r>
                  <a:r>
                    <a:rPr lang="en-US" altLang="zh-CN" sz="2000" baseline="-25000">
                      <a:solidFill>
                        <a:srgbClr val="000000"/>
                      </a:solidFill>
                      <a:latin typeface="Times New Roman" pitchFamily="18" charset="0"/>
                      <a:cs typeface="Times New Roman" pitchFamily="18" charset="0"/>
                    </a:rPr>
                    <a:t>o</a:t>
                  </a:r>
                </a:p>
              </p:txBody>
            </p:sp>
            <p:sp>
              <p:nvSpPr>
                <p:cNvPr id="41006" name="Rectangle 8"/>
                <p:cNvSpPr>
                  <a:spLocks noChangeArrowheads="1"/>
                </p:cNvSpPr>
                <p:nvPr/>
              </p:nvSpPr>
              <p:spPr bwMode="auto">
                <a:xfrm>
                  <a:off x="703607" y="2236782"/>
                  <a:ext cx="180000" cy="685800"/>
                </a:xfrm>
                <a:prstGeom prst="rect">
                  <a:avLst/>
                </a:prstGeom>
                <a:solidFill>
                  <a:schemeClr val="bg1"/>
                </a:solidFill>
                <a:ln w="25400">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sp>
              <p:nvSpPr>
                <p:cNvPr id="41007" name="Oval 30"/>
                <p:cNvSpPr>
                  <a:spLocks noChangeArrowheads="1"/>
                </p:cNvSpPr>
                <p:nvPr/>
              </p:nvSpPr>
              <p:spPr bwMode="auto">
                <a:xfrm>
                  <a:off x="2063732" y="1454136"/>
                  <a:ext cx="72000" cy="72000"/>
                </a:xfrm>
                <a:prstGeom prst="ellipse">
                  <a:avLst/>
                </a:prstGeom>
                <a:solidFill>
                  <a:schemeClr val="tx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sp>
              <p:nvSpPr>
                <p:cNvPr id="41008" name="Oval 30"/>
                <p:cNvSpPr>
                  <a:spLocks noChangeArrowheads="1"/>
                </p:cNvSpPr>
                <p:nvPr/>
              </p:nvSpPr>
              <p:spPr bwMode="auto">
                <a:xfrm>
                  <a:off x="1293790" y="3584576"/>
                  <a:ext cx="72000" cy="72000"/>
                </a:xfrm>
                <a:prstGeom prst="ellipse">
                  <a:avLst/>
                </a:prstGeom>
                <a:solidFill>
                  <a:schemeClr val="tx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sp>
              <p:nvSpPr>
                <p:cNvPr id="41009" name="Oval 30"/>
                <p:cNvSpPr>
                  <a:spLocks noChangeArrowheads="1"/>
                </p:cNvSpPr>
                <p:nvPr/>
              </p:nvSpPr>
              <p:spPr bwMode="auto">
                <a:xfrm>
                  <a:off x="1298552" y="2513006"/>
                  <a:ext cx="72000" cy="72000"/>
                </a:xfrm>
                <a:prstGeom prst="ellipse">
                  <a:avLst/>
                </a:prstGeom>
                <a:solidFill>
                  <a:schemeClr val="tx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sp>
              <p:nvSpPr>
                <p:cNvPr id="41010" name="Oval 30"/>
                <p:cNvSpPr>
                  <a:spLocks noChangeArrowheads="1"/>
                </p:cNvSpPr>
                <p:nvPr/>
              </p:nvSpPr>
              <p:spPr bwMode="auto">
                <a:xfrm>
                  <a:off x="2058970" y="3584576"/>
                  <a:ext cx="72000" cy="72000"/>
                </a:xfrm>
                <a:prstGeom prst="ellipse">
                  <a:avLst/>
                </a:prstGeom>
                <a:solidFill>
                  <a:schemeClr val="tx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grpSp>
          <p:sp>
            <p:nvSpPr>
              <p:cNvPr id="40983" name="Oval 30"/>
              <p:cNvSpPr>
                <a:spLocks noChangeArrowheads="1"/>
              </p:cNvSpPr>
              <p:nvPr/>
            </p:nvSpPr>
            <p:spPr bwMode="auto">
              <a:xfrm>
                <a:off x="1617642" y="1870064"/>
                <a:ext cx="71991" cy="72000"/>
              </a:xfrm>
              <a:prstGeom prst="ellipse">
                <a:avLst/>
              </a:prstGeom>
              <a:solidFill>
                <a:schemeClr val="tx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grpSp>
        <p:sp>
          <p:nvSpPr>
            <p:cNvPr id="113" name="矩形 112"/>
            <p:cNvSpPr/>
            <p:nvPr/>
          </p:nvSpPr>
          <p:spPr>
            <a:xfrm>
              <a:off x="2403796" y="2038362"/>
              <a:ext cx="571626" cy="7143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0981" name="矩形 119"/>
            <p:cNvSpPr>
              <a:spLocks noChangeArrowheads="1"/>
            </p:cNvSpPr>
            <p:nvPr/>
          </p:nvSpPr>
          <p:spPr bwMode="auto">
            <a:xfrm>
              <a:off x="2571736" y="2071678"/>
              <a:ext cx="3561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&amp;</a:t>
              </a:r>
              <a:endParaRPr lang="zh-CN" altLang="en-US" sz="1600">
                <a:solidFill>
                  <a:srgbClr val="000000"/>
                </a:solidFill>
                <a:latin typeface="Times New Roman" pitchFamily="18" charset="0"/>
                <a:cs typeface="Times New Roman" pitchFamily="18" charset="0"/>
              </a:endParaRPr>
            </a:p>
          </p:txBody>
        </p:sp>
      </p:grpSp>
      <p:sp>
        <p:nvSpPr>
          <p:cNvPr id="40978" name="矩形 1"/>
          <p:cNvSpPr>
            <a:spLocks noChangeArrowheads="1"/>
          </p:cNvSpPr>
          <p:nvPr/>
        </p:nvSpPr>
        <p:spPr bwMode="auto">
          <a:xfrm>
            <a:off x="6488113" y="147638"/>
            <a:ext cx="2446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§3.4</a:t>
            </a:r>
            <a:r>
              <a:rPr kumimoji="1" lang="en-US" altLang="zh-CN" sz="1800" b="1">
                <a:solidFill>
                  <a:srgbClr val="FF0066"/>
                </a:solidFill>
                <a:latin typeface="宋体" pitchFamily="2" charset="-122"/>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TTL</a:t>
            </a:r>
            <a:r>
              <a:rPr lang="zh-CN" altLang="en-US" sz="1800" b="1">
                <a:solidFill>
                  <a:srgbClr val="FF0066"/>
                </a:solidFill>
                <a:latin typeface="Times New Roman" pitchFamily="18" charset="0"/>
                <a:ea typeface="楷体_GB2312" pitchFamily="49" charset="-122"/>
                <a:cs typeface="Times New Roman" pitchFamily="18" charset="0"/>
              </a:rPr>
              <a:t>集成门电路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921"/>
                                        </p:tgtEl>
                                        <p:attrNameLst>
                                          <p:attrName>style.visibility</p:attrName>
                                        </p:attrNameLst>
                                      </p:cBhvr>
                                      <p:to>
                                        <p:strVal val="visible"/>
                                      </p:to>
                                    </p:set>
                                    <p:animEffect transition="in" filter="wipe(left)">
                                      <p:cBhvr>
                                        <p:cTn id="7" dur="500"/>
                                        <p:tgtEl>
                                          <p:spTgt spid="359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1"/>
                                        </p:tgtEl>
                                        <p:attrNameLst>
                                          <p:attrName>style.visibility</p:attrName>
                                        </p:attrNameLst>
                                      </p:cBhvr>
                                      <p:to>
                                        <p:strVal val="visible"/>
                                      </p:to>
                                    </p:set>
                                    <p:animEffect transition="in" filter="wipe(left)">
                                      <p:cBhvr>
                                        <p:cTn id="22" dur="500"/>
                                        <p:tgtEl>
                                          <p:spTgt spid="1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6"/>
                                        </p:tgtEl>
                                        <p:attrNameLst>
                                          <p:attrName>style.visibility</p:attrName>
                                        </p:attrNameLst>
                                      </p:cBhvr>
                                      <p:to>
                                        <p:strVal val="visible"/>
                                      </p:to>
                                    </p:set>
                                    <p:animEffect transition="in" filter="wipe(left)">
                                      <p:cBhvr>
                                        <p:cTn id="27" dur="500"/>
                                        <p:tgtEl>
                                          <p:spTgt spid="1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0"/>
                                        </p:tgtEl>
                                        <p:attrNameLst>
                                          <p:attrName>style.visibility</p:attrName>
                                        </p:attrNameLst>
                                      </p:cBhvr>
                                      <p:to>
                                        <p:strVal val="visible"/>
                                      </p:to>
                                    </p:set>
                                    <p:animEffect transition="in" filter="wipe(up)">
                                      <p:cBhvr>
                                        <p:cTn id="37" dur="500"/>
                                        <p:tgtEl>
                                          <p:spTgt spid="1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62"/>
                                        </p:tgtEl>
                                        <p:attrNameLst>
                                          <p:attrName>style.visibility</p:attrName>
                                        </p:attrNameLst>
                                      </p:cBhvr>
                                      <p:to>
                                        <p:strVal val="visible"/>
                                      </p:to>
                                    </p:set>
                                    <p:animEffect transition="in" filter="wipe(left)">
                                      <p:cBhvr>
                                        <p:cTn id="42" dur="500"/>
                                        <p:tgtEl>
                                          <p:spTgt spid="16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71"/>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172"/>
                                        </p:tgtEl>
                                        <p:attrNameLst>
                                          <p:attrName>style.visibility</p:attrName>
                                        </p:attrNameLst>
                                      </p:cBhvr>
                                      <p:to>
                                        <p:strVal val="visible"/>
                                      </p:to>
                                    </p:set>
                                    <p:animEffect transition="in" filter="wipe(right)">
                                      <p:cBhvr>
                                        <p:cTn id="51" dur="500"/>
                                        <p:tgtEl>
                                          <p:spTgt spid="17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2"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right)">
                                      <p:cBhvr>
                                        <p:cTn id="56" dur="500"/>
                                        <p:tgtEl>
                                          <p:spTgt spid="1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2"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right)">
                                      <p:cBhvr>
                                        <p:cTn id="61" dur="500"/>
                                        <p:tgtEl>
                                          <p:spTgt spid="1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69"/>
                                        </p:tgtEl>
                                        <p:attrNameLst>
                                          <p:attrName>style.visibility</p:attrName>
                                        </p:attrNameLst>
                                      </p:cBhvr>
                                      <p:to>
                                        <p:strVal val="visible"/>
                                      </p:to>
                                    </p:set>
                                    <p:animEffect transition="in" filter="wipe(up)">
                                      <p:cBhvr>
                                        <p:cTn id="66" dur="500"/>
                                        <p:tgtEl>
                                          <p:spTgt spid="16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55"/>
                                        </p:tgtEl>
                                        <p:attrNameLst>
                                          <p:attrName>style.visibility</p:attrName>
                                        </p:attrNameLst>
                                      </p:cBhvr>
                                      <p:to>
                                        <p:strVal val="visible"/>
                                      </p:to>
                                    </p:set>
                                    <p:animEffect transition="in" filter="wipe(left)">
                                      <p:cBhvr>
                                        <p:cTn id="71" dur="500"/>
                                        <p:tgtEl>
                                          <p:spTgt spid="15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172"/>
                                        </p:tgtEl>
                                        <p:attrNameLst>
                                          <p:attrName>style.visibility</p:attrName>
                                        </p:attrNameLst>
                                      </p:cBhvr>
                                      <p:to>
                                        <p:strVal val="hidden"/>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wipe(left)">
                                      <p:cBhvr>
                                        <p:cTn id="80" dur="500"/>
                                        <p:tgtEl>
                                          <p:spTgt spid="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4"/>
                                        </p:tgtEl>
                                        <p:attrNameLst>
                                          <p:attrName>style.visibility</p:attrName>
                                        </p:attrNameLst>
                                      </p:cBhvr>
                                      <p:to>
                                        <p:strVal val="visible"/>
                                      </p:to>
                                    </p:set>
                                    <p:animEffect transition="in" filter="wipe(left)">
                                      <p:cBhvr>
                                        <p:cTn id="8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21" grpId="0"/>
      <p:bldP spid="155" grpId="0" autoUpdateAnimBg="0"/>
      <p:bldP spid="166" grpId="0"/>
      <p:bldP spid="169" grpId="0"/>
      <p:bldP spid="170" grpId="0"/>
      <p:bldP spid="171" grpId="0" animBg="1"/>
      <p:bldP spid="171" grpId="1" animBg="1"/>
      <p:bldP spid="172" grpId="0" animBg="1"/>
      <p:bldP spid="172" grpId="1"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矩形 291"/>
          <p:cNvSpPr>
            <a:spLocks noChangeArrowheads="1"/>
          </p:cNvSpPr>
          <p:nvPr/>
        </p:nvSpPr>
        <p:spPr bwMode="auto">
          <a:xfrm>
            <a:off x="544513" y="142875"/>
            <a:ext cx="2813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a:t>
            </a:r>
            <a:r>
              <a:rPr kumimoji="0" lang="en-US" altLang="zh-CN" sz="24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2</a:t>
            </a:r>
            <a:r>
              <a:rPr kumimoji="0" lang="zh-CN" altLang="en-US" sz="24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）输入伏安特性</a:t>
            </a:r>
            <a:endParaRPr kumimoji="0" lang="zh-CN" altLang="en-US" sz="2400" b="0"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379" name="Text Box 56"/>
          <p:cNvSpPr txBox="1">
            <a:spLocks noChangeArrowheads="1"/>
          </p:cNvSpPr>
          <p:nvPr/>
        </p:nvSpPr>
        <p:spPr bwMode="auto">
          <a:xfrm>
            <a:off x="4572000" y="4405313"/>
            <a:ext cx="4214813" cy="738187"/>
          </a:xfrm>
          <a:prstGeom prst="rect">
            <a:avLst/>
          </a:prstGeom>
          <a:noFill/>
          <a:ln w="38100">
            <a:noFill/>
            <a:miter lim="800000"/>
            <a:headEnd/>
            <a:tailEnd/>
          </a:ln>
        </p:spPr>
        <p:txBody>
          <a:bodyPr>
            <a:spAutoFit/>
          </a:bodyPr>
          <a:lstStyle/>
          <a:p>
            <a:pPr marL="714375" marR="0" lvl="0" indent="-714375" algn="l" defTabSz="914400" rtl="0" eaLnBrk="1" fontAlgn="base" latinLnBrk="0" hangingPunct="1">
              <a:lnSpc>
                <a:spcPct val="8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I</a:t>
            </a:r>
            <a:r>
              <a:rPr kumimoji="0" lang="en-US" altLang="zh-CN" sz="2000" b="1" i="0" u="none" strike="noStrike" kern="1200" cap="none" spc="0" normalizeH="0" baseline="-25000" noProof="0" dirty="0">
                <a:ln>
                  <a:noFill/>
                </a:ln>
                <a:solidFill>
                  <a:srgbClr val="0000FF"/>
                </a:solidFill>
                <a:effectLst/>
                <a:uLnTx/>
                <a:uFillTx/>
                <a:latin typeface="Times New Roman" pitchFamily="18" charset="0"/>
                <a:ea typeface="宋体" pitchFamily="2" charset="-122"/>
                <a:cs typeface="Times New Roman" pitchFamily="18" charset="0"/>
              </a:rPr>
              <a:t>IH </a:t>
            </a:r>
            <a:r>
              <a:rPr kumimoji="0"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输入高电平电流</a:t>
            </a:r>
            <a:r>
              <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endParaRPr>
          </a:p>
          <a:p>
            <a:pPr marL="0" marR="0" lvl="0" indent="628650" algn="l" defTabSz="914400" rtl="0" eaLnBrk="1" fontAlgn="base" latinLnBrk="0" hangingPunct="1">
              <a:lnSpc>
                <a:spcPct val="8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即输入漏电流，  </a:t>
            </a: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40</a:t>
            </a: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sym typeface="Symbol" pitchFamily="18" charset="2"/>
              </a:rPr>
              <a:t>A</a:t>
            </a:r>
            <a:r>
              <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sym typeface="Symbol" pitchFamily="18" charset="2"/>
              </a:rPr>
              <a:t>。</a:t>
            </a:r>
            <a:endPar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endParaRPr>
          </a:p>
        </p:txBody>
      </p:sp>
      <p:sp>
        <p:nvSpPr>
          <p:cNvPr id="380" name="Text Box 57"/>
          <p:cNvSpPr txBox="1">
            <a:spLocks noChangeArrowheads="1"/>
          </p:cNvSpPr>
          <p:nvPr/>
        </p:nvSpPr>
        <p:spPr bwMode="auto">
          <a:xfrm>
            <a:off x="4572000" y="5886450"/>
            <a:ext cx="4357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7030A0"/>
                </a:solidFill>
                <a:effectLst/>
                <a:uLnTx/>
                <a:uFillTx/>
                <a:latin typeface="Times New Roman" pitchFamily="18" charset="0"/>
                <a:ea typeface="宋体" pitchFamily="2" charset="-122"/>
                <a:cs typeface="Times New Roman" pitchFamily="18" charset="0"/>
              </a:rPr>
              <a:t>I</a:t>
            </a:r>
            <a:r>
              <a:rPr kumimoji="0" lang="en-US" altLang="zh-CN" sz="2000" b="1" i="0" u="none" strike="noStrike" kern="1200" cap="none" spc="0" normalizeH="0" baseline="-25000" noProof="0">
                <a:ln>
                  <a:noFill/>
                </a:ln>
                <a:solidFill>
                  <a:srgbClr val="7030A0"/>
                </a:solidFill>
                <a:effectLst/>
                <a:uLnTx/>
                <a:uFillTx/>
                <a:latin typeface="Times New Roman" pitchFamily="18" charset="0"/>
                <a:ea typeface="宋体" pitchFamily="2" charset="-122"/>
                <a:cs typeface="Times New Roman" pitchFamily="18" charset="0"/>
              </a:rPr>
              <a:t>IS </a:t>
            </a:r>
            <a:r>
              <a:rPr kumimoji="0" lang="en-US" altLang="zh-CN" sz="2000" b="1" i="0" u="none" strike="noStrike" kern="1200" cap="none" spc="0" normalizeH="0" baseline="0" noProof="0">
                <a:ln>
                  <a:noFill/>
                </a:ln>
                <a:solidFill>
                  <a:srgbClr val="7030A0"/>
                </a:solidFill>
                <a:effectLst/>
                <a:uLnTx/>
                <a:uFillTx/>
                <a:latin typeface="Times New Roman" pitchFamily="18" charset="0"/>
                <a:ea typeface="宋体" pitchFamily="2" charset="-122"/>
                <a:cs typeface="Times New Roman" pitchFamily="18" charset="0"/>
              </a:rPr>
              <a:t>—</a:t>
            </a:r>
            <a:r>
              <a:rPr kumimoji="0" lang="zh-CN" altLang="en-US" sz="2000" b="1" i="0" u="none" strike="noStrike" kern="1200" cap="none" spc="0" normalizeH="0" baseline="0" noProof="0">
                <a:ln>
                  <a:noFill/>
                </a:ln>
                <a:solidFill>
                  <a:srgbClr val="7030A0"/>
                </a:solidFill>
                <a:effectLst/>
                <a:uLnTx/>
                <a:uFillTx/>
                <a:latin typeface="Times New Roman" pitchFamily="18" charset="0"/>
                <a:ea typeface="宋体" pitchFamily="2" charset="-122"/>
                <a:cs typeface="Times New Roman" pitchFamily="18" charset="0"/>
              </a:rPr>
              <a:t>输入短路电流 </a:t>
            </a:r>
            <a:r>
              <a:rPr kumimoji="0" lang="en-US" altLang="zh-CN" sz="2000" b="1" i="0" u="none" strike="noStrike" kern="1200" cap="none" spc="0" normalizeH="0" baseline="0" noProof="0">
                <a:ln>
                  <a:noFill/>
                </a:ln>
                <a:solidFill>
                  <a:srgbClr val="7030A0"/>
                </a:solidFill>
                <a:effectLst/>
                <a:uLnTx/>
                <a:uFillTx/>
                <a:latin typeface="Times New Roman" pitchFamily="18" charset="0"/>
                <a:ea typeface="宋体" pitchFamily="2" charset="-122"/>
                <a:cs typeface="Times New Roman" pitchFamily="18" charset="0"/>
              </a:rPr>
              <a:t>,</a:t>
            </a:r>
            <a:r>
              <a:rPr kumimoji="0" lang="zh-CN" altLang="en-US" sz="2000" b="1" i="0" u="none" strike="noStrike" kern="1200" cap="none" spc="0" normalizeH="0" baseline="0" noProof="0">
                <a:ln>
                  <a:noFill/>
                </a:ln>
                <a:solidFill>
                  <a:srgbClr val="7030A0"/>
                </a:solidFill>
                <a:effectLst/>
                <a:uLnTx/>
                <a:uFillTx/>
                <a:latin typeface="Times New Roman" pitchFamily="18" charset="0"/>
                <a:ea typeface="宋体" pitchFamily="2" charset="-122"/>
                <a:cs typeface="Times New Roman" pitchFamily="18" charset="0"/>
              </a:rPr>
              <a:t>    </a:t>
            </a:r>
            <a:r>
              <a:rPr kumimoji="0" lang="en-US" altLang="zh-CN" sz="2000" b="1" i="0" u="none" strike="noStrike" kern="1200" cap="none" spc="0" normalizeH="0" baseline="0" noProof="0">
                <a:ln>
                  <a:noFill/>
                </a:ln>
                <a:solidFill>
                  <a:srgbClr val="7030A0"/>
                </a:solidFill>
                <a:effectLst/>
                <a:uLnTx/>
                <a:uFillTx/>
                <a:latin typeface="Times New Roman" pitchFamily="18" charset="0"/>
                <a:ea typeface="宋体" pitchFamily="2" charset="-122"/>
                <a:cs typeface="Times New Roman" pitchFamily="18" charset="0"/>
              </a:rPr>
              <a:t>–1.6mA</a:t>
            </a:r>
            <a:r>
              <a:rPr kumimoji="0" lang="zh-CN" altLang="en-US" sz="2000" b="1" i="0" u="none" strike="noStrike" kern="1200" cap="none" spc="0" normalizeH="0" baseline="0" noProof="0">
                <a:ln>
                  <a:noFill/>
                </a:ln>
                <a:solidFill>
                  <a:srgbClr val="7030A0"/>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a:ln>
                <a:noFill/>
              </a:ln>
              <a:solidFill>
                <a:srgbClr val="7030A0"/>
              </a:solidFill>
              <a:effectLst/>
              <a:uLnTx/>
              <a:uFillTx/>
              <a:latin typeface="Times New Roman" pitchFamily="18" charset="0"/>
              <a:ea typeface="宋体" pitchFamily="2" charset="-122"/>
              <a:cs typeface="Times New Roman" pitchFamily="18" charset="0"/>
            </a:endParaRPr>
          </a:p>
        </p:txBody>
      </p:sp>
      <p:sp>
        <p:nvSpPr>
          <p:cNvPr id="381" name="Text Box 60"/>
          <p:cNvSpPr txBox="1">
            <a:spLocks noChangeArrowheads="1"/>
          </p:cNvSpPr>
          <p:nvPr/>
        </p:nvSpPr>
        <p:spPr bwMode="auto">
          <a:xfrm>
            <a:off x="4572000" y="5314950"/>
            <a:ext cx="2786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006600"/>
                </a:solidFill>
                <a:effectLst/>
                <a:uLnTx/>
                <a:uFillTx/>
                <a:latin typeface="Times New Roman" pitchFamily="18" charset="0"/>
                <a:ea typeface="宋体" pitchFamily="2" charset="-122"/>
                <a:cs typeface="Times New Roman" pitchFamily="18" charset="0"/>
              </a:rPr>
              <a:t>I</a:t>
            </a:r>
            <a:r>
              <a:rPr kumimoji="0" lang="en-US" altLang="zh-CN" sz="2000" b="1" i="0" u="none" strike="noStrike" kern="1200" cap="none" spc="0" normalizeH="0" baseline="-25000" noProof="0">
                <a:ln>
                  <a:noFill/>
                </a:ln>
                <a:solidFill>
                  <a:srgbClr val="006600"/>
                </a:solidFill>
                <a:effectLst/>
                <a:uLnTx/>
                <a:uFillTx/>
                <a:latin typeface="Times New Roman" pitchFamily="18" charset="0"/>
                <a:ea typeface="宋体" pitchFamily="2" charset="-122"/>
                <a:cs typeface="Times New Roman" pitchFamily="18" charset="0"/>
              </a:rPr>
              <a:t>IL </a:t>
            </a:r>
            <a:r>
              <a:rPr kumimoji="0" lang="en-US" altLang="zh-CN" sz="2000" b="1" i="0" u="none" strike="noStrike" kern="1200" cap="none" spc="0" normalizeH="0" baseline="0" noProof="0">
                <a:ln>
                  <a:noFill/>
                </a:ln>
                <a:solidFill>
                  <a:srgbClr val="006600"/>
                </a:solidFill>
                <a:effectLst/>
                <a:uLnTx/>
                <a:uFillTx/>
                <a:latin typeface="Times New Roman" pitchFamily="18" charset="0"/>
                <a:ea typeface="宋体" pitchFamily="2" charset="-122"/>
                <a:cs typeface="Times New Roman" pitchFamily="18" charset="0"/>
              </a:rPr>
              <a:t>—</a:t>
            </a:r>
            <a:r>
              <a:rPr kumimoji="0" lang="zh-CN" altLang="en-US" sz="2000" b="1" i="0" u="none" strike="noStrike" kern="1200" cap="none" spc="0" normalizeH="0" baseline="0" noProof="0">
                <a:ln>
                  <a:noFill/>
                </a:ln>
                <a:solidFill>
                  <a:srgbClr val="006600"/>
                </a:solidFill>
                <a:effectLst/>
                <a:uLnTx/>
                <a:uFillTx/>
                <a:latin typeface="Times New Roman" pitchFamily="18" charset="0"/>
                <a:ea typeface="宋体" pitchFamily="2" charset="-122"/>
                <a:cs typeface="Times New Roman" pitchFamily="18" charset="0"/>
              </a:rPr>
              <a:t>输入低电平电流。</a:t>
            </a:r>
          </a:p>
        </p:txBody>
      </p:sp>
      <p:grpSp>
        <p:nvGrpSpPr>
          <p:cNvPr id="2" name="组合 230"/>
          <p:cNvGrpSpPr>
            <a:grpSpLocks/>
          </p:cNvGrpSpPr>
          <p:nvPr/>
        </p:nvGrpSpPr>
        <p:grpSpPr bwMode="auto">
          <a:xfrm>
            <a:off x="4627563" y="1982788"/>
            <a:ext cx="500062" cy="642937"/>
            <a:chOff x="4714876" y="2500306"/>
            <a:chExt cx="500066" cy="642942"/>
          </a:xfrm>
        </p:grpSpPr>
        <p:sp>
          <p:nvSpPr>
            <p:cNvPr id="42072" name="Line 86"/>
            <p:cNvSpPr>
              <a:spLocks noChangeShapeType="1"/>
            </p:cNvSpPr>
            <p:nvPr/>
          </p:nvSpPr>
          <p:spPr bwMode="auto">
            <a:xfrm>
              <a:off x="5214941" y="2500306"/>
              <a:ext cx="0" cy="642942"/>
            </a:xfrm>
            <a:prstGeom prst="line">
              <a:avLst/>
            </a:prstGeom>
            <a:noFill/>
            <a:ln w="12700">
              <a:solidFill>
                <a:srgbClr val="0066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73" name="Rectangle 52"/>
            <p:cNvSpPr>
              <a:spLocks noChangeArrowheads="1"/>
            </p:cNvSpPr>
            <p:nvPr/>
          </p:nvSpPr>
          <p:spPr bwMode="auto">
            <a:xfrm>
              <a:off x="4714876" y="2740020"/>
              <a:ext cx="5000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6600"/>
                  </a:solidFill>
                  <a:effectLst/>
                  <a:uLnTx/>
                  <a:uFillTx/>
                  <a:latin typeface="Times New Roman" pitchFamily="18" charset="0"/>
                  <a:ea typeface="宋体" pitchFamily="2" charset="-122"/>
                  <a:cs typeface="Times New Roman" pitchFamily="18" charset="0"/>
                </a:rPr>
                <a:t>I</a:t>
              </a:r>
              <a:r>
                <a:rPr kumimoji="0" lang="en-US" altLang="zh-CN" sz="2000" b="1" i="0" u="none" strike="noStrike" kern="1200" cap="none" spc="0" normalizeH="0" baseline="-25000" noProof="0">
                  <a:ln>
                    <a:noFill/>
                  </a:ln>
                  <a:solidFill>
                    <a:srgbClr val="006600"/>
                  </a:solidFill>
                  <a:effectLst/>
                  <a:uLnTx/>
                  <a:uFillTx/>
                  <a:latin typeface="Times New Roman" pitchFamily="18" charset="0"/>
                  <a:ea typeface="宋体" pitchFamily="2" charset="-122"/>
                  <a:cs typeface="Times New Roman" pitchFamily="18" charset="0"/>
                </a:rPr>
                <a:t>IL</a:t>
              </a:r>
            </a:p>
          </p:txBody>
        </p:sp>
      </p:grpSp>
      <p:grpSp>
        <p:nvGrpSpPr>
          <p:cNvPr id="3" name="组合 228"/>
          <p:cNvGrpSpPr>
            <a:grpSpLocks/>
          </p:cNvGrpSpPr>
          <p:nvPr/>
        </p:nvGrpSpPr>
        <p:grpSpPr bwMode="auto">
          <a:xfrm>
            <a:off x="4562475" y="1582738"/>
            <a:ext cx="1208088" cy="400050"/>
            <a:chOff x="4649792" y="2100196"/>
            <a:chExt cx="1208092" cy="400110"/>
          </a:xfrm>
        </p:grpSpPr>
        <p:sp>
          <p:nvSpPr>
            <p:cNvPr id="42070" name="Rectangle 46"/>
            <p:cNvSpPr>
              <a:spLocks noChangeArrowheads="1"/>
            </p:cNvSpPr>
            <p:nvPr/>
          </p:nvSpPr>
          <p:spPr bwMode="auto">
            <a:xfrm>
              <a:off x="4649792" y="2100196"/>
              <a:ext cx="636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I</a:t>
              </a:r>
              <a:r>
                <a:rPr kumimoji="0" lang="en-US" altLang="zh-CN" sz="2000" b="1" i="0" u="none" strike="noStrike" kern="1200" cap="none" spc="0" normalizeH="0" baseline="-25000" noProof="0">
                  <a:ln>
                    <a:noFill/>
                  </a:ln>
                  <a:solidFill>
                    <a:srgbClr val="0000FF"/>
                  </a:solidFill>
                  <a:effectLst/>
                  <a:uLnTx/>
                  <a:uFillTx/>
                  <a:latin typeface="Times New Roman" pitchFamily="18" charset="0"/>
                  <a:ea typeface="宋体" pitchFamily="2" charset="-122"/>
                  <a:cs typeface="Times New Roman" pitchFamily="18" charset="0"/>
                </a:rPr>
                <a:t>IH</a:t>
              </a:r>
            </a:p>
          </p:txBody>
        </p:sp>
        <p:sp>
          <p:nvSpPr>
            <p:cNvPr id="42071" name="Line 86"/>
            <p:cNvSpPr>
              <a:spLocks noChangeShapeType="1"/>
            </p:cNvSpPr>
            <p:nvPr/>
          </p:nvSpPr>
          <p:spPr bwMode="auto">
            <a:xfrm rot="5400000">
              <a:off x="5479884" y="1979430"/>
              <a:ext cx="0" cy="756000"/>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grpSp>
      <p:sp>
        <p:nvSpPr>
          <p:cNvPr id="41992" name="Line 51"/>
          <p:cNvSpPr>
            <a:spLocks noChangeShapeType="1"/>
          </p:cNvSpPr>
          <p:nvPr/>
        </p:nvSpPr>
        <p:spPr bwMode="auto">
          <a:xfrm>
            <a:off x="5124450" y="1966913"/>
            <a:ext cx="0" cy="6731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prstDash val="sysDot"/>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grpSp>
        <p:nvGrpSpPr>
          <p:cNvPr id="4" name="组合 232"/>
          <p:cNvGrpSpPr>
            <a:grpSpLocks/>
          </p:cNvGrpSpPr>
          <p:nvPr/>
        </p:nvGrpSpPr>
        <p:grpSpPr bwMode="auto">
          <a:xfrm>
            <a:off x="4598988" y="857250"/>
            <a:ext cx="4116387" cy="2697163"/>
            <a:chOff x="4599017" y="1142984"/>
            <a:chExt cx="4116387" cy="2697165"/>
          </a:xfrm>
        </p:grpSpPr>
        <p:sp>
          <p:nvSpPr>
            <p:cNvPr id="42053" name="Text Box 40"/>
            <p:cNvSpPr txBox="1">
              <a:spLocks noChangeArrowheads="1"/>
            </p:cNvSpPr>
            <p:nvPr/>
          </p:nvSpPr>
          <p:spPr bwMode="auto">
            <a:xfrm>
              <a:off x="4721254" y="218279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0</a:t>
              </a:r>
            </a:p>
          </p:txBody>
        </p:sp>
        <p:grpSp>
          <p:nvGrpSpPr>
            <p:cNvPr id="42054" name="组合 227"/>
            <p:cNvGrpSpPr>
              <a:grpSpLocks/>
            </p:cNvGrpSpPr>
            <p:nvPr/>
          </p:nvGrpSpPr>
          <p:grpSpPr bwMode="auto">
            <a:xfrm>
              <a:off x="4599017" y="1142984"/>
              <a:ext cx="4116387" cy="2697165"/>
              <a:chOff x="4686301" y="1374775"/>
              <a:chExt cx="4116387" cy="2697165"/>
            </a:xfrm>
          </p:grpSpPr>
          <p:grpSp>
            <p:nvGrpSpPr>
              <p:cNvPr id="42055" name="Group 50"/>
              <p:cNvGrpSpPr>
                <a:grpSpLocks/>
              </p:cNvGrpSpPr>
              <p:nvPr/>
            </p:nvGrpSpPr>
            <p:grpSpPr bwMode="auto">
              <a:xfrm>
                <a:off x="4686301" y="2362202"/>
                <a:ext cx="2332038" cy="1709738"/>
                <a:chOff x="1191" y="3238"/>
                <a:chExt cx="1469" cy="1077"/>
              </a:xfrm>
            </p:grpSpPr>
            <p:sp>
              <p:nvSpPr>
                <p:cNvPr id="42063" name="Line 31"/>
                <p:cNvSpPr>
                  <a:spLocks noChangeShapeType="1"/>
                </p:cNvSpPr>
                <p:nvPr/>
              </p:nvSpPr>
              <p:spPr bwMode="auto">
                <a:xfrm>
                  <a:off x="1940" y="3238"/>
                  <a:ext cx="720" cy="0"/>
                </a:xfrm>
                <a:prstGeom prst="line">
                  <a:avLst/>
                </a:prstGeom>
                <a:noFill/>
                <a:ln w="25400">
                  <a:solidFill>
                    <a:srgbClr val="C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64" name="Line 32"/>
                <p:cNvSpPr>
                  <a:spLocks noChangeShapeType="1"/>
                </p:cNvSpPr>
                <p:nvPr/>
              </p:nvSpPr>
              <p:spPr bwMode="auto">
                <a:xfrm flipH="1">
                  <a:off x="1844" y="3329"/>
                  <a:ext cx="48" cy="240"/>
                </a:xfrm>
                <a:prstGeom prst="line">
                  <a:avLst/>
                </a:prstGeom>
                <a:noFill/>
                <a:ln w="25400">
                  <a:solidFill>
                    <a:srgbClr val="C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65" name="Arc 33"/>
                <p:cNvSpPr>
                  <a:spLocks/>
                </p:cNvSpPr>
                <p:nvPr/>
              </p:nvSpPr>
              <p:spPr bwMode="auto">
                <a:xfrm flipH="1">
                  <a:off x="1892" y="3238"/>
                  <a:ext cx="48"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66" name="Arc 34"/>
                <p:cNvSpPr>
                  <a:spLocks/>
                </p:cNvSpPr>
                <p:nvPr/>
              </p:nvSpPr>
              <p:spPr bwMode="auto">
                <a:xfrm flipV="1">
                  <a:off x="1723" y="3559"/>
                  <a:ext cx="118" cy="192"/>
                </a:xfrm>
                <a:custGeom>
                  <a:avLst/>
                  <a:gdLst>
                    <a:gd name="T0" fmla="*/ 0 w 26447"/>
                    <a:gd name="T1" fmla="*/ 0 h 21600"/>
                    <a:gd name="T2" fmla="*/ 0 w 26447"/>
                    <a:gd name="T3" fmla="*/ 0 h 21600"/>
                    <a:gd name="T4" fmla="*/ 0 w 26447"/>
                    <a:gd name="T5" fmla="*/ 0 h 21600"/>
                    <a:gd name="T6" fmla="*/ 0 60000 65536"/>
                    <a:gd name="T7" fmla="*/ 0 60000 65536"/>
                    <a:gd name="T8" fmla="*/ 0 60000 65536"/>
                    <a:gd name="T9" fmla="*/ 0 w 26447"/>
                    <a:gd name="T10" fmla="*/ 0 h 21600"/>
                    <a:gd name="T11" fmla="*/ 26447 w 26447"/>
                    <a:gd name="T12" fmla="*/ 21600 h 21600"/>
                  </a:gdLst>
                  <a:ahLst/>
                  <a:cxnLst>
                    <a:cxn ang="T6">
                      <a:pos x="T0" y="T1"/>
                    </a:cxn>
                    <a:cxn ang="T7">
                      <a:pos x="T2" y="T3"/>
                    </a:cxn>
                    <a:cxn ang="T8">
                      <a:pos x="T4" y="T5"/>
                    </a:cxn>
                  </a:cxnLst>
                  <a:rect l="T9" t="T10" r="T11" b="T12"/>
                  <a:pathLst>
                    <a:path w="26447" h="21600" fill="none" extrusionOk="0">
                      <a:moveTo>
                        <a:pt x="-1" y="550"/>
                      </a:moveTo>
                      <a:cubicBezTo>
                        <a:pt x="1589" y="184"/>
                        <a:pt x="3215" y="-1"/>
                        <a:pt x="4847" y="0"/>
                      </a:cubicBezTo>
                      <a:cubicBezTo>
                        <a:pt x="16776" y="0"/>
                        <a:pt x="26447" y="9670"/>
                        <a:pt x="26447" y="21600"/>
                      </a:cubicBezTo>
                    </a:path>
                    <a:path w="26447" h="21600" stroke="0" extrusionOk="0">
                      <a:moveTo>
                        <a:pt x="-1" y="550"/>
                      </a:moveTo>
                      <a:cubicBezTo>
                        <a:pt x="1589" y="184"/>
                        <a:pt x="3215" y="-1"/>
                        <a:pt x="4847" y="0"/>
                      </a:cubicBezTo>
                      <a:cubicBezTo>
                        <a:pt x="16776" y="0"/>
                        <a:pt x="26447" y="9670"/>
                        <a:pt x="26447" y="21600"/>
                      </a:cubicBezTo>
                      <a:lnTo>
                        <a:pt x="4847" y="21600"/>
                      </a:lnTo>
                      <a:lnTo>
                        <a:pt x="-1" y="550"/>
                      </a:lnTo>
                      <a:close/>
                    </a:path>
                  </a:pathLst>
                </a:custGeom>
                <a:noFill/>
                <a:ln w="2540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67" name="Line 35"/>
                <p:cNvSpPr>
                  <a:spLocks noChangeShapeType="1"/>
                </p:cNvSpPr>
                <p:nvPr/>
              </p:nvSpPr>
              <p:spPr bwMode="auto">
                <a:xfrm flipH="1">
                  <a:off x="1268" y="3751"/>
                  <a:ext cx="480" cy="0"/>
                </a:xfrm>
                <a:prstGeom prst="line">
                  <a:avLst/>
                </a:prstGeom>
                <a:noFill/>
                <a:ln w="25400">
                  <a:solidFill>
                    <a:srgbClr val="C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68" name="Line 36"/>
                <p:cNvSpPr>
                  <a:spLocks noChangeShapeType="1"/>
                </p:cNvSpPr>
                <p:nvPr/>
              </p:nvSpPr>
              <p:spPr bwMode="auto">
                <a:xfrm flipH="1">
                  <a:off x="1191" y="3766"/>
                  <a:ext cx="29" cy="549"/>
                </a:xfrm>
                <a:prstGeom prst="line">
                  <a:avLst/>
                </a:prstGeom>
                <a:noFill/>
                <a:ln w="25400">
                  <a:solidFill>
                    <a:srgbClr val="C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69" name="Arc 37"/>
                <p:cNvSpPr>
                  <a:spLocks/>
                </p:cNvSpPr>
                <p:nvPr/>
              </p:nvSpPr>
              <p:spPr bwMode="auto">
                <a:xfrm flipH="1">
                  <a:off x="1220" y="3751"/>
                  <a:ext cx="48"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grpSp>
          <p:sp>
            <p:nvSpPr>
              <p:cNvPr id="42056" name="Rectangle 42"/>
              <p:cNvSpPr>
                <a:spLocks noChangeArrowheads="1"/>
              </p:cNvSpPr>
              <p:nvPr/>
            </p:nvSpPr>
            <p:spPr bwMode="auto">
              <a:xfrm>
                <a:off x="6011863" y="23971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2</a:t>
                </a:r>
              </a:p>
            </p:txBody>
          </p:sp>
          <p:sp>
            <p:nvSpPr>
              <p:cNvPr id="42057" name="Rectangle 41"/>
              <p:cNvSpPr>
                <a:spLocks noChangeArrowheads="1"/>
              </p:cNvSpPr>
              <p:nvPr/>
            </p:nvSpPr>
            <p:spPr bwMode="auto">
              <a:xfrm>
                <a:off x="5424488" y="2398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1</a:t>
                </a:r>
              </a:p>
            </p:txBody>
          </p:sp>
          <p:sp>
            <p:nvSpPr>
              <p:cNvPr id="42058" name="Text Box 39"/>
              <p:cNvSpPr txBox="1">
                <a:spLocks noChangeArrowheads="1"/>
              </p:cNvSpPr>
              <p:nvPr/>
            </p:nvSpPr>
            <p:spPr bwMode="auto">
              <a:xfrm>
                <a:off x="7507288" y="224155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v</a:t>
                </a:r>
                <a:r>
                  <a:rPr kumimoji="0" lang="en-US" altLang="zh-CN" sz="24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Times New Roman" pitchFamily="18" charset="0"/>
                  </a:rPr>
                  <a:t>i</a:t>
                </a:r>
                <a:r>
                  <a:rPr kumimoji="0"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/V</a:t>
                </a:r>
              </a:p>
            </p:txBody>
          </p:sp>
          <p:sp>
            <p:nvSpPr>
              <p:cNvPr id="42059" name="Line 27"/>
              <p:cNvSpPr>
                <a:spLocks noChangeShapeType="1"/>
              </p:cNvSpPr>
              <p:nvPr/>
            </p:nvSpPr>
            <p:spPr bwMode="auto">
              <a:xfrm rot="10800000">
                <a:off x="5095875" y="1728788"/>
                <a:ext cx="1588" cy="2286000"/>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60" name="Line 28"/>
              <p:cNvSpPr>
                <a:spLocks noChangeShapeType="1"/>
              </p:cNvSpPr>
              <p:nvPr/>
            </p:nvSpPr>
            <p:spPr bwMode="auto">
              <a:xfrm>
                <a:off x="4867275" y="2490788"/>
                <a:ext cx="2667000" cy="0"/>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61" name="Text Box 38"/>
              <p:cNvSpPr txBox="1">
                <a:spLocks noChangeArrowheads="1"/>
              </p:cNvSpPr>
              <p:nvPr/>
            </p:nvSpPr>
            <p:spPr bwMode="auto">
              <a:xfrm>
                <a:off x="5029200" y="137477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i</a:t>
                </a:r>
                <a:r>
                  <a:rPr kumimoji="0" lang="en-US" altLang="zh-CN" sz="24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Times New Roman" pitchFamily="18" charset="0"/>
                  </a:rPr>
                  <a:t>i</a:t>
                </a:r>
                <a:r>
                  <a:rPr kumimoji="0"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/mA</a:t>
                </a:r>
              </a:p>
            </p:txBody>
          </p:sp>
          <p:sp>
            <p:nvSpPr>
              <p:cNvPr id="42062" name="Rectangle 61"/>
              <p:cNvSpPr>
                <a:spLocks noChangeArrowheads="1"/>
              </p:cNvSpPr>
              <p:nvPr/>
            </p:nvSpPr>
            <p:spPr bwMode="auto">
              <a:xfrm>
                <a:off x="5715008" y="2428868"/>
                <a:ext cx="4844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幼圆" pitchFamily="49" charset="-122"/>
                    <a:cs typeface="Times New Roman" pitchFamily="18" charset="0"/>
                  </a:rPr>
                  <a:t>V</a:t>
                </a:r>
                <a:r>
                  <a:rPr kumimoji="0" lang="en-US" altLang="zh-CN" sz="2000" b="1" i="0" u="none" strike="noStrike" kern="1200" cap="none" spc="0" normalizeH="0" baseline="-25000" noProof="0">
                    <a:ln>
                      <a:noFill/>
                    </a:ln>
                    <a:solidFill>
                      <a:srgbClr val="000000"/>
                    </a:solidFill>
                    <a:effectLst/>
                    <a:uLnTx/>
                    <a:uFillTx/>
                    <a:latin typeface="Times New Roman" pitchFamily="18" charset="0"/>
                    <a:ea typeface="幼圆" pitchFamily="49" charset="-122"/>
                    <a:cs typeface="Times New Roman" pitchFamily="18" charset="0"/>
                  </a:rPr>
                  <a:t>T</a:t>
                </a:r>
              </a:p>
            </p:txBody>
          </p:sp>
        </p:grpSp>
      </p:grpSp>
      <p:grpSp>
        <p:nvGrpSpPr>
          <p:cNvPr id="7" name="组合 231"/>
          <p:cNvGrpSpPr>
            <a:grpSpLocks/>
          </p:cNvGrpSpPr>
          <p:nvPr/>
        </p:nvGrpSpPr>
        <p:grpSpPr bwMode="auto">
          <a:xfrm>
            <a:off x="4627563" y="2625725"/>
            <a:ext cx="928687" cy="400050"/>
            <a:chOff x="4714875" y="3143248"/>
            <a:chExt cx="928695" cy="400110"/>
          </a:xfrm>
        </p:grpSpPr>
        <p:sp>
          <p:nvSpPr>
            <p:cNvPr id="42051" name="Rectangle 45"/>
            <p:cNvSpPr>
              <a:spLocks noChangeArrowheads="1"/>
            </p:cNvSpPr>
            <p:nvPr/>
          </p:nvSpPr>
          <p:spPr bwMode="auto">
            <a:xfrm>
              <a:off x="5054608" y="3143248"/>
              <a:ext cx="5889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7030A0"/>
                  </a:solidFill>
                  <a:effectLst/>
                  <a:uLnTx/>
                  <a:uFillTx/>
                  <a:latin typeface="Times New Roman" pitchFamily="18" charset="0"/>
                  <a:ea typeface="宋体" pitchFamily="2" charset="-122"/>
                  <a:cs typeface="Times New Roman" pitchFamily="18" charset="0"/>
                </a:rPr>
                <a:t>I</a:t>
              </a:r>
              <a:r>
                <a:rPr kumimoji="0" lang="en-US" altLang="zh-CN" sz="2000" b="1" i="0" u="none" strike="noStrike" kern="1200" cap="none" spc="0" normalizeH="0" baseline="-25000" noProof="0">
                  <a:ln>
                    <a:noFill/>
                  </a:ln>
                  <a:solidFill>
                    <a:srgbClr val="7030A0"/>
                  </a:solidFill>
                  <a:effectLst/>
                  <a:uLnTx/>
                  <a:uFillTx/>
                  <a:latin typeface="Times New Roman" pitchFamily="18" charset="0"/>
                  <a:ea typeface="宋体" pitchFamily="2" charset="-122"/>
                  <a:cs typeface="Times New Roman" pitchFamily="18" charset="0"/>
                </a:rPr>
                <a:t>IS</a:t>
              </a:r>
            </a:p>
          </p:txBody>
        </p:sp>
        <p:sp>
          <p:nvSpPr>
            <p:cNvPr id="42052" name="Line 86"/>
            <p:cNvSpPr>
              <a:spLocks noChangeShapeType="1"/>
            </p:cNvSpPr>
            <p:nvPr/>
          </p:nvSpPr>
          <p:spPr bwMode="auto">
            <a:xfrm rot="5400000" flipH="1">
              <a:off x="4893470" y="3107529"/>
              <a:ext cx="0" cy="357190"/>
            </a:xfrm>
            <a:prstGeom prst="line">
              <a:avLst/>
            </a:prstGeom>
            <a:noFill/>
            <a:ln w="12700">
              <a:solidFill>
                <a:srgbClr val="7030A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grpSp>
      <p:grpSp>
        <p:nvGrpSpPr>
          <p:cNvPr id="8" name="组合 65"/>
          <p:cNvGrpSpPr>
            <a:grpSpLocks/>
          </p:cNvGrpSpPr>
          <p:nvPr/>
        </p:nvGrpSpPr>
        <p:grpSpPr bwMode="auto">
          <a:xfrm>
            <a:off x="993775" y="571500"/>
            <a:ext cx="2792413" cy="2938463"/>
            <a:chOff x="785813" y="928688"/>
            <a:chExt cx="2792396" cy="2938462"/>
          </a:xfrm>
        </p:grpSpPr>
        <p:grpSp>
          <p:nvGrpSpPr>
            <p:cNvPr id="42024" name="组合 31"/>
            <p:cNvGrpSpPr>
              <a:grpSpLocks/>
            </p:cNvGrpSpPr>
            <p:nvPr/>
          </p:nvGrpSpPr>
          <p:grpSpPr bwMode="auto">
            <a:xfrm>
              <a:off x="785813" y="928688"/>
              <a:ext cx="2792396" cy="2938462"/>
              <a:chOff x="571472" y="1000108"/>
              <a:chExt cx="2792411" cy="2938480"/>
            </a:xfrm>
          </p:grpSpPr>
          <p:sp>
            <p:nvSpPr>
              <p:cNvPr id="42029" name="Line 13"/>
              <p:cNvSpPr>
                <a:spLocks noChangeShapeType="1"/>
              </p:cNvSpPr>
              <p:nvPr/>
            </p:nvSpPr>
            <p:spPr bwMode="auto">
              <a:xfrm>
                <a:off x="2388908" y="2579688"/>
                <a:ext cx="54000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grpSp>
            <p:nvGrpSpPr>
              <p:cNvPr id="42030" name="组合 218"/>
              <p:cNvGrpSpPr>
                <a:grpSpLocks/>
              </p:cNvGrpSpPr>
              <p:nvPr/>
            </p:nvGrpSpPr>
            <p:grpSpPr bwMode="auto">
              <a:xfrm>
                <a:off x="1428727" y="2487603"/>
                <a:ext cx="333375" cy="214315"/>
                <a:chOff x="7328948" y="1857344"/>
                <a:chExt cx="386718" cy="214315"/>
              </a:xfrm>
            </p:grpSpPr>
            <p:cxnSp>
              <p:nvCxnSpPr>
                <p:cNvPr id="85" name="直接连接符 84"/>
                <p:cNvCxnSpPr/>
                <p:nvPr/>
              </p:nvCxnSpPr>
              <p:spPr>
                <a:xfrm>
                  <a:off x="7328948" y="1857346"/>
                  <a:ext cx="250446"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7465220" y="2070072"/>
                  <a:ext cx="250446"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rot="5400000">
                  <a:off x="7229112" y="1963580"/>
                  <a:ext cx="214314" cy="1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031" name="Line 9"/>
              <p:cNvSpPr>
                <a:spLocks noChangeShapeType="1"/>
              </p:cNvSpPr>
              <p:nvPr/>
            </p:nvSpPr>
            <p:spPr bwMode="auto">
              <a:xfrm>
                <a:off x="1206496" y="3709988"/>
                <a:ext cx="76199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32" name="Line 11"/>
              <p:cNvSpPr>
                <a:spLocks noChangeShapeType="1"/>
              </p:cNvSpPr>
              <p:nvPr/>
            </p:nvSpPr>
            <p:spPr bwMode="auto">
              <a:xfrm>
                <a:off x="1206496" y="3413125"/>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33" name="Rectangle 15"/>
              <p:cNvSpPr>
                <a:spLocks noChangeArrowheads="1"/>
              </p:cNvSpPr>
              <p:nvPr/>
            </p:nvSpPr>
            <p:spPr bwMode="auto">
              <a:xfrm>
                <a:off x="2857473" y="2324383"/>
                <a:ext cx="506410"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kern="1200" cap="none" spc="0" normalizeH="0" baseline="0" noProof="0">
                    <a:ln>
                      <a:noFill/>
                    </a:ln>
                    <a:solidFill>
                      <a:srgbClr val="000000"/>
                    </a:solidFill>
                    <a:effectLst/>
                    <a:uLnTx/>
                    <a:uFillTx/>
                    <a:latin typeface="Times New Roman" pitchFamily="18" charset="0"/>
                    <a:ea typeface="幼圆" pitchFamily="49" charset="-122"/>
                    <a:cs typeface="Times New Roman" pitchFamily="18" charset="0"/>
                  </a:rPr>
                  <a:t>Y</a:t>
                </a:r>
              </a:p>
            </p:txBody>
          </p:sp>
          <p:sp>
            <p:nvSpPr>
              <p:cNvPr id="42034" name="Rectangle 16"/>
              <p:cNvSpPr>
                <a:spLocks noChangeArrowheads="1"/>
              </p:cNvSpPr>
              <p:nvPr/>
            </p:nvSpPr>
            <p:spPr bwMode="auto">
              <a:xfrm>
                <a:off x="1643042" y="1000108"/>
                <a:ext cx="6447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幼圆" pitchFamily="49" charset="-122"/>
                    <a:cs typeface="Times New Roman" pitchFamily="18" charset="0"/>
                  </a:rPr>
                  <a:t>+5V</a:t>
                </a:r>
              </a:p>
            </p:txBody>
          </p:sp>
          <p:sp>
            <p:nvSpPr>
              <p:cNvPr id="42035" name="Oval 17"/>
              <p:cNvSpPr>
                <a:spLocks noChangeArrowheads="1"/>
              </p:cNvSpPr>
              <p:nvPr/>
            </p:nvSpPr>
            <p:spPr bwMode="auto">
              <a:xfrm>
                <a:off x="1928803" y="3670300"/>
                <a:ext cx="72000" cy="72000"/>
              </a:xfrm>
              <a:prstGeom prst="ellipse">
                <a:avLst/>
              </a:prstGeom>
              <a:solidFill>
                <a:schemeClr val="tx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36" name="Line 18"/>
              <p:cNvSpPr>
                <a:spLocks noChangeShapeType="1"/>
              </p:cNvSpPr>
              <p:nvPr/>
            </p:nvSpPr>
            <p:spPr bwMode="auto">
              <a:xfrm>
                <a:off x="1803391" y="3938588"/>
                <a:ext cx="304798"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37" name="Line 19"/>
              <p:cNvSpPr>
                <a:spLocks noChangeShapeType="1"/>
              </p:cNvSpPr>
              <p:nvPr/>
            </p:nvSpPr>
            <p:spPr bwMode="auto">
              <a:xfrm flipV="1">
                <a:off x="1206497" y="2705471"/>
                <a:ext cx="223814" cy="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38" name="Line 20"/>
              <p:cNvSpPr>
                <a:spLocks noChangeShapeType="1"/>
              </p:cNvSpPr>
              <p:nvPr/>
            </p:nvSpPr>
            <p:spPr bwMode="auto">
              <a:xfrm flipV="1">
                <a:off x="1028697" y="3067876"/>
                <a:ext cx="360000" cy="504000"/>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39" name="Text Box 21"/>
              <p:cNvSpPr txBox="1">
                <a:spLocks noChangeArrowheads="1"/>
              </p:cNvSpPr>
              <p:nvPr/>
            </p:nvSpPr>
            <p:spPr bwMode="auto">
              <a:xfrm>
                <a:off x="571472" y="3000372"/>
                <a:ext cx="571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1"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v</a:t>
                </a:r>
                <a:r>
                  <a:rPr kumimoji="0" lang="en-US" altLang="zh-CN" sz="2800" b="1" i="0" u="none" strike="noStrike" kern="1200" cap="none" spc="0" normalizeH="0" baseline="-25000" noProof="0">
                    <a:ln>
                      <a:noFill/>
                    </a:ln>
                    <a:solidFill>
                      <a:srgbClr val="0000FF"/>
                    </a:solidFill>
                    <a:effectLst/>
                    <a:uLnTx/>
                    <a:uFillTx/>
                    <a:latin typeface="Times New Roman" pitchFamily="18" charset="0"/>
                    <a:ea typeface="宋体" pitchFamily="2" charset="-122"/>
                    <a:cs typeface="Times New Roman" pitchFamily="18" charset="0"/>
                  </a:rPr>
                  <a:t>i</a:t>
                </a:r>
              </a:p>
            </p:txBody>
          </p:sp>
          <p:sp>
            <p:nvSpPr>
              <p:cNvPr id="42040" name="Line 22"/>
              <p:cNvSpPr>
                <a:spLocks noChangeShapeType="1"/>
              </p:cNvSpPr>
              <p:nvPr/>
            </p:nvSpPr>
            <p:spPr bwMode="auto">
              <a:xfrm>
                <a:off x="1009631" y="3252788"/>
                <a:ext cx="38099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41" name="Line 23"/>
              <p:cNvSpPr>
                <a:spLocks noChangeShapeType="1"/>
              </p:cNvSpPr>
              <p:nvPr/>
            </p:nvSpPr>
            <p:spPr bwMode="auto">
              <a:xfrm>
                <a:off x="1092195" y="3405188"/>
                <a:ext cx="21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42" name="Line 24"/>
              <p:cNvSpPr>
                <a:spLocks noChangeShapeType="1"/>
              </p:cNvSpPr>
              <p:nvPr/>
            </p:nvSpPr>
            <p:spPr bwMode="auto">
              <a:xfrm>
                <a:off x="928637" y="2643174"/>
                <a:ext cx="380997" cy="0"/>
              </a:xfrm>
              <a:prstGeom prst="line">
                <a:avLst/>
              </a:prstGeom>
              <a:noFill/>
              <a:ln w="25400">
                <a:solidFill>
                  <a:srgbClr val="FF0000"/>
                </a:solidFill>
                <a:round/>
                <a:headEnd/>
                <a:tailEnd type="stealth" w="sm"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43" name="Rectangle 25"/>
              <p:cNvSpPr>
                <a:spLocks noChangeArrowheads="1"/>
              </p:cNvSpPr>
              <p:nvPr/>
            </p:nvSpPr>
            <p:spPr bwMode="auto">
              <a:xfrm>
                <a:off x="928637" y="2124079"/>
                <a:ext cx="520696"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i</a:t>
                </a:r>
                <a:r>
                  <a:rPr kumimoji="0" lang="en-US" altLang="zh-CN" sz="2800" b="1" i="0" u="none" strike="noStrike" kern="1200" cap="none" spc="0" normalizeH="0" baseline="-25000" noProof="0">
                    <a:ln>
                      <a:noFill/>
                    </a:ln>
                    <a:solidFill>
                      <a:srgbClr val="FF0000"/>
                    </a:solidFill>
                    <a:effectLst/>
                    <a:uLnTx/>
                    <a:uFillTx/>
                    <a:latin typeface="Times New Roman" pitchFamily="18" charset="0"/>
                    <a:ea typeface="宋体" pitchFamily="2" charset="-122"/>
                    <a:cs typeface="Times New Roman" pitchFamily="18" charset="0"/>
                  </a:rPr>
                  <a:t>i</a:t>
                </a:r>
              </a:p>
            </p:txBody>
          </p:sp>
          <p:sp>
            <p:nvSpPr>
              <p:cNvPr id="42044" name="Line 7"/>
              <p:cNvSpPr>
                <a:spLocks noChangeShapeType="1"/>
              </p:cNvSpPr>
              <p:nvPr/>
            </p:nvSpPr>
            <p:spPr bwMode="auto">
              <a:xfrm flipH="1">
                <a:off x="1974849" y="1428736"/>
                <a:ext cx="0" cy="8953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45" name="Line 7"/>
              <p:cNvSpPr>
                <a:spLocks noChangeShapeType="1"/>
              </p:cNvSpPr>
              <p:nvPr/>
            </p:nvSpPr>
            <p:spPr bwMode="auto">
              <a:xfrm flipH="1">
                <a:off x="1962109" y="2844813"/>
                <a:ext cx="0" cy="10842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46" name="Line 7"/>
              <p:cNvSpPr>
                <a:spLocks noChangeShapeType="1"/>
              </p:cNvSpPr>
              <p:nvPr/>
            </p:nvSpPr>
            <p:spPr bwMode="auto">
              <a:xfrm>
                <a:off x="1214438" y="2714637"/>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47" name="Line 7"/>
              <p:cNvSpPr>
                <a:spLocks noChangeShapeType="1"/>
              </p:cNvSpPr>
              <p:nvPr/>
            </p:nvSpPr>
            <p:spPr bwMode="auto">
              <a:xfrm>
                <a:off x="1214438" y="2786075"/>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grpSp>
        <p:grpSp>
          <p:nvGrpSpPr>
            <p:cNvPr id="42025" name="组合 64"/>
            <p:cNvGrpSpPr>
              <a:grpSpLocks/>
            </p:cNvGrpSpPr>
            <p:nvPr/>
          </p:nvGrpSpPr>
          <p:grpSpPr bwMode="auto">
            <a:xfrm>
              <a:off x="1857356" y="2143116"/>
              <a:ext cx="749268" cy="714380"/>
              <a:chOff x="2403460" y="2038340"/>
              <a:chExt cx="749268" cy="714380"/>
            </a:xfrm>
          </p:grpSpPr>
          <p:sp>
            <p:nvSpPr>
              <p:cNvPr id="42026" name="Oval 18"/>
              <p:cNvSpPr>
                <a:spLocks noChangeArrowheads="1"/>
              </p:cNvSpPr>
              <p:nvPr/>
            </p:nvSpPr>
            <p:spPr bwMode="auto">
              <a:xfrm>
                <a:off x="3000364" y="2338411"/>
                <a:ext cx="152364" cy="152400"/>
              </a:xfrm>
              <a:prstGeom prst="ellipse">
                <a:avLst/>
              </a:prstGeom>
              <a:solidFill>
                <a:schemeClr val="bg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endParaRPr>
              </a:p>
            </p:txBody>
          </p:sp>
          <p:sp>
            <p:nvSpPr>
              <p:cNvPr id="63" name="矩形 62"/>
              <p:cNvSpPr/>
              <p:nvPr/>
            </p:nvSpPr>
            <p:spPr>
              <a:xfrm>
                <a:off x="2403473" y="2038350"/>
                <a:ext cx="571496" cy="714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FFFFFF"/>
                  </a:solidFill>
                  <a:effectLst/>
                  <a:uLnTx/>
                  <a:uFillTx/>
                  <a:latin typeface="Arial"/>
                  <a:ea typeface="宋体"/>
                  <a:cs typeface="+mn-cs"/>
                </a:endParaRPr>
              </a:p>
            </p:txBody>
          </p:sp>
          <p:sp>
            <p:nvSpPr>
              <p:cNvPr id="42028" name="矩形 63"/>
              <p:cNvSpPr>
                <a:spLocks noChangeArrowheads="1"/>
              </p:cNvSpPr>
              <p:nvPr/>
            </p:nvSpPr>
            <p:spPr bwMode="auto">
              <a:xfrm>
                <a:off x="2571736" y="2071678"/>
                <a:ext cx="3561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&amp;</a:t>
                </a:r>
                <a:endParaRPr kumimoji="0" lang="zh-CN" altLang="en-US" sz="1600" b="0"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endParaRPr>
              </a:p>
            </p:txBody>
          </p:sp>
        </p:grpSp>
      </p:grpSp>
      <p:grpSp>
        <p:nvGrpSpPr>
          <p:cNvPr id="12" name="组合 95"/>
          <p:cNvGrpSpPr>
            <a:grpSpLocks/>
          </p:cNvGrpSpPr>
          <p:nvPr/>
        </p:nvGrpSpPr>
        <p:grpSpPr bwMode="auto">
          <a:xfrm>
            <a:off x="857250" y="3867150"/>
            <a:ext cx="3000375" cy="2776538"/>
            <a:chOff x="500034" y="3743347"/>
            <a:chExt cx="3000396" cy="2776537"/>
          </a:xfrm>
        </p:grpSpPr>
        <p:grpSp>
          <p:nvGrpSpPr>
            <p:cNvPr id="41998" name="组合 69"/>
            <p:cNvGrpSpPr>
              <a:grpSpLocks/>
            </p:cNvGrpSpPr>
            <p:nvPr/>
          </p:nvGrpSpPr>
          <p:grpSpPr bwMode="auto">
            <a:xfrm>
              <a:off x="500034" y="3743347"/>
              <a:ext cx="3000396" cy="2776537"/>
              <a:chOff x="4378303" y="3143248"/>
              <a:chExt cx="3000397" cy="2776552"/>
            </a:xfrm>
          </p:grpSpPr>
          <p:sp>
            <p:nvSpPr>
              <p:cNvPr id="42005" name="Text Box 47"/>
              <p:cNvSpPr txBox="1">
                <a:spLocks noChangeArrowheads="1"/>
              </p:cNvSpPr>
              <p:nvPr/>
            </p:nvSpPr>
            <p:spPr bwMode="auto">
              <a:xfrm>
                <a:off x="5776915" y="3906837"/>
                <a:ext cx="793751" cy="46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R</a:t>
                </a:r>
                <a:r>
                  <a:rPr kumimoji="0" lang="en-US" altLang="zh-CN" sz="24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Times New Roman" pitchFamily="18" charset="0"/>
                  </a:rPr>
                  <a:t>1</a:t>
                </a:r>
              </a:p>
            </p:txBody>
          </p:sp>
          <p:grpSp>
            <p:nvGrpSpPr>
              <p:cNvPr id="42006" name="Group 50"/>
              <p:cNvGrpSpPr>
                <a:grpSpLocks/>
              </p:cNvGrpSpPr>
              <p:nvPr/>
            </p:nvGrpSpPr>
            <p:grpSpPr bwMode="auto">
              <a:xfrm>
                <a:off x="5273674" y="3286119"/>
                <a:ext cx="2105026" cy="1857376"/>
                <a:chOff x="674" y="2596"/>
                <a:chExt cx="1326" cy="1170"/>
              </a:xfrm>
            </p:grpSpPr>
            <p:grpSp>
              <p:nvGrpSpPr>
                <p:cNvPr id="42014" name="Group 38"/>
                <p:cNvGrpSpPr>
                  <a:grpSpLocks/>
                </p:cNvGrpSpPr>
                <p:nvPr/>
              </p:nvGrpSpPr>
              <p:grpSpPr bwMode="auto">
                <a:xfrm>
                  <a:off x="674" y="3035"/>
                  <a:ext cx="548" cy="560"/>
                  <a:chOff x="4059" y="2688"/>
                  <a:chExt cx="680" cy="560"/>
                </a:xfrm>
              </p:grpSpPr>
              <p:sp>
                <p:nvSpPr>
                  <p:cNvPr id="42019" name="Line 32"/>
                  <p:cNvSpPr>
                    <a:spLocks noChangeShapeType="1"/>
                  </p:cNvSpPr>
                  <p:nvPr/>
                </p:nvSpPr>
                <p:spPr bwMode="auto">
                  <a:xfrm flipH="1">
                    <a:off x="4059" y="3067"/>
                    <a:ext cx="226" cy="181"/>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20" name="Line 33"/>
                  <p:cNvSpPr>
                    <a:spLocks noChangeShapeType="1"/>
                  </p:cNvSpPr>
                  <p:nvPr/>
                </p:nvSpPr>
                <p:spPr bwMode="auto">
                  <a:xfrm flipH="1">
                    <a:off x="4195" y="3067"/>
                    <a:ext cx="226" cy="181"/>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21" name="Line 34"/>
                  <p:cNvSpPr>
                    <a:spLocks noChangeShapeType="1"/>
                  </p:cNvSpPr>
                  <p:nvPr/>
                </p:nvSpPr>
                <p:spPr bwMode="auto">
                  <a:xfrm>
                    <a:off x="4195" y="3067"/>
                    <a:ext cx="45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22" name="Line 35"/>
                  <p:cNvSpPr>
                    <a:spLocks noChangeShapeType="1"/>
                  </p:cNvSpPr>
                  <p:nvPr/>
                </p:nvSpPr>
                <p:spPr bwMode="auto">
                  <a:xfrm>
                    <a:off x="4512" y="3067"/>
                    <a:ext cx="227"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23" name="Line 36"/>
                  <p:cNvSpPr>
                    <a:spLocks noChangeShapeType="1"/>
                  </p:cNvSpPr>
                  <p:nvPr/>
                </p:nvSpPr>
                <p:spPr bwMode="auto">
                  <a:xfrm flipV="1">
                    <a:off x="4416" y="2688"/>
                    <a:ext cx="0" cy="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grpSp>
            <p:sp>
              <p:nvSpPr>
                <p:cNvPr id="42015" name="Freeform 39"/>
                <p:cNvSpPr>
                  <a:spLocks/>
                </p:cNvSpPr>
                <p:nvPr/>
              </p:nvSpPr>
              <p:spPr bwMode="auto">
                <a:xfrm>
                  <a:off x="968" y="2782"/>
                  <a:ext cx="315" cy="403"/>
                </a:xfrm>
                <a:custGeom>
                  <a:avLst/>
                  <a:gdLst>
                    <a:gd name="T0" fmla="*/ 0 w 315"/>
                    <a:gd name="T1" fmla="*/ 403 h 403"/>
                    <a:gd name="T2" fmla="*/ 0 w 315"/>
                    <a:gd name="T3" fmla="*/ 0 h 403"/>
                    <a:gd name="T4" fmla="*/ 315 w 315"/>
                    <a:gd name="T5" fmla="*/ 0 h 403"/>
                    <a:gd name="T6" fmla="*/ 0 60000 65536"/>
                    <a:gd name="T7" fmla="*/ 0 60000 65536"/>
                    <a:gd name="T8" fmla="*/ 0 60000 65536"/>
                    <a:gd name="T9" fmla="*/ 0 w 315"/>
                    <a:gd name="T10" fmla="*/ 0 h 403"/>
                    <a:gd name="T11" fmla="*/ 315 w 315"/>
                    <a:gd name="T12" fmla="*/ 403 h 403"/>
                  </a:gdLst>
                  <a:ahLst/>
                  <a:cxnLst>
                    <a:cxn ang="T6">
                      <a:pos x="T0" y="T1"/>
                    </a:cxn>
                    <a:cxn ang="T7">
                      <a:pos x="T2" y="T3"/>
                    </a:cxn>
                    <a:cxn ang="T8">
                      <a:pos x="T4" y="T5"/>
                    </a:cxn>
                  </a:cxnLst>
                  <a:rect l="T9" t="T10" r="T11" b="T12"/>
                  <a:pathLst>
                    <a:path w="315" h="403">
                      <a:moveTo>
                        <a:pt x="0" y="403"/>
                      </a:moveTo>
                      <a:lnTo>
                        <a:pt x="0" y="0"/>
                      </a:lnTo>
                      <a:lnTo>
                        <a:pt x="315"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16" name="Rectangle 40"/>
                <p:cNvSpPr>
                  <a:spLocks noChangeArrowheads="1"/>
                </p:cNvSpPr>
                <p:nvPr/>
              </p:nvSpPr>
              <p:spPr bwMode="auto">
                <a:xfrm>
                  <a:off x="914" y="2977"/>
                  <a:ext cx="109" cy="304"/>
                </a:xfrm>
                <a:prstGeom prst="rect">
                  <a:avLst/>
                </a:prstGeom>
                <a:solidFill>
                  <a:schemeClr val="bg1"/>
                </a:solidFill>
                <a:ln w="25400">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endParaRPr>
                </a:p>
              </p:txBody>
            </p:sp>
            <p:sp>
              <p:nvSpPr>
                <p:cNvPr id="42017" name="Text Box 46"/>
                <p:cNvSpPr txBox="1">
                  <a:spLocks noChangeArrowheads="1"/>
                </p:cNvSpPr>
                <p:nvPr/>
              </p:nvSpPr>
              <p:spPr bwMode="auto">
                <a:xfrm>
                  <a:off x="882" y="3475"/>
                  <a:ext cx="4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T</a:t>
                  </a:r>
                  <a:r>
                    <a:rPr kumimoji="0" lang="en-US" altLang="zh-CN" sz="24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Times New Roman" pitchFamily="18" charset="0"/>
                    </a:rPr>
                    <a:t>1</a:t>
                  </a:r>
                </a:p>
              </p:txBody>
            </p:sp>
            <p:sp>
              <p:nvSpPr>
                <p:cNvPr id="42018" name="Text Box 48"/>
                <p:cNvSpPr txBox="1">
                  <a:spLocks noChangeArrowheads="1"/>
                </p:cNvSpPr>
                <p:nvPr/>
              </p:nvSpPr>
              <p:spPr bwMode="auto">
                <a:xfrm>
                  <a:off x="1272" y="2596"/>
                  <a:ext cx="72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+5V</a:t>
                  </a:r>
                  <a:endParaRPr kumimoji="0" lang="en-US" altLang="zh-CN" sz="24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Times New Roman" pitchFamily="18" charset="0"/>
                  </a:endParaRPr>
                </a:p>
              </p:txBody>
            </p:sp>
          </p:grpSp>
          <p:sp>
            <p:nvSpPr>
              <p:cNvPr id="42007" name="Line 19"/>
              <p:cNvSpPr>
                <a:spLocks noChangeShapeType="1"/>
              </p:cNvSpPr>
              <p:nvPr/>
            </p:nvSpPr>
            <p:spPr bwMode="auto">
              <a:xfrm>
                <a:off x="4921249" y="4835543"/>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08" name="Text Box 21"/>
              <p:cNvSpPr txBox="1">
                <a:spLocks noChangeArrowheads="1"/>
              </p:cNvSpPr>
              <p:nvPr/>
            </p:nvSpPr>
            <p:spPr bwMode="auto">
              <a:xfrm>
                <a:off x="4378303" y="5019683"/>
                <a:ext cx="83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1"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v</a:t>
                </a:r>
                <a:r>
                  <a:rPr kumimoji="0" lang="en-US" altLang="zh-CN" sz="2800" b="1" i="1" u="none" strike="noStrike" kern="1200" cap="none" spc="0" normalizeH="0" baseline="-25000" noProof="0">
                    <a:ln>
                      <a:noFill/>
                    </a:ln>
                    <a:solidFill>
                      <a:srgbClr val="0000FF"/>
                    </a:solidFill>
                    <a:effectLst/>
                    <a:uLnTx/>
                    <a:uFillTx/>
                    <a:latin typeface="Times New Roman" pitchFamily="18" charset="0"/>
                    <a:ea typeface="宋体" pitchFamily="2" charset="-122"/>
                    <a:cs typeface="Times New Roman" pitchFamily="18" charset="0"/>
                  </a:rPr>
                  <a:t>i</a:t>
                </a:r>
              </a:p>
            </p:txBody>
          </p:sp>
          <p:sp>
            <p:nvSpPr>
              <p:cNvPr id="42009" name="Line 7"/>
              <p:cNvSpPr>
                <a:spLocks noChangeShapeType="1"/>
              </p:cNvSpPr>
              <p:nvPr/>
            </p:nvSpPr>
            <p:spPr bwMode="auto">
              <a:xfrm>
                <a:off x="4929187" y="4848243"/>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10" name="Line 7"/>
              <p:cNvSpPr>
                <a:spLocks noChangeShapeType="1"/>
              </p:cNvSpPr>
              <p:nvPr/>
            </p:nvSpPr>
            <p:spPr bwMode="auto">
              <a:xfrm>
                <a:off x="4929187" y="4830781"/>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11" name="Line 18"/>
              <p:cNvSpPr>
                <a:spLocks noChangeShapeType="1"/>
              </p:cNvSpPr>
              <p:nvPr/>
            </p:nvSpPr>
            <p:spPr bwMode="auto">
              <a:xfrm>
                <a:off x="4773593" y="5919800"/>
                <a:ext cx="304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12" name="Line 7"/>
              <p:cNvSpPr>
                <a:spLocks noChangeShapeType="1"/>
              </p:cNvSpPr>
              <p:nvPr/>
            </p:nvSpPr>
            <p:spPr bwMode="auto">
              <a:xfrm>
                <a:off x="4929190" y="5453069"/>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74" name="矩形 73"/>
              <p:cNvSpPr/>
              <p:nvPr/>
            </p:nvSpPr>
            <p:spPr>
              <a:xfrm>
                <a:off x="5286360" y="3143248"/>
                <a:ext cx="1857389" cy="2286012"/>
              </a:xfrm>
              <a:prstGeom prst="rect">
                <a:avLst/>
              </a:prstGeom>
              <a:noFill/>
              <a:ln w="254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a:ea typeface="宋体"/>
                  <a:cs typeface="+mn-cs"/>
                </a:endParaRPr>
              </a:p>
            </p:txBody>
          </p:sp>
        </p:grpSp>
        <p:grpSp>
          <p:nvGrpSpPr>
            <p:cNvPr id="41999" name="组合 92"/>
            <p:cNvGrpSpPr>
              <a:grpSpLocks/>
            </p:cNvGrpSpPr>
            <p:nvPr/>
          </p:nvGrpSpPr>
          <p:grpSpPr bwMode="auto">
            <a:xfrm>
              <a:off x="857224" y="5715016"/>
              <a:ext cx="380997" cy="503997"/>
              <a:chOff x="7132642" y="3163128"/>
              <a:chExt cx="380997" cy="503997"/>
            </a:xfrm>
          </p:grpSpPr>
          <p:sp>
            <p:nvSpPr>
              <p:cNvPr id="42002" name="Line 20"/>
              <p:cNvSpPr>
                <a:spLocks noChangeShapeType="1"/>
              </p:cNvSpPr>
              <p:nvPr/>
            </p:nvSpPr>
            <p:spPr bwMode="auto">
              <a:xfrm flipV="1">
                <a:off x="7151708" y="3163128"/>
                <a:ext cx="360000" cy="503997"/>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03" name="Line 22"/>
              <p:cNvSpPr>
                <a:spLocks noChangeShapeType="1"/>
              </p:cNvSpPr>
              <p:nvPr/>
            </p:nvSpPr>
            <p:spPr bwMode="auto">
              <a:xfrm>
                <a:off x="7132642" y="3348039"/>
                <a:ext cx="38099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04" name="Line 23"/>
              <p:cNvSpPr>
                <a:spLocks noChangeShapeType="1"/>
              </p:cNvSpPr>
              <p:nvPr/>
            </p:nvSpPr>
            <p:spPr bwMode="auto">
              <a:xfrm>
                <a:off x="7215206" y="3500438"/>
                <a:ext cx="21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grpSp>
        <p:sp>
          <p:nvSpPr>
            <p:cNvPr id="42000" name="Line 24"/>
            <p:cNvSpPr>
              <a:spLocks noChangeShapeType="1"/>
            </p:cNvSpPr>
            <p:nvPr/>
          </p:nvSpPr>
          <p:spPr bwMode="auto">
            <a:xfrm>
              <a:off x="928662" y="5357826"/>
              <a:ext cx="380997" cy="0"/>
            </a:xfrm>
            <a:prstGeom prst="line">
              <a:avLst/>
            </a:prstGeom>
            <a:noFill/>
            <a:ln w="25400">
              <a:solidFill>
                <a:srgbClr val="FF0000"/>
              </a:solidFill>
              <a:round/>
              <a:headEnd/>
              <a:tailEnd type="stealth" w="sm"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42001" name="Rectangle 25"/>
            <p:cNvSpPr>
              <a:spLocks noChangeArrowheads="1"/>
            </p:cNvSpPr>
            <p:nvPr/>
          </p:nvSpPr>
          <p:spPr bwMode="auto">
            <a:xfrm>
              <a:off x="928662" y="4838716"/>
              <a:ext cx="520696" cy="51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i</a:t>
              </a:r>
              <a:r>
                <a:rPr kumimoji="0" lang="en-US" altLang="zh-CN" sz="2800" b="1" i="0" u="none" strike="noStrike" kern="1200" cap="none" spc="0" normalizeH="0" baseline="-25000" noProof="0">
                  <a:ln>
                    <a:noFill/>
                  </a:ln>
                  <a:solidFill>
                    <a:srgbClr val="FF0000"/>
                  </a:solidFill>
                  <a:effectLst/>
                  <a:uLnTx/>
                  <a:uFillTx/>
                  <a:latin typeface="Times New Roman" pitchFamily="18" charset="0"/>
                  <a:ea typeface="宋体" pitchFamily="2" charset="-122"/>
                  <a:cs typeface="Times New Roman" pitchFamily="18" charset="0"/>
                </a:rPr>
                <a:t>i</a:t>
              </a:r>
            </a:p>
          </p:txBody>
        </p:sp>
      </p:grpSp>
      <p:sp>
        <p:nvSpPr>
          <p:cNvPr id="41997" name="矩形 1"/>
          <p:cNvSpPr>
            <a:spLocks noChangeArrowheads="1"/>
          </p:cNvSpPr>
          <p:nvPr/>
        </p:nvSpPr>
        <p:spPr bwMode="auto">
          <a:xfrm>
            <a:off x="6488113" y="147638"/>
            <a:ext cx="2446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FF0066"/>
                </a:solidFill>
                <a:effectLst/>
                <a:uLnTx/>
                <a:uFillTx/>
                <a:latin typeface="Times New Roman" pitchFamily="18" charset="0"/>
                <a:ea typeface="楷体_GB2312" pitchFamily="49" charset="-122"/>
                <a:cs typeface="Times New Roman" pitchFamily="18" charset="0"/>
              </a:rPr>
              <a:t>§3.4</a:t>
            </a:r>
            <a:r>
              <a:rPr kumimoji="1" lang="en-US" altLang="zh-CN" sz="1800" b="1" i="0" u="none" strike="noStrike" kern="1200" cap="none" spc="0" normalizeH="0" baseline="0" noProof="0">
                <a:ln>
                  <a:noFill/>
                </a:ln>
                <a:solidFill>
                  <a:srgbClr val="FF0066"/>
                </a:solidFill>
                <a:effectLst/>
                <a:uLnTx/>
                <a:uFillTx/>
                <a:latin typeface="宋体" pitchFamily="2" charset="-122"/>
                <a:ea typeface="楷体_GB2312" pitchFamily="49" charset="-122"/>
                <a:cs typeface="Times New Roman" pitchFamily="18" charset="0"/>
              </a:rPr>
              <a:t> </a:t>
            </a:r>
            <a:r>
              <a:rPr kumimoji="0" lang="en-US" altLang="zh-CN" sz="1800" b="1" i="0" u="none" strike="noStrike" kern="1200" cap="none" spc="0" normalizeH="0" baseline="0" noProof="0">
                <a:ln>
                  <a:noFill/>
                </a:ln>
                <a:solidFill>
                  <a:srgbClr val="FF0066"/>
                </a:solidFill>
                <a:effectLst/>
                <a:uLnTx/>
                <a:uFillTx/>
                <a:latin typeface="Times New Roman" pitchFamily="18" charset="0"/>
                <a:ea typeface="楷体_GB2312" pitchFamily="49" charset="-122"/>
                <a:cs typeface="Times New Roman" pitchFamily="18" charset="0"/>
              </a:rPr>
              <a:t>TTL</a:t>
            </a:r>
            <a:r>
              <a:rPr kumimoji="0" lang="zh-CN" altLang="en-US" sz="1800" b="1" i="0" u="none" strike="noStrike" kern="1200" cap="none" spc="0" normalizeH="0" baseline="0" noProof="0">
                <a:ln>
                  <a:noFill/>
                </a:ln>
                <a:solidFill>
                  <a:srgbClr val="FF0066"/>
                </a:solidFill>
                <a:effectLst/>
                <a:uLnTx/>
                <a:uFillTx/>
                <a:latin typeface="Times New Roman" pitchFamily="18" charset="0"/>
                <a:ea typeface="楷体_GB2312" pitchFamily="49" charset="-122"/>
                <a:cs typeface="Times New Roman" pitchFamily="18" charset="0"/>
              </a:rPr>
              <a:t>集成门电路</a:t>
            </a:r>
          </a:p>
        </p:txBody>
      </p:sp>
    </p:spTree>
    <p:extLst>
      <p:ext uri="{BB962C8B-B14F-4D97-AF65-F5344CB8AC3E}">
        <p14:creationId xmlns:p14="http://schemas.microsoft.com/office/powerpoint/2010/main" val="14154425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9"/>
                                        </p:tgtEl>
                                        <p:attrNameLst>
                                          <p:attrName>style.visibility</p:attrName>
                                        </p:attrNameLst>
                                      </p:cBhvr>
                                      <p:to>
                                        <p:strVal val="visible"/>
                                      </p:to>
                                    </p:set>
                                    <p:animEffect transition="in" filter="wipe(left)">
                                      <p:cBhvr>
                                        <p:cTn id="27" dur="500"/>
                                        <p:tgtEl>
                                          <p:spTgt spid="3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81"/>
                                        </p:tgtEl>
                                        <p:attrNameLst>
                                          <p:attrName>style.visibility</p:attrName>
                                        </p:attrNameLst>
                                      </p:cBhvr>
                                      <p:to>
                                        <p:strVal val="visible"/>
                                      </p:to>
                                    </p:set>
                                    <p:animEffect transition="in" filter="wipe(left)">
                                      <p:cBhvr>
                                        <p:cTn id="37" dur="500"/>
                                        <p:tgtEl>
                                          <p:spTgt spid="38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80"/>
                                        </p:tgtEl>
                                        <p:attrNameLst>
                                          <p:attrName>style.visibility</p:attrName>
                                        </p:attrNameLst>
                                      </p:cBhvr>
                                      <p:to>
                                        <p:strVal val="visible"/>
                                      </p:to>
                                    </p:set>
                                    <p:animEffect transition="in" filter="wipe(left)">
                                      <p:cBhvr>
                                        <p:cTn id="47" dur="500"/>
                                        <p:tgtEl>
                                          <p:spTgt spid="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 grpId="0" autoUpdateAnimBg="0"/>
      <p:bldP spid="380" grpId="0" autoUpdateAnimBg="0"/>
      <p:bldP spid="38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291"/>
          <p:cNvSpPr>
            <a:spLocks noChangeArrowheads="1"/>
          </p:cNvSpPr>
          <p:nvPr/>
        </p:nvSpPr>
        <p:spPr bwMode="auto">
          <a:xfrm>
            <a:off x="214313" y="71438"/>
            <a:ext cx="2813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3</a:t>
            </a:r>
            <a:r>
              <a:rPr lang="zh-CN" altLang="en-US" sz="2400" b="1">
                <a:solidFill>
                  <a:srgbClr val="0000FF"/>
                </a:solidFill>
                <a:latin typeface="Times New Roman" pitchFamily="18" charset="0"/>
                <a:cs typeface="Times New Roman" pitchFamily="18" charset="0"/>
              </a:rPr>
              <a:t>）输入负载特性</a:t>
            </a:r>
            <a:endParaRPr lang="zh-CN" altLang="en-US" sz="2400">
              <a:solidFill>
                <a:srgbClr val="0000FF"/>
              </a:solidFill>
              <a:latin typeface="Times New Roman" pitchFamily="18" charset="0"/>
              <a:cs typeface="Times New Roman" pitchFamily="18" charset="0"/>
            </a:endParaRPr>
          </a:p>
        </p:txBody>
      </p:sp>
      <p:grpSp>
        <p:nvGrpSpPr>
          <p:cNvPr id="2" name="组合 80"/>
          <p:cNvGrpSpPr>
            <a:grpSpLocks/>
          </p:cNvGrpSpPr>
          <p:nvPr/>
        </p:nvGrpSpPr>
        <p:grpSpPr bwMode="auto">
          <a:xfrm>
            <a:off x="4564063" y="857250"/>
            <a:ext cx="3794125" cy="962025"/>
            <a:chOff x="4572000" y="1285860"/>
            <a:chExt cx="3794126" cy="961553"/>
          </a:xfrm>
        </p:grpSpPr>
        <p:sp>
          <p:nvSpPr>
            <p:cNvPr id="43076" name="Text Box 75"/>
            <p:cNvSpPr txBox="1">
              <a:spLocks noChangeArrowheads="1"/>
            </p:cNvSpPr>
            <p:nvPr/>
          </p:nvSpPr>
          <p:spPr bwMode="auto">
            <a:xfrm>
              <a:off x="4572000" y="1579548"/>
              <a:ext cx="914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i="1">
                  <a:solidFill>
                    <a:srgbClr val="000000"/>
                  </a:solidFill>
                  <a:latin typeface="Times New Roman" pitchFamily="18" charset="0"/>
                  <a:cs typeface="Times New Roman" pitchFamily="18" charset="0"/>
                </a:rPr>
                <a:t>v</a:t>
              </a:r>
              <a:r>
                <a:rPr lang="en-US" altLang="zh-CN" sz="2400" b="1" i="1" baseline="-25000">
                  <a:solidFill>
                    <a:srgbClr val="000000"/>
                  </a:solidFill>
                  <a:latin typeface="Times New Roman" pitchFamily="18" charset="0"/>
                  <a:cs typeface="Times New Roman" pitchFamily="18" charset="0"/>
                </a:rPr>
                <a:t>i </a:t>
              </a:r>
              <a:r>
                <a:rPr lang="en-US" altLang="zh-CN" sz="2400" b="1">
                  <a:solidFill>
                    <a:srgbClr val="000000"/>
                  </a:solidFill>
                  <a:latin typeface="Times New Roman" pitchFamily="18" charset="0"/>
                  <a:cs typeface="Times New Roman" pitchFamily="18" charset="0"/>
                </a:rPr>
                <a:t>=</a:t>
              </a:r>
            </a:p>
          </p:txBody>
        </p:sp>
        <p:sp>
          <p:nvSpPr>
            <p:cNvPr id="43077" name="Line 76"/>
            <p:cNvSpPr>
              <a:spLocks noChangeShapeType="1"/>
            </p:cNvSpPr>
            <p:nvPr/>
          </p:nvSpPr>
          <p:spPr bwMode="auto">
            <a:xfrm>
              <a:off x="5194300" y="1820848"/>
              <a:ext cx="10683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78" name="Text Box 77"/>
            <p:cNvSpPr txBox="1">
              <a:spLocks noChangeArrowheads="1"/>
            </p:cNvSpPr>
            <p:nvPr/>
          </p:nvSpPr>
          <p:spPr bwMode="auto">
            <a:xfrm>
              <a:off x="5284801" y="1785748"/>
              <a:ext cx="12239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000000"/>
                  </a:solidFill>
                  <a:latin typeface="Times New Roman" pitchFamily="18" charset="0"/>
                  <a:cs typeface="Times New Roman" pitchFamily="18" charset="0"/>
                </a:rPr>
                <a:t>R</a:t>
              </a:r>
              <a:r>
                <a:rPr lang="en-US" altLang="zh-CN" sz="2400" b="1" i="1" baseline="-25000">
                  <a:solidFill>
                    <a:srgbClr val="000000"/>
                  </a:solidFill>
                  <a:latin typeface="Times New Roman" pitchFamily="18" charset="0"/>
                  <a:cs typeface="Times New Roman" pitchFamily="18" charset="0"/>
                </a:rPr>
                <a:t>i</a:t>
              </a:r>
              <a:r>
                <a:rPr lang="en-US" altLang="zh-CN" sz="2400" b="1">
                  <a:solidFill>
                    <a:srgbClr val="000000"/>
                  </a:solidFill>
                  <a:latin typeface="Times New Roman" pitchFamily="18" charset="0"/>
                  <a:cs typeface="Times New Roman" pitchFamily="18" charset="0"/>
                </a:rPr>
                <a:t>+R</a:t>
              </a:r>
              <a:r>
                <a:rPr lang="en-US" altLang="zh-CN" sz="2400" b="1" baseline="-25000">
                  <a:solidFill>
                    <a:srgbClr val="000000"/>
                  </a:solidFill>
                  <a:latin typeface="Times New Roman" pitchFamily="18" charset="0"/>
                  <a:cs typeface="Times New Roman" pitchFamily="18" charset="0"/>
                </a:rPr>
                <a:t>1</a:t>
              </a:r>
            </a:p>
          </p:txBody>
        </p:sp>
        <p:sp>
          <p:nvSpPr>
            <p:cNvPr id="43079" name="Text Box 78"/>
            <p:cNvSpPr txBox="1">
              <a:spLocks noChangeArrowheads="1"/>
            </p:cNvSpPr>
            <p:nvPr/>
          </p:nvSpPr>
          <p:spPr bwMode="auto">
            <a:xfrm>
              <a:off x="5464187" y="1285860"/>
              <a:ext cx="7588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000000"/>
                  </a:solidFill>
                  <a:latin typeface="Times New Roman" pitchFamily="18" charset="0"/>
                  <a:cs typeface="Times New Roman" pitchFamily="18" charset="0"/>
                </a:rPr>
                <a:t>R</a:t>
              </a:r>
              <a:r>
                <a:rPr lang="en-US" altLang="zh-CN" sz="2400" b="1" i="1" baseline="-25000">
                  <a:solidFill>
                    <a:srgbClr val="000000"/>
                  </a:solidFill>
                  <a:latin typeface="Times New Roman" pitchFamily="18" charset="0"/>
                  <a:cs typeface="Times New Roman" pitchFamily="18" charset="0"/>
                </a:rPr>
                <a:t>i</a:t>
              </a:r>
            </a:p>
          </p:txBody>
        </p:sp>
        <p:sp>
          <p:nvSpPr>
            <p:cNvPr id="43080" name="Text Box 79"/>
            <p:cNvSpPr txBox="1">
              <a:spLocks noChangeArrowheads="1"/>
            </p:cNvSpPr>
            <p:nvPr/>
          </p:nvSpPr>
          <p:spPr bwMode="auto">
            <a:xfrm>
              <a:off x="6211888" y="1544623"/>
              <a:ext cx="21542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000000"/>
                  </a:solidFill>
                  <a:latin typeface="Times New Roman" pitchFamily="18" charset="0"/>
                  <a:cs typeface="Times New Roman" pitchFamily="18" charset="0"/>
                </a:rPr>
                <a:t>(5</a:t>
              </a:r>
              <a:r>
                <a:rPr lang="zh-CN" altLang="en-US" sz="2400" b="1">
                  <a:solidFill>
                    <a:srgbClr val="000000"/>
                  </a:solidFill>
                  <a:latin typeface="Times New Roman" pitchFamily="18" charset="0"/>
                  <a:cs typeface="Times New Roman" pitchFamily="18" charset="0"/>
                </a:rPr>
                <a:t> </a:t>
              </a:r>
              <a:r>
                <a:rPr lang="en-US" altLang="zh-CN" sz="2400" b="1">
                  <a:solidFill>
                    <a:srgbClr val="000000"/>
                  </a:solidFill>
                  <a:latin typeface="Times New Roman" pitchFamily="18" charset="0"/>
                  <a:cs typeface="Times New Roman" pitchFamily="18" charset="0"/>
                </a:rPr>
                <a:t>–V</a:t>
              </a:r>
              <a:r>
                <a:rPr lang="en-US" altLang="zh-CN" sz="2400" b="1" baseline="-25000">
                  <a:solidFill>
                    <a:srgbClr val="000000"/>
                  </a:solidFill>
                  <a:latin typeface="Times New Roman" pitchFamily="18" charset="0"/>
                  <a:cs typeface="Times New Roman" pitchFamily="18" charset="0"/>
                </a:rPr>
                <a:t>be</a:t>
              </a:r>
              <a:r>
                <a:rPr lang="en-US" altLang="zh-CN" sz="2400" b="1">
                  <a:solidFill>
                    <a:srgbClr val="000000"/>
                  </a:solidFill>
                  <a:latin typeface="Times New Roman" pitchFamily="18" charset="0"/>
                  <a:cs typeface="Times New Roman" pitchFamily="18" charset="0"/>
                </a:rPr>
                <a:t>)</a:t>
              </a:r>
              <a:endParaRPr lang="en-US" altLang="zh-CN" sz="2400" b="1" baseline="-25000">
                <a:solidFill>
                  <a:srgbClr val="000000"/>
                </a:solidFill>
                <a:latin typeface="Times New Roman" pitchFamily="18" charset="0"/>
                <a:cs typeface="Times New Roman" pitchFamily="18" charset="0"/>
              </a:endParaRPr>
            </a:p>
          </p:txBody>
        </p:sp>
      </p:grpSp>
      <p:sp>
        <p:nvSpPr>
          <p:cNvPr id="83" name="Text Box 73"/>
          <p:cNvSpPr txBox="1">
            <a:spLocks noChangeArrowheads="1"/>
          </p:cNvSpPr>
          <p:nvPr/>
        </p:nvSpPr>
        <p:spPr bwMode="auto">
          <a:xfrm>
            <a:off x="3929063" y="2214563"/>
            <a:ext cx="4857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FF"/>
                </a:solidFill>
                <a:latin typeface="Times New Roman" pitchFamily="18" charset="0"/>
                <a:cs typeface="Times New Roman" pitchFamily="18" charset="0"/>
              </a:rPr>
              <a:t>R</a:t>
            </a:r>
            <a:r>
              <a:rPr lang="en-US" altLang="zh-CN" sz="2000" b="1" i="1" baseline="-25000">
                <a:solidFill>
                  <a:srgbClr val="0000FF"/>
                </a:solidFill>
                <a:latin typeface="Times New Roman" pitchFamily="18" charset="0"/>
                <a:cs typeface="Times New Roman" pitchFamily="18" charset="0"/>
              </a:rPr>
              <a:t>i</a:t>
            </a:r>
            <a:r>
              <a:rPr lang="zh-CN" altLang="en-US" sz="2000" b="1">
                <a:solidFill>
                  <a:srgbClr val="0000FF"/>
                </a:solidFill>
                <a:latin typeface="Times New Roman" pitchFamily="18" charset="0"/>
                <a:cs typeface="Times New Roman" pitchFamily="18" charset="0"/>
              </a:rPr>
              <a:t>较大时，</a:t>
            </a:r>
            <a:r>
              <a:rPr lang="en-US" altLang="zh-CN" sz="2000" b="1" i="1">
                <a:solidFill>
                  <a:srgbClr val="0000FF"/>
                </a:solidFill>
                <a:latin typeface="Times New Roman" pitchFamily="18" charset="0"/>
                <a:cs typeface="Times New Roman" pitchFamily="18" charset="0"/>
              </a:rPr>
              <a:t>v</a:t>
            </a:r>
            <a:r>
              <a:rPr lang="en-US" altLang="zh-CN" sz="2000" b="1" i="1" baseline="-25000">
                <a:solidFill>
                  <a:srgbClr val="0000FF"/>
                </a:solidFill>
                <a:latin typeface="Times New Roman" pitchFamily="18" charset="0"/>
                <a:cs typeface="Times New Roman" pitchFamily="18" charset="0"/>
              </a:rPr>
              <a:t>i</a:t>
            </a:r>
            <a:r>
              <a:rPr lang="en-US" altLang="zh-CN" sz="2000" b="1" i="1">
                <a:solidFill>
                  <a:srgbClr val="0000FF"/>
                </a:solidFill>
                <a:latin typeface="Times New Roman" pitchFamily="18" charset="0"/>
                <a:cs typeface="Times New Roman" pitchFamily="18" charset="0"/>
              </a:rPr>
              <a:t>&gt;V</a:t>
            </a:r>
            <a:r>
              <a:rPr lang="en-US" altLang="zh-CN" sz="2000" b="1" baseline="-25000">
                <a:solidFill>
                  <a:srgbClr val="0000FF"/>
                </a:solidFill>
                <a:latin typeface="Times New Roman" pitchFamily="18" charset="0"/>
                <a:cs typeface="Times New Roman" pitchFamily="18" charset="0"/>
              </a:rPr>
              <a:t>T</a:t>
            </a:r>
            <a:r>
              <a:rPr lang="zh-CN" altLang="en-US" sz="2000" b="1">
                <a:solidFill>
                  <a:srgbClr val="0000FF"/>
                </a:solidFill>
                <a:latin typeface="Times New Roman" pitchFamily="18" charset="0"/>
                <a:cs typeface="Times New Roman" pitchFamily="18" charset="0"/>
              </a:rPr>
              <a:t>，相当于输入为逻辑</a:t>
            </a:r>
            <a:r>
              <a:rPr lang="en-US" altLang="zh-CN" sz="2000" b="1">
                <a:solidFill>
                  <a:srgbClr val="0000FF"/>
                </a:solidFill>
                <a:latin typeface="Times New Roman" pitchFamily="18" charset="0"/>
                <a:cs typeface="Times New Roman" pitchFamily="18" charset="0"/>
              </a:rPr>
              <a:t>“1”</a:t>
            </a:r>
            <a:r>
              <a:rPr lang="zh-CN" altLang="en-US" sz="2000" b="1">
                <a:solidFill>
                  <a:srgbClr val="0000FF"/>
                </a:solidFill>
                <a:latin typeface="Times New Roman" pitchFamily="18" charset="0"/>
                <a:cs typeface="Times New Roman" pitchFamily="18" charset="0"/>
              </a:rPr>
              <a:t>。</a:t>
            </a:r>
            <a:endParaRPr lang="en-US" altLang="zh-CN" sz="2000" b="1">
              <a:solidFill>
                <a:srgbClr val="0000FF"/>
              </a:solidFill>
              <a:latin typeface="Times New Roman" pitchFamily="18" charset="0"/>
              <a:cs typeface="Times New Roman" pitchFamily="18" charset="0"/>
            </a:endParaRPr>
          </a:p>
        </p:txBody>
      </p:sp>
      <p:grpSp>
        <p:nvGrpSpPr>
          <p:cNvPr id="3" name="组合 164"/>
          <p:cNvGrpSpPr>
            <a:grpSpLocks/>
          </p:cNvGrpSpPr>
          <p:nvPr/>
        </p:nvGrpSpPr>
        <p:grpSpPr bwMode="auto">
          <a:xfrm>
            <a:off x="3929063" y="2643188"/>
            <a:ext cx="4865687" cy="962025"/>
            <a:chOff x="4071938" y="2643188"/>
            <a:chExt cx="4865687" cy="961870"/>
          </a:xfrm>
        </p:grpSpPr>
        <p:sp>
          <p:nvSpPr>
            <p:cNvPr id="43070" name="Text Box 74"/>
            <p:cNvSpPr txBox="1">
              <a:spLocks noChangeArrowheads="1"/>
            </p:cNvSpPr>
            <p:nvPr/>
          </p:nvSpPr>
          <p:spPr bwMode="auto">
            <a:xfrm>
              <a:off x="4071938" y="2928938"/>
              <a:ext cx="1450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000" b="1">
                  <a:solidFill>
                    <a:srgbClr val="7030A0"/>
                  </a:solidFill>
                </a:rPr>
                <a:t>临界时：</a:t>
              </a:r>
            </a:p>
          </p:txBody>
        </p:sp>
        <p:sp>
          <p:nvSpPr>
            <p:cNvPr id="43071" name="Text Box 75"/>
            <p:cNvSpPr txBox="1">
              <a:spLocks noChangeArrowheads="1"/>
            </p:cNvSpPr>
            <p:nvPr/>
          </p:nvSpPr>
          <p:spPr bwMode="auto">
            <a:xfrm>
              <a:off x="5143500" y="2936968"/>
              <a:ext cx="914400" cy="46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i="1">
                  <a:solidFill>
                    <a:srgbClr val="7030A0"/>
                  </a:solidFill>
                  <a:latin typeface="Times New Roman" pitchFamily="18" charset="0"/>
                  <a:cs typeface="Times New Roman" pitchFamily="18" charset="0"/>
                </a:rPr>
                <a:t>v</a:t>
              </a:r>
              <a:r>
                <a:rPr lang="en-US" altLang="zh-CN" sz="2400" b="1" i="1" baseline="-25000">
                  <a:solidFill>
                    <a:srgbClr val="7030A0"/>
                  </a:solidFill>
                  <a:latin typeface="Times New Roman" pitchFamily="18" charset="0"/>
                  <a:cs typeface="Times New Roman" pitchFamily="18" charset="0"/>
                </a:rPr>
                <a:t>i </a:t>
              </a:r>
              <a:r>
                <a:rPr lang="en-US" altLang="zh-CN" sz="2400" b="1">
                  <a:solidFill>
                    <a:srgbClr val="7030A0"/>
                  </a:solidFill>
                  <a:latin typeface="Times New Roman" pitchFamily="18" charset="0"/>
                  <a:cs typeface="Times New Roman" pitchFamily="18" charset="0"/>
                </a:rPr>
                <a:t>=</a:t>
              </a:r>
            </a:p>
          </p:txBody>
        </p:sp>
        <p:sp>
          <p:nvSpPr>
            <p:cNvPr id="43072" name="Line 76"/>
            <p:cNvSpPr>
              <a:spLocks noChangeShapeType="1"/>
            </p:cNvSpPr>
            <p:nvPr/>
          </p:nvSpPr>
          <p:spPr bwMode="auto">
            <a:xfrm>
              <a:off x="5765800" y="3178344"/>
              <a:ext cx="1068388" cy="0"/>
            </a:xfrm>
            <a:prstGeom prst="line">
              <a:avLst/>
            </a:prstGeom>
            <a:noFill/>
            <a:ln w="38100">
              <a:solidFill>
                <a:srgbClr val="7030A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73" name="Text Box 77"/>
            <p:cNvSpPr txBox="1">
              <a:spLocks noChangeArrowheads="1"/>
            </p:cNvSpPr>
            <p:nvPr/>
          </p:nvSpPr>
          <p:spPr bwMode="auto">
            <a:xfrm>
              <a:off x="5848367" y="3143248"/>
              <a:ext cx="1223963" cy="46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7030A0"/>
                  </a:solidFill>
                  <a:latin typeface="Times New Roman" pitchFamily="18" charset="0"/>
                  <a:cs typeface="Times New Roman" pitchFamily="18" charset="0"/>
                </a:rPr>
                <a:t>R</a:t>
              </a:r>
              <a:r>
                <a:rPr lang="en-US" altLang="zh-CN" sz="2400" b="1" i="1" baseline="-25000">
                  <a:solidFill>
                    <a:srgbClr val="7030A0"/>
                  </a:solidFill>
                  <a:latin typeface="Times New Roman" pitchFamily="18" charset="0"/>
                  <a:cs typeface="Times New Roman" pitchFamily="18" charset="0"/>
                </a:rPr>
                <a:t>i</a:t>
              </a:r>
              <a:r>
                <a:rPr lang="en-US" altLang="zh-CN" sz="2400" b="1">
                  <a:solidFill>
                    <a:srgbClr val="7030A0"/>
                  </a:solidFill>
                  <a:latin typeface="Times New Roman" pitchFamily="18" charset="0"/>
                  <a:cs typeface="Times New Roman" pitchFamily="18" charset="0"/>
                </a:rPr>
                <a:t>+R</a:t>
              </a:r>
              <a:r>
                <a:rPr lang="en-US" altLang="zh-CN" sz="2400" b="1" baseline="-25000">
                  <a:solidFill>
                    <a:srgbClr val="7030A0"/>
                  </a:solidFill>
                  <a:latin typeface="Times New Roman" pitchFamily="18" charset="0"/>
                  <a:cs typeface="Times New Roman" pitchFamily="18" charset="0"/>
                </a:rPr>
                <a:t>1</a:t>
              </a:r>
            </a:p>
          </p:txBody>
        </p:sp>
        <p:sp>
          <p:nvSpPr>
            <p:cNvPr id="43074" name="Text Box 78"/>
            <p:cNvSpPr txBox="1">
              <a:spLocks noChangeArrowheads="1"/>
            </p:cNvSpPr>
            <p:nvPr/>
          </p:nvSpPr>
          <p:spPr bwMode="auto">
            <a:xfrm>
              <a:off x="6027753" y="2643188"/>
              <a:ext cx="758825" cy="46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7030A0"/>
                  </a:solidFill>
                  <a:latin typeface="Times New Roman" pitchFamily="18" charset="0"/>
                  <a:cs typeface="Times New Roman" pitchFamily="18" charset="0"/>
                </a:rPr>
                <a:t>R</a:t>
              </a:r>
              <a:r>
                <a:rPr lang="en-US" altLang="zh-CN" sz="2400" b="1" i="1" baseline="-25000">
                  <a:solidFill>
                    <a:srgbClr val="7030A0"/>
                  </a:solidFill>
                  <a:latin typeface="Times New Roman" pitchFamily="18" charset="0"/>
                  <a:cs typeface="Times New Roman" pitchFamily="18" charset="0"/>
                </a:rPr>
                <a:t>i</a:t>
              </a:r>
            </a:p>
          </p:txBody>
        </p:sp>
        <p:sp>
          <p:nvSpPr>
            <p:cNvPr id="43075" name="Text Box 79"/>
            <p:cNvSpPr txBox="1">
              <a:spLocks noChangeArrowheads="1"/>
            </p:cNvSpPr>
            <p:nvPr/>
          </p:nvSpPr>
          <p:spPr bwMode="auto">
            <a:xfrm>
              <a:off x="6783388" y="2902032"/>
              <a:ext cx="2154237" cy="46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7030A0"/>
                  </a:solidFill>
                  <a:latin typeface="Times New Roman" pitchFamily="18" charset="0"/>
                  <a:cs typeface="Times New Roman" pitchFamily="18" charset="0"/>
                </a:rPr>
                <a:t>(5 –V</a:t>
              </a:r>
              <a:r>
                <a:rPr lang="en-US" altLang="zh-CN" sz="2400" b="1" baseline="-25000">
                  <a:solidFill>
                    <a:srgbClr val="7030A0"/>
                  </a:solidFill>
                  <a:latin typeface="Times New Roman" pitchFamily="18" charset="0"/>
                  <a:cs typeface="Times New Roman" pitchFamily="18" charset="0"/>
                </a:rPr>
                <a:t>be</a:t>
              </a:r>
              <a:r>
                <a:rPr lang="en-US" altLang="zh-CN" sz="2400" b="1">
                  <a:solidFill>
                    <a:srgbClr val="7030A0"/>
                  </a:solidFill>
                  <a:latin typeface="Times New Roman" pitchFamily="18" charset="0"/>
                  <a:cs typeface="Times New Roman" pitchFamily="18" charset="0"/>
                </a:rPr>
                <a:t>)</a:t>
              </a:r>
              <a:r>
                <a:rPr lang="zh-CN" altLang="en-US" sz="2400" b="1">
                  <a:solidFill>
                    <a:srgbClr val="7030A0"/>
                  </a:solidFill>
                  <a:latin typeface="Times New Roman" pitchFamily="18" charset="0"/>
                  <a:cs typeface="Times New Roman" pitchFamily="18" charset="0"/>
                </a:rPr>
                <a:t> </a:t>
              </a:r>
              <a:r>
                <a:rPr lang="en-US" altLang="zh-CN" sz="2400" b="1">
                  <a:solidFill>
                    <a:srgbClr val="7030A0"/>
                  </a:solidFill>
                  <a:latin typeface="Times New Roman" pitchFamily="18" charset="0"/>
                  <a:cs typeface="Times New Roman" pitchFamily="18" charset="0"/>
                </a:rPr>
                <a:t>=1.4v</a:t>
              </a:r>
              <a:endParaRPr lang="en-US" altLang="zh-CN" sz="2400" b="1" baseline="-25000">
                <a:solidFill>
                  <a:srgbClr val="7030A0"/>
                </a:solidFill>
                <a:latin typeface="Times New Roman" pitchFamily="18" charset="0"/>
                <a:cs typeface="Times New Roman" pitchFamily="18" charset="0"/>
              </a:endParaRPr>
            </a:p>
          </p:txBody>
        </p:sp>
      </p:grpSp>
      <p:sp>
        <p:nvSpPr>
          <p:cNvPr id="91" name="Text Box 81"/>
          <p:cNvSpPr txBox="1">
            <a:spLocks noChangeArrowheads="1"/>
          </p:cNvSpPr>
          <p:nvPr/>
        </p:nvSpPr>
        <p:spPr bwMode="auto">
          <a:xfrm>
            <a:off x="3962400" y="3786188"/>
            <a:ext cx="421481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000" b="1">
                <a:solidFill>
                  <a:srgbClr val="C00000"/>
                </a:solidFill>
                <a:latin typeface="Times New Roman" pitchFamily="18" charset="0"/>
                <a:cs typeface="Times New Roman" pitchFamily="18" charset="0"/>
              </a:rPr>
              <a:t> </a:t>
            </a:r>
            <a:r>
              <a:rPr lang="en-US" altLang="zh-CN" sz="2000" b="1">
                <a:solidFill>
                  <a:srgbClr val="C00000"/>
                </a:solidFill>
                <a:latin typeface="Times New Roman" pitchFamily="18" charset="0"/>
                <a:cs typeface="Times New Roman" pitchFamily="18" charset="0"/>
              </a:rPr>
              <a:t>R</a:t>
            </a:r>
            <a:r>
              <a:rPr lang="en-US" altLang="zh-CN" sz="2000" b="1" baseline="-25000">
                <a:solidFill>
                  <a:srgbClr val="C00000"/>
                </a:solidFill>
                <a:latin typeface="Times New Roman" pitchFamily="18" charset="0"/>
                <a:cs typeface="Times New Roman" pitchFamily="18" charset="0"/>
              </a:rPr>
              <a:t>on</a:t>
            </a:r>
            <a:r>
              <a:rPr lang="en-US" altLang="zh-CN" sz="2000" b="1">
                <a:solidFill>
                  <a:srgbClr val="C00000"/>
                </a:solidFill>
                <a:latin typeface="Times New Roman" pitchFamily="18" charset="0"/>
                <a:cs typeface="Times New Roman" pitchFamily="18" charset="0"/>
              </a:rPr>
              <a:t>—</a:t>
            </a:r>
            <a:r>
              <a:rPr lang="zh-CN" altLang="en-US" sz="2000" b="1">
                <a:solidFill>
                  <a:srgbClr val="C00000"/>
                </a:solidFill>
                <a:latin typeface="Times New Roman" pitchFamily="18" charset="0"/>
                <a:cs typeface="Times New Roman" pitchFamily="18" charset="0"/>
              </a:rPr>
              <a:t>开门电阻，</a:t>
            </a:r>
          </a:p>
          <a:p>
            <a:pPr eaLnBrk="1" hangingPunct="1">
              <a:lnSpc>
                <a:spcPct val="70000"/>
              </a:lnSpc>
              <a:spcBef>
                <a:spcPct val="50000"/>
              </a:spcBef>
              <a:buFontTx/>
              <a:buNone/>
            </a:pPr>
            <a:r>
              <a:rPr lang="zh-CN" altLang="en-US" sz="2000" b="1">
                <a:solidFill>
                  <a:srgbClr val="000000"/>
                </a:solidFill>
                <a:latin typeface="Times New Roman" pitchFamily="18" charset="0"/>
                <a:cs typeface="Times New Roman" pitchFamily="18" charset="0"/>
              </a:rPr>
              <a:t>    </a:t>
            </a:r>
            <a:r>
              <a:rPr lang="en-US" altLang="zh-CN" sz="2000" b="1">
                <a:solidFill>
                  <a:srgbClr val="000000"/>
                </a:solidFill>
                <a:latin typeface="Times New Roman" pitchFamily="18" charset="0"/>
                <a:cs typeface="Times New Roman" pitchFamily="18" charset="0"/>
              </a:rPr>
              <a:t>R</a:t>
            </a:r>
            <a:r>
              <a:rPr lang="en-US" altLang="zh-CN" sz="2000" b="1" i="1" baseline="-25000">
                <a:solidFill>
                  <a:srgbClr val="000000"/>
                </a:solidFill>
                <a:latin typeface="Times New Roman" pitchFamily="18" charset="0"/>
                <a:cs typeface="Times New Roman" pitchFamily="18" charset="0"/>
              </a:rPr>
              <a:t>i</a:t>
            </a:r>
            <a:r>
              <a:rPr lang="en-US" altLang="zh-CN" sz="2000" b="1" i="1">
                <a:solidFill>
                  <a:srgbClr val="000000"/>
                </a:solidFill>
                <a:latin typeface="Times New Roman" pitchFamily="18" charset="0"/>
                <a:cs typeface="Times New Roman" pitchFamily="18" charset="0"/>
              </a:rPr>
              <a:t> &gt; </a:t>
            </a:r>
            <a:r>
              <a:rPr lang="en-US" altLang="zh-CN" sz="2000" b="1">
                <a:solidFill>
                  <a:srgbClr val="000000"/>
                </a:solidFill>
                <a:latin typeface="Times New Roman" pitchFamily="18" charset="0"/>
                <a:cs typeface="Times New Roman" pitchFamily="18" charset="0"/>
              </a:rPr>
              <a:t>R</a:t>
            </a:r>
            <a:r>
              <a:rPr lang="en-US" altLang="zh-CN" sz="2000" b="1" baseline="-25000">
                <a:solidFill>
                  <a:srgbClr val="000000"/>
                </a:solidFill>
                <a:latin typeface="Times New Roman" pitchFamily="18" charset="0"/>
                <a:cs typeface="Times New Roman" pitchFamily="18" charset="0"/>
              </a:rPr>
              <a:t>on</a:t>
            </a:r>
            <a:r>
              <a:rPr lang="zh-CN" altLang="en-US" sz="2000" b="1">
                <a:solidFill>
                  <a:srgbClr val="000000"/>
                </a:solidFill>
                <a:latin typeface="Times New Roman" pitchFamily="18" charset="0"/>
                <a:cs typeface="Times New Roman" pitchFamily="18" charset="0"/>
              </a:rPr>
              <a:t>（</a:t>
            </a:r>
            <a:r>
              <a:rPr lang="en-US" altLang="zh-CN" sz="2000" b="1">
                <a:solidFill>
                  <a:srgbClr val="000000"/>
                </a:solidFill>
                <a:latin typeface="Times New Roman" pitchFamily="18" charset="0"/>
                <a:cs typeface="Times New Roman" pitchFamily="18" charset="0"/>
              </a:rPr>
              <a:t>2.5K</a:t>
            </a:r>
            <a:r>
              <a:rPr lang="en-US" altLang="zh-CN" sz="2000" b="1">
                <a:solidFill>
                  <a:srgbClr val="000000"/>
                </a:solidFill>
                <a:latin typeface="Times New Roman" pitchFamily="18" charset="0"/>
                <a:cs typeface="Times New Roman" pitchFamily="18" charset="0"/>
                <a:sym typeface="Symbol" pitchFamily="18" charset="2"/>
              </a:rPr>
              <a:t></a:t>
            </a:r>
            <a:r>
              <a:rPr lang="zh-CN" altLang="en-US" sz="2000" b="1">
                <a:solidFill>
                  <a:srgbClr val="000000"/>
                </a:solidFill>
                <a:latin typeface="Times New Roman" pitchFamily="18" charset="0"/>
                <a:cs typeface="Times New Roman" pitchFamily="18" charset="0"/>
                <a:sym typeface="Symbol" pitchFamily="18" charset="2"/>
              </a:rPr>
              <a:t>）</a:t>
            </a:r>
            <a:r>
              <a:rPr lang="zh-CN" altLang="en-US" sz="2000" b="1">
                <a:solidFill>
                  <a:srgbClr val="000000"/>
                </a:solidFill>
                <a:latin typeface="Times New Roman" pitchFamily="18" charset="0"/>
                <a:cs typeface="Times New Roman" pitchFamily="18" charset="0"/>
              </a:rPr>
              <a:t>，</a:t>
            </a:r>
            <a:r>
              <a:rPr lang="en-US" altLang="zh-CN" sz="2000" b="1" i="1">
                <a:solidFill>
                  <a:srgbClr val="000000"/>
                </a:solidFill>
                <a:latin typeface="Times New Roman" pitchFamily="18" charset="0"/>
                <a:cs typeface="Times New Roman" pitchFamily="18" charset="0"/>
              </a:rPr>
              <a:t>v</a:t>
            </a:r>
            <a:r>
              <a:rPr lang="en-US" altLang="zh-CN" sz="2000" b="1" i="1" baseline="-25000">
                <a:solidFill>
                  <a:srgbClr val="000000"/>
                </a:solidFill>
                <a:latin typeface="Times New Roman" pitchFamily="18" charset="0"/>
                <a:cs typeface="Times New Roman" pitchFamily="18" charset="0"/>
              </a:rPr>
              <a:t>i</a:t>
            </a:r>
            <a:r>
              <a:rPr lang="zh-CN" altLang="en-US" sz="2000" b="1">
                <a:solidFill>
                  <a:srgbClr val="000000"/>
                </a:solidFill>
                <a:latin typeface="Times New Roman" pitchFamily="18" charset="0"/>
                <a:cs typeface="Times New Roman" pitchFamily="18" charset="0"/>
              </a:rPr>
              <a:t>为高电平。</a:t>
            </a:r>
          </a:p>
        </p:txBody>
      </p:sp>
      <p:sp>
        <p:nvSpPr>
          <p:cNvPr id="92" name="Text Box 82"/>
          <p:cNvSpPr txBox="1">
            <a:spLocks noChangeArrowheads="1"/>
          </p:cNvSpPr>
          <p:nvPr/>
        </p:nvSpPr>
        <p:spPr bwMode="auto">
          <a:xfrm>
            <a:off x="4000500" y="4786313"/>
            <a:ext cx="41433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000" b="1">
                <a:solidFill>
                  <a:srgbClr val="006600"/>
                </a:solidFill>
                <a:latin typeface="Times New Roman" pitchFamily="18" charset="0"/>
                <a:cs typeface="Times New Roman" pitchFamily="18" charset="0"/>
              </a:rPr>
              <a:t> </a:t>
            </a:r>
            <a:r>
              <a:rPr lang="en-US" altLang="zh-CN" sz="2000" b="1">
                <a:solidFill>
                  <a:srgbClr val="006600"/>
                </a:solidFill>
                <a:latin typeface="Times New Roman" pitchFamily="18" charset="0"/>
                <a:cs typeface="Times New Roman" pitchFamily="18" charset="0"/>
              </a:rPr>
              <a:t>R</a:t>
            </a:r>
            <a:r>
              <a:rPr lang="en-US" altLang="zh-CN" sz="2000" b="1" baseline="-25000">
                <a:solidFill>
                  <a:srgbClr val="006600"/>
                </a:solidFill>
                <a:latin typeface="Times New Roman" pitchFamily="18" charset="0"/>
                <a:cs typeface="Times New Roman" pitchFamily="18" charset="0"/>
              </a:rPr>
              <a:t>off </a:t>
            </a:r>
            <a:r>
              <a:rPr lang="en-US" altLang="zh-CN" sz="2000" b="1">
                <a:solidFill>
                  <a:srgbClr val="006600"/>
                </a:solidFill>
                <a:latin typeface="Times New Roman" pitchFamily="18" charset="0"/>
                <a:cs typeface="Times New Roman" pitchFamily="18" charset="0"/>
              </a:rPr>
              <a:t>—</a:t>
            </a:r>
            <a:r>
              <a:rPr lang="zh-CN" altLang="en-US" sz="2000" b="1">
                <a:solidFill>
                  <a:srgbClr val="006600"/>
                </a:solidFill>
                <a:latin typeface="Times New Roman" pitchFamily="18" charset="0"/>
                <a:cs typeface="Times New Roman" pitchFamily="18" charset="0"/>
              </a:rPr>
              <a:t>关门电阻，</a:t>
            </a:r>
          </a:p>
          <a:p>
            <a:pPr eaLnBrk="1" hangingPunct="1">
              <a:lnSpc>
                <a:spcPct val="70000"/>
              </a:lnSpc>
              <a:spcBef>
                <a:spcPct val="50000"/>
              </a:spcBef>
              <a:buFontTx/>
              <a:buNone/>
            </a:pPr>
            <a:r>
              <a:rPr lang="zh-CN" altLang="en-US" sz="2000" b="1">
                <a:solidFill>
                  <a:srgbClr val="000000"/>
                </a:solidFill>
                <a:latin typeface="Times New Roman" pitchFamily="18" charset="0"/>
                <a:cs typeface="Times New Roman" pitchFamily="18" charset="0"/>
              </a:rPr>
              <a:t>    </a:t>
            </a:r>
            <a:r>
              <a:rPr lang="en-US" altLang="zh-CN" sz="2000" b="1">
                <a:solidFill>
                  <a:srgbClr val="000000"/>
                </a:solidFill>
                <a:latin typeface="Times New Roman" pitchFamily="18" charset="0"/>
                <a:cs typeface="Times New Roman" pitchFamily="18" charset="0"/>
              </a:rPr>
              <a:t>R</a:t>
            </a:r>
            <a:r>
              <a:rPr lang="en-US" altLang="zh-CN" sz="2000" b="1" i="1" baseline="-25000">
                <a:solidFill>
                  <a:srgbClr val="000000"/>
                </a:solidFill>
                <a:latin typeface="Times New Roman" pitchFamily="18" charset="0"/>
                <a:cs typeface="Times New Roman" pitchFamily="18" charset="0"/>
              </a:rPr>
              <a:t>i</a:t>
            </a:r>
            <a:r>
              <a:rPr lang="en-US" altLang="zh-CN" sz="2000" b="1" i="1">
                <a:solidFill>
                  <a:srgbClr val="000000"/>
                </a:solidFill>
                <a:latin typeface="Times New Roman" pitchFamily="18" charset="0"/>
                <a:cs typeface="Times New Roman" pitchFamily="18" charset="0"/>
              </a:rPr>
              <a:t> &lt; </a:t>
            </a:r>
            <a:r>
              <a:rPr lang="en-US" altLang="zh-CN" sz="2000" b="1">
                <a:solidFill>
                  <a:srgbClr val="000000"/>
                </a:solidFill>
                <a:latin typeface="Times New Roman" pitchFamily="18" charset="0"/>
                <a:cs typeface="Times New Roman" pitchFamily="18" charset="0"/>
              </a:rPr>
              <a:t>R</a:t>
            </a:r>
            <a:r>
              <a:rPr lang="en-US" altLang="zh-CN" sz="2000" b="1" baseline="-25000">
                <a:solidFill>
                  <a:srgbClr val="000000"/>
                </a:solidFill>
                <a:latin typeface="Times New Roman" pitchFamily="18" charset="0"/>
                <a:cs typeface="Times New Roman" pitchFamily="18" charset="0"/>
              </a:rPr>
              <a:t>off</a:t>
            </a:r>
            <a:r>
              <a:rPr lang="zh-CN" altLang="en-US" sz="2000" b="1">
                <a:solidFill>
                  <a:srgbClr val="000000"/>
                </a:solidFill>
                <a:latin typeface="Times New Roman" pitchFamily="18" charset="0"/>
                <a:cs typeface="Times New Roman" pitchFamily="18" charset="0"/>
              </a:rPr>
              <a:t>（</a:t>
            </a:r>
            <a:r>
              <a:rPr lang="en-US" altLang="zh-CN" sz="2000" b="1">
                <a:solidFill>
                  <a:srgbClr val="000000"/>
                </a:solidFill>
                <a:latin typeface="Times New Roman" pitchFamily="18" charset="0"/>
                <a:cs typeface="Times New Roman" pitchFamily="18" charset="0"/>
              </a:rPr>
              <a:t>0.8K</a:t>
            </a:r>
            <a:r>
              <a:rPr lang="en-US" altLang="zh-CN" sz="2000" b="1">
                <a:solidFill>
                  <a:srgbClr val="000000"/>
                </a:solidFill>
                <a:latin typeface="Times New Roman" pitchFamily="18" charset="0"/>
                <a:cs typeface="Times New Roman" pitchFamily="18" charset="0"/>
                <a:sym typeface="Symbol" pitchFamily="18" charset="2"/>
              </a:rPr>
              <a:t></a:t>
            </a:r>
            <a:r>
              <a:rPr lang="zh-CN" altLang="en-US" sz="2000" b="1">
                <a:solidFill>
                  <a:srgbClr val="000000"/>
                </a:solidFill>
                <a:latin typeface="Times New Roman" pitchFamily="18" charset="0"/>
                <a:cs typeface="Times New Roman" pitchFamily="18" charset="0"/>
                <a:sym typeface="Symbol" pitchFamily="18" charset="2"/>
              </a:rPr>
              <a:t>）</a:t>
            </a:r>
            <a:r>
              <a:rPr lang="zh-CN" altLang="en-US" sz="2000" b="1">
                <a:solidFill>
                  <a:srgbClr val="000000"/>
                </a:solidFill>
                <a:latin typeface="Times New Roman" pitchFamily="18" charset="0"/>
                <a:cs typeface="Times New Roman" pitchFamily="18" charset="0"/>
              </a:rPr>
              <a:t>，</a:t>
            </a:r>
            <a:r>
              <a:rPr lang="en-US" altLang="zh-CN" sz="2000" b="1" i="1">
                <a:solidFill>
                  <a:srgbClr val="000000"/>
                </a:solidFill>
                <a:latin typeface="Times New Roman" pitchFamily="18" charset="0"/>
                <a:cs typeface="Times New Roman" pitchFamily="18" charset="0"/>
              </a:rPr>
              <a:t> v</a:t>
            </a:r>
            <a:r>
              <a:rPr lang="en-US" altLang="zh-CN" sz="2000" b="1" i="1" baseline="-25000">
                <a:solidFill>
                  <a:srgbClr val="000000"/>
                </a:solidFill>
                <a:latin typeface="Times New Roman" pitchFamily="18" charset="0"/>
                <a:cs typeface="Times New Roman" pitchFamily="18" charset="0"/>
              </a:rPr>
              <a:t>i</a:t>
            </a:r>
            <a:r>
              <a:rPr lang="zh-CN" altLang="en-US" sz="2000" b="1">
                <a:solidFill>
                  <a:srgbClr val="000000"/>
                </a:solidFill>
                <a:latin typeface="Times New Roman" pitchFamily="18" charset="0"/>
                <a:cs typeface="Times New Roman" pitchFamily="18" charset="0"/>
              </a:rPr>
              <a:t>为低电平。</a:t>
            </a:r>
          </a:p>
        </p:txBody>
      </p:sp>
      <p:sp>
        <p:nvSpPr>
          <p:cNvPr id="93" name="Text Box 83"/>
          <p:cNvSpPr txBox="1">
            <a:spLocks noChangeArrowheads="1"/>
          </p:cNvSpPr>
          <p:nvPr/>
        </p:nvSpPr>
        <p:spPr bwMode="auto">
          <a:xfrm>
            <a:off x="4000500" y="5786438"/>
            <a:ext cx="457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FF0066"/>
                </a:solidFill>
                <a:latin typeface="Times New Roman" pitchFamily="18" charset="0"/>
                <a:cs typeface="Times New Roman" pitchFamily="18" charset="0"/>
              </a:rPr>
              <a:t>TTL</a:t>
            </a:r>
            <a:r>
              <a:rPr lang="zh-CN" altLang="en-US" sz="2000" b="1">
                <a:solidFill>
                  <a:srgbClr val="FF0066"/>
                </a:solidFill>
                <a:latin typeface="Times New Roman" pitchFamily="18" charset="0"/>
                <a:cs typeface="Times New Roman" pitchFamily="18" charset="0"/>
              </a:rPr>
              <a:t>门电路输入端悬空时相当于“</a:t>
            </a:r>
            <a:r>
              <a:rPr lang="en-US" altLang="zh-CN" sz="2000" b="1">
                <a:solidFill>
                  <a:srgbClr val="FF0066"/>
                </a:solidFill>
                <a:latin typeface="Times New Roman" pitchFamily="18" charset="0"/>
                <a:cs typeface="Times New Roman" pitchFamily="18" charset="0"/>
              </a:rPr>
              <a:t>1”</a:t>
            </a:r>
            <a:r>
              <a:rPr lang="zh-CN" altLang="en-US" sz="2000" b="1">
                <a:solidFill>
                  <a:srgbClr val="FF0066"/>
                </a:solidFill>
                <a:latin typeface="Times New Roman" pitchFamily="18" charset="0"/>
                <a:cs typeface="Times New Roman" pitchFamily="18" charset="0"/>
              </a:rPr>
              <a:t>。</a:t>
            </a:r>
          </a:p>
        </p:txBody>
      </p:sp>
      <p:sp>
        <p:nvSpPr>
          <p:cNvPr id="77" name="Text Box 72"/>
          <p:cNvSpPr txBox="1">
            <a:spLocks noChangeArrowheads="1"/>
          </p:cNvSpPr>
          <p:nvPr/>
        </p:nvSpPr>
        <p:spPr bwMode="auto">
          <a:xfrm>
            <a:off x="3929063" y="1785938"/>
            <a:ext cx="4786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FF3300"/>
                </a:solidFill>
                <a:latin typeface="Times New Roman" pitchFamily="18" charset="0"/>
                <a:cs typeface="Times New Roman" pitchFamily="18" charset="0"/>
              </a:rPr>
              <a:t>R</a:t>
            </a:r>
            <a:r>
              <a:rPr lang="en-US" altLang="zh-CN" sz="2000" b="1" i="1" baseline="-25000">
                <a:solidFill>
                  <a:srgbClr val="FF3300"/>
                </a:solidFill>
                <a:latin typeface="Times New Roman" pitchFamily="18" charset="0"/>
                <a:cs typeface="Times New Roman" pitchFamily="18" charset="0"/>
              </a:rPr>
              <a:t>i</a:t>
            </a:r>
            <a:r>
              <a:rPr lang="zh-CN" altLang="en-US" sz="2000" b="1">
                <a:solidFill>
                  <a:srgbClr val="FF3300"/>
                </a:solidFill>
                <a:latin typeface="Times New Roman" pitchFamily="18" charset="0"/>
                <a:cs typeface="Times New Roman" pitchFamily="18" charset="0"/>
              </a:rPr>
              <a:t>较小时，</a:t>
            </a:r>
            <a:r>
              <a:rPr lang="en-US" altLang="zh-CN" sz="2000" b="1" i="1">
                <a:solidFill>
                  <a:srgbClr val="FF3300"/>
                </a:solidFill>
                <a:latin typeface="Times New Roman" pitchFamily="18" charset="0"/>
                <a:cs typeface="Times New Roman" pitchFamily="18" charset="0"/>
              </a:rPr>
              <a:t>v</a:t>
            </a:r>
            <a:r>
              <a:rPr lang="en-US" altLang="zh-CN" sz="2000" b="1" i="1" baseline="-25000">
                <a:solidFill>
                  <a:srgbClr val="FF3300"/>
                </a:solidFill>
                <a:latin typeface="Times New Roman" pitchFamily="18" charset="0"/>
                <a:cs typeface="Times New Roman" pitchFamily="18" charset="0"/>
              </a:rPr>
              <a:t>i </a:t>
            </a:r>
            <a:r>
              <a:rPr lang="en-US" altLang="zh-CN" sz="2000" b="1" i="1">
                <a:solidFill>
                  <a:srgbClr val="FF3300"/>
                </a:solidFill>
                <a:latin typeface="Times New Roman" pitchFamily="18" charset="0"/>
                <a:cs typeface="Times New Roman" pitchFamily="18" charset="0"/>
              </a:rPr>
              <a:t>&lt;V</a:t>
            </a:r>
            <a:r>
              <a:rPr lang="en-US" altLang="zh-CN" sz="2000" b="1" baseline="-25000">
                <a:solidFill>
                  <a:srgbClr val="FF3300"/>
                </a:solidFill>
                <a:latin typeface="Times New Roman" pitchFamily="18" charset="0"/>
                <a:cs typeface="Times New Roman" pitchFamily="18" charset="0"/>
              </a:rPr>
              <a:t>T</a:t>
            </a:r>
            <a:r>
              <a:rPr lang="zh-CN" altLang="en-US" sz="2000" b="1">
                <a:solidFill>
                  <a:srgbClr val="FF3300"/>
                </a:solidFill>
                <a:latin typeface="Times New Roman" pitchFamily="18" charset="0"/>
                <a:cs typeface="Times New Roman" pitchFamily="18" charset="0"/>
              </a:rPr>
              <a:t>，相当于输入为逻辑</a:t>
            </a:r>
            <a:r>
              <a:rPr lang="en-US" altLang="zh-CN" sz="2000" b="1">
                <a:solidFill>
                  <a:srgbClr val="FF3300"/>
                </a:solidFill>
                <a:latin typeface="Times New Roman" pitchFamily="18" charset="0"/>
                <a:cs typeface="Times New Roman" pitchFamily="18" charset="0"/>
              </a:rPr>
              <a:t>“0”</a:t>
            </a:r>
            <a:r>
              <a:rPr lang="zh-CN" altLang="en-US" sz="2000" b="1">
                <a:solidFill>
                  <a:srgbClr val="FF3300"/>
                </a:solidFill>
                <a:latin typeface="Times New Roman" pitchFamily="18" charset="0"/>
                <a:cs typeface="Times New Roman" pitchFamily="18" charset="0"/>
              </a:rPr>
              <a:t>。</a:t>
            </a:r>
            <a:endParaRPr lang="en-US" altLang="zh-CN" sz="2000" b="1">
              <a:solidFill>
                <a:srgbClr val="FF3300"/>
              </a:solidFill>
              <a:latin typeface="Times New Roman" pitchFamily="18" charset="0"/>
              <a:cs typeface="Times New Roman" pitchFamily="18" charset="0"/>
            </a:endParaRPr>
          </a:p>
        </p:txBody>
      </p:sp>
      <p:grpSp>
        <p:nvGrpSpPr>
          <p:cNvPr id="4" name="组合 69"/>
          <p:cNvGrpSpPr>
            <a:grpSpLocks/>
          </p:cNvGrpSpPr>
          <p:nvPr/>
        </p:nvGrpSpPr>
        <p:grpSpPr bwMode="auto">
          <a:xfrm>
            <a:off x="500063" y="3705225"/>
            <a:ext cx="2949575" cy="2828925"/>
            <a:chOff x="4429124" y="3143248"/>
            <a:chExt cx="2949576" cy="2828940"/>
          </a:xfrm>
        </p:grpSpPr>
        <p:sp>
          <p:nvSpPr>
            <p:cNvPr id="43047" name="Text Box 47"/>
            <p:cNvSpPr txBox="1">
              <a:spLocks noChangeArrowheads="1"/>
            </p:cNvSpPr>
            <p:nvPr/>
          </p:nvSpPr>
          <p:spPr bwMode="auto">
            <a:xfrm>
              <a:off x="5776915" y="3906837"/>
              <a:ext cx="793751" cy="46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000000"/>
                  </a:solidFill>
                  <a:latin typeface="Times New Roman" pitchFamily="18" charset="0"/>
                  <a:cs typeface="Times New Roman" pitchFamily="18" charset="0"/>
                </a:rPr>
                <a:t>R</a:t>
              </a:r>
              <a:r>
                <a:rPr lang="en-US" altLang="zh-CN" sz="2400" b="1" baseline="-25000">
                  <a:solidFill>
                    <a:srgbClr val="000000"/>
                  </a:solidFill>
                  <a:latin typeface="Times New Roman" pitchFamily="18" charset="0"/>
                  <a:cs typeface="Times New Roman" pitchFamily="18" charset="0"/>
                </a:rPr>
                <a:t>1</a:t>
              </a:r>
            </a:p>
          </p:txBody>
        </p:sp>
        <p:grpSp>
          <p:nvGrpSpPr>
            <p:cNvPr id="43048" name="Group 50"/>
            <p:cNvGrpSpPr>
              <a:grpSpLocks/>
            </p:cNvGrpSpPr>
            <p:nvPr/>
          </p:nvGrpSpPr>
          <p:grpSpPr bwMode="auto">
            <a:xfrm>
              <a:off x="5273674" y="3286121"/>
              <a:ext cx="2105026" cy="1857376"/>
              <a:chOff x="674" y="2596"/>
              <a:chExt cx="1326" cy="1170"/>
            </a:xfrm>
          </p:grpSpPr>
          <p:grpSp>
            <p:nvGrpSpPr>
              <p:cNvPr id="43060" name="Group 38"/>
              <p:cNvGrpSpPr>
                <a:grpSpLocks/>
              </p:cNvGrpSpPr>
              <p:nvPr/>
            </p:nvGrpSpPr>
            <p:grpSpPr bwMode="auto">
              <a:xfrm>
                <a:off x="674" y="3035"/>
                <a:ext cx="548" cy="560"/>
                <a:chOff x="4059" y="2688"/>
                <a:chExt cx="680" cy="560"/>
              </a:xfrm>
            </p:grpSpPr>
            <p:sp>
              <p:nvSpPr>
                <p:cNvPr id="43065" name="Line 32"/>
                <p:cNvSpPr>
                  <a:spLocks noChangeShapeType="1"/>
                </p:cNvSpPr>
                <p:nvPr/>
              </p:nvSpPr>
              <p:spPr bwMode="auto">
                <a:xfrm flipH="1">
                  <a:off x="4059" y="3067"/>
                  <a:ext cx="226" cy="181"/>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3066" name="Line 33"/>
                <p:cNvSpPr>
                  <a:spLocks noChangeShapeType="1"/>
                </p:cNvSpPr>
                <p:nvPr/>
              </p:nvSpPr>
              <p:spPr bwMode="auto">
                <a:xfrm flipH="1">
                  <a:off x="4195" y="3067"/>
                  <a:ext cx="226" cy="181"/>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3067" name="Line 34"/>
                <p:cNvSpPr>
                  <a:spLocks noChangeShapeType="1"/>
                </p:cNvSpPr>
                <p:nvPr/>
              </p:nvSpPr>
              <p:spPr bwMode="auto">
                <a:xfrm>
                  <a:off x="4195" y="3067"/>
                  <a:ext cx="45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8" name="Line 35"/>
                <p:cNvSpPr>
                  <a:spLocks noChangeShapeType="1"/>
                </p:cNvSpPr>
                <p:nvPr/>
              </p:nvSpPr>
              <p:spPr bwMode="auto">
                <a:xfrm>
                  <a:off x="4512" y="3067"/>
                  <a:ext cx="227"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9" name="Line 36"/>
                <p:cNvSpPr>
                  <a:spLocks noChangeShapeType="1"/>
                </p:cNvSpPr>
                <p:nvPr/>
              </p:nvSpPr>
              <p:spPr bwMode="auto">
                <a:xfrm flipV="1">
                  <a:off x="4416" y="2688"/>
                  <a:ext cx="0" cy="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61" name="Freeform 39"/>
              <p:cNvSpPr>
                <a:spLocks/>
              </p:cNvSpPr>
              <p:nvPr/>
            </p:nvSpPr>
            <p:spPr bwMode="auto">
              <a:xfrm>
                <a:off x="968" y="2782"/>
                <a:ext cx="315" cy="403"/>
              </a:xfrm>
              <a:custGeom>
                <a:avLst/>
                <a:gdLst>
                  <a:gd name="T0" fmla="*/ 0 w 315"/>
                  <a:gd name="T1" fmla="*/ 403 h 403"/>
                  <a:gd name="T2" fmla="*/ 0 w 315"/>
                  <a:gd name="T3" fmla="*/ 0 h 403"/>
                  <a:gd name="T4" fmla="*/ 315 w 315"/>
                  <a:gd name="T5" fmla="*/ 0 h 403"/>
                  <a:gd name="T6" fmla="*/ 0 60000 65536"/>
                  <a:gd name="T7" fmla="*/ 0 60000 65536"/>
                  <a:gd name="T8" fmla="*/ 0 60000 65536"/>
                  <a:gd name="T9" fmla="*/ 0 w 315"/>
                  <a:gd name="T10" fmla="*/ 0 h 403"/>
                  <a:gd name="T11" fmla="*/ 315 w 315"/>
                  <a:gd name="T12" fmla="*/ 403 h 403"/>
                </a:gdLst>
                <a:ahLst/>
                <a:cxnLst>
                  <a:cxn ang="T6">
                    <a:pos x="T0" y="T1"/>
                  </a:cxn>
                  <a:cxn ang="T7">
                    <a:pos x="T2" y="T3"/>
                  </a:cxn>
                  <a:cxn ang="T8">
                    <a:pos x="T4" y="T5"/>
                  </a:cxn>
                </a:cxnLst>
                <a:rect l="T9" t="T10" r="T11" b="T12"/>
                <a:pathLst>
                  <a:path w="315" h="403">
                    <a:moveTo>
                      <a:pt x="0" y="403"/>
                    </a:moveTo>
                    <a:lnTo>
                      <a:pt x="0" y="0"/>
                    </a:lnTo>
                    <a:lnTo>
                      <a:pt x="315"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62" name="Rectangle 40"/>
              <p:cNvSpPr>
                <a:spLocks noChangeArrowheads="1"/>
              </p:cNvSpPr>
              <p:nvPr/>
            </p:nvSpPr>
            <p:spPr bwMode="auto">
              <a:xfrm>
                <a:off x="914" y="2977"/>
                <a:ext cx="109" cy="304"/>
              </a:xfrm>
              <a:prstGeom prst="rect">
                <a:avLst/>
              </a:prstGeom>
              <a:solidFill>
                <a:schemeClr val="bg1"/>
              </a:solidFill>
              <a:ln w="25400">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43063" name="Text Box 46"/>
              <p:cNvSpPr txBox="1">
                <a:spLocks noChangeArrowheads="1"/>
              </p:cNvSpPr>
              <p:nvPr/>
            </p:nvSpPr>
            <p:spPr bwMode="auto">
              <a:xfrm>
                <a:off x="882" y="3475"/>
                <a:ext cx="4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000000"/>
                    </a:solidFill>
                    <a:latin typeface="Times New Roman" pitchFamily="18" charset="0"/>
                    <a:cs typeface="Times New Roman" pitchFamily="18" charset="0"/>
                  </a:rPr>
                  <a:t>T</a:t>
                </a:r>
                <a:r>
                  <a:rPr lang="en-US" altLang="zh-CN" sz="2400" b="1" baseline="-25000">
                    <a:solidFill>
                      <a:srgbClr val="000000"/>
                    </a:solidFill>
                    <a:latin typeface="Times New Roman" pitchFamily="18" charset="0"/>
                    <a:cs typeface="Times New Roman" pitchFamily="18" charset="0"/>
                  </a:rPr>
                  <a:t>1</a:t>
                </a:r>
              </a:p>
            </p:txBody>
          </p:sp>
          <p:sp>
            <p:nvSpPr>
              <p:cNvPr id="43064" name="Text Box 48"/>
              <p:cNvSpPr txBox="1">
                <a:spLocks noChangeArrowheads="1"/>
              </p:cNvSpPr>
              <p:nvPr/>
            </p:nvSpPr>
            <p:spPr bwMode="auto">
              <a:xfrm>
                <a:off x="1272" y="2596"/>
                <a:ext cx="72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000000"/>
                    </a:solidFill>
                    <a:latin typeface="Times New Roman" pitchFamily="18" charset="0"/>
                    <a:cs typeface="Times New Roman" pitchFamily="18" charset="0"/>
                  </a:rPr>
                  <a:t>+5V</a:t>
                </a:r>
                <a:endParaRPr lang="en-US" altLang="zh-CN" sz="2400" b="1" baseline="-25000">
                  <a:solidFill>
                    <a:srgbClr val="000000"/>
                  </a:solidFill>
                  <a:latin typeface="Times New Roman" pitchFamily="18" charset="0"/>
                  <a:cs typeface="Times New Roman" pitchFamily="18" charset="0"/>
                </a:endParaRPr>
              </a:p>
            </p:txBody>
          </p:sp>
        </p:grpSp>
        <p:sp>
          <p:nvSpPr>
            <p:cNvPr id="43049" name="Line 19"/>
            <p:cNvSpPr>
              <a:spLocks noChangeShapeType="1"/>
            </p:cNvSpPr>
            <p:nvPr/>
          </p:nvSpPr>
          <p:spPr bwMode="auto">
            <a:xfrm>
              <a:off x="4921249" y="4835543"/>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0" name="Text Box 21"/>
            <p:cNvSpPr txBox="1">
              <a:spLocks noChangeArrowheads="1"/>
            </p:cNvSpPr>
            <p:nvPr/>
          </p:nvSpPr>
          <p:spPr bwMode="auto">
            <a:xfrm>
              <a:off x="4519618" y="4572008"/>
              <a:ext cx="83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800" b="1" i="1">
                  <a:solidFill>
                    <a:srgbClr val="0000FF"/>
                  </a:solidFill>
                  <a:latin typeface="Times New Roman" pitchFamily="18" charset="0"/>
                  <a:cs typeface="Times New Roman" pitchFamily="18" charset="0"/>
                </a:rPr>
                <a:t>v</a:t>
              </a:r>
              <a:r>
                <a:rPr lang="en-US" altLang="zh-CN" sz="2800" b="1" i="1" baseline="-25000">
                  <a:solidFill>
                    <a:srgbClr val="0000FF"/>
                  </a:solidFill>
                  <a:latin typeface="Times New Roman" pitchFamily="18" charset="0"/>
                  <a:cs typeface="Times New Roman" pitchFamily="18" charset="0"/>
                </a:rPr>
                <a:t>i</a:t>
              </a:r>
            </a:p>
          </p:txBody>
        </p:sp>
        <p:sp>
          <p:nvSpPr>
            <p:cNvPr id="43051" name="Line 23"/>
            <p:cNvSpPr>
              <a:spLocks noChangeShapeType="1"/>
            </p:cNvSpPr>
            <p:nvPr/>
          </p:nvSpPr>
          <p:spPr bwMode="auto">
            <a:xfrm>
              <a:off x="4845049" y="5538806"/>
              <a:ext cx="152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2" name="Line 7"/>
            <p:cNvSpPr>
              <a:spLocks noChangeShapeType="1"/>
            </p:cNvSpPr>
            <p:nvPr/>
          </p:nvSpPr>
          <p:spPr bwMode="auto">
            <a:xfrm>
              <a:off x="4929187" y="4848243"/>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3" name="Line 7"/>
            <p:cNvSpPr>
              <a:spLocks noChangeShapeType="1"/>
            </p:cNvSpPr>
            <p:nvPr/>
          </p:nvSpPr>
          <p:spPr bwMode="auto">
            <a:xfrm>
              <a:off x="4929187" y="4830781"/>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4" name="Text Box 21"/>
            <p:cNvSpPr txBox="1">
              <a:spLocks noChangeArrowheads="1"/>
            </p:cNvSpPr>
            <p:nvPr/>
          </p:nvSpPr>
          <p:spPr bwMode="auto">
            <a:xfrm>
              <a:off x="4429124" y="5062556"/>
              <a:ext cx="83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i="1">
                  <a:solidFill>
                    <a:srgbClr val="000000"/>
                  </a:solidFill>
                  <a:latin typeface="Times New Roman" pitchFamily="18" charset="0"/>
                  <a:cs typeface="Times New Roman" pitchFamily="18" charset="0"/>
                </a:rPr>
                <a:t>R</a:t>
              </a:r>
              <a:r>
                <a:rPr lang="en-US" altLang="zh-CN" sz="2800" b="1" i="1" baseline="-25000">
                  <a:solidFill>
                    <a:srgbClr val="000000"/>
                  </a:solidFill>
                  <a:latin typeface="Times New Roman" pitchFamily="18" charset="0"/>
                  <a:cs typeface="Times New Roman" pitchFamily="18" charset="0"/>
                </a:rPr>
                <a:t>i</a:t>
              </a:r>
            </a:p>
          </p:txBody>
        </p:sp>
        <p:sp>
          <p:nvSpPr>
            <p:cNvPr id="43055" name="Line 18"/>
            <p:cNvSpPr>
              <a:spLocks noChangeShapeType="1"/>
            </p:cNvSpPr>
            <p:nvPr/>
          </p:nvSpPr>
          <p:spPr bwMode="auto">
            <a:xfrm>
              <a:off x="4776790" y="5972188"/>
              <a:ext cx="304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6" name="Line 7"/>
            <p:cNvSpPr>
              <a:spLocks noChangeShapeType="1"/>
            </p:cNvSpPr>
            <p:nvPr/>
          </p:nvSpPr>
          <p:spPr bwMode="auto">
            <a:xfrm>
              <a:off x="4929190" y="5500702"/>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 name="矩形 147"/>
            <p:cNvSpPr/>
            <p:nvPr/>
          </p:nvSpPr>
          <p:spPr>
            <a:xfrm>
              <a:off x="5286374" y="3143248"/>
              <a:ext cx="1857376" cy="2286012"/>
            </a:xfrm>
            <a:prstGeom prst="rect">
              <a:avLst/>
            </a:prstGeom>
            <a:noFill/>
            <a:ln w="254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43058" name="Rectangle 8"/>
            <p:cNvSpPr>
              <a:spLocks noChangeArrowheads="1"/>
            </p:cNvSpPr>
            <p:nvPr/>
          </p:nvSpPr>
          <p:spPr bwMode="auto">
            <a:xfrm>
              <a:off x="4857749" y="5126056"/>
              <a:ext cx="142879" cy="571500"/>
            </a:xfrm>
            <a:prstGeom prst="rect">
              <a:avLst/>
            </a:prstGeom>
            <a:solidFill>
              <a:schemeClr val="bg1"/>
            </a:solidFill>
            <a:ln w="25400">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sp>
          <p:nvSpPr>
            <p:cNvPr id="43059" name="Line 20"/>
            <p:cNvSpPr>
              <a:spLocks noChangeShapeType="1"/>
            </p:cNvSpPr>
            <p:nvPr/>
          </p:nvSpPr>
          <p:spPr bwMode="auto">
            <a:xfrm flipV="1">
              <a:off x="4692649" y="5143523"/>
              <a:ext cx="457200" cy="533400"/>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85"/>
          <p:cNvGrpSpPr>
            <a:grpSpLocks/>
          </p:cNvGrpSpPr>
          <p:nvPr/>
        </p:nvGrpSpPr>
        <p:grpSpPr bwMode="auto">
          <a:xfrm>
            <a:off x="928688" y="4276725"/>
            <a:ext cx="642937" cy="1241425"/>
            <a:chOff x="4119" y="2413"/>
            <a:chExt cx="391" cy="782"/>
          </a:xfrm>
        </p:grpSpPr>
        <p:sp>
          <p:nvSpPr>
            <p:cNvPr id="43045" name="Text Box 70"/>
            <p:cNvSpPr txBox="1">
              <a:spLocks noChangeArrowheads="1"/>
            </p:cNvSpPr>
            <p:nvPr/>
          </p:nvSpPr>
          <p:spPr bwMode="auto">
            <a:xfrm>
              <a:off x="4183" y="2728"/>
              <a:ext cx="28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i="1">
                  <a:solidFill>
                    <a:srgbClr val="FF3300"/>
                  </a:solidFill>
                  <a:latin typeface="Times New Roman" pitchFamily="18" charset="0"/>
                  <a:cs typeface="Times New Roman" pitchFamily="18" charset="0"/>
                </a:rPr>
                <a:t>i</a:t>
              </a:r>
            </a:p>
          </p:txBody>
        </p:sp>
        <p:sp>
          <p:nvSpPr>
            <p:cNvPr id="43046" name="Freeform 84"/>
            <p:cNvSpPr>
              <a:spLocks/>
            </p:cNvSpPr>
            <p:nvPr/>
          </p:nvSpPr>
          <p:spPr bwMode="auto">
            <a:xfrm>
              <a:off x="4119" y="2413"/>
              <a:ext cx="391" cy="782"/>
            </a:xfrm>
            <a:custGeom>
              <a:avLst/>
              <a:gdLst>
                <a:gd name="T0" fmla="*/ 391 w 391"/>
                <a:gd name="T1" fmla="*/ 0 h 782"/>
                <a:gd name="T2" fmla="*/ 391 w 391"/>
                <a:gd name="T3" fmla="*/ 445 h 782"/>
                <a:gd name="T4" fmla="*/ 206 w 391"/>
                <a:gd name="T5" fmla="*/ 630 h 782"/>
                <a:gd name="T6" fmla="*/ 0 w 391"/>
                <a:gd name="T7" fmla="*/ 630 h 782"/>
                <a:gd name="T8" fmla="*/ 0 w 391"/>
                <a:gd name="T9" fmla="*/ 782 h 782"/>
                <a:gd name="T10" fmla="*/ 0 60000 65536"/>
                <a:gd name="T11" fmla="*/ 0 60000 65536"/>
                <a:gd name="T12" fmla="*/ 0 60000 65536"/>
                <a:gd name="T13" fmla="*/ 0 60000 65536"/>
                <a:gd name="T14" fmla="*/ 0 60000 65536"/>
                <a:gd name="T15" fmla="*/ 0 w 391"/>
                <a:gd name="T16" fmla="*/ 0 h 782"/>
                <a:gd name="T17" fmla="*/ 391 w 391"/>
                <a:gd name="T18" fmla="*/ 782 h 782"/>
              </a:gdLst>
              <a:ahLst/>
              <a:cxnLst>
                <a:cxn ang="T10">
                  <a:pos x="T0" y="T1"/>
                </a:cxn>
                <a:cxn ang="T11">
                  <a:pos x="T2" y="T3"/>
                </a:cxn>
                <a:cxn ang="T12">
                  <a:pos x="T4" y="T5"/>
                </a:cxn>
                <a:cxn ang="T13">
                  <a:pos x="T6" y="T7"/>
                </a:cxn>
                <a:cxn ang="T14">
                  <a:pos x="T8" y="T9"/>
                </a:cxn>
              </a:cxnLst>
              <a:rect l="T15" t="T16" r="T17" b="T18"/>
              <a:pathLst>
                <a:path w="391" h="782">
                  <a:moveTo>
                    <a:pt x="391" y="0"/>
                  </a:moveTo>
                  <a:lnTo>
                    <a:pt x="391" y="445"/>
                  </a:lnTo>
                  <a:lnTo>
                    <a:pt x="206" y="630"/>
                  </a:lnTo>
                  <a:lnTo>
                    <a:pt x="0" y="630"/>
                  </a:lnTo>
                  <a:lnTo>
                    <a:pt x="0" y="782"/>
                  </a:lnTo>
                </a:path>
              </a:pathLst>
            </a:custGeom>
            <a:noFill/>
            <a:ln w="38100">
              <a:solidFill>
                <a:srgbClr val="FF3300"/>
              </a:solidFill>
              <a:round/>
              <a:headEnd/>
              <a:tailEnd type="stealth"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 name="组合 77"/>
          <p:cNvGrpSpPr>
            <a:grpSpLocks/>
          </p:cNvGrpSpPr>
          <p:nvPr/>
        </p:nvGrpSpPr>
        <p:grpSpPr bwMode="auto">
          <a:xfrm>
            <a:off x="565150" y="571500"/>
            <a:ext cx="2792413" cy="2900363"/>
            <a:chOff x="428625" y="571500"/>
            <a:chExt cx="2792400" cy="2900363"/>
          </a:xfrm>
        </p:grpSpPr>
        <p:grpSp>
          <p:nvGrpSpPr>
            <p:cNvPr id="43022" name="组合 70"/>
            <p:cNvGrpSpPr>
              <a:grpSpLocks/>
            </p:cNvGrpSpPr>
            <p:nvPr/>
          </p:nvGrpSpPr>
          <p:grpSpPr bwMode="auto">
            <a:xfrm>
              <a:off x="428625" y="571500"/>
              <a:ext cx="2792400" cy="2900363"/>
              <a:chOff x="714375" y="1038208"/>
              <a:chExt cx="2792400" cy="2900380"/>
            </a:xfrm>
          </p:grpSpPr>
          <p:sp>
            <p:nvSpPr>
              <p:cNvPr id="43027" name="Line 13"/>
              <p:cNvSpPr>
                <a:spLocks noChangeShapeType="1"/>
              </p:cNvSpPr>
              <p:nvPr/>
            </p:nvSpPr>
            <p:spPr bwMode="auto">
              <a:xfrm>
                <a:off x="2428858" y="2622533"/>
                <a:ext cx="540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36" name="直接连接符 135"/>
              <p:cNvCxnSpPr/>
              <p:nvPr/>
            </p:nvCxnSpPr>
            <p:spPr bwMode="auto">
              <a:xfrm>
                <a:off x="1462085" y="2487604"/>
                <a:ext cx="252411"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3029" name="Line 8"/>
              <p:cNvSpPr>
                <a:spLocks noChangeShapeType="1"/>
              </p:cNvSpPr>
              <p:nvPr/>
            </p:nvSpPr>
            <p:spPr bwMode="auto">
              <a:xfrm>
                <a:off x="1968500" y="2849064"/>
                <a:ext cx="0" cy="1080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0" name="Line 9"/>
              <p:cNvSpPr>
                <a:spLocks noChangeShapeType="1"/>
              </p:cNvSpPr>
              <p:nvPr/>
            </p:nvSpPr>
            <p:spPr bwMode="auto">
              <a:xfrm>
                <a:off x="1206500" y="3709988"/>
                <a:ext cx="762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1" name="Line 11"/>
              <p:cNvSpPr>
                <a:spLocks noChangeShapeType="1"/>
              </p:cNvSpPr>
              <p:nvPr/>
            </p:nvSpPr>
            <p:spPr bwMode="auto">
              <a:xfrm>
                <a:off x="1206500" y="3413125"/>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2" name="Rectangle 15"/>
              <p:cNvSpPr>
                <a:spLocks noChangeArrowheads="1"/>
              </p:cNvSpPr>
              <p:nvPr/>
            </p:nvSpPr>
            <p:spPr bwMode="auto">
              <a:xfrm>
                <a:off x="3000362" y="2395518"/>
                <a:ext cx="506413"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i="1">
                    <a:solidFill>
                      <a:srgbClr val="FF0000"/>
                    </a:solidFill>
                    <a:latin typeface="Times New Roman" pitchFamily="18" charset="0"/>
                    <a:ea typeface="幼圆" pitchFamily="49" charset="-122"/>
                    <a:cs typeface="Times New Roman" pitchFamily="18" charset="0"/>
                  </a:rPr>
                  <a:t>Y</a:t>
                </a:r>
              </a:p>
            </p:txBody>
          </p:sp>
          <p:sp>
            <p:nvSpPr>
              <p:cNvPr id="43033" name="Rectangle 16"/>
              <p:cNvSpPr>
                <a:spLocks noChangeArrowheads="1"/>
              </p:cNvSpPr>
              <p:nvPr/>
            </p:nvSpPr>
            <p:spPr bwMode="auto">
              <a:xfrm>
                <a:off x="1674813" y="1038208"/>
                <a:ext cx="735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000000"/>
                    </a:solidFill>
                    <a:latin typeface="Times New Roman" pitchFamily="18" charset="0"/>
                    <a:ea typeface="幼圆" pitchFamily="49" charset="-122"/>
                    <a:cs typeface="Times New Roman" pitchFamily="18" charset="0"/>
                  </a:rPr>
                  <a:t>+5V</a:t>
                </a:r>
              </a:p>
            </p:txBody>
          </p:sp>
          <p:sp>
            <p:nvSpPr>
              <p:cNvPr id="43034" name="Oval 17"/>
              <p:cNvSpPr>
                <a:spLocks noChangeArrowheads="1"/>
              </p:cNvSpPr>
              <p:nvPr/>
            </p:nvSpPr>
            <p:spPr bwMode="auto">
              <a:xfrm>
                <a:off x="1928813" y="3670300"/>
                <a:ext cx="76200" cy="76200"/>
              </a:xfrm>
              <a:prstGeom prst="ellipse">
                <a:avLst/>
              </a:prstGeom>
              <a:solidFill>
                <a:schemeClr val="tx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sp>
            <p:nvSpPr>
              <p:cNvPr id="43035" name="Line 18"/>
              <p:cNvSpPr>
                <a:spLocks noChangeShapeType="1"/>
              </p:cNvSpPr>
              <p:nvPr/>
            </p:nvSpPr>
            <p:spPr bwMode="auto">
              <a:xfrm>
                <a:off x="1816100" y="3938588"/>
                <a:ext cx="304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6" name="Line 19"/>
              <p:cNvSpPr>
                <a:spLocks noChangeShapeType="1"/>
              </p:cNvSpPr>
              <p:nvPr/>
            </p:nvSpPr>
            <p:spPr bwMode="auto">
              <a:xfrm>
                <a:off x="1206500" y="2701925"/>
                <a:ext cx="57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7" name="Text Box 21"/>
              <p:cNvSpPr txBox="1">
                <a:spLocks noChangeArrowheads="1"/>
              </p:cNvSpPr>
              <p:nvPr/>
            </p:nvSpPr>
            <p:spPr bwMode="auto">
              <a:xfrm>
                <a:off x="785784" y="2300273"/>
                <a:ext cx="83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800" b="1" i="1">
                    <a:solidFill>
                      <a:srgbClr val="0000FF"/>
                    </a:solidFill>
                    <a:latin typeface="Times New Roman" pitchFamily="18" charset="0"/>
                    <a:cs typeface="Times New Roman" pitchFamily="18" charset="0"/>
                  </a:rPr>
                  <a:t>v</a:t>
                </a:r>
                <a:r>
                  <a:rPr lang="en-US" altLang="zh-CN" sz="2800" b="1" i="1" baseline="-25000">
                    <a:solidFill>
                      <a:srgbClr val="0000FF"/>
                    </a:solidFill>
                    <a:latin typeface="Times New Roman" pitchFamily="18" charset="0"/>
                    <a:cs typeface="Times New Roman" pitchFamily="18" charset="0"/>
                  </a:rPr>
                  <a:t>i</a:t>
                </a:r>
              </a:p>
            </p:txBody>
          </p:sp>
          <p:sp>
            <p:nvSpPr>
              <p:cNvPr id="43038" name="Line 23"/>
              <p:cNvSpPr>
                <a:spLocks noChangeShapeType="1"/>
              </p:cNvSpPr>
              <p:nvPr/>
            </p:nvSpPr>
            <p:spPr bwMode="auto">
              <a:xfrm>
                <a:off x="1130300" y="3405188"/>
                <a:ext cx="152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9" name="Line 7"/>
              <p:cNvSpPr>
                <a:spLocks noChangeShapeType="1"/>
              </p:cNvSpPr>
              <p:nvPr/>
            </p:nvSpPr>
            <p:spPr bwMode="auto">
              <a:xfrm>
                <a:off x="1974850" y="1466836"/>
                <a:ext cx="0" cy="864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0" name="Line 7"/>
              <p:cNvSpPr>
                <a:spLocks noChangeShapeType="1"/>
              </p:cNvSpPr>
              <p:nvPr/>
            </p:nvSpPr>
            <p:spPr bwMode="auto">
              <a:xfrm>
                <a:off x="1214438" y="2714625"/>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1" name="Line 7"/>
              <p:cNvSpPr>
                <a:spLocks noChangeShapeType="1"/>
              </p:cNvSpPr>
              <p:nvPr/>
            </p:nvSpPr>
            <p:spPr bwMode="auto">
              <a:xfrm>
                <a:off x="1214438" y="2701918"/>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2" name="Text Box 21"/>
              <p:cNvSpPr txBox="1">
                <a:spLocks noChangeArrowheads="1"/>
              </p:cNvSpPr>
              <p:nvPr/>
            </p:nvSpPr>
            <p:spPr bwMode="auto">
              <a:xfrm>
                <a:off x="714375" y="2928938"/>
                <a:ext cx="83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i="1">
                    <a:solidFill>
                      <a:srgbClr val="000000"/>
                    </a:solidFill>
                    <a:latin typeface="Times New Roman" pitchFamily="18" charset="0"/>
                    <a:cs typeface="Times New Roman" pitchFamily="18" charset="0"/>
                  </a:rPr>
                  <a:t>R</a:t>
                </a:r>
                <a:r>
                  <a:rPr lang="en-US" altLang="zh-CN" sz="2800" b="1" i="1" baseline="-25000">
                    <a:solidFill>
                      <a:srgbClr val="000000"/>
                    </a:solidFill>
                    <a:latin typeface="Times New Roman" pitchFamily="18" charset="0"/>
                    <a:cs typeface="Times New Roman" pitchFamily="18" charset="0"/>
                  </a:rPr>
                  <a:t>i</a:t>
                </a:r>
              </a:p>
            </p:txBody>
          </p:sp>
          <p:sp>
            <p:nvSpPr>
              <p:cNvPr id="43043" name="Rectangle 8"/>
              <p:cNvSpPr>
                <a:spLocks noChangeArrowheads="1"/>
              </p:cNvSpPr>
              <p:nvPr/>
            </p:nvSpPr>
            <p:spPr bwMode="auto">
              <a:xfrm>
                <a:off x="1143000" y="2992438"/>
                <a:ext cx="142851" cy="571500"/>
              </a:xfrm>
              <a:prstGeom prst="rect">
                <a:avLst/>
              </a:prstGeom>
              <a:solidFill>
                <a:schemeClr val="bg1"/>
              </a:solidFill>
              <a:ln w="25400">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sp>
            <p:nvSpPr>
              <p:cNvPr id="43044" name="Line 20"/>
              <p:cNvSpPr>
                <a:spLocks noChangeShapeType="1"/>
              </p:cNvSpPr>
              <p:nvPr/>
            </p:nvSpPr>
            <p:spPr bwMode="auto">
              <a:xfrm flipV="1">
                <a:off x="977900" y="3000370"/>
                <a:ext cx="457200" cy="533400"/>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3023" name="组合 72"/>
            <p:cNvGrpSpPr>
              <a:grpSpLocks/>
            </p:cNvGrpSpPr>
            <p:nvPr/>
          </p:nvGrpSpPr>
          <p:grpSpPr bwMode="auto">
            <a:xfrm>
              <a:off x="1428728" y="1785931"/>
              <a:ext cx="748767" cy="714375"/>
              <a:chOff x="3571868" y="3571876"/>
              <a:chExt cx="748767" cy="714375"/>
            </a:xfrm>
          </p:grpSpPr>
          <p:sp>
            <p:nvSpPr>
              <p:cNvPr id="43024" name="Oval 18"/>
              <p:cNvSpPr>
                <a:spLocks noChangeArrowheads="1"/>
              </p:cNvSpPr>
              <p:nvPr/>
            </p:nvSpPr>
            <p:spPr bwMode="auto">
              <a:xfrm>
                <a:off x="4168305" y="3871923"/>
                <a:ext cx="152330" cy="152399"/>
              </a:xfrm>
              <a:prstGeom prst="ellipse">
                <a:avLst/>
              </a:prstGeom>
              <a:solidFill>
                <a:schemeClr val="bg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sp>
            <p:nvSpPr>
              <p:cNvPr id="75" name="矩形 74"/>
              <p:cNvSpPr/>
              <p:nvPr/>
            </p:nvSpPr>
            <p:spPr bwMode="auto">
              <a:xfrm>
                <a:off x="3571885" y="3571883"/>
                <a:ext cx="571498" cy="714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3026" name="矩形 119"/>
              <p:cNvSpPr>
                <a:spLocks noChangeArrowheads="1"/>
              </p:cNvSpPr>
              <p:nvPr/>
            </p:nvSpPr>
            <p:spPr bwMode="auto">
              <a:xfrm>
                <a:off x="3739771" y="3605191"/>
                <a:ext cx="356110"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&amp;</a:t>
                </a:r>
                <a:endParaRPr lang="zh-CN" altLang="en-US" sz="1600">
                  <a:solidFill>
                    <a:srgbClr val="000000"/>
                  </a:solidFill>
                  <a:latin typeface="Times New Roman" pitchFamily="18" charset="0"/>
                  <a:cs typeface="Times New Roman" pitchFamily="18" charset="0"/>
                </a:endParaRPr>
              </a:p>
            </p:txBody>
          </p:sp>
        </p:grpSp>
      </p:grpSp>
      <p:sp>
        <p:nvSpPr>
          <p:cNvPr id="43021" name="矩形 1"/>
          <p:cNvSpPr>
            <a:spLocks noChangeArrowheads="1"/>
          </p:cNvSpPr>
          <p:nvPr/>
        </p:nvSpPr>
        <p:spPr bwMode="auto">
          <a:xfrm>
            <a:off x="6488113" y="147638"/>
            <a:ext cx="2446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§3.4</a:t>
            </a:r>
            <a:r>
              <a:rPr kumimoji="1" lang="en-US" altLang="zh-CN" sz="1800" b="1">
                <a:solidFill>
                  <a:srgbClr val="FF0066"/>
                </a:solidFill>
                <a:latin typeface="宋体" pitchFamily="2" charset="-122"/>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TTL</a:t>
            </a:r>
            <a:r>
              <a:rPr lang="zh-CN" altLang="en-US" sz="1800" b="1">
                <a:solidFill>
                  <a:srgbClr val="FF0066"/>
                </a:solidFill>
                <a:latin typeface="Times New Roman" pitchFamily="18" charset="0"/>
                <a:ea typeface="楷体_GB2312" pitchFamily="49" charset="-122"/>
                <a:cs typeface="Times New Roman" pitchFamily="18" charset="0"/>
              </a:rPr>
              <a:t>集成门电路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left)">
                                      <p:cBhvr>
                                        <p:cTn id="27" dur="500"/>
                                        <p:tgtEl>
                                          <p:spTgt spid="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wipe(left)">
                                      <p:cBhvr>
                                        <p:cTn id="32" dur="500"/>
                                        <p:tgtEl>
                                          <p:spTgt spid="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wipe(left)">
                                      <p:cBhvr>
                                        <p:cTn id="42" dur="500"/>
                                        <p:tgtEl>
                                          <p:spTgt spid="9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2"/>
                                        </p:tgtEl>
                                        <p:attrNameLst>
                                          <p:attrName>style.visibility</p:attrName>
                                        </p:attrNameLst>
                                      </p:cBhvr>
                                      <p:to>
                                        <p:strVal val="visible"/>
                                      </p:to>
                                    </p:set>
                                    <p:animEffect transition="in" filter="wipe(left)">
                                      <p:cBhvr>
                                        <p:cTn id="47" dur="500"/>
                                        <p:tgtEl>
                                          <p:spTgt spid="9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wipe(left)">
                                      <p:cBhvr>
                                        <p:cTn id="52"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91" grpId="0"/>
      <p:bldP spid="92" grpId="0"/>
      <p:bldP spid="93" grpId="0"/>
      <p:bldP spid="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7"/>
          <p:cNvSpPr txBox="1">
            <a:spLocks noChangeArrowheads="1"/>
          </p:cNvSpPr>
          <p:nvPr/>
        </p:nvSpPr>
        <p:spPr bwMode="auto">
          <a:xfrm>
            <a:off x="504825" y="334963"/>
            <a:ext cx="6553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2</a:t>
            </a:r>
            <a:r>
              <a:rPr lang="zh-CN" altLang="en-US" sz="2400" b="1">
                <a:solidFill>
                  <a:srgbClr val="0000FF"/>
                </a:solidFill>
                <a:latin typeface="Times New Roman" pitchFamily="18" charset="0"/>
                <a:cs typeface="Times New Roman" pitchFamily="18" charset="0"/>
              </a:rPr>
              <a:t>）按集成电路规模的大小进行分类</a:t>
            </a:r>
          </a:p>
        </p:txBody>
      </p:sp>
      <p:sp>
        <p:nvSpPr>
          <p:cNvPr id="3" name="Text Box 2"/>
          <p:cNvSpPr txBox="1">
            <a:spLocks noChangeArrowheads="1"/>
          </p:cNvSpPr>
          <p:nvPr/>
        </p:nvSpPr>
        <p:spPr bwMode="auto">
          <a:xfrm>
            <a:off x="428625" y="1600200"/>
            <a:ext cx="4824413" cy="830263"/>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a:spAutoFit/>
            <a:flatTx/>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b="1">
                <a:solidFill>
                  <a:srgbClr val="000000"/>
                </a:solidFill>
                <a:latin typeface="Times New Roman" pitchFamily="18" charset="0"/>
                <a:cs typeface="Times New Roman" pitchFamily="18" charset="0"/>
              </a:rPr>
              <a:t>小规模集成电路（</a:t>
            </a:r>
            <a:r>
              <a:rPr lang="en-US" altLang="zh-CN" b="1">
                <a:solidFill>
                  <a:srgbClr val="000000"/>
                </a:solidFill>
                <a:latin typeface="Times New Roman" pitchFamily="18" charset="0"/>
                <a:cs typeface="Times New Roman" pitchFamily="18" charset="0"/>
              </a:rPr>
              <a:t>SSI</a:t>
            </a:r>
            <a:r>
              <a:rPr lang="zh-CN" altLang="en-US" b="1">
                <a:solidFill>
                  <a:srgbClr val="000000"/>
                </a:solidFill>
                <a:latin typeface="Times New Roman" pitchFamily="18" charset="0"/>
                <a:cs typeface="Times New Roman" pitchFamily="18" charset="0"/>
              </a:rPr>
              <a:t>）</a:t>
            </a:r>
          </a:p>
          <a:p>
            <a:pPr algn="ctr" eaLnBrk="1" hangingPunct="1">
              <a:spcBef>
                <a:spcPct val="0"/>
              </a:spcBef>
              <a:buFontTx/>
              <a:buNone/>
            </a:pPr>
            <a:r>
              <a:rPr lang="en-US" altLang="zh-CN" sz="1600" b="1">
                <a:solidFill>
                  <a:srgbClr val="000066"/>
                </a:solidFill>
                <a:latin typeface="Times New Roman" pitchFamily="18" charset="0"/>
                <a:ea typeface="华文新魏" pitchFamily="2" charset="-122"/>
                <a:cs typeface="Times New Roman" pitchFamily="18" charset="0"/>
              </a:rPr>
              <a:t>0~9</a:t>
            </a:r>
            <a:r>
              <a:rPr lang="zh-CN" altLang="en-US" sz="1600" b="1">
                <a:solidFill>
                  <a:srgbClr val="000066"/>
                </a:solidFill>
                <a:latin typeface="Times New Roman" pitchFamily="18" charset="0"/>
                <a:ea typeface="华文新魏" pitchFamily="2" charset="-122"/>
                <a:cs typeface="Times New Roman" pitchFamily="18" charset="0"/>
              </a:rPr>
              <a:t>个二输入门</a:t>
            </a:r>
          </a:p>
        </p:txBody>
      </p:sp>
      <p:sp>
        <p:nvSpPr>
          <p:cNvPr id="5" name="Text Box 4"/>
          <p:cNvSpPr txBox="1">
            <a:spLocks noChangeArrowheads="1"/>
          </p:cNvSpPr>
          <p:nvPr/>
        </p:nvSpPr>
        <p:spPr bwMode="auto">
          <a:xfrm>
            <a:off x="4027488" y="2554288"/>
            <a:ext cx="4679950" cy="1093787"/>
          </a:xfrm>
          <a:prstGeom prst="rect">
            <a:avLst/>
          </a:prstGeom>
          <a:solidFill>
            <a:srgbClr val="FF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sp3d>
        </p:spPr>
        <p:txBody>
          <a:bodyPr>
            <a:spAutoFit/>
            <a:flatTx/>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b="1">
                <a:solidFill>
                  <a:srgbClr val="000000"/>
                </a:solidFill>
                <a:latin typeface="Times New Roman" pitchFamily="18" charset="0"/>
                <a:cs typeface="Times New Roman" pitchFamily="18" charset="0"/>
              </a:rPr>
              <a:t>中规模集成电路（</a:t>
            </a:r>
            <a:r>
              <a:rPr lang="en-US" altLang="zh-CN" b="1">
                <a:solidFill>
                  <a:srgbClr val="000000"/>
                </a:solidFill>
                <a:latin typeface="Times New Roman" pitchFamily="18" charset="0"/>
                <a:cs typeface="Times New Roman" pitchFamily="18" charset="0"/>
              </a:rPr>
              <a:t>MSI</a:t>
            </a:r>
            <a:r>
              <a:rPr lang="zh-CN" altLang="en-US" b="1">
                <a:solidFill>
                  <a:srgbClr val="000000"/>
                </a:solidFill>
                <a:latin typeface="Times New Roman" pitchFamily="18" charset="0"/>
                <a:cs typeface="Times New Roman" pitchFamily="18" charset="0"/>
              </a:rPr>
              <a:t>）</a:t>
            </a:r>
          </a:p>
          <a:p>
            <a:pPr algn="ctr" eaLnBrk="1" hangingPunct="1">
              <a:spcBef>
                <a:spcPct val="0"/>
              </a:spcBef>
              <a:buFontTx/>
              <a:buNone/>
            </a:pPr>
            <a:r>
              <a:rPr lang="en-US" altLang="zh-CN" b="1">
                <a:solidFill>
                  <a:srgbClr val="0033CC"/>
                </a:solidFill>
                <a:latin typeface="Times New Roman" pitchFamily="18" charset="0"/>
                <a:ea typeface="华文新魏" pitchFamily="2" charset="-122"/>
                <a:cs typeface="Times New Roman" pitchFamily="18" charset="0"/>
              </a:rPr>
              <a:t>10~99</a:t>
            </a:r>
            <a:r>
              <a:rPr lang="zh-CN" altLang="en-US" b="1">
                <a:solidFill>
                  <a:srgbClr val="0033CC"/>
                </a:solidFill>
                <a:latin typeface="Times New Roman" pitchFamily="18" charset="0"/>
                <a:ea typeface="华文新魏" pitchFamily="2" charset="-122"/>
                <a:cs typeface="Times New Roman" pitchFamily="18" charset="0"/>
              </a:rPr>
              <a:t>个门</a:t>
            </a:r>
            <a:endParaRPr lang="zh-CN" altLang="en-US" b="1">
              <a:solidFill>
                <a:srgbClr val="000000"/>
              </a:solidFill>
              <a:latin typeface="Times New Roman" pitchFamily="18" charset="0"/>
              <a:ea typeface="华文新魏" pitchFamily="2" charset="-122"/>
              <a:cs typeface="Times New Roman" pitchFamily="18" charset="0"/>
            </a:endParaRPr>
          </a:p>
        </p:txBody>
      </p:sp>
      <p:sp>
        <p:nvSpPr>
          <p:cNvPr id="6" name="Text Box 5"/>
          <p:cNvSpPr txBox="1">
            <a:spLocks noChangeArrowheads="1"/>
          </p:cNvSpPr>
          <p:nvPr/>
        </p:nvSpPr>
        <p:spPr bwMode="auto">
          <a:xfrm>
            <a:off x="500063" y="3778250"/>
            <a:ext cx="5257800" cy="1093788"/>
          </a:xfrm>
          <a:prstGeom prst="rect">
            <a:avLst/>
          </a:prstGeom>
          <a:solidFill>
            <a:srgbClr val="99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CC"/>
            </a:extrusionClr>
          </a:sp3d>
        </p:spPr>
        <p:txBody>
          <a:bodyPr>
            <a:spAutoFit/>
            <a:flatTx/>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b="1">
                <a:solidFill>
                  <a:srgbClr val="000000"/>
                </a:solidFill>
                <a:latin typeface="Times New Roman" pitchFamily="18" charset="0"/>
                <a:cs typeface="Times New Roman" pitchFamily="18" charset="0"/>
              </a:rPr>
              <a:t>大规模集成电路（</a:t>
            </a:r>
            <a:r>
              <a:rPr lang="en-US" altLang="zh-CN" b="1">
                <a:solidFill>
                  <a:srgbClr val="000000"/>
                </a:solidFill>
                <a:latin typeface="Times New Roman" pitchFamily="18" charset="0"/>
                <a:cs typeface="Times New Roman" pitchFamily="18" charset="0"/>
              </a:rPr>
              <a:t>LSI</a:t>
            </a:r>
            <a:r>
              <a:rPr lang="zh-CN" altLang="en-US" b="1">
                <a:solidFill>
                  <a:srgbClr val="000000"/>
                </a:solidFill>
                <a:latin typeface="Times New Roman" pitchFamily="18" charset="0"/>
                <a:cs typeface="Times New Roman" pitchFamily="18" charset="0"/>
              </a:rPr>
              <a:t>）</a:t>
            </a:r>
          </a:p>
          <a:p>
            <a:pPr algn="ctr" eaLnBrk="1" hangingPunct="1">
              <a:spcBef>
                <a:spcPct val="0"/>
              </a:spcBef>
              <a:buFontTx/>
              <a:buNone/>
            </a:pPr>
            <a:r>
              <a:rPr lang="en-US" altLang="zh-CN" b="1">
                <a:solidFill>
                  <a:srgbClr val="0000FF"/>
                </a:solidFill>
                <a:latin typeface="Times New Roman" pitchFamily="18" charset="0"/>
                <a:ea typeface="华文新魏" pitchFamily="2" charset="-122"/>
                <a:cs typeface="Times New Roman" pitchFamily="18" charset="0"/>
              </a:rPr>
              <a:t>100~10000</a:t>
            </a:r>
            <a:r>
              <a:rPr lang="zh-CN" altLang="en-US" b="1">
                <a:solidFill>
                  <a:srgbClr val="0000FF"/>
                </a:solidFill>
                <a:latin typeface="Times New Roman" pitchFamily="18" charset="0"/>
                <a:ea typeface="华文新魏" pitchFamily="2" charset="-122"/>
                <a:cs typeface="Times New Roman" pitchFamily="18" charset="0"/>
              </a:rPr>
              <a:t>门</a:t>
            </a:r>
          </a:p>
        </p:txBody>
      </p:sp>
      <p:sp>
        <p:nvSpPr>
          <p:cNvPr id="7" name="Text Box 6"/>
          <p:cNvSpPr txBox="1">
            <a:spLocks noChangeArrowheads="1"/>
          </p:cNvSpPr>
          <p:nvPr/>
        </p:nvSpPr>
        <p:spPr bwMode="auto">
          <a:xfrm>
            <a:off x="3524250" y="4857750"/>
            <a:ext cx="5257800" cy="1093788"/>
          </a:xfrm>
          <a:prstGeom prst="rect">
            <a:avLst/>
          </a:prstGeom>
          <a:solidFill>
            <a:srgbClr val="FFCC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sp3d>
        </p:spPr>
        <p:txBody>
          <a:bodyPr>
            <a:spAutoFit/>
            <a:flatTx/>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b="1">
                <a:solidFill>
                  <a:srgbClr val="000000"/>
                </a:solidFill>
                <a:latin typeface="Times New Roman" pitchFamily="18" charset="0"/>
                <a:cs typeface="Times New Roman" pitchFamily="18" charset="0"/>
              </a:rPr>
              <a:t>超大规模集成电路（</a:t>
            </a:r>
            <a:r>
              <a:rPr lang="en-US" altLang="zh-CN" b="1">
                <a:solidFill>
                  <a:srgbClr val="000000"/>
                </a:solidFill>
                <a:latin typeface="Times New Roman" pitchFamily="18" charset="0"/>
                <a:cs typeface="Times New Roman" pitchFamily="18" charset="0"/>
              </a:rPr>
              <a:t>VLSI</a:t>
            </a:r>
            <a:r>
              <a:rPr lang="zh-CN" altLang="en-US" b="1">
                <a:solidFill>
                  <a:srgbClr val="000000"/>
                </a:solidFill>
                <a:latin typeface="Times New Roman" pitchFamily="18" charset="0"/>
                <a:cs typeface="Times New Roman" pitchFamily="18" charset="0"/>
              </a:rPr>
              <a:t>）</a:t>
            </a:r>
          </a:p>
          <a:p>
            <a:pPr algn="ctr" eaLnBrk="1" hangingPunct="1">
              <a:spcBef>
                <a:spcPct val="0"/>
              </a:spcBef>
              <a:buFontTx/>
              <a:buNone/>
            </a:pPr>
            <a:r>
              <a:rPr lang="zh-CN" altLang="en-US" b="1">
                <a:solidFill>
                  <a:srgbClr val="000099"/>
                </a:solidFill>
                <a:latin typeface="Times New Roman" pitchFamily="18" charset="0"/>
                <a:ea typeface="华文新魏" pitchFamily="2" charset="-122"/>
                <a:cs typeface="Times New Roman" pitchFamily="18" charset="0"/>
              </a:rPr>
              <a:t>超过</a:t>
            </a:r>
            <a:r>
              <a:rPr lang="en-US" altLang="zh-CN" b="1">
                <a:solidFill>
                  <a:srgbClr val="000099"/>
                </a:solidFill>
                <a:latin typeface="Times New Roman" pitchFamily="18" charset="0"/>
                <a:ea typeface="华文新魏" pitchFamily="2" charset="-122"/>
                <a:cs typeface="Times New Roman" pitchFamily="18" charset="0"/>
              </a:rPr>
              <a:t>10000</a:t>
            </a:r>
            <a:r>
              <a:rPr lang="zh-CN" altLang="en-US" b="1">
                <a:solidFill>
                  <a:srgbClr val="000099"/>
                </a:solidFill>
                <a:latin typeface="Times New Roman" pitchFamily="18" charset="0"/>
                <a:ea typeface="华文新魏" pitchFamily="2" charset="-122"/>
                <a:cs typeface="Times New Roman" pitchFamily="18" charset="0"/>
              </a:rPr>
              <a:t>个门</a:t>
            </a:r>
          </a:p>
        </p:txBody>
      </p:sp>
      <p:grpSp>
        <p:nvGrpSpPr>
          <p:cNvPr id="2" name="组合 16"/>
          <p:cNvGrpSpPr>
            <a:grpSpLocks/>
          </p:cNvGrpSpPr>
          <p:nvPr/>
        </p:nvGrpSpPr>
        <p:grpSpPr bwMode="auto">
          <a:xfrm>
            <a:off x="428625" y="1257300"/>
            <a:ext cx="8207375" cy="4705350"/>
            <a:chOff x="457200" y="1257300"/>
            <a:chExt cx="8207375" cy="4705053"/>
          </a:xfrm>
        </p:grpSpPr>
        <p:sp>
          <p:nvSpPr>
            <p:cNvPr id="16392" name="Text Box 8"/>
            <p:cNvSpPr txBox="1">
              <a:spLocks noChangeArrowheads="1"/>
            </p:cNvSpPr>
            <p:nvPr/>
          </p:nvSpPr>
          <p:spPr bwMode="auto">
            <a:xfrm>
              <a:off x="457200" y="5500688"/>
              <a:ext cx="2362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FF0000"/>
                  </a:solidFill>
                  <a:latin typeface="Times New Roman" pitchFamily="18" charset="0"/>
                  <a:cs typeface="Times New Roman" pitchFamily="18" charset="0"/>
                </a:rPr>
                <a:t>数字集成电路</a:t>
              </a:r>
            </a:p>
          </p:txBody>
        </p:sp>
        <p:sp>
          <p:nvSpPr>
            <p:cNvPr id="16393" name="Oval 3"/>
            <p:cNvSpPr>
              <a:spLocks noChangeArrowheads="1"/>
            </p:cNvSpPr>
            <p:nvPr/>
          </p:nvSpPr>
          <p:spPr bwMode="auto">
            <a:xfrm>
              <a:off x="528638" y="1257300"/>
              <a:ext cx="8135937" cy="4608513"/>
            </a:xfrm>
            <a:prstGeom prst="ellipse">
              <a:avLst/>
            </a:prstGeom>
            <a:noFill/>
            <a:ln w="38100" algn="ctr">
              <a:solidFill>
                <a:srgbClr val="FF99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up)">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5" grpId="0" animBg="1" autoUpdateAnimBg="0"/>
      <p:bldP spid="6" grpId="0" animBg="1" autoUpdateAnimBg="0"/>
      <p:bldP spid="7"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291"/>
          <p:cNvSpPr>
            <a:spLocks noChangeArrowheads="1"/>
          </p:cNvSpPr>
          <p:nvPr/>
        </p:nvSpPr>
        <p:spPr bwMode="auto">
          <a:xfrm>
            <a:off x="571500" y="71438"/>
            <a:ext cx="2813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4</a:t>
            </a:r>
            <a:r>
              <a:rPr lang="zh-CN" altLang="en-US" sz="2400" b="1">
                <a:solidFill>
                  <a:srgbClr val="0000FF"/>
                </a:solidFill>
                <a:latin typeface="Times New Roman" pitchFamily="18" charset="0"/>
                <a:cs typeface="Times New Roman" pitchFamily="18" charset="0"/>
              </a:rPr>
              <a:t>）输出负载特性</a:t>
            </a:r>
            <a:endParaRPr lang="zh-CN" altLang="en-US" sz="2400">
              <a:solidFill>
                <a:srgbClr val="0000FF"/>
              </a:solidFill>
              <a:latin typeface="Times New Roman" pitchFamily="18" charset="0"/>
              <a:cs typeface="Times New Roman" pitchFamily="18" charset="0"/>
            </a:endParaRPr>
          </a:p>
        </p:txBody>
      </p:sp>
      <p:sp>
        <p:nvSpPr>
          <p:cNvPr id="59" name="Text Box 30"/>
          <p:cNvSpPr txBox="1">
            <a:spLocks noChangeArrowheads="1"/>
          </p:cNvSpPr>
          <p:nvPr/>
        </p:nvSpPr>
        <p:spPr bwMode="auto">
          <a:xfrm>
            <a:off x="857250" y="3214688"/>
            <a:ext cx="828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Ø"/>
            </a:pPr>
            <a:r>
              <a:rPr lang="zh-CN" altLang="en-US" sz="2000" b="1">
                <a:solidFill>
                  <a:srgbClr val="0000FF"/>
                </a:solidFill>
              </a:rPr>
              <a:t>输出高电平时，为</a:t>
            </a:r>
            <a:r>
              <a:rPr lang="zh-CN" altLang="en-US" sz="2000" b="1">
                <a:solidFill>
                  <a:srgbClr val="FF0000"/>
                </a:solidFill>
              </a:rPr>
              <a:t>拉电流</a:t>
            </a:r>
            <a:r>
              <a:rPr lang="zh-CN" altLang="en-US" sz="2000" b="1">
                <a:solidFill>
                  <a:srgbClr val="0000FF"/>
                </a:solidFill>
              </a:rPr>
              <a:t>负载，</a:t>
            </a:r>
            <a:r>
              <a:rPr lang="en-US" altLang="zh-CN" sz="2000" b="1">
                <a:solidFill>
                  <a:srgbClr val="0000FF"/>
                </a:solidFill>
                <a:latin typeface="Times New Roman" pitchFamily="18" charset="0"/>
                <a:cs typeface="Times New Roman" pitchFamily="18" charset="0"/>
              </a:rPr>
              <a:t>I</a:t>
            </a:r>
            <a:r>
              <a:rPr lang="en-US" altLang="zh-CN" sz="2000" b="1" baseline="-25000">
                <a:solidFill>
                  <a:srgbClr val="0000FF"/>
                </a:solidFill>
                <a:latin typeface="Times New Roman" pitchFamily="18" charset="0"/>
                <a:cs typeface="Times New Roman" pitchFamily="18" charset="0"/>
              </a:rPr>
              <a:t>OH </a:t>
            </a:r>
            <a:r>
              <a:rPr lang="en-US" altLang="zh-CN" sz="2000" b="1">
                <a:solidFill>
                  <a:srgbClr val="0000FF"/>
                </a:solidFill>
                <a:latin typeface="Times New Roman" pitchFamily="18" charset="0"/>
                <a:cs typeface="Times New Roman" pitchFamily="18" charset="0"/>
              </a:rPr>
              <a:t>=400</a:t>
            </a:r>
            <a:r>
              <a:rPr lang="en-US" altLang="zh-CN" sz="2000" b="1">
                <a:solidFill>
                  <a:srgbClr val="0000FF"/>
                </a:solidFill>
                <a:latin typeface="Times New Roman" pitchFamily="18" charset="0"/>
                <a:cs typeface="Times New Roman" pitchFamily="18" charset="0"/>
                <a:sym typeface="Symbol" pitchFamily="18" charset="2"/>
              </a:rPr>
              <a:t>A</a:t>
            </a:r>
            <a:r>
              <a:rPr lang="zh-CN" altLang="en-US" sz="2000" b="1">
                <a:solidFill>
                  <a:srgbClr val="0000FF"/>
                </a:solidFill>
              </a:rPr>
              <a:t>。</a:t>
            </a:r>
            <a:endParaRPr lang="en-US" altLang="zh-CN" sz="2000" b="1">
              <a:solidFill>
                <a:srgbClr val="0000FF"/>
              </a:solidFill>
            </a:endParaRPr>
          </a:p>
        </p:txBody>
      </p:sp>
      <p:sp>
        <p:nvSpPr>
          <p:cNvPr id="263" name="Text Box 30"/>
          <p:cNvSpPr txBox="1">
            <a:spLocks noChangeArrowheads="1"/>
          </p:cNvSpPr>
          <p:nvPr/>
        </p:nvSpPr>
        <p:spPr bwMode="auto">
          <a:xfrm>
            <a:off x="857250" y="6315075"/>
            <a:ext cx="828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Ø"/>
            </a:pPr>
            <a:r>
              <a:rPr lang="zh-CN" altLang="en-US" sz="2000" b="1">
                <a:solidFill>
                  <a:srgbClr val="006600"/>
                </a:solidFill>
              </a:rPr>
              <a:t>输出低电平时，为</a:t>
            </a:r>
            <a:r>
              <a:rPr lang="zh-CN" altLang="en-US" sz="2000" b="1">
                <a:solidFill>
                  <a:srgbClr val="FF0000"/>
                </a:solidFill>
              </a:rPr>
              <a:t>灌电流</a:t>
            </a:r>
            <a:r>
              <a:rPr lang="zh-CN" altLang="en-US" sz="2000" b="1">
                <a:solidFill>
                  <a:srgbClr val="006600"/>
                </a:solidFill>
              </a:rPr>
              <a:t>负载</a:t>
            </a:r>
            <a:r>
              <a:rPr lang="zh-CN" altLang="en-US" sz="2000" b="1">
                <a:solidFill>
                  <a:srgbClr val="006600"/>
                </a:solidFill>
                <a:latin typeface="Times New Roman" pitchFamily="18" charset="0"/>
                <a:cs typeface="Times New Roman" pitchFamily="18" charset="0"/>
              </a:rPr>
              <a:t>，</a:t>
            </a:r>
            <a:r>
              <a:rPr lang="en-US" altLang="zh-CN" sz="2000" b="1">
                <a:solidFill>
                  <a:srgbClr val="006600"/>
                </a:solidFill>
                <a:latin typeface="Times New Roman" pitchFamily="18" charset="0"/>
                <a:cs typeface="Times New Roman" pitchFamily="18" charset="0"/>
              </a:rPr>
              <a:t>I</a:t>
            </a:r>
            <a:r>
              <a:rPr lang="en-US" altLang="zh-CN" sz="2000" b="1" baseline="-25000">
                <a:solidFill>
                  <a:srgbClr val="006600"/>
                </a:solidFill>
                <a:latin typeface="Times New Roman" pitchFamily="18" charset="0"/>
                <a:cs typeface="Times New Roman" pitchFamily="18" charset="0"/>
              </a:rPr>
              <a:t>OL </a:t>
            </a:r>
            <a:r>
              <a:rPr lang="en-US" altLang="zh-CN" sz="2000" b="1">
                <a:solidFill>
                  <a:srgbClr val="006600"/>
                </a:solidFill>
                <a:latin typeface="Times New Roman" pitchFamily="18" charset="0"/>
                <a:cs typeface="Times New Roman" pitchFamily="18" charset="0"/>
              </a:rPr>
              <a:t>=16m</a:t>
            </a:r>
            <a:r>
              <a:rPr lang="en-US" altLang="zh-CN" sz="2000" b="1">
                <a:solidFill>
                  <a:srgbClr val="006600"/>
                </a:solidFill>
                <a:latin typeface="Times New Roman" pitchFamily="18" charset="0"/>
                <a:cs typeface="Times New Roman" pitchFamily="18" charset="0"/>
                <a:sym typeface="Symbol" pitchFamily="18" charset="2"/>
              </a:rPr>
              <a:t>A</a:t>
            </a:r>
            <a:r>
              <a:rPr lang="zh-CN" altLang="en-US" sz="2000" b="1">
                <a:solidFill>
                  <a:srgbClr val="006600"/>
                </a:solidFill>
              </a:rPr>
              <a:t>。</a:t>
            </a:r>
            <a:endParaRPr lang="en-US" altLang="zh-CN" sz="2000" b="1">
              <a:solidFill>
                <a:srgbClr val="006600"/>
              </a:solidFill>
            </a:endParaRPr>
          </a:p>
        </p:txBody>
      </p:sp>
      <p:grpSp>
        <p:nvGrpSpPr>
          <p:cNvPr id="2" name="组合 163"/>
          <p:cNvGrpSpPr>
            <a:grpSpLocks/>
          </p:cNvGrpSpPr>
          <p:nvPr/>
        </p:nvGrpSpPr>
        <p:grpSpPr bwMode="auto">
          <a:xfrm>
            <a:off x="2928938" y="1143000"/>
            <a:ext cx="1357312" cy="1017588"/>
            <a:chOff x="2214547" y="996916"/>
            <a:chExt cx="1357321" cy="1017589"/>
          </a:xfrm>
        </p:grpSpPr>
        <p:sp>
          <p:nvSpPr>
            <p:cNvPr id="44181" name="Text Box 34"/>
            <p:cNvSpPr txBox="1">
              <a:spLocks noChangeArrowheads="1"/>
            </p:cNvSpPr>
            <p:nvPr/>
          </p:nvSpPr>
          <p:spPr bwMode="auto">
            <a:xfrm>
              <a:off x="2657469" y="1496982"/>
              <a:ext cx="914399"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FF0000"/>
                  </a:solidFill>
                  <a:latin typeface="Times New Roman" pitchFamily="18" charset="0"/>
                  <a:cs typeface="Times New Roman" pitchFamily="18" charset="0"/>
                </a:rPr>
                <a:t>I</a:t>
              </a:r>
              <a:r>
                <a:rPr lang="en-US" altLang="zh-CN" sz="2000" b="1" baseline="-25000">
                  <a:solidFill>
                    <a:srgbClr val="FF0000"/>
                  </a:solidFill>
                  <a:latin typeface="Times New Roman" pitchFamily="18" charset="0"/>
                  <a:cs typeface="Times New Roman" pitchFamily="18" charset="0"/>
                </a:rPr>
                <a:t>OH</a:t>
              </a:r>
            </a:p>
          </p:txBody>
        </p:sp>
        <p:sp>
          <p:nvSpPr>
            <p:cNvPr id="44182" name="Freeform 31"/>
            <p:cNvSpPr>
              <a:spLocks/>
            </p:cNvSpPr>
            <p:nvPr/>
          </p:nvSpPr>
          <p:spPr bwMode="auto">
            <a:xfrm>
              <a:off x="2214547" y="996916"/>
              <a:ext cx="466725" cy="1017589"/>
            </a:xfrm>
            <a:custGeom>
              <a:avLst/>
              <a:gdLst>
                <a:gd name="T0" fmla="*/ 0 w 294"/>
                <a:gd name="T1" fmla="*/ 0 h 641"/>
                <a:gd name="T2" fmla="*/ 2147483647 w 294"/>
                <a:gd name="T3" fmla="*/ 0 h 641"/>
                <a:gd name="T4" fmla="*/ 2147483647 w 294"/>
                <a:gd name="T5" fmla="*/ 2147483647 h 641"/>
                <a:gd name="T6" fmla="*/ 0 60000 65536"/>
                <a:gd name="T7" fmla="*/ 0 60000 65536"/>
                <a:gd name="T8" fmla="*/ 0 60000 65536"/>
                <a:gd name="T9" fmla="*/ 0 w 294"/>
                <a:gd name="T10" fmla="*/ 0 h 641"/>
                <a:gd name="T11" fmla="*/ 294 w 294"/>
                <a:gd name="T12" fmla="*/ 641 h 641"/>
              </a:gdLst>
              <a:ahLst/>
              <a:cxnLst>
                <a:cxn ang="T6">
                  <a:pos x="T0" y="T1"/>
                </a:cxn>
                <a:cxn ang="T7">
                  <a:pos x="T2" y="T3"/>
                </a:cxn>
                <a:cxn ang="T8">
                  <a:pos x="T4" y="T5"/>
                </a:cxn>
              </a:cxnLst>
              <a:rect l="T9" t="T10" r="T11" b="T12"/>
              <a:pathLst>
                <a:path w="294" h="641">
                  <a:moveTo>
                    <a:pt x="0" y="0"/>
                  </a:moveTo>
                  <a:lnTo>
                    <a:pt x="294" y="0"/>
                  </a:lnTo>
                  <a:lnTo>
                    <a:pt x="294" y="641"/>
                  </a:lnTo>
                </a:path>
              </a:pathLst>
            </a:custGeom>
            <a:noFill/>
            <a:ln w="38100">
              <a:solidFill>
                <a:srgbClr val="FF0000"/>
              </a:solidFill>
              <a:round/>
              <a:headEnd/>
              <a:tailEnd type="stealth"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 name="组合 167"/>
          <p:cNvGrpSpPr>
            <a:grpSpLocks/>
          </p:cNvGrpSpPr>
          <p:nvPr/>
        </p:nvGrpSpPr>
        <p:grpSpPr bwMode="auto">
          <a:xfrm>
            <a:off x="6854825" y="857250"/>
            <a:ext cx="1285875" cy="1751013"/>
            <a:chOff x="6142048" y="2786851"/>
            <a:chExt cx="1814672" cy="2014080"/>
          </a:xfrm>
        </p:grpSpPr>
        <p:sp>
          <p:nvSpPr>
            <p:cNvPr id="44177" name="Freeform 31"/>
            <p:cNvSpPr>
              <a:spLocks/>
            </p:cNvSpPr>
            <p:nvPr/>
          </p:nvSpPr>
          <p:spPr bwMode="auto">
            <a:xfrm>
              <a:off x="6643703" y="4015110"/>
              <a:ext cx="466725" cy="785821"/>
            </a:xfrm>
            <a:custGeom>
              <a:avLst/>
              <a:gdLst>
                <a:gd name="T0" fmla="*/ 0 w 294"/>
                <a:gd name="T1" fmla="*/ 0 h 641"/>
                <a:gd name="T2" fmla="*/ 2147483647 w 294"/>
                <a:gd name="T3" fmla="*/ 0 h 641"/>
                <a:gd name="T4" fmla="*/ 2147483647 w 294"/>
                <a:gd name="T5" fmla="*/ 2147483647 h 641"/>
                <a:gd name="T6" fmla="*/ 0 60000 65536"/>
                <a:gd name="T7" fmla="*/ 0 60000 65536"/>
                <a:gd name="T8" fmla="*/ 0 60000 65536"/>
                <a:gd name="T9" fmla="*/ 0 w 294"/>
                <a:gd name="T10" fmla="*/ 0 h 641"/>
                <a:gd name="T11" fmla="*/ 294 w 294"/>
                <a:gd name="T12" fmla="*/ 641 h 641"/>
              </a:gdLst>
              <a:ahLst/>
              <a:cxnLst>
                <a:cxn ang="T6">
                  <a:pos x="T0" y="T1"/>
                </a:cxn>
                <a:cxn ang="T7">
                  <a:pos x="T2" y="T3"/>
                </a:cxn>
                <a:cxn ang="T8">
                  <a:pos x="T4" y="T5"/>
                </a:cxn>
              </a:cxnLst>
              <a:rect l="T9" t="T10" r="T11" b="T12"/>
              <a:pathLst>
                <a:path w="294" h="641">
                  <a:moveTo>
                    <a:pt x="0" y="0"/>
                  </a:moveTo>
                  <a:lnTo>
                    <a:pt x="294" y="0"/>
                  </a:lnTo>
                  <a:lnTo>
                    <a:pt x="294" y="641"/>
                  </a:lnTo>
                </a:path>
              </a:pathLst>
            </a:custGeom>
            <a:noFill/>
            <a:ln w="38100">
              <a:solidFill>
                <a:srgbClr val="FF0000"/>
              </a:solidFill>
              <a:round/>
              <a:headEnd/>
              <a:tailEnd type="stealth"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78" name="Text Box 34"/>
            <p:cNvSpPr txBox="1">
              <a:spLocks noChangeArrowheads="1"/>
            </p:cNvSpPr>
            <p:nvPr/>
          </p:nvSpPr>
          <p:spPr bwMode="auto">
            <a:xfrm>
              <a:off x="7158062" y="4143380"/>
              <a:ext cx="798658" cy="460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FF0000"/>
                  </a:solidFill>
                  <a:latin typeface="Times New Roman" pitchFamily="18" charset="0"/>
                  <a:cs typeface="Times New Roman" pitchFamily="18" charset="0"/>
                </a:rPr>
                <a:t>I</a:t>
              </a:r>
              <a:r>
                <a:rPr lang="en-US" altLang="zh-CN" sz="2000" b="1" baseline="-25000">
                  <a:solidFill>
                    <a:srgbClr val="FF0000"/>
                  </a:solidFill>
                  <a:latin typeface="Times New Roman" pitchFamily="18" charset="0"/>
                  <a:cs typeface="Times New Roman" pitchFamily="18" charset="0"/>
                </a:rPr>
                <a:t>OH</a:t>
              </a:r>
            </a:p>
          </p:txBody>
        </p:sp>
        <p:cxnSp>
          <p:nvCxnSpPr>
            <p:cNvPr id="219" name="直接连接符 218"/>
            <p:cNvCxnSpPr/>
            <p:nvPr/>
          </p:nvCxnSpPr>
          <p:spPr>
            <a:xfrm rot="5400000">
              <a:off x="5536023" y="3392876"/>
              <a:ext cx="1214291" cy="22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endCxn id="44177" idx="0"/>
            </p:cNvCxnSpPr>
            <p:nvPr/>
          </p:nvCxnSpPr>
          <p:spPr>
            <a:xfrm flipV="1">
              <a:off x="6144289" y="4015750"/>
              <a:ext cx="4995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 name="Group 59"/>
          <p:cNvGrpSpPr>
            <a:grpSpLocks/>
          </p:cNvGrpSpPr>
          <p:nvPr/>
        </p:nvGrpSpPr>
        <p:grpSpPr bwMode="auto">
          <a:xfrm>
            <a:off x="2757488" y="5049838"/>
            <a:ext cx="1171575" cy="879475"/>
            <a:chOff x="1924" y="2576"/>
            <a:chExt cx="738" cy="554"/>
          </a:xfrm>
        </p:grpSpPr>
        <p:sp>
          <p:nvSpPr>
            <p:cNvPr id="44175" name="Freeform 57"/>
            <p:cNvSpPr>
              <a:spLocks/>
            </p:cNvSpPr>
            <p:nvPr/>
          </p:nvSpPr>
          <p:spPr bwMode="auto">
            <a:xfrm>
              <a:off x="1924" y="2576"/>
              <a:ext cx="370" cy="554"/>
            </a:xfrm>
            <a:custGeom>
              <a:avLst/>
              <a:gdLst>
                <a:gd name="T0" fmla="*/ 370 w 370"/>
                <a:gd name="T1" fmla="*/ 0 h 554"/>
                <a:gd name="T2" fmla="*/ 370 w 370"/>
                <a:gd name="T3" fmla="*/ 554 h 554"/>
                <a:gd name="T4" fmla="*/ 0 w 370"/>
                <a:gd name="T5" fmla="*/ 554 h 554"/>
                <a:gd name="T6" fmla="*/ 0 60000 65536"/>
                <a:gd name="T7" fmla="*/ 0 60000 65536"/>
                <a:gd name="T8" fmla="*/ 0 60000 65536"/>
                <a:gd name="T9" fmla="*/ 0 w 370"/>
                <a:gd name="T10" fmla="*/ 0 h 554"/>
                <a:gd name="T11" fmla="*/ 370 w 370"/>
                <a:gd name="T12" fmla="*/ 554 h 554"/>
              </a:gdLst>
              <a:ahLst/>
              <a:cxnLst>
                <a:cxn ang="T6">
                  <a:pos x="T0" y="T1"/>
                </a:cxn>
                <a:cxn ang="T7">
                  <a:pos x="T2" y="T3"/>
                </a:cxn>
                <a:cxn ang="T8">
                  <a:pos x="T4" y="T5"/>
                </a:cxn>
              </a:cxnLst>
              <a:rect l="T9" t="T10" r="T11" b="T12"/>
              <a:pathLst>
                <a:path w="370" h="554">
                  <a:moveTo>
                    <a:pt x="370" y="0"/>
                  </a:moveTo>
                  <a:lnTo>
                    <a:pt x="370" y="554"/>
                  </a:lnTo>
                  <a:lnTo>
                    <a:pt x="0" y="554"/>
                  </a:lnTo>
                </a:path>
              </a:pathLst>
            </a:custGeom>
            <a:noFill/>
            <a:ln w="38100">
              <a:solidFill>
                <a:srgbClr val="FF0000"/>
              </a:solidFill>
              <a:round/>
              <a:headEnd/>
              <a:tailEnd type="stealth"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76" name="Text Box 58"/>
            <p:cNvSpPr txBox="1">
              <a:spLocks noChangeArrowheads="1"/>
            </p:cNvSpPr>
            <p:nvPr/>
          </p:nvSpPr>
          <p:spPr bwMode="auto">
            <a:xfrm>
              <a:off x="2300" y="2792"/>
              <a:ext cx="36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FF0000"/>
                  </a:solidFill>
                  <a:latin typeface="Times New Roman" pitchFamily="18" charset="0"/>
                  <a:cs typeface="Times New Roman" pitchFamily="18" charset="0"/>
                </a:rPr>
                <a:t>I</a:t>
              </a:r>
              <a:r>
                <a:rPr lang="en-US" altLang="zh-CN" sz="2000" b="1" baseline="-25000">
                  <a:solidFill>
                    <a:srgbClr val="FF0000"/>
                  </a:solidFill>
                  <a:latin typeface="Times New Roman" pitchFamily="18" charset="0"/>
                  <a:cs typeface="Times New Roman" pitchFamily="18" charset="0"/>
                </a:rPr>
                <a:t>OL</a:t>
              </a:r>
            </a:p>
          </p:txBody>
        </p:sp>
      </p:grpSp>
      <p:grpSp>
        <p:nvGrpSpPr>
          <p:cNvPr id="5" name="组合 299"/>
          <p:cNvGrpSpPr>
            <a:grpSpLocks/>
          </p:cNvGrpSpPr>
          <p:nvPr/>
        </p:nvGrpSpPr>
        <p:grpSpPr bwMode="auto">
          <a:xfrm>
            <a:off x="6497638" y="4624388"/>
            <a:ext cx="2074862" cy="1571625"/>
            <a:chOff x="5929322" y="1928802"/>
            <a:chExt cx="2074870" cy="1571636"/>
          </a:xfrm>
        </p:grpSpPr>
        <p:grpSp>
          <p:nvGrpSpPr>
            <p:cNvPr id="44170" name="组合 102"/>
            <p:cNvGrpSpPr>
              <a:grpSpLocks/>
            </p:cNvGrpSpPr>
            <p:nvPr/>
          </p:nvGrpSpPr>
          <p:grpSpPr bwMode="auto">
            <a:xfrm>
              <a:off x="5927731" y="1928801"/>
              <a:ext cx="1143004" cy="1571637"/>
              <a:chOff x="7570632" y="1500965"/>
              <a:chExt cx="716043" cy="1785951"/>
            </a:xfrm>
          </p:grpSpPr>
          <p:cxnSp>
            <p:nvCxnSpPr>
              <p:cNvPr id="289" name="直接连接符 288"/>
              <p:cNvCxnSpPr/>
              <p:nvPr/>
            </p:nvCxnSpPr>
            <p:spPr>
              <a:xfrm rot="5400000">
                <a:off x="7857235" y="1928418"/>
                <a:ext cx="856895" cy="19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rot="10800000">
                <a:off x="7571629" y="2357861"/>
                <a:ext cx="714054" cy="18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1" name="直接箭头连接符 290"/>
              <p:cNvCxnSpPr/>
              <p:nvPr/>
            </p:nvCxnSpPr>
            <p:spPr>
              <a:xfrm rot="5400000">
                <a:off x="7107101" y="2821394"/>
                <a:ext cx="929055" cy="19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4171" name="Text Box 58"/>
            <p:cNvSpPr txBox="1">
              <a:spLocks noChangeArrowheads="1"/>
            </p:cNvSpPr>
            <p:nvPr/>
          </p:nvSpPr>
          <p:spPr bwMode="auto">
            <a:xfrm>
              <a:off x="7072330" y="2071678"/>
              <a:ext cx="931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FF0000"/>
                  </a:solidFill>
                  <a:latin typeface="Times New Roman" pitchFamily="18" charset="0"/>
                  <a:cs typeface="Times New Roman" pitchFamily="18" charset="0"/>
                </a:rPr>
                <a:t>I</a:t>
              </a:r>
              <a:r>
                <a:rPr lang="en-US" altLang="zh-CN" sz="2000" b="1" baseline="-25000">
                  <a:solidFill>
                    <a:srgbClr val="FF0000"/>
                  </a:solidFill>
                  <a:latin typeface="Times New Roman" pitchFamily="18" charset="0"/>
                  <a:cs typeface="Times New Roman" pitchFamily="18" charset="0"/>
                </a:rPr>
                <a:t>OL</a:t>
              </a:r>
            </a:p>
          </p:txBody>
        </p:sp>
      </p:grpSp>
      <p:grpSp>
        <p:nvGrpSpPr>
          <p:cNvPr id="7" name="组合 293"/>
          <p:cNvGrpSpPr>
            <a:grpSpLocks/>
          </p:cNvGrpSpPr>
          <p:nvPr/>
        </p:nvGrpSpPr>
        <p:grpSpPr bwMode="auto">
          <a:xfrm>
            <a:off x="4143375" y="500063"/>
            <a:ext cx="3997325" cy="2805112"/>
            <a:chOff x="4071934" y="500065"/>
            <a:chExt cx="3997377" cy="2805110"/>
          </a:xfrm>
        </p:grpSpPr>
        <p:grpSp>
          <p:nvGrpSpPr>
            <p:cNvPr id="44131" name="组合 166"/>
            <p:cNvGrpSpPr>
              <a:grpSpLocks/>
            </p:cNvGrpSpPr>
            <p:nvPr/>
          </p:nvGrpSpPr>
          <p:grpSpPr bwMode="auto">
            <a:xfrm>
              <a:off x="5211774" y="500065"/>
              <a:ext cx="2857537" cy="2805110"/>
              <a:chOff x="5357904" y="500045"/>
              <a:chExt cx="2857445" cy="2804711"/>
            </a:xfrm>
          </p:grpSpPr>
          <p:grpSp>
            <p:nvGrpSpPr>
              <p:cNvPr id="44133" name="组合 115"/>
              <p:cNvGrpSpPr>
                <a:grpSpLocks/>
              </p:cNvGrpSpPr>
              <p:nvPr/>
            </p:nvGrpSpPr>
            <p:grpSpPr bwMode="auto">
              <a:xfrm>
                <a:off x="5357904" y="500045"/>
                <a:ext cx="2304619" cy="2804711"/>
                <a:chOff x="4714839" y="2275282"/>
                <a:chExt cx="2304619" cy="3225420"/>
              </a:xfrm>
            </p:grpSpPr>
            <p:sp>
              <p:nvSpPr>
                <p:cNvPr id="44135" name="Line 7"/>
                <p:cNvSpPr>
                  <a:spLocks noChangeShapeType="1"/>
                </p:cNvSpPr>
                <p:nvPr/>
              </p:nvSpPr>
              <p:spPr bwMode="auto">
                <a:xfrm>
                  <a:off x="6826257" y="4714888"/>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4136" name="组合 38"/>
                <p:cNvGrpSpPr>
                  <a:grpSpLocks/>
                </p:cNvGrpSpPr>
                <p:nvPr/>
              </p:nvGrpSpPr>
              <p:grpSpPr bwMode="auto">
                <a:xfrm>
                  <a:off x="5000631" y="2275282"/>
                  <a:ext cx="1368639" cy="2868239"/>
                  <a:chOff x="5111769" y="951475"/>
                  <a:chExt cx="2100468" cy="4192037"/>
                </a:xfrm>
              </p:grpSpPr>
              <p:grpSp>
                <p:nvGrpSpPr>
                  <p:cNvPr id="44148" name="Group 38"/>
                  <p:cNvGrpSpPr>
                    <a:grpSpLocks/>
                  </p:cNvGrpSpPr>
                  <p:nvPr/>
                </p:nvGrpSpPr>
                <p:grpSpPr bwMode="auto">
                  <a:xfrm rot="-5400000">
                    <a:off x="5164148" y="2641606"/>
                    <a:ext cx="847724" cy="869952"/>
                    <a:chOff x="4076" y="2700"/>
                    <a:chExt cx="663" cy="548"/>
                  </a:xfrm>
                </p:grpSpPr>
                <p:sp>
                  <p:nvSpPr>
                    <p:cNvPr id="44166" name="Line 32"/>
                    <p:cNvSpPr>
                      <a:spLocks noChangeShapeType="1"/>
                    </p:cNvSpPr>
                    <p:nvPr/>
                  </p:nvSpPr>
                  <p:spPr bwMode="auto">
                    <a:xfrm flipH="1">
                      <a:off x="4076" y="3067"/>
                      <a:ext cx="226" cy="181"/>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4167" name="Line 34"/>
                    <p:cNvSpPr>
                      <a:spLocks noChangeShapeType="1"/>
                    </p:cNvSpPr>
                    <p:nvPr/>
                  </p:nvSpPr>
                  <p:spPr bwMode="auto">
                    <a:xfrm>
                      <a:off x="4195" y="3067"/>
                      <a:ext cx="45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68" name="Line 35"/>
                    <p:cNvSpPr>
                      <a:spLocks noChangeShapeType="1"/>
                    </p:cNvSpPr>
                    <p:nvPr/>
                  </p:nvSpPr>
                  <p:spPr bwMode="auto">
                    <a:xfrm>
                      <a:off x="4512" y="3067"/>
                      <a:ext cx="227"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69" name="Line 36"/>
                    <p:cNvSpPr>
                      <a:spLocks noChangeShapeType="1"/>
                    </p:cNvSpPr>
                    <p:nvPr/>
                  </p:nvSpPr>
                  <p:spPr bwMode="auto">
                    <a:xfrm flipV="1">
                      <a:off x="4416" y="2700"/>
                      <a:ext cx="0" cy="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149" name="Line 7"/>
                  <p:cNvSpPr>
                    <a:spLocks noChangeShapeType="1"/>
                  </p:cNvSpPr>
                  <p:nvPr/>
                </p:nvSpPr>
                <p:spPr bwMode="auto">
                  <a:xfrm>
                    <a:off x="6000750" y="2214563"/>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50" name="Line 7"/>
                  <p:cNvSpPr>
                    <a:spLocks noChangeShapeType="1"/>
                  </p:cNvSpPr>
                  <p:nvPr/>
                </p:nvSpPr>
                <p:spPr bwMode="auto">
                  <a:xfrm>
                    <a:off x="6000750" y="1471613"/>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51" name="Rectangle 40"/>
                  <p:cNvSpPr>
                    <a:spLocks noChangeArrowheads="1"/>
                  </p:cNvSpPr>
                  <p:nvPr/>
                </p:nvSpPr>
                <p:spPr bwMode="auto">
                  <a:xfrm>
                    <a:off x="5879030" y="1791815"/>
                    <a:ext cx="220999" cy="604991"/>
                  </a:xfrm>
                  <a:prstGeom prst="rect">
                    <a:avLst/>
                  </a:prstGeom>
                  <a:solidFill>
                    <a:schemeClr val="bg1"/>
                  </a:solidFill>
                  <a:ln w="25400">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000000"/>
                      </a:solidFill>
                      <a:latin typeface="Times New Roman" pitchFamily="18" charset="0"/>
                      <a:cs typeface="Times New Roman" pitchFamily="18" charset="0"/>
                    </a:endParaRPr>
                  </a:p>
                </p:txBody>
              </p:sp>
              <p:sp>
                <p:nvSpPr>
                  <p:cNvPr id="44152" name="Text Box 47"/>
                  <p:cNvSpPr txBox="1">
                    <a:spLocks noChangeArrowheads="1"/>
                  </p:cNvSpPr>
                  <p:nvPr/>
                </p:nvSpPr>
                <p:spPr bwMode="auto">
                  <a:xfrm>
                    <a:off x="6072190" y="1791815"/>
                    <a:ext cx="1140047" cy="672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00"/>
                        </a:solidFill>
                        <a:latin typeface="Times New Roman" pitchFamily="18" charset="0"/>
                        <a:cs typeface="Times New Roman" pitchFamily="18" charset="0"/>
                      </a:rPr>
                      <a:t>R</a:t>
                    </a:r>
                    <a:r>
                      <a:rPr lang="en-US" altLang="zh-CN" sz="2000" b="1" baseline="-25000">
                        <a:solidFill>
                          <a:srgbClr val="000000"/>
                        </a:solidFill>
                        <a:latin typeface="Times New Roman" pitchFamily="18" charset="0"/>
                        <a:cs typeface="Times New Roman" pitchFamily="18" charset="0"/>
                      </a:rPr>
                      <a:t>5</a:t>
                    </a:r>
                  </a:p>
                </p:txBody>
              </p:sp>
              <p:sp>
                <p:nvSpPr>
                  <p:cNvPr id="44153" name="Rectangle 16"/>
                  <p:cNvSpPr>
                    <a:spLocks noChangeArrowheads="1"/>
                  </p:cNvSpPr>
                  <p:nvPr/>
                </p:nvSpPr>
                <p:spPr bwMode="auto">
                  <a:xfrm>
                    <a:off x="5643572" y="951475"/>
                    <a:ext cx="989477" cy="672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a:solidFill>
                          <a:srgbClr val="000000"/>
                        </a:solidFill>
                        <a:latin typeface="Times New Roman" pitchFamily="18" charset="0"/>
                        <a:ea typeface="幼圆" pitchFamily="49" charset="-122"/>
                        <a:cs typeface="Times New Roman" pitchFamily="18" charset="0"/>
                      </a:rPr>
                      <a:t>+5V</a:t>
                    </a:r>
                  </a:p>
                </p:txBody>
              </p:sp>
              <p:grpSp>
                <p:nvGrpSpPr>
                  <p:cNvPr id="44154" name="Group 38"/>
                  <p:cNvGrpSpPr>
                    <a:grpSpLocks/>
                  </p:cNvGrpSpPr>
                  <p:nvPr/>
                </p:nvGrpSpPr>
                <p:grpSpPr bwMode="auto">
                  <a:xfrm rot="-5400000">
                    <a:off x="5132408" y="3846526"/>
                    <a:ext cx="847724" cy="889002"/>
                    <a:chOff x="4076" y="2688"/>
                    <a:chExt cx="663" cy="560"/>
                  </a:xfrm>
                </p:grpSpPr>
                <p:sp>
                  <p:nvSpPr>
                    <p:cNvPr id="44162" name="Line 32"/>
                    <p:cNvSpPr>
                      <a:spLocks noChangeShapeType="1"/>
                    </p:cNvSpPr>
                    <p:nvPr/>
                  </p:nvSpPr>
                  <p:spPr bwMode="auto">
                    <a:xfrm flipH="1">
                      <a:off x="4076" y="3067"/>
                      <a:ext cx="226" cy="181"/>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4163" name="Line 34"/>
                    <p:cNvSpPr>
                      <a:spLocks noChangeShapeType="1"/>
                    </p:cNvSpPr>
                    <p:nvPr/>
                  </p:nvSpPr>
                  <p:spPr bwMode="auto">
                    <a:xfrm>
                      <a:off x="4195" y="3067"/>
                      <a:ext cx="45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64" name="Line 35"/>
                    <p:cNvSpPr>
                      <a:spLocks noChangeShapeType="1"/>
                    </p:cNvSpPr>
                    <p:nvPr/>
                  </p:nvSpPr>
                  <p:spPr bwMode="auto">
                    <a:xfrm>
                      <a:off x="4512" y="3067"/>
                      <a:ext cx="227"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65" name="Line 36"/>
                    <p:cNvSpPr>
                      <a:spLocks noChangeShapeType="1"/>
                    </p:cNvSpPr>
                    <p:nvPr/>
                  </p:nvSpPr>
                  <p:spPr bwMode="auto">
                    <a:xfrm flipV="1">
                      <a:off x="4416" y="2688"/>
                      <a:ext cx="0" cy="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155" name="Line 7"/>
                  <p:cNvSpPr>
                    <a:spLocks noChangeShapeType="1"/>
                  </p:cNvSpPr>
                  <p:nvPr/>
                </p:nvSpPr>
                <p:spPr bwMode="auto">
                  <a:xfrm>
                    <a:off x="6000760" y="3441700"/>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56" name="Line 36"/>
                  <p:cNvSpPr>
                    <a:spLocks noChangeShapeType="1"/>
                  </p:cNvSpPr>
                  <p:nvPr/>
                </p:nvSpPr>
                <p:spPr bwMode="auto">
                  <a:xfrm rot="16200000" flipV="1">
                    <a:off x="6304770" y="3393283"/>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57" name="Oval 30"/>
                  <p:cNvSpPr>
                    <a:spLocks noChangeArrowheads="1"/>
                  </p:cNvSpPr>
                  <p:nvPr/>
                </p:nvSpPr>
                <p:spPr bwMode="auto">
                  <a:xfrm>
                    <a:off x="5949963" y="3616327"/>
                    <a:ext cx="110500" cy="120998"/>
                  </a:xfrm>
                  <a:prstGeom prst="ellipse">
                    <a:avLst/>
                  </a:prstGeom>
                  <a:solidFill>
                    <a:schemeClr val="tx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a:solidFill>
                        <a:srgbClr val="000000"/>
                      </a:solidFill>
                      <a:latin typeface="Times New Roman" pitchFamily="18" charset="0"/>
                      <a:cs typeface="Times New Roman" pitchFamily="18" charset="0"/>
                    </a:endParaRPr>
                  </a:p>
                </p:txBody>
              </p:sp>
              <p:sp>
                <p:nvSpPr>
                  <p:cNvPr id="44158" name="Line 18"/>
                  <p:cNvSpPr>
                    <a:spLocks noChangeShapeType="1"/>
                  </p:cNvSpPr>
                  <p:nvPr/>
                </p:nvSpPr>
                <p:spPr bwMode="auto">
                  <a:xfrm>
                    <a:off x="5748175" y="5143512"/>
                    <a:ext cx="441989"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59" name="Line 7"/>
                  <p:cNvSpPr>
                    <a:spLocks noChangeShapeType="1"/>
                  </p:cNvSpPr>
                  <p:nvPr/>
                </p:nvSpPr>
                <p:spPr bwMode="auto">
                  <a:xfrm>
                    <a:off x="5978536" y="4672024"/>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60" name="Text Box 46"/>
                  <p:cNvSpPr txBox="1">
                    <a:spLocks noChangeArrowheads="1"/>
                  </p:cNvSpPr>
                  <p:nvPr/>
                </p:nvSpPr>
                <p:spPr bwMode="auto">
                  <a:xfrm>
                    <a:off x="5802375" y="2697009"/>
                    <a:ext cx="1029021" cy="672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00"/>
                        </a:solidFill>
                        <a:latin typeface="Times New Roman" pitchFamily="18" charset="0"/>
                        <a:cs typeface="Times New Roman" pitchFamily="18" charset="0"/>
                      </a:rPr>
                      <a:t>T</a:t>
                    </a:r>
                    <a:r>
                      <a:rPr lang="en-US" altLang="zh-CN" sz="2000" b="1" baseline="-25000">
                        <a:solidFill>
                          <a:srgbClr val="000000"/>
                        </a:solidFill>
                        <a:latin typeface="Times New Roman" pitchFamily="18" charset="0"/>
                        <a:cs typeface="Times New Roman" pitchFamily="18" charset="0"/>
                      </a:rPr>
                      <a:t>4</a:t>
                    </a:r>
                  </a:p>
                </p:txBody>
              </p:sp>
              <p:sp>
                <p:nvSpPr>
                  <p:cNvPr id="44161" name="Text Box 46"/>
                  <p:cNvSpPr txBox="1">
                    <a:spLocks noChangeArrowheads="1"/>
                  </p:cNvSpPr>
                  <p:nvPr/>
                </p:nvSpPr>
                <p:spPr bwMode="auto">
                  <a:xfrm>
                    <a:off x="5845192" y="3897717"/>
                    <a:ext cx="1240107" cy="672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00"/>
                        </a:solidFill>
                        <a:latin typeface="Times New Roman" pitchFamily="18" charset="0"/>
                        <a:cs typeface="Times New Roman" pitchFamily="18" charset="0"/>
                      </a:rPr>
                      <a:t>T</a:t>
                    </a:r>
                    <a:r>
                      <a:rPr lang="en-US" altLang="zh-CN" sz="2000" b="1" baseline="-25000">
                        <a:solidFill>
                          <a:srgbClr val="000000"/>
                        </a:solidFill>
                        <a:latin typeface="Times New Roman" pitchFamily="18" charset="0"/>
                        <a:cs typeface="Times New Roman" pitchFamily="18" charset="0"/>
                      </a:rPr>
                      <a:t>5</a:t>
                    </a:r>
                  </a:p>
                </p:txBody>
              </p:sp>
            </p:grpSp>
            <p:sp>
              <p:nvSpPr>
                <p:cNvPr id="44137" name="Text Box 75"/>
                <p:cNvSpPr txBox="1">
                  <a:spLocks noChangeArrowheads="1"/>
                </p:cNvSpPr>
                <p:nvPr/>
              </p:nvSpPr>
              <p:spPr bwMode="auto">
                <a:xfrm>
                  <a:off x="6449954" y="4246666"/>
                  <a:ext cx="482600" cy="460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00"/>
                      </a:solidFill>
                      <a:latin typeface="Times New Roman" pitchFamily="18" charset="0"/>
                      <a:cs typeface="Times New Roman" pitchFamily="18" charset="0"/>
                    </a:rPr>
                    <a:t>R</a:t>
                  </a:r>
                  <a:endParaRPr lang="en-US" altLang="zh-CN" sz="2000" b="1" baseline="-25000">
                    <a:solidFill>
                      <a:srgbClr val="000000"/>
                    </a:solidFill>
                    <a:latin typeface="Times New Roman" pitchFamily="18" charset="0"/>
                    <a:cs typeface="Times New Roman" pitchFamily="18" charset="0"/>
                  </a:endParaRPr>
                </a:p>
              </p:txBody>
            </p:sp>
            <p:sp>
              <p:nvSpPr>
                <p:cNvPr id="44138" name="Line 13"/>
                <p:cNvSpPr>
                  <a:spLocks noChangeShapeType="1"/>
                </p:cNvSpPr>
                <p:nvPr/>
              </p:nvSpPr>
              <p:spPr bwMode="auto">
                <a:xfrm>
                  <a:off x="6357950" y="4143378"/>
                  <a:ext cx="46831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39" name="Line 18"/>
                <p:cNvSpPr>
                  <a:spLocks noChangeShapeType="1"/>
                </p:cNvSpPr>
                <p:nvPr/>
              </p:nvSpPr>
              <p:spPr bwMode="auto">
                <a:xfrm>
                  <a:off x="6683381" y="5500702"/>
                  <a:ext cx="304798"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40" name="Line 7"/>
                <p:cNvSpPr>
                  <a:spLocks noChangeShapeType="1"/>
                </p:cNvSpPr>
                <p:nvPr/>
              </p:nvSpPr>
              <p:spPr bwMode="auto">
                <a:xfrm>
                  <a:off x="6845210" y="5043502"/>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41" name="Oval 71"/>
                <p:cNvSpPr>
                  <a:spLocks noChangeArrowheads="1"/>
                </p:cNvSpPr>
                <p:nvPr/>
              </p:nvSpPr>
              <p:spPr bwMode="auto">
                <a:xfrm>
                  <a:off x="6659470" y="4845117"/>
                  <a:ext cx="359988" cy="413941"/>
                </a:xfrm>
                <a:prstGeom prst="ellipse">
                  <a:avLst/>
                </a:prstGeom>
                <a:solidFill>
                  <a:schemeClr val="accent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000000"/>
                    </a:solidFill>
                    <a:latin typeface="Times New Roman" pitchFamily="18" charset="0"/>
                    <a:cs typeface="Times New Roman" pitchFamily="18" charset="0"/>
                  </a:endParaRPr>
                </a:p>
              </p:txBody>
            </p:sp>
            <p:sp>
              <p:nvSpPr>
                <p:cNvPr id="44142" name="Line 72"/>
                <p:cNvSpPr>
                  <a:spLocks noChangeShapeType="1"/>
                </p:cNvSpPr>
                <p:nvPr/>
              </p:nvSpPr>
              <p:spPr bwMode="auto">
                <a:xfrm flipH="1">
                  <a:off x="6707192" y="4913378"/>
                  <a:ext cx="276225" cy="2762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43" name="Line 73"/>
                <p:cNvSpPr>
                  <a:spLocks noChangeShapeType="1"/>
                </p:cNvSpPr>
                <p:nvPr/>
              </p:nvSpPr>
              <p:spPr bwMode="auto">
                <a:xfrm>
                  <a:off x="6707193" y="4929252"/>
                  <a:ext cx="276225" cy="2762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 name="矩形 189"/>
                <p:cNvSpPr/>
                <p:nvPr/>
              </p:nvSpPr>
              <p:spPr bwMode="auto">
                <a:xfrm>
                  <a:off x="4714839" y="2357423"/>
                  <a:ext cx="1714467" cy="3000901"/>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000000"/>
                    </a:solidFill>
                  </a:endParaRPr>
                </a:p>
              </p:txBody>
            </p:sp>
            <p:sp>
              <p:nvSpPr>
                <p:cNvPr id="44145" name="Line 13"/>
                <p:cNvSpPr>
                  <a:spLocks noChangeShapeType="1"/>
                </p:cNvSpPr>
                <p:nvPr/>
              </p:nvSpPr>
              <p:spPr bwMode="auto">
                <a:xfrm>
                  <a:off x="5961078" y="4143380"/>
                  <a:ext cx="46831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46" name="Line 7"/>
                <p:cNvSpPr>
                  <a:spLocks noChangeShapeType="1"/>
                </p:cNvSpPr>
                <p:nvPr/>
              </p:nvSpPr>
              <p:spPr bwMode="auto">
                <a:xfrm>
                  <a:off x="6826260" y="4143378"/>
                  <a:ext cx="0" cy="4572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47" name="Rectangle 74"/>
                <p:cNvSpPr>
                  <a:spLocks noChangeArrowheads="1"/>
                </p:cNvSpPr>
                <p:nvPr/>
              </p:nvSpPr>
              <p:spPr bwMode="auto">
                <a:xfrm>
                  <a:off x="6754821" y="4286253"/>
                  <a:ext cx="144001" cy="413942"/>
                </a:xfrm>
                <a:prstGeom prst="rect">
                  <a:avLst/>
                </a:prstGeom>
                <a:solidFill>
                  <a:schemeClr val="bg1"/>
                </a:solidFill>
                <a:ln w="25400">
                  <a:solidFill>
                    <a:schemeClr val="tx1"/>
                  </a:solidFill>
                  <a:miter lim="800000"/>
                  <a:headEnd/>
                  <a:tailEnd/>
                </a:ln>
              </p:spPr>
              <p:txBody>
                <a:bodyPr lIns="90000" tIns="46800" rIns="90000" bIns="46800"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000000"/>
                    </a:solidFill>
                    <a:latin typeface="Times New Roman" pitchFamily="18" charset="0"/>
                    <a:cs typeface="Times New Roman" pitchFamily="18" charset="0"/>
                  </a:endParaRPr>
                </a:p>
              </p:txBody>
            </p:sp>
          </p:grpSp>
          <p:sp>
            <p:nvSpPr>
              <p:cNvPr id="44134" name="Text Box 70"/>
              <p:cNvSpPr txBox="1">
                <a:spLocks noChangeArrowheads="1"/>
              </p:cNvSpPr>
              <p:nvPr/>
            </p:nvSpPr>
            <p:spPr bwMode="auto">
              <a:xfrm>
                <a:off x="7732750" y="2714620"/>
                <a:ext cx="482599"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00"/>
                    </a:solidFill>
                    <a:latin typeface="Times New Roman" pitchFamily="18" charset="0"/>
                    <a:cs typeface="Times New Roman" pitchFamily="18" charset="0"/>
                  </a:rPr>
                  <a:t>F</a:t>
                </a:r>
                <a:endParaRPr lang="en-US" altLang="zh-CN" sz="2000" b="1" baseline="-25000">
                  <a:solidFill>
                    <a:srgbClr val="000000"/>
                  </a:solidFill>
                  <a:latin typeface="Times New Roman" pitchFamily="18" charset="0"/>
                  <a:cs typeface="Times New Roman" pitchFamily="18" charset="0"/>
                </a:endParaRPr>
              </a:p>
            </p:txBody>
          </p:sp>
        </p:grpSp>
        <p:sp>
          <p:nvSpPr>
            <p:cNvPr id="292" name="右箭头 291"/>
            <p:cNvSpPr/>
            <p:nvPr/>
          </p:nvSpPr>
          <p:spPr>
            <a:xfrm>
              <a:off x="4071934" y="1857376"/>
              <a:ext cx="714384" cy="285750"/>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13" name="组合 294"/>
          <p:cNvGrpSpPr>
            <a:grpSpLocks/>
          </p:cNvGrpSpPr>
          <p:nvPr/>
        </p:nvGrpSpPr>
        <p:grpSpPr bwMode="auto">
          <a:xfrm>
            <a:off x="4143375" y="3606800"/>
            <a:ext cx="3622675" cy="2679700"/>
            <a:chOff x="4071934" y="3606800"/>
            <a:chExt cx="3622706" cy="2679700"/>
          </a:xfrm>
        </p:grpSpPr>
        <p:grpSp>
          <p:nvGrpSpPr>
            <p:cNvPr id="44094" name="组合 263"/>
            <p:cNvGrpSpPr>
              <a:grpSpLocks/>
            </p:cNvGrpSpPr>
            <p:nvPr/>
          </p:nvGrpSpPr>
          <p:grpSpPr bwMode="auto">
            <a:xfrm>
              <a:off x="5211769" y="3606800"/>
              <a:ext cx="2482871" cy="2679700"/>
              <a:chOff x="4714856" y="910038"/>
              <a:chExt cx="2482884" cy="2680475"/>
            </a:xfrm>
          </p:grpSpPr>
          <p:sp>
            <p:nvSpPr>
              <p:cNvPr id="44096" name="Line 7"/>
              <p:cNvSpPr>
                <a:spLocks noChangeShapeType="1"/>
              </p:cNvSpPr>
              <p:nvPr/>
            </p:nvSpPr>
            <p:spPr bwMode="auto">
              <a:xfrm>
                <a:off x="6562009" y="1875728"/>
                <a:ext cx="0" cy="3975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4097" name="组合 38"/>
              <p:cNvGrpSpPr>
                <a:grpSpLocks/>
              </p:cNvGrpSpPr>
              <p:nvPr/>
            </p:nvGrpSpPr>
            <p:grpSpPr bwMode="auto">
              <a:xfrm>
                <a:off x="4961659" y="910038"/>
                <a:ext cx="1181976" cy="2494121"/>
                <a:chOff x="5111769" y="951475"/>
                <a:chExt cx="2100480" cy="4192037"/>
              </a:xfrm>
            </p:grpSpPr>
            <p:grpSp>
              <p:nvGrpSpPr>
                <p:cNvPr id="44110" name="Group 38"/>
                <p:cNvGrpSpPr>
                  <a:grpSpLocks/>
                </p:cNvGrpSpPr>
                <p:nvPr/>
              </p:nvGrpSpPr>
              <p:grpSpPr bwMode="auto">
                <a:xfrm rot="-5400000">
                  <a:off x="5154623" y="2632081"/>
                  <a:ext cx="847724" cy="889002"/>
                  <a:chOff x="4076" y="2688"/>
                  <a:chExt cx="663" cy="560"/>
                </a:xfrm>
              </p:grpSpPr>
              <p:sp>
                <p:nvSpPr>
                  <p:cNvPr id="44127" name="Line 32"/>
                  <p:cNvSpPr>
                    <a:spLocks noChangeShapeType="1"/>
                  </p:cNvSpPr>
                  <p:nvPr/>
                </p:nvSpPr>
                <p:spPr bwMode="auto">
                  <a:xfrm flipH="1">
                    <a:off x="4076" y="3067"/>
                    <a:ext cx="226" cy="181"/>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4128" name="Line 34"/>
                  <p:cNvSpPr>
                    <a:spLocks noChangeShapeType="1"/>
                  </p:cNvSpPr>
                  <p:nvPr/>
                </p:nvSpPr>
                <p:spPr bwMode="auto">
                  <a:xfrm>
                    <a:off x="4195" y="3067"/>
                    <a:ext cx="45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29" name="Line 35"/>
                  <p:cNvSpPr>
                    <a:spLocks noChangeShapeType="1"/>
                  </p:cNvSpPr>
                  <p:nvPr/>
                </p:nvSpPr>
                <p:spPr bwMode="auto">
                  <a:xfrm>
                    <a:off x="4512" y="3067"/>
                    <a:ext cx="227"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30" name="Line 36"/>
                  <p:cNvSpPr>
                    <a:spLocks noChangeShapeType="1"/>
                  </p:cNvSpPr>
                  <p:nvPr/>
                </p:nvSpPr>
                <p:spPr bwMode="auto">
                  <a:xfrm flipV="1">
                    <a:off x="4416" y="2688"/>
                    <a:ext cx="0" cy="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111" name="Line 7"/>
                <p:cNvSpPr>
                  <a:spLocks noChangeShapeType="1"/>
                </p:cNvSpPr>
                <p:nvPr/>
              </p:nvSpPr>
              <p:spPr bwMode="auto">
                <a:xfrm>
                  <a:off x="6000750" y="2214563"/>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12" name="Line 7"/>
                <p:cNvSpPr>
                  <a:spLocks noChangeShapeType="1"/>
                </p:cNvSpPr>
                <p:nvPr/>
              </p:nvSpPr>
              <p:spPr bwMode="auto">
                <a:xfrm>
                  <a:off x="6000750" y="1471613"/>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13" name="Rectangle 40"/>
                <p:cNvSpPr>
                  <a:spLocks noChangeArrowheads="1"/>
                </p:cNvSpPr>
                <p:nvPr/>
              </p:nvSpPr>
              <p:spPr bwMode="auto">
                <a:xfrm>
                  <a:off x="5883486" y="1848878"/>
                  <a:ext cx="255902" cy="605251"/>
                </a:xfrm>
                <a:prstGeom prst="rect">
                  <a:avLst/>
                </a:prstGeom>
                <a:solidFill>
                  <a:schemeClr val="bg1"/>
                </a:solidFill>
                <a:ln w="25400">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000000"/>
                    </a:solidFill>
                    <a:latin typeface="Times New Roman" pitchFamily="18" charset="0"/>
                    <a:cs typeface="Times New Roman" pitchFamily="18" charset="0"/>
                  </a:endParaRPr>
                </a:p>
              </p:txBody>
            </p:sp>
            <p:sp>
              <p:nvSpPr>
                <p:cNvPr id="44114" name="Text Box 47"/>
                <p:cNvSpPr txBox="1">
                  <a:spLocks noChangeArrowheads="1"/>
                </p:cNvSpPr>
                <p:nvPr/>
              </p:nvSpPr>
              <p:spPr bwMode="auto">
                <a:xfrm>
                  <a:off x="6072202" y="1853602"/>
                  <a:ext cx="1140047" cy="672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00"/>
                      </a:solidFill>
                      <a:latin typeface="Times New Roman" pitchFamily="18" charset="0"/>
                      <a:cs typeface="Times New Roman" pitchFamily="18" charset="0"/>
                    </a:rPr>
                    <a:t>R</a:t>
                  </a:r>
                  <a:r>
                    <a:rPr lang="en-US" altLang="zh-CN" sz="2000" b="1" baseline="-25000">
                      <a:solidFill>
                        <a:srgbClr val="000000"/>
                      </a:solidFill>
                      <a:latin typeface="Times New Roman" pitchFamily="18" charset="0"/>
                      <a:cs typeface="Times New Roman" pitchFamily="18" charset="0"/>
                    </a:rPr>
                    <a:t>5</a:t>
                  </a:r>
                </a:p>
              </p:txBody>
            </p:sp>
            <p:sp>
              <p:nvSpPr>
                <p:cNvPr id="44115" name="Rectangle 16"/>
                <p:cNvSpPr>
                  <a:spLocks noChangeArrowheads="1"/>
                </p:cNvSpPr>
                <p:nvPr/>
              </p:nvSpPr>
              <p:spPr bwMode="auto">
                <a:xfrm>
                  <a:off x="5643572" y="951475"/>
                  <a:ext cx="1145740" cy="672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a:solidFill>
                        <a:srgbClr val="000000"/>
                      </a:solidFill>
                      <a:latin typeface="Times New Roman" pitchFamily="18" charset="0"/>
                      <a:ea typeface="幼圆" pitchFamily="49" charset="-122"/>
                      <a:cs typeface="Times New Roman" pitchFamily="18" charset="0"/>
                    </a:rPr>
                    <a:t>+5V</a:t>
                  </a:r>
                </a:p>
              </p:txBody>
            </p:sp>
            <p:grpSp>
              <p:nvGrpSpPr>
                <p:cNvPr id="44116" name="Group 38"/>
                <p:cNvGrpSpPr>
                  <a:grpSpLocks/>
                </p:cNvGrpSpPr>
                <p:nvPr/>
              </p:nvGrpSpPr>
              <p:grpSpPr bwMode="auto">
                <a:xfrm rot="-5400000">
                  <a:off x="5132408" y="3846526"/>
                  <a:ext cx="847724" cy="889002"/>
                  <a:chOff x="4076" y="2688"/>
                  <a:chExt cx="663" cy="560"/>
                </a:xfrm>
              </p:grpSpPr>
              <p:sp>
                <p:nvSpPr>
                  <p:cNvPr id="44123" name="Line 32"/>
                  <p:cNvSpPr>
                    <a:spLocks noChangeShapeType="1"/>
                  </p:cNvSpPr>
                  <p:nvPr/>
                </p:nvSpPr>
                <p:spPr bwMode="auto">
                  <a:xfrm flipH="1">
                    <a:off x="4076" y="3067"/>
                    <a:ext cx="226" cy="181"/>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4124" name="Line 34"/>
                  <p:cNvSpPr>
                    <a:spLocks noChangeShapeType="1"/>
                  </p:cNvSpPr>
                  <p:nvPr/>
                </p:nvSpPr>
                <p:spPr bwMode="auto">
                  <a:xfrm>
                    <a:off x="4195" y="3067"/>
                    <a:ext cx="45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25" name="Line 35"/>
                  <p:cNvSpPr>
                    <a:spLocks noChangeShapeType="1"/>
                  </p:cNvSpPr>
                  <p:nvPr/>
                </p:nvSpPr>
                <p:spPr bwMode="auto">
                  <a:xfrm>
                    <a:off x="4512" y="3067"/>
                    <a:ext cx="227"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26" name="Line 36"/>
                  <p:cNvSpPr>
                    <a:spLocks noChangeShapeType="1"/>
                  </p:cNvSpPr>
                  <p:nvPr/>
                </p:nvSpPr>
                <p:spPr bwMode="auto">
                  <a:xfrm flipV="1">
                    <a:off x="4416" y="2688"/>
                    <a:ext cx="0" cy="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117" name="Line 7"/>
                <p:cNvSpPr>
                  <a:spLocks noChangeShapeType="1"/>
                </p:cNvSpPr>
                <p:nvPr/>
              </p:nvSpPr>
              <p:spPr bwMode="auto">
                <a:xfrm>
                  <a:off x="6000760" y="3441700"/>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18" name="Oval 30"/>
                <p:cNvSpPr>
                  <a:spLocks noChangeArrowheads="1"/>
                </p:cNvSpPr>
                <p:nvPr/>
              </p:nvSpPr>
              <p:spPr bwMode="auto">
                <a:xfrm>
                  <a:off x="5949975" y="3637679"/>
                  <a:ext cx="127951" cy="121050"/>
                </a:xfrm>
                <a:prstGeom prst="ellipse">
                  <a:avLst/>
                </a:prstGeom>
                <a:solidFill>
                  <a:schemeClr val="tx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a:solidFill>
                      <a:srgbClr val="000000"/>
                    </a:solidFill>
                    <a:latin typeface="Times New Roman" pitchFamily="18" charset="0"/>
                    <a:cs typeface="Times New Roman" pitchFamily="18" charset="0"/>
                  </a:endParaRPr>
                </a:p>
              </p:txBody>
            </p:sp>
            <p:sp>
              <p:nvSpPr>
                <p:cNvPr id="44119" name="Line 18"/>
                <p:cNvSpPr>
                  <a:spLocks noChangeShapeType="1"/>
                </p:cNvSpPr>
                <p:nvPr/>
              </p:nvSpPr>
              <p:spPr bwMode="auto">
                <a:xfrm>
                  <a:off x="5735858" y="5143512"/>
                  <a:ext cx="511809"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20" name="Line 7"/>
                <p:cNvSpPr>
                  <a:spLocks noChangeShapeType="1"/>
                </p:cNvSpPr>
                <p:nvPr/>
              </p:nvSpPr>
              <p:spPr bwMode="auto">
                <a:xfrm>
                  <a:off x="5978536" y="4672024"/>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21" name="Text Box 46"/>
                <p:cNvSpPr txBox="1">
                  <a:spLocks noChangeArrowheads="1"/>
                </p:cNvSpPr>
                <p:nvPr/>
              </p:nvSpPr>
              <p:spPr bwMode="auto">
                <a:xfrm>
                  <a:off x="5802375" y="2697009"/>
                  <a:ext cx="1029021" cy="672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00"/>
                      </a:solidFill>
                      <a:latin typeface="Times New Roman" pitchFamily="18" charset="0"/>
                      <a:cs typeface="Times New Roman" pitchFamily="18" charset="0"/>
                    </a:rPr>
                    <a:t>T</a:t>
                  </a:r>
                  <a:r>
                    <a:rPr lang="en-US" altLang="zh-CN" sz="2000" b="1" baseline="-25000">
                      <a:solidFill>
                        <a:srgbClr val="000000"/>
                      </a:solidFill>
                      <a:latin typeface="Times New Roman" pitchFamily="18" charset="0"/>
                      <a:cs typeface="Times New Roman" pitchFamily="18" charset="0"/>
                    </a:rPr>
                    <a:t>4</a:t>
                  </a:r>
                </a:p>
              </p:txBody>
            </p:sp>
            <p:sp>
              <p:nvSpPr>
                <p:cNvPr id="44122" name="Text Box 46"/>
                <p:cNvSpPr txBox="1">
                  <a:spLocks noChangeArrowheads="1"/>
                </p:cNvSpPr>
                <p:nvPr/>
              </p:nvSpPr>
              <p:spPr bwMode="auto">
                <a:xfrm>
                  <a:off x="5845192" y="3897717"/>
                  <a:ext cx="1240107" cy="672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00"/>
                      </a:solidFill>
                      <a:latin typeface="Times New Roman" pitchFamily="18" charset="0"/>
                      <a:cs typeface="Times New Roman" pitchFamily="18" charset="0"/>
                    </a:rPr>
                    <a:t>T</a:t>
                  </a:r>
                  <a:r>
                    <a:rPr lang="en-US" altLang="zh-CN" sz="2000" b="1" baseline="-25000">
                      <a:solidFill>
                        <a:srgbClr val="000000"/>
                      </a:solidFill>
                      <a:latin typeface="Times New Roman" pitchFamily="18" charset="0"/>
                      <a:cs typeface="Times New Roman" pitchFamily="18" charset="0"/>
                    </a:rPr>
                    <a:t>5</a:t>
                  </a:r>
                </a:p>
              </p:txBody>
            </p:sp>
          </p:grpSp>
          <p:sp>
            <p:nvSpPr>
              <p:cNvPr id="44098" name="Text Box 75"/>
              <p:cNvSpPr txBox="1">
                <a:spLocks noChangeArrowheads="1"/>
              </p:cNvSpPr>
              <p:nvPr/>
            </p:nvSpPr>
            <p:spPr bwMode="auto">
              <a:xfrm>
                <a:off x="6643702" y="1500174"/>
                <a:ext cx="4167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00"/>
                    </a:solidFill>
                    <a:latin typeface="Times New Roman" pitchFamily="18" charset="0"/>
                    <a:cs typeface="Times New Roman" pitchFamily="18" charset="0"/>
                  </a:rPr>
                  <a:t>R</a:t>
                </a:r>
                <a:endParaRPr lang="en-US" altLang="zh-CN" sz="2000" b="1" baseline="-25000">
                  <a:solidFill>
                    <a:srgbClr val="000000"/>
                  </a:solidFill>
                  <a:latin typeface="Times New Roman" pitchFamily="18" charset="0"/>
                  <a:cs typeface="Times New Roman" pitchFamily="18" charset="0"/>
                </a:endParaRPr>
              </a:p>
            </p:txBody>
          </p:sp>
          <p:sp>
            <p:nvSpPr>
              <p:cNvPr id="44099" name="Line 7"/>
              <p:cNvSpPr>
                <a:spLocks noChangeShapeType="1"/>
              </p:cNvSpPr>
              <p:nvPr/>
            </p:nvSpPr>
            <p:spPr bwMode="auto">
              <a:xfrm>
                <a:off x="6574051" y="1266948"/>
                <a:ext cx="0" cy="3975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00" name="Line 7"/>
              <p:cNvSpPr>
                <a:spLocks noChangeShapeType="1"/>
              </p:cNvSpPr>
              <p:nvPr/>
            </p:nvSpPr>
            <p:spPr bwMode="auto">
              <a:xfrm>
                <a:off x="6572976" y="2161479"/>
                <a:ext cx="0" cy="3975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01" name="Oval 71"/>
              <p:cNvSpPr>
                <a:spLocks noChangeArrowheads="1"/>
              </p:cNvSpPr>
              <p:nvPr/>
            </p:nvSpPr>
            <p:spPr bwMode="auto">
              <a:xfrm>
                <a:off x="6399583" y="1988969"/>
                <a:ext cx="342745" cy="345110"/>
              </a:xfrm>
              <a:prstGeom prst="ellipse">
                <a:avLst/>
              </a:prstGeom>
              <a:solidFill>
                <a:schemeClr val="accent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000000"/>
                  </a:solidFill>
                  <a:latin typeface="Times New Roman" pitchFamily="18" charset="0"/>
                  <a:cs typeface="Times New Roman" pitchFamily="18" charset="0"/>
                </a:endParaRPr>
              </a:p>
            </p:txBody>
          </p:sp>
          <p:sp>
            <p:nvSpPr>
              <p:cNvPr id="44102" name="Line 72"/>
              <p:cNvSpPr>
                <a:spLocks noChangeShapeType="1"/>
              </p:cNvSpPr>
              <p:nvPr/>
            </p:nvSpPr>
            <p:spPr bwMode="auto">
              <a:xfrm flipH="1">
                <a:off x="6455146" y="2035624"/>
                <a:ext cx="238551" cy="2401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03" name="Line 73"/>
              <p:cNvSpPr>
                <a:spLocks noChangeShapeType="1"/>
              </p:cNvSpPr>
              <p:nvPr/>
            </p:nvSpPr>
            <p:spPr bwMode="auto">
              <a:xfrm>
                <a:off x="6454800" y="2036725"/>
                <a:ext cx="238551" cy="2401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 name="矩形 256"/>
              <p:cNvSpPr/>
              <p:nvPr/>
            </p:nvSpPr>
            <p:spPr bwMode="auto">
              <a:xfrm>
                <a:off x="4714856" y="981497"/>
                <a:ext cx="1481158" cy="2609016"/>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000000"/>
                  </a:solidFill>
                </a:endParaRPr>
              </a:p>
            </p:txBody>
          </p:sp>
          <p:sp>
            <p:nvSpPr>
              <p:cNvPr id="44105" name="Rectangle 16"/>
              <p:cNvSpPr>
                <a:spLocks noChangeArrowheads="1"/>
              </p:cNvSpPr>
              <p:nvPr/>
            </p:nvSpPr>
            <p:spPr bwMode="auto">
              <a:xfrm>
                <a:off x="6215074" y="962834"/>
                <a:ext cx="644729"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a:solidFill>
                      <a:srgbClr val="000000"/>
                    </a:solidFill>
                    <a:latin typeface="Times New Roman" pitchFamily="18" charset="0"/>
                    <a:ea typeface="幼圆" pitchFamily="49" charset="-122"/>
                    <a:cs typeface="Times New Roman" pitchFamily="18" charset="0"/>
                  </a:rPr>
                  <a:t>+5V</a:t>
                </a:r>
              </a:p>
            </p:txBody>
          </p:sp>
          <p:sp>
            <p:nvSpPr>
              <p:cNvPr id="44106" name="Rectangle 74"/>
              <p:cNvSpPr>
                <a:spLocks noChangeArrowheads="1"/>
              </p:cNvSpPr>
              <p:nvPr/>
            </p:nvSpPr>
            <p:spPr bwMode="auto">
              <a:xfrm>
                <a:off x="6499713" y="1503002"/>
                <a:ext cx="144001" cy="360104"/>
              </a:xfrm>
              <a:prstGeom prst="rect">
                <a:avLst/>
              </a:prstGeom>
              <a:solidFill>
                <a:schemeClr val="bg1"/>
              </a:solidFill>
              <a:ln w="25400">
                <a:solidFill>
                  <a:schemeClr val="tx1"/>
                </a:solidFill>
                <a:miter lim="800000"/>
                <a:headEnd/>
                <a:tailEnd/>
              </a:ln>
            </p:spPr>
            <p:txBody>
              <a:bodyPr wrap="none" lIns="90000" tIns="46800" rIns="90000" bIns="46800"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000000"/>
                  </a:solidFill>
                  <a:latin typeface="Times New Roman" pitchFamily="18" charset="0"/>
                  <a:cs typeface="Times New Roman" pitchFamily="18" charset="0"/>
                </a:endParaRPr>
              </a:p>
            </p:txBody>
          </p:sp>
          <p:sp>
            <p:nvSpPr>
              <p:cNvPr id="44107" name="Text Box 70"/>
              <p:cNvSpPr txBox="1">
                <a:spLocks noChangeArrowheads="1"/>
              </p:cNvSpPr>
              <p:nvPr/>
            </p:nvSpPr>
            <p:spPr bwMode="auto">
              <a:xfrm>
                <a:off x="6715140" y="1957319"/>
                <a:ext cx="482600"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00"/>
                    </a:solidFill>
                    <a:latin typeface="Times New Roman" pitchFamily="18" charset="0"/>
                    <a:cs typeface="Times New Roman" pitchFamily="18" charset="0"/>
                  </a:rPr>
                  <a:t>F</a:t>
                </a:r>
                <a:endParaRPr lang="en-US" altLang="zh-CN" sz="2000" b="1" baseline="-25000">
                  <a:solidFill>
                    <a:srgbClr val="000000"/>
                  </a:solidFill>
                  <a:latin typeface="Times New Roman" pitchFamily="18" charset="0"/>
                  <a:cs typeface="Times New Roman" pitchFamily="18" charset="0"/>
                </a:endParaRPr>
              </a:p>
            </p:txBody>
          </p:sp>
          <p:sp>
            <p:nvSpPr>
              <p:cNvPr id="44108" name="Line 19"/>
              <p:cNvSpPr>
                <a:spLocks noChangeShapeType="1"/>
              </p:cNvSpPr>
              <p:nvPr/>
            </p:nvSpPr>
            <p:spPr bwMode="auto">
              <a:xfrm>
                <a:off x="5487994" y="2546344"/>
                <a:ext cx="76191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09" name="Line 36"/>
              <p:cNvSpPr>
                <a:spLocks noChangeShapeType="1"/>
              </p:cNvSpPr>
              <p:nvPr/>
            </p:nvSpPr>
            <p:spPr bwMode="auto">
              <a:xfrm rot="16200000" flipV="1">
                <a:off x="6410127" y="2384207"/>
                <a:ext cx="0" cy="32427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3" name="右箭头 292"/>
            <p:cNvSpPr/>
            <p:nvPr/>
          </p:nvSpPr>
          <p:spPr>
            <a:xfrm>
              <a:off x="4071934" y="4929188"/>
              <a:ext cx="714381" cy="285750"/>
            </a:xfrm>
            <a:prstGeom prst="rightArrow">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18" name="组合 153"/>
          <p:cNvGrpSpPr>
            <a:grpSpLocks/>
          </p:cNvGrpSpPr>
          <p:nvPr/>
        </p:nvGrpSpPr>
        <p:grpSpPr bwMode="auto">
          <a:xfrm>
            <a:off x="1069975" y="855663"/>
            <a:ext cx="2241550" cy="2073275"/>
            <a:chOff x="1069975" y="855663"/>
            <a:chExt cx="2241550" cy="2073275"/>
          </a:xfrm>
        </p:grpSpPr>
        <p:grpSp>
          <p:nvGrpSpPr>
            <p:cNvPr id="44069" name="组合 162"/>
            <p:cNvGrpSpPr>
              <a:grpSpLocks/>
            </p:cNvGrpSpPr>
            <p:nvPr/>
          </p:nvGrpSpPr>
          <p:grpSpPr bwMode="auto">
            <a:xfrm>
              <a:off x="1069975" y="855663"/>
              <a:ext cx="2241550" cy="2073275"/>
              <a:chOff x="355593" y="709593"/>
              <a:chExt cx="2241549" cy="2073275"/>
            </a:xfrm>
          </p:grpSpPr>
          <p:sp>
            <p:nvSpPr>
              <p:cNvPr id="44074" name="Line 7"/>
              <p:cNvSpPr>
                <a:spLocks noChangeShapeType="1"/>
              </p:cNvSpPr>
              <p:nvPr/>
            </p:nvSpPr>
            <p:spPr bwMode="auto">
              <a:xfrm>
                <a:off x="2357423" y="1139792"/>
                <a:ext cx="0" cy="4572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4075" name="组合 55"/>
              <p:cNvGrpSpPr>
                <a:grpSpLocks/>
              </p:cNvGrpSpPr>
              <p:nvPr/>
            </p:nvGrpSpPr>
            <p:grpSpPr bwMode="auto">
              <a:xfrm>
                <a:off x="2357422" y="1428736"/>
                <a:ext cx="0" cy="1347798"/>
                <a:chOff x="2357422" y="1428736"/>
                <a:chExt cx="0" cy="1347798"/>
              </a:xfrm>
            </p:grpSpPr>
            <p:sp>
              <p:nvSpPr>
                <p:cNvPr id="44091" name="Line 7"/>
                <p:cNvSpPr>
                  <a:spLocks noChangeShapeType="1"/>
                </p:cNvSpPr>
                <p:nvPr/>
              </p:nvSpPr>
              <p:spPr bwMode="auto">
                <a:xfrm>
                  <a:off x="2357422" y="1428736"/>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92" name="Line 7"/>
                <p:cNvSpPr>
                  <a:spLocks noChangeShapeType="1"/>
                </p:cNvSpPr>
                <p:nvPr/>
              </p:nvSpPr>
              <p:spPr bwMode="auto">
                <a:xfrm>
                  <a:off x="2357422" y="1862130"/>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93" name="Line 7"/>
                <p:cNvSpPr>
                  <a:spLocks noChangeShapeType="1"/>
                </p:cNvSpPr>
                <p:nvPr/>
              </p:nvSpPr>
              <p:spPr bwMode="auto">
                <a:xfrm>
                  <a:off x="2357422" y="2319334"/>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76" name="Line 66"/>
              <p:cNvSpPr>
                <a:spLocks noChangeShapeType="1"/>
              </p:cNvSpPr>
              <p:nvPr/>
            </p:nvSpPr>
            <p:spPr bwMode="auto">
              <a:xfrm>
                <a:off x="357160" y="1123931"/>
                <a:ext cx="5175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7" name="Text Box 68"/>
              <p:cNvSpPr txBox="1">
                <a:spLocks noChangeArrowheads="1"/>
              </p:cNvSpPr>
              <p:nvPr/>
            </p:nvSpPr>
            <p:spPr bwMode="auto">
              <a:xfrm>
                <a:off x="355593" y="709593"/>
                <a:ext cx="862012"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00"/>
                    </a:solidFill>
                    <a:latin typeface="Times New Roman" pitchFamily="18" charset="0"/>
                    <a:cs typeface="Times New Roman" pitchFamily="18" charset="0"/>
                  </a:rPr>
                  <a:t>“0”</a:t>
                </a:r>
              </a:p>
            </p:txBody>
          </p:sp>
          <p:sp>
            <p:nvSpPr>
              <p:cNvPr id="44078" name="Text Box 69"/>
              <p:cNvSpPr txBox="1">
                <a:spLocks noChangeArrowheads="1"/>
              </p:cNvSpPr>
              <p:nvPr/>
            </p:nvSpPr>
            <p:spPr bwMode="auto">
              <a:xfrm>
                <a:off x="1735130" y="711162"/>
                <a:ext cx="862012"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00"/>
                    </a:solidFill>
                    <a:latin typeface="Times New Roman" pitchFamily="18" charset="0"/>
                    <a:cs typeface="Times New Roman" pitchFamily="18" charset="0"/>
                  </a:rPr>
                  <a:t>“1”</a:t>
                </a:r>
              </a:p>
            </p:txBody>
          </p:sp>
          <p:sp>
            <p:nvSpPr>
              <p:cNvPr id="44079" name="Rectangle 74"/>
              <p:cNvSpPr>
                <a:spLocks noChangeArrowheads="1"/>
              </p:cNvSpPr>
              <p:nvPr/>
            </p:nvSpPr>
            <p:spPr bwMode="auto">
              <a:xfrm>
                <a:off x="2285985" y="1282668"/>
                <a:ext cx="142869" cy="402292"/>
              </a:xfrm>
              <a:prstGeom prst="rect">
                <a:avLst/>
              </a:prstGeom>
              <a:solidFill>
                <a:schemeClr val="bg1"/>
              </a:solidFill>
              <a:ln w="25400">
                <a:solidFill>
                  <a:schemeClr val="tx1"/>
                </a:solidFill>
                <a:miter lim="800000"/>
                <a:headEnd/>
                <a:tailEnd/>
              </a:ln>
            </p:spPr>
            <p:txBody>
              <a:bodyPr lIns="90000" tIns="46800" rIns="90000" bIns="46800"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000000"/>
                  </a:solidFill>
                  <a:latin typeface="Times New Roman" pitchFamily="18" charset="0"/>
                  <a:cs typeface="Times New Roman" pitchFamily="18" charset="0"/>
                </a:endParaRPr>
              </a:p>
            </p:txBody>
          </p:sp>
          <p:sp>
            <p:nvSpPr>
              <p:cNvPr id="44080" name="Text Box 75"/>
              <p:cNvSpPr txBox="1">
                <a:spLocks noChangeArrowheads="1"/>
              </p:cNvSpPr>
              <p:nvPr/>
            </p:nvSpPr>
            <p:spPr bwMode="auto">
              <a:xfrm>
                <a:off x="1928795" y="1282668"/>
                <a:ext cx="482600"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00"/>
                    </a:solidFill>
                    <a:latin typeface="Times New Roman" pitchFamily="18" charset="0"/>
                    <a:cs typeface="Times New Roman" pitchFamily="18" charset="0"/>
                  </a:rPr>
                  <a:t>R</a:t>
                </a:r>
                <a:endParaRPr lang="en-US" altLang="zh-CN" sz="2000" b="1" baseline="-25000">
                  <a:solidFill>
                    <a:srgbClr val="000000"/>
                  </a:solidFill>
                  <a:latin typeface="Times New Roman" pitchFamily="18" charset="0"/>
                  <a:cs typeface="Times New Roman" pitchFamily="18" charset="0"/>
                </a:endParaRPr>
              </a:p>
            </p:txBody>
          </p:sp>
          <p:grpSp>
            <p:nvGrpSpPr>
              <p:cNvPr id="44081" name="组合 218"/>
              <p:cNvGrpSpPr>
                <a:grpSpLocks/>
              </p:cNvGrpSpPr>
              <p:nvPr/>
            </p:nvGrpSpPr>
            <p:grpSpPr bwMode="auto">
              <a:xfrm>
                <a:off x="857236" y="1009627"/>
                <a:ext cx="215900" cy="215900"/>
                <a:chOff x="7465258" y="1857370"/>
                <a:chExt cx="250446" cy="215900"/>
              </a:xfrm>
            </p:grpSpPr>
            <p:cxnSp>
              <p:nvCxnSpPr>
                <p:cNvPr id="167" name="直接连接符 166"/>
                <p:cNvCxnSpPr/>
                <p:nvPr/>
              </p:nvCxnSpPr>
              <p:spPr>
                <a:xfrm>
                  <a:off x="7465266" y="1857373"/>
                  <a:ext cx="25044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7465266" y="2070098"/>
                  <a:ext cx="25044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rot="5400000">
                  <a:off x="7368239" y="1965196"/>
                  <a:ext cx="214312" cy="18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082" name="Line 13"/>
              <p:cNvSpPr>
                <a:spLocks noChangeShapeType="1"/>
              </p:cNvSpPr>
              <p:nvPr/>
            </p:nvSpPr>
            <p:spPr bwMode="auto">
              <a:xfrm>
                <a:off x="1817419" y="1139792"/>
                <a:ext cx="540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3" name="Line 18"/>
              <p:cNvSpPr>
                <a:spLocks noChangeShapeType="1"/>
              </p:cNvSpPr>
              <p:nvPr/>
            </p:nvSpPr>
            <p:spPr bwMode="auto">
              <a:xfrm>
                <a:off x="2201847" y="2782868"/>
                <a:ext cx="304798"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4" name="Text Box 70"/>
              <p:cNvSpPr txBox="1">
                <a:spLocks noChangeArrowheads="1"/>
              </p:cNvSpPr>
              <p:nvPr/>
            </p:nvSpPr>
            <p:spPr bwMode="auto">
              <a:xfrm>
                <a:off x="1785919" y="1841530"/>
                <a:ext cx="482600"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00"/>
                    </a:solidFill>
                    <a:latin typeface="Times New Roman" pitchFamily="18" charset="0"/>
                    <a:cs typeface="Times New Roman" pitchFamily="18" charset="0"/>
                  </a:rPr>
                  <a:t>F</a:t>
                </a:r>
                <a:endParaRPr lang="en-US" altLang="zh-CN" sz="2000" b="1" baseline="-25000">
                  <a:solidFill>
                    <a:srgbClr val="000000"/>
                  </a:solidFill>
                  <a:latin typeface="Times New Roman" pitchFamily="18" charset="0"/>
                  <a:cs typeface="Times New Roman" pitchFamily="18" charset="0"/>
                </a:endParaRPr>
              </a:p>
            </p:txBody>
          </p:sp>
          <p:sp>
            <p:nvSpPr>
              <p:cNvPr id="44085" name="Oval 71"/>
              <p:cNvSpPr>
                <a:spLocks noChangeArrowheads="1"/>
              </p:cNvSpPr>
              <p:nvPr/>
            </p:nvSpPr>
            <p:spPr bwMode="auto">
              <a:xfrm>
                <a:off x="2165331" y="1841530"/>
                <a:ext cx="396875" cy="396876"/>
              </a:xfrm>
              <a:prstGeom prst="ellipse">
                <a:avLst/>
              </a:prstGeom>
              <a:solidFill>
                <a:schemeClr val="accent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000000"/>
                  </a:solidFill>
                  <a:latin typeface="Times New Roman" pitchFamily="18" charset="0"/>
                  <a:cs typeface="Times New Roman" pitchFamily="18" charset="0"/>
                </a:endParaRPr>
              </a:p>
            </p:txBody>
          </p:sp>
          <p:sp>
            <p:nvSpPr>
              <p:cNvPr id="44086" name="Line 72"/>
              <p:cNvSpPr>
                <a:spLocks noChangeShapeType="1"/>
              </p:cNvSpPr>
              <p:nvPr/>
            </p:nvSpPr>
            <p:spPr bwMode="auto">
              <a:xfrm flipH="1">
                <a:off x="2225656" y="1909792"/>
                <a:ext cx="276225" cy="2762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7" name="Line 73"/>
              <p:cNvSpPr>
                <a:spLocks noChangeShapeType="1"/>
              </p:cNvSpPr>
              <p:nvPr/>
            </p:nvSpPr>
            <p:spPr bwMode="auto">
              <a:xfrm>
                <a:off x="2225656" y="1925667"/>
                <a:ext cx="276225" cy="2762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070" name="组合 149"/>
            <p:cNvGrpSpPr>
              <a:grpSpLocks/>
            </p:cNvGrpSpPr>
            <p:nvPr/>
          </p:nvGrpSpPr>
          <p:grpSpPr bwMode="auto">
            <a:xfrm>
              <a:off x="1785918" y="915970"/>
              <a:ext cx="748767" cy="714375"/>
              <a:chOff x="3571868" y="3571876"/>
              <a:chExt cx="748767" cy="714375"/>
            </a:xfrm>
          </p:grpSpPr>
          <p:sp>
            <p:nvSpPr>
              <p:cNvPr id="44071" name="Oval 18"/>
              <p:cNvSpPr>
                <a:spLocks noChangeArrowheads="1"/>
              </p:cNvSpPr>
              <p:nvPr/>
            </p:nvSpPr>
            <p:spPr bwMode="auto">
              <a:xfrm>
                <a:off x="4168305" y="3871923"/>
                <a:ext cx="152330" cy="152399"/>
              </a:xfrm>
              <a:prstGeom prst="ellipse">
                <a:avLst/>
              </a:prstGeom>
              <a:solidFill>
                <a:schemeClr val="bg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sp>
            <p:nvSpPr>
              <p:cNvPr id="152" name="矩形 151"/>
              <p:cNvSpPr/>
              <p:nvPr/>
            </p:nvSpPr>
            <p:spPr bwMode="auto">
              <a:xfrm>
                <a:off x="3571888" y="3571894"/>
                <a:ext cx="571500" cy="714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4073" name="矩形 119"/>
              <p:cNvSpPr>
                <a:spLocks noChangeArrowheads="1"/>
              </p:cNvSpPr>
              <p:nvPr/>
            </p:nvSpPr>
            <p:spPr bwMode="auto">
              <a:xfrm>
                <a:off x="3739771" y="3605191"/>
                <a:ext cx="356110"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&amp;</a:t>
                </a:r>
                <a:endParaRPr lang="zh-CN" altLang="en-US" sz="1600">
                  <a:solidFill>
                    <a:srgbClr val="000000"/>
                  </a:solidFill>
                  <a:latin typeface="Times New Roman" pitchFamily="18" charset="0"/>
                  <a:cs typeface="Times New Roman" pitchFamily="18" charset="0"/>
                </a:endParaRPr>
              </a:p>
            </p:txBody>
          </p:sp>
        </p:grpSp>
      </p:grpSp>
      <p:grpSp>
        <p:nvGrpSpPr>
          <p:cNvPr id="23" name="组合 158"/>
          <p:cNvGrpSpPr>
            <a:grpSpLocks/>
          </p:cNvGrpSpPr>
          <p:nvPr/>
        </p:nvGrpSpPr>
        <p:grpSpPr bwMode="auto">
          <a:xfrm>
            <a:off x="857250" y="3786188"/>
            <a:ext cx="2520950" cy="2324100"/>
            <a:chOff x="857250" y="3786188"/>
            <a:chExt cx="2520950" cy="2324113"/>
          </a:xfrm>
        </p:grpSpPr>
        <p:grpSp>
          <p:nvGrpSpPr>
            <p:cNvPr id="44046" name="组合 86"/>
            <p:cNvGrpSpPr>
              <a:grpSpLocks/>
            </p:cNvGrpSpPr>
            <p:nvPr/>
          </p:nvGrpSpPr>
          <p:grpSpPr bwMode="auto">
            <a:xfrm>
              <a:off x="857250" y="3786188"/>
              <a:ext cx="2520950" cy="2085976"/>
              <a:chOff x="714348" y="2500306"/>
              <a:chExt cx="2520441" cy="2085989"/>
            </a:xfrm>
          </p:grpSpPr>
          <p:sp>
            <p:nvSpPr>
              <p:cNvPr id="44051" name="Line 7"/>
              <p:cNvSpPr>
                <a:spLocks noChangeShapeType="1"/>
              </p:cNvSpPr>
              <p:nvPr/>
            </p:nvSpPr>
            <p:spPr bwMode="auto">
              <a:xfrm>
                <a:off x="2857488" y="2928934"/>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2" name="Line 7"/>
              <p:cNvSpPr>
                <a:spLocks noChangeShapeType="1"/>
              </p:cNvSpPr>
              <p:nvPr/>
            </p:nvSpPr>
            <p:spPr bwMode="auto">
              <a:xfrm>
                <a:off x="2857488" y="3571876"/>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3" name="Rectangle 16"/>
              <p:cNvSpPr>
                <a:spLocks noChangeArrowheads="1"/>
              </p:cNvSpPr>
              <p:nvPr/>
            </p:nvSpPr>
            <p:spPr bwMode="auto">
              <a:xfrm>
                <a:off x="2500298" y="2500306"/>
                <a:ext cx="7344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000000"/>
                    </a:solidFill>
                    <a:latin typeface="Times New Roman" pitchFamily="18" charset="0"/>
                    <a:ea typeface="幼圆" pitchFamily="49" charset="-122"/>
                    <a:cs typeface="Times New Roman" pitchFamily="18" charset="0"/>
                  </a:rPr>
                  <a:t>+5V</a:t>
                </a:r>
              </a:p>
            </p:txBody>
          </p:sp>
          <p:sp>
            <p:nvSpPr>
              <p:cNvPr id="44054" name="Line 7"/>
              <p:cNvSpPr>
                <a:spLocks noChangeShapeType="1"/>
              </p:cNvSpPr>
              <p:nvPr/>
            </p:nvSpPr>
            <p:spPr bwMode="auto">
              <a:xfrm>
                <a:off x="2857488" y="4043370"/>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5" name="Line 66"/>
              <p:cNvSpPr>
                <a:spLocks noChangeShapeType="1"/>
              </p:cNvSpPr>
              <p:nvPr/>
            </p:nvSpPr>
            <p:spPr bwMode="auto">
              <a:xfrm>
                <a:off x="858791" y="4484709"/>
                <a:ext cx="5175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6" name="Text Box 68"/>
              <p:cNvSpPr txBox="1">
                <a:spLocks noChangeArrowheads="1"/>
              </p:cNvSpPr>
              <p:nvPr/>
            </p:nvSpPr>
            <p:spPr bwMode="auto">
              <a:xfrm>
                <a:off x="714348" y="4100460"/>
                <a:ext cx="8620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00"/>
                    </a:solidFill>
                    <a:latin typeface="Times New Roman" pitchFamily="18" charset="0"/>
                    <a:cs typeface="Times New Roman" pitchFamily="18" charset="0"/>
                  </a:rPr>
                  <a:t>“1”</a:t>
                </a:r>
              </a:p>
            </p:txBody>
          </p:sp>
          <p:sp>
            <p:nvSpPr>
              <p:cNvPr id="44057" name="Text Box 69"/>
              <p:cNvSpPr txBox="1">
                <a:spLocks noChangeArrowheads="1"/>
              </p:cNvSpPr>
              <p:nvPr/>
            </p:nvSpPr>
            <p:spPr bwMode="auto">
              <a:xfrm>
                <a:off x="2285984" y="4100475"/>
                <a:ext cx="862013"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00"/>
                    </a:solidFill>
                    <a:latin typeface="Times New Roman" pitchFamily="18" charset="0"/>
                    <a:cs typeface="Times New Roman" pitchFamily="18" charset="0"/>
                  </a:rPr>
                  <a:t>“0”</a:t>
                </a:r>
              </a:p>
            </p:txBody>
          </p:sp>
          <p:sp>
            <p:nvSpPr>
              <p:cNvPr id="44058" name="Text Box 70"/>
              <p:cNvSpPr txBox="1">
                <a:spLocks noChangeArrowheads="1"/>
              </p:cNvSpPr>
              <p:nvPr/>
            </p:nvSpPr>
            <p:spPr bwMode="auto">
              <a:xfrm>
                <a:off x="2357422" y="3814708"/>
                <a:ext cx="482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00"/>
                    </a:solidFill>
                    <a:latin typeface="Times New Roman" pitchFamily="18" charset="0"/>
                    <a:cs typeface="Times New Roman" pitchFamily="18" charset="0"/>
                  </a:rPr>
                  <a:t>F</a:t>
                </a:r>
                <a:endParaRPr lang="en-US" altLang="zh-CN" sz="2000" b="1" baseline="-25000">
                  <a:solidFill>
                    <a:srgbClr val="000000"/>
                  </a:solidFill>
                  <a:latin typeface="Times New Roman" pitchFamily="18" charset="0"/>
                  <a:cs typeface="Times New Roman" pitchFamily="18" charset="0"/>
                </a:endParaRPr>
              </a:p>
            </p:txBody>
          </p:sp>
          <p:sp>
            <p:nvSpPr>
              <p:cNvPr id="44059" name="Oval 71"/>
              <p:cNvSpPr>
                <a:spLocks noChangeArrowheads="1"/>
              </p:cNvSpPr>
              <p:nvPr/>
            </p:nvSpPr>
            <p:spPr bwMode="auto">
              <a:xfrm>
                <a:off x="2666963" y="3814708"/>
                <a:ext cx="396875" cy="396875"/>
              </a:xfrm>
              <a:prstGeom prst="ellipse">
                <a:avLst/>
              </a:prstGeom>
              <a:solidFill>
                <a:schemeClr val="accent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000000"/>
                  </a:solidFill>
                  <a:latin typeface="Times New Roman" pitchFamily="18" charset="0"/>
                  <a:cs typeface="Times New Roman" pitchFamily="18" charset="0"/>
                </a:endParaRPr>
              </a:p>
            </p:txBody>
          </p:sp>
          <p:sp>
            <p:nvSpPr>
              <p:cNvPr id="44060" name="Line 72"/>
              <p:cNvSpPr>
                <a:spLocks noChangeShapeType="1"/>
              </p:cNvSpPr>
              <p:nvPr/>
            </p:nvSpPr>
            <p:spPr bwMode="auto">
              <a:xfrm flipH="1">
                <a:off x="2727282" y="3882970"/>
                <a:ext cx="276225" cy="2762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1" name="Line 73"/>
              <p:cNvSpPr>
                <a:spLocks noChangeShapeType="1"/>
              </p:cNvSpPr>
              <p:nvPr/>
            </p:nvSpPr>
            <p:spPr bwMode="auto">
              <a:xfrm>
                <a:off x="2727293" y="3886145"/>
                <a:ext cx="276225" cy="2762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2" name="Rectangle 74"/>
              <p:cNvSpPr>
                <a:spLocks noChangeArrowheads="1"/>
              </p:cNvSpPr>
              <p:nvPr/>
            </p:nvSpPr>
            <p:spPr bwMode="auto">
              <a:xfrm>
                <a:off x="2785603" y="3214686"/>
                <a:ext cx="143971" cy="360002"/>
              </a:xfrm>
              <a:prstGeom prst="rect">
                <a:avLst/>
              </a:prstGeom>
              <a:solidFill>
                <a:schemeClr val="bg1"/>
              </a:solidFill>
              <a:ln w="25400">
                <a:solidFill>
                  <a:schemeClr val="tx1"/>
                </a:solidFill>
                <a:miter lim="800000"/>
                <a:headEnd/>
                <a:tailEnd/>
              </a:ln>
            </p:spPr>
            <p:txBody>
              <a:bodyPr wrap="none" lIns="90000" tIns="46800" rIns="90000" bIns="46800"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000000"/>
                  </a:solidFill>
                  <a:latin typeface="Times New Roman" pitchFamily="18" charset="0"/>
                  <a:cs typeface="Times New Roman" pitchFamily="18" charset="0"/>
                </a:endParaRPr>
              </a:p>
            </p:txBody>
          </p:sp>
          <p:sp>
            <p:nvSpPr>
              <p:cNvPr id="44063" name="Text Box 75"/>
              <p:cNvSpPr txBox="1">
                <a:spLocks noChangeArrowheads="1"/>
              </p:cNvSpPr>
              <p:nvPr/>
            </p:nvSpPr>
            <p:spPr bwMode="auto">
              <a:xfrm>
                <a:off x="2428860" y="3214686"/>
                <a:ext cx="482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00"/>
                    </a:solidFill>
                    <a:latin typeface="Times New Roman" pitchFamily="18" charset="0"/>
                    <a:cs typeface="Times New Roman" pitchFamily="18" charset="0"/>
                  </a:rPr>
                  <a:t>R</a:t>
                </a:r>
                <a:endParaRPr lang="en-US" altLang="zh-CN" sz="2000" b="1" baseline="-25000">
                  <a:solidFill>
                    <a:srgbClr val="000000"/>
                  </a:solidFill>
                  <a:latin typeface="Times New Roman" pitchFamily="18" charset="0"/>
                  <a:cs typeface="Times New Roman" pitchFamily="18" charset="0"/>
                </a:endParaRPr>
              </a:p>
            </p:txBody>
          </p:sp>
          <p:grpSp>
            <p:nvGrpSpPr>
              <p:cNvPr id="44064" name="组合 218"/>
              <p:cNvGrpSpPr>
                <a:grpSpLocks/>
              </p:cNvGrpSpPr>
              <p:nvPr/>
            </p:nvGrpSpPr>
            <p:grpSpPr bwMode="auto">
              <a:xfrm>
                <a:off x="1358756" y="4370393"/>
                <a:ext cx="215857" cy="215902"/>
                <a:chOff x="7465106" y="1857354"/>
                <a:chExt cx="250395" cy="215902"/>
              </a:xfrm>
            </p:grpSpPr>
            <p:cxnSp>
              <p:nvCxnSpPr>
                <p:cNvPr id="242" name="直接连接符 241"/>
                <p:cNvCxnSpPr/>
                <p:nvPr/>
              </p:nvCxnSpPr>
              <p:spPr>
                <a:xfrm>
                  <a:off x="7465091" y="1857364"/>
                  <a:ext cx="250394"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a:off x="7465091" y="2070092"/>
                  <a:ext cx="250394"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直接连接符 243"/>
                <p:cNvCxnSpPr/>
                <p:nvPr/>
              </p:nvCxnSpPr>
              <p:spPr>
                <a:xfrm rot="5400000">
                  <a:off x="7368059" y="1965189"/>
                  <a:ext cx="214316" cy="18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065" name="Line 13"/>
              <p:cNvSpPr>
                <a:spLocks noChangeShapeType="1"/>
              </p:cNvSpPr>
              <p:nvPr/>
            </p:nvSpPr>
            <p:spPr bwMode="auto">
              <a:xfrm>
                <a:off x="2317138" y="4500569"/>
                <a:ext cx="53989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047" name="组合 154"/>
            <p:cNvGrpSpPr>
              <a:grpSpLocks/>
            </p:cNvGrpSpPr>
            <p:nvPr/>
          </p:nvGrpSpPr>
          <p:grpSpPr bwMode="auto">
            <a:xfrm>
              <a:off x="1714480" y="5395926"/>
              <a:ext cx="748767" cy="714375"/>
              <a:chOff x="3571868" y="3571876"/>
              <a:chExt cx="748767" cy="714375"/>
            </a:xfrm>
          </p:grpSpPr>
          <p:sp>
            <p:nvSpPr>
              <p:cNvPr id="44048" name="Oval 18"/>
              <p:cNvSpPr>
                <a:spLocks noChangeArrowheads="1"/>
              </p:cNvSpPr>
              <p:nvPr/>
            </p:nvSpPr>
            <p:spPr bwMode="auto">
              <a:xfrm>
                <a:off x="4168305" y="3871923"/>
                <a:ext cx="152330" cy="152399"/>
              </a:xfrm>
              <a:prstGeom prst="ellipse">
                <a:avLst/>
              </a:prstGeom>
              <a:solidFill>
                <a:schemeClr val="bg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sp>
            <p:nvSpPr>
              <p:cNvPr id="157" name="矩形 156"/>
              <p:cNvSpPr/>
              <p:nvPr/>
            </p:nvSpPr>
            <p:spPr bwMode="auto">
              <a:xfrm>
                <a:off x="3571888" y="3571872"/>
                <a:ext cx="571500" cy="7143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4050" name="矩形 119"/>
              <p:cNvSpPr>
                <a:spLocks noChangeArrowheads="1"/>
              </p:cNvSpPr>
              <p:nvPr/>
            </p:nvSpPr>
            <p:spPr bwMode="auto">
              <a:xfrm>
                <a:off x="3739771" y="3605191"/>
                <a:ext cx="356110"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00"/>
                    </a:solidFill>
                    <a:latin typeface="Times New Roman" pitchFamily="18" charset="0"/>
                    <a:cs typeface="Times New Roman" pitchFamily="18" charset="0"/>
                  </a:rPr>
                  <a:t>&amp;</a:t>
                </a:r>
                <a:endParaRPr lang="zh-CN" altLang="en-US" sz="1600">
                  <a:solidFill>
                    <a:srgbClr val="000000"/>
                  </a:solidFill>
                  <a:latin typeface="Times New Roman" pitchFamily="18" charset="0"/>
                  <a:cs typeface="Times New Roman" pitchFamily="18" charset="0"/>
                </a:endParaRPr>
              </a:p>
            </p:txBody>
          </p:sp>
        </p:grpSp>
      </p:grpSp>
      <p:sp>
        <p:nvSpPr>
          <p:cNvPr id="44045" name="矩形 1"/>
          <p:cNvSpPr>
            <a:spLocks noChangeArrowheads="1"/>
          </p:cNvSpPr>
          <p:nvPr/>
        </p:nvSpPr>
        <p:spPr bwMode="auto">
          <a:xfrm>
            <a:off x="6488113" y="44450"/>
            <a:ext cx="2446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§3.4</a:t>
            </a:r>
            <a:r>
              <a:rPr kumimoji="1" lang="en-US" altLang="zh-CN" sz="1800" b="1">
                <a:solidFill>
                  <a:srgbClr val="FF0066"/>
                </a:solidFill>
                <a:latin typeface="宋体" pitchFamily="2" charset="-122"/>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TTL</a:t>
            </a:r>
            <a:r>
              <a:rPr lang="zh-CN" altLang="en-US" sz="1800" b="1">
                <a:solidFill>
                  <a:srgbClr val="FF0066"/>
                </a:solidFill>
                <a:latin typeface="Times New Roman" pitchFamily="18" charset="0"/>
                <a:ea typeface="楷体_GB2312" pitchFamily="49" charset="-122"/>
                <a:cs typeface="Times New Roman" pitchFamily="18" charset="0"/>
              </a:rPr>
              <a:t>集成门电路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linds(horizontal)">
                                      <p:cBhvr>
                                        <p:cTn id="32" dur="500"/>
                                        <p:tgtEl>
                                          <p:spTgt spid="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up)">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3"/>
                                        </p:tgtEl>
                                        <p:attrNameLst>
                                          <p:attrName>style.visibility</p:attrName>
                                        </p:attrNameLst>
                                      </p:cBhvr>
                                      <p:to>
                                        <p:strVal val="visible"/>
                                      </p:to>
                                    </p:set>
                                    <p:animEffect transition="in" filter="wipe(left)">
                                      <p:cBhvr>
                                        <p:cTn id="52" dur="500"/>
                                        <p:tgtEl>
                                          <p:spTgt spid="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26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2"/>
          <p:cNvSpPr txBox="1">
            <a:spLocks noChangeArrowheads="1"/>
          </p:cNvSpPr>
          <p:nvPr/>
        </p:nvSpPr>
        <p:spPr>
          <a:xfrm>
            <a:off x="461963" y="142875"/>
            <a:ext cx="3681412" cy="504825"/>
          </a:xfrm>
          <a:prstGeom prst="rect">
            <a:avLst/>
          </a:prstGeom>
        </p:spPr>
        <p:txBody>
          <a:bodyPr/>
          <a:lstStyle/>
          <a:p>
            <a:pPr>
              <a:defRPr/>
            </a:pPr>
            <a:r>
              <a:rPr lang="zh-CN" altLang="en-US" sz="2400" b="1" kern="0" dirty="0">
                <a:solidFill>
                  <a:srgbClr val="0000FF"/>
                </a:solidFill>
                <a:latin typeface="Times New Roman" pitchFamily="18" charset="0"/>
                <a:ea typeface="宋体"/>
                <a:cs typeface="Times New Roman" pitchFamily="18" charset="0"/>
              </a:rPr>
              <a:t>（</a:t>
            </a:r>
            <a:r>
              <a:rPr lang="en-US" altLang="zh-CN" sz="2400" b="1" kern="0" dirty="0">
                <a:solidFill>
                  <a:srgbClr val="0000FF"/>
                </a:solidFill>
                <a:latin typeface="Times New Roman" pitchFamily="18" charset="0"/>
                <a:ea typeface="宋体"/>
                <a:cs typeface="Times New Roman" pitchFamily="18" charset="0"/>
              </a:rPr>
              <a:t>5</a:t>
            </a:r>
            <a:r>
              <a:rPr lang="zh-CN" altLang="en-US" sz="2400" b="1" kern="0" dirty="0">
                <a:solidFill>
                  <a:srgbClr val="0000FF"/>
                </a:solidFill>
                <a:latin typeface="Times New Roman" pitchFamily="18" charset="0"/>
                <a:ea typeface="宋体"/>
                <a:cs typeface="Times New Roman" pitchFamily="18" charset="0"/>
              </a:rPr>
              <a:t>）负载能力的计算</a:t>
            </a:r>
          </a:p>
        </p:txBody>
      </p:sp>
      <p:sp>
        <p:nvSpPr>
          <p:cNvPr id="127" name="Text Box 60"/>
          <p:cNvSpPr txBox="1">
            <a:spLocks noChangeArrowheads="1"/>
          </p:cNvSpPr>
          <p:nvPr/>
        </p:nvSpPr>
        <p:spPr bwMode="auto">
          <a:xfrm>
            <a:off x="2317750" y="4365625"/>
            <a:ext cx="1931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FF"/>
                </a:solidFill>
                <a:latin typeface="Times New Roman" pitchFamily="18" charset="0"/>
                <a:cs typeface="Times New Roman" pitchFamily="18" charset="0"/>
              </a:rPr>
              <a:t>I</a:t>
            </a:r>
            <a:r>
              <a:rPr lang="en-US" altLang="zh-CN" sz="2000" b="1" baseline="-25000">
                <a:solidFill>
                  <a:srgbClr val="0000FF"/>
                </a:solidFill>
                <a:latin typeface="Times New Roman" pitchFamily="18" charset="0"/>
                <a:cs typeface="Times New Roman" pitchFamily="18" charset="0"/>
              </a:rPr>
              <a:t>OH</a:t>
            </a:r>
            <a:r>
              <a:rPr lang="en-US" altLang="zh-CN" sz="2000" b="1">
                <a:solidFill>
                  <a:srgbClr val="0000FF"/>
                </a:solidFill>
                <a:latin typeface="Times New Roman" pitchFamily="18" charset="0"/>
                <a:cs typeface="Times New Roman" pitchFamily="18" charset="0"/>
              </a:rPr>
              <a:t>=N</a:t>
            </a:r>
            <a:r>
              <a:rPr lang="en-US" altLang="zh-CN" sz="2000" b="1" baseline="-25000">
                <a:solidFill>
                  <a:srgbClr val="0000FF"/>
                </a:solidFill>
                <a:latin typeface="Times New Roman" pitchFamily="18" charset="0"/>
                <a:cs typeface="Times New Roman" pitchFamily="18" charset="0"/>
              </a:rPr>
              <a:t>1</a:t>
            </a:r>
            <a:r>
              <a:rPr lang="en-US" altLang="zh-CN" sz="2000" b="1">
                <a:solidFill>
                  <a:srgbClr val="0000FF"/>
                </a:solidFill>
                <a:latin typeface="Times New Roman" pitchFamily="18" charset="0"/>
                <a:cs typeface="Times New Roman" pitchFamily="18" charset="0"/>
                <a:sym typeface="Symbol" pitchFamily="18" charset="2"/>
              </a:rPr>
              <a:t></a:t>
            </a:r>
            <a:r>
              <a:rPr lang="en-US" altLang="zh-CN" sz="2000" b="1">
                <a:solidFill>
                  <a:srgbClr val="0000FF"/>
                </a:solidFill>
                <a:latin typeface="Times New Roman" pitchFamily="18" charset="0"/>
                <a:cs typeface="Times New Roman" pitchFamily="18" charset="0"/>
              </a:rPr>
              <a:t>I</a:t>
            </a:r>
            <a:r>
              <a:rPr lang="en-US" altLang="zh-CN" sz="2000" b="1" baseline="-25000">
                <a:solidFill>
                  <a:srgbClr val="0000FF"/>
                </a:solidFill>
                <a:latin typeface="Times New Roman" pitchFamily="18" charset="0"/>
                <a:cs typeface="Times New Roman" pitchFamily="18" charset="0"/>
              </a:rPr>
              <a:t>IH</a:t>
            </a:r>
            <a:endParaRPr lang="en-US" altLang="zh-CN" sz="2000" b="1">
              <a:solidFill>
                <a:srgbClr val="0000FF"/>
              </a:solidFill>
              <a:latin typeface="Times New Roman" pitchFamily="18" charset="0"/>
              <a:cs typeface="Times New Roman" pitchFamily="18" charset="0"/>
            </a:endParaRPr>
          </a:p>
        </p:txBody>
      </p:sp>
      <p:sp>
        <p:nvSpPr>
          <p:cNvPr id="128" name="Text Box 61"/>
          <p:cNvSpPr txBox="1">
            <a:spLocks noChangeArrowheads="1"/>
          </p:cNvSpPr>
          <p:nvPr/>
        </p:nvSpPr>
        <p:spPr bwMode="auto">
          <a:xfrm>
            <a:off x="1820863" y="4724400"/>
            <a:ext cx="1928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000" b="1">
                <a:solidFill>
                  <a:srgbClr val="0000FF"/>
                </a:solidFill>
                <a:latin typeface="Times New Roman" pitchFamily="18" charset="0"/>
                <a:cs typeface="Times New Roman" pitchFamily="18" charset="0"/>
              </a:rPr>
              <a:t>得：</a:t>
            </a:r>
            <a:r>
              <a:rPr lang="en-US" altLang="zh-CN" sz="2000" b="1">
                <a:solidFill>
                  <a:srgbClr val="0000FF"/>
                </a:solidFill>
                <a:latin typeface="Times New Roman" pitchFamily="18" charset="0"/>
                <a:cs typeface="Times New Roman" pitchFamily="18" charset="0"/>
              </a:rPr>
              <a:t>N</a:t>
            </a:r>
            <a:r>
              <a:rPr lang="en-US" altLang="zh-CN" sz="2000" b="1" baseline="-25000">
                <a:solidFill>
                  <a:srgbClr val="0000FF"/>
                </a:solidFill>
                <a:latin typeface="Times New Roman" pitchFamily="18" charset="0"/>
                <a:cs typeface="Times New Roman" pitchFamily="18" charset="0"/>
              </a:rPr>
              <a:t>1</a:t>
            </a:r>
            <a:r>
              <a:rPr lang="en-US" altLang="zh-CN" sz="2000" b="1">
                <a:solidFill>
                  <a:srgbClr val="0000FF"/>
                </a:solidFill>
                <a:latin typeface="Times New Roman" pitchFamily="18" charset="0"/>
                <a:cs typeface="Times New Roman" pitchFamily="18" charset="0"/>
              </a:rPr>
              <a:t>=I</a:t>
            </a:r>
            <a:r>
              <a:rPr lang="en-US" altLang="zh-CN" sz="2000" b="1" baseline="-25000">
                <a:solidFill>
                  <a:srgbClr val="0000FF"/>
                </a:solidFill>
                <a:latin typeface="Times New Roman" pitchFamily="18" charset="0"/>
                <a:cs typeface="Times New Roman" pitchFamily="18" charset="0"/>
              </a:rPr>
              <a:t>OH</a:t>
            </a:r>
            <a:r>
              <a:rPr lang="en-US" altLang="zh-CN" sz="2000" b="1">
                <a:solidFill>
                  <a:srgbClr val="0000FF"/>
                </a:solidFill>
                <a:latin typeface="Times New Roman" pitchFamily="18" charset="0"/>
                <a:cs typeface="Times New Roman" pitchFamily="18" charset="0"/>
              </a:rPr>
              <a:t>/I</a:t>
            </a:r>
            <a:r>
              <a:rPr lang="en-US" altLang="zh-CN" sz="2000" b="1" baseline="-25000">
                <a:solidFill>
                  <a:srgbClr val="0000FF"/>
                </a:solidFill>
                <a:latin typeface="Times New Roman" pitchFamily="18" charset="0"/>
                <a:cs typeface="Times New Roman" pitchFamily="18" charset="0"/>
              </a:rPr>
              <a:t>IH</a:t>
            </a:r>
            <a:endParaRPr lang="en-US" altLang="zh-CN" sz="2000" b="1">
              <a:solidFill>
                <a:srgbClr val="0000FF"/>
              </a:solidFill>
              <a:latin typeface="Times New Roman" pitchFamily="18" charset="0"/>
              <a:cs typeface="Times New Roman" pitchFamily="18" charset="0"/>
            </a:endParaRPr>
          </a:p>
        </p:txBody>
      </p:sp>
      <p:sp>
        <p:nvSpPr>
          <p:cNvPr id="143" name="Text Box 115"/>
          <p:cNvSpPr txBox="1">
            <a:spLocks noChangeArrowheads="1"/>
          </p:cNvSpPr>
          <p:nvPr/>
        </p:nvSpPr>
        <p:spPr bwMode="auto">
          <a:xfrm>
            <a:off x="6375400" y="4346575"/>
            <a:ext cx="1931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2D2D8A"/>
                </a:solidFill>
                <a:latin typeface="Times New Roman" pitchFamily="18" charset="0"/>
                <a:cs typeface="Times New Roman" pitchFamily="18" charset="0"/>
              </a:rPr>
              <a:t>I</a:t>
            </a:r>
            <a:r>
              <a:rPr lang="en-US" altLang="zh-CN" sz="2000" b="1" baseline="-25000">
                <a:solidFill>
                  <a:srgbClr val="2D2D8A"/>
                </a:solidFill>
                <a:latin typeface="Times New Roman" pitchFamily="18" charset="0"/>
                <a:cs typeface="Times New Roman" pitchFamily="18" charset="0"/>
              </a:rPr>
              <a:t>OL</a:t>
            </a:r>
            <a:r>
              <a:rPr lang="en-US" altLang="zh-CN" sz="2000" b="1">
                <a:solidFill>
                  <a:srgbClr val="2D2D8A"/>
                </a:solidFill>
                <a:latin typeface="Times New Roman" pitchFamily="18" charset="0"/>
                <a:cs typeface="Times New Roman" pitchFamily="18" charset="0"/>
              </a:rPr>
              <a:t>=N</a:t>
            </a:r>
            <a:r>
              <a:rPr lang="en-US" altLang="zh-CN" sz="2000" b="1" baseline="-25000">
                <a:solidFill>
                  <a:srgbClr val="2D2D8A"/>
                </a:solidFill>
                <a:latin typeface="Times New Roman" pitchFamily="18" charset="0"/>
                <a:cs typeface="Times New Roman" pitchFamily="18" charset="0"/>
              </a:rPr>
              <a:t>2</a:t>
            </a:r>
            <a:r>
              <a:rPr lang="en-US" altLang="zh-CN" sz="2000" b="1">
                <a:solidFill>
                  <a:srgbClr val="2D2D8A"/>
                </a:solidFill>
                <a:latin typeface="Times New Roman" pitchFamily="18" charset="0"/>
                <a:cs typeface="Times New Roman" pitchFamily="18" charset="0"/>
                <a:sym typeface="Symbol" pitchFamily="18" charset="2"/>
              </a:rPr>
              <a:t></a:t>
            </a:r>
            <a:r>
              <a:rPr lang="en-US" altLang="zh-CN" sz="2000" b="1">
                <a:solidFill>
                  <a:srgbClr val="2D2D8A"/>
                </a:solidFill>
                <a:latin typeface="Times New Roman" pitchFamily="18" charset="0"/>
                <a:cs typeface="Times New Roman" pitchFamily="18" charset="0"/>
              </a:rPr>
              <a:t>I</a:t>
            </a:r>
            <a:r>
              <a:rPr lang="en-US" altLang="zh-CN" sz="2000" b="1" baseline="-25000">
                <a:solidFill>
                  <a:srgbClr val="2D2D8A"/>
                </a:solidFill>
                <a:latin typeface="Times New Roman" pitchFamily="18" charset="0"/>
                <a:cs typeface="Times New Roman" pitchFamily="18" charset="0"/>
              </a:rPr>
              <a:t>IL</a:t>
            </a:r>
            <a:endParaRPr lang="en-US" altLang="zh-CN" sz="2000" b="1">
              <a:solidFill>
                <a:srgbClr val="2D2D8A"/>
              </a:solidFill>
              <a:latin typeface="Times New Roman" pitchFamily="18" charset="0"/>
              <a:cs typeface="Times New Roman" pitchFamily="18" charset="0"/>
            </a:endParaRPr>
          </a:p>
        </p:txBody>
      </p:sp>
      <p:sp>
        <p:nvSpPr>
          <p:cNvPr id="144" name="Text Box 116"/>
          <p:cNvSpPr txBox="1">
            <a:spLocks noChangeArrowheads="1"/>
          </p:cNvSpPr>
          <p:nvPr/>
        </p:nvSpPr>
        <p:spPr bwMode="auto">
          <a:xfrm>
            <a:off x="5902325" y="4775200"/>
            <a:ext cx="2603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000" b="1">
                <a:solidFill>
                  <a:srgbClr val="2D2D8A"/>
                </a:solidFill>
                <a:latin typeface="Times New Roman" pitchFamily="18" charset="0"/>
                <a:cs typeface="Times New Roman" pitchFamily="18" charset="0"/>
              </a:rPr>
              <a:t>得：</a:t>
            </a:r>
            <a:r>
              <a:rPr lang="en-US" altLang="zh-CN" sz="2000" b="1">
                <a:solidFill>
                  <a:srgbClr val="2D2D8A"/>
                </a:solidFill>
                <a:latin typeface="Times New Roman" pitchFamily="18" charset="0"/>
                <a:cs typeface="Times New Roman" pitchFamily="18" charset="0"/>
              </a:rPr>
              <a:t>N</a:t>
            </a:r>
            <a:r>
              <a:rPr lang="en-US" altLang="zh-CN" sz="2000" b="1" baseline="-25000">
                <a:solidFill>
                  <a:srgbClr val="2D2D8A"/>
                </a:solidFill>
                <a:latin typeface="Times New Roman" pitchFamily="18" charset="0"/>
                <a:cs typeface="Times New Roman" pitchFamily="18" charset="0"/>
              </a:rPr>
              <a:t>2</a:t>
            </a:r>
            <a:r>
              <a:rPr lang="en-US" altLang="zh-CN" sz="2000" b="1">
                <a:solidFill>
                  <a:srgbClr val="2D2D8A"/>
                </a:solidFill>
                <a:latin typeface="Times New Roman" pitchFamily="18" charset="0"/>
                <a:cs typeface="Times New Roman" pitchFamily="18" charset="0"/>
              </a:rPr>
              <a:t>=I</a:t>
            </a:r>
            <a:r>
              <a:rPr lang="en-US" altLang="zh-CN" sz="2000" b="1" baseline="-25000">
                <a:solidFill>
                  <a:srgbClr val="2D2D8A"/>
                </a:solidFill>
                <a:latin typeface="Times New Roman" pitchFamily="18" charset="0"/>
                <a:cs typeface="Times New Roman" pitchFamily="18" charset="0"/>
              </a:rPr>
              <a:t>OL</a:t>
            </a:r>
            <a:r>
              <a:rPr lang="en-US" altLang="zh-CN" sz="2000" b="1">
                <a:solidFill>
                  <a:srgbClr val="2D2D8A"/>
                </a:solidFill>
                <a:latin typeface="Times New Roman" pitchFamily="18" charset="0"/>
                <a:cs typeface="Times New Roman" pitchFamily="18" charset="0"/>
              </a:rPr>
              <a:t>/I</a:t>
            </a:r>
            <a:r>
              <a:rPr lang="en-US" altLang="zh-CN" sz="2000" b="1" baseline="-25000">
                <a:solidFill>
                  <a:srgbClr val="2D2D8A"/>
                </a:solidFill>
                <a:latin typeface="Times New Roman" pitchFamily="18" charset="0"/>
                <a:cs typeface="Times New Roman" pitchFamily="18" charset="0"/>
              </a:rPr>
              <a:t>IL</a:t>
            </a:r>
            <a:endParaRPr lang="en-US" altLang="zh-CN" sz="2000" b="1">
              <a:solidFill>
                <a:srgbClr val="2D2D8A"/>
              </a:solidFill>
              <a:latin typeface="Times New Roman" pitchFamily="18" charset="0"/>
              <a:cs typeface="Times New Roman" pitchFamily="18" charset="0"/>
            </a:endParaRPr>
          </a:p>
        </p:txBody>
      </p:sp>
      <p:grpSp>
        <p:nvGrpSpPr>
          <p:cNvPr id="2" name="组合 167"/>
          <p:cNvGrpSpPr>
            <a:grpSpLocks/>
          </p:cNvGrpSpPr>
          <p:nvPr/>
        </p:nvGrpSpPr>
        <p:grpSpPr bwMode="auto">
          <a:xfrm>
            <a:off x="1785938" y="5913438"/>
            <a:ext cx="6643687" cy="900112"/>
            <a:chOff x="1428707" y="5753417"/>
            <a:chExt cx="6643734" cy="900176"/>
          </a:xfrm>
        </p:grpSpPr>
        <p:sp>
          <p:nvSpPr>
            <p:cNvPr id="45225" name="Text Box 117"/>
            <p:cNvSpPr txBox="1">
              <a:spLocks noChangeArrowheads="1"/>
            </p:cNvSpPr>
            <p:nvPr/>
          </p:nvSpPr>
          <p:spPr bwMode="auto">
            <a:xfrm>
              <a:off x="1428707" y="6191928"/>
              <a:ext cx="6643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6600"/>
                  </a:solidFill>
                  <a:latin typeface="Times New Roman" pitchFamily="18" charset="0"/>
                  <a:cs typeface="Times New Roman" pitchFamily="18" charset="0"/>
                </a:rPr>
                <a:t>取 </a:t>
              </a:r>
              <a:r>
                <a:rPr lang="en-US" altLang="zh-CN" sz="2400" b="1">
                  <a:solidFill>
                    <a:srgbClr val="006600"/>
                  </a:solidFill>
                  <a:latin typeface="Times New Roman" pitchFamily="18" charset="0"/>
                  <a:cs typeface="Times New Roman" pitchFamily="18" charset="0"/>
                </a:rPr>
                <a:t>N</a:t>
              </a:r>
              <a:r>
                <a:rPr kumimoji="1" lang="zh-CN" altLang="en-US" sz="2400" b="1">
                  <a:solidFill>
                    <a:srgbClr val="006600"/>
                  </a:solidFill>
                  <a:latin typeface="Times New Roman" pitchFamily="18" charset="0"/>
                  <a:cs typeface="Times New Roman" pitchFamily="18" charset="0"/>
                </a:rPr>
                <a:t> ＝</a:t>
              </a:r>
              <a:r>
                <a:rPr kumimoji="1" lang="en-US" altLang="zh-CN" sz="2400" b="1">
                  <a:solidFill>
                    <a:srgbClr val="006600"/>
                  </a:solidFill>
                  <a:latin typeface="Times New Roman" pitchFamily="18" charset="0"/>
                  <a:cs typeface="Times New Roman" pitchFamily="18" charset="0"/>
                </a:rPr>
                <a:t>min</a:t>
              </a:r>
              <a:r>
                <a:rPr kumimoji="1" lang="zh-CN" altLang="en-US" sz="2400" b="1">
                  <a:solidFill>
                    <a:srgbClr val="006600"/>
                  </a:solidFill>
                  <a:latin typeface="Times New Roman" pitchFamily="18" charset="0"/>
                  <a:cs typeface="Times New Roman" pitchFamily="18" charset="0"/>
                </a:rPr>
                <a:t>（</a:t>
              </a:r>
              <a:r>
                <a:rPr kumimoji="1" lang="en-US" altLang="zh-CN" sz="2400" b="1">
                  <a:solidFill>
                    <a:srgbClr val="006600"/>
                  </a:solidFill>
                  <a:latin typeface="Times New Roman" pitchFamily="18" charset="0"/>
                  <a:cs typeface="Times New Roman" pitchFamily="18" charset="0"/>
                </a:rPr>
                <a:t>N</a:t>
              </a:r>
              <a:r>
                <a:rPr kumimoji="1" lang="en-US" altLang="zh-CN" sz="2400" b="1" baseline="-25000">
                  <a:solidFill>
                    <a:srgbClr val="006600"/>
                  </a:solidFill>
                  <a:latin typeface="Times New Roman" pitchFamily="18" charset="0"/>
                  <a:cs typeface="Times New Roman" pitchFamily="18" charset="0"/>
                </a:rPr>
                <a:t>1</a:t>
              </a:r>
              <a:r>
                <a:rPr kumimoji="1" lang="zh-CN" altLang="en-US" sz="2400" b="1">
                  <a:solidFill>
                    <a:srgbClr val="006600"/>
                  </a:solidFill>
                  <a:latin typeface="Times New Roman" pitchFamily="18" charset="0"/>
                  <a:cs typeface="Times New Roman" pitchFamily="18" charset="0"/>
                </a:rPr>
                <a:t>，</a:t>
              </a:r>
              <a:r>
                <a:rPr kumimoji="1" lang="en-US" altLang="zh-CN" sz="2400" b="1">
                  <a:solidFill>
                    <a:srgbClr val="006600"/>
                  </a:solidFill>
                  <a:latin typeface="Times New Roman" pitchFamily="18" charset="0"/>
                  <a:cs typeface="Times New Roman" pitchFamily="18" charset="0"/>
                </a:rPr>
                <a:t>N</a:t>
              </a:r>
              <a:r>
                <a:rPr kumimoji="1" lang="en-US" altLang="zh-CN" sz="2400" b="1" baseline="-25000">
                  <a:solidFill>
                    <a:srgbClr val="006600"/>
                  </a:solidFill>
                  <a:latin typeface="Times New Roman" pitchFamily="18" charset="0"/>
                  <a:cs typeface="Times New Roman" pitchFamily="18" charset="0"/>
                </a:rPr>
                <a:t>2</a:t>
              </a:r>
              <a:r>
                <a:rPr kumimoji="1" lang="zh-CN" altLang="en-US" sz="2400" b="1">
                  <a:solidFill>
                    <a:srgbClr val="006600"/>
                  </a:solidFill>
                  <a:latin typeface="Times New Roman" pitchFamily="18" charset="0"/>
                  <a:cs typeface="Times New Roman" pitchFamily="18" charset="0"/>
                </a:rPr>
                <a:t>）</a:t>
              </a:r>
              <a:r>
                <a:rPr lang="en-US" altLang="zh-CN" sz="2400" b="1">
                  <a:solidFill>
                    <a:srgbClr val="006600"/>
                  </a:solidFill>
                  <a:latin typeface="Times New Roman" pitchFamily="18" charset="0"/>
                  <a:cs typeface="Times New Roman" pitchFamily="18" charset="0"/>
                </a:rPr>
                <a:t> —</a:t>
              </a:r>
              <a:r>
                <a:rPr lang="zh-CN" altLang="en-US" sz="2400" b="1">
                  <a:solidFill>
                    <a:srgbClr val="006600"/>
                  </a:solidFill>
                  <a:latin typeface="Times New Roman" pitchFamily="18" charset="0"/>
                  <a:cs typeface="Times New Roman" pitchFamily="18" charset="0"/>
                </a:rPr>
                <a:t>称为</a:t>
              </a:r>
              <a:r>
                <a:rPr lang="zh-CN" altLang="en-US" sz="2400" b="1">
                  <a:solidFill>
                    <a:srgbClr val="FF0000"/>
                  </a:solidFill>
                  <a:latin typeface="Times New Roman" pitchFamily="18" charset="0"/>
                  <a:cs typeface="Times New Roman" pitchFamily="18" charset="0"/>
                </a:rPr>
                <a:t>扇出系数。</a:t>
              </a:r>
            </a:p>
          </p:txBody>
        </p:sp>
        <p:sp>
          <p:nvSpPr>
            <p:cNvPr id="45226" name="矩形 166"/>
            <p:cNvSpPr>
              <a:spLocks noChangeArrowheads="1"/>
            </p:cNvSpPr>
            <p:nvPr/>
          </p:nvSpPr>
          <p:spPr bwMode="auto">
            <a:xfrm>
              <a:off x="1428728" y="5753417"/>
              <a:ext cx="6635197" cy="46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006600"/>
                  </a:solidFill>
                  <a:latin typeface="Times New Roman" pitchFamily="18" charset="0"/>
                  <a:cs typeface="Times New Roman" pitchFamily="18" charset="0"/>
                </a:rPr>
                <a:t>N</a:t>
              </a:r>
              <a:r>
                <a:rPr lang="en-US" altLang="zh-CN" sz="2400" b="1" baseline="-25000">
                  <a:solidFill>
                    <a:srgbClr val="006600"/>
                  </a:solidFill>
                  <a:latin typeface="Times New Roman" pitchFamily="18" charset="0"/>
                  <a:cs typeface="Times New Roman" pitchFamily="18" charset="0"/>
                </a:rPr>
                <a:t>1</a:t>
              </a:r>
              <a:r>
                <a:rPr kumimoji="1" lang="zh-CN" altLang="en-US" sz="2400" b="1">
                  <a:solidFill>
                    <a:srgbClr val="006600"/>
                  </a:solidFill>
                  <a:latin typeface="Times New Roman" pitchFamily="18" charset="0"/>
                  <a:cs typeface="Times New Roman" pitchFamily="18" charset="0"/>
                </a:rPr>
                <a:t>、</a:t>
              </a:r>
              <a:r>
                <a:rPr lang="en-US" altLang="zh-CN" sz="2400" b="1">
                  <a:solidFill>
                    <a:srgbClr val="006600"/>
                  </a:solidFill>
                  <a:latin typeface="Times New Roman" pitchFamily="18" charset="0"/>
                  <a:cs typeface="Times New Roman" pitchFamily="18" charset="0"/>
                </a:rPr>
                <a:t>N</a:t>
              </a:r>
              <a:r>
                <a:rPr lang="en-US" altLang="zh-CN" sz="2400" b="1" baseline="-25000">
                  <a:solidFill>
                    <a:srgbClr val="006600"/>
                  </a:solidFill>
                  <a:latin typeface="Times New Roman" pitchFamily="18" charset="0"/>
                  <a:cs typeface="Times New Roman" pitchFamily="18" charset="0"/>
                </a:rPr>
                <a:t>2</a:t>
              </a:r>
              <a:r>
                <a:rPr kumimoji="1" lang="zh-CN" altLang="en-US" sz="2400" b="1">
                  <a:solidFill>
                    <a:srgbClr val="006600"/>
                  </a:solidFill>
                  <a:latin typeface="Times New Roman" pitchFamily="18" charset="0"/>
                  <a:cs typeface="Times New Roman" pitchFamily="18" charset="0"/>
                </a:rPr>
                <a:t>反映出门电路能够驱动</a:t>
              </a:r>
              <a:r>
                <a:rPr kumimoji="1" lang="zh-CN" altLang="en-US" sz="2400" b="1">
                  <a:solidFill>
                    <a:srgbClr val="FF0000"/>
                  </a:solidFill>
                  <a:latin typeface="Times New Roman" pitchFamily="18" charset="0"/>
                  <a:cs typeface="Times New Roman" pitchFamily="18" charset="0"/>
                </a:rPr>
                <a:t>同类门</a:t>
              </a:r>
              <a:r>
                <a:rPr kumimoji="1" lang="zh-CN" altLang="en-US" sz="2400" b="1">
                  <a:solidFill>
                    <a:srgbClr val="006600"/>
                  </a:solidFill>
                  <a:latin typeface="Times New Roman" pitchFamily="18" charset="0"/>
                  <a:cs typeface="Times New Roman" pitchFamily="18" charset="0"/>
                </a:rPr>
                <a:t>的数量。 </a:t>
              </a:r>
              <a:endParaRPr lang="zh-CN" altLang="en-US" sz="2400">
                <a:solidFill>
                  <a:srgbClr val="006600"/>
                </a:solidFill>
                <a:latin typeface="Times New Roman" pitchFamily="18" charset="0"/>
                <a:cs typeface="Times New Roman" pitchFamily="18" charset="0"/>
              </a:endParaRPr>
            </a:p>
          </p:txBody>
        </p:sp>
      </p:grpSp>
      <p:sp>
        <p:nvSpPr>
          <p:cNvPr id="234" name="Text Box 42"/>
          <p:cNvSpPr txBox="1">
            <a:spLocks noChangeArrowheads="1"/>
          </p:cNvSpPr>
          <p:nvPr/>
        </p:nvSpPr>
        <p:spPr bwMode="auto">
          <a:xfrm>
            <a:off x="1493838" y="2417763"/>
            <a:ext cx="720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50000"/>
              </a:spcBef>
              <a:buFontTx/>
              <a:buNone/>
            </a:pPr>
            <a:r>
              <a:rPr lang="en-US" altLang="zh-CN" sz="2000" b="1">
                <a:solidFill>
                  <a:srgbClr val="FF0000"/>
                </a:solidFill>
                <a:latin typeface="Times New Roman" pitchFamily="18" charset="0"/>
                <a:cs typeface="Times New Roman" pitchFamily="18" charset="0"/>
              </a:rPr>
              <a:t>“1”</a:t>
            </a:r>
          </a:p>
        </p:txBody>
      </p:sp>
      <p:grpSp>
        <p:nvGrpSpPr>
          <p:cNvPr id="3" name="Group 54"/>
          <p:cNvGrpSpPr>
            <a:grpSpLocks/>
          </p:cNvGrpSpPr>
          <p:nvPr/>
        </p:nvGrpSpPr>
        <p:grpSpPr bwMode="auto">
          <a:xfrm>
            <a:off x="1639888" y="903288"/>
            <a:ext cx="1147762" cy="2857500"/>
            <a:chOff x="880" y="819"/>
            <a:chExt cx="771" cy="1996"/>
          </a:xfrm>
        </p:grpSpPr>
        <p:sp>
          <p:nvSpPr>
            <p:cNvPr id="45219" name="Line 36"/>
            <p:cNvSpPr>
              <a:spLocks noChangeShapeType="1"/>
            </p:cNvSpPr>
            <p:nvPr/>
          </p:nvSpPr>
          <p:spPr bwMode="auto">
            <a:xfrm>
              <a:off x="880" y="1807"/>
              <a:ext cx="317" cy="0"/>
            </a:xfrm>
            <a:prstGeom prst="line">
              <a:avLst/>
            </a:prstGeom>
            <a:noFill/>
            <a:ln w="38100">
              <a:solidFill>
                <a:srgbClr val="0000FF"/>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5220" name="Line 37"/>
            <p:cNvSpPr>
              <a:spLocks noChangeShapeType="1"/>
            </p:cNvSpPr>
            <p:nvPr/>
          </p:nvSpPr>
          <p:spPr bwMode="auto">
            <a:xfrm>
              <a:off x="1197" y="819"/>
              <a:ext cx="0" cy="1996"/>
            </a:xfrm>
            <a:prstGeom prst="line">
              <a:avLst/>
            </a:prstGeom>
            <a:noFill/>
            <a:ln w="38100">
              <a:solidFill>
                <a:srgbClr val="FF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21" name="Line 38"/>
            <p:cNvSpPr>
              <a:spLocks noChangeShapeType="1"/>
            </p:cNvSpPr>
            <p:nvPr/>
          </p:nvSpPr>
          <p:spPr bwMode="auto">
            <a:xfrm>
              <a:off x="1197" y="828"/>
              <a:ext cx="454" cy="0"/>
            </a:xfrm>
            <a:prstGeom prst="line">
              <a:avLst/>
            </a:prstGeom>
            <a:noFill/>
            <a:ln w="38100">
              <a:solidFill>
                <a:srgbClr val="FF33CC"/>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5222" name="Line 39"/>
            <p:cNvSpPr>
              <a:spLocks noChangeShapeType="1"/>
            </p:cNvSpPr>
            <p:nvPr/>
          </p:nvSpPr>
          <p:spPr bwMode="auto">
            <a:xfrm>
              <a:off x="1197" y="1454"/>
              <a:ext cx="454" cy="0"/>
            </a:xfrm>
            <a:prstGeom prst="line">
              <a:avLst/>
            </a:prstGeom>
            <a:noFill/>
            <a:ln w="38100">
              <a:solidFill>
                <a:srgbClr val="FF33CC"/>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5223" name="Line 40"/>
            <p:cNvSpPr>
              <a:spLocks noChangeShapeType="1"/>
            </p:cNvSpPr>
            <p:nvPr/>
          </p:nvSpPr>
          <p:spPr bwMode="auto">
            <a:xfrm>
              <a:off x="1197" y="2135"/>
              <a:ext cx="454" cy="0"/>
            </a:xfrm>
            <a:prstGeom prst="line">
              <a:avLst/>
            </a:prstGeom>
            <a:noFill/>
            <a:ln w="38100">
              <a:solidFill>
                <a:srgbClr val="FF33CC"/>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5224" name="Line 41"/>
            <p:cNvSpPr>
              <a:spLocks noChangeShapeType="1"/>
            </p:cNvSpPr>
            <p:nvPr/>
          </p:nvSpPr>
          <p:spPr bwMode="auto">
            <a:xfrm>
              <a:off x="1197" y="2806"/>
              <a:ext cx="454" cy="0"/>
            </a:xfrm>
            <a:prstGeom prst="line">
              <a:avLst/>
            </a:prstGeom>
            <a:noFill/>
            <a:ln w="38100">
              <a:solidFill>
                <a:srgbClr val="FF33CC"/>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 name="组合 241"/>
          <p:cNvGrpSpPr>
            <a:grpSpLocks/>
          </p:cNvGrpSpPr>
          <p:nvPr/>
        </p:nvGrpSpPr>
        <p:grpSpPr bwMode="auto">
          <a:xfrm>
            <a:off x="1571625" y="460375"/>
            <a:ext cx="1427163" cy="3232150"/>
            <a:chOff x="6002357" y="785813"/>
            <a:chExt cx="1427163" cy="3231809"/>
          </a:xfrm>
        </p:grpSpPr>
        <p:sp>
          <p:nvSpPr>
            <p:cNvPr id="45214" name="Text Box 53"/>
            <p:cNvSpPr txBox="1">
              <a:spLocks noChangeArrowheads="1"/>
            </p:cNvSpPr>
            <p:nvPr/>
          </p:nvSpPr>
          <p:spPr bwMode="auto">
            <a:xfrm>
              <a:off x="6002357" y="2214403"/>
              <a:ext cx="7463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FF"/>
                  </a:solidFill>
                  <a:latin typeface="Times New Roman" pitchFamily="18" charset="0"/>
                  <a:cs typeface="Times New Roman" pitchFamily="18" charset="0"/>
                </a:rPr>
                <a:t>I</a:t>
              </a:r>
              <a:r>
                <a:rPr lang="en-US" altLang="zh-CN" sz="2000" b="1" baseline="-25000">
                  <a:solidFill>
                    <a:srgbClr val="0000FF"/>
                  </a:solidFill>
                  <a:latin typeface="Times New Roman" pitchFamily="18" charset="0"/>
                  <a:cs typeface="Times New Roman" pitchFamily="18" charset="0"/>
                </a:rPr>
                <a:t>OH</a:t>
              </a:r>
            </a:p>
          </p:txBody>
        </p:sp>
        <p:sp>
          <p:nvSpPr>
            <p:cNvPr id="45215" name="Text Box 55"/>
            <p:cNvSpPr txBox="1">
              <a:spLocks noChangeArrowheads="1"/>
            </p:cNvSpPr>
            <p:nvPr/>
          </p:nvSpPr>
          <p:spPr bwMode="auto">
            <a:xfrm>
              <a:off x="6779997" y="785813"/>
              <a:ext cx="6495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FF3399"/>
                  </a:solidFill>
                  <a:latin typeface="Times New Roman" pitchFamily="18" charset="0"/>
                  <a:cs typeface="Times New Roman" pitchFamily="18" charset="0"/>
                </a:rPr>
                <a:t>I</a:t>
              </a:r>
              <a:r>
                <a:rPr lang="en-US" altLang="zh-CN" sz="2000" b="1" baseline="-25000">
                  <a:solidFill>
                    <a:srgbClr val="FF3399"/>
                  </a:solidFill>
                  <a:latin typeface="Times New Roman" pitchFamily="18" charset="0"/>
                  <a:cs typeface="Times New Roman" pitchFamily="18" charset="0"/>
                </a:rPr>
                <a:t>I H</a:t>
              </a:r>
            </a:p>
          </p:txBody>
        </p:sp>
        <p:sp>
          <p:nvSpPr>
            <p:cNvPr id="45216" name="Text Box 56"/>
            <p:cNvSpPr txBox="1">
              <a:spLocks noChangeArrowheads="1"/>
            </p:cNvSpPr>
            <p:nvPr/>
          </p:nvSpPr>
          <p:spPr bwMode="auto">
            <a:xfrm>
              <a:off x="6763610" y="1703467"/>
              <a:ext cx="6495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FF3399"/>
                  </a:solidFill>
                  <a:latin typeface="Times New Roman" pitchFamily="18" charset="0"/>
                  <a:cs typeface="Times New Roman" pitchFamily="18" charset="0"/>
                </a:rPr>
                <a:t>I</a:t>
              </a:r>
              <a:r>
                <a:rPr lang="en-US" altLang="zh-CN" sz="2000" b="1" baseline="-25000">
                  <a:solidFill>
                    <a:srgbClr val="FF3399"/>
                  </a:solidFill>
                  <a:latin typeface="Times New Roman" pitchFamily="18" charset="0"/>
                  <a:cs typeface="Times New Roman" pitchFamily="18" charset="0"/>
                </a:rPr>
                <a:t>I H</a:t>
              </a:r>
            </a:p>
          </p:txBody>
        </p:sp>
        <p:sp>
          <p:nvSpPr>
            <p:cNvPr id="45217" name="Text Box 57"/>
            <p:cNvSpPr txBox="1">
              <a:spLocks noChangeArrowheads="1"/>
            </p:cNvSpPr>
            <p:nvPr/>
          </p:nvSpPr>
          <p:spPr bwMode="auto">
            <a:xfrm>
              <a:off x="6763610" y="2668363"/>
              <a:ext cx="6495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FF3399"/>
                  </a:solidFill>
                  <a:latin typeface="Times New Roman" pitchFamily="18" charset="0"/>
                  <a:cs typeface="Times New Roman" pitchFamily="18" charset="0"/>
                </a:rPr>
                <a:t>I</a:t>
              </a:r>
              <a:r>
                <a:rPr lang="en-US" altLang="zh-CN" sz="2000" b="1" baseline="-25000">
                  <a:solidFill>
                    <a:srgbClr val="FF3399"/>
                  </a:solidFill>
                  <a:latin typeface="Times New Roman" pitchFamily="18" charset="0"/>
                  <a:cs typeface="Times New Roman" pitchFamily="18" charset="0"/>
                </a:rPr>
                <a:t>I H</a:t>
              </a:r>
            </a:p>
          </p:txBody>
        </p:sp>
        <p:sp>
          <p:nvSpPr>
            <p:cNvPr id="45218" name="Text Box 58"/>
            <p:cNvSpPr txBox="1">
              <a:spLocks noChangeArrowheads="1"/>
            </p:cNvSpPr>
            <p:nvPr/>
          </p:nvSpPr>
          <p:spPr bwMode="auto">
            <a:xfrm>
              <a:off x="6747223" y="3617512"/>
              <a:ext cx="6495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FF3399"/>
                  </a:solidFill>
                  <a:latin typeface="Times New Roman" pitchFamily="18" charset="0"/>
                  <a:cs typeface="Times New Roman" pitchFamily="18" charset="0"/>
                </a:rPr>
                <a:t>I</a:t>
              </a:r>
              <a:r>
                <a:rPr lang="en-US" altLang="zh-CN" sz="2000" b="1" baseline="-25000">
                  <a:solidFill>
                    <a:srgbClr val="FF3399"/>
                  </a:solidFill>
                  <a:latin typeface="Times New Roman" pitchFamily="18" charset="0"/>
                  <a:cs typeface="Times New Roman" pitchFamily="18" charset="0"/>
                </a:rPr>
                <a:t>I H</a:t>
              </a:r>
            </a:p>
          </p:txBody>
        </p:sp>
      </p:grpSp>
      <p:sp>
        <p:nvSpPr>
          <p:cNvPr id="336" name="Text Box 42"/>
          <p:cNvSpPr txBox="1">
            <a:spLocks noChangeArrowheads="1"/>
          </p:cNvSpPr>
          <p:nvPr/>
        </p:nvSpPr>
        <p:spPr bwMode="auto">
          <a:xfrm>
            <a:off x="5903913" y="2460625"/>
            <a:ext cx="6683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50000"/>
              </a:spcBef>
              <a:buFontTx/>
              <a:buNone/>
            </a:pPr>
            <a:r>
              <a:rPr lang="en-US" altLang="zh-CN" sz="2000" b="1">
                <a:solidFill>
                  <a:srgbClr val="FF0000"/>
                </a:solidFill>
                <a:latin typeface="Times New Roman" pitchFamily="18" charset="0"/>
                <a:cs typeface="Times New Roman" pitchFamily="18" charset="0"/>
              </a:rPr>
              <a:t>“0”</a:t>
            </a:r>
          </a:p>
        </p:txBody>
      </p:sp>
      <p:grpSp>
        <p:nvGrpSpPr>
          <p:cNvPr id="5" name="Group 114"/>
          <p:cNvGrpSpPr>
            <a:grpSpLocks/>
          </p:cNvGrpSpPr>
          <p:nvPr/>
        </p:nvGrpSpPr>
        <p:grpSpPr bwMode="auto">
          <a:xfrm>
            <a:off x="6065838" y="966788"/>
            <a:ext cx="1066800" cy="2805112"/>
            <a:chOff x="3380" y="612"/>
            <a:chExt cx="771" cy="1996"/>
          </a:xfrm>
        </p:grpSpPr>
        <p:sp>
          <p:nvSpPr>
            <p:cNvPr id="45208" name="Line 63"/>
            <p:cNvSpPr>
              <a:spLocks noChangeShapeType="1"/>
            </p:cNvSpPr>
            <p:nvPr/>
          </p:nvSpPr>
          <p:spPr bwMode="auto">
            <a:xfrm>
              <a:off x="3380" y="1573"/>
              <a:ext cx="317" cy="0"/>
            </a:xfrm>
            <a:prstGeom prst="line">
              <a:avLst/>
            </a:prstGeom>
            <a:noFill/>
            <a:ln w="38100">
              <a:solidFill>
                <a:srgbClr val="0000FF"/>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5209" name="Line 64"/>
            <p:cNvSpPr>
              <a:spLocks noChangeShapeType="1"/>
            </p:cNvSpPr>
            <p:nvPr/>
          </p:nvSpPr>
          <p:spPr bwMode="auto">
            <a:xfrm>
              <a:off x="3697" y="612"/>
              <a:ext cx="0" cy="1996"/>
            </a:xfrm>
            <a:prstGeom prst="line">
              <a:avLst/>
            </a:prstGeom>
            <a:noFill/>
            <a:ln w="38100">
              <a:solidFill>
                <a:srgbClr val="FF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10" name="Line 65"/>
            <p:cNvSpPr>
              <a:spLocks noChangeShapeType="1"/>
            </p:cNvSpPr>
            <p:nvPr/>
          </p:nvSpPr>
          <p:spPr bwMode="auto">
            <a:xfrm flipH="1">
              <a:off x="3697" y="612"/>
              <a:ext cx="454" cy="0"/>
            </a:xfrm>
            <a:prstGeom prst="line">
              <a:avLst/>
            </a:prstGeom>
            <a:noFill/>
            <a:ln w="38100">
              <a:solidFill>
                <a:srgbClr val="FF33CC"/>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5211" name="Line 66"/>
            <p:cNvSpPr>
              <a:spLocks noChangeShapeType="1"/>
            </p:cNvSpPr>
            <p:nvPr/>
          </p:nvSpPr>
          <p:spPr bwMode="auto">
            <a:xfrm flipH="1">
              <a:off x="3697" y="1247"/>
              <a:ext cx="454" cy="0"/>
            </a:xfrm>
            <a:prstGeom prst="line">
              <a:avLst/>
            </a:prstGeom>
            <a:noFill/>
            <a:ln w="38100">
              <a:solidFill>
                <a:srgbClr val="FF33CC"/>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5212" name="Line 67"/>
            <p:cNvSpPr>
              <a:spLocks noChangeShapeType="1"/>
            </p:cNvSpPr>
            <p:nvPr/>
          </p:nvSpPr>
          <p:spPr bwMode="auto">
            <a:xfrm flipH="1">
              <a:off x="3697" y="1928"/>
              <a:ext cx="454" cy="0"/>
            </a:xfrm>
            <a:prstGeom prst="line">
              <a:avLst/>
            </a:prstGeom>
            <a:noFill/>
            <a:ln w="38100">
              <a:solidFill>
                <a:srgbClr val="FF33CC"/>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5213" name="Line 68"/>
            <p:cNvSpPr>
              <a:spLocks noChangeShapeType="1"/>
            </p:cNvSpPr>
            <p:nvPr/>
          </p:nvSpPr>
          <p:spPr bwMode="auto">
            <a:xfrm flipH="1">
              <a:off x="3697" y="2608"/>
              <a:ext cx="454" cy="0"/>
            </a:xfrm>
            <a:prstGeom prst="line">
              <a:avLst/>
            </a:prstGeom>
            <a:noFill/>
            <a:ln w="38100">
              <a:solidFill>
                <a:srgbClr val="FF33CC"/>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 name="组合 343"/>
          <p:cNvGrpSpPr>
            <a:grpSpLocks/>
          </p:cNvGrpSpPr>
          <p:nvPr/>
        </p:nvGrpSpPr>
        <p:grpSpPr bwMode="auto">
          <a:xfrm>
            <a:off x="6000750" y="531813"/>
            <a:ext cx="1323975" cy="3179762"/>
            <a:chOff x="3929058" y="857250"/>
            <a:chExt cx="1323975" cy="3179710"/>
          </a:xfrm>
        </p:grpSpPr>
        <p:sp>
          <p:nvSpPr>
            <p:cNvPr id="45203" name="Text Box 109"/>
            <p:cNvSpPr txBox="1">
              <a:spLocks noChangeArrowheads="1"/>
            </p:cNvSpPr>
            <p:nvPr/>
          </p:nvSpPr>
          <p:spPr bwMode="auto">
            <a:xfrm>
              <a:off x="3929058" y="2214531"/>
              <a:ext cx="692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FF"/>
                  </a:solidFill>
                  <a:latin typeface="Times New Roman" pitchFamily="18" charset="0"/>
                  <a:cs typeface="Times New Roman" pitchFamily="18" charset="0"/>
                </a:rPr>
                <a:t>I</a:t>
              </a:r>
              <a:r>
                <a:rPr lang="en-US" altLang="zh-CN" sz="2000" b="1" baseline="-25000">
                  <a:solidFill>
                    <a:srgbClr val="0000FF"/>
                  </a:solidFill>
                  <a:latin typeface="Times New Roman" pitchFamily="18" charset="0"/>
                  <a:cs typeface="Times New Roman" pitchFamily="18" charset="0"/>
                </a:rPr>
                <a:t>OL</a:t>
              </a:r>
            </a:p>
          </p:txBody>
        </p:sp>
        <p:sp>
          <p:nvSpPr>
            <p:cNvPr id="45204" name="Text Box 110"/>
            <p:cNvSpPr txBox="1">
              <a:spLocks noChangeArrowheads="1"/>
            </p:cNvSpPr>
            <p:nvPr/>
          </p:nvSpPr>
          <p:spPr bwMode="auto">
            <a:xfrm>
              <a:off x="4650472" y="857250"/>
              <a:ext cx="6025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FF3399"/>
                  </a:solidFill>
                  <a:latin typeface="Times New Roman" pitchFamily="18" charset="0"/>
                  <a:cs typeface="Times New Roman" pitchFamily="18" charset="0"/>
                </a:rPr>
                <a:t>I</a:t>
              </a:r>
              <a:r>
                <a:rPr lang="en-US" altLang="zh-CN" sz="2000" b="1" baseline="-25000">
                  <a:solidFill>
                    <a:srgbClr val="FF3399"/>
                  </a:solidFill>
                  <a:latin typeface="Times New Roman" pitchFamily="18" charset="0"/>
                  <a:cs typeface="Times New Roman" pitchFamily="18" charset="0"/>
                </a:rPr>
                <a:t>I L</a:t>
              </a:r>
            </a:p>
          </p:txBody>
        </p:sp>
        <p:sp>
          <p:nvSpPr>
            <p:cNvPr id="45205" name="Text Box 111"/>
            <p:cNvSpPr txBox="1">
              <a:spLocks noChangeArrowheads="1"/>
            </p:cNvSpPr>
            <p:nvPr/>
          </p:nvSpPr>
          <p:spPr bwMode="auto">
            <a:xfrm>
              <a:off x="4635270" y="1758020"/>
              <a:ext cx="6025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FF3399"/>
                  </a:solidFill>
                  <a:latin typeface="Times New Roman" pitchFamily="18" charset="0"/>
                  <a:cs typeface="Times New Roman" pitchFamily="18" charset="0"/>
                </a:rPr>
                <a:t>I</a:t>
              </a:r>
              <a:r>
                <a:rPr lang="en-US" altLang="zh-CN" sz="2000" b="1" baseline="-25000">
                  <a:solidFill>
                    <a:srgbClr val="FF3399"/>
                  </a:solidFill>
                  <a:latin typeface="Times New Roman" pitchFamily="18" charset="0"/>
                  <a:cs typeface="Times New Roman" pitchFamily="18" charset="0"/>
                </a:rPr>
                <a:t>I L</a:t>
              </a:r>
            </a:p>
          </p:txBody>
        </p:sp>
        <p:sp>
          <p:nvSpPr>
            <p:cNvPr id="45206" name="Text Box 112"/>
            <p:cNvSpPr txBox="1">
              <a:spLocks noChangeArrowheads="1"/>
            </p:cNvSpPr>
            <p:nvPr/>
          </p:nvSpPr>
          <p:spPr bwMode="auto">
            <a:xfrm>
              <a:off x="4635270" y="2705164"/>
              <a:ext cx="6025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FF3399"/>
                  </a:solidFill>
                  <a:latin typeface="Times New Roman" pitchFamily="18" charset="0"/>
                  <a:cs typeface="Times New Roman" pitchFamily="18" charset="0"/>
                </a:rPr>
                <a:t>I</a:t>
              </a:r>
              <a:r>
                <a:rPr lang="en-US" altLang="zh-CN" sz="2000" b="1" baseline="-25000">
                  <a:solidFill>
                    <a:srgbClr val="FF3399"/>
                  </a:solidFill>
                  <a:latin typeface="Times New Roman" pitchFamily="18" charset="0"/>
                  <a:cs typeface="Times New Roman" pitchFamily="18" charset="0"/>
                </a:rPr>
                <a:t>I L</a:t>
              </a:r>
            </a:p>
          </p:txBody>
        </p:sp>
        <p:sp>
          <p:nvSpPr>
            <p:cNvPr id="45207" name="Text Box 113"/>
            <p:cNvSpPr txBox="1">
              <a:spLocks noChangeArrowheads="1"/>
            </p:cNvSpPr>
            <p:nvPr/>
          </p:nvSpPr>
          <p:spPr bwMode="auto">
            <a:xfrm>
              <a:off x="4620068" y="3636850"/>
              <a:ext cx="6025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FF3399"/>
                  </a:solidFill>
                  <a:latin typeface="Times New Roman" pitchFamily="18" charset="0"/>
                  <a:cs typeface="Times New Roman" pitchFamily="18" charset="0"/>
                </a:rPr>
                <a:t>I</a:t>
              </a:r>
              <a:r>
                <a:rPr lang="en-US" altLang="zh-CN" sz="2000" b="1" baseline="-25000">
                  <a:solidFill>
                    <a:srgbClr val="FF3399"/>
                  </a:solidFill>
                  <a:latin typeface="Times New Roman" pitchFamily="18" charset="0"/>
                  <a:cs typeface="Times New Roman" pitchFamily="18" charset="0"/>
                </a:rPr>
                <a:t>I L</a:t>
              </a:r>
            </a:p>
          </p:txBody>
        </p:sp>
      </p:grpSp>
      <p:grpSp>
        <p:nvGrpSpPr>
          <p:cNvPr id="7" name="组合 323"/>
          <p:cNvGrpSpPr>
            <a:grpSpLocks/>
          </p:cNvGrpSpPr>
          <p:nvPr/>
        </p:nvGrpSpPr>
        <p:grpSpPr bwMode="auto">
          <a:xfrm>
            <a:off x="428625" y="960438"/>
            <a:ext cx="3844925" cy="3405187"/>
            <a:chOff x="226982" y="1303305"/>
            <a:chExt cx="4416456" cy="3846526"/>
          </a:xfrm>
        </p:grpSpPr>
        <p:sp>
          <p:nvSpPr>
            <p:cNvPr id="45139" name="Line 16"/>
            <p:cNvSpPr>
              <a:spLocks noChangeShapeType="1"/>
            </p:cNvSpPr>
            <p:nvPr/>
          </p:nvSpPr>
          <p:spPr bwMode="auto">
            <a:xfrm>
              <a:off x="1614492" y="2993268"/>
              <a:ext cx="7016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0" name="Line 17"/>
            <p:cNvSpPr>
              <a:spLocks noChangeShapeType="1"/>
            </p:cNvSpPr>
            <p:nvPr/>
          </p:nvSpPr>
          <p:spPr bwMode="auto">
            <a:xfrm flipH="1">
              <a:off x="2303467" y="1404919"/>
              <a:ext cx="10080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1" name="Line 18"/>
            <p:cNvSpPr>
              <a:spLocks noChangeShapeType="1"/>
            </p:cNvSpPr>
            <p:nvPr/>
          </p:nvSpPr>
          <p:spPr bwMode="auto">
            <a:xfrm>
              <a:off x="2303467" y="1404919"/>
              <a:ext cx="0" cy="3168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2" name="Line 19"/>
            <p:cNvSpPr>
              <a:spLocks noChangeShapeType="1"/>
            </p:cNvSpPr>
            <p:nvPr/>
          </p:nvSpPr>
          <p:spPr bwMode="auto">
            <a:xfrm flipH="1">
              <a:off x="2303467" y="2412981"/>
              <a:ext cx="10080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3" name="Line 20"/>
            <p:cNvSpPr>
              <a:spLocks noChangeShapeType="1"/>
            </p:cNvSpPr>
            <p:nvPr/>
          </p:nvSpPr>
          <p:spPr bwMode="auto">
            <a:xfrm flipH="1">
              <a:off x="2303467" y="3492481"/>
              <a:ext cx="10080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4" name="Line 21"/>
            <p:cNvSpPr>
              <a:spLocks noChangeShapeType="1"/>
            </p:cNvSpPr>
            <p:nvPr/>
          </p:nvSpPr>
          <p:spPr bwMode="auto">
            <a:xfrm flipH="1">
              <a:off x="2303467" y="4573569"/>
              <a:ext cx="10080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5" name="Line 22"/>
            <p:cNvSpPr>
              <a:spLocks noChangeShapeType="1"/>
            </p:cNvSpPr>
            <p:nvPr/>
          </p:nvSpPr>
          <p:spPr bwMode="auto">
            <a:xfrm flipH="1">
              <a:off x="2951167" y="1692256"/>
              <a:ext cx="3603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6" name="Line 23"/>
            <p:cNvSpPr>
              <a:spLocks noChangeShapeType="1"/>
            </p:cNvSpPr>
            <p:nvPr/>
          </p:nvSpPr>
          <p:spPr bwMode="auto">
            <a:xfrm>
              <a:off x="2951167" y="1692256"/>
              <a:ext cx="0"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7" name="Line 24"/>
            <p:cNvSpPr>
              <a:spLocks noChangeShapeType="1"/>
            </p:cNvSpPr>
            <p:nvPr/>
          </p:nvSpPr>
          <p:spPr bwMode="auto">
            <a:xfrm flipH="1">
              <a:off x="2951167" y="2700319"/>
              <a:ext cx="3603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8" name="Line 25"/>
            <p:cNvSpPr>
              <a:spLocks noChangeShapeType="1"/>
            </p:cNvSpPr>
            <p:nvPr/>
          </p:nvSpPr>
          <p:spPr bwMode="auto">
            <a:xfrm>
              <a:off x="2951167" y="2700319"/>
              <a:ext cx="0"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9" name="Line 26"/>
            <p:cNvSpPr>
              <a:spLocks noChangeShapeType="1"/>
            </p:cNvSpPr>
            <p:nvPr/>
          </p:nvSpPr>
          <p:spPr bwMode="auto">
            <a:xfrm flipH="1">
              <a:off x="2951167" y="3781406"/>
              <a:ext cx="3603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50" name="Line 27"/>
            <p:cNvSpPr>
              <a:spLocks noChangeShapeType="1"/>
            </p:cNvSpPr>
            <p:nvPr/>
          </p:nvSpPr>
          <p:spPr bwMode="auto">
            <a:xfrm>
              <a:off x="2951167" y="3781406"/>
              <a:ext cx="0"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51" name="Line 28"/>
            <p:cNvSpPr>
              <a:spLocks noChangeShapeType="1"/>
            </p:cNvSpPr>
            <p:nvPr/>
          </p:nvSpPr>
          <p:spPr bwMode="auto">
            <a:xfrm flipH="1">
              <a:off x="2951167" y="4860906"/>
              <a:ext cx="3603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52" name="Line 29"/>
            <p:cNvSpPr>
              <a:spLocks noChangeShapeType="1"/>
            </p:cNvSpPr>
            <p:nvPr/>
          </p:nvSpPr>
          <p:spPr bwMode="auto">
            <a:xfrm>
              <a:off x="2951167" y="4860906"/>
              <a:ext cx="0"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53" name="Line 34"/>
            <p:cNvSpPr>
              <a:spLocks noChangeShapeType="1"/>
            </p:cNvSpPr>
            <p:nvPr/>
          </p:nvSpPr>
          <p:spPr bwMode="auto">
            <a:xfrm flipH="1">
              <a:off x="226982" y="2978922"/>
              <a:ext cx="3603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54" name="Oval 47"/>
            <p:cNvSpPr>
              <a:spLocks noChangeArrowheads="1"/>
            </p:cNvSpPr>
            <p:nvPr/>
          </p:nvSpPr>
          <p:spPr bwMode="auto">
            <a:xfrm>
              <a:off x="2252966" y="2947702"/>
              <a:ext cx="88901" cy="88900"/>
            </a:xfrm>
            <a:prstGeom prst="ellipse">
              <a:avLst/>
            </a:prstGeom>
            <a:solidFill>
              <a:schemeClr val="tx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000000"/>
                </a:solidFill>
                <a:latin typeface="Times New Roman" pitchFamily="18" charset="0"/>
                <a:cs typeface="Times New Roman" pitchFamily="18" charset="0"/>
              </a:endParaRPr>
            </a:p>
          </p:txBody>
        </p:sp>
        <p:sp>
          <p:nvSpPr>
            <p:cNvPr id="45155" name="Oval 48"/>
            <p:cNvSpPr>
              <a:spLocks noChangeArrowheads="1"/>
            </p:cNvSpPr>
            <p:nvPr/>
          </p:nvSpPr>
          <p:spPr bwMode="auto">
            <a:xfrm>
              <a:off x="2254254" y="2355831"/>
              <a:ext cx="88900" cy="88900"/>
            </a:xfrm>
            <a:prstGeom prst="ellipse">
              <a:avLst/>
            </a:prstGeom>
            <a:solidFill>
              <a:schemeClr val="tx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000000"/>
                </a:solidFill>
                <a:latin typeface="Times New Roman" pitchFamily="18" charset="0"/>
                <a:cs typeface="Times New Roman" pitchFamily="18" charset="0"/>
              </a:endParaRPr>
            </a:p>
          </p:txBody>
        </p:sp>
        <p:sp>
          <p:nvSpPr>
            <p:cNvPr id="45156" name="Oval 49"/>
            <p:cNvSpPr>
              <a:spLocks noChangeArrowheads="1"/>
            </p:cNvSpPr>
            <p:nvPr/>
          </p:nvSpPr>
          <p:spPr bwMode="auto">
            <a:xfrm>
              <a:off x="2254254" y="3443269"/>
              <a:ext cx="88900" cy="88900"/>
            </a:xfrm>
            <a:prstGeom prst="ellipse">
              <a:avLst/>
            </a:prstGeom>
            <a:solidFill>
              <a:schemeClr val="tx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000000"/>
                </a:solidFill>
                <a:latin typeface="Times New Roman" pitchFamily="18" charset="0"/>
                <a:cs typeface="Times New Roman" pitchFamily="18" charset="0"/>
              </a:endParaRPr>
            </a:p>
          </p:txBody>
        </p:sp>
        <p:grpSp>
          <p:nvGrpSpPr>
            <p:cNvPr id="45157" name="组合 250"/>
            <p:cNvGrpSpPr>
              <a:grpSpLocks/>
            </p:cNvGrpSpPr>
            <p:nvPr/>
          </p:nvGrpSpPr>
          <p:grpSpPr bwMode="auto">
            <a:xfrm>
              <a:off x="3299536" y="1303305"/>
              <a:ext cx="1343902" cy="514664"/>
              <a:chOff x="4286968" y="2357430"/>
              <a:chExt cx="1343902" cy="514664"/>
            </a:xfrm>
          </p:grpSpPr>
          <p:sp>
            <p:nvSpPr>
              <p:cNvPr id="45195" name="Line 66"/>
              <p:cNvSpPr>
                <a:spLocks noChangeShapeType="1"/>
              </p:cNvSpPr>
              <p:nvPr/>
            </p:nvSpPr>
            <p:spPr bwMode="auto">
              <a:xfrm>
                <a:off x="5113345" y="2630482"/>
                <a:ext cx="5175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196" name="组合 97"/>
              <p:cNvGrpSpPr>
                <a:grpSpLocks/>
              </p:cNvGrpSpPr>
              <p:nvPr/>
            </p:nvGrpSpPr>
            <p:grpSpPr bwMode="auto">
              <a:xfrm>
                <a:off x="4286968" y="2357430"/>
                <a:ext cx="816841" cy="514664"/>
                <a:chOff x="3788486" y="1496997"/>
                <a:chExt cx="816841" cy="514664"/>
              </a:xfrm>
            </p:grpSpPr>
            <p:sp>
              <p:nvSpPr>
                <p:cNvPr id="45197" name="Oval 65"/>
                <p:cNvSpPr>
                  <a:spLocks noChangeArrowheads="1"/>
                </p:cNvSpPr>
                <p:nvPr/>
              </p:nvSpPr>
              <p:spPr bwMode="auto">
                <a:xfrm>
                  <a:off x="4467214" y="1698611"/>
                  <a:ext cx="138113" cy="13811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FFFF00"/>
                    </a:solidFill>
                    <a:latin typeface="Times New Roman" pitchFamily="18" charset="0"/>
                    <a:cs typeface="Times New Roman" pitchFamily="18" charset="0"/>
                  </a:endParaRPr>
                </a:p>
              </p:txBody>
            </p:sp>
            <p:grpSp>
              <p:nvGrpSpPr>
                <p:cNvPr id="45198" name="组合 218"/>
                <p:cNvGrpSpPr>
                  <a:grpSpLocks/>
                </p:cNvGrpSpPr>
                <p:nvPr/>
              </p:nvGrpSpPr>
              <p:grpSpPr bwMode="auto">
                <a:xfrm>
                  <a:off x="3788486" y="1496997"/>
                  <a:ext cx="667392" cy="514664"/>
                  <a:chOff x="7714689" y="1701795"/>
                  <a:chExt cx="774179" cy="514663"/>
                </a:xfrm>
              </p:grpSpPr>
              <p:sp>
                <p:nvSpPr>
                  <p:cNvPr id="407" name="弧形 406"/>
                  <p:cNvSpPr/>
                  <p:nvPr/>
                </p:nvSpPr>
                <p:spPr>
                  <a:xfrm>
                    <a:off x="7985441" y="1701795"/>
                    <a:ext cx="503428" cy="500316"/>
                  </a:xfrm>
                  <a:prstGeom prst="arc">
                    <a:avLst>
                      <a:gd name="adj1" fmla="val 16200000"/>
                      <a:gd name="adj2" fmla="val 5439051"/>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srgbClr val="000000"/>
                      </a:solidFill>
                      <a:latin typeface="Times New Roman" pitchFamily="18" charset="0"/>
                      <a:cs typeface="Times New Roman" pitchFamily="18" charset="0"/>
                    </a:endParaRPr>
                  </a:p>
                </p:txBody>
              </p:sp>
              <p:cxnSp>
                <p:nvCxnSpPr>
                  <p:cNvPr id="408" name="直接连接符 407"/>
                  <p:cNvCxnSpPr/>
                  <p:nvPr/>
                </p:nvCxnSpPr>
                <p:spPr>
                  <a:xfrm>
                    <a:off x="7714690" y="1701795"/>
                    <a:ext cx="537272" cy="17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9" name="直接连接符 408"/>
                  <p:cNvCxnSpPr/>
                  <p:nvPr/>
                </p:nvCxnSpPr>
                <p:spPr>
                  <a:xfrm>
                    <a:off x="7714690" y="2200318"/>
                    <a:ext cx="537272" cy="17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 name="直接连接符 409"/>
                  <p:cNvCxnSpPr/>
                  <p:nvPr/>
                </p:nvCxnSpPr>
                <p:spPr>
                  <a:xfrm rot="5400000">
                    <a:off x="7480396" y="1965241"/>
                    <a:ext cx="500316" cy="21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45158" name="组合 259"/>
            <p:cNvGrpSpPr>
              <a:grpSpLocks/>
            </p:cNvGrpSpPr>
            <p:nvPr/>
          </p:nvGrpSpPr>
          <p:grpSpPr bwMode="auto">
            <a:xfrm>
              <a:off x="3299536" y="2303940"/>
              <a:ext cx="1343902" cy="500318"/>
              <a:chOff x="4286968" y="2357933"/>
              <a:chExt cx="1343902" cy="500318"/>
            </a:xfrm>
          </p:grpSpPr>
          <p:sp>
            <p:nvSpPr>
              <p:cNvPr id="45187" name="Line 66"/>
              <p:cNvSpPr>
                <a:spLocks noChangeShapeType="1"/>
              </p:cNvSpPr>
              <p:nvPr/>
            </p:nvSpPr>
            <p:spPr bwMode="auto">
              <a:xfrm>
                <a:off x="5113345" y="2630482"/>
                <a:ext cx="5175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188" name="组合 97"/>
              <p:cNvGrpSpPr>
                <a:grpSpLocks/>
              </p:cNvGrpSpPr>
              <p:nvPr/>
            </p:nvGrpSpPr>
            <p:grpSpPr bwMode="auto">
              <a:xfrm>
                <a:off x="4286968" y="2357933"/>
                <a:ext cx="816841" cy="500318"/>
                <a:chOff x="3788486" y="1497500"/>
                <a:chExt cx="816841" cy="500318"/>
              </a:xfrm>
            </p:grpSpPr>
            <p:sp>
              <p:nvSpPr>
                <p:cNvPr id="45189" name="Oval 65"/>
                <p:cNvSpPr>
                  <a:spLocks noChangeArrowheads="1"/>
                </p:cNvSpPr>
                <p:nvPr/>
              </p:nvSpPr>
              <p:spPr bwMode="auto">
                <a:xfrm>
                  <a:off x="4467214" y="1698611"/>
                  <a:ext cx="138113" cy="13811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FFFF00"/>
                    </a:solidFill>
                    <a:latin typeface="Times New Roman" pitchFamily="18" charset="0"/>
                    <a:cs typeface="Times New Roman" pitchFamily="18" charset="0"/>
                  </a:endParaRPr>
                </a:p>
              </p:txBody>
            </p:sp>
            <p:grpSp>
              <p:nvGrpSpPr>
                <p:cNvPr id="45190" name="组合 218"/>
                <p:cNvGrpSpPr>
                  <a:grpSpLocks/>
                </p:cNvGrpSpPr>
                <p:nvPr/>
              </p:nvGrpSpPr>
              <p:grpSpPr bwMode="auto">
                <a:xfrm>
                  <a:off x="3788486" y="1497500"/>
                  <a:ext cx="667392" cy="500318"/>
                  <a:chOff x="7714689" y="1702298"/>
                  <a:chExt cx="774179" cy="500317"/>
                </a:xfrm>
              </p:grpSpPr>
              <p:sp>
                <p:nvSpPr>
                  <p:cNvPr id="399" name="弧形 398"/>
                  <p:cNvSpPr/>
                  <p:nvPr/>
                </p:nvSpPr>
                <p:spPr>
                  <a:xfrm>
                    <a:off x="7985441" y="1702298"/>
                    <a:ext cx="503428" cy="500316"/>
                  </a:xfrm>
                  <a:prstGeom prst="arc">
                    <a:avLst>
                      <a:gd name="adj1" fmla="val 16200000"/>
                      <a:gd name="adj2" fmla="val 5439051"/>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srgbClr val="000000"/>
                      </a:solidFill>
                      <a:latin typeface="Times New Roman" pitchFamily="18" charset="0"/>
                      <a:cs typeface="Times New Roman" pitchFamily="18" charset="0"/>
                    </a:endParaRPr>
                  </a:p>
                </p:txBody>
              </p:sp>
              <p:cxnSp>
                <p:nvCxnSpPr>
                  <p:cNvPr id="400" name="直接连接符 399"/>
                  <p:cNvCxnSpPr/>
                  <p:nvPr/>
                </p:nvCxnSpPr>
                <p:spPr>
                  <a:xfrm>
                    <a:off x="7714690" y="1702298"/>
                    <a:ext cx="537272" cy="17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1" name="直接连接符 400"/>
                  <p:cNvCxnSpPr/>
                  <p:nvPr/>
                </p:nvCxnSpPr>
                <p:spPr>
                  <a:xfrm>
                    <a:off x="7714690" y="2200821"/>
                    <a:ext cx="537272" cy="17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2" name="直接连接符 401"/>
                  <p:cNvCxnSpPr/>
                  <p:nvPr/>
                </p:nvCxnSpPr>
                <p:spPr>
                  <a:xfrm rot="5400000">
                    <a:off x="7480396" y="1951398"/>
                    <a:ext cx="500316" cy="21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45159" name="组合 268"/>
            <p:cNvGrpSpPr>
              <a:grpSpLocks/>
            </p:cNvGrpSpPr>
            <p:nvPr/>
          </p:nvGrpSpPr>
          <p:grpSpPr bwMode="auto">
            <a:xfrm>
              <a:off x="3299536" y="3374512"/>
              <a:ext cx="1343902" cy="500317"/>
              <a:chOff x="4286968" y="2356935"/>
              <a:chExt cx="1343902" cy="500317"/>
            </a:xfrm>
          </p:grpSpPr>
          <p:sp>
            <p:nvSpPr>
              <p:cNvPr id="45179" name="Line 66"/>
              <p:cNvSpPr>
                <a:spLocks noChangeShapeType="1"/>
              </p:cNvSpPr>
              <p:nvPr/>
            </p:nvSpPr>
            <p:spPr bwMode="auto">
              <a:xfrm>
                <a:off x="5113345" y="2630482"/>
                <a:ext cx="5175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180" name="组合 97"/>
              <p:cNvGrpSpPr>
                <a:grpSpLocks/>
              </p:cNvGrpSpPr>
              <p:nvPr/>
            </p:nvGrpSpPr>
            <p:grpSpPr bwMode="auto">
              <a:xfrm>
                <a:off x="4286968" y="2356935"/>
                <a:ext cx="816841" cy="500317"/>
                <a:chOff x="3788486" y="1496502"/>
                <a:chExt cx="816841" cy="500317"/>
              </a:xfrm>
            </p:grpSpPr>
            <p:sp>
              <p:nvSpPr>
                <p:cNvPr id="45181" name="Oval 65"/>
                <p:cNvSpPr>
                  <a:spLocks noChangeArrowheads="1"/>
                </p:cNvSpPr>
                <p:nvPr/>
              </p:nvSpPr>
              <p:spPr bwMode="auto">
                <a:xfrm>
                  <a:off x="4467214" y="1698611"/>
                  <a:ext cx="138113" cy="13811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FFFF00"/>
                    </a:solidFill>
                    <a:latin typeface="Times New Roman" pitchFamily="18" charset="0"/>
                    <a:cs typeface="Times New Roman" pitchFamily="18" charset="0"/>
                  </a:endParaRPr>
                </a:p>
              </p:txBody>
            </p:sp>
            <p:grpSp>
              <p:nvGrpSpPr>
                <p:cNvPr id="45182" name="组合 218"/>
                <p:cNvGrpSpPr>
                  <a:grpSpLocks/>
                </p:cNvGrpSpPr>
                <p:nvPr/>
              </p:nvGrpSpPr>
              <p:grpSpPr bwMode="auto">
                <a:xfrm>
                  <a:off x="3788486" y="1496502"/>
                  <a:ext cx="667392" cy="500317"/>
                  <a:chOff x="7714689" y="1701300"/>
                  <a:chExt cx="774179" cy="500316"/>
                </a:xfrm>
              </p:grpSpPr>
              <p:sp>
                <p:nvSpPr>
                  <p:cNvPr id="391" name="弧形 390"/>
                  <p:cNvSpPr/>
                  <p:nvPr/>
                </p:nvSpPr>
                <p:spPr>
                  <a:xfrm>
                    <a:off x="7985441" y="1701299"/>
                    <a:ext cx="503428" cy="500317"/>
                  </a:xfrm>
                  <a:prstGeom prst="arc">
                    <a:avLst>
                      <a:gd name="adj1" fmla="val 16200000"/>
                      <a:gd name="adj2" fmla="val 5439051"/>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srgbClr val="000000"/>
                      </a:solidFill>
                      <a:latin typeface="Times New Roman" pitchFamily="18" charset="0"/>
                      <a:cs typeface="Times New Roman" pitchFamily="18" charset="0"/>
                    </a:endParaRPr>
                  </a:p>
                </p:txBody>
              </p:sp>
              <p:cxnSp>
                <p:nvCxnSpPr>
                  <p:cNvPr id="392" name="直接连接符 391"/>
                  <p:cNvCxnSpPr/>
                  <p:nvPr/>
                </p:nvCxnSpPr>
                <p:spPr>
                  <a:xfrm>
                    <a:off x="7714690" y="1701299"/>
                    <a:ext cx="537272" cy="1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直接连接符 392"/>
                  <p:cNvCxnSpPr/>
                  <p:nvPr/>
                </p:nvCxnSpPr>
                <p:spPr>
                  <a:xfrm>
                    <a:off x="7714690" y="2199822"/>
                    <a:ext cx="537272" cy="1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4" name="直接连接符 393"/>
                  <p:cNvCxnSpPr/>
                  <p:nvPr/>
                </p:nvCxnSpPr>
                <p:spPr>
                  <a:xfrm rot="5400000">
                    <a:off x="7480395" y="1950400"/>
                    <a:ext cx="500317" cy="21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45160" name="组合 277"/>
            <p:cNvGrpSpPr>
              <a:grpSpLocks/>
            </p:cNvGrpSpPr>
            <p:nvPr/>
          </p:nvGrpSpPr>
          <p:grpSpPr bwMode="auto">
            <a:xfrm>
              <a:off x="3299536" y="4446876"/>
              <a:ext cx="1343902" cy="500317"/>
              <a:chOff x="4286968" y="2357729"/>
              <a:chExt cx="1343902" cy="500317"/>
            </a:xfrm>
          </p:grpSpPr>
          <p:sp>
            <p:nvSpPr>
              <p:cNvPr id="45171" name="Line 66"/>
              <p:cNvSpPr>
                <a:spLocks noChangeShapeType="1"/>
              </p:cNvSpPr>
              <p:nvPr/>
            </p:nvSpPr>
            <p:spPr bwMode="auto">
              <a:xfrm>
                <a:off x="5113345" y="2630482"/>
                <a:ext cx="5175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172" name="组合 97"/>
              <p:cNvGrpSpPr>
                <a:grpSpLocks/>
              </p:cNvGrpSpPr>
              <p:nvPr/>
            </p:nvGrpSpPr>
            <p:grpSpPr bwMode="auto">
              <a:xfrm>
                <a:off x="4286968" y="2357729"/>
                <a:ext cx="816841" cy="500317"/>
                <a:chOff x="3788486" y="1497296"/>
                <a:chExt cx="816841" cy="500317"/>
              </a:xfrm>
            </p:grpSpPr>
            <p:sp>
              <p:nvSpPr>
                <p:cNvPr id="45173" name="Oval 65"/>
                <p:cNvSpPr>
                  <a:spLocks noChangeArrowheads="1"/>
                </p:cNvSpPr>
                <p:nvPr/>
              </p:nvSpPr>
              <p:spPr bwMode="auto">
                <a:xfrm>
                  <a:off x="4467214" y="1698611"/>
                  <a:ext cx="138113" cy="13811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FFFF00"/>
                    </a:solidFill>
                    <a:latin typeface="Times New Roman" pitchFamily="18" charset="0"/>
                    <a:cs typeface="Times New Roman" pitchFamily="18" charset="0"/>
                  </a:endParaRPr>
                </a:p>
              </p:txBody>
            </p:sp>
            <p:grpSp>
              <p:nvGrpSpPr>
                <p:cNvPr id="45174" name="组合 218"/>
                <p:cNvGrpSpPr>
                  <a:grpSpLocks/>
                </p:cNvGrpSpPr>
                <p:nvPr/>
              </p:nvGrpSpPr>
              <p:grpSpPr bwMode="auto">
                <a:xfrm>
                  <a:off x="3788486" y="1497296"/>
                  <a:ext cx="667392" cy="500317"/>
                  <a:chOff x="7714689" y="1702094"/>
                  <a:chExt cx="774179" cy="500316"/>
                </a:xfrm>
              </p:grpSpPr>
              <p:sp>
                <p:nvSpPr>
                  <p:cNvPr id="383" name="弧形 382"/>
                  <p:cNvSpPr/>
                  <p:nvPr/>
                </p:nvSpPr>
                <p:spPr>
                  <a:xfrm>
                    <a:off x="7985441" y="1702094"/>
                    <a:ext cx="503428" cy="500317"/>
                  </a:xfrm>
                  <a:prstGeom prst="arc">
                    <a:avLst>
                      <a:gd name="adj1" fmla="val 16200000"/>
                      <a:gd name="adj2" fmla="val 5439051"/>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srgbClr val="000000"/>
                      </a:solidFill>
                      <a:latin typeface="Times New Roman" pitchFamily="18" charset="0"/>
                      <a:cs typeface="Times New Roman" pitchFamily="18" charset="0"/>
                    </a:endParaRPr>
                  </a:p>
                </p:txBody>
              </p:sp>
              <p:cxnSp>
                <p:nvCxnSpPr>
                  <p:cNvPr id="384" name="直接连接符 383"/>
                  <p:cNvCxnSpPr/>
                  <p:nvPr/>
                </p:nvCxnSpPr>
                <p:spPr>
                  <a:xfrm>
                    <a:off x="7714690" y="1702094"/>
                    <a:ext cx="537272" cy="1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5" name="直接连接符 384"/>
                  <p:cNvCxnSpPr/>
                  <p:nvPr/>
                </p:nvCxnSpPr>
                <p:spPr>
                  <a:xfrm>
                    <a:off x="7714690" y="2200617"/>
                    <a:ext cx="537272" cy="1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6" name="直接连接符 385"/>
                  <p:cNvCxnSpPr/>
                  <p:nvPr/>
                </p:nvCxnSpPr>
                <p:spPr>
                  <a:xfrm rot="5400000">
                    <a:off x="7480395" y="1951195"/>
                    <a:ext cx="500317" cy="21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45161" name="组合 286"/>
            <p:cNvGrpSpPr>
              <a:grpSpLocks/>
            </p:cNvGrpSpPr>
            <p:nvPr/>
          </p:nvGrpSpPr>
          <p:grpSpPr bwMode="auto">
            <a:xfrm>
              <a:off x="586206" y="2728926"/>
              <a:ext cx="1031430" cy="498524"/>
              <a:chOff x="3573897" y="2279676"/>
              <a:chExt cx="1031430" cy="498524"/>
            </a:xfrm>
          </p:grpSpPr>
          <p:sp>
            <p:nvSpPr>
              <p:cNvPr id="45162" name="Oval 65"/>
              <p:cNvSpPr>
                <a:spLocks noChangeArrowheads="1"/>
              </p:cNvSpPr>
              <p:nvPr/>
            </p:nvSpPr>
            <p:spPr bwMode="auto">
              <a:xfrm>
                <a:off x="4467214" y="2480451"/>
                <a:ext cx="138113" cy="13811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FFFF00"/>
                  </a:solidFill>
                  <a:latin typeface="Times New Roman" pitchFamily="18" charset="0"/>
                  <a:cs typeface="Times New Roman" pitchFamily="18" charset="0"/>
                </a:endParaRPr>
              </a:p>
            </p:txBody>
          </p:sp>
          <p:grpSp>
            <p:nvGrpSpPr>
              <p:cNvPr id="45163" name="组合 218"/>
              <p:cNvGrpSpPr>
                <a:grpSpLocks/>
              </p:cNvGrpSpPr>
              <p:nvPr/>
            </p:nvGrpSpPr>
            <p:grpSpPr bwMode="auto">
              <a:xfrm>
                <a:off x="3573897" y="2279676"/>
                <a:ext cx="882562" cy="498524"/>
                <a:chOff x="7465768" y="2484471"/>
                <a:chExt cx="1023778" cy="498523"/>
              </a:xfrm>
            </p:grpSpPr>
            <p:sp>
              <p:nvSpPr>
                <p:cNvPr id="372" name="弧形 371"/>
                <p:cNvSpPr/>
                <p:nvPr/>
              </p:nvSpPr>
              <p:spPr>
                <a:xfrm>
                  <a:off x="7986119" y="2484486"/>
                  <a:ext cx="503428" cy="498523"/>
                </a:xfrm>
                <a:prstGeom prst="arc">
                  <a:avLst>
                    <a:gd name="adj1" fmla="val 16200000"/>
                    <a:gd name="adj2" fmla="val 5439051"/>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srgbClr val="000000"/>
                    </a:solidFill>
                    <a:latin typeface="Times New Roman" pitchFamily="18" charset="0"/>
                    <a:cs typeface="Times New Roman" pitchFamily="18" charset="0"/>
                  </a:endParaRPr>
                </a:p>
              </p:txBody>
            </p:sp>
            <p:cxnSp>
              <p:nvCxnSpPr>
                <p:cNvPr id="373" name="直接连接符 372"/>
                <p:cNvCxnSpPr/>
                <p:nvPr/>
              </p:nvCxnSpPr>
              <p:spPr>
                <a:xfrm>
                  <a:off x="7715368" y="2484486"/>
                  <a:ext cx="537272" cy="1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4" name="直接连接符 373"/>
                <p:cNvCxnSpPr/>
                <p:nvPr/>
              </p:nvCxnSpPr>
              <p:spPr>
                <a:xfrm>
                  <a:off x="7715368" y="2981216"/>
                  <a:ext cx="537272" cy="17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直接连接符 374"/>
                <p:cNvCxnSpPr/>
                <p:nvPr/>
              </p:nvCxnSpPr>
              <p:spPr>
                <a:xfrm rot="5400000">
                  <a:off x="7481970" y="2732690"/>
                  <a:ext cx="498523" cy="21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直接连接符 375"/>
                <p:cNvCxnSpPr/>
                <p:nvPr/>
              </p:nvCxnSpPr>
              <p:spPr>
                <a:xfrm>
                  <a:off x="7465769" y="2640499"/>
                  <a:ext cx="24959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7" name="直接连接符 376"/>
                <p:cNvCxnSpPr/>
                <p:nvPr/>
              </p:nvCxnSpPr>
              <p:spPr>
                <a:xfrm>
                  <a:off x="7465769" y="2852102"/>
                  <a:ext cx="249599" cy="17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p:nvPr/>
              </p:nvCxnSpPr>
              <p:spPr>
                <a:xfrm rot="5400000">
                  <a:off x="7367693" y="2738069"/>
                  <a:ext cx="215190" cy="21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2" name="组合 323"/>
          <p:cNvGrpSpPr>
            <a:grpSpLocks/>
          </p:cNvGrpSpPr>
          <p:nvPr/>
        </p:nvGrpSpPr>
        <p:grpSpPr bwMode="auto">
          <a:xfrm>
            <a:off x="4786313" y="960438"/>
            <a:ext cx="3844925" cy="3405187"/>
            <a:chOff x="226982" y="1303305"/>
            <a:chExt cx="4416456" cy="3846526"/>
          </a:xfrm>
        </p:grpSpPr>
        <p:sp>
          <p:nvSpPr>
            <p:cNvPr id="45075" name="Line 16"/>
            <p:cNvSpPr>
              <a:spLocks noChangeShapeType="1"/>
            </p:cNvSpPr>
            <p:nvPr/>
          </p:nvSpPr>
          <p:spPr bwMode="auto">
            <a:xfrm>
              <a:off x="1614492" y="2993268"/>
              <a:ext cx="7016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6" name="Line 17"/>
            <p:cNvSpPr>
              <a:spLocks noChangeShapeType="1"/>
            </p:cNvSpPr>
            <p:nvPr/>
          </p:nvSpPr>
          <p:spPr bwMode="auto">
            <a:xfrm flipH="1">
              <a:off x="2303467" y="1404919"/>
              <a:ext cx="10080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7" name="Line 18"/>
            <p:cNvSpPr>
              <a:spLocks noChangeShapeType="1"/>
            </p:cNvSpPr>
            <p:nvPr/>
          </p:nvSpPr>
          <p:spPr bwMode="auto">
            <a:xfrm>
              <a:off x="2303467" y="1404919"/>
              <a:ext cx="0" cy="3168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8" name="Line 19"/>
            <p:cNvSpPr>
              <a:spLocks noChangeShapeType="1"/>
            </p:cNvSpPr>
            <p:nvPr/>
          </p:nvSpPr>
          <p:spPr bwMode="auto">
            <a:xfrm flipH="1">
              <a:off x="2303467" y="2412981"/>
              <a:ext cx="10080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9" name="Line 20"/>
            <p:cNvSpPr>
              <a:spLocks noChangeShapeType="1"/>
            </p:cNvSpPr>
            <p:nvPr/>
          </p:nvSpPr>
          <p:spPr bwMode="auto">
            <a:xfrm flipH="1">
              <a:off x="2303467" y="3492481"/>
              <a:ext cx="10080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0" name="Line 21"/>
            <p:cNvSpPr>
              <a:spLocks noChangeShapeType="1"/>
            </p:cNvSpPr>
            <p:nvPr/>
          </p:nvSpPr>
          <p:spPr bwMode="auto">
            <a:xfrm flipH="1">
              <a:off x="2303467" y="4573569"/>
              <a:ext cx="10080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1" name="Line 22"/>
            <p:cNvSpPr>
              <a:spLocks noChangeShapeType="1"/>
            </p:cNvSpPr>
            <p:nvPr/>
          </p:nvSpPr>
          <p:spPr bwMode="auto">
            <a:xfrm flipH="1">
              <a:off x="2951167" y="1692256"/>
              <a:ext cx="3603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2" name="Line 23"/>
            <p:cNvSpPr>
              <a:spLocks noChangeShapeType="1"/>
            </p:cNvSpPr>
            <p:nvPr/>
          </p:nvSpPr>
          <p:spPr bwMode="auto">
            <a:xfrm>
              <a:off x="2951167" y="1692256"/>
              <a:ext cx="0"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3" name="Line 24"/>
            <p:cNvSpPr>
              <a:spLocks noChangeShapeType="1"/>
            </p:cNvSpPr>
            <p:nvPr/>
          </p:nvSpPr>
          <p:spPr bwMode="auto">
            <a:xfrm flipH="1">
              <a:off x="2951167" y="2700319"/>
              <a:ext cx="3603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4" name="Line 25"/>
            <p:cNvSpPr>
              <a:spLocks noChangeShapeType="1"/>
            </p:cNvSpPr>
            <p:nvPr/>
          </p:nvSpPr>
          <p:spPr bwMode="auto">
            <a:xfrm>
              <a:off x="2951167" y="2700319"/>
              <a:ext cx="0"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5" name="Line 26"/>
            <p:cNvSpPr>
              <a:spLocks noChangeShapeType="1"/>
            </p:cNvSpPr>
            <p:nvPr/>
          </p:nvSpPr>
          <p:spPr bwMode="auto">
            <a:xfrm flipH="1">
              <a:off x="2951167" y="3781406"/>
              <a:ext cx="3603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6" name="Line 27"/>
            <p:cNvSpPr>
              <a:spLocks noChangeShapeType="1"/>
            </p:cNvSpPr>
            <p:nvPr/>
          </p:nvSpPr>
          <p:spPr bwMode="auto">
            <a:xfrm>
              <a:off x="2951167" y="3781406"/>
              <a:ext cx="0"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7" name="Line 28"/>
            <p:cNvSpPr>
              <a:spLocks noChangeShapeType="1"/>
            </p:cNvSpPr>
            <p:nvPr/>
          </p:nvSpPr>
          <p:spPr bwMode="auto">
            <a:xfrm flipH="1">
              <a:off x="2951167" y="4860906"/>
              <a:ext cx="3603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8" name="Line 29"/>
            <p:cNvSpPr>
              <a:spLocks noChangeShapeType="1"/>
            </p:cNvSpPr>
            <p:nvPr/>
          </p:nvSpPr>
          <p:spPr bwMode="auto">
            <a:xfrm>
              <a:off x="2951167" y="4860906"/>
              <a:ext cx="0"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9" name="Line 34"/>
            <p:cNvSpPr>
              <a:spLocks noChangeShapeType="1"/>
            </p:cNvSpPr>
            <p:nvPr/>
          </p:nvSpPr>
          <p:spPr bwMode="auto">
            <a:xfrm flipH="1">
              <a:off x="226982" y="2978922"/>
              <a:ext cx="3603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0" name="Oval 47"/>
            <p:cNvSpPr>
              <a:spLocks noChangeArrowheads="1"/>
            </p:cNvSpPr>
            <p:nvPr/>
          </p:nvSpPr>
          <p:spPr bwMode="auto">
            <a:xfrm>
              <a:off x="2252966" y="2947702"/>
              <a:ext cx="88901" cy="88900"/>
            </a:xfrm>
            <a:prstGeom prst="ellipse">
              <a:avLst/>
            </a:prstGeom>
            <a:solidFill>
              <a:schemeClr val="tx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000000"/>
                </a:solidFill>
                <a:latin typeface="Times New Roman" pitchFamily="18" charset="0"/>
                <a:cs typeface="Times New Roman" pitchFamily="18" charset="0"/>
              </a:endParaRPr>
            </a:p>
          </p:txBody>
        </p:sp>
        <p:sp>
          <p:nvSpPr>
            <p:cNvPr id="45091" name="Oval 48"/>
            <p:cNvSpPr>
              <a:spLocks noChangeArrowheads="1"/>
            </p:cNvSpPr>
            <p:nvPr/>
          </p:nvSpPr>
          <p:spPr bwMode="auto">
            <a:xfrm>
              <a:off x="2254254" y="2355831"/>
              <a:ext cx="88900" cy="88900"/>
            </a:xfrm>
            <a:prstGeom prst="ellipse">
              <a:avLst/>
            </a:prstGeom>
            <a:solidFill>
              <a:schemeClr val="tx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000000"/>
                </a:solidFill>
                <a:latin typeface="Times New Roman" pitchFamily="18" charset="0"/>
                <a:cs typeface="Times New Roman" pitchFamily="18" charset="0"/>
              </a:endParaRPr>
            </a:p>
          </p:txBody>
        </p:sp>
        <p:sp>
          <p:nvSpPr>
            <p:cNvPr id="45092" name="Oval 49"/>
            <p:cNvSpPr>
              <a:spLocks noChangeArrowheads="1"/>
            </p:cNvSpPr>
            <p:nvPr/>
          </p:nvSpPr>
          <p:spPr bwMode="auto">
            <a:xfrm>
              <a:off x="2254254" y="3443269"/>
              <a:ext cx="88900" cy="88900"/>
            </a:xfrm>
            <a:prstGeom prst="ellipse">
              <a:avLst/>
            </a:prstGeom>
            <a:solidFill>
              <a:schemeClr val="tx1"/>
            </a:solidFill>
            <a:ln w="25400">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000000"/>
                </a:solidFill>
                <a:latin typeface="Times New Roman" pitchFamily="18" charset="0"/>
                <a:cs typeface="Times New Roman" pitchFamily="18" charset="0"/>
              </a:endParaRPr>
            </a:p>
          </p:txBody>
        </p:sp>
        <p:grpSp>
          <p:nvGrpSpPr>
            <p:cNvPr id="45093" name="组合 250"/>
            <p:cNvGrpSpPr>
              <a:grpSpLocks/>
            </p:cNvGrpSpPr>
            <p:nvPr/>
          </p:nvGrpSpPr>
          <p:grpSpPr bwMode="auto">
            <a:xfrm>
              <a:off x="3299536" y="1303305"/>
              <a:ext cx="1343902" cy="500318"/>
              <a:chOff x="4286968" y="2357430"/>
              <a:chExt cx="1343902" cy="500318"/>
            </a:xfrm>
          </p:grpSpPr>
          <p:sp>
            <p:nvSpPr>
              <p:cNvPr id="45131" name="Line 66"/>
              <p:cNvSpPr>
                <a:spLocks noChangeShapeType="1"/>
              </p:cNvSpPr>
              <p:nvPr/>
            </p:nvSpPr>
            <p:spPr bwMode="auto">
              <a:xfrm>
                <a:off x="5113345" y="2630482"/>
                <a:ext cx="5175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132" name="组合 97"/>
              <p:cNvGrpSpPr>
                <a:grpSpLocks/>
              </p:cNvGrpSpPr>
              <p:nvPr/>
            </p:nvGrpSpPr>
            <p:grpSpPr bwMode="auto">
              <a:xfrm>
                <a:off x="4286968" y="2357430"/>
                <a:ext cx="816841" cy="500318"/>
                <a:chOff x="3788486" y="1496997"/>
                <a:chExt cx="816841" cy="500318"/>
              </a:xfrm>
            </p:grpSpPr>
            <p:sp>
              <p:nvSpPr>
                <p:cNvPr id="45133" name="Oval 65"/>
                <p:cNvSpPr>
                  <a:spLocks noChangeArrowheads="1"/>
                </p:cNvSpPr>
                <p:nvPr/>
              </p:nvSpPr>
              <p:spPr bwMode="auto">
                <a:xfrm>
                  <a:off x="4467214" y="1698611"/>
                  <a:ext cx="138113" cy="13811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FFFF00"/>
                    </a:solidFill>
                    <a:latin typeface="Times New Roman" pitchFamily="18" charset="0"/>
                    <a:cs typeface="Times New Roman" pitchFamily="18" charset="0"/>
                  </a:endParaRPr>
                </a:p>
              </p:txBody>
            </p:sp>
            <p:grpSp>
              <p:nvGrpSpPr>
                <p:cNvPr id="45134" name="组合 218"/>
                <p:cNvGrpSpPr>
                  <a:grpSpLocks/>
                </p:cNvGrpSpPr>
                <p:nvPr/>
              </p:nvGrpSpPr>
              <p:grpSpPr bwMode="auto">
                <a:xfrm>
                  <a:off x="3788486" y="1496997"/>
                  <a:ext cx="667392" cy="500318"/>
                  <a:chOff x="7714689" y="1701795"/>
                  <a:chExt cx="774179" cy="500317"/>
                </a:xfrm>
              </p:grpSpPr>
              <p:sp>
                <p:nvSpPr>
                  <p:cNvPr id="472" name="弧形 471"/>
                  <p:cNvSpPr/>
                  <p:nvPr/>
                </p:nvSpPr>
                <p:spPr>
                  <a:xfrm>
                    <a:off x="7985440" y="1701795"/>
                    <a:ext cx="503428" cy="500316"/>
                  </a:xfrm>
                  <a:prstGeom prst="arc">
                    <a:avLst>
                      <a:gd name="adj1" fmla="val 16200000"/>
                      <a:gd name="adj2" fmla="val 5439051"/>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srgbClr val="000000"/>
                      </a:solidFill>
                      <a:latin typeface="Times New Roman" pitchFamily="18" charset="0"/>
                      <a:cs typeface="Times New Roman" pitchFamily="18" charset="0"/>
                    </a:endParaRPr>
                  </a:p>
                </p:txBody>
              </p:sp>
              <p:cxnSp>
                <p:nvCxnSpPr>
                  <p:cNvPr id="473" name="直接连接符 472"/>
                  <p:cNvCxnSpPr/>
                  <p:nvPr/>
                </p:nvCxnSpPr>
                <p:spPr>
                  <a:xfrm>
                    <a:off x="7714689" y="1701795"/>
                    <a:ext cx="537272" cy="17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4" name="直接连接符 473"/>
                  <p:cNvCxnSpPr/>
                  <p:nvPr/>
                </p:nvCxnSpPr>
                <p:spPr>
                  <a:xfrm>
                    <a:off x="7714689" y="2200318"/>
                    <a:ext cx="537272" cy="17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5" name="直接连接符 474"/>
                  <p:cNvCxnSpPr/>
                  <p:nvPr/>
                </p:nvCxnSpPr>
                <p:spPr>
                  <a:xfrm rot="5400000">
                    <a:off x="7480396" y="1950895"/>
                    <a:ext cx="500316" cy="21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45094" name="组合 259"/>
            <p:cNvGrpSpPr>
              <a:grpSpLocks/>
            </p:cNvGrpSpPr>
            <p:nvPr/>
          </p:nvGrpSpPr>
          <p:grpSpPr bwMode="auto">
            <a:xfrm>
              <a:off x="3299536" y="2303940"/>
              <a:ext cx="1343902" cy="500318"/>
              <a:chOff x="4286968" y="2357933"/>
              <a:chExt cx="1343902" cy="500318"/>
            </a:xfrm>
          </p:grpSpPr>
          <p:sp>
            <p:nvSpPr>
              <p:cNvPr id="45123" name="Line 66"/>
              <p:cNvSpPr>
                <a:spLocks noChangeShapeType="1"/>
              </p:cNvSpPr>
              <p:nvPr/>
            </p:nvSpPr>
            <p:spPr bwMode="auto">
              <a:xfrm>
                <a:off x="5113345" y="2630482"/>
                <a:ext cx="5175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124" name="组合 97"/>
              <p:cNvGrpSpPr>
                <a:grpSpLocks/>
              </p:cNvGrpSpPr>
              <p:nvPr/>
            </p:nvGrpSpPr>
            <p:grpSpPr bwMode="auto">
              <a:xfrm>
                <a:off x="4286968" y="2357933"/>
                <a:ext cx="816841" cy="500318"/>
                <a:chOff x="3788486" y="1497500"/>
                <a:chExt cx="816841" cy="500318"/>
              </a:xfrm>
            </p:grpSpPr>
            <p:sp>
              <p:nvSpPr>
                <p:cNvPr id="45125" name="Oval 65"/>
                <p:cNvSpPr>
                  <a:spLocks noChangeArrowheads="1"/>
                </p:cNvSpPr>
                <p:nvPr/>
              </p:nvSpPr>
              <p:spPr bwMode="auto">
                <a:xfrm>
                  <a:off x="4467214" y="1698611"/>
                  <a:ext cx="138113" cy="13811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FFFF00"/>
                    </a:solidFill>
                    <a:latin typeface="Times New Roman" pitchFamily="18" charset="0"/>
                    <a:cs typeface="Times New Roman" pitchFamily="18" charset="0"/>
                  </a:endParaRPr>
                </a:p>
              </p:txBody>
            </p:sp>
            <p:grpSp>
              <p:nvGrpSpPr>
                <p:cNvPr id="45126" name="组合 218"/>
                <p:cNvGrpSpPr>
                  <a:grpSpLocks/>
                </p:cNvGrpSpPr>
                <p:nvPr/>
              </p:nvGrpSpPr>
              <p:grpSpPr bwMode="auto">
                <a:xfrm>
                  <a:off x="3788486" y="1497500"/>
                  <a:ext cx="667392" cy="500318"/>
                  <a:chOff x="7714689" y="1702298"/>
                  <a:chExt cx="774179" cy="500317"/>
                </a:xfrm>
              </p:grpSpPr>
              <p:sp>
                <p:nvSpPr>
                  <p:cNvPr id="464" name="弧形 463"/>
                  <p:cNvSpPr/>
                  <p:nvPr/>
                </p:nvSpPr>
                <p:spPr>
                  <a:xfrm>
                    <a:off x="7985440" y="1702298"/>
                    <a:ext cx="503428" cy="500316"/>
                  </a:xfrm>
                  <a:prstGeom prst="arc">
                    <a:avLst>
                      <a:gd name="adj1" fmla="val 16200000"/>
                      <a:gd name="adj2" fmla="val 5439051"/>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srgbClr val="000000"/>
                      </a:solidFill>
                      <a:latin typeface="Times New Roman" pitchFamily="18" charset="0"/>
                      <a:cs typeface="Times New Roman" pitchFamily="18" charset="0"/>
                    </a:endParaRPr>
                  </a:p>
                </p:txBody>
              </p:sp>
              <p:cxnSp>
                <p:nvCxnSpPr>
                  <p:cNvPr id="465" name="直接连接符 464"/>
                  <p:cNvCxnSpPr/>
                  <p:nvPr/>
                </p:nvCxnSpPr>
                <p:spPr>
                  <a:xfrm>
                    <a:off x="7714689" y="1702298"/>
                    <a:ext cx="537272" cy="17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6" name="直接连接符 465"/>
                  <p:cNvCxnSpPr/>
                  <p:nvPr/>
                </p:nvCxnSpPr>
                <p:spPr>
                  <a:xfrm>
                    <a:off x="7714689" y="2200821"/>
                    <a:ext cx="537272" cy="17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7" name="直接连接符 466"/>
                  <p:cNvCxnSpPr/>
                  <p:nvPr/>
                </p:nvCxnSpPr>
                <p:spPr>
                  <a:xfrm rot="5400000">
                    <a:off x="7480396" y="1951398"/>
                    <a:ext cx="500316" cy="21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45095" name="组合 268"/>
            <p:cNvGrpSpPr>
              <a:grpSpLocks/>
            </p:cNvGrpSpPr>
            <p:nvPr/>
          </p:nvGrpSpPr>
          <p:grpSpPr bwMode="auto">
            <a:xfrm>
              <a:off x="3299536" y="3374512"/>
              <a:ext cx="1343902" cy="500317"/>
              <a:chOff x="4286968" y="2356935"/>
              <a:chExt cx="1343902" cy="500317"/>
            </a:xfrm>
          </p:grpSpPr>
          <p:sp>
            <p:nvSpPr>
              <p:cNvPr id="45115" name="Line 66"/>
              <p:cNvSpPr>
                <a:spLocks noChangeShapeType="1"/>
              </p:cNvSpPr>
              <p:nvPr/>
            </p:nvSpPr>
            <p:spPr bwMode="auto">
              <a:xfrm>
                <a:off x="5113345" y="2630482"/>
                <a:ext cx="5175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116" name="组合 97"/>
              <p:cNvGrpSpPr>
                <a:grpSpLocks/>
              </p:cNvGrpSpPr>
              <p:nvPr/>
            </p:nvGrpSpPr>
            <p:grpSpPr bwMode="auto">
              <a:xfrm>
                <a:off x="4286968" y="2356935"/>
                <a:ext cx="816841" cy="500317"/>
                <a:chOff x="3788486" y="1496502"/>
                <a:chExt cx="816841" cy="500317"/>
              </a:xfrm>
            </p:grpSpPr>
            <p:sp>
              <p:nvSpPr>
                <p:cNvPr id="45117" name="Oval 65"/>
                <p:cNvSpPr>
                  <a:spLocks noChangeArrowheads="1"/>
                </p:cNvSpPr>
                <p:nvPr/>
              </p:nvSpPr>
              <p:spPr bwMode="auto">
                <a:xfrm>
                  <a:off x="4467214" y="1698611"/>
                  <a:ext cx="138113" cy="13811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FFFF00"/>
                    </a:solidFill>
                    <a:latin typeface="Times New Roman" pitchFamily="18" charset="0"/>
                    <a:cs typeface="Times New Roman" pitchFamily="18" charset="0"/>
                  </a:endParaRPr>
                </a:p>
              </p:txBody>
            </p:sp>
            <p:grpSp>
              <p:nvGrpSpPr>
                <p:cNvPr id="45118" name="组合 218"/>
                <p:cNvGrpSpPr>
                  <a:grpSpLocks/>
                </p:cNvGrpSpPr>
                <p:nvPr/>
              </p:nvGrpSpPr>
              <p:grpSpPr bwMode="auto">
                <a:xfrm>
                  <a:off x="3788486" y="1496502"/>
                  <a:ext cx="667392" cy="500317"/>
                  <a:chOff x="7714689" y="1701300"/>
                  <a:chExt cx="774179" cy="500316"/>
                </a:xfrm>
              </p:grpSpPr>
              <p:sp>
                <p:nvSpPr>
                  <p:cNvPr id="456" name="弧形 455"/>
                  <p:cNvSpPr/>
                  <p:nvPr/>
                </p:nvSpPr>
                <p:spPr>
                  <a:xfrm>
                    <a:off x="7985440" y="1701299"/>
                    <a:ext cx="503428" cy="500317"/>
                  </a:xfrm>
                  <a:prstGeom prst="arc">
                    <a:avLst>
                      <a:gd name="adj1" fmla="val 16200000"/>
                      <a:gd name="adj2" fmla="val 5439051"/>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srgbClr val="000000"/>
                      </a:solidFill>
                      <a:latin typeface="Times New Roman" pitchFamily="18" charset="0"/>
                      <a:cs typeface="Times New Roman" pitchFamily="18" charset="0"/>
                    </a:endParaRPr>
                  </a:p>
                </p:txBody>
              </p:sp>
              <p:cxnSp>
                <p:nvCxnSpPr>
                  <p:cNvPr id="457" name="直接连接符 456"/>
                  <p:cNvCxnSpPr/>
                  <p:nvPr/>
                </p:nvCxnSpPr>
                <p:spPr>
                  <a:xfrm>
                    <a:off x="7714689" y="1701299"/>
                    <a:ext cx="537272" cy="1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直接连接符 457"/>
                  <p:cNvCxnSpPr/>
                  <p:nvPr/>
                </p:nvCxnSpPr>
                <p:spPr>
                  <a:xfrm>
                    <a:off x="7714689" y="2199822"/>
                    <a:ext cx="537272" cy="1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直接连接符 458"/>
                  <p:cNvCxnSpPr/>
                  <p:nvPr/>
                </p:nvCxnSpPr>
                <p:spPr>
                  <a:xfrm rot="5400000">
                    <a:off x="7480395" y="1950400"/>
                    <a:ext cx="500317" cy="21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45096" name="组合 277"/>
            <p:cNvGrpSpPr>
              <a:grpSpLocks/>
            </p:cNvGrpSpPr>
            <p:nvPr/>
          </p:nvGrpSpPr>
          <p:grpSpPr bwMode="auto">
            <a:xfrm>
              <a:off x="3299536" y="4446876"/>
              <a:ext cx="1343902" cy="500317"/>
              <a:chOff x="4286968" y="2357729"/>
              <a:chExt cx="1343902" cy="500317"/>
            </a:xfrm>
          </p:grpSpPr>
          <p:sp>
            <p:nvSpPr>
              <p:cNvPr id="45107" name="Line 66"/>
              <p:cNvSpPr>
                <a:spLocks noChangeShapeType="1"/>
              </p:cNvSpPr>
              <p:nvPr/>
            </p:nvSpPr>
            <p:spPr bwMode="auto">
              <a:xfrm>
                <a:off x="5113345" y="2630482"/>
                <a:ext cx="5175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108" name="组合 97"/>
              <p:cNvGrpSpPr>
                <a:grpSpLocks/>
              </p:cNvGrpSpPr>
              <p:nvPr/>
            </p:nvGrpSpPr>
            <p:grpSpPr bwMode="auto">
              <a:xfrm>
                <a:off x="4286968" y="2357729"/>
                <a:ext cx="816841" cy="500317"/>
                <a:chOff x="3788486" y="1497296"/>
                <a:chExt cx="816841" cy="500317"/>
              </a:xfrm>
            </p:grpSpPr>
            <p:sp>
              <p:nvSpPr>
                <p:cNvPr id="45109" name="Oval 65"/>
                <p:cNvSpPr>
                  <a:spLocks noChangeArrowheads="1"/>
                </p:cNvSpPr>
                <p:nvPr/>
              </p:nvSpPr>
              <p:spPr bwMode="auto">
                <a:xfrm>
                  <a:off x="4467214" y="1698611"/>
                  <a:ext cx="138113" cy="13811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FFFF00"/>
                    </a:solidFill>
                    <a:latin typeface="Times New Roman" pitchFamily="18" charset="0"/>
                    <a:cs typeface="Times New Roman" pitchFamily="18" charset="0"/>
                  </a:endParaRPr>
                </a:p>
              </p:txBody>
            </p:sp>
            <p:grpSp>
              <p:nvGrpSpPr>
                <p:cNvPr id="45110" name="组合 218"/>
                <p:cNvGrpSpPr>
                  <a:grpSpLocks/>
                </p:cNvGrpSpPr>
                <p:nvPr/>
              </p:nvGrpSpPr>
              <p:grpSpPr bwMode="auto">
                <a:xfrm>
                  <a:off x="3788486" y="1497296"/>
                  <a:ext cx="667392" cy="500317"/>
                  <a:chOff x="7714689" y="1702094"/>
                  <a:chExt cx="774179" cy="500316"/>
                </a:xfrm>
              </p:grpSpPr>
              <p:sp>
                <p:nvSpPr>
                  <p:cNvPr id="448" name="弧形 447"/>
                  <p:cNvSpPr/>
                  <p:nvPr/>
                </p:nvSpPr>
                <p:spPr>
                  <a:xfrm>
                    <a:off x="7985440" y="1702094"/>
                    <a:ext cx="503428" cy="500317"/>
                  </a:xfrm>
                  <a:prstGeom prst="arc">
                    <a:avLst>
                      <a:gd name="adj1" fmla="val 16200000"/>
                      <a:gd name="adj2" fmla="val 5439051"/>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srgbClr val="000000"/>
                      </a:solidFill>
                      <a:latin typeface="Times New Roman" pitchFamily="18" charset="0"/>
                      <a:cs typeface="Times New Roman" pitchFamily="18" charset="0"/>
                    </a:endParaRPr>
                  </a:p>
                </p:txBody>
              </p:sp>
              <p:cxnSp>
                <p:nvCxnSpPr>
                  <p:cNvPr id="449" name="直接连接符 448"/>
                  <p:cNvCxnSpPr/>
                  <p:nvPr/>
                </p:nvCxnSpPr>
                <p:spPr>
                  <a:xfrm>
                    <a:off x="7714689" y="1702094"/>
                    <a:ext cx="537272" cy="1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直接连接符 449"/>
                  <p:cNvCxnSpPr/>
                  <p:nvPr/>
                </p:nvCxnSpPr>
                <p:spPr>
                  <a:xfrm>
                    <a:off x="7714689" y="2200617"/>
                    <a:ext cx="537272" cy="1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直接连接符 450"/>
                  <p:cNvCxnSpPr/>
                  <p:nvPr/>
                </p:nvCxnSpPr>
                <p:spPr>
                  <a:xfrm rot="5400000">
                    <a:off x="7480395" y="1951195"/>
                    <a:ext cx="500317" cy="21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45097" name="组合 286"/>
            <p:cNvGrpSpPr>
              <a:grpSpLocks/>
            </p:cNvGrpSpPr>
            <p:nvPr/>
          </p:nvGrpSpPr>
          <p:grpSpPr bwMode="auto">
            <a:xfrm>
              <a:off x="586206" y="2728926"/>
              <a:ext cx="1031430" cy="498524"/>
              <a:chOff x="3573897" y="2279676"/>
              <a:chExt cx="1031430" cy="498524"/>
            </a:xfrm>
          </p:grpSpPr>
          <p:sp>
            <p:nvSpPr>
              <p:cNvPr id="45098" name="Oval 65"/>
              <p:cNvSpPr>
                <a:spLocks noChangeArrowheads="1"/>
              </p:cNvSpPr>
              <p:nvPr/>
            </p:nvSpPr>
            <p:spPr bwMode="auto">
              <a:xfrm>
                <a:off x="4467214" y="2480451"/>
                <a:ext cx="138113" cy="13811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FFFF00"/>
                  </a:solidFill>
                  <a:latin typeface="Times New Roman" pitchFamily="18" charset="0"/>
                  <a:cs typeface="Times New Roman" pitchFamily="18" charset="0"/>
                </a:endParaRPr>
              </a:p>
            </p:txBody>
          </p:sp>
          <p:grpSp>
            <p:nvGrpSpPr>
              <p:cNvPr id="45099" name="组合 218"/>
              <p:cNvGrpSpPr>
                <a:grpSpLocks/>
              </p:cNvGrpSpPr>
              <p:nvPr/>
            </p:nvGrpSpPr>
            <p:grpSpPr bwMode="auto">
              <a:xfrm>
                <a:off x="3573897" y="2279676"/>
                <a:ext cx="882562" cy="498524"/>
                <a:chOff x="7465768" y="2484471"/>
                <a:chExt cx="1023778" cy="498523"/>
              </a:xfrm>
            </p:grpSpPr>
            <p:sp>
              <p:nvSpPr>
                <p:cNvPr id="437" name="弧形 436"/>
                <p:cNvSpPr/>
                <p:nvPr/>
              </p:nvSpPr>
              <p:spPr>
                <a:xfrm>
                  <a:off x="7986118" y="2484486"/>
                  <a:ext cx="503428" cy="498523"/>
                </a:xfrm>
                <a:prstGeom prst="arc">
                  <a:avLst>
                    <a:gd name="adj1" fmla="val 16200000"/>
                    <a:gd name="adj2" fmla="val 5439051"/>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srgbClr val="000000"/>
                    </a:solidFill>
                    <a:latin typeface="Times New Roman" pitchFamily="18" charset="0"/>
                    <a:cs typeface="Times New Roman" pitchFamily="18" charset="0"/>
                  </a:endParaRPr>
                </a:p>
              </p:txBody>
            </p:sp>
            <p:cxnSp>
              <p:nvCxnSpPr>
                <p:cNvPr id="438" name="直接连接符 437"/>
                <p:cNvCxnSpPr/>
                <p:nvPr/>
              </p:nvCxnSpPr>
              <p:spPr>
                <a:xfrm>
                  <a:off x="7715367" y="2484486"/>
                  <a:ext cx="537272" cy="1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直接连接符 438"/>
                <p:cNvCxnSpPr/>
                <p:nvPr/>
              </p:nvCxnSpPr>
              <p:spPr>
                <a:xfrm>
                  <a:off x="7715367" y="2981216"/>
                  <a:ext cx="537272" cy="17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0" name="直接连接符 439"/>
                <p:cNvCxnSpPr/>
                <p:nvPr/>
              </p:nvCxnSpPr>
              <p:spPr>
                <a:xfrm rot="5400000">
                  <a:off x="7481970" y="2732690"/>
                  <a:ext cx="498523" cy="21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直接连接符 440"/>
                <p:cNvCxnSpPr/>
                <p:nvPr/>
              </p:nvCxnSpPr>
              <p:spPr>
                <a:xfrm>
                  <a:off x="7465768" y="2640499"/>
                  <a:ext cx="24959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2" name="直接连接符 441"/>
                <p:cNvCxnSpPr/>
                <p:nvPr/>
              </p:nvCxnSpPr>
              <p:spPr>
                <a:xfrm>
                  <a:off x="7465768" y="2852102"/>
                  <a:ext cx="249599" cy="17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3" name="直接连接符 442"/>
                <p:cNvCxnSpPr/>
                <p:nvPr/>
              </p:nvCxnSpPr>
              <p:spPr>
                <a:xfrm rot="5400000">
                  <a:off x="7367692" y="2738069"/>
                  <a:ext cx="215190" cy="21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8" name="TextBox 7"/>
          <p:cNvSpPr txBox="1">
            <a:spLocks noChangeArrowheads="1"/>
          </p:cNvSpPr>
          <p:nvPr/>
        </p:nvSpPr>
        <p:spPr bwMode="auto">
          <a:xfrm>
            <a:off x="328613" y="5197475"/>
            <a:ext cx="44815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000" b="1">
                <a:solidFill>
                  <a:srgbClr val="FF0000"/>
                </a:solidFill>
              </a:rPr>
              <a:t>输出高电平电流</a:t>
            </a:r>
            <a:r>
              <a:rPr lang="en-US" altLang="zh-CN" sz="2000" b="1">
                <a:solidFill>
                  <a:srgbClr val="FF0000"/>
                </a:solidFill>
              </a:rPr>
              <a:t>I</a:t>
            </a:r>
            <a:r>
              <a:rPr lang="en-US" altLang="zh-CN" sz="2000" b="1" baseline="-25000">
                <a:solidFill>
                  <a:srgbClr val="FF0000"/>
                </a:solidFill>
              </a:rPr>
              <a:t>OH</a:t>
            </a:r>
            <a:r>
              <a:rPr lang="zh-CN" altLang="en-US" sz="2000" b="1">
                <a:solidFill>
                  <a:srgbClr val="FF0000"/>
                </a:solidFill>
              </a:rPr>
              <a:t>时，负载门的输入端不导通，因此</a:t>
            </a:r>
            <a:r>
              <a:rPr lang="en-US" altLang="zh-CN" sz="2000" b="1">
                <a:solidFill>
                  <a:srgbClr val="FF0000"/>
                </a:solidFill>
              </a:rPr>
              <a:t>N</a:t>
            </a:r>
            <a:r>
              <a:rPr lang="en-US" altLang="zh-CN" sz="2000" b="1" baseline="-25000">
                <a:solidFill>
                  <a:srgbClr val="FF0000"/>
                </a:solidFill>
              </a:rPr>
              <a:t>1</a:t>
            </a:r>
            <a:r>
              <a:rPr lang="zh-CN" altLang="en-US" sz="2000" b="1">
                <a:solidFill>
                  <a:srgbClr val="FF0000"/>
                </a:solidFill>
              </a:rPr>
              <a:t>为输入端的个数</a:t>
            </a:r>
          </a:p>
        </p:txBody>
      </p:sp>
      <p:sp>
        <p:nvSpPr>
          <p:cNvPr id="169" name="TextBox 168"/>
          <p:cNvSpPr txBox="1">
            <a:spLocks noChangeArrowheads="1"/>
          </p:cNvSpPr>
          <p:nvPr/>
        </p:nvSpPr>
        <p:spPr bwMode="auto">
          <a:xfrm>
            <a:off x="4772025" y="5157788"/>
            <a:ext cx="4479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000" b="1">
                <a:solidFill>
                  <a:srgbClr val="FF0000"/>
                </a:solidFill>
              </a:rPr>
              <a:t>输出低电平电流</a:t>
            </a:r>
            <a:r>
              <a:rPr lang="en-US" altLang="zh-CN" sz="2000" b="1">
                <a:solidFill>
                  <a:srgbClr val="FF0000"/>
                </a:solidFill>
              </a:rPr>
              <a:t>I</a:t>
            </a:r>
            <a:r>
              <a:rPr lang="en-US" altLang="zh-CN" sz="2000" b="1" baseline="-25000">
                <a:solidFill>
                  <a:srgbClr val="FF0000"/>
                </a:solidFill>
              </a:rPr>
              <a:t>OL</a:t>
            </a:r>
            <a:r>
              <a:rPr lang="zh-CN" altLang="en-US" sz="2000" b="1">
                <a:solidFill>
                  <a:srgbClr val="FF0000"/>
                </a:solidFill>
              </a:rPr>
              <a:t>时，负载门的输入端导通，因此</a:t>
            </a:r>
            <a:r>
              <a:rPr lang="en-US" altLang="zh-CN" sz="2000" b="1">
                <a:solidFill>
                  <a:srgbClr val="FF0000"/>
                </a:solidFill>
              </a:rPr>
              <a:t>N</a:t>
            </a:r>
            <a:r>
              <a:rPr lang="en-US" altLang="zh-CN" sz="2000" b="1" baseline="-25000">
                <a:solidFill>
                  <a:srgbClr val="FF0000"/>
                </a:solidFill>
              </a:rPr>
              <a:t>2</a:t>
            </a:r>
            <a:r>
              <a:rPr lang="zh-CN" altLang="en-US" sz="2000" b="1">
                <a:solidFill>
                  <a:srgbClr val="FF0000"/>
                </a:solidFill>
              </a:rPr>
              <a:t>为负载门的个数</a:t>
            </a:r>
          </a:p>
        </p:txBody>
      </p:sp>
      <p:sp>
        <p:nvSpPr>
          <p:cNvPr id="45074" name="矩形 1"/>
          <p:cNvSpPr>
            <a:spLocks noChangeArrowheads="1"/>
          </p:cNvSpPr>
          <p:nvPr/>
        </p:nvSpPr>
        <p:spPr bwMode="auto">
          <a:xfrm>
            <a:off x="6488113" y="44450"/>
            <a:ext cx="2446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§3.4</a:t>
            </a:r>
            <a:r>
              <a:rPr kumimoji="1" lang="en-US" altLang="zh-CN" sz="1800" b="1">
                <a:solidFill>
                  <a:srgbClr val="FF0066"/>
                </a:solidFill>
                <a:latin typeface="宋体" pitchFamily="2" charset="-122"/>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TTL</a:t>
            </a:r>
            <a:r>
              <a:rPr lang="zh-CN" altLang="en-US" sz="1800" b="1">
                <a:solidFill>
                  <a:srgbClr val="FF0066"/>
                </a:solidFill>
                <a:latin typeface="Times New Roman" pitchFamily="18" charset="0"/>
                <a:ea typeface="楷体_GB2312" pitchFamily="49" charset="-122"/>
                <a:cs typeface="Times New Roman" pitchFamily="18" charset="0"/>
              </a:rPr>
              <a:t>集成门电路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4"/>
                                        </p:tgtEl>
                                        <p:attrNameLst>
                                          <p:attrName>style.visibility</p:attrName>
                                        </p:attrNameLst>
                                      </p:cBhvr>
                                      <p:to>
                                        <p:strVal val="visible"/>
                                      </p:to>
                                    </p:set>
                                    <p:animEffect transition="in" filter="wipe(up)">
                                      <p:cBhvr>
                                        <p:cTn id="12" dur="500"/>
                                        <p:tgtEl>
                                          <p:spTgt spid="2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7"/>
                                        </p:tgtEl>
                                        <p:attrNameLst>
                                          <p:attrName>style.visibility</p:attrName>
                                        </p:attrNameLst>
                                      </p:cBhvr>
                                      <p:to>
                                        <p:strVal val="visible"/>
                                      </p:to>
                                    </p:set>
                                    <p:animEffect transition="in" filter="wipe(left)">
                                      <p:cBhvr>
                                        <p:cTn id="27" dur="500"/>
                                        <p:tgtEl>
                                          <p:spTgt spid="1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8"/>
                                        </p:tgtEl>
                                        <p:attrNameLst>
                                          <p:attrName>style.visibility</p:attrName>
                                        </p:attrNameLst>
                                      </p:cBhvr>
                                      <p:to>
                                        <p:strVal val="visible"/>
                                      </p:to>
                                    </p:set>
                                    <p:animEffect transition="in" filter="wipe(left)">
                                      <p:cBhvr>
                                        <p:cTn id="32" dur="500"/>
                                        <p:tgtEl>
                                          <p:spTgt spid="1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36"/>
                                        </p:tgtEl>
                                        <p:attrNameLst>
                                          <p:attrName>style.visibility</p:attrName>
                                        </p:attrNameLst>
                                      </p:cBhvr>
                                      <p:to>
                                        <p:strVal val="visible"/>
                                      </p:to>
                                    </p:set>
                                    <p:animEffect transition="in" filter="wipe(up)">
                                      <p:cBhvr>
                                        <p:cTn id="42" dur="500"/>
                                        <p:tgtEl>
                                          <p:spTgt spid="3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right)">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right)">
                                      <p:cBhvr>
                                        <p:cTn id="52" dur="500"/>
                                        <p:tgtEl>
                                          <p:spTgt spid="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3"/>
                                        </p:tgtEl>
                                        <p:attrNameLst>
                                          <p:attrName>style.visibility</p:attrName>
                                        </p:attrNameLst>
                                      </p:cBhvr>
                                      <p:to>
                                        <p:strVal val="visible"/>
                                      </p:to>
                                    </p:set>
                                    <p:animEffect transition="in" filter="wipe(left)">
                                      <p:cBhvr>
                                        <p:cTn id="57" dur="500"/>
                                        <p:tgtEl>
                                          <p:spTgt spid="14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4"/>
                                        </p:tgtEl>
                                        <p:attrNameLst>
                                          <p:attrName>style.visibility</p:attrName>
                                        </p:attrNameLst>
                                      </p:cBhvr>
                                      <p:to>
                                        <p:strVal val="visible"/>
                                      </p:to>
                                    </p:set>
                                    <p:animEffect transition="in" filter="wipe(left)">
                                      <p:cBhvr>
                                        <p:cTn id="62" dur="500"/>
                                        <p:tgtEl>
                                          <p:spTgt spid="14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ppt_x"/>
                                          </p:val>
                                        </p:tav>
                                        <p:tav tm="100000">
                                          <p:val>
                                            <p:strVal val="#ppt_x"/>
                                          </p:val>
                                        </p:tav>
                                      </p:tavLst>
                                    </p:anim>
                                    <p:anim calcmode="lin" valueType="num">
                                      <p:cBhvr additive="base">
                                        <p:cTn id="6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9"/>
                                        </p:tgtEl>
                                        <p:attrNameLst>
                                          <p:attrName>style.visibility</p:attrName>
                                        </p:attrNameLst>
                                      </p:cBhvr>
                                      <p:to>
                                        <p:strVal val="visible"/>
                                      </p:to>
                                    </p:set>
                                    <p:anim calcmode="lin" valueType="num">
                                      <p:cBhvr additive="base">
                                        <p:cTn id="73" dur="500" fill="hold"/>
                                        <p:tgtEl>
                                          <p:spTgt spid="169"/>
                                        </p:tgtEl>
                                        <p:attrNameLst>
                                          <p:attrName>ppt_x</p:attrName>
                                        </p:attrNameLst>
                                      </p:cBhvr>
                                      <p:tavLst>
                                        <p:tav tm="0">
                                          <p:val>
                                            <p:strVal val="#ppt_x"/>
                                          </p:val>
                                        </p:tav>
                                        <p:tav tm="100000">
                                          <p:val>
                                            <p:strVal val="#ppt_x"/>
                                          </p:val>
                                        </p:tav>
                                      </p:tavLst>
                                    </p:anim>
                                    <p:anim calcmode="lin" valueType="num">
                                      <p:cBhvr additive="base">
                                        <p:cTn id="74" dur="500" fill="hold"/>
                                        <p:tgtEl>
                                          <p:spTgt spid="169"/>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blinds(horizontal)">
                                      <p:cBhvr>
                                        <p:cTn id="7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128" grpId="0"/>
      <p:bldP spid="143" grpId="0"/>
      <p:bldP spid="144" grpId="0"/>
      <p:bldP spid="234" grpId="0"/>
      <p:bldP spid="336" grpId="0"/>
      <p:bldP spid="8" grpId="0"/>
      <p:bldP spid="16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928688" y="285750"/>
            <a:ext cx="5286375" cy="487363"/>
          </a:xfrm>
          <a:prstGeom prst="rect">
            <a:avLst/>
          </a:prstGeom>
        </p:spPr>
        <p:txBody>
          <a:bodyPr/>
          <a:lstStyle/>
          <a:p>
            <a:pPr>
              <a:buFont typeface="Wingdings" pitchFamily="2" charset="2"/>
              <a:buChar char="n"/>
              <a:defRPr/>
            </a:pPr>
            <a:r>
              <a:rPr lang="zh-CN" altLang="en-US" sz="2800" b="1" kern="0" dirty="0">
                <a:solidFill>
                  <a:srgbClr val="FF0000"/>
                </a:solidFill>
                <a:latin typeface="Times New Roman" pitchFamily="18" charset="0"/>
                <a:ea typeface="宋体"/>
                <a:cs typeface="Times New Roman" pitchFamily="18" charset="0"/>
              </a:rPr>
              <a:t> </a:t>
            </a:r>
            <a:r>
              <a:rPr lang="en-US" altLang="zh-CN" sz="2800" b="1" kern="0" dirty="0">
                <a:solidFill>
                  <a:srgbClr val="FF0000"/>
                </a:solidFill>
                <a:latin typeface="Times New Roman" pitchFamily="18" charset="0"/>
                <a:ea typeface="宋体"/>
                <a:cs typeface="Times New Roman" pitchFamily="18" charset="0"/>
              </a:rPr>
              <a:t>TTL</a:t>
            </a:r>
            <a:r>
              <a:rPr lang="zh-CN" altLang="en-US" sz="2800" b="1" kern="0" dirty="0">
                <a:solidFill>
                  <a:srgbClr val="FF0000"/>
                </a:solidFill>
                <a:latin typeface="Times New Roman" pitchFamily="18" charset="0"/>
                <a:ea typeface="宋体"/>
                <a:cs typeface="Times New Roman" pitchFamily="18" charset="0"/>
              </a:rPr>
              <a:t>门电路的直流参数</a:t>
            </a:r>
          </a:p>
        </p:txBody>
      </p:sp>
      <p:sp>
        <p:nvSpPr>
          <p:cNvPr id="40963" name="Text Box 7"/>
          <p:cNvSpPr txBox="1">
            <a:spLocks noChangeArrowheads="1"/>
          </p:cNvSpPr>
          <p:nvPr/>
        </p:nvSpPr>
        <p:spPr bwMode="auto">
          <a:xfrm>
            <a:off x="1270000" y="987425"/>
            <a:ext cx="6659563"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40000"/>
              </a:lnSpc>
              <a:buFontTx/>
              <a:buNone/>
            </a:pPr>
            <a:r>
              <a:rPr lang="zh-CN" altLang="en-US" sz="2400" b="1">
                <a:solidFill>
                  <a:srgbClr val="0000FF"/>
                </a:solidFill>
                <a:latin typeface="Times New Roman" pitchFamily="18" charset="0"/>
                <a:cs typeface="Times New Roman" pitchFamily="18" charset="0"/>
              </a:rPr>
              <a:t>低电平输入电流 </a:t>
            </a:r>
            <a:r>
              <a:rPr lang="en-US" altLang="zh-CN" sz="2400" b="1">
                <a:solidFill>
                  <a:srgbClr val="0000FF"/>
                </a:solidFill>
                <a:latin typeface="Times New Roman" pitchFamily="18" charset="0"/>
                <a:cs typeface="Times New Roman" pitchFamily="18" charset="0"/>
              </a:rPr>
              <a:t>I</a:t>
            </a:r>
            <a:r>
              <a:rPr lang="en-US" altLang="zh-CN" sz="2400" b="1" baseline="-30000">
                <a:solidFill>
                  <a:srgbClr val="0000FF"/>
                </a:solidFill>
                <a:latin typeface="Times New Roman" pitchFamily="18" charset="0"/>
                <a:cs typeface="Times New Roman" pitchFamily="18" charset="0"/>
              </a:rPr>
              <a:t>IL</a:t>
            </a:r>
            <a:r>
              <a:rPr lang="en-US" altLang="zh-CN" sz="2400" b="1">
                <a:solidFill>
                  <a:srgbClr val="0000FF"/>
                </a:solidFill>
                <a:latin typeface="Times New Roman" pitchFamily="18" charset="0"/>
                <a:cs typeface="Times New Roman" pitchFamily="18" charset="0"/>
              </a:rPr>
              <a:t>≤1.6 mA</a:t>
            </a:r>
          </a:p>
          <a:p>
            <a:pPr eaLnBrk="1" hangingPunct="1">
              <a:lnSpc>
                <a:spcPct val="140000"/>
              </a:lnSpc>
              <a:buFontTx/>
              <a:buNone/>
            </a:pPr>
            <a:r>
              <a:rPr lang="zh-CN" altLang="en-US" sz="2400" b="1">
                <a:solidFill>
                  <a:srgbClr val="0000FF"/>
                </a:solidFill>
                <a:latin typeface="Times New Roman" pitchFamily="18" charset="0"/>
                <a:cs typeface="Times New Roman" pitchFamily="18" charset="0"/>
              </a:rPr>
              <a:t>高电平输入电流 </a:t>
            </a:r>
            <a:r>
              <a:rPr lang="en-US" altLang="zh-CN" sz="2400" b="1">
                <a:solidFill>
                  <a:srgbClr val="0000FF"/>
                </a:solidFill>
                <a:latin typeface="Times New Roman" pitchFamily="18" charset="0"/>
                <a:cs typeface="Times New Roman" pitchFamily="18" charset="0"/>
              </a:rPr>
              <a:t>I</a:t>
            </a:r>
            <a:r>
              <a:rPr lang="en-US" altLang="zh-CN" sz="2400" b="1" baseline="-30000">
                <a:solidFill>
                  <a:srgbClr val="0000FF"/>
                </a:solidFill>
                <a:latin typeface="Times New Roman" pitchFamily="18" charset="0"/>
                <a:cs typeface="Times New Roman" pitchFamily="18" charset="0"/>
              </a:rPr>
              <a:t>IH </a:t>
            </a:r>
            <a:r>
              <a:rPr lang="en-US" altLang="zh-CN" sz="2400" b="1">
                <a:solidFill>
                  <a:srgbClr val="0000FF"/>
                </a:solidFill>
                <a:latin typeface="Times New Roman" pitchFamily="18" charset="0"/>
                <a:cs typeface="Times New Roman" pitchFamily="18" charset="0"/>
              </a:rPr>
              <a:t>≤40 </a:t>
            </a:r>
            <a:r>
              <a:rPr lang="en-US" altLang="zh-CN" sz="2400" b="1">
                <a:solidFill>
                  <a:srgbClr val="0000FF"/>
                </a:solidFill>
                <a:latin typeface="Times New Roman" pitchFamily="18" charset="0"/>
                <a:cs typeface="Times New Roman" pitchFamily="18" charset="0"/>
                <a:sym typeface="Symbol" pitchFamily="18" charset="2"/>
              </a:rPr>
              <a:t></a:t>
            </a:r>
            <a:r>
              <a:rPr lang="en-US" altLang="zh-CN" sz="2400" b="1">
                <a:solidFill>
                  <a:srgbClr val="0000FF"/>
                </a:solidFill>
                <a:latin typeface="Times New Roman" pitchFamily="18" charset="0"/>
                <a:cs typeface="Times New Roman" pitchFamily="18" charset="0"/>
              </a:rPr>
              <a:t>A </a:t>
            </a:r>
          </a:p>
          <a:p>
            <a:pPr eaLnBrk="1" hangingPunct="1">
              <a:lnSpc>
                <a:spcPct val="140000"/>
              </a:lnSpc>
              <a:buFontTx/>
              <a:buNone/>
            </a:pPr>
            <a:r>
              <a:rPr lang="zh-CN" altLang="en-US" sz="2400" b="1">
                <a:solidFill>
                  <a:srgbClr val="0000FF"/>
                </a:solidFill>
                <a:latin typeface="Times New Roman" pitchFamily="18" charset="0"/>
                <a:cs typeface="Times New Roman" pitchFamily="18" charset="0"/>
              </a:rPr>
              <a:t>低电平输出电流 </a:t>
            </a:r>
            <a:r>
              <a:rPr lang="en-US" altLang="zh-CN" sz="2400" b="1">
                <a:solidFill>
                  <a:srgbClr val="0000FF"/>
                </a:solidFill>
                <a:latin typeface="Times New Roman" pitchFamily="18" charset="0"/>
                <a:cs typeface="Times New Roman" pitchFamily="18" charset="0"/>
              </a:rPr>
              <a:t>I</a:t>
            </a:r>
            <a:r>
              <a:rPr lang="en-US" altLang="zh-CN" sz="2400" b="1" baseline="-30000">
                <a:solidFill>
                  <a:srgbClr val="0000FF"/>
                </a:solidFill>
                <a:latin typeface="Times New Roman" pitchFamily="18" charset="0"/>
                <a:cs typeface="Times New Roman" pitchFamily="18" charset="0"/>
              </a:rPr>
              <a:t>OL</a:t>
            </a:r>
            <a:r>
              <a:rPr lang="en-US" altLang="zh-CN" sz="2400" b="1">
                <a:solidFill>
                  <a:srgbClr val="0000FF"/>
                </a:solidFill>
                <a:latin typeface="Times New Roman" pitchFamily="18" charset="0"/>
                <a:cs typeface="Times New Roman" pitchFamily="18" charset="0"/>
              </a:rPr>
              <a:t>≤16 mA</a:t>
            </a:r>
          </a:p>
          <a:p>
            <a:pPr eaLnBrk="1" hangingPunct="1">
              <a:lnSpc>
                <a:spcPct val="140000"/>
              </a:lnSpc>
              <a:buFontTx/>
              <a:buNone/>
            </a:pPr>
            <a:r>
              <a:rPr lang="zh-CN" altLang="en-US" sz="2400" b="1">
                <a:solidFill>
                  <a:srgbClr val="0000FF"/>
                </a:solidFill>
                <a:latin typeface="Times New Roman" pitchFamily="18" charset="0"/>
                <a:cs typeface="Times New Roman" pitchFamily="18" charset="0"/>
              </a:rPr>
              <a:t>高电平输出电流 </a:t>
            </a:r>
            <a:r>
              <a:rPr lang="en-US" altLang="zh-CN" sz="2400" b="1">
                <a:solidFill>
                  <a:srgbClr val="0000FF"/>
                </a:solidFill>
                <a:latin typeface="Times New Roman" pitchFamily="18" charset="0"/>
                <a:cs typeface="Times New Roman" pitchFamily="18" charset="0"/>
              </a:rPr>
              <a:t>I</a:t>
            </a:r>
            <a:r>
              <a:rPr lang="en-US" altLang="zh-CN" sz="2400" b="1" baseline="-30000">
                <a:solidFill>
                  <a:srgbClr val="0000FF"/>
                </a:solidFill>
                <a:latin typeface="Times New Roman" pitchFamily="18" charset="0"/>
                <a:cs typeface="Times New Roman" pitchFamily="18" charset="0"/>
              </a:rPr>
              <a:t>OH </a:t>
            </a:r>
            <a:r>
              <a:rPr lang="en-US" altLang="zh-CN" sz="2400" b="1">
                <a:solidFill>
                  <a:srgbClr val="0000FF"/>
                </a:solidFill>
                <a:latin typeface="Times New Roman" pitchFamily="18" charset="0"/>
                <a:cs typeface="Times New Roman" pitchFamily="18" charset="0"/>
              </a:rPr>
              <a:t>≤400 uA</a:t>
            </a:r>
          </a:p>
          <a:p>
            <a:pPr eaLnBrk="1" hangingPunct="1">
              <a:lnSpc>
                <a:spcPct val="140000"/>
              </a:lnSpc>
              <a:buFontTx/>
              <a:buNone/>
            </a:pPr>
            <a:r>
              <a:rPr lang="zh-CN" altLang="en-US" sz="2400" b="1">
                <a:solidFill>
                  <a:srgbClr val="0000FF"/>
                </a:solidFill>
                <a:latin typeface="Times New Roman" pitchFamily="18" charset="0"/>
                <a:cs typeface="Times New Roman" pitchFamily="18" charset="0"/>
              </a:rPr>
              <a:t>低电平输出电压 </a:t>
            </a:r>
            <a:r>
              <a:rPr lang="en-US" altLang="zh-CN" sz="2400" b="1">
                <a:solidFill>
                  <a:srgbClr val="0000FF"/>
                </a:solidFill>
                <a:latin typeface="Times New Roman" pitchFamily="18" charset="0"/>
                <a:cs typeface="Times New Roman" pitchFamily="18" charset="0"/>
              </a:rPr>
              <a:t>V</a:t>
            </a:r>
            <a:r>
              <a:rPr lang="en-US" altLang="zh-CN" sz="2400" b="1" baseline="-30000">
                <a:solidFill>
                  <a:srgbClr val="0000FF"/>
                </a:solidFill>
                <a:latin typeface="Times New Roman" pitchFamily="18" charset="0"/>
                <a:cs typeface="Times New Roman" pitchFamily="18" charset="0"/>
              </a:rPr>
              <a:t>OL</a:t>
            </a:r>
            <a:r>
              <a:rPr lang="en-US" altLang="zh-CN" sz="2400" b="1">
                <a:solidFill>
                  <a:srgbClr val="0000FF"/>
                </a:solidFill>
                <a:latin typeface="Times New Roman" pitchFamily="18" charset="0"/>
                <a:cs typeface="Times New Roman" pitchFamily="18" charset="0"/>
              </a:rPr>
              <a:t>≤0.4V</a:t>
            </a:r>
            <a:r>
              <a:rPr lang="en-US" altLang="zh-CN" sz="2400" b="1" baseline="30000">
                <a:solidFill>
                  <a:srgbClr val="0000FF"/>
                </a:solidFill>
                <a:latin typeface="Times New Roman" pitchFamily="18" charset="0"/>
                <a:cs typeface="Times New Roman" pitchFamily="18" charset="0"/>
              </a:rPr>
              <a:t> </a:t>
            </a:r>
            <a:r>
              <a:rPr lang="en-US" altLang="zh-CN" sz="2400" b="1">
                <a:solidFill>
                  <a:srgbClr val="0000FF"/>
                </a:solidFill>
                <a:latin typeface="Times New Roman" pitchFamily="18" charset="0"/>
                <a:cs typeface="Times New Roman" pitchFamily="18" charset="0"/>
              </a:rPr>
              <a:t>(10</a:t>
            </a:r>
            <a:r>
              <a:rPr lang="zh-CN" altLang="en-US" sz="2400" b="1">
                <a:solidFill>
                  <a:srgbClr val="0000FF"/>
                </a:solidFill>
                <a:latin typeface="Times New Roman" pitchFamily="18" charset="0"/>
                <a:cs typeface="Times New Roman" pitchFamily="18" charset="0"/>
              </a:rPr>
              <a:t>个负载</a:t>
            </a:r>
            <a:r>
              <a:rPr lang="en-US" altLang="zh-CN" sz="2400" b="1">
                <a:solidFill>
                  <a:srgbClr val="0000FF"/>
                </a:solidFill>
                <a:latin typeface="Times New Roman" pitchFamily="18" charset="0"/>
                <a:cs typeface="Times New Roman" pitchFamily="18" charset="0"/>
              </a:rPr>
              <a:t>)</a:t>
            </a:r>
          </a:p>
          <a:p>
            <a:pPr eaLnBrk="1" hangingPunct="1">
              <a:lnSpc>
                <a:spcPct val="140000"/>
              </a:lnSpc>
              <a:buFontTx/>
              <a:buNone/>
            </a:pPr>
            <a:r>
              <a:rPr lang="zh-CN" altLang="en-US" sz="2400" b="1">
                <a:solidFill>
                  <a:srgbClr val="0000FF"/>
                </a:solidFill>
                <a:latin typeface="Times New Roman" pitchFamily="18" charset="0"/>
                <a:cs typeface="Times New Roman" pitchFamily="18" charset="0"/>
              </a:rPr>
              <a:t>高电平输出电压 </a:t>
            </a:r>
            <a:r>
              <a:rPr lang="en-US" altLang="zh-CN" sz="2400" b="1">
                <a:solidFill>
                  <a:srgbClr val="0000FF"/>
                </a:solidFill>
                <a:latin typeface="Times New Roman" pitchFamily="18" charset="0"/>
                <a:cs typeface="Times New Roman" pitchFamily="18" charset="0"/>
              </a:rPr>
              <a:t>V</a:t>
            </a:r>
            <a:r>
              <a:rPr lang="en-US" altLang="zh-CN" sz="2400" b="1" baseline="-30000">
                <a:solidFill>
                  <a:srgbClr val="0000FF"/>
                </a:solidFill>
                <a:latin typeface="Times New Roman" pitchFamily="18" charset="0"/>
                <a:cs typeface="Times New Roman" pitchFamily="18" charset="0"/>
              </a:rPr>
              <a:t>OH </a:t>
            </a:r>
            <a:r>
              <a:rPr lang="en-US" altLang="zh-CN" sz="2400" b="1">
                <a:solidFill>
                  <a:srgbClr val="0000FF"/>
                </a:solidFill>
                <a:latin typeface="Times New Roman" pitchFamily="18" charset="0"/>
                <a:cs typeface="Times New Roman" pitchFamily="18" charset="0"/>
              </a:rPr>
              <a:t>≥2.4V</a:t>
            </a:r>
            <a:r>
              <a:rPr lang="en-US" altLang="zh-CN" sz="2400" b="1" baseline="-30000">
                <a:solidFill>
                  <a:srgbClr val="0000FF"/>
                </a:solidFill>
                <a:latin typeface="Times New Roman" pitchFamily="18" charset="0"/>
                <a:cs typeface="Times New Roman" pitchFamily="18" charset="0"/>
              </a:rPr>
              <a:t>  </a:t>
            </a:r>
            <a:r>
              <a:rPr lang="en-US" altLang="zh-CN" sz="2400" b="1">
                <a:solidFill>
                  <a:srgbClr val="0000FF"/>
                </a:solidFill>
                <a:latin typeface="Times New Roman" pitchFamily="18" charset="0"/>
                <a:cs typeface="Times New Roman" pitchFamily="18" charset="0"/>
              </a:rPr>
              <a:t>(10</a:t>
            </a:r>
            <a:r>
              <a:rPr lang="zh-CN" altLang="en-US" sz="2400" b="1">
                <a:solidFill>
                  <a:srgbClr val="0000FF"/>
                </a:solidFill>
                <a:latin typeface="Times New Roman" pitchFamily="18" charset="0"/>
                <a:cs typeface="Times New Roman" pitchFamily="18" charset="0"/>
              </a:rPr>
              <a:t>个负载</a:t>
            </a:r>
            <a:r>
              <a:rPr lang="en-US" altLang="zh-CN" sz="2400" b="1">
                <a:solidFill>
                  <a:srgbClr val="0000FF"/>
                </a:solidFill>
                <a:latin typeface="Times New Roman" pitchFamily="18" charset="0"/>
                <a:cs typeface="Times New Roman" pitchFamily="18" charset="0"/>
              </a:rPr>
              <a:t>)</a:t>
            </a:r>
          </a:p>
          <a:p>
            <a:pPr eaLnBrk="1" hangingPunct="1">
              <a:lnSpc>
                <a:spcPct val="140000"/>
              </a:lnSpc>
              <a:buFontTx/>
              <a:buNone/>
            </a:pPr>
            <a:r>
              <a:rPr lang="en-US" altLang="zh-CN" sz="2400" b="1">
                <a:solidFill>
                  <a:srgbClr val="0000FF"/>
                </a:solidFill>
                <a:latin typeface="Times New Roman" pitchFamily="18" charset="0"/>
                <a:cs typeface="Times New Roman" pitchFamily="18" charset="0"/>
              </a:rPr>
              <a:t> </a:t>
            </a:r>
          </a:p>
        </p:txBody>
      </p:sp>
      <p:sp>
        <p:nvSpPr>
          <p:cNvPr id="46084" name="矩形 1"/>
          <p:cNvSpPr>
            <a:spLocks noChangeArrowheads="1"/>
          </p:cNvSpPr>
          <p:nvPr/>
        </p:nvSpPr>
        <p:spPr bwMode="auto">
          <a:xfrm>
            <a:off x="6488113" y="147638"/>
            <a:ext cx="2446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§3.4</a:t>
            </a:r>
            <a:r>
              <a:rPr kumimoji="1" lang="en-US" altLang="zh-CN" sz="1800" b="1">
                <a:solidFill>
                  <a:srgbClr val="FF0066"/>
                </a:solidFill>
                <a:latin typeface="宋体" pitchFamily="2" charset="-122"/>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TTL</a:t>
            </a:r>
            <a:r>
              <a:rPr lang="zh-CN" altLang="en-US" sz="1800" b="1">
                <a:solidFill>
                  <a:srgbClr val="FF0066"/>
                </a:solidFill>
                <a:latin typeface="Times New Roman" pitchFamily="18" charset="0"/>
                <a:ea typeface="楷体_GB2312" pitchFamily="49" charset="-122"/>
                <a:cs typeface="Times New Roman" pitchFamily="18" charset="0"/>
              </a:rPr>
              <a:t>集成门电路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ipe(left)">
                                      <p:cBhvr>
                                        <p:cTn id="7" dur="5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wipe(left)">
                                      <p:cBhvr>
                                        <p:cTn id="12" dur="500"/>
                                        <p:tgtEl>
                                          <p:spTgt spid="40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wipe(left)">
                                      <p:cBhvr>
                                        <p:cTn id="17" dur="500"/>
                                        <p:tgtEl>
                                          <p:spTgt spid="409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wipe(left)">
                                      <p:cBhvr>
                                        <p:cTn id="22" dur="500"/>
                                        <p:tgtEl>
                                          <p:spTgt spid="409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0963">
                                            <p:txEl>
                                              <p:pRg st="4" end="4"/>
                                            </p:txEl>
                                          </p:spTgt>
                                        </p:tgtEl>
                                        <p:attrNameLst>
                                          <p:attrName>style.visibility</p:attrName>
                                        </p:attrNameLst>
                                      </p:cBhvr>
                                      <p:to>
                                        <p:strVal val="visible"/>
                                      </p:to>
                                    </p:set>
                                    <p:animEffect transition="in" filter="wipe(left)">
                                      <p:cBhvr>
                                        <p:cTn id="27" dur="500"/>
                                        <p:tgtEl>
                                          <p:spTgt spid="409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0963">
                                            <p:txEl>
                                              <p:pRg st="5" end="5"/>
                                            </p:txEl>
                                          </p:spTgt>
                                        </p:tgtEl>
                                        <p:attrNameLst>
                                          <p:attrName>style.visibility</p:attrName>
                                        </p:attrNameLst>
                                      </p:cBhvr>
                                      <p:to>
                                        <p:strVal val="visible"/>
                                      </p:to>
                                    </p:set>
                                    <p:animEffect transition="in" filter="wipe(left)">
                                      <p:cBhvr>
                                        <p:cTn id="32" dur="500"/>
                                        <p:tgtEl>
                                          <p:spTgt spid="40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42875" y="209550"/>
            <a:ext cx="2906713" cy="504825"/>
          </a:xfrm>
          <a:prstGeom prst="rect">
            <a:avLst/>
          </a:prstGeom>
        </p:spPr>
        <p:txBody>
          <a:bodyPr/>
          <a:lstStyle/>
          <a:p>
            <a:pPr>
              <a:defRPr/>
            </a:pPr>
            <a:r>
              <a:rPr lang="zh-CN" altLang="en-US" sz="2400" b="1" kern="0" dirty="0">
                <a:solidFill>
                  <a:srgbClr val="0000FF"/>
                </a:solidFill>
                <a:latin typeface="Times New Roman" pitchFamily="18" charset="0"/>
                <a:ea typeface="+mj-ea"/>
                <a:cs typeface="Times New Roman" pitchFamily="18" charset="0"/>
              </a:rPr>
              <a:t>（</a:t>
            </a:r>
            <a:r>
              <a:rPr lang="en-US" altLang="zh-CN" sz="2400" b="1" kern="0" dirty="0">
                <a:solidFill>
                  <a:srgbClr val="0000FF"/>
                </a:solidFill>
                <a:latin typeface="Times New Roman" pitchFamily="18" charset="0"/>
                <a:ea typeface="+mj-ea"/>
                <a:cs typeface="Times New Roman" pitchFamily="18" charset="0"/>
              </a:rPr>
              <a:t>6</a:t>
            </a:r>
            <a:r>
              <a:rPr lang="zh-CN" altLang="en-US" sz="2400" b="1" kern="0" dirty="0">
                <a:solidFill>
                  <a:srgbClr val="0000FF"/>
                </a:solidFill>
                <a:latin typeface="Times New Roman" pitchFamily="18" charset="0"/>
                <a:ea typeface="+mj-ea"/>
                <a:cs typeface="Times New Roman" pitchFamily="18" charset="0"/>
              </a:rPr>
              <a:t>）传输延迟时间</a:t>
            </a:r>
          </a:p>
        </p:txBody>
      </p:sp>
      <p:grpSp>
        <p:nvGrpSpPr>
          <p:cNvPr id="3" name="组合 135"/>
          <p:cNvGrpSpPr>
            <a:grpSpLocks/>
          </p:cNvGrpSpPr>
          <p:nvPr/>
        </p:nvGrpSpPr>
        <p:grpSpPr bwMode="auto">
          <a:xfrm>
            <a:off x="423863" y="1714500"/>
            <a:ext cx="2857500" cy="571500"/>
            <a:chOff x="357158" y="1643050"/>
            <a:chExt cx="2857520" cy="571504"/>
          </a:xfrm>
        </p:grpSpPr>
        <p:sp>
          <p:nvSpPr>
            <p:cNvPr id="47165" name="Line 48"/>
            <p:cNvSpPr>
              <a:spLocks noChangeShapeType="1"/>
            </p:cNvSpPr>
            <p:nvPr/>
          </p:nvSpPr>
          <p:spPr bwMode="auto">
            <a:xfrm>
              <a:off x="2238361" y="1973266"/>
              <a:ext cx="3794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6" name="Text Box 49"/>
            <p:cNvSpPr txBox="1">
              <a:spLocks noChangeArrowheads="1"/>
            </p:cNvSpPr>
            <p:nvPr/>
          </p:nvSpPr>
          <p:spPr bwMode="auto">
            <a:xfrm>
              <a:off x="2593965" y="1643050"/>
              <a:ext cx="6207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800" b="1" i="1">
                  <a:solidFill>
                    <a:srgbClr val="FF0066"/>
                  </a:solidFill>
                  <a:latin typeface="Times New Roman" pitchFamily="18" charset="0"/>
                  <a:cs typeface="Times New Roman" pitchFamily="18" charset="0"/>
                </a:rPr>
                <a:t>y</a:t>
              </a:r>
            </a:p>
          </p:txBody>
        </p:sp>
        <p:sp>
          <p:nvSpPr>
            <p:cNvPr id="47167" name="Text Box 50"/>
            <p:cNvSpPr txBox="1">
              <a:spLocks noChangeArrowheads="1"/>
            </p:cNvSpPr>
            <p:nvPr/>
          </p:nvSpPr>
          <p:spPr bwMode="auto">
            <a:xfrm>
              <a:off x="357158" y="1643050"/>
              <a:ext cx="6207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800" b="1" i="1">
                  <a:solidFill>
                    <a:srgbClr val="FF0066"/>
                  </a:solidFill>
                  <a:latin typeface="Times New Roman" pitchFamily="18" charset="0"/>
                  <a:cs typeface="Times New Roman" pitchFamily="18" charset="0"/>
                </a:rPr>
                <a:t>a</a:t>
              </a:r>
            </a:p>
          </p:txBody>
        </p:sp>
        <p:sp>
          <p:nvSpPr>
            <p:cNvPr id="47168" name="Oval 65"/>
            <p:cNvSpPr>
              <a:spLocks noChangeArrowheads="1"/>
            </p:cNvSpPr>
            <p:nvPr/>
          </p:nvSpPr>
          <p:spPr bwMode="auto">
            <a:xfrm>
              <a:off x="2092317" y="1901818"/>
              <a:ext cx="138113" cy="13811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i="1">
                <a:solidFill>
                  <a:srgbClr val="FFFF00"/>
                </a:solidFill>
                <a:latin typeface="Times New Roman" pitchFamily="18" charset="0"/>
                <a:cs typeface="Times New Roman" pitchFamily="18" charset="0"/>
              </a:endParaRPr>
            </a:p>
          </p:txBody>
        </p:sp>
        <p:sp>
          <p:nvSpPr>
            <p:cNvPr id="47169" name="Line 66"/>
            <p:cNvSpPr>
              <a:spLocks noChangeShapeType="1"/>
            </p:cNvSpPr>
            <p:nvPr/>
          </p:nvSpPr>
          <p:spPr bwMode="auto">
            <a:xfrm>
              <a:off x="698472" y="1970080"/>
              <a:ext cx="5175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7170" name="组合 218"/>
            <p:cNvGrpSpPr>
              <a:grpSpLocks/>
            </p:cNvGrpSpPr>
            <p:nvPr/>
          </p:nvGrpSpPr>
          <p:grpSpPr bwMode="auto">
            <a:xfrm>
              <a:off x="1198555" y="1700204"/>
              <a:ext cx="882649" cy="514350"/>
              <a:chOff x="7465259" y="1701795"/>
              <a:chExt cx="1023880" cy="514349"/>
            </a:xfrm>
          </p:grpSpPr>
          <p:sp>
            <p:nvSpPr>
              <p:cNvPr id="71" name="弧形 70"/>
              <p:cNvSpPr/>
              <p:nvPr/>
            </p:nvSpPr>
            <p:spPr>
              <a:xfrm>
                <a:off x="7986392" y="1701791"/>
                <a:ext cx="502737" cy="500066"/>
              </a:xfrm>
              <a:prstGeom prst="arc">
                <a:avLst>
                  <a:gd name="adj1" fmla="val 16200000"/>
                  <a:gd name="adj2" fmla="val 5439051"/>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i="1">
                  <a:latin typeface="Times New Roman" pitchFamily="18" charset="0"/>
                  <a:cs typeface="Times New Roman" pitchFamily="18" charset="0"/>
                </a:endParaRPr>
              </a:p>
            </p:txBody>
          </p:sp>
          <p:cxnSp>
            <p:nvCxnSpPr>
              <p:cNvPr id="72" name="直接连接符 71"/>
              <p:cNvCxnSpPr/>
              <p:nvPr/>
            </p:nvCxnSpPr>
            <p:spPr>
              <a:xfrm>
                <a:off x="7715688" y="1701791"/>
                <a:ext cx="535883"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7715688" y="2200269"/>
                <a:ext cx="535883"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5400000">
                <a:off x="7481309" y="1965191"/>
                <a:ext cx="500065" cy="18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465240" y="1857367"/>
                <a:ext cx="250447"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7465240" y="2070093"/>
                <a:ext cx="250447"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5400000">
                <a:off x="7368212" y="1965190"/>
                <a:ext cx="214313" cy="1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 name="Group 64"/>
          <p:cNvGrpSpPr>
            <a:grpSpLocks/>
          </p:cNvGrpSpPr>
          <p:nvPr/>
        </p:nvGrpSpPr>
        <p:grpSpPr bwMode="auto">
          <a:xfrm>
            <a:off x="3416300" y="1108075"/>
            <a:ext cx="5334000" cy="762000"/>
            <a:chOff x="342" y="2257"/>
            <a:chExt cx="3360" cy="480"/>
          </a:xfrm>
        </p:grpSpPr>
        <p:sp>
          <p:nvSpPr>
            <p:cNvPr id="47155" name="Line 7"/>
            <p:cNvSpPr>
              <a:spLocks noChangeShapeType="1"/>
            </p:cNvSpPr>
            <p:nvPr/>
          </p:nvSpPr>
          <p:spPr bwMode="auto">
            <a:xfrm>
              <a:off x="486" y="2737"/>
              <a:ext cx="3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6" name="Arc 8"/>
            <p:cNvSpPr>
              <a:spLocks/>
            </p:cNvSpPr>
            <p:nvPr/>
          </p:nvSpPr>
          <p:spPr bwMode="auto">
            <a:xfrm flipV="1">
              <a:off x="822" y="2593"/>
              <a:ext cx="192" cy="144"/>
            </a:xfrm>
            <a:custGeom>
              <a:avLst/>
              <a:gdLst>
                <a:gd name="T0" fmla="*/ 0 w 21590"/>
                <a:gd name="T1" fmla="*/ 0 h 21600"/>
                <a:gd name="T2" fmla="*/ 0 w 21590"/>
                <a:gd name="T3" fmla="*/ 0 h 21600"/>
                <a:gd name="T4" fmla="*/ 0 w 21590"/>
                <a:gd name="T5" fmla="*/ 0 h 21600"/>
                <a:gd name="T6" fmla="*/ 0 60000 65536"/>
                <a:gd name="T7" fmla="*/ 0 60000 65536"/>
                <a:gd name="T8" fmla="*/ 0 60000 65536"/>
                <a:gd name="T9" fmla="*/ 0 w 21590"/>
                <a:gd name="T10" fmla="*/ 0 h 21600"/>
                <a:gd name="T11" fmla="*/ 21590 w 21590"/>
                <a:gd name="T12" fmla="*/ 21600 h 21600"/>
              </a:gdLst>
              <a:ahLst/>
              <a:cxnLst>
                <a:cxn ang="T6">
                  <a:pos x="T0" y="T1"/>
                </a:cxn>
                <a:cxn ang="T7">
                  <a:pos x="T2" y="T3"/>
                </a:cxn>
                <a:cxn ang="T8">
                  <a:pos x="T4" y="T5"/>
                </a:cxn>
              </a:cxnLst>
              <a:rect l="T9" t="T10" r="T11" b="T12"/>
              <a:pathLst>
                <a:path w="21590" h="21600" fill="none" extrusionOk="0">
                  <a:moveTo>
                    <a:pt x="-1" y="0"/>
                  </a:moveTo>
                  <a:cubicBezTo>
                    <a:pt x="11672" y="0"/>
                    <a:pt x="21233" y="9273"/>
                    <a:pt x="21589" y="20940"/>
                  </a:cubicBezTo>
                </a:path>
                <a:path w="21590" h="21600" stroke="0" extrusionOk="0">
                  <a:moveTo>
                    <a:pt x="-1" y="0"/>
                  </a:moveTo>
                  <a:cubicBezTo>
                    <a:pt x="11672" y="0"/>
                    <a:pt x="21233" y="9273"/>
                    <a:pt x="21589" y="20940"/>
                  </a:cubicBezTo>
                  <a:lnTo>
                    <a:pt x="0" y="21600"/>
                  </a:lnTo>
                  <a:lnTo>
                    <a:pt x="-1"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57" name="Line 9"/>
            <p:cNvSpPr>
              <a:spLocks noChangeShapeType="1"/>
            </p:cNvSpPr>
            <p:nvPr/>
          </p:nvSpPr>
          <p:spPr bwMode="auto">
            <a:xfrm flipV="1">
              <a:off x="1014" y="2305"/>
              <a:ext cx="96"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8" name="Line 10"/>
            <p:cNvSpPr>
              <a:spLocks noChangeShapeType="1"/>
            </p:cNvSpPr>
            <p:nvPr/>
          </p:nvSpPr>
          <p:spPr bwMode="auto">
            <a:xfrm>
              <a:off x="1206" y="2257"/>
              <a:ext cx="11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9" name="Arc 11"/>
            <p:cNvSpPr>
              <a:spLocks/>
            </p:cNvSpPr>
            <p:nvPr/>
          </p:nvSpPr>
          <p:spPr bwMode="auto">
            <a:xfrm flipH="1">
              <a:off x="1110" y="2257"/>
              <a:ext cx="96"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60" name="Line 12"/>
            <p:cNvSpPr>
              <a:spLocks noChangeShapeType="1"/>
            </p:cNvSpPr>
            <p:nvPr/>
          </p:nvSpPr>
          <p:spPr bwMode="auto">
            <a:xfrm>
              <a:off x="2368" y="2305"/>
              <a:ext cx="144"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1" name="Arc 13"/>
            <p:cNvSpPr>
              <a:spLocks/>
            </p:cNvSpPr>
            <p:nvPr/>
          </p:nvSpPr>
          <p:spPr bwMode="auto">
            <a:xfrm>
              <a:off x="2267" y="2257"/>
              <a:ext cx="96"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62" name="Line 14"/>
            <p:cNvSpPr>
              <a:spLocks noChangeShapeType="1"/>
            </p:cNvSpPr>
            <p:nvPr/>
          </p:nvSpPr>
          <p:spPr bwMode="auto">
            <a:xfrm>
              <a:off x="2646" y="2737"/>
              <a:ext cx="10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3" name="Arc 15"/>
            <p:cNvSpPr>
              <a:spLocks/>
            </p:cNvSpPr>
            <p:nvPr/>
          </p:nvSpPr>
          <p:spPr bwMode="auto">
            <a:xfrm flipH="1" flipV="1">
              <a:off x="2497" y="2641"/>
              <a:ext cx="144"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64" name="Rectangle 24"/>
            <p:cNvSpPr>
              <a:spLocks noChangeArrowheads="1"/>
            </p:cNvSpPr>
            <p:nvPr/>
          </p:nvSpPr>
          <p:spPr bwMode="auto">
            <a:xfrm>
              <a:off x="342" y="2383"/>
              <a:ext cx="234"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4400" b="1" i="1" baseline="-25000">
                  <a:solidFill>
                    <a:srgbClr val="FF0066"/>
                  </a:solidFill>
                  <a:latin typeface="Times New Roman" pitchFamily="18" charset="0"/>
                  <a:cs typeface="Times New Roman" pitchFamily="18" charset="0"/>
                </a:rPr>
                <a:t>a</a:t>
              </a:r>
            </a:p>
          </p:txBody>
        </p:sp>
      </p:grpSp>
      <p:grpSp>
        <p:nvGrpSpPr>
          <p:cNvPr id="6" name="Group 65"/>
          <p:cNvGrpSpPr>
            <a:grpSpLocks/>
          </p:cNvGrpSpPr>
          <p:nvPr/>
        </p:nvGrpSpPr>
        <p:grpSpPr bwMode="auto">
          <a:xfrm>
            <a:off x="3459163" y="1903413"/>
            <a:ext cx="5408612" cy="1004887"/>
            <a:chOff x="391" y="2790"/>
            <a:chExt cx="3407" cy="633"/>
          </a:xfrm>
        </p:grpSpPr>
        <p:sp>
          <p:nvSpPr>
            <p:cNvPr id="47145" name="Line 16"/>
            <p:cNvSpPr>
              <a:spLocks noChangeShapeType="1"/>
            </p:cNvSpPr>
            <p:nvPr/>
          </p:nvSpPr>
          <p:spPr bwMode="auto">
            <a:xfrm>
              <a:off x="1244" y="3019"/>
              <a:ext cx="288"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6" name="Line 17"/>
            <p:cNvSpPr>
              <a:spLocks noChangeShapeType="1"/>
            </p:cNvSpPr>
            <p:nvPr/>
          </p:nvSpPr>
          <p:spPr bwMode="auto">
            <a:xfrm flipH="1">
              <a:off x="2934" y="3025"/>
              <a:ext cx="197" cy="34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7" name="Line 18"/>
            <p:cNvSpPr>
              <a:spLocks noChangeShapeType="1"/>
            </p:cNvSpPr>
            <p:nvPr/>
          </p:nvSpPr>
          <p:spPr bwMode="auto">
            <a:xfrm>
              <a:off x="3222" y="2976"/>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8" name="Arc 19"/>
            <p:cNvSpPr>
              <a:spLocks/>
            </p:cNvSpPr>
            <p:nvPr/>
          </p:nvSpPr>
          <p:spPr bwMode="auto">
            <a:xfrm>
              <a:off x="1110" y="2929"/>
              <a:ext cx="135" cy="144"/>
            </a:xfrm>
            <a:custGeom>
              <a:avLst/>
              <a:gdLst>
                <a:gd name="T0" fmla="*/ 0 w 20319"/>
                <a:gd name="T1" fmla="*/ 0 h 21600"/>
                <a:gd name="T2" fmla="*/ 0 w 20319"/>
                <a:gd name="T3" fmla="*/ 0 h 21600"/>
                <a:gd name="T4" fmla="*/ 0 w 20319"/>
                <a:gd name="T5" fmla="*/ 0 h 21600"/>
                <a:gd name="T6" fmla="*/ 0 60000 65536"/>
                <a:gd name="T7" fmla="*/ 0 60000 65536"/>
                <a:gd name="T8" fmla="*/ 0 60000 65536"/>
                <a:gd name="T9" fmla="*/ 0 w 20319"/>
                <a:gd name="T10" fmla="*/ 0 h 21600"/>
                <a:gd name="T11" fmla="*/ 20319 w 20319"/>
                <a:gd name="T12" fmla="*/ 21600 h 21600"/>
              </a:gdLst>
              <a:ahLst/>
              <a:cxnLst>
                <a:cxn ang="T6">
                  <a:pos x="T0" y="T1"/>
                </a:cxn>
                <a:cxn ang="T7">
                  <a:pos x="T2" y="T3"/>
                </a:cxn>
                <a:cxn ang="T8">
                  <a:pos x="T4" y="T5"/>
                </a:cxn>
              </a:cxnLst>
              <a:rect l="T9" t="T10" r="T11" b="T12"/>
              <a:pathLst>
                <a:path w="20319" h="21600" fill="none" extrusionOk="0">
                  <a:moveTo>
                    <a:pt x="-1" y="0"/>
                  </a:moveTo>
                  <a:cubicBezTo>
                    <a:pt x="9104" y="0"/>
                    <a:pt x="17230" y="5708"/>
                    <a:pt x="20319" y="14272"/>
                  </a:cubicBezTo>
                </a:path>
                <a:path w="20319" h="21600" stroke="0" extrusionOk="0">
                  <a:moveTo>
                    <a:pt x="-1" y="0"/>
                  </a:moveTo>
                  <a:cubicBezTo>
                    <a:pt x="9104" y="0"/>
                    <a:pt x="17230" y="5708"/>
                    <a:pt x="20319" y="14272"/>
                  </a:cubicBezTo>
                  <a:lnTo>
                    <a:pt x="0" y="21600"/>
                  </a:lnTo>
                  <a:lnTo>
                    <a:pt x="-1"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49" name="Arc 20"/>
            <p:cNvSpPr>
              <a:spLocks/>
            </p:cNvSpPr>
            <p:nvPr/>
          </p:nvSpPr>
          <p:spPr bwMode="auto">
            <a:xfrm flipH="1" flipV="1">
              <a:off x="1524" y="3327"/>
              <a:ext cx="141" cy="96"/>
            </a:xfrm>
            <a:custGeom>
              <a:avLst/>
              <a:gdLst>
                <a:gd name="T0" fmla="*/ 0 w 21207"/>
                <a:gd name="T1" fmla="*/ 0 h 21600"/>
                <a:gd name="T2" fmla="*/ 0 w 21207"/>
                <a:gd name="T3" fmla="*/ 0 h 21600"/>
                <a:gd name="T4" fmla="*/ 0 w 21207"/>
                <a:gd name="T5" fmla="*/ 0 h 21600"/>
                <a:gd name="T6" fmla="*/ 0 60000 65536"/>
                <a:gd name="T7" fmla="*/ 0 60000 65536"/>
                <a:gd name="T8" fmla="*/ 0 60000 65536"/>
                <a:gd name="T9" fmla="*/ 0 w 21207"/>
                <a:gd name="T10" fmla="*/ 0 h 21600"/>
                <a:gd name="T11" fmla="*/ 21207 w 21207"/>
                <a:gd name="T12" fmla="*/ 21600 h 21600"/>
              </a:gdLst>
              <a:ahLst/>
              <a:cxnLst>
                <a:cxn ang="T6">
                  <a:pos x="T0" y="T1"/>
                </a:cxn>
                <a:cxn ang="T7">
                  <a:pos x="T2" y="T3"/>
                </a:cxn>
                <a:cxn ang="T8">
                  <a:pos x="T4" y="T5"/>
                </a:cxn>
              </a:cxnLst>
              <a:rect l="T9" t="T10" r="T11" b="T12"/>
              <a:pathLst>
                <a:path w="21207" h="21600" fill="none" extrusionOk="0">
                  <a:moveTo>
                    <a:pt x="-1" y="0"/>
                  </a:moveTo>
                  <a:cubicBezTo>
                    <a:pt x="10347" y="0"/>
                    <a:pt x="19241" y="7338"/>
                    <a:pt x="21206" y="17497"/>
                  </a:cubicBezTo>
                </a:path>
                <a:path w="21207" h="21600" stroke="0" extrusionOk="0">
                  <a:moveTo>
                    <a:pt x="-1" y="0"/>
                  </a:moveTo>
                  <a:cubicBezTo>
                    <a:pt x="10347" y="0"/>
                    <a:pt x="19241" y="7338"/>
                    <a:pt x="21206" y="17497"/>
                  </a:cubicBezTo>
                  <a:lnTo>
                    <a:pt x="0" y="21600"/>
                  </a:lnTo>
                  <a:lnTo>
                    <a:pt x="-1"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50" name="Arc 21"/>
            <p:cNvSpPr>
              <a:spLocks/>
            </p:cNvSpPr>
            <p:nvPr/>
          </p:nvSpPr>
          <p:spPr bwMode="auto">
            <a:xfrm flipV="1">
              <a:off x="2765" y="3323"/>
              <a:ext cx="192"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51" name="Arc 22"/>
            <p:cNvSpPr>
              <a:spLocks/>
            </p:cNvSpPr>
            <p:nvPr/>
          </p:nvSpPr>
          <p:spPr bwMode="auto">
            <a:xfrm flipH="1">
              <a:off x="3126" y="2977"/>
              <a:ext cx="96" cy="96"/>
            </a:xfrm>
            <a:custGeom>
              <a:avLst/>
              <a:gdLst>
                <a:gd name="T0" fmla="*/ 0 w 21587"/>
                <a:gd name="T1" fmla="*/ 0 h 21600"/>
                <a:gd name="T2" fmla="*/ 0 w 21587"/>
                <a:gd name="T3" fmla="*/ 0 h 21600"/>
                <a:gd name="T4" fmla="*/ 0 w 21587"/>
                <a:gd name="T5" fmla="*/ 0 h 21600"/>
                <a:gd name="T6" fmla="*/ 0 60000 65536"/>
                <a:gd name="T7" fmla="*/ 0 60000 65536"/>
                <a:gd name="T8" fmla="*/ 0 60000 65536"/>
                <a:gd name="T9" fmla="*/ 0 w 21587"/>
                <a:gd name="T10" fmla="*/ 0 h 21600"/>
                <a:gd name="T11" fmla="*/ 21587 w 21587"/>
                <a:gd name="T12" fmla="*/ 21600 h 21600"/>
              </a:gdLst>
              <a:ahLst/>
              <a:cxnLst>
                <a:cxn ang="T6">
                  <a:pos x="T0" y="T1"/>
                </a:cxn>
                <a:cxn ang="T7">
                  <a:pos x="T2" y="T3"/>
                </a:cxn>
                <a:cxn ang="T8">
                  <a:pos x="T4" y="T5"/>
                </a:cxn>
              </a:cxnLst>
              <a:rect l="T9" t="T10" r="T11" b="T12"/>
              <a:pathLst>
                <a:path w="21587" h="21600" fill="none" extrusionOk="0">
                  <a:moveTo>
                    <a:pt x="-1" y="0"/>
                  </a:moveTo>
                  <a:cubicBezTo>
                    <a:pt x="11642" y="0"/>
                    <a:pt x="21189" y="9226"/>
                    <a:pt x="21587" y="20861"/>
                  </a:cubicBezTo>
                </a:path>
                <a:path w="21587" h="21600" stroke="0" extrusionOk="0">
                  <a:moveTo>
                    <a:pt x="-1" y="0"/>
                  </a:moveTo>
                  <a:cubicBezTo>
                    <a:pt x="11642" y="0"/>
                    <a:pt x="21189" y="9226"/>
                    <a:pt x="21587" y="20861"/>
                  </a:cubicBezTo>
                  <a:lnTo>
                    <a:pt x="0" y="21600"/>
                  </a:lnTo>
                  <a:lnTo>
                    <a:pt x="-1"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52" name="Line 23"/>
            <p:cNvSpPr>
              <a:spLocks noChangeShapeType="1"/>
            </p:cNvSpPr>
            <p:nvPr/>
          </p:nvSpPr>
          <p:spPr bwMode="auto">
            <a:xfrm>
              <a:off x="1666" y="3419"/>
              <a:ext cx="11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3" name="Rectangle 25"/>
            <p:cNvSpPr>
              <a:spLocks noChangeArrowheads="1"/>
            </p:cNvSpPr>
            <p:nvPr/>
          </p:nvSpPr>
          <p:spPr bwMode="auto">
            <a:xfrm>
              <a:off x="391" y="2790"/>
              <a:ext cx="221"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4400" b="1" i="1" baseline="-25000">
                  <a:solidFill>
                    <a:srgbClr val="FF0066"/>
                  </a:solidFill>
                  <a:latin typeface="Times New Roman" pitchFamily="18" charset="0"/>
                  <a:cs typeface="Times New Roman" pitchFamily="18" charset="0"/>
                </a:rPr>
                <a:t>y</a:t>
              </a:r>
            </a:p>
          </p:txBody>
        </p:sp>
        <p:sp>
          <p:nvSpPr>
            <p:cNvPr id="47154" name="Line 26"/>
            <p:cNvSpPr>
              <a:spLocks noChangeShapeType="1"/>
            </p:cNvSpPr>
            <p:nvPr/>
          </p:nvSpPr>
          <p:spPr bwMode="auto">
            <a:xfrm flipH="1">
              <a:off x="486" y="2929"/>
              <a:ext cx="6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58"/>
          <p:cNvGrpSpPr>
            <a:grpSpLocks/>
          </p:cNvGrpSpPr>
          <p:nvPr/>
        </p:nvGrpSpPr>
        <p:grpSpPr bwMode="auto">
          <a:xfrm>
            <a:off x="352425" y="3752850"/>
            <a:ext cx="3433763" cy="781050"/>
            <a:chOff x="2934" y="468"/>
            <a:chExt cx="2163" cy="492"/>
          </a:xfrm>
        </p:grpSpPr>
        <p:sp>
          <p:nvSpPr>
            <p:cNvPr id="47143" name="Freeform 53"/>
            <p:cNvSpPr>
              <a:spLocks/>
            </p:cNvSpPr>
            <p:nvPr/>
          </p:nvSpPr>
          <p:spPr bwMode="auto">
            <a:xfrm>
              <a:off x="3173" y="468"/>
              <a:ext cx="1924" cy="380"/>
            </a:xfrm>
            <a:custGeom>
              <a:avLst/>
              <a:gdLst>
                <a:gd name="T0" fmla="*/ 0 w 1924"/>
                <a:gd name="T1" fmla="*/ 380 h 380"/>
                <a:gd name="T2" fmla="*/ 457 w 1924"/>
                <a:gd name="T3" fmla="*/ 380 h 380"/>
                <a:gd name="T4" fmla="*/ 457 w 1924"/>
                <a:gd name="T5" fmla="*/ 0 h 380"/>
                <a:gd name="T6" fmla="*/ 1446 w 1924"/>
                <a:gd name="T7" fmla="*/ 0 h 380"/>
                <a:gd name="T8" fmla="*/ 1446 w 1924"/>
                <a:gd name="T9" fmla="*/ 380 h 380"/>
                <a:gd name="T10" fmla="*/ 1924 w 1924"/>
                <a:gd name="T11" fmla="*/ 380 h 380"/>
                <a:gd name="T12" fmla="*/ 0 60000 65536"/>
                <a:gd name="T13" fmla="*/ 0 60000 65536"/>
                <a:gd name="T14" fmla="*/ 0 60000 65536"/>
                <a:gd name="T15" fmla="*/ 0 60000 65536"/>
                <a:gd name="T16" fmla="*/ 0 60000 65536"/>
                <a:gd name="T17" fmla="*/ 0 60000 65536"/>
                <a:gd name="T18" fmla="*/ 0 w 1924"/>
                <a:gd name="T19" fmla="*/ 0 h 380"/>
                <a:gd name="T20" fmla="*/ 1924 w 1924"/>
                <a:gd name="T21" fmla="*/ 380 h 380"/>
              </a:gdLst>
              <a:ahLst/>
              <a:cxnLst>
                <a:cxn ang="T12">
                  <a:pos x="T0" y="T1"/>
                </a:cxn>
                <a:cxn ang="T13">
                  <a:pos x="T2" y="T3"/>
                </a:cxn>
                <a:cxn ang="T14">
                  <a:pos x="T4" y="T5"/>
                </a:cxn>
                <a:cxn ang="T15">
                  <a:pos x="T6" y="T7"/>
                </a:cxn>
                <a:cxn ang="T16">
                  <a:pos x="T8" y="T9"/>
                </a:cxn>
                <a:cxn ang="T17">
                  <a:pos x="T10" y="T11"/>
                </a:cxn>
              </a:cxnLst>
              <a:rect l="T18" t="T19" r="T20" b="T21"/>
              <a:pathLst>
                <a:path w="1924" h="380">
                  <a:moveTo>
                    <a:pt x="0" y="380"/>
                  </a:moveTo>
                  <a:lnTo>
                    <a:pt x="457" y="380"/>
                  </a:lnTo>
                  <a:lnTo>
                    <a:pt x="457" y="0"/>
                  </a:lnTo>
                  <a:lnTo>
                    <a:pt x="1446" y="0"/>
                  </a:lnTo>
                  <a:lnTo>
                    <a:pt x="1446" y="380"/>
                  </a:lnTo>
                  <a:lnTo>
                    <a:pt x="1924" y="38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44" name="Text Box 54"/>
            <p:cNvSpPr txBox="1">
              <a:spLocks noChangeArrowheads="1"/>
            </p:cNvSpPr>
            <p:nvPr/>
          </p:nvSpPr>
          <p:spPr bwMode="auto">
            <a:xfrm>
              <a:off x="2934" y="630"/>
              <a:ext cx="43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800" b="1" i="1">
                  <a:solidFill>
                    <a:srgbClr val="FF0066"/>
                  </a:solidFill>
                  <a:latin typeface="Times New Roman" pitchFamily="18" charset="0"/>
                  <a:cs typeface="Times New Roman" pitchFamily="18" charset="0"/>
                </a:rPr>
                <a:t>a</a:t>
              </a:r>
            </a:p>
          </p:txBody>
        </p:sp>
      </p:grpSp>
      <p:grpSp>
        <p:nvGrpSpPr>
          <p:cNvPr id="8" name="Group 59"/>
          <p:cNvGrpSpPr>
            <a:grpSpLocks/>
          </p:cNvGrpSpPr>
          <p:nvPr/>
        </p:nvGrpSpPr>
        <p:grpSpPr bwMode="auto">
          <a:xfrm>
            <a:off x="368300" y="4425950"/>
            <a:ext cx="3416300" cy="841375"/>
            <a:chOff x="2966" y="1424"/>
            <a:chExt cx="2152" cy="530"/>
          </a:xfrm>
        </p:grpSpPr>
        <p:sp>
          <p:nvSpPr>
            <p:cNvPr id="47141" name="Freeform 55"/>
            <p:cNvSpPr>
              <a:spLocks/>
            </p:cNvSpPr>
            <p:nvPr/>
          </p:nvSpPr>
          <p:spPr bwMode="auto">
            <a:xfrm flipV="1">
              <a:off x="3194" y="1574"/>
              <a:ext cx="1924" cy="380"/>
            </a:xfrm>
            <a:custGeom>
              <a:avLst/>
              <a:gdLst>
                <a:gd name="T0" fmla="*/ 0 w 1924"/>
                <a:gd name="T1" fmla="*/ 380 h 380"/>
                <a:gd name="T2" fmla="*/ 457 w 1924"/>
                <a:gd name="T3" fmla="*/ 380 h 380"/>
                <a:gd name="T4" fmla="*/ 457 w 1924"/>
                <a:gd name="T5" fmla="*/ 0 h 380"/>
                <a:gd name="T6" fmla="*/ 1446 w 1924"/>
                <a:gd name="T7" fmla="*/ 0 h 380"/>
                <a:gd name="T8" fmla="*/ 1446 w 1924"/>
                <a:gd name="T9" fmla="*/ 380 h 380"/>
                <a:gd name="T10" fmla="*/ 1924 w 1924"/>
                <a:gd name="T11" fmla="*/ 380 h 380"/>
                <a:gd name="T12" fmla="*/ 0 60000 65536"/>
                <a:gd name="T13" fmla="*/ 0 60000 65536"/>
                <a:gd name="T14" fmla="*/ 0 60000 65536"/>
                <a:gd name="T15" fmla="*/ 0 60000 65536"/>
                <a:gd name="T16" fmla="*/ 0 60000 65536"/>
                <a:gd name="T17" fmla="*/ 0 60000 65536"/>
                <a:gd name="T18" fmla="*/ 0 w 1924"/>
                <a:gd name="T19" fmla="*/ 0 h 380"/>
                <a:gd name="T20" fmla="*/ 1924 w 1924"/>
                <a:gd name="T21" fmla="*/ 380 h 380"/>
              </a:gdLst>
              <a:ahLst/>
              <a:cxnLst>
                <a:cxn ang="T12">
                  <a:pos x="T0" y="T1"/>
                </a:cxn>
                <a:cxn ang="T13">
                  <a:pos x="T2" y="T3"/>
                </a:cxn>
                <a:cxn ang="T14">
                  <a:pos x="T4" y="T5"/>
                </a:cxn>
                <a:cxn ang="T15">
                  <a:pos x="T6" y="T7"/>
                </a:cxn>
                <a:cxn ang="T16">
                  <a:pos x="T8" y="T9"/>
                </a:cxn>
                <a:cxn ang="T17">
                  <a:pos x="T10" y="T11"/>
                </a:cxn>
              </a:cxnLst>
              <a:rect l="T18" t="T19" r="T20" b="T21"/>
              <a:pathLst>
                <a:path w="1924" h="380">
                  <a:moveTo>
                    <a:pt x="0" y="380"/>
                  </a:moveTo>
                  <a:lnTo>
                    <a:pt x="457" y="380"/>
                  </a:lnTo>
                  <a:lnTo>
                    <a:pt x="457" y="0"/>
                  </a:lnTo>
                  <a:lnTo>
                    <a:pt x="1446" y="0"/>
                  </a:lnTo>
                  <a:lnTo>
                    <a:pt x="1446" y="380"/>
                  </a:lnTo>
                  <a:lnTo>
                    <a:pt x="1924" y="38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42" name="Text Box 57"/>
            <p:cNvSpPr txBox="1">
              <a:spLocks noChangeArrowheads="1"/>
            </p:cNvSpPr>
            <p:nvPr/>
          </p:nvSpPr>
          <p:spPr bwMode="auto">
            <a:xfrm>
              <a:off x="2966" y="1424"/>
              <a:ext cx="43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800" b="1" i="1">
                  <a:solidFill>
                    <a:srgbClr val="FF0066"/>
                  </a:solidFill>
                  <a:latin typeface="Times New Roman" pitchFamily="18" charset="0"/>
                  <a:cs typeface="Times New Roman" pitchFamily="18" charset="0"/>
                </a:rPr>
                <a:t>y</a:t>
              </a:r>
            </a:p>
          </p:txBody>
        </p:sp>
      </p:grpSp>
      <p:sp>
        <p:nvSpPr>
          <p:cNvPr id="109" name="Line 60"/>
          <p:cNvSpPr>
            <a:spLocks noChangeShapeType="1"/>
          </p:cNvSpPr>
          <p:nvPr/>
        </p:nvSpPr>
        <p:spPr bwMode="auto">
          <a:xfrm>
            <a:off x="1457325" y="3390900"/>
            <a:ext cx="0" cy="215582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61"/>
          <p:cNvSpPr>
            <a:spLocks noChangeShapeType="1"/>
          </p:cNvSpPr>
          <p:nvPr/>
        </p:nvSpPr>
        <p:spPr bwMode="auto">
          <a:xfrm>
            <a:off x="3027363" y="3416300"/>
            <a:ext cx="0" cy="215582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Text Box 62"/>
          <p:cNvSpPr txBox="1">
            <a:spLocks noChangeArrowheads="1"/>
          </p:cNvSpPr>
          <p:nvPr/>
        </p:nvSpPr>
        <p:spPr bwMode="auto">
          <a:xfrm>
            <a:off x="1666875" y="5529263"/>
            <a:ext cx="1828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000" b="1">
                <a:solidFill>
                  <a:srgbClr val="7030A0"/>
                </a:solidFill>
                <a:latin typeface="Times New Roman" pitchFamily="18" charset="0"/>
                <a:cs typeface="Times New Roman" pitchFamily="18" charset="0"/>
              </a:rPr>
              <a:t>理想波形</a:t>
            </a:r>
          </a:p>
        </p:txBody>
      </p:sp>
      <p:sp>
        <p:nvSpPr>
          <p:cNvPr id="112" name="Text Box 63"/>
          <p:cNvSpPr txBox="1">
            <a:spLocks noChangeArrowheads="1"/>
          </p:cNvSpPr>
          <p:nvPr/>
        </p:nvSpPr>
        <p:spPr bwMode="auto">
          <a:xfrm>
            <a:off x="7243763" y="890588"/>
            <a:ext cx="1328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000" b="1">
                <a:solidFill>
                  <a:srgbClr val="C00000"/>
                </a:solidFill>
                <a:latin typeface="Times New Roman" pitchFamily="18" charset="0"/>
                <a:cs typeface="Times New Roman" pitchFamily="18" charset="0"/>
              </a:rPr>
              <a:t>实际波形</a:t>
            </a:r>
          </a:p>
        </p:txBody>
      </p:sp>
      <p:sp>
        <p:nvSpPr>
          <p:cNvPr id="113" name="Text Box 70"/>
          <p:cNvSpPr txBox="1">
            <a:spLocks noChangeArrowheads="1"/>
          </p:cNvSpPr>
          <p:nvPr/>
        </p:nvSpPr>
        <p:spPr bwMode="auto">
          <a:xfrm>
            <a:off x="4500563" y="2786063"/>
            <a:ext cx="603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FF0000"/>
                </a:solidFill>
                <a:latin typeface="Times New Roman" pitchFamily="18" charset="0"/>
                <a:cs typeface="Times New Roman" pitchFamily="18" charset="0"/>
              </a:rPr>
              <a:t>t</a:t>
            </a:r>
            <a:r>
              <a:rPr lang="en-US" altLang="zh-CN" sz="2000" b="1" baseline="-25000">
                <a:solidFill>
                  <a:srgbClr val="FF0000"/>
                </a:solidFill>
                <a:latin typeface="Times New Roman" pitchFamily="18" charset="0"/>
                <a:cs typeface="Times New Roman" pitchFamily="18" charset="0"/>
              </a:rPr>
              <a:t>Pd1</a:t>
            </a:r>
          </a:p>
        </p:txBody>
      </p:sp>
      <p:grpSp>
        <p:nvGrpSpPr>
          <p:cNvPr id="9" name="Group 73"/>
          <p:cNvGrpSpPr>
            <a:grpSpLocks/>
          </p:cNvGrpSpPr>
          <p:nvPr/>
        </p:nvGrpSpPr>
        <p:grpSpPr bwMode="auto">
          <a:xfrm>
            <a:off x="4103688" y="1250950"/>
            <a:ext cx="1966912" cy="2035175"/>
            <a:chOff x="785" y="2020"/>
            <a:chExt cx="1239" cy="1282"/>
          </a:xfrm>
        </p:grpSpPr>
        <p:grpSp>
          <p:nvGrpSpPr>
            <p:cNvPr id="47134" name="Group 69"/>
            <p:cNvGrpSpPr>
              <a:grpSpLocks/>
            </p:cNvGrpSpPr>
            <p:nvPr/>
          </p:nvGrpSpPr>
          <p:grpSpPr bwMode="auto">
            <a:xfrm>
              <a:off x="785" y="2155"/>
              <a:ext cx="848" cy="1147"/>
              <a:chOff x="785" y="2155"/>
              <a:chExt cx="848" cy="1147"/>
            </a:xfrm>
          </p:grpSpPr>
          <p:sp>
            <p:nvSpPr>
              <p:cNvPr id="47137" name="Line 32"/>
              <p:cNvSpPr>
                <a:spLocks noChangeShapeType="1"/>
              </p:cNvSpPr>
              <p:nvPr/>
            </p:nvSpPr>
            <p:spPr bwMode="auto">
              <a:xfrm flipH="1">
                <a:off x="1062" y="2155"/>
                <a:ext cx="0" cy="1147"/>
              </a:xfrm>
              <a:prstGeom prst="line">
                <a:avLst/>
              </a:prstGeom>
              <a:noFill/>
              <a:ln w="38100">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8" name="Line 66"/>
              <p:cNvSpPr>
                <a:spLocks noChangeShapeType="1"/>
              </p:cNvSpPr>
              <p:nvPr/>
            </p:nvSpPr>
            <p:spPr bwMode="auto">
              <a:xfrm>
                <a:off x="1344" y="2814"/>
                <a:ext cx="0" cy="488"/>
              </a:xfrm>
              <a:prstGeom prst="line">
                <a:avLst/>
              </a:prstGeom>
              <a:noFill/>
              <a:ln w="38100">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9" name="Line 67"/>
              <p:cNvSpPr>
                <a:spLocks noChangeShapeType="1"/>
              </p:cNvSpPr>
              <p:nvPr/>
            </p:nvSpPr>
            <p:spPr bwMode="auto">
              <a:xfrm>
                <a:off x="785" y="3130"/>
                <a:ext cx="288" cy="0"/>
              </a:xfrm>
              <a:prstGeom prst="line">
                <a:avLst/>
              </a:prstGeom>
              <a:noFill/>
              <a:ln w="38100">
                <a:solidFill>
                  <a:srgbClr val="0000FF"/>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7140" name="Line 68"/>
              <p:cNvSpPr>
                <a:spLocks noChangeShapeType="1"/>
              </p:cNvSpPr>
              <p:nvPr/>
            </p:nvSpPr>
            <p:spPr bwMode="auto">
              <a:xfrm flipH="1">
                <a:off x="1345" y="3130"/>
                <a:ext cx="288" cy="0"/>
              </a:xfrm>
              <a:prstGeom prst="line">
                <a:avLst/>
              </a:prstGeom>
              <a:noFill/>
              <a:ln w="38100">
                <a:solidFill>
                  <a:srgbClr val="0000FF"/>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47135" name="Text Box 71"/>
            <p:cNvSpPr txBox="1">
              <a:spLocks noChangeArrowheads="1"/>
            </p:cNvSpPr>
            <p:nvPr/>
          </p:nvSpPr>
          <p:spPr bwMode="auto">
            <a:xfrm>
              <a:off x="1037" y="2020"/>
              <a:ext cx="6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FF"/>
                  </a:solidFill>
                  <a:latin typeface="Times New Roman" pitchFamily="18" charset="0"/>
                  <a:cs typeface="Times New Roman" pitchFamily="18" charset="0"/>
                </a:rPr>
                <a:t>50%</a:t>
              </a:r>
            </a:p>
          </p:txBody>
        </p:sp>
        <p:sp>
          <p:nvSpPr>
            <p:cNvPr id="47136" name="Text Box 72"/>
            <p:cNvSpPr txBox="1">
              <a:spLocks noChangeArrowheads="1"/>
            </p:cNvSpPr>
            <p:nvPr/>
          </p:nvSpPr>
          <p:spPr bwMode="auto">
            <a:xfrm>
              <a:off x="1352" y="2628"/>
              <a:ext cx="6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00FF"/>
                  </a:solidFill>
                  <a:latin typeface="Times New Roman" pitchFamily="18" charset="0"/>
                  <a:cs typeface="Times New Roman" pitchFamily="18" charset="0"/>
                </a:rPr>
                <a:t>50%</a:t>
              </a:r>
            </a:p>
          </p:txBody>
        </p:sp>
      </p:grpSp>
      <p:grpSp>
        <p:nvGrpSpPr>
          <p:cNvPr id="11" name="Group 78"/>
          <p:cNvGrpSpPr>
            <a:grpSpLocks/>
          </p:cNvGrpSpPr>
          <p:nvPr/>
        </p:nvGrpSpPr>
        <p:grpSpPr bwMode="auto">
          <a:xfrm>
            <a:off x="6276975" y="1430338"/>
            <a:ext cx="1795463" cy="2141537"/>
            <a:chOff x="2154" y="2133"/>
            <a:chExt cx="1131" cy="1349"/>
          </a:xfrm>
        </p:grpSpPr>
        <p:sp>
          <p:nvSpPr>
            <p:cNvPr id="47129" name="Text Box 41"/>
            <p:cNvSpPr txBox="1">
              <a:spLocks noChangeArrowheads="1"/>
            </p:cNvSpPr>
            <p:nvPr/>
          </p:nvSpPr>
          <p:spPr bwMode="auto">
            <a:xfrm>
              <a:off x="2572" y="3119"/>
              <a:ext cx="3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FF0000"/>
                  </a:solidFill>
                  <a:latin typeface="Times New Roman" pitchFamily="18" charset="0"/>
                  <a:cs typeface="Times New Roman" pitchFamily="18" charset="0"/>
                </a:rPr>
                <a:t>t</a:t>
              </a:r>
              <a:r>
                <a:rPr lang="en-US" altLang="zh-CN" sz="2000" b="1" baseline="-25000">
                  <a:solidFill>
                    <a:srgbClr val="FF0000"/>
                  </a:solidFill>
                  <a:latin typeface="Times New Roman" pitchFamily="18" charset="0"/>
                  <a:cs typeface="Times New Roman" pitchFamily="18" charset="0"/>
                </a:rPr>
                <a:t>Pd2</a:t>
              </a:r>
            </a:p>
          </p:txBody>
        </p:sp>
        <p:sp>
          <p:nvSpPr>
            <p:cNvPr id="47130" name="Line 74"/>
            <p:cNvSpPr>
              <a:spLocks noChangeShapeType="1"/>
            </p:cNvSpPr>
            <p:nvPr/>
          </p:nvSpPr>
          <p:spPr bwMode="auto">
            <a:xfrm>
              <a:off x="2438" y="2133"/>
              <a:ext cx="0" cy="1315"/>
            </a:xfrm>
            <a:prstGeom prst="line">
              <a:avLst/>
            </a:prstGeom>
            <a:noFill/>
            <a:ln w="38100">
              <a:solidFill>
                <a:srgbClr val="0066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1" name="Line 75"/>
            <p:cNvSpPr>
              <a:spLocks noChangeShapeType="1"/>
            </p:cNvSpPr>
            <p:nvPr/>
          </p:nvSpPr>
          <p:spPr bwMode="auto">
            <a:xfrm>
              <a:off x="3004" y="2428"/>
              <a:ext cx="0" cy="1054"/>
            </a:xfrm>
            <a:prstGeom prst="line">
              <a:avLst/>
            </a:prstGeom>
            <a:noFill/>
            <a:ln w="38100">
              <a:solidFill>
                <a:srgbClr val="0066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2" name="Line 76"/>
            <p:cNvSpPr>
              <a:spLocks noChangeShapeType="1"/>
            </p:cNvSpPr>
            <p:nvPr/>
          </p:nvSpPr>
          <p:spPr bwMode="auto">
            <a:xfrm flipH="1">
              <a:off x="2997" y="3270"/>
              <a:ext cx="288" cy="0"/>
            </a:xfrm>
            <a:prstGeom prst="line">
              <a:avLst/>
            </a:prstGeom>
            <a:noFill/>
            <a:ln w="38100">
              <a:solidFill>
                <a:srgbClr val="0066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7133" name="Line 77"/>
            <p:cNvSpPr>
              <a:spLocks noChangeShapeType="1"/>
            </p:cNvSpPr>
            <p:nvPr/>
          </p:nvSpPr>
          <p:spPr bwMode="auto">
            <a:xfrm>
              <a:off x="2154" y="3272"/>
              <a:ext cx="288" cy="0"/>
            </a:xfrm>
            <a:prstGeom prst="line">
              <a:avLst/>
            </a:prstGeom>
            <a:noFill/>
            <a:ln w="38100">
              <a:solidFill>
                <a:srgbClr val="0066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28" name="Text Box 79"/>
          <p:cNvSpPr txBox="1">
            <a:spLocks noChangeArrowheads="1"/>
          </p:cNvSpPr>
          <p:nvPr/>
        </p:nvSpPr>
        <p:spPr bwMode="auto">
          <a:xfrm>
            <a:off x="4346575" y="3841750"/>
            <a:ext cx="4037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0000"/>
                </a:solidFill>
                <a:latin typeface="Times New Roman" pitchFamily="18" charset="0"/>
                <a:cs typeface="Times New Roman" pitchFamily="18" charset="0"/>
              </a:rPr>
              <a:t>t</a:t>
            </a:r>
            <a:r>
              <a:rPr lang="en-US" altLang="zh-CN" sz="2400" b="1" baseline="-25000">
                <a:solidFill>
                  <a:srgbClr val="FF0000"/>
                </a:solidFill>
                <a:latin typeface="Times New Roman" pitchFamily="18" charset="0"/>
                <a:cs typeface="Times New Roman" pitchFamily="18" charset="0"/>
              </a:rPr>
              <a:t>pd1</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前沿传输延迟时间。</a:t>
            </a:r>
            <a:endParaRPr lang="zh-CN" altLang="en-US" sz="2400" b="1" baseline="-25000">
              <a:latin typeface="Times New Roman" pitchFamily="18" charset="0"/>
              <a:cs typeface="Times New Roman" pitchFamily="18" charset="0"/>
            </a:endParaRPr>
          </a:p>
        </p:txBody>
      </p:sp>
      <p:sp>
        <p:nvSpPr>
          <p:cNvPr id="129" name="Text Box 80"/>
          <p:cNvSpPr txBox="1">
            <a:spLocks noChangeArrowheads="1"/>
          </p:cNvSpPr>
          <p:nvPr/>
        </p:nvSpPr>
        <p:spPr bwMode="auto">
          <a:xfrm>
            <a:off x="4329113" y="4497388"/>
            <a:ext cx="4037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0000"/>
                </a:solidFill>
                <a:latin typeface="Times New Roman" pitchFamily="18" charset="0"/>
                <a:cs typeface="Times New Roman" pitchFamily="18" charset="0"/>
              </a:rPr>
              <a:t>t</a:t>
            </a:r>
            <a:r>
              <a:rPr lang="en-US" altLang="zh-CN" sz="2400" b="1" baseline="-25000">
                <a:solidFill>
                  <a:srgbClr val="FF0000"/>
                </a:solidFill>
                <a:latin typeface="Times New Roman" pitchFamily="18" charset="0"/>
                <a:cs typeface="Times New Roman" pitchFamily="18" charset="0"/>
              </a:rPr>
              <a:t>pd2</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后沿传输延迟时间。</a:t>
            </a:r>
            <a:endParaRPr lang="zh-CN" altLang="en-US" sz="2400" b="1" baseline="-25000">
              <a:latin typeface="Times New Roman" pitchFamily="18" charset="0"/>
              <a:cs typeface="Times New Roman" pitchFamily="18" charset="0"/>
            </a:endParaRPr>
          </a:p>
        </p:txBody>
      </p:sp>
      <p:grpSp>
        <p:nvGrpSpPr>
          <p:cNvPr id="12" name="组合 136"/>
          <p:cNvGrpSpPr>
            <a:grpSpLocks/>
          </p:cNvGrpSpPr>
          <p:nvPr/>
        </p:nvGrpSpPr>
        <p:grpSpPr bwMode="auto">
          <a:xfrm>
            <a:off x="4376738" y="5145088"/>
            <a:ext cx="2909887" cy="1427162"/>
            <a:chOff x="4448182" y="5073679"/>
            <a:chExt cx="2909919" cy="1427155"/>
          </a:xfrm>
        </p:grpSpPr>
        <p:sp>
          <p:nvSpPr>
            <p:cNvPr id="47123" name="Text Box 81"/>
            <p:cNvSpPr txBox="1">
              <a:spLocks noChangeArrowheads="1"/>
            </p:cNvSpPr>
            <p:nvPr/>
          </p:nvSpPr>
          <p:spPr bwMode="auto">
            <a:xfrm>
              <a:off x="4448182" y="5073679"/>
              <a:ext cx="2909919" cy="46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n"/>
              </a:pPr>
              <a:r>
                <a:rPr lang="zh-CN" altLang="en-US" sz="2400" b="1">
                  <a:solidFill>
                    <a:srgbClr val="006600"/>
                  </a:solidFill>
                  <a:latin typeface="Times New Roman" pitchFamily="18" charset="0"/>
                  <a:cs typeface="Times New Roman" pitchFamily="18" charset="0"/>
                </a:rPr>
                <a:t>平均传输延迟时间</a:t>
              </a:r>
            </a:p>
          </p:txBody>
        </p:sp>
        <p:grpSp>
          <p:nvGrpSpPr>
            <p:cNvPr id="47124" name="Group 86"/>
            <p:cNvGrpSpPr>
              <a:grpSpLocks/>
            </p:cNvGrpSpPr>
            <p:nvPr/>
          </p:nvGrpSpPr>
          <p:grpSpPr bwMode="auto">
            <a:xfrm>
              <a:off x="4754589" y="5486421"/>
              <a:ext cx="2317752" cy="1014413"/>
              <a:chOff x="3597" y="3173"/>
              <a:chExt cx="1460" cy="639"/>
            </a:xfrm>
          </p:grpSpPr>
          <p:sp>
            <p:nvSpPr>
              <p:cNvPr id="47125" name="Text Box 82"/>
              <p:cNvSpPr txBox="1">
                <a:spLocks noChangeArrowheads="1"/>
              </p:cNvSpPr>
              <p:nvPr/>
            </p:nvSpPr>
            <p:spPr bwMode="auto">
              <a:xfrm>
                <a:off x="3597" y="3391"/>
                <a:ext cx="60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latin typeface="Times New Roman" pitchFamily="18" charset="0"/>
                    <a:cs typeface="Times New Roman" pitchFamily="18" charset="0"/>
                  </a:rPr>
                  <a:t>t</a:t>
                </a:r>
                <a:r>
                  <a:rPr lang="en-US" altLang="zh-CN" sz="2400" b="1" baseline="-25000">
                    <a:latin typeface="Times New Roman" pitchFamily="18" charset="0"/>
                    <a:cs typeface="Times New Roman" pitchFamily="18" charset="0"/>
                  </a:rPr>
                  <a:t>pd</a:t>
                </a:r>
                <a:r>
                  <a:rPr lang="en-US" altLang="zh-CN" sz="2400" b="1">
                    <a:latin typeface="Times New Roman" pitchFamily="18" charset="0"/>
                    <a:cs typeface="Times New Roman" pitchFamily="18" charset="0"/>
                  </a:rPr>
                  <a:t>=</a:t>
                </a:r>
              </a:p>
            </p:txBody>
          </p:sp>
          <p:sp>
            <p:nvSpPr>
              <p:cNvPr id="47126" name="Line 83"/>
              <p:cNvSpPr>
                <a:spLocks noChangeShapeType="1"/>
              </p:cNvSpPr>
              <p:nvPr/>
            </p:nvSpPr>
            <p:spPr bwMode="auto">
              <a:xfrm>
                <a:off x="4032" y="3543"/>
                <a:ext cx="8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7" name="Text Box 84"/>
              <p:cNvSpPr txBox="1">
                <a:spLocks noChangeArrowheads="1"/>
              </p:cNvSpPr>
              <p:nvPr/>
            </p:nvSpPr>
            <p:spPr bwMode="auto">
              <a:xfrm>
                <a:off x="4101" y="3173"/>
                <a:ext cx="9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latin typeface="Times New Roman" pitchFamily="18" charset="0"/>
                    <a:cs typeface="Times New Roman" pitchFamily="18" charset="0"/>
                  </a:rPr>
                  <a:t>t</a:t>
                </a:r>
                <a:r>
                  <a:rPr lang="en-US" altLang="zh-CN" sz="2400" b="1" baseline="-25000">
                    <a:latin typeface="Times New Roman" pitchFamily="18" charset="0"/>
                    <a:cs typeface="Times New Roman" pitchFamily="18" charset="0"/>
                  </a:rPr>
                  <a:t>pd1</a:t>
                </a:r>
                <a:r>
                  <a:rPr lang="en-US" altLang="zh-CN" sz="2400" b="1">
                    <a:latin typeface="Times New Roman" pitchFamily="18" charset="0"/>
                    <a:cs typeface="Times New Roman" pitchFamily="18" charset="0"/>
                  </a:rPr>
                  <a:t>+t</a:t>
                </a:r>
                <a:r>
                  <a:rPr lang="en-US" altLang="zh-CN" sz="2400" b="1" baseline="-25000">
                    <a:latin typeface="Times New Roman" pitchFamily="18" charset="0"/>
                    <a:cs typeface="Times New Roman" pitchFamily="18" charset="0"/>
                  </a:rPr>
                  <a:t>pd2</a:t>
                </a:r>
              </a:p>
            </p:txBody>
          </p:sp>
          <p:sp>
            <p:nvSpPr>
              <p:cNvPr id="47128" name="Text Box 85"/>
              <p:cNvSpPr txBox="1">
                <a:spLocks noChangeArrowheads="1"/>
              </p:cNvSpPr>
              <p:nvPr/>
            </p:nvSpPr>
            <p:spPr bwMode="auto">
              <a:xfrm>
                <a:off x="4361" y="3521"/>
                <a:ext cx="3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latin typeface="Times New Roman" pitchFamily="18" charset="0"/>
                    <a:cs typeface="Times New Roman" pitchFamily="18" charset="0"/>
                  </a:rPr>
                  <a:t>2</a:t>
                </a:r>
              </a:p>
            </p:txBody>
          </p:sp>
        </p:grpSp>
      </p:grpSp>
      <p:sp>
        <p:nvSpPr>
          <p:cNvPr id="47122" name="矩形 1"/>
          <p:cNvSpPr>
            <a:spLocks noChangeArrowheads="1"/>
          </p:cNvSpPr>
          <p:nvPr/>
        </p:nvSpPr>
        <p:spPr bwMode="auto">
          <a:xfrm>
            <a:off x="6488113" y="147638"/>
            <a:ext cx="2446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§3.4</a:t>
            </a:r>
            <a:r>
              <a:rPr kumimoji="1" lang="en-US" altLang="zh-CN" sz="1800" b="1">
                <a:solidFill>
                  <a:srgbClr val="FF0066"/>
                </a:solidFill>
                <a:latin typeface="宋体" pitchFamily="2" charset="-122"/>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TTL</a:t>
            </a:r>
            <a:r>
              <a:rPr lang="zh-CN" altLang="en-US" sz="1800" b="1">
                <a:solidFill>
                  <a:srgbClr val="FF0066"/>
                </a:solidFill>
                <a:latin typeface="Times New Roman" pitchFamily="18" charset="0"/>
                <a:ea typeface="楷体_GB2312" pitchFamily="49" charset="-122"/>
                <a:cs typeface="Times New Roman" pitchFamily="18" charset="0"/>
              </a:rPr>
              <a:t>集成门电路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nodeType="afterGroup">
                            <p:stCondLst>
                              <p:cond delay="500"/>
                            </p:stCondLst>
                            <p:childTnLst>
                              <p:par>
                                <p:cTn id="19" presetID="22" presetClass="entr" presetSubtype="1" fill="hold" grpId="0" nodeType="afterEffect">
                                  <p:stCondLst>
                                    <p:cond delay="1000"/>
                                  </p:stCondLst>
                                  <p:childTnLst>
                                    <p:set>
                                      <p:cBhvr>
                                        <p:cTn id="20" dur="1" fill="hold">
                                          <p:stCondLst>
                                            <p:cond delay="0"/>
                                          </p:stCondLst>
                                        </p:cTn>
                                        <p:tgtEl>
                                          <p:spTgt spid="109"/>
                                        </p:tgtEl>
                                        <p:attrNameLst>
                                          <p:attrName>style.visibility</p:attrName>
                                        </p:attrNameLst>
                                      </p:cBhvr>
                                      <p:to>
                                        <p:strVal val="visible"/>
                                      </p:to>
                                    </p:set>
                                    <p:animEffect transition="in" filter="wipe(up)">
                                      <p:cBhvr>
                                        <p:cTn id="21" dur="500"/>
                                        <p:tgtEl>
                                          <p:spTgt spid="109"/>
                                        </p:tgtEl>
                                      </p:cBhvr>
                                    </p:animEffect>
                                  </p:childTnLst>
                                </p:cTn>
                              </p:par>
                            </p:childTnLst>
                          </p:cTn>
                        </p:par>
                        <p:par>
                          <p:cTn id="22" fill="hold" nodeType="afterGroup">
                            <p:stCondLst>
                              <p:cond delay="2000"/>
                            </p:stCondLst>
                            <p:childTnLst>
                              <p:par>
                                <p:cTn id="23" presetID="22" presetClass="entr" presetSubtype="1" fill="hold" grpId="0" nodeType="afterEffect">
                                  <p:stCondLst>
                                    <p:cond delay="1000"/>
                                  </p:stCondLst>
                                  <p:childTnLst>
                                    <p:set>
                                      <p:cBhvr>
                                        <p:cTn id="24" dur="1" fill="hold">
                                          <p:stCondLst>
                                            <p:cond delay="0"/>
                                          </p:stCondLst>
                                        </p:cTn>
                                        <p:tgtEl>
                                          <p:spTgt spid="110"/>
                                        </p:tgtEl>
                                        <p:attrNameLst>
                                          <p:attrName>style.visibility</p:attrName>
                                        </p:attrNameLst>
                                      </p:cBhvr>
                                      <p:to>
                                        <p:strVal val="visible"/>
                                      </p:to>
                                    </p:set>
                                    <p:animEffect transition="in" filter="wipe(up)">
                                      <p:cBhvr>
                                        <p:cTn id="25" dur="500"/>
                                        <p:tgtEl>
                                          <p:spTgt spid="1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11"/>
                                        </p:tgtEl>
                                        <p:attrNameLst>
                                          <p:attrName>style.visibility</p:attrName>
                                        </p:attrNameLst>
                                      </p:cBhvr>
                                      <p:to>
                                        <p:strVal val="visible"/>
                                      </p:to>
                                    </p:set>
                                    <p:animEffect transition="in" filter="slide(fromBottom)">
                                      <p:cBhvr>
                                        <p:cTn id="30" dur="500"/>
                                        <p:tgtEl>
                                          <p:spTgt spid="11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12"/>
                                        </p:tgtEl>
                                        <p:attrNameLst>
                                          <p:attrName>style.visibility</p:attrName>
                                        </p:attrNameLst>
                                      </p:cBhvr>
                                      <p:to>
                                        <p:strVal val="visible"/>
                                      </p:to>
                                    </p:set>
                                    <p:anim calcmode="lin" valueType="num">
                                      <p:cBhvr additive="base">
                                        <p:cTn id="35" dur="500" fill="hold"/>
                                        <p:tgtEl>
                                          <p:spTgt spid="112"/>
                                        </p:tgtEl>
                                        <p:attrNameLst>
                                          <p:attrName>ppt_x</p:attrName>
                                        </p:attrNameLst>
                                      </p:cBhvr>
                                      <p:tavLst>
                                        <p:tav tm="0">
                                          <p:val>
                                            <p:strVal val="1+#ppt_w/2"/>
                                          </p:val>
                                        </p:tav>
                                        <p:tav tm="100000">
                                          <p:val>
                                            <p:strVal val="#ppt_x"/>
                                          </p:val>
                                        </p:tav>
                                      </p:tavLst>
                                    </p:anim>
                                    <p:anim calcmode="lin" valueType="num">
                                      <p:cBhvr additive="base">
                                        <p:cTn id="36"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500"/>
                                        <p:tgtEl>
                                          <p:spTgt spid="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up)">
                                      <p:cBhvr>
                                        <p:cTn id="51" dur="500"/>
                                        <p:tgtEl>
                                          <p:spTgt spid="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113"/>
                                        </p:tgtEl>
                                        <p:attrNameLst>
                                          <p:attrName>style.visibility</p:attrName>
                                        </p:attrNameLst>
                                      </p:cBhvr>
                                      <p:to>
                                        <p:strVal val="visible"/>
                                      </p:to>
                                    </p:set>
                                    <p:animEffect transition="in" filter="slide(fromBottom)">
                                      <p:cBhvr>
                                        <p:cTn id="56" dur="500"/>
                                        <p:tgtEl>
                                          <p:spTgt spid="11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up)">
                                      <p:cBhvr>
                                        <p:cTn id="61" dur="500"/>
                                        <p:tgtEl>
                                          <p:spTgt spid="1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28"/>
                                        </p:tgtEl>
                                        <p:attrNameLst>
                                          <p:attrName>style.visibility</p:attrName>
                                        </p:attrNameLst>
                                      </p:cBhvr>
                                      <p:to>
                                        <p:strVal val="visible"/>
                                      </p:to>
                                    </p:set>
                                    <p:animEffect transition="in" filter="wipe(left)">
                                      <p:cBhvr>
                                        <p:cTn id="66" dur="500"/>
                                        <p:tgtEl>
                                          <p:spTgt spid="12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29"/>
                                        </p:tgtEl>
                                        <p:attrNameLst>
                                          <p:attrName>style.visibility</p:attrName>
                                        </p:attrNameLst>
                                      </p:cBhvr>
                                      <p:to>
                                        <p:strVal val="visible"/>
                                      </p:to>
                                    </p:set>
                                    <p:animEffect transition="in" filter="wipe(left)">
                                      <p:cBhvr>
                                        <p:cTn id="71" dur="500"/>
                                        <p:tgtEl>
                                          <p:spTgt spid="12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blinds(horizontal)">
                                      <p:cBhvr>
                                        <p:cTn id="7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0" grpId="0" animBg="1"/>
      <p:bldP spid="111" grpId="0" autoUpdateAnimBg="0"/>
      <p:bldP spid="112" grpId="0" autoUpdateAnimBg="0"/>
      <p:bldP spid="113" grpId="0" autoUpdateAnimBg="0"/>
      <p:bldP spid="128" grpId="0" autoUpdateAnimBg="0"/>
      <p:bldP spid="12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8"/>
          <p:cNvSpPr txBox="1">
            <a:spLocks noChangeArrowheads="1"/>
          </p:cNvSpPr>
          <p:nvPr/>
        </p:nvSpPr>
        <p:spPr bwMode="auto">
          <a:xfrm>
            <a:off x="357188" y="214313"/>
            <a:ext cx="2816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7</a:t>
            </a:r>
            <a:r>
              <a:rPr lang="zh-CN" altLang="en-US" sz="2400" b="1">
                <a:solidFill>
                  <a:srgbClr val="0000FF"/>
                </a:solidFill>
                <a:latin typeface="Times New Roman" pitchFamily="18" charset="0"/>
                <a:cs typeface="Times New Roman" pitchFamily="18" charset="0"/>
              </a:rPr>
              <a:t>）输入</a:t>
            </a:r>
            <a:r>
              <a:rPr kumimoji="1" lang="zh-CN" altLang="en-US" sz="2400" b="1">
                <a:solidFill>
                  <a:srgbClr val="0000FF"/>
                </a:solidFill>
                <a:latin typeface="Times New Roman" pitchFamily="18" charset="0"/>
                <a:cs typeface="Times New Roman" pitchFamily="18" charset="0"/>
              </a:rPr>
              <a:t>噪声容限</a:t>
            </a:r>
          </a:p>
        </p:txBody>
      </p:sp>
      <p:grpSp>
        <p:nvGrpSpPr>
          <p:cNvPr id="2" name="组合 6"/>
          <p:cNvGrpSpPr>
            <a:grpSpLocks/>
          </p:cNvGrpSpPr>
          <p:nvPr/>
        </p:nvGrpSpPr>
        <p:grpSpPr bwMode="auto">
          <a:xfrm>
            <a:off x="500063" y="857250"/>
            <a:ext cx="8143875" cy="1357313"/>
            <a:chOff x="500034" y="928670"/>
            <a:chExt cx="8143932" cy="1357322"/>
          </a:xfrm>
        </p:grpSpPr>
        <p:sp>
          <p:nvSpPr>
            <p:cNvPr id="48139" name="Rectangle 15"/>
            <p:cNvSpPr>
              <a:spLocks noChangeArrowheads="1"/>
            </p:cNvSpPr>
            <p:nvPr/>
          </p:nvSpPr>
          <p:spPr bwMode="auto">
            <a:xfrm>
              <a:off x="500034" y="928670"/>
              <a:ext cx="8143932" cy="1357322"/>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endParaRPr lang="zh-CN" altLang="en-US" sz="1600" b="1">
                <a:latin typeface="Times New Roman" pitchFamily="18" charset="0"/>
                <a:cs typeface="Times New Roman" pitchFamily="18" charset="0"/>
              </a:endParaRPr>
            </a:p>
          </p:txBody>
        </p:sp>
        <p:sp>
          <p:nvSpPr>
            <p:cNvPr id="48140" name="Text Box 7"/>
            <p:cNvSpPr txBox="1">
              <a:spLocks noChangeArrowheads="1"/>
            </p:cNvSpPr>
            <p:nvPr/>
          </p:nvSpPr>
          <p:spPr bwMode="auto">
            <a:xfrm>
              <a:off x="571472" y="1000108"/>
              <a:ext cx="796133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50000"/>
                </a:spcBef>
                <a:buFontTx/>
                <a:buNone/>
              </a:pPr>
              <a:r>
                <a:rPr kumimoji="1" lang="en-US" altLang="zh-CN" sz="2400" b="1">
                  <a:latin typeface="Times New Roman" pitchFamily="18" charset="0"/>
                  <a:cs typeface="Times New Roman" pitchFamily="18" charset="0"/>
                </a:rPr>
                <a:t> </a:t>
              </a:r>
              <a:r>
                <a:rPr kumimoji="1" lang="zh-CN" altLang="en-US" sz="2400" b="1">
                  <a:latin typeface="Times New Roman" pitchFamily="18" charset="0"/>
                  <a:cs typeface="Times New Roman" pitchFamily="18" charset="0"/>
                </a:rPr>
                <a:t> </a:t>
              </a:r>
              <a:r>
                <a:rPr kumimoji="1" lang="en-US" altLang="zh-CN" sz="2400" b="1">
                  <a:latin typeface="Times New Roman" pitchFamily="18" charset="0"/>
                  <a:cs typeface="Times New Roman" pitchFamily="18" charset="0"/>
                </a:rPr>
                <a:t>      </a:t>
              </a:r>
              <a:r>
                <a:rPr kumimoji="1" lang="zh-CN" altLang="en-US" sz="2400" b="1">
                  <a:latin typeface="Times New Roman" pitchFamily="18" charset="0"/>
                  <a:cs typeface="Times New Roman" pitchFamily="18" charset="0"/>
                </a:rPr>
                <a:t>实际应用中，由于外界干扰、电源波动等原因，可能使输入电平</a:t>
              </a:r>
              <a:r>
                <a:rPr kumimoji="1" lang="en-US" altLang="zh-CN" sz="2400" b="1">
                  <a:latin typeface="Times New Roman" pitchFamily="18" charset="0"/>
                  <a:cs typeface="Times New Roman" pitchFamily="18" charset="0"/>
                </a:rPr>
                <a:t>V</a:t>
              </a:r>
              <a:r>
                <a:rPr kumimoji="1" lang="en-US" altLang="zh-CN" sz="2400" b="1" baseline="-25000">
                  <a:latin typeface="Times New Roman" pitchFamily="18" charset="0"/>
                  <a:cs typeface="Times New Roman" pitchFamily="18" charset="0"/>
                </a:rPr>
                <a:t>I</a:t>
              </a:r>
              <a:r>
                <a:rPr kumimoji="1" lang="zh-CN" altLang="en-US" sz="2400" b="1">
                  <a:latin typeface="Times New Roman" pitchFamily="18" charset="0"/>
                  <a:cs typeface="Times New Roman" pitchFamily="18" charset="0"/>
                </a:rPr>
                <a:t>偏离规定值。为了保证电路可靠工作，应对干扰的幅度有一定限制，称为</a:t>
              </a:r>
              <a:r>
                <a:rPr kumimoji="1" lang="zh-CN" altLang="en-US" sz="2400" b="1">
                  <a:solidFill>
                    <a:srgbClr val="0000FF"/>
                  </a:solidFill>
                  <a:latin typeface="Times New Roman" pitchFamily="18" charset="0"/>
                  <a:cs typeface="Times New Roman" pitchFamily="18" charset="0"/>
                </a:rPr>
                <a:t>噪声容限</a:t>
              </a:r>
              <a:r>
                <a:rPr kumimoji="1" lang="zh-CN" altLang="en-US" sz="2400" b="1">
                  <a:latin typeface="Times New Roman" pitchFamily="18" charset="0"/>
                  <a:cs typeface="Times New Roman" pitchFamily="18" charset="0"/>
                </a:rPr>
                <a:t>。   </a:t>
              </a:r>
            </a:p>
          </p:txBody>
        </p:sp>
      </p:grpSp>
      <p:sp>
        <p:nvSpPr>
          <p:cNvPr id="8" name="Rectangle 10"/>
          <p:cNvSpPr>
            <a:spLocks noChangeArrowheads="1"/>
          </p:cNvSpPr>
          <p:nvPr/>
        </p:nvSpPr>
        <p:spPr bwMode="auto">
          <a:xfrm>
            <a:off x="611188" y="2493963"/>
            <a:ext cx="8032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 typeface="Wingdings" pitchFamily="2" charset="2"/>
              <a:buChar char="Ø"/>
            </a:pPr>
            <a:r>
              <a:rPr kumimoji="1" lang="en-US" altLang="zh-CN" sz="2400" b="1">
                <a:solidFill>
                  <a:srgbClr val="FF0000"/>
                </a:solidFill>
                <a:latin typeface="Times New Roman" pitchFamily="18" charset="0"/>
                <a:cs typeface="Times New Roman" pitchFamily="18" charset="0"/>
              </a:rPr>
              <a:t> </a:t>
            </a:r>
            <a:r>
              <a:rPr kumimoji="1" lang="zh-CN" altLang="en-US" sz="2400" b="1">
                <a:solidFill>
                  <a:srgbClr val="FF0000"/>
                </a:solidFill>
                <a:latin typeface="Times New Roman" pitchFamily="18" charset="0"/>
                <a:cs typeface="Times New Roman" pitchFamily="18" charset="0"/>
              </a:rPr>
              <a:t>低电平噪声容限    </a:t>
            </a:r>
            <a:endParaRPr kumimoji="1" lang="zh-CN" altLang="en-US" sz="2400" b="1">
              <a:latin typeface="Times New Roman" pitchFamily="18" charset="0"/>
              <a:cs typeface="Times New Roman" pitchFamily="18" charset="0"/>
            </a:endParaRPr>
          </a:p>
        </p:txBody>
      </p:sp>
      <p:sp>
        <p:nvSpPr>
          <p:cNvPr id="43018" name="Rectangle 9"/>
          <p:cNvSpPr>
            <a:spLocks noChangeArrowheads="1"/>
          </p:cNvSpPr>
          <p:nvPr/>
        </p:nvSpPr>
        <p:spPr bwMode="auto">
          <a:xfrm>
            <a:off x="684213" y="4813300"/>
            <a:ext cx="79930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FF0000"/>
                </a:solidFill>
                <a:latin typeface="Times New Roman" pitchFamily="18" charset="0"/>
                <a:cs typeface="Times New Roman" pitchFamily="18" charset="0"/>
              </a:rPr>
              <a:t>        </a:t>
            </a:r>
            <a:r>
              <a:rPr kumimoji="1" lang="zh-CN" altLang="en-US" sz="2400" b="1">
                <a:latin typeface="Times New Roman" pitchFamily="18" charset="0"/>
                <a:cs typeface="Times New Roman" pitchFamily="18" charset="0"/>
              </a:rPr>
              <a:t>指在保证输出电平正确的前提下，允许叠加在输入高电平上的最大噪声电压</a:t>
            </a:r>
            <a:r>
              <a:rPr kumimoji="1" lang="en-US" altLang="zh-CN" sz="2400" b="1">
                <a:latin typeface="Times New Roman" pitchFamily="18" charset="0"/>
                <a:cs typeface="Times New Roman" pitchFamily="18" charset="0"/>
              </a:rPr>
              <a:t>(</a:t>
            </a:r>
            <a:r>
              <a:rPr kumimoji="1" lang="zh-CN" altLang="en-US" sz="2400" b="1">
                <a:latin typeface="Times New Roman" pitchFamily="18" charset="0"/>
                <a:cs typeface="Times New Roman" pitchFamily="18" charset="0"/>
              </a:rPr>
              <a:t>负向干扰</a:t>
            </a:r>
            <a:r>
              <a:rPr kumimoji="1" lang="en-US" altLang="zh-CN" sz="2400" b="1">
                <a:latin typeface="Times New Roman" pitchFamily="18" charset="0"/>
                <a:cs typeface="Times New Roman" pitchFamily="18" charset="0"/>
              </a:rPr>
              <a:t>)</a:t>
            </a:r>
            <a:r>
              <a:rPr kumimoji="1" lang="zh-CN" altLang="en-US" sz="2400" b="1">
                <a:latin typeface="Times New Roman" pitchFamily="18" charset="0"/>
                <a:cs typeface="Times New Roman" pitchFamily="18" charset="0"/>
              </a:rPr>
              <a:t>，用</a:t>
            </a:r>
            <a:r>
              <a:rPr kumimoji="1" lang="en-US" altLang="zh-CN" sz="2400" b="1">
                <a:solidFill>
                  <a:srgbClr val="006600"/>
                </a:solidFill>
                <a:latin typeface="Times New Roman" pitchFamily="18" charset="0"/>
                <a:cs typeface="Times New Roman" pitchFamily="18" charset="0"/>
              </a:rPr>
              <a:t>V</a:t>
            </a:r>
            <a:r>
              <a:rPr kumimoji="1" lang="en-US" altLang="zh-CN" sz="2400" b="1" baseline="-25000">
                <a:solidFill>
                  <a:srgbClr val="006600"/>
                </a:solidFill>
                <a:latin typeface="Times New Roman" pitchFamily="18" charset="0"/>
                <a:cs typeface="Times New Roman" pitchFamily="18" charset="0"/>
              </a:rPr>
              <a:t>NH</a:t>
            </a:r>
            <a:r>
              <a:rPr kumimoji="1" lang="zh-CN" altLang="en-US" sz="2400" b="1">
                <a:latin typeface="Times New Roman" pitchFamily="18" charset="0"/>
                <a:cs typeface="Times New Roman" pitchFamily="18" charset="0"/>
              </a:rPr>
              <a:t>表示： </a:t>
            </a:r>
          </a:p>
        </p:txBody>
      </p:sp>
      <p:sp>
        <p:nvSpPr>
          <p:cNvPr id="43017" name="矩形 11"/>
          <p:cNvSpPr>
            <a:spLocks noChangeArrowheads="1"/>
          </p:cNvSpPr>
          <p:nvPr/>
        </p:nvSpPr>
        <p:spPr bwMode="auto">
          <a:xfrm>
            <a:off x="571500" y="2941638"/>
            <a:ext cx="8143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latin typeface="Times New Roman" pitchFamily="18" charset="0"/>
                <a:cs typeface="Times New Roman" pitchFamily="18" charset="0"/>
              </a:rPr>
              <a:t>        指在保证输出电平正确的前提下，允许叠加在输入低电平上的最大噪声电压</a:t>
            </a:r>
            <a:r>
              <a:rPr kumimoji="1" lang="en-US" altLang="zh-CN" sz="2400" b="1">
                <a:latin typeface="Times New Roman" pitchFamily="18" charset="0"/>
                <a:cs typeface="Times New Roman" pitchFamily="18" charset="0"/>
              </a:rPr>
              <a:t>(</a:t>
            </a:r>
            <a:r>
              <a:rPr kumimoji="1" lang="zh-CN" altLang="en-US" sz="2400" b="1">
                <a:latin typeface="Times New Roman" pitchFamily="18" charset="0"/>
                <a:cs typeface="Times New Roman" pitchFamily="18" charset="0"/>
              </a:rPr>
              <a:t>正向干扰</a:t>
            </a:r>
            <a:r>
              <a:rPr kumimoji="1" lang="en-US" altLang="zh-CN" sz="2400" b="1">
                <a:latin typeface="Times New Roman" pitchFamily="18" charset="0"/>
                <a:cs typeface="Times New Roman" pitchFamily="18" charset="0"/>
              </a:rPr>
              <a:t>)</a:t>
            </a:r>
            <a:r>
              <a:rPr kumimoji="1" lang="zh-CN" altLang="en-US" sz="2400" b="1">
                <a:latin typeface="Times New Roman" pitchFamily="18" charset="0"/>
                <a:cs typeface="Times New Roman" pitchFamily="18" charset="0"/>
              </a:rPr>
              <a:t>，用</a:t>
            </a:r>
            <a:r>
              <a:rPr kumimoji="1" lang="en-US" altLang="zh-CN" sz="2400" b="1">
                <a:solidFill>
                  <a:srgbClr val="006600"/>
                </a:solidFill>
                <a:latin typeface="Times New Roman" pitchFamily="18" charset="0"/>
                <a:cs typeface="Times New Roman" pitchFamily="18" charset="0"/>
              </a:rPr>
              <a:t>V</a:t>
            </a:r>
            <a:r>
              <a:rPr kumimoji="1" lang="en-US" altLang="zh-CN" sz="2400" b="1" baseline="-25000">
                <a:solidFill>
                  <a:srgbClr val="006600"/>
                </a:solidFill>
                <a:latin typeface="Times New Roman" pitchFamily="18" charset="0"/>
                <a:cs typeface="Times New Roman" pitchFamily="18" charset="0"/>
              </a:rPr>
              <a:t>NL</a:t>
            </a:r>
            <a:r>
              <a:rPr kumimoji="1" lang="zh-CN" altLang="en-US" sz="2400" b="1">
                <a:latin typeface="Times New Roman" pitchFamily="18" charset="0"/>
                <a:cs typeface="Times New Roman" pitchFamily="18" charset="0"/>
              </a:rPr>
              <a:t>表示： </a:t>
            </a:r>
            <a:endParaRPr lang="zh-CN" altLang="en-US" sz="2400">
              <a:latin typeface="Times New Roman" pitchFamily="18" charset="0"/>
              <a:cs typeface="Times New Roman" pitchFamily="18" charset="0"/>
            </a:endParaRPr>
          </a:p>
        </p:txBody>
      </p:sp>
      <p:sp>
        <p:nvSpPr>
          <p:cNvPr id="14" name="矩形 13"/>
          <p:cNvSpPr>
            <a:spLocks noChangeArrowheads="1"/>
          </p:cNvSpPr>
          <p:nvPr/>
        </p:nvSpPr>
        <p:spPr bwMode="auto">
          <a:xfrm>
            <a:off x="619125" y="4429125"/>
            <a:ext cx="2751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Ø"/>
            </a:pPr>
            <a:r>
              <a:rPr kumimoji="1" lang="zh-CN" altLang="en-US" sz="2400" b="1">
                <a:solidFill>
                  <a:srgbClr val="FF0000"/>
                </a:solidFill>
                <a:latin typeface="Times New Roman" pitchFamily="18" charset="0"/>
                <a:cs typeface="Times New Roman" pitchFamily="18" charset="0"/>
              </a:rPr>
              <a:t> 高电平噪声容限</a:t>
            </a:r>
            <a:endParaRPr lang="zh-CN" altLang="en-US" sz="2400">
              <a:latin typeface="Times New Roman" pitchFamily="18" charset="0"/>
              <a:cs typeface="Times New Roman" pitchFamily="18" charset="0"/>
            </a:endParaRPr>
          </a:p>
        </p:txBody>
      </p:sp>
      <p:sp>
        <p:nvSpPr>
          <p:cNvPr id="15" name="Rectangle 11"/>
          <p:cNvSpPr>
            <a:spLocks noChangeArrowheads="1"/>
          </p:cNvSpPr>
          <p:nvPr/>
        </p:nvSpPr>
        <p:spPr bwMode="auto">
          <a:xfrm>
            <a:off x="2571750" y="3695700"/>
            <a:ext cx="3455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kumimoji="1" lang="en-US" altLang="zh-CN" sz="2800" b="1">
                <a:solidFill>
                  <a:srgbClr val="006600"/>
                </a:solidFill>
                <a:latin typeface="Times New Roman" pitchFamily="18" charset="0"/>
                <a:cs typeface="Times New Roman" pitchFamily="18" charset="0"/>
              </a:rPr>
              <a:t>V</a:t>
            </a:r>
            <a:r>
              <a:rPr kumimoji="1" lang="en-US" altLang="zh-CN" sz="2800" b="1" baseline="-25000">
                <a:solidFill>
                  <a:srgbClr val="006600"/>
                </a:solidFill>
                <a:latin typeface="Times New Roman" pitchFamily="18" charset="0"/>
                <a:cs typeface="Times New Roman" pitchFamily="18" charset="0"/>
              </a:rPr>
              <a:t>NL </a:t>
            </a:r>
            <a:r>
              <a:rPr kumimoji="1" lang="en-US" altLang="zh-CN" sz="2800" b="1">
                <a:solidFill>
                  <a:srgbClr val="006600"/>
                </a:solidFill>
                <a:latin typeface="Times New Roman" pitchFamily="18" charset="0"/>
                <a:cs typeface="Times New Roman" pitchFamily="18" charset="0"/>
              </a:rPr>
              <a:t>= V</a:t>
            </a:r>
            <a:r>
              <a:rPr kumimoji="1" lang="en-US" altLang="zh-CN" sz="2800" b="1" baseline="-25000">
                <a:solidFill>
                  <a:srgbClr val="006600"/>
                </a:solidFill>
                <a:latin typeface="Times New Roman" pitchFamily="18" charset="0"/>
                <a:cs typeface="Times New Roman" pitchFamily="18" charset="0"/>
              </a:rPr>
              <a:t>ILmax</a:t>
            </a:r>
            <a:r>
              <a:rPr kumimoji="1" lang="zh-CN" altLang="en-US" sz="2800" b="1">
                <a:solidFill>
                  <a:srgbClr val="006600"/>
                </a:solidFill>
                <a:latin typeface="Times New Roman" pitchFamily="18" charset="0"/>
                <a:cs typeface="Times New Roman" pitchFamily="18" charset="0"/>
              </a:rPr>
              <a:t>－</a:t>
            </a:r>
            <a:r>
              <a:rPr kumimoji="1" lang="en-US" altLang="zh-CN" sz="2800" b="1">
                <a:solidFill>
                  <a:srgbClr val="006600"/>
                </a:solidFill>
                <a:latin typeface="Times New Roman" pitchFamily="18" charset="0"/>
                <a:cs typeface="Times New Roman" pitchFamily="18" charset="0"/>
              </a:rPr>
              <a:t>V</a:t>
            </a:r>
            <a:r>
              <a:rPr kumimoji="1" lang="en-US" altLang="zh-CN" sz="2800" b="1" baseline="-25000">
                <a:solidFill>
                  <a:srgbClr val="006600"/>
                </a:solidFill>
                <a:latin typeface="Times New Roman" pitchFamily="18" charset="0"/>
                <a:cs typeface="Times New Roman" pitchFamily="18" charset="0"/>
              </a:rPr>
              <a:t>IL</a:t>
            </a:r>
          </a:p>
        </p:txBody>
      </p:sp>
      <p:sp>
        <p:nvSpPr>
          <p:cNvPr id="16" name="Rectangle 12"/>
          <p:cNvSpPr>
            <a:spLocks noChangeArrowheads="1"/>
          </p:cNvSpPr>
          <p:nvPr/>
        </p:nvSpPr>
        <p:spPr bwMode="auto">
          <a:xfrm>
            <a:off x="2630488" y="5695950"/>
            <a:ext cx="3798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kumimoji="1" lang="en-US" altLang="zh-CN" sz="2800" b="1">
                <a:solidFill>
                  <a:srgbClr val="006600"/>
                </a:solidFill>
                <a:latin typeface="Times New Roman" pitchFamily="18" charset="0"/>
                <a:cs typeface="Times New Roman" pitchFamily="18" charset="0"/>
              </a:rPr>
              <a:t>V</a:t>
            </a:r>
            <a:r>
              <a:rPr kumimoji="1" lang="en-US" altLang="zh-CN" sz="2800" b="1" baseline="-25000">
                <a:solidFill>
                  <a:srgbClr val="006600"/>
                </a:solidFill>
                <a:latin typeface="Times New Roman" pitchFamily="18" charset="0"/>
                <a:cs typeface="Times New Roman" pitchFamily="18" charset="0"/>
              </a:rPr>
              <a:t>NH </a:t>
            </a:r>
            <a:r>
              <a:rPr kumimoji="1" lang="en-US" altLang="zh-CN" sz="2800" b="1">
                <a:solidFill>
                  <a:srgbClr val="006600"/>
                </a:solidFill>
                <a:latin typeface="Times New Roman" pitchFamily="18" charset="0"/>
                <a:cs typeface="Times New Roman" pitchFamily="18" charset="0"/>
              </a:rPr>
              <a:t>= V</a:t>
            </a:r>
            <a:r>
              <a:rPr kumimoji="1" lang="en-US" altLang="zh-CN" sz="2800" b="1" baseline="-25000">
                <a:solidFill>
                  <a:srgbClr val="006600"/>
                </a:solidFill>
                <a:latin typeface="Times New Roman" pitchFamily="18" charset="0"/>
                <a:cs typeface="Times New Roman" pitchFamily="18" charset="0"/>
              </a:rPr>
              <a:t>IH</a:t>
            </a:r>
            <a:r>
              <a:rPr kumimoji="1" lang="zh-CN" altLang="en-US" sz="2800" b="1">
                <a:solidFill>
                  <a:srgbClr val="006600"/>
                </a:solidFill>
                <a:latin typeface="Times New Roman" pitchFamily="18" charset="0"/>
                <a:cs typeface="Times New Roman" pitchFamily="18" charset="0"/>
              </a:rPr>
              <a:t>－</a:t>
            </a:r>
            <a:r>
              <a:rPr kumimoji="1" lang="en-US" altLang="zh-CN" sz="2800" b="1">
                <a:solidFill>
                  <a:srgbClr val="006600"/>
                </a:solidFill>
                <a:latin typeface="Times New Roman" pitchFamily="18" charset="0"/>
                <a:cs typeface="Times New Roman" pitchFamily="18" charset="0"/>
              </a:rPr>
              <a:t>V</a:t>
            </a:r>
            <a:r>
              <a:rPr kumimoji="1" lang="en-US" altLang="zh-CN" sz="2800" b="1" baseline="-25000">
                <a:solidFill>
                  <a:srgbClr val="006600"/>
                </a:solidFill>
                <a:latin typeface="Times New Roman" pitchFamily="18" charset="0"/>
                <a:cs typeface="Times New Roman" pitchFamily="18" charset="0"/>
              </a:rPr>
              <a:t>IHmin</a:t>
            </a:r>
          </a:p>
        </p:txBody>
      </p:sp>
      <p:sp>
        <p:nvSpPr>
          <p:cNvPr id="48138" name="矩形 1"/>
          <p:cNvSpPr>
            <a:spLocks noChangeArrowheads="1"/>
          </p:cNvSpPr>
          <p:nvPr/>
        </p:nvSpPr>
        <p:spPr bwMode="auto">
          <a:xfrm>
            <a:off x="6488113" y="147638"/>
            <a:ext cx="2446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§3.4</a:t>
            </a:r>
            <a:r>
              <a:rPr kumimoji="1" lang="en-US" altLang="zh-CN" sz="1800" b="1">
                <a:solidFill>
                  <a:srgbClr val="FF0066"/>
                </a:solidFill>
                <a:latin typeface="宋体" pitchFamily="2" charset="-122"/>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TTL</a:t>
            </a:r>
            <a:r>
              <a:rPr lang="zh-CN" altLang="en-US" sz="1800" b="1">
                <a:solidFill>
                  <a:srgbClr val="FF0066"/>
                </a:solidFill>
                <a:latin typeface="Times New Roman" pitchFamily="18" charset="0"/>
                <a:ea typeface="楷体_GB2312" pitchFamily="49" charset="-122"/>
                <a:cs typeface="Times New Roman" pitchFamily="18" charset="0"/>
              </a:rPr>
              <a:t>集成门电路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017"/>
                                        </p:tgtEl>
                                        <p:attrNameLst>
                                          <p:attrName>style.visibility</p:attrName>
                                        </p:attrNameLst>
                                      </p:cBhvr>
                                      <p:to>
                                        <p:strVal val="visible"/>
                                      </p:to>
                                    </p:set>
                                    <p:animEffect transition="in" filter="blinds(horizontal)">
                                      <p:cBhvr>
                                        <p:cTn id="17" dur="500"/>
                                        <p:tgtEl>
                                          <p:spTgt spid="430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018"/>
                                        </p:tgtEl>
                                        <p:attrNameLst>
                                          <p:attrName>style.visibility</p:attrName>
                                        </p:attrNameLst>
                                      </p:cBhvr>
                                      <p:to>
                                        <p:strVal val="visible"/>
                                      </p:to>
                                    </p:set>
                                    <p:animEffect transition="in" filter="blinds(horizontal)">
                                      <p:cBhvr>
                                        <p:cTn id="32" dur="500"/>
                                        <p:tgtEl>
                                          <p:spTgt spid="430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8" grpId="0"/>
      <p:bldP spid="43017" grpId="0"/>
      <p:bldP spid="14" grpId="0"/>
      <p:bldP spid="15" grpId="0"/>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Line 23"/>
          <p:cNvSpPr>
            <a:spLocks noChangeShapeType="1"/>
          </p:cNvSpPr>
          <p:nvPr/>
        </p:nvSpPr>
        <p:spPr bwMode="auto">
          <a:xfrm>
            <a:off x="3375025" y="2590800"/>
            <a:ext cx="1079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4"/>
          <p:cNvSpPr>
            <a:spLocks noChangeShapeType="1"/>
          </p:cNvSpPr>
          <p:nvPr/>
        </p:nvSpPr>
        <p:spPr bwMode="auto">
          <a:xfrm>
            <a:off x="3375025" y="4129088"/>
            <a:ext cx="1079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5"/>
          <p:cNvSpPr>
            <a:spLocks noChangeShapeType="1"/>
          </p:cNvSpPr>
          <p:nvPr/>
        </p:nvSpPr>
        <p:spPr bwMode="auto">
          <a:xfrm>
            <a:off x="4022725" y="2846388"/>
            <a:ext cx="13668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6"/>
          <p:cNvSpPr>
            <a:spLocks noChangeShapeType="1"/>
          </p:cNvSpPr>
          <p:nvPr/>
        </p:nvSpPr>
        <p:spPr bwMode="auto">
          <a:xfrm>
            <a:off x="4022725" y="3808413"/>
            <a:ext cx="13668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Rectangle 28"/>
          <p:cNvSpPr>
            <a:spLocks noChangeArrowheads="1"/>
          </p:cNvSpPr>
          <p:nvPr/>
        </p:nvSpPr>
        <p:spPr bwMode="auto">
          <a:xfrm>
            <a:off x="3390900" y="2216150"/>
            <a:ext cx="8937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latin typeface="Times New Roman" pitchFamily="18" charset="0"/>
                <a:cs typeface="Times New Roman" pitchFamily="18" charset="0"/>
              </a:rPr>
              <a:t>V</a:t>
            </a:r>
            <a:r>
              <a:rPr kumimoji="1" lang="en-US" altLang="zh-CN" sz="1600" b="1" baseline="-25000">
                <a:latin typeface="Times New Roman" pitchFamily="18" charset="0"/>
                <a:cs typeface="Times New Roman" pitchFamily="18" charset="0"/>
              </a:rPr>
              <a:t>OHmin</a:t>
            </a:r>
          </a:p>
        </p:txBody>
      </p:sp>
      <p:sp>
        <p:nvSpPr>
          <p:cNvPr id="27" name="Rectangle 29"/>
          <p:cNvSpPr>
            <a:spLocks noChangeArrowheads="1"/>
          </p:cNvSpPr>
          <p:nvPr/>
        </p:nvSpPr>
        <p:spPr bwMode="auto">
          <a:xfrm>
            <a:off x="4530725" y="2778125"/>
            <a:ext cx="833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latin typeface="Times New Roman" pitchFamily="18" charset="0"/>
                <a:cs typeface="Times New Roman" pitchFamily="18" charset="0"/>
              </a:rPr>
              <a:t>V</a:t>
            </a:r>
            <a:r>
              <a:rPr kumimoji="1" lang="en-US" altLang="zh-CN" sz="1600" b="1" baseline="-25000">
                <a:latin typeface="Times New Roman" pitchFamily="18" charset="0"/>
                <a:cs typeface="Times New Roman" pitchFamily="18" charset="0"/>
              </a:rPr>
              <a:t>IHmin</a:t>
            </a:r>
          </a:p>
        </p:txBody>
      </p:sp>
      <p:sp>
        <p:nvSpPr>
          <p:cNvPr id="28" name="Rectangle 30"/>
          <p:cNvSpPr>
            <a:spLocks noChangeArrowheads="1"/>
          </p:cNvSpPr>
          <p:nvPr/>
        </p:nvSpPr>
        <p:spPr bwMode="auto">
          <a:xfrm>
            <a:off x="4246563" y="2513013"/>
            <a:ext cx="5413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latin typeface="Times New Roman" pitchFamily="18" charset="0"/>
                <a:cs typeface="Times New Roman" pitchFamily="18" charset="0"/>
              </a:rPr>
              <a:t>V</a:t>
            </a:r>
            <a:r>
              <a:rPr kumimoji="1" lang="en-US" altLang="zh-CN" sz="1600" b="1" baseline="-25000">
                <a:latin typeface="Times New Roman" pitchFamily="18" charset="0"/>
                <a:cs typeface="Times New Roman" pitchFamily="18" charset="0"/>
              </a:rPr>
              <a:t>NH</a:t>
            </a:r>
          </a:p>
        </p:txBody>
      </p:sp>
      <p:sp>
        <p:nvSpPr>
          <p:cNvPr id="29" name="Rectangle 31"/>
          <p:cNvSpPr>
            <a:spLocks noChangeArrowheads="1"/>
          </p:cNvSpPr>
          <p:nvPr/>
        </p:nvSpPr>
        <p:spPr bwMode="auto">
          <a:xfrm>
            <a:off x="4525963" y="3424238"/>
            <a:ext cx="838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latin typeface="Times New Roman" pitchFamily="18" charset="0"/>
                <a:cs typeface="Times New Roman" pitchFamily="18" charset="0"/>
              </a:rPr>
              <a:t>V</a:t>
            </a:r>
            <a:r>
              <a:rPr kumimoji="1" lang="en-US" altLang="zh-CN" sz="1600" b="1" baseline="-25000">
                <a:latin typeface="Times New Roman" pitchFamily="18" charset="0"/>
                <a:cs typeface="Times New Roman" pitchFamily="18" charset="0"/>
              </a:rPr>
              <a:t>ILmax</a:t>
            </a:r>
          </a:p>
        </p:txBody>
      </p:sp>
      <p:sp>
        <p:nvSpPr>
          <p:cNvPr id="30" name="Rectangle 32"/>
          <p:cNvSpPr>
            <a:spLocks noChangeArrowheads="1"/>
          </p:cNvSpPr>
          <p:nvPr/>
        </p:nvSpPr>
        <p:spPr bwMode="auto">
          <a:xfrm>
            <a:off x="3387725" y="4114800"/>
            <a:ext cx="8969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latin typeface="Times New Roman" pitchFamily="18" charset="0"/>
                <a:cs typeface="Times New Roman" pitchFamily="18" charset="0"/>
              </a:rPr>
              <a:t>V</a:t>
            </a:r>
            <a:r>
              <a:rPr kumimoji="1" lang="en-US" altLang="zh-CN" sz="1600" b="1" baseline="-25000">
                <a:latin typeface="Times New Roman" pitchFamily="18" charset="0"/>
                <a:cs typeface="Times New Roman" pitchFamily="18" charset="0"/>
              </a:rPr>
              <a:t>OLmax</a:t>
            </a:r>
          </a:p>
        </p:txBody>
      </p:sp>
      <p:sp>
        <p:nvSpPr>
          <p:cNvPr id="31" name="Rectangle 33"/>
          <p:cNvSpPr>
            <a:spLocks noChangeArrowheads="1"/>
          </p:cNvSpPr>
          <p:nvPr/>
        </p:nvSpPr>
        <p:spPr bwMode="auto">
          <a:xfrm>
            <a:off x="3690938" y="3768725"/>
            <a:ext cx="6651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latin typeface="Times New Roman" pitchFamily="18" charset="0"/>
                <a:cs typeface="Times New Roman" pitchFamily="18" charset="0"/>
              </a:rPr>
              <a:t>V</a:t>
            </a:r>
            <a:r>
              <a:rPr kumimoji="1" lang="en-US" altLang="zh-CN" sz="1600" b="1" baseline="-25000">
                <a:latin typeface="Times New Roman" pitchFamily="18" charset="0"/>
                <a:cs typeface="Times New Roman" pitchFamily="18" charset="0"/>
              </a:rPr>
              <a:t>NL</a:t>
            </a:r>
          </a:p>
        </p:txBody>
      </p:sp>
      <p:sp>
        <p:nvSpPr>
          <p:cNvPr id="32" name="Line 34"/>
          <p:cNvSpPr>
            <a:spLocks noChangeShapeType="1"/>
          </p:cNvSpPr>
          <p:nvPr/>
        </p:nvSpPr>
        <p:spPr bwMode="auto">
          <a:xfrm>
            <a:off x="4238625" y="3808413"/>
            <a:ext cx="0" cy="3206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35"/>
          <p:cNvSpPr>
            <a:spLocks noChangeShapeType="1"/>
          </p:cNvSpPr>
          <p:nvPr/>
        </p:nvSpPr>
        <p:spPr bwMode="auto">
          <a:xfrm>
            <a:off x="4238625" y="2590800"/>
            <a:ext cx="0" cy="25558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Rectangle 61"/>
          <p:cNvSpPr>
            <a:spLocks noChangeArrowheads="1"/>
          </p:cNvSpPr>
          <p:nvPr/>
        </p:nvSpPr>
        <p:spPr bwMode="auto">
          <a:xfrm>
            <a:off x="1547813" y="5065713"/>
            <a:ext cx="6048375"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kumimoji="1" lang="zh-CN" altLang="en-US" sz="2400" b="1">
                <a:latin typeface="Times New Roman" pitchFamily="18" charset="0"/>
                <a:cs typeface="Times New Roman" pitchFamily="18" charset="0"/>
              </a:rPr>
              <a:t>输入低电平噪声容限：</a:t>
            </a:r>
            <a:r>
              <a:rPr kumimoji="1" lang="en-US" altLang="zh-CN" sz="2400" b="1">
                <a:solidFill>
                  <a:srgbClr val="FF0000"/>
                </a:solidFill>
                <a:latin typeface="Times New Roman" pitchFamily="18" charset="0"/>
                <a:cs typeface="Times New Roman" pitchFamily="18" charset="0"/>
              </a:rPr>
              <a:t>V</a:t>
            </a:r>
            <a:r>
              <a:rPr kumimoji="1" lang="en-US" altLang="zh-CN" sz="2400" b="1" baseline="-20000">
                <a:solidFill>
                  <a:srgbClr val="FF0000"/>
                </a:solidFill>
                <a:latin typeface="Times New Roman" pitchFamily="18" charset="0"/>
                <a:cs typeface="Times New Roman" pitchFamily="18" charset="0"/>
              </a:rPr>
              <a:t>NL</a:t>
            </a:r>
            <a:r>
              <a:rPr kumimoji="1" lang="en-US" altLang="zh-CN" sz="2400" b="1">
                <a:solidFill>
                  <a:srgbClr val="FF0000"/>
                </a:solidFill>
                <a:latin typeface="Times New Roman" pitchFamily="18" charset="0"/>
                <a:cs typeface="Times New Roman" pitchFamily="18" charset="0"/>
              </a:rPr>
              <a:t>=V</a:t>
            </a:r>
            <a:r>
              <a:rPr kumimoji="1" lang="en-US" altLang="zh-CN" sz="2400" b="1" baseline="-20000">
                <a:solidFill>
                  <a:srgbClr val="FF0000"/>
                </a:solidFill>
                <a:latin typeface="Times New Roman" pitchFamily="18" charset="0"/>
                <a:cs typeface="Times New Roman" pitchFamily="18" charset="0"/>
              </a:rPr>
              <a:t>ILmax</a:t>
            </a:r>
            <a:r>
              <a:rPr kumimoji="1" lang="zh-CN" altLang="en-US" sz="2400" b="1">
                <a:solidFill>
                  <a:srgbClr val="FF0000"/>
                </a:solidFill>
                <a:latin typeface="Times New Roman" pitchFamily="18" charset="0"/>
                <a:cs typeface="Times New Roman" pitchFamily="18" charset="0"/>
              </a:rPr>
              <a:t>－</a:t>
            </a:r>
            <a:r>
              <a:rPr kumimoji="1" lang="en-US" altLang="zh-CN" sz="2400" b="1">
                <a:solidFill>
                  <a:srgbClr val="FF0000"/>
                </a:solidFill>
                <a:latin typeface="Times New Roman" pitchFamily="18" charset="0"/>
                <a:cs typeface="Times New Roman" pitchFamily="18" charset="0"/>
              </a:rPr>
              <a:t>V</a:t>
            </a:r>
            <a:r>
              <a:rPr kumimoji="1" lang="en-US" altLang="zh-CN" sz="2400" b="1" baseline="-20000">
                <a:solidFill>
                  <a:srgbClr val="FF0000"/>
                </a:solidFill>
                <a:latin typeface="Times New Roman" pitchFamily="18" charset="0"/>
                <a:cs typeface="Times New Roman" pitchFamily="18" charset="0"/>
              </a:rPr>
              <a:t>OLmax</a:t>
            </a:r>
          </a:p>
          <a:p>
            <a:pPr eaLnBrk="1" hangingPunct="1">
              <a:buFontTx/>
              <a:buNone/>
            </a:pPr>
            <a:endParaRPr kumimoji="1" lang="en-US" altLang="zh-CN" sz="2400" b="1" baseline="-20000">
              <a:solidFill>
                <a:srgbClr val="FF0000"/>
              </a:solidFill>
              <a:latin typeface="Times New Roman" pitchFamily="18" charset="0"/>
              <a:cs typeface="Times New Roman" pitchFamily="18" charset="0"/>
            </a:endParaRPr>
          </a:p>
          <a:p>
            <a:pPr eaLnBrk="1" hangingPunct="1">
              <a:buFontTx/>
              <a:buNone/>
            </a:pPr>
            <a:r>
              <a:rPr kumimoji="1" lang="zh-CN" altLang="en-US" sz="2400" b="1">
                <a:latin typeface="Times New Roman" pitchFamily="18" charset="0"/>
                <a:cs typeface="Times New Roman" pitchFamily="18" charset="0"/>
              </a:rPr>
              <a:t>输入高电平噪声容限：</a:t>
            </a:r>
            <a:r>
              <a:rPr kumimoji="1" lang="en-US" altLang="zh-CN" sz="2400" b="1">
                <a:solidFill>
                  <a:srgbClr val="FF0000"/>
                </a:solidFill>
                <a:latin typeface="Times New Roman" pitchFamily="18" charset="0"/>
                <a:cs typeface="Times New Roman" pitchFamily="18" charset="0"/>
              </a:rPr>
              <a:t>V</a:t>
            </a:r>
            <a:r>
              <a:rPr kumimoji="1" lang="en-US" altLang="zh-CN" sz="2400" b="1" baseline="-20000">
                <a:solidFill>
                  <a:srgbClr val="FF0000"/>
                </a:solidFill>
                <a:latin typeface="Times New Roman" pitchFamily="18" charset="0"/>
                <a:cs typeface="Times New Roman" pitchFamily="18" charset="0"/>
              </a:rPr>
              <a:t>NH</a:t>
            </a:r>
            <a:r>
              <a:rPr kumimoji="1" lang="en-US" altLang="zh-CN" sz="2400" b="1">
                <a:solidFill>
                  <a:srgbClr val="FF0000"/>
                </a:solidFill>
                <a:latin typeface="Times New Roman" pitchFamily="18" charset="0"/>
                <a:cs typeface="Times New Roman" pitchFamily="18" charset="0"/>
              </a:rPr>
              <a:t>=V</a:t>
            </a:r>
            <a:r>
              <a:rPr kumimoji="1" lang="en-US" altLang="zh-CN" sz="2400" b="1" baseline="-20000">
                <a:solidFill>
                  <a:srgbClr val="FF0000"/>
                </a:solidFill>
                <a:latin typeface="Times New Roman" pitchFamily="18" charset="0"/>
                <a:cs typeface="Times New Roman" pitchFamily="18" charset="0"/>
              </a:rPr>
              <a:t>OHmin</a:t>
            </a:r>
            <a:r>
              <a:rPr kumimoji="1" lang="zh-CN" altLang="en-US" sz="2400" b="1">
                <a:solidFill>
                  <a:srgbClr val="FF0000"/>
                </a:solidFill>
                <a:latin typeface="Times New Roman" pitchFamily="18" charset="0"/>
                <a:cs typeface="Times New Roman" pitchFamily="18" charset="0"/>
              </a:rPr>
              <a:t>－</a:t>
            </a:r>
            <a:r>
              <a:rPr kumimoji="1" lang="en-US" altLang="zh-CN" sz="2400" b="1">
                <a:solidFill>
                  <a:srgbClr val="FF0000"/>
                </a:solidFill>
                <a:latin typeface="Times New Roman" pitchFamily="18" charset="0"/>
                <a:cs typeface="Times New Roman" pitchFamily="18" charset="0"/>
              </a:rPr>
              <a:t>V</a:t>
            </a:r>
            <a:r>
              <a:rPr kumimoji="1" lang="en-US" altLang="zh-CN" sz="2400" b="1" baseline="-20000">
                <a:solidFill>
                  <a:srgbClr val="FF0000"/>
                </a:solidFill>
                <a:latin typeface="Times New Roman" pitchFamily="18" charset="0"/>
                <a:cs typeface="Times New Roman" pitchFamily="18" charset="0"/>
              </a:rPr>
              <a:t>IHmin</a:t>
            </a:r>
            <a:endParaRPr kumimoji="1" lang="en-US" altLang="zh-CN" sz="2400" b="1">
              <a:solidFill>
                <a:srgbClr val="FF0000"/>
              </a:solidFill>
              <a:latin typeface="Times New Roman" pitchFamily="18" charset="0"/>
              <a:cs typeface="Times New Roman" pitchFamily="18" charset="0"/>
            </a:endParaRPr>
          </a:p>
        </p:txBody>
      </p:sp>
      <p:grpSp>
        <p:nvGrpSpPr>
          <p:cNvPr id="2" name="组合 80"/>
          <p:cNvGrpSpPr>
            <a:grpSpLocks/>
          </p:cNvGrpSpPr>
          <p:nvPr/>
        </p:nvGrpSpPr>
        <p:grpSpPr bwMode="auto">
          <a:xfrm>
            <a:off x="1692275" y="2043113"/>
            <a:ext cx="1841500" cy="2641600"/>
            <a:chOff x="1692275" y="2043129"/>
            <a:chExt cx="1841500" cy="2642017"/>
          </a:xfrm>
        </p:grpSpPr>
        <p:grpSp>
          <p:nvGrpSpPr>
            <p:cNvPr id="49194" name="Group 27"/>
            <p:cNvGrpSpPr>
              <a:grpSpLocks/>
            </p:cNvGrpSpPr>
            <p:nvPr/>
          </p:nvGrpSpPr>
          <p:grpSpPr bwMode="auto">
            <a:xfrm>
              <a:off x="2366963" y="2141554"/>
              <a:ext cx="1166812" cy="2422525"/>
              <a:chOff x="930" y="1071"/>
              <a:chExt cx="735" cy="1715"/>
            </a:xfrm>
          </p:grpSpPr>
          <p:sp>
            <p:nvSpPr>
              <p:cNvPr id="49199" name="Rectangle 12" descr="深色下对角线"/>
              <p:cNvSpPr>
                <a:spLocks noChangeArrowheads="1"/>
              </p:cNvSpPr>
              <p:nvPr/>
            </p:nvSpPr>
            <p:spPr bwMode="auto">
              <a:xfrm>
                <a:off x="930" y="1071"/>
                <a:ext cx="635" cy="318"/>
              </a:xfrm>
              <a:prstGeom prst="rect">
                <a:avLst/>
              </a:prstGeom>
              <a:pattFill prst="dkDnDiag">
                <a:fgClr>
                  <a:schemeClr val="accent1"/>
                </a:fgClr>
                <a:bgClr>
                  <a:schemeClr val="bg1"/>
                </a:bgClr>
              </a:patt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latin typeface="Times New Roman" pitchFamily="18" charset="0"/>
                  <a:cs typeface="Times New Roman" pitchFamily="18" charset="0"/>
                </a:endParaRPr>
              </a:p>
            </p:txBody>
          </p:sp>
          <p:sp>
            <p:nvSpPr>
              <p:cNvPr id="49200" name="Rectangle 13" descr="深色下对角线"/>
              <p:cNvSpPr>
                <a:spLocks noChangeArrowheads="1"/>
              </p:cNvSpPr>
              <p:nvPr/>
            </p:nvSpPr>
            <p:spPr bwMode="auto">
              <a:xfrm>
                <a:off x="930" y="2478"/>
                <a:ext cx="635" cy="271"/>
              </a:xfrm>
              <a:prstGeom prst="rect">
                <a:avLst/>
              </a:prstGeom>
              <a:pattFill prst="dkDnDiag">
                <a:fgClr>
                  <a:schemeClr val="accent1"/>
                </a:fgClr>
                <a:bgClr>
                  <a:schemeClr val="bg1"/>
                </a:bgClr>
              </a:patt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latin typeface="Times New Roman" pitchFamily="18" charset="0"/>
                  <a:cs typeface="Times New Roman" pitchFamily="18" charset="0"/>
                </a:endParaRPr>
              </a:p>
            </p:txBody>
          </p:sp>
          <p:sp>
            <p:nvSpPr>
              <p:cNvPr id="49201" name="Line 14"/>
              <p:cNvSpPr>
                <a:spLocks noChangeShapeType="1"/>
              </p:cNvSpPr>
              <p:nvPr/>
            </p:nvSpPr>
            <p:spPr bwMode="auto">
              <a:xfrm>
                <a:off x="930" y="1389"/>
                <a:ext cx="0" cy="10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2" name="Line 15"/>
              <p:cNvSpPr>
                <a:spLocks noChangeShapeType="1"/>
              </p:cNvSpPr>
              <p:nvPr/>
            </p:nvSpPr>
            <p:spPr bwMode="auto">
              <a:xfrm>
                <a:off x="1565" y="1389"/>
                <a:ext cx="0" cy="10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3" name="Text Box 16"/>
              <p:cNvSpPr txBox="1">
                <a:spLocks noChangeArrowheads="1"/>
              </p:cNvSpPr>
              <p:nvPr/>
            </p:nvSpPr>
            <p:spPr bwMode="auto">
              <a:xfrm>
                <a:off x="939" y="1089"/>
                <a:ext cx="72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0000"/>
                    </a:solidFill>
                    <a:latin typeface="Times New Roman" pitchFamily="18" charset="0"/>
                    <a:ea typeface="楷体_GB2312" pitchFamily="49" charset="-122"/>
                    <a:cs typeface="Times New Roman" pitchFamily="18" charset="0"/>
                  </a:rPr>
                  <a:t>1</a:t>
                </a:r>
                <a:r>
                  <a:rPr lang="zh-CN" altLang="en-US" sz="2400" b="1">
                    <a:solidFill>
                      <a:srgbClr val="FF0000"/>
                    </a:solidFill>
                    <a:latin typeface="Times New Roman" pitchFamily="18" charset="0"/>
                    <a:ea typeface="楷体_GB2312" pitchFamily="49" charset="-122"/>
                    <a:cs typeface="Times New Roman" pitchFamily="18" charset="0"/>
                  </a:rPr>
                  <a:t>输出</a:t>
                </a:r>
              </a:p>
            </p:txBody>
          </p:sp>
          <p:sp>
            <p:nvSpPr>
              <p:cNvPr id="49204" name="Text Box 18"/>
              <p:cNvSpPr txBox="1">
                <a:spLocks noChangeArrowheads="1"/>
              </p:cNvSpPr>
              <p:nvPr/>
            </p:nvSpPr>
            <p:spPr bwMode="auto">
              <a:xfrm>
                <a:off x="939" y="2462"/>
                <a:ext cx="72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0000"/>
                    </a:solidFill>
                    <a:latin typeface="Times New Roman" pitchFamily="18" charset="0"/>
                    <a:ea typeface="楷体_GB2312" pitchFamily="49" charset="-122"/>
                    <a:cs typeface="Times New Roman" pitchFamily="18" charset="0"/>
                  </a:rPr>
                  <a:t>0</a:t>
                </a:r>
                <a:r>
                  <a:rPr lang="zh-CN" altLang="en-US" sz="2400" b="1">
                    <a:solidFill>
                      <a:srgbClr val="FF0000"/>
                    </a:solidFill>
                    <a:latin typeface="Times New Roman" pitchFamily="18" charset="0"/>
                    <a:ea typeface="楷体_GB2312" pitchFamily="49" charset="-122"/>
                    <a:cs typeface="Times New Roman" pitchFamily="18" charset="0"/>
                  </a:rPr>
                  <a:t>输出</a:t>
                </a:r>
              </a:p>
            </p:txBody>
          </p:sp>
        </p:grpSp>
        <p:sp>
          <p:nvSpPr>
            <p:cNvPr id="49195" name="Text Box 65"/>
            <p:cNvSpPr txBox="1">
              <a:spLocks noChangeArrowheads="1"/>
            </p:cNvSpPr>
            <p:nvPr/>
          </p:nvSpPr>
          <p:spPr bwMode="auto">
            <a:xfrm>
              <a:off x="1763713" y="2043129"/>
              <a:ext cx="5032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600" b="1">
                  <a:solidFill>
                    <a:schemeClr val="tx2"/>
                  </a:solidFill>
                  <a:latin typeface="Times New Roman" pitchFamily="18" charset="0"/>
                  <a:cs typeface="Times New Roman" pitchFamily="18" charset="0"/>
                </a:rPr>
                <a:t>5V</a:t>
              </a:r>
            </a:p>
          </p:txBody>
        </p:sp>
        <p:sp>
          <p:nvSpPr>
            <p:cNvPr id="49196" name="Text Box 66"/>
            <p:cNvSpPr txBox="1">
              <a:spLocks noChangeArrowheads="1"/>
            </p:cNvSpPr>
            <p:nvPr/>
          </p:nvSpPr>
          <p:spPr bwMode="auto">
            <a:xfrm>
              <a:off x="1693863" y="2474929"/>
              <a:ext cx="7905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600" b="1">
                  <a:solidFill>
                    <a:schemeClr val="tx2"/>
                  </a:solidFill>
                  <a:latin typeface="Times New Roman" pitchFamily="18" charset="0"/>
                  <a:cs typeface="Times New Roman" pitchFamily="18" charset="0"/>
                </a:rPr>
                <a:t>2.7V</a:t>
              </a:r>
            </a:p>
          </p:txBody>
        </p:sp>
        <p:sp>
          <p:nvSpPr>
            <p:cNvPr id="49197" name="Text Box 67"/>
            <p:cNvSpPr txBox="1">
              <a:spLocks noChangeArrowheads="1"/>
            </p:cNvSpPr>
            <p:nvPr/>
          </p:nvSpPr>
          <p:spPr bwMode="auto">
            <a:xfrm>
              <a:off x="1692275" y="3943367"/>
              <a:ext cx="7905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600" b="1">
                  <a:solidFill>
                    <a:schemeClr val="tx2"/>
                  </a:solidFill>
                  <a:latin typeface="Times New Roman" pitchFamily="18" charset="0"/>
                  <a:cs typeface="Times New Roman" pitchFamily="18" charset="0"/>
                </a:rPr>
                <a:t>0.5V</a:t>
              </a:r>
            </a:p>
          </p:txBody>
        </p:sp>
        <p:sp>
          <p:nvSpPr>
            <p:cNvPr id="49198" name="Text Box 68"/>
            <p:cNvSpPr txBox="1">
              <a:spLocks noChangeArrowheads="1"/>
            </p:cNvSpPr>
            <p:nvPr/>
          </p:nvSpPr>
          <p:spPr bwMode="auto">
            <a:xfrm>
              <a:off x="1908175" y="4346592"/>
              <a:ext cx="5032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600" b="1">
                  <a:solidFill>
                    <a:schemeClr val="tx2"/>
                  </a:solidFill>
                  <a:latin typeface="Times New Roman" pitchFamily="18" charset="0"/>
                  <a:cs typeface="Times New Roman" pitchFamily="18" charset="0"/>
                </a:rPr>
                <a:t>0V</a:t>
              </a:r>
            </a:p>
          </p:txBody>
        </p:sp>
      </p:grpSp>
      <p:grpSp>
        <p:nvGrpSpPr>
          <p:cNvPr id="4" name="组合 81"/>
          <p:cNvGrpSpPr>
            <a:grpSpLocks/>
          </p:cNvGrpSpPr>
          <p:nvPr/>
        </p:nvGrpSpPr>
        <p:grpSpPr bwMode="auto">
          <a:xfrm>
            <a:off x="5391150" y="2014538"/>
            <a:ext cx="1771650" cy="2598737"/>
            <a:chOff x="5391150" y="2014554"/>
            <a:chExt cx="1771650" cy="2599154"/>
          </a:xfrm>
        </p:grpSpPr>
        <p:grpSp>
          <p:nvGrpSpPr>
            <p:cNvPr id="49183" name="Group 22"/>
            <p:cNvGrpSpPr>
              <a:grpSpLocks/>
            </p:cNvGrpSpPr>
            <p:nvPr/>
          </p:nvGrpSpPr>
          <p:grpSpPr bwMode="auto">
            <a:xfrm>
              <a:off x="5391150" y="2141554"/>
              <a:ext cx="1196975" cy="2370138"/>
              <a:chOff x="4286" y="890"/>
              <a:chExt cx="754" cy="1678"/>
            </a:xfrm>
          </p:grpSpPr>
          <p:sp>
            <p:nvSpPr>
              <p:cNvPr id="49188" name="Rectangle 5" descr="深色下对角线"/>
              <p:cNvSpPr>
                <a:spLocks noChangeArrowheads="1"/>
              </p:cNvSpPr>
              <p:nvPr/>
            </p:nvSpPr>
            <p:spPr bwMode="auto">
              <a:xfrm>
                <a:off x="4286" y="890"/>
                <a:ext cx="635" cy="499"/>
              </a:xfrm>
              <a:prstGeom prst="rect">
                <a:avLst/>
              </a:prstGeom>
              <a:pattFill prst="dkDnDiag">
                <a:fgClr>
                  <a:schemeClr val="accent1"/>
                </a:fgClr>
                <a:bgClr>
                  <a:schemeClr val="bg1"/>
                </a:bgClr>
              </a:patt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latin typeface="Times New Roman" pitchFamily="18" charset="0"/>
                  <a:cs typeface="Times New Roman" pitchFamily="18" charset="0"/>
                </a:endParaRPr>
              </a:p>
            </p:txBody>
          </p:sp>
          <p:sp>
            <p:nvSpPr>
              <p:cNvPr id="49189" name="Rectangle 6" descr="深色下对角线"/>
              <p:cNvSpPr>
                <a:spLocks noChangeArrowheads="1"/>
              </p:cNvSpPr>
              <p:nvPr/>
            </p:nvSpPr>
            <p:spPr bwMode="auto">
              <a:xfrm>
                <a:off x="4286" y="2069"/>
                <a:ext cx="635" cy="499"/>
              </a:xfrm>
              <a:prstGeom prst="rect">
                <a:avLst/>
              </a:prstGeom>
              <a:pattFill prst="dkDnDiag">
                <a:fgClr>
                  <a:schemeClr val="accent1"/>
                </a:fgClr>
                <a:bgClr>
                  <a:schemeClr val="bg1"/>
                </a:bgClr>
              </a:patt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latin typeface="Times New Roman" pitchFamily="18" charset="0"/>
                  <a:cs typeface="Times New Roman" pitchFamily="18" charset="0"/>
                </a:endParaRPr>
              </a:p>
            </p:txBody>
          </p:sp>
          <p:sp>
            <p:nvSpPr>
              <p:cNvPr id="49190" name="Line 7"/>
              <p:cNvSpPr>
                <a:spLocks noChangeShapeType="1"/>
              </p:cNvSpPr>
              <p:nvPr/>
            </p:nvSpPr>
            <p:spPr bwMode="auto">
              <a:xfrm>
                <a:off x="4286" y="1344"/>
                <a:ext cx="0" cy="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1" name="Line 8"/>
              <p:cNvSpPr>
                <a:spLocks noChangeShapeType="1"/>
              </p:cNvSpPr>
              <p:nvPr/>
            </p:nvSpPr>
            <p:spPr bwMode="auto">
              <a:xfrm>
                <a:off x="4921" y="1344"/>
                <a:ext cx="0" cy="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2" name="Text Box 19"/>
              <p:cNvSpPr txBox="1">
                <a:spLocks noChangeArrowheads="1"/>
              </p:cNvSpPr>
              <p:nvPr/>
            </p:nvSpPr>
            <p:spPr bwMode="auto">
              <a:xfrm>
                <a:off x="4295" y="990"/>
                <a:ext cx="72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0000"/>
                    </a:solidFill>
                    <a:latin typeface="Times New Roman" pitchFamily="18" charset="0"/>
                    <a:ea typeface="楷体_GB2312" pitchFamily="49" charset="-122"/>
                    <a:cs typeface="Times New Roman" pitchFamily="18" charset="0"/>
                  </a:rPr>
                  <a:t>1</a:t>
                </a:r>
                <a:r>
                  <a:rPr lang="zh-CN" altLang="en-US" sz="2400" b="1">
                    <a:solidFill>
                      <a:srgbClr val="FF0000"/>
                    </a:solidFill>
                    <a:latin typeface="Times New Roman" pitchFamily="18" charset="0"/>
                    <a:ea typeface="楷体_GB2312" pitchFamily="49" charset="-122"/>
                    <a:cs typeface="Times New Roman" pitchFamily="18" charset="0"/>
                  </a:rPr>
                  <a:t>输入</a:t>
                </a:r>
              </a:p>
            </p:txBody>
          </p:sp>
          <p:sp>
            <p:nvSpPr>
              <p:cNvPr id="49193" name="Text Box 20"/>
              <p:cNvSpPr txBox="1">
                <a:spLocks noChangeArrowheads="1"/>
              </p:cNvSpPr>
              <p:nvPr/>
            </p:nvSpPr>
            <p:spPr bwMode="auto">
              <a:xfrm>
                <a:off x="4314" y="2169"/>
                <a:ext cx="72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0000"/>
                    </a:solidFill>
                    <a:latin typeface="Times New Roman" pitchFamily="18" charset="0"/>
                    <a:ea typeface="楷体_GB2312" pitchFamily="49" charset="-122"/>
                    <a:cs typeface="Times New Roman" pitchFamily="18" charset="0"/>
                  </a:rPr>
                  <a:t>0</a:t>
                </a:r>
                <a:r>
                  <a:rPr lang="zh-CN" altLang="en-US" sz="2400" b="1">
                    <a:solidFill>
                      <a:srgbClr val="FF0000"/>
                    </a:solidFill>
                    <a:latin typeface="Times New Roman" pitchFamily="18" charset="0"/>
                    <a:ea typeface="楷体_GB2312" pitchFamily="49" charset="-122"/>
                    <a:cs typeface="Times New Roman" pitchFamily="18" charset="0"/>
                  </a:rPr>
                  <a:t>输入</a:t>
                </a:r>
              </a:p>
            </p:txBody>
          </p:sp>
        </p:grpSp>
        <p:sp>
          <p:nvSpPr>
            <p:cNvPr id="49184" name="Text Box 69"/>
            <p:cNvSpPr txBox="1">
              <a:spLocks noChangeArrowheads="1"/>
            </p:cNvSpPr>
            <p:nvPr/>
          </p:nvSpPr>
          <p:spPr bwMode="auto">
            <a:xfrm>
              <a:off x="6443663" y="2014554"/>
              <a:ext cx="5032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600" b="1">
                  <a:solidFill>
                    <a:schemeClr val="tx2"/>
                  </a:solidFill>
                  <a:latin typeface="Times New Roman" pitchFamily="18" charset="0"/>
                  <a:cs typeface="Times New Roman" pitchFamily="18" charset="0"/>
                </a:rPr>
                <a:t>5V</a:t>
              </a:r>
            </a:p>
          </p:txBody>
        </p:sp>
        <p:sp>
          <p:nvSpPr>
            <p:cNvPr id="49185" name="Text Box 70"/>
            <p:cNvSpPr txBox="1">
              <a:spLocks noChangeArrowheads="1"/>
            </p:cNvSpPr>
            <p:nvPr/>
          </p:nvSpPr>
          <p:spPr bwMode="auto">
            <a:xfrm>
              <a:off x="6443663" y="2662254"/>
              <a:ext cx="5032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600" b="1">
                  <a:solidFill>
                    <a:schemeClr val="tx2"/>
                  </a:solidFill>
                  <a:latin typeface="Times New Roman" pitchFamily="18" charset="0"/>
                  <a:cs typeface="Times New Roman" pitchFamily="18" charset="0"/>
                </a:rPr>
                <a:t>2V</a:t>
              </a:r>
            </a:p>
          </p:txBody>
        </p:sp>
        <p:sp>
          <p:nvSpPr>
            <p:cNvPr id="49186" name="Text Box 71"/>
            <p:cNvSpPr txBox="1">
              <a:spLocks noChangeArrowheads="1"/>
            </p:cNvSpPr>
            <p:nvPr/>
          </p:nvSpPr>
          <p:spPr bwMode="auto">
            <a:xfrm>
              <a:off x="6443663" y="3627454"/>
              <a:ext cx="7191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600" b="1">
                  <a:solidFill>
                    <a:schemeClr val="tx2"/>
                  </a:solidFill>
                  <a:latin typeface="Times New Roman" pitchFamily="18" charset="0"/>
                  <a:cs typeface="Times New Roman" pitchFamily="18" charset="0"/>
                </a:rPr>
                <a:t>0.8V</a:t>
              </a:r>
            </a:p>
          </p:txBody>
        </p:sp>
        <p:sp>
          <p:nvSpPr>
            <p:cNvPr id="49187" name="Text Box 72"/>
            <p:cNvSpPr txBox="1">
              <a:spLocks noChangeArrowheads="1"/>
            </p:cNvSpPr>
            <p:nvPr/>
          </p:nvSpPr>
          <p:spPr bwMode="auto">
            <a:xfrm>
              <a:off x="6443663" y="4275154"/>
              <a:ext cx="5032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600" b="1">
                  <a:solidFill>
                    <a:schemeClr val="tx2"/>
                  </a:solidFill>
                  <a:latin typeface="Times New Roman" pitchFamily="18" charset="0"/>
                  <a:cs typeface="Times New Roman" pitchFamily="18" charset="0"/>
                </a:rPr>
                <a:t>0V</a:t>
              </a:r>
            </a:p>
          </p:txBody>
        </p:sp>
      </p:grpSp>
      <p:sp>
        <p:nvSpPr>
          <p:cNvPr id="49169" name="Text Box 8"/>
          <p:cNvSpPr txBox="1">
            <a:spLocks noChangeArrowheads="1"/>
          </p:cNvSpPr>
          <p:nvPr/>
        </p:nvSpPr>
        <p:spPr bwMode="auto">
          <a:xfrm>
            <a:off x="714375" y="214313"/>
            <a:ext cx="40719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Ø"/>
            </a:pPr>
            <a:r>
              <a:rPr kumimoji="1" lang="zh-CN" altLang="en-US" sz="2400" b="1">
                <a:solidFill>
                  <a:srgbClr val="0000FF"/>
                </a:solidFill>
                <a:latin typeface="Times New Roman" pitchFamily="18" charset="0"/>
                <a:cs typeface="Times New Roman" pitchFamily="18" charset="0"/>
              </a:rPr>
              <a:t>级联情况下的噪声容限</a:t>
            </a:r>
          </a:p>
        </p:txBody>
      </p:sp>
      <p:grpSp>
        <p:nvGrpSpPr>
          <p:cNvPr id="6" name="组合 79"/>
          <p:cNvGrpSpPr>
            <a:grpSpLocks/>
          </p:cNvGrpSpPr>
          <p:nvPr/>
        </p:nvGrpSpPr>
        <p:grpSpPr bwMode="auto">
          <a:xfrm>
            <a:off x="2143125" y="974725"/>
            <a:ext cx="4525963" cy="854075"/>
            <a:chOff x="2143107" y="974708"/>
            <a:chExt cx="4525994" cy="854137"/>
          </a:xfrm>
        </p:grpSpPr>
        <p:grpSp>
          <p:nvGrpSpPr>
            <p:cNvPr id="49172" name="Group 33"/>
            <p:cNvGrpSpPr>
              <a:grpSpLocks/>
            </p:cNvGrpSpPr>
            <p:nvPr/>
          </p:nvGrpSpPr>
          <p:grpSpPr bwMode="auto">
            <a:xfrm>
              <a:off x="2143107" y="975068"/>
              <a:ext cx="1078922" cy="596540"/>
              <a:chOff x="2355" y="2421"/>
              <a:chExt cx="623" cy="270"/>
            </a:xfrm>
          </p:grpSpPr>
          <p:sp>
            <p:nvSpPr>
              <p:cNvPr id="49180" name="Line 34"/>
              <p:cNvSpPr>
                <a:spLocks noChangeShapeType="1"/>
              </p:cNvSpPr>
              <p:nvPr/>
            </p:nvSpPr>
            <p:spPr bwMode="auto">
              <a:xfrm>
                <a:off x="2355" y="2562"/>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9181" name="AutoShape 35"/>
              <p:cNvSpPr>
                <a:spLocks noChangeArrowheads="1"/>
              </p:cNvSpPr>
              <p:nvPr/>
            </p:nvSpPr>
            <p:spPr bwMode="auto">
              <a:xfrm rot="-5400000">
                <a:off x="2628" y="2412"/>
                <a:ext cx="270" cy="288"/>
              </a:xfrm>
              <a:prstGeom prst="flowChartMerge">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p>
            </p:txBody>
          </p:sp>
          <p:sp>
            <p:nvSpPr>
              <p:cNvPr id="49182" name="Oval 36"/>
              <p:cNvSpPr>
                <a:spLocks noChangeArrowheads="1"/>
              </p:cNvSpPr>
              <p:nvPr/>
            </p:nvSpPr>
            <p:spPr bwMode="auto">
              <a:xfrm>
                <a:off x="2916" y="2531"/>
                <a:ext cx="62" cy="49"/>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p>
            </p:txBody>
          </p:sp>
        </p:grpSp>
        <p:grpSp>
          <p:nvGrpSpPr>
            <p:cNvPr id="49173" name="Group 33"/>
            <p:cNvGrpSpPr>
              <a:grpSpLocks/>
            </p:cNvGrpSpPr>
            <p:nvPr/>
          </p:nvGrpSpPr>
          <p:grpSpPr bwMode="auto">
            <a:xfrm>
              <a:off x="5579788" y="974708"/>
              <a:ext cx="1089313" cy="596540"/>
              <a:chOff x="2619" y="2421"/>
              <a:chExt cx="629" cy="270"/>
            </a:xfrm>
          </p:grpSpPr>
          <p:sp>
            <p:nvSpPr>
              <p:cNvPr id="49177" name="AutoShape 35"/>
              <p:cNvSpPr>
                <a:spLocks noChangeArrowheads="1"/>
              </p:cNvSpPr>
              <p:nvPr/>
            </p:nvSpPr>
            <p:spPr bwMode="auto">
              <a:xfrm rot="-5400000">
                <a:off x="2628" y="2412"/>
                <a:ext cx="270" cy="288"/>
              </a:xfrm>
              <a:prstGeom prst="flowChartMerge">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p>
            </p:txBody>
          </p:sp>
          <p:sp>
            <p:nvSpPr>
              <p:cNvPr id="49178" name="Oval 36"/>
              <p:cNvSpPr>
                <a:spLocks noChangeArrowheads="1"/>
              </p:cNvSpPr>
              <p:nvPr/>
            </p:nvSpPr>
            <p:spPr bwMode="auto">
              <a:xfrm>
                <a:off x="2916" y="2531"/>
                <a:ext cx="62" cy="49"/>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p>
            </p:txBody>
          </p:sp>
          <p:sp>
            <p:nvSpPr>
              <p:cNvPr id="49179" name="Line 37"/>
              <p:cNvSpPr>
                <a:spLocks noChangeShapeType="1"/>
              </p:cNvSpPr>
              <p:nvPr/>
            </p:nvSpPr>
            <p:spPr bwMode="auto">
              <a:xfrm>
                <a:off x="2987" y="2556"/>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49174" name="Text Box 138"/>
            <p:cNvSpPr txBox="1">
              <a:spLocks noChangeArrowheads="1"/>
            </p:cNvSpPr>
            <p:nvPr/>
          </p:nvSpPr>
          <p:spPr bwMode="auto">
            <a:xfrm>
              <a:off x="2626294" y="1428736"/>
              <a:ext cx="542993"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000" b="1">
                  <a:solidFill>
                    <a:srgbClr val="0000FF"/>
                  </a:solidFill>
                  <a:latin typeface="Times New Roman" pitchFamily="18" charset="0"/>
                </a:rPr>
                <a:t>G1</a:t>
              </a:r>
            </a:p>
          </p:txBody>
        </p:sp>
        <p:sp>
          <p:nvSpPr>
            <p:cNvPr id="49175" name="Text Box 138"/>
            <p:cNvSpPr txBox="1">
              <a:spLocks noChangeArrowheads="1"/>
            </p:cNvSpPr>
            <p:nvPr/>
          </p:nvSpPr>
          <p:spPr bwMode="auto">
            <a:xfrm>
              <a:off x="5694093" y="1428736"/>
              <a:ext cx="542993"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000" b="1">
                  <a:solidFill>
                    <a:srgbClr val="0000FF"/>
                  </a:solidFill>
                  <a:latin typeface="Times New Roman" pitchFamily="18" charset="0"/>
                </a:rPr>
                <a:t>G2</a:t>
              </a:r>
            </a:p>
          </p:txBody>
        </p:sp>
        <p:sp>
          <p:nvSpPr>
            <p:cNvPr id="49176" name="Line 34"/>
            <p:cNvSpPr>
              <a:spLocks noChangeShapeType="1"/>
            </p:cNvSpPr>
            <p:nvPr/>
          </p:nvSpPr>
          <p:spPr bwMode="auto">
            <a:xfrm flipV="1">
              <a:off x="3227378" y="1277923"/>
              <a:ext cx="234001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49171" name="矩形 1"/>
          <p:cNvSpPr>
            <a:spLocks noChangeArrowheads="1"/>
          </p:cNvSpPr>
          <p:nvPr/>
        </p:nvSpPr>
        <p:spPr bwMode="auto">
          <a:xfrm>
            <a:off x="6488113" y="147638"/>
            <a:ext cx="2446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§3.4</a:t>
            </a:r>
            <a:r>
              <a:rPr kumimoji="1" lang="en-US" altLang="zh-CN" sz="1800" b="1">
                <a:solidFill>
                  <a:srgbClr val="FF0066"/>
                </a:solidFill>
                <a:latin typeface="宋体" pitchFamily="2" charset="-122"/>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TTL</a:t>
            </a:r>
            <a:r>
              <a:rPr lang="zh-CN" altLang="en-US" sz="1800" b="1">
                <a:solidFill>
                  <a:srgbClr val="FF0066"/>
                </a:solidFill>
                <a:latin typeface="Times New Roman" pitchFamily="18" charset="0"/>
                <a:ea typeface="楷体_GB2312" pitchFamily="49" charset="-122"/>
                <a:cs typeface="Times New Roman" pitchFamily="18" charset="0"/>
              </a:rPr>
              <a:t>集成门电路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right)">
                                      <p:cBhvr>
                                        <p:cTn id="36" dur="500"/>
                                        <p:tgtEl>
                                          <p:spTgt spid="24"/>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right)">
                                      <p:cBhvr>
                                        <p:cTn id="39" dur="500"/>
                                        <p:tgtEl>
                                          <p:spTgt spid="27"/>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right)">
                                      <p:cBhvr>
                                        <p:cTn id="42" dur="500"/>
                                        <p:tgtEl>
                                          <p:spTgt spid="29"/>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right)">
                                      <p:cBhvr>
                                        <p:cTn id="45" dur="500"/>
                                        <p:tgtEl>
                                          <p:spTgt spid="2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5" presetClass="entr" presetSubtype="0" fill="hold" grpId="0" nodeType="clickEffect">
                                  <p:stCondLst>
                                    <p:cond delay="0"/>
                                  </p:stCondLst>
                                  <p:childTnLst>
                                    <p:set>
                                      <p:cBhvr>
                                        <p:cTn id="49" dur="1" fill="hold">
                                          <p:stCondLst>
                                            <p:cond delay="0"/>
                                          </p:stCondLst>
                                        </p:cTn>
                                        <p:tgtEl>
                                          <p:spTgt spid="33"/>
                                        </p:tgtEl>
                                        <p:attrNameLst>
                                          <p:attrName>style.visibility</p:attrName>
                                        </p:attrNameLst>
                                      </p:cBhvr>
                                      <p:to>
                                        <p:strVal val="visible"/>
                                      </p:to>
                                    </p:set>
                                    <p:anim calcmode="lin" valueType="num">
                                      <p:cBhvr>
                                        <p:cTn id="50" dur="1000" fill="hold"/>
                                        <p:tgtEl>
                                          <p:spTgt spid="33"/>
                                        </p:tgtEl>
                                        <p:attrNameLst>
                                          <p:attrName>ppt_w</p:attrName>
                                        </p:attrNameLst>
                                      </p:cBhvr>
                                      <p:tavLst>
                                        <p:tav tm="0">
                                          <p:val>
                                            <p:strVal val="#ppt_w*0.70"/>
                                          </p:val>
                                        </p:tav>
                                        <p:tav tm="100000">
                                          <p:val>
                                            <p:strVal val="#ppt_w"/>
                                          </p:val>
                                        </p:tav>
                                      </p:tavLst>
                                    </p:anim>
                                    <p:anim calcmode="lin" valueType="num">
                                      <p:cBhvr>
                                        <p:cTn id="51" dur="1000" fill="hold"/>
                                        <p:tgtEl>
                                          <p:spTgt spid="33"/>
                                        </p:tgtEl>
                                        <p:attrNameLst>
                                          <p:attrName>ppt_h</p:attrName>
                                        </p:attrNameLst>
                                      </p:cBhvr>
                                      <p:tavLst>
                                        <p:tav tm="0">
                                          <p:val>
                                            <p:strVal val="#ppt_h"/>
                                          </p:val>
                                        </p:tav>
                                        <p:tav tm="100000">
                                          <p:val>
                                            <p:strVal val="#ppt_h"/>
                                          </p:val>
                                        </p:tav>
                                      </p:tavLst>
                                    </p:anim>
                                    <p:animEffect transition="in" filter="fade">
                                      <p:cBhvr>
                                        <p:cTn id="52" dur="1000"/>
                                        <p:tgtEl>
                                          <p:spTgt spid="33"/>
                                        </p:tgtEl>
                                      </p:cBhvr>
                                    </p:animEffect>
                                  </p:childTnLst>
                                </p:cTn>
                              </p:par>
                              <p:par>
                                <p:cTn id="53" presetID="55"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p:cTn id="55" dur="1000" fill="hold"/>
                                        <p:tgtEl>
                                          <p:spTgt spid="28"/>
                                        </p:tgtEl>
                                        <p:attrNameLst>
                                          <p:attrName>ppt_w</p:attrName>
                                        </p:attrNameLst>
                                      </p:cBhvr>
                                      <p:tavLst>
                                        <p:tav tm="0">
                                          <p:val>
                                            <p:strVal val="#ppt_w*0.70"/>
                                          </p:val>
                                        </p:tav>
                                        <p:tav tm="100000">
                                          <p:val>
                                            <p:strVal val="#ppt_w"/>
                                          </p:val>
                                        </p:tav>
                                      </p:tavLst>
                                    </p:anim>
                                    <p:anim calcmode="lin" valueType="num">
                                      <p:cBhvr>
                                        <p:cTn id="56" dur="1000" fill="hold"/>
                                        <p:tgtEl>
                                          <p:spTgt spid="28"/>
                                        </p:tgtEl>
                                        <p:attrNameLst>
                                          <p:attrName>ppt_h</p:attrName>
                                        </p:attrNameLst>
                                      </p:cBhvr>
                                      <p:tavLst>
                                        <p:tav tm="0">
                                          <p:val>
                                            <p:strVal val="#ppt_h"/>
                                          </p:val>
                                        </p:tav>
                                        <p:tav tm="100000">
                                          <p:val>
                                            <p:strVal val="#ppt_h"/>
                                          </p:val>
                                        </p:tav>
                                      </p:tavLst>
                                    </p:anim>
                                    <p:animEffect transition="in" filter="fade">
                                      <p:cBhvr>
                                        <p:cTn id="57" dur="1000"/>
                                        <p:tgtEl>
                                          <p:spTgt spid="28"/>
                                        </p:tgtEl>
                                      </p:cBhvr>
                                    </p:animEffect>
                                  </p:childTnLst>
                                </p:cTn>
                              </p:par>
                              <p:par>
                                <p:cTn id="58" presetID="55"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1000" fill="hold"/>
                                        <p:tgtEl>
                                          <p:spTgt spid="32"/>
                                        </p:tgtEl>
                                        <p:attrNameLst>
                                          <p:attrName>ppt_w</p:attrName>
                                        </p:attrNameLst>
                                      </p:cBhvr>
                                      <p:tavLst>
                                        <p:tav tm="0">
                                          <p:val>
                                            <p:strVal val="#ppt_w*0.70"/>
                                          </p:val>
                                        </p:tav>
                                        <p:tav tm="100000">
                                          <p:val>
                                            <p:strVal val="#ppt_w"/>
                                          </p:val>
                                        </p:tav>
                                      </p:tavLst>
                                    </p:anim>
                                    <p:anim calcmode="lin" valueType="num">
                                      <p:cBhvr>
                                        <p:cTn id="61" dur="1000" fill="hold"/>
                                        <p:tgtEl>
                                          <p:spTgt spid="32"/>
                                        </p:tgtEl>
                                        <p:attrNameLst>
                                          <p:attrName>ppt_h</p:attrName>
                                        </p:attrNameLst>
                                      </p:cBhvr>
                                      <p:tavLst>
                                        <p:tav tm="0">
                                          <p:val>
                                            <p:strVal val="#ppt_h"/>
                                          </p:val>
                                        </p:tav>
                                        <p:tav tm="100000">
                                          <p:val>
                                            <p:strVal val="#ppt_h"/>
                                          </p:val>
                                        </p:tav>
                                      </p:tavLst>
                                    </p:anim>
                                    <p:animEffect transition="in" filter="fade">
                                      <p:cBhvr>
                                        <p:cTn id="62" dur="1000"/>
                                        <p:tgtEl>
                                          <p:spTgt spid="32"/>
                                        </p:tgtEl>
                                      </p:cBhvr>
                                    </p:animEffect>
                                  </p:childTnLst>
                                </p:cTn>
                              </p:par>
                              <p:par>
                                <p:cTn id="63" presetID="55"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 calcmode="lin" valueType="num">
                                      <p:cBhvr>
                                        <p:cTn id="65" dur="1000" fill="hold"/>
                                        <p:tgtEl>
                                          <p:spTgt spid="31"/>
                                        </p:tgtEl>
                                        <p:attrNameLst>
                                          <p:attrName>ppt_w</p:attrName>
                                        </p:attrNameLst>
                                      </p:cBhvr>
                                      <p:tavLst>
                                        <p:tav tm="0">
                                          <p:val>
                                            <p:strVal val="#ppt_w*0.70"/>
                                          </p:val>
                                        </p:tav>
                                        <p:tav tm="100000">
                                          <p:val>
                                            <p:strVal val="#ppt_w"/>
                                          </p:val>
                                        </p:tav>
                                      </p:tavLst>
                                    </p:anim>
                                    <p:anim calcmode="lin" valueType="num">
                                      <p:cBhvr>
                                        <p:cTn id="66" dur="1000" fill="hold"/>
                                        <p:tgtEl>
                                          <p:spTgt spid="31"/>
                                        </p:tgtEl>
                                        <p:attrNameLst>
                                          <p:attrName>ppt_h</p:attrName>
                                        </p:attrNameLst>
                                      </p:cBhvr>
                                      <p:tavLst>
                                        <p:tav tm="0">
                                          <p:val>
                                            <p:strVal val="#ppt_h"/>
                                          </p:val>
                                        </p:tav>
                                        <p:tav tm="100000">
                                          <p:val>
                                            <p:strVal val="#ppt_h"/>
                                          </p:val>
                                        </p:tav>
                                      </p:tavLst>
                                    </p:anim>
                                    <p:animEffect transition="in" filter="fade">
                                      <p:cBhvr>
                                        <p:cTn id="67" dur="1000"/>
                                        <p:tgtEl>
                                          <p:spTgt spid="3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50">
                                            <p:txEl>
                                              <p:pRg st="0" end="0"/>
                                            </p:txEl>
                                          </p:spTgt>
                                        </p:tgtEl>
                                        <p:attrNameLst>
                                          <p:attrName>style.visibility</p:attrName>
                                        </p:attrNameLst>
                                      </p:cBhvr>
                                      <p:to>
                                        <p:strVal val="visible"/>
                                      </p:to>
                                    </p:set>
                                    <p:animEffect transition="in" filter="wipe(left)">
                                      <p:cBhvr>
                                        <p:cTn id="72" dur="500"/>
                                        <p:tgtEl>
                                          <p:spTgt spid="50">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50">
                                            <p:txEl>
                                              <p:pRg st="2" end="2"/>
                                            </p:txEl>
                                          </p:spTgt>
                                        </p:tgtEl>
                                        <p:attrNameLst>
                                          <p:attrName>style.visibility</p:attrName>
                                        </p:attrNameLst>
                                      </p:cBhvr>
                                      <p:to>
                                        <p:strVal val="visible"/>
                                      </p:to>
                                    </p:set>
                                    <p:animEffect transition="in" filter="wipe(left)">
                                      <p:cBhvr>
                                        <p:cTn id="77" dur="500"/>
                                        <p:tgtEl>
                                          <p:spTgt spid="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P spid="27" grpId="0"/>
      <p:bldP spid="28" grpId="0"/>
      <p:bldP spid="29" grpId="0"/>
      <p:bldP spid="30" grpId="0"/>
      <p:bldP spid="31" grpId="0"/>
      <p:bldP spid="32" grpId="0" animBg="1"/>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9"/>
          <p:cNvGrpSpPr>
            <a:grpSpLocks/>
          </p:cNvGrpSpPr>
          <p:nvPr/>
        </p:nvGrpSpPr>
        <p:grpSpPr bwMode="auto">
          <a:xfrm>
            <a:off x="5694363" y="714375"/>
            <a:ext cx="3206750" cy="5522913"/>
            <a:chOff x="5694823" y="844532"/>
            <a:chExt cx="3206317" cy="5522928"/>
          </a:xfrm>
        </p:grpSpPr>
        <p:pic>
          <p:nvPicPr>
            <p:cNvPr id="50269" name="Picture 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4823" y="844532"/>
              <a:ext cx="1734697" cy="272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70" name="Picture 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4823" y="3643314"/>
              <a:ext cx="1734697" cy="272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71" name="Line 137"/>
            <p:cNvSpPr>
              <a:spLocks noChangeShapeType="1"/>
            </p:cNvSpPr>
            <p:nvPr/>
          </p:nvSpPr>
          <p:spPr bwMode="auto">
            <a:xfrm flipV="1">
              <a:off x="7786710" y="3883347"/>
              <a:ext cx="689003" cy="0"/>
            </a:xfrm>
            <a:prstGeom prst="line">
              <a:avLst/>
            </a:prstGeom>
            <a:noFill/>
            <a:ln w="28575" cap="sq">
              <a:solidFill>
                <a:srgbClr val="3333CC"/>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72" name="Line 130"/>
            <p:cNvSpPr>
              <a:spLocks noChangeShapeType="1"/>
            </p:cNvSpPr>
            <p:nvPr/>
          </p:nvSpPr>
          <p:spPr bwMode="auto">
            <a:xfrm>
              <a:off x="7358082" y="5357826"/>
              <a:ext cx="428619" cy="0"/>
            </a:xfrm>
            <a:prstGeom prst="line">
              <a:avLst/>
            </a:prstGeom>
            <a:noFill/>
            <a:ln w="28575" cap="sq">
              <a:solidFill>
                <a:srgbClr val="3333CC"/>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cxnSp>
          <p:nvCxnSpPr>
            <p:cNvPr id="78" name="直接连接符 77"/>
            <p:cNvCxnSpPr/>
            <p:nvPr/>
          </p:nvCxnSpPr>
          <p:spPr>
            <a:xfrm rot="5400000">
              <a:off x="6380337" y="3965566"/>
              <a:ext cx="2811470" cy="1588"/>
            </a:xfrm>
            <a:prstGeom prst="line">
              <a:avLst/>
            </a:prstGeom>
            <a:ln w="28575">
              <a:solidFill>
                <a:srgbClr val="3333CC"/>
              </a:solidFill>
            </a:ln>
          </p:spPr>
          <p:style>
            <a:lnRef idx="1">
              <a:schemeClr val="accent1"/>
            </a:lnRef>
            <a:fillRef idx="0">
              <a:schemeClr val="accent1"/>
            </a:fillRef>
            <a:effectRef idx="0">
              <a:schemeClr val="accent1"/>
            </a:effectRef>
            <a:fontRef idx="minor">
              <a:schemeClr val="tx1"/>
            </a:fontRef>
          </p:style>
        </p:cxnSp>
        <p:sp>
          <p:nvSpPr>
            <p:cNvPr id="50274" name="Text Box 138"/>
            <p:cNvSpPr txBox="1">
              <a:spLocks noChangeArrowheads="1"/>
            </p:cNvSpPr>
            <p:nvPr/>
          </p:nvSpPr>
          <p:spPr bwMode="auto">
            <a:xfrm>
              <a:off x="8429652" y="3571876"/>
              <a:ext cx="47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000000"/>
                  </a:solidFill>
                  <a:latin typeface="Times New Roman" pitchFamily="18" charset="0"/>
                </a:rPr>
                <a:t>y</a:t>
              </a:r>
            </a:p>
          </p:txBody>
        </p:sp>
        <p:sp>
          <p:nvSpPr>
            <p:cNvPr id="50275" name="Line 130"/>
            <p:cNvSpPr>
              <a:spLocks noChangeShapeType="1"/>
            </p:cNvSpPr>
            <p:nvPr/>
          </p:nvSpPr>
          <p:spPr bwMode="auto">
            <a:xfrm>
              <a:off x="7358082" y="2571744"/>
              <a:ext cx="428619" cy="0"/>
            </a:xfrm>
            <a:prstGeom prst="line">
              <a:avLst/>
            </a:prstGeom>
            <a:noFill/>
            <a:ln w="28575" cap="sq">
              <a:solidFill>
                <a:srgbClr val="3333CC"/>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76" name="Text Box 138"/>
            <p:cNvSpPr txBox="1">
              <a:spLocks noChangeArrowheads="1"/>
            </p:cNvSpPr>
            <p:nvPr/>
          </p:nvSpPr>
          <p:spPr bwMode="auto">
            <a:xfrm>
              <a:off x="5857884" y="1071546"/>
              <a:ext cx="5429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000" b="1">
                  <a:solidFill>
                    <a:srgbClr val="0000FF"/>
                  </a:solidFill>
                  <a:latin typeface="Times New Roman" pitchFamily="18" charset="0"/>
                </a:rPr>
                <a:t>G1</a:t>
              </a:r>
            </a:p>
          </p:txBody>
        </p:sp>
        <p:sp>
          <p:nvSpPr>
            <p:cNvPr id="50277" name="Text Box 138"/>
            <p:cNvSpPr txBox="1">
              <a:spLocks noChangeArrowheads="1"/>
            </p:cNvSpPr>
            <p:nvPr/>
          </p:nvSpPr>
          <p:spPr bwMode="auto">
            <a:xfrm>
              <a:off x="5857884" y="3886146"/>
              <a:ext cx="5429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000" b="1">
                  <a:solidFill>
                    <a:srgbClr val="0000FF"/>
                  </a:solidFill>
                  <a:latin typeface="Times New Roman" pitchFamily="18" charset="0"/>
                </a:rPr>
                <a:t>G2</a:t>
              </a:r>
            </a:p>
          </p:txBody>
        </p:sp>
      </p:grpSp>
      <p:sp>
        <p:nvSpPr>
          <p:cNvPr id="50179" name="Rectangle 6"/>
          <p:cNvSpPr>
            <a:spLocks noRot="1" noChangeArrowheads="1"/>
          </p:cNvSpPr>
          <p:nvPr/>
        </p:nvSpPr>
        <p:spPr bwMode="auto">
          <a:xfrm>
            <a:off x="357188" y="142875"/>
            <a:ext cx="60007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800" b="1">
                <a:solidFill>
                  <a:srgbClr val="006600"/>
                </a:solidFill>
                <a:latin typeface="Times New Roman" pitchFamily="18" charset="0"/>
                <a:cs typeface="Times New Roman" pitchFamily="18" charset="0"/>
              </a:rPr>
              <a:t>二、集电极开路的门电路（</a:t>
            </a:r>
            <a:r>
              <a:rPr lang="en-US" altLang="zh-CN" sz="2800" b="1">
                <a:solidFill>
                  <a:srgbClr val="006600"/>
                </a:solidFill>
                <a:latin typeface="Times New Roman" pitchFamily="18" charset="0"/>
                <a:cs typeface="Times New Roman" pitchFamily="18" charset="0"/>
              </a:rPr>
              <a:t>OC</a:t>
            </a:r>
            <a:r>
              <a:rPr lang="zh-CN" altLang="en-US" sz="2800" b="1">
                <a:solidFill>
                  <a:srgbClr val="006600"/>
                </a:solidFill>
                <a:latin typeface="Times New Roman" pitchFamily="18" charset="0"/>
                <a:cs typeface="Times New Roman" pitchFamily="18" charset="0"/>
              </a:rPr>
              <a:t>门）</a:t>
            </a:r>
          </a:p>
        </p:txBody>
      </p:sp>
      <p:sp>
        <p:nvSpPr>
          <p:cNvPr id="85" name="Rectangle 6"/>
          <p:cNvSpPr>
            <a:spLocks noRot="1" noChangeArrowheads="1"/>
          </p:cNvSpPr>
          <p:nvPr/>
        </p:nvSpPr>
        <p:spPr bwMode="auto">
          <a:xfrm>
            <a:off x="714375" y="639763"/>
            <a:ext cx="48180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0000"/>
                </a:solidFill>
                <a:latin typeface="Times New Roman" pitchFamily="18" charset="0"/>
                <a:cs typeface="Times New Roman" pitchFamily="18" charset="0"/>
              </a:rPr>
              <a:t>1.</a:t>
            </a:r>
            <a:r>
              <a:rPr lang="zh-CN" altLang="en-US" sz="2400" b="1">
                <a:solidFill>
                  <a:srgbClr val="FF0000"/>
                </a:solidFill>
                <a:latin typeface="Times New Roman" pitchFamily="18" charset="0"/>
                <a:cs typeface="Times New Roman" pitchFamily="18" charset="0"/>
              </a:rPr>
              <a:t> </a:t>
            </a:r>
            <a:r>
              <a:rPr lang="en-US" altLang="zh-CN" sz="2400" b="1">
                <a:solidFill>
                  <a:srgbClr val="FF0000"/>
                </a:solidFill>
                <a:latin typeface="Times New Roman" pitchFamily="18" charset="0"/>
                <a:cs typeface="Times New Roman" pitchFamily="18" charset="0"/>
              </a:rPr>
              <a:t>OC</a:t>
            </a:r>
            <a:r>
              <a:rPr lang="zh-CN" altLang="en-US" sz="2400" b="1">
                <a:solidFill>
                  <a:srgbClr val="FF0000"/>
                </a:solidFill>
                <a:latin typeface="Times New Roman" pitchFamily="18" charset="0"/>
                <a:cs typeface="Times New Roman" pitchFamily="18" charset="0"/>
              </a:rPr>
              <a:t>门的由来</a:t>
            </a:r>
          </a:p>
        </p:txBody>
      </p:sp>
      <p:grpSp>
        <p:nvGrpSpPr>
          <p:cNvPr id="3" name="组合 144"/>
          <p:cNvGrpSpPr>
            <a:grpSpLocks/>
          </p:cNvGrpSpPr>
          <p:nvPr/>
        </p:nvGrpSpPr>
        <p:grpSpPr bwMode="auto">
          <a:xfrm>
            <a:off x="785813" y="1895475"/>
            <a:ext cx="4140200" cy="1533525"/>
            <a:chOff x="785786" y="1643050"/>
            <a:chExt cx="4140217" cy="1533423"/>
          </a:xfrm>
        </p:grpSpPr>
        <p:sp>
          <p:nvSpPr>
            <p:cNvPr id="50232" name="Line 130"/>
            <p:cNvSpPr>
              <a:spLocks noChangeShapeType="1"/>
            </p:cNvSpPr>
            <p:nvPr/>
          </p:nvSpPr>
          <p:spPr bwMode="auto">
            <a:xfrm>
              <a:off x="1285853" y="1928837"/>
              <a:ext cx="42862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33" name="Text Box 133"/>
            <p:cNvSpPr txBox="1">
              <a:spLocks noChangeArrowheads="1"/>
            </p:cNvSpPr>
            <p:nvPr/>
          </p:nvSpPr>
          <p:spPr bwMode="auto">
            <a:xfrm>
              <a:off x="795315" y="1643050"/>
              <a:ext cx="471484" cy="457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a</a:t>
              </a:r>
            </a:p>
          </p:txBody>
        </p:sp>
        <p:sp>
          <p:nvSpPr>
            <p:cNvPr id="50234" name="Line 137"/>
            <p:cNvSpPr>
              <a:spLocks noChangeShapeType="1"/>
            </p:cNvSpPr>
            <p:nvPr/>
          </p:nvSpPr>
          <p:spPr bwMode="auto">
            <a:xfrm flipV="1">
              <a:off x="4025896" y="2471706"/>
              <a:ext cx="38576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35" name="Text Box 138"/>
            <p:cNvSpPr txBox="1">
              <a:spLocks noChangeArrowheads="1"/>
            </p:cNvSpPr>
            <p:nvPr/>
          </p:nvSpPr>
          <p:spPr bwMode="auto">
            <a:xfrm>
              <a:off x="4454519" y="2257366"/>
              <a:ext cx="471484" cy="457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y</a:t>
              </a:r>
            </a:p>
          </p:txBody>
        </p:sp>
        <p:grpSp>
          <p:nvGrpSpPr>
            <p:cNvPr id="50236" name="组合 61"/>
            <p:cNvGrpSpPr>
              <a:grpSpLocks/>
            </p:cNvGrpSpPr>
            <p:nvPr/>
          </p:nvGrpSpPr>
          <p:grpSpPr bwMode="auto">
            <a:xfrm>
              <a:off x="1714468" y="1785918"/>
              <a:ext cx="785815" cy="500140"/>
              <a:chOff x="4357684" y="1214402"/>
              <a:chExt cx="638181" cy="428640"/>
            </a:xfrm>
          </p:grpSpPr>
          <p:sp>
            <p:nvSpPr>
              <p:cNvPr id="50263" name="Oval 132"/>
              <p:cNvSpPr>
                <a:spLocks noChangeArrowheads="1"/>
              </p:cNvSpPr>
              <p:nvPr/>
            </p:nvSpPr>
            <p:spPr bwMode="auto">
              <a:xfrm>
                <a:off x="4878390" y="1382698"/>
                <a:ext cx="117475" cy="117475"/>
              </a:xfrm>
              <a:prstGeom prst="ellipse">
                <a:avLst/>
              </a:prstGeom>
              <a:noFill/>
              <a:ln w="28575"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grpSp>
            <p:nvGrpSpPr>
              <p:cNvPr id="50264" name="组合 76"/>
              <p:cNvGrpSpPr>
                <a:grpSpLocks/>
              </p:cNvGrpSpPr>
              <p:nvPr/>
            </p:nvGrpSpPr>
            <p:grpSpPr bwMode="auto">
              <a:xfrm>
                <a:off x="4357684" y="1214402"/>
                <a:ext cx="501524" cy="428640"/>
                <a:chOff x="4284641" y="3500418"/>
                <a:chExt cx="726865" cy="558823"/>
              </a:xfrm>
            </p:grpSpPr>
            <p:sp>
              <p:nvSpPr>
                <p:cNvPr id="134" name="弧形 133"/>
                <p:cNvSpPr/>
                <p:nvPr/>
              </p:nvSpPr>
              <p:spPr bwMode="auto">
                <a:xfrm>
                  <a:off x="4430397" y="3500415"/>
                  <a:ext cx="581115" cy="558700"/>
                </a:xfrm>
                <a:prstGeom prst="arc">
                  <a:avLst>
                    <a:gd name="adj1" fmla="val 16144200"/>
                    <a:gd name="adj2" fmla="val 5427747"/>
                  </a:avLst>
                </a:prstGeom>
                <a:noFill/>
                <a:ln w="38100" cap="flat" cmpd="sng" algn="ctr">
                  <a:solidFill>
                    <a:srgbClr val="0000FF"/>
                  </a:solidFill>
                  <a:prstDash val="solid"/>
                  <a:round/>
                  <a:headEnd type="none" w="med" len="med"/>
                  <a:tailEnd type="none" w="med" len="med"/>
                </a:ln>
                <a:effectLst/>
              </p:spPr>
              <p:txBody>
                <a:bodyPr/>
                <a:lstStyle/>
                <a:p>
                  <a:pPr algn="ctr">
                    <a:defRPr/>
                  </a:pPr>
                  <a:endParaRPr lang="zh-CN" altLang="en-US" sz="1800" b="1">
                    <a:solidFill>
                      <a:srgbClr val="000000"/>
                    </a:solidFill>
                  </a:endParaRPr>
                </a:p>
              </p:txBody>
            </p:sp>
            <p:cxnSp>
              <p:nvCxnSpPr>
                <p:cNvPr id="50266" name="直接连接符 78"/>
                <p:cNvCxnSpPr>
                  <a:cxnSpLocks noChangeShapeType="1"/>
                  <a:stCxn id="134" idx="0"/>
                </p:cNvCxnSpPr>
                <p:nvPr/>
              </p:nvCxnSpPr>
              <p:spPr bwMode="auto">
                <a:xfrm rot="10800000">
                  <a:off x="4285447" y="3500438"/>
                  <a:ext cx="431048" cy="37"/>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50267" name="直接连接符 79"/>
                <p:cNvCxnSpPr>
                  <a:cxnSpLocks noChangeShapeType="1"/>
                </p:cNvCxnSpPr>
                <p:nvPr/>
              </p:nvCxnSpPr>
              <p:spPr bwMode="auto">
                <a:xfrm rot="10800000">
                  <a:off x="4285447" y="4058467"/>
                  <a:ext cx="435764"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50268" name="直接连接符 80"/>
                <p:cNvCxnSpPr>
                  <a:cxnSpLocks noChangeShapeType="1"/>
                </p:cNvCxnSpPr>
                <p:nvPr/>
              </p:nvCxnSpPr>
              <p:spPr bwMode="auto">
                <a:xfrm rot="5400000">
                  <a:off x="4006433" y="3779420"/>
                  <a:ext cx="558029" cy="1614"/>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grpSp>
        <p:sp>
          <p:nvSpPr>
            <p:cNvPr id="50237" name="Line 137"/>
            <p:cNvSpPr>
              <a:spLocks noChangeShapeType="1"/>
            </p:cNvSpPr>
            <p:nvPr/>
          </p:nvSpPr>
          <p:spPr bwMode="auto">
            <a:xfrm flipV="1">
              <a:off x="4000496" y="2471706"/>
              <a:ext cx="38576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38" name="Text Box 138"/>
            <p:cNvSpPr txBox="1">
              <a:spLocks noChangeArrowheads="1"/>
            </p:cNvSpPr>
            <p:nvPr/>
          </p:nvSpPr>
          <p:spPr bwMode="auto">
            <a:xfrm>
              <a:off x="4454519" y="2257366"/>
              <a:ext cx="471484" cy="457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y</a:t>
              </a:r>
            </a:p>
          </p:txBody>
        </p:sp>
        <p:sp>
          <p:nvSpPr>
            <p:cNvPr id="50239" name="Line 130"/>
            <p:cNvSpPr>
              <a:spLocks noChangeShapeType="1"/>
            </p:cNvSpPr>
            <p:nvPr/>
          </p:nvSpPr>
          <p:spPr bwMode="auto">
            <a:xfrm>
              <a:off x="1276324" y="2143177"/>
              <a:ext cx="42862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40" name="Text Box 133"/>
            <p:cNvSpPr txBox="1">
              <a:spLocks noChangeArrowheads="1"/>
            </p:cNvSpPr>
            <p:nvPr/>
          </p:nvSpPr>
          <p:spPr bwMode="auto">
            <a:xfrm>
              <a:off x="785786" y="1928837"/>
              <a:ext cx="471484" cy="46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b</a:t>
              </a:r>
            </a:p>
          </p:txBody>
        </p:sp>
        <p:sp>
          <p:nvSpPr>
            <p:cNvPr id="50241" name="Line 130"/>
            <p:cNvSpPr>
              <a:spLocks noChangeShapeType="1"/>
            </p:cNvSpPr>
            <p:nvPr/>
          </p:nvSpPr>
          <p:spPr bwMode="auto">
            <a:xfrm>
              <a:off x="2512991" y="2046327"/>
              <a:ext cx="42862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42" name="Line 130"/>
            <p:cNvSpPr>
              <a:spLocks noChangeShapeType="1"/>
            </p:cNvSpPr>
            <p:nvPr/>
          </p:nvSpPr>
          <p:spPr bwMode="auto">
            <a:xfrm>
              <a:off x="1285853" y="2714751"/>
              <a:ext cx="42862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43" name="Text Box 133"/>
            <p:cNvSpPr txBox="1">
              <a:spLocks noChangeArrowheads="1"/>
            </p:cNvSpPr>
            <p:nvPr/>
          </p:nvSpPr>
          <p:spPr bwMode="auto">
            <a:xfrm>
              <a:off x="795315" y="2428964"/>
              <a:ext cx="471484" cy="457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c</a:t>
              </a:r>
            </a:p>
          </p:txBody>
        </p:sp>
        <p:grpSp>
          <p:nvGrpSpPr>
            <p:cNvPr id="50244" name="组合 131"/>
            <p:cNvGrpSpPr>
              <a:grpSpLocks/>
            </p:cNvGrpSpPr>
            <p:nvPr/>
          </p:nvGrpSpPr>
          <p:grpSpPr bwMode="auto">
            <a:xfrm>
              <a:off x="1714468" y="2571736"/>
              <a:ext cx="785815" cy="500244"/>
              <a:chOff x="4357684" y="1214319"/>
              <a:chExt cx="638181" cy="428729"/>
            </a:xfrm>
          </p:grpSpPr>
          <p:sp>
            <p:nvSpPr>
              <p:cNvPr id="50257" name="Oval 132"/>
              <p:cNvSpPr>
                <a:spLocks noChangeArrowheads="1"/>
              </p:cNvSpPr>
              <p:nvPr/>
            </p:nvSpPr>
            <p:spPr bwMode="auto">
              <a:xfrm>
                <a:off x="4878390" y="1382698"/>
                <a:ext cx="117475" cy="117475"/>
              </a:xfrm>
              <a:prstGeom prst="ellipse">
                <a:avLst/>
              </a:prstGeom>
              <a:noFill/>
              <a:ln w="28575"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grpSp>
            <p:nvGrpSpPr>
              <p:cNvPr id="50258" name="组合 76"/>
              <p:cNvGrpSpPr>
                <a:grpSpLocks/>
              </p:cNvGrpSpPr>
              <p:nvPr/>
            </p:nvGrpSpPr>
            <p:grpSpPr bwMode="auto">
              <a:xfrm>
                <a:off x="4357684" y="1214319"/>
                <a:ext cx="501524" cy="428729"/>
                <a:chOff x="4284641" y="3500303"/>
                <a:chExt cx="726865" cy="558938"/>
              </a:xfrm>
            </p:grpSpPr>
            <p:sp>
              <p:nvSpPr>
                <p:cNvPr id="128" name="弧形 127"/>
                <p:cNvSpPr/>
                <p:nvPr/>
              </p:nvSpPr>
              <p:spPr bwMode="auto">
                <a:xfrm>
                  <a:off x="4430397" y="3500236"/>
                  <a:ext cx="581115" cy="558698"/>
                </a:xfrm>
                <a:prstGeom prst="arc">
                  <a:avLst>
                    <a:gd name="adj1" fmla="val 16144200"/>
                    <a:gd name="adj2" fmla="val 5427747"/>
                  </a:avLst>
                </a:prstGeom>
                <a:noFill/>
                <a:ln w="38100" cap="flat" cmpd="sng" algn="ctr">
                  <a:solidFill>
                    <a:srgbClr val="0000FF"/>
                  </a:solidFill>
                  <a:prstDash val="solid"/>
                  <a:round/>
                  <a:headEnd type="none" w="med" len="med"/>
                  <a:tailEnd type="none" w="med" len="med"/>
                </a:ln>
                <a:effectLst/>
              </p:spPr>
              <p:txBody>
                <a:bodyPr/>
                <a:lstStyle/>
                <a:p>
                  <a:pPr algn="ctr">
                    <a:defRPr/>
                  </a:pPr>
                  <a:endParaRPr lang="zh-CN" altLang="en-US" sz="1800" b="1">
                    <a:solidFill>
                      <a:srgbClr val="000000"/>
                    </a:solidFill>
                  </a:endParaRPr>
                </a:p>
              </p:txBody>
            </p:sp>
            <p:cxnSp>
              <p:nvCxnSpPr>
                <p:cNvPr id="50260" name="直接连接符 78"/>
                <p:cNvCxnSpPr>
                  <a:cxnSpLocks noChangeShapeType="1"/>
                  <a:stCxn id="128" idx="0"/>
                </p:cNvCxnSpPr>
                <p:nvPr/>
              </p:nvCxnSpPr>
              <p:spPr bwMode="auto">
                <a:xfrm rot="10800000">
                  <a:off x="4285447" y="3500438"/>
                  <a:ext cx="431048" cy="37"/>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50261" name="直接连接符 79"/>
                <p:cNvCxnSpPr>
                  <a:cxnSpLocks noChangeShapeType="1"/>
                </p:cNvCxnSpPr>
                <p:nvPr/>
              </p:nvCxnSpPr>
              <p:spPr bwMode="auto">
                <a:xfrm rot="10800000">
                  <a:off x="4285447" y="4058467"/>
                  <a:ext cx="435764"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50262" name="直接连接符 80"/>
                <p:cNvCxnSpPr>
                  <a:cxnSpLocks noChangeShapeType="1"/>
                </p:cNvCxnSpPr>
                <p:nvPr/>
              </p:nvCxnSpPr>
              <p:spPr bwMode="auto">
                <a:xfrm rot="5400000">
                  <a:off x="4006433" y="3779420"/>
                  <a:ext cx="558029" cy="1614"/>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grpSp>
        <p:sp>
          <p:nvSpPr>
            <p:cNvPr id="50245" name="Line 130"/>
            <p:cNvSpPr>
              <a:spLocks noChangeShapeType="1"/>
            </p:cNvSpPr>
            <p:nvPr/>
          </p:nvSpPr>
          <p:spPr bwMode="auto">
            <a:xfrm>
              <a:off x="1276324" y="2929091"/>
              <a:ext cx="42862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46" name="Text Box 133"/>
            <p:cNvSpPr txBox="1">
              <a:spLocks noChangeArrowheads="1"/>
            </p:cNvSpPr>
            <p:nvPr/>
          </p:nvSpPr>
          <p:spPr bwMode="auto">
            <a:xfrm>
              <a:off x="785786" y="2714751"/>
              <a:ext cx="471484" cy="46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d</a:t>
              </a:r>
            </a:p>
          </p:txBody>
        </p:sp>
        <p:sp>
          <p:nvSpPr>
            <p:cNvPr id="50247" name="Line 130"/>
            <p:cNvSpPr>
              <a:spLocks noChangeShapeType="1"/>
            </p:cNvSpPr>
            <p:nvPr/>
          </p:nvSpPr>
          <p:spPr bwMode="auto">
            <a:xfrm>
              <a:off x="2512991" y="2857496"/>
              <a:ext cx="42862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50248" name="组合 76"/>
            <p:cNvGrpSpPr>
              <a:grpSpLocks/>
            </p:cNvGrpSpPr>
            <p:nvPr/>
          </p:nvGrpSpPr>
          <p:grpSpPr bwMode="auto">
            <a:xfrm>
              <a:off x="3370235" y="2211198"/>
              <a:ext cx="617543" cy="500242"/>
              <a:chOff x="4284641" y="3500305"/>
              <a:chExt cx="726862" cy="558936"/>
            </a:xfrm>
          </p:grpSpPr>
          <p:sp>
            <p:nvSpPr>
              <p:cNvPr id="116" name="弧形 115"/>
              <p:cNvSpPr/>
              <p:nvPr/>
            </p:nvSpPr>
            <p:spPr bwMode="auto">
              <a:xfrm>
                <a:off x="4430401" y="3500460"/>
                <a:ext cx="581113" cy="558699"/>
              </a:xfrm>
              <a:prstGeom prst="arc">
                <a:avLst>
                  <a:gd name="adj1" fmla="val 16144200"/>
                  <a:gd name="adj2" fmla="val 5427747"/>
                </a:avLst>
              </a:prstGeom>
              <a:noFill/>
              <a:ln w="38100" cap="flat" cmpd="sng" algn="ctr">
                <a:solidFill>
                  <a:srgbClr val="0000FF"/>
                </a:solidFill>
                <a:prstDash val="solid"/>
                <a:round/>
                <a:headEnd type="none" w="med" len="med"/>
                <a:tailEnd type="none" w="med" len="med"/>
              </a:ln>
              <a:effectLst/>
            </p:spPr>
            <p:txBody>
              <a:bodyPr/>
              <a:lstStyle/>
              <a:p>
                <a:pPr algn="ctr">
                  <a:defRPr/>
                </a:pPr>
                <a:endParaRPr lang="zh-CN" altLang="en-US" sz="1800" b="1">
                  <a:solidFill>
                    <a:srgbClr val="000000"/>
                  </a:solidFill>
                </a:endParaRPr>
              </a:p>
            </p:txBody>
          </p:sp>
          <p:cxnSp>
            <p:nvCxnSpPr>
              <p:cNvPr id="50254" name="直接连接符 78"/>
              <p:cNvCxnSpPr>
                <a:cxnSpLocks noChangeShapeType="1"/>
                <a:stCxn id="116" idx="0"/>
              </p:cNvCxnSpPr>
              <p:nvPr/>
            </p:nvCxnSpPr>
            <p:spPr bwMode="auto">
              <a:xfrm rot="10800000">
                <a:off x="4285447" y="3500438"/>
                <a:ext cx="431048" cy="37"/>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50255" name="直接连接符 79"/>
              <p:cNvCxnSpPr>
                <a:cxnSpLocks noChangeShapeType="1"/>
              </p:cNvCxnSpPr>
              <p:nvPr/>
            </p:nvCxnSpPr>
            <p:spPr bwMode="auto">
              <a:xfrm rot="10800000">
                <a:off x="4285447" y="4058467"/>
                <a:ext cx="435764"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50256" name="直接连接符 80"/>
              <p:cNvCxnSpPr>
                <a:cxnSpLocks noChangeShapeType="1"/>
              </p:cNvCxnSpPr>
              <p:nvPr/>
            </p:nvCxnSpPr>
            <p:spPr bwMode="auto">
              <a:xfrm rot="5400000">
                <a:off x="4006433" y="3779420"/>
                <a:ext cx="558029" cy="1614"/>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cxnSp>
          <p:nvCxnSpPr>
            <p:cNvPr id="139" name="直接连接符 138"/>
            <p:cNvCxnSpPr/>
            <p:nvPr/>
          </p:nvCxnSpPr>
          <p:spPr>
            <a:xfrm rot="16200000" flipH="1" flipV="1">
              <a:off x="2786055" y="2201813"/>
              <a:ext cx="3111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16200000" flipH="1" flipV="1">
              <a:off x="2786055" y="2701843"/>
              <a:ext cx="3111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251" name="Line 130"/>
            <p:cNvSpPr>
              <a:spLocks noChangeShapeType="1"/>
            </p:cNvSpPr>
            <p:nvPr/>
          </p:nvSpPr>
          <p:spPr bwMode="auto">
            <a:xfrm>
              <a:off x="2941633" y="2357430"/>
              <a:ext cx="42862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52" name="Line 130"/>
            <p:cNvSpPr>
              <a:spLocks noChangeShapeType="1"/>
            </p:cNvSpPr>
            <p:nvPr/>
          </p:nvSpPr>
          <p:spPr bwMode="auto">
            <a:xfrm>
              <a:off x="2941626" y="2571744"/>
              <a:ext cx="42862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 name="组合 91"/>
          <p:cNvGrpSpPr>
            <a:grpSpLocks/>
          </p:cNvGrpSpPr>
          <p:nvPr/>
        </p:nvGrpSpPr>
        <p:grpSpPr bwMode="auto">
          <a:xfrm>
            <a:off x="788988" y="4071938"/>
            <a:ext cx="2155825" cy="1533525"/>
            <a:chOff x="788988" y="4071938"/>
            <a:chExt cx="2155825" cy="1533525"/>
          </a:xfrm>
        </p:grpSpPr>
        <p:sp>
          <p:nvSpPr>
            <p:cNvPr id="50208" name="Line 130"/>
            <p:cNvSpPr>
              <a:spLocks noChangeShapeType="1"/>
            </p:cNvSpPr>
            <p:nvPr/>
          </p:nvSpPr>
          <p:spPr bwMode="auto">
            <a:xfrm>
              <a:off x="1289050" y="4357688"/>
              <a:ext cx="42862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09" name="Text Box 133"/>
            <p:cNvSpPr txBox="1">
              <a:spLocks noChangeArrowheads="1"/>
            </p:cNvSpPr>
            <p:nvPr/>
          </p:nvSpPr>
          <p:spPr bwMode="auto">
            <a:xfrm>
              <a:off x="798513" y="4071938"/>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a</a:t>
              </a:r>
            </a:p>
          </p:txBody>
        </p:sp>
        <p:grpSp>
          <p:nvGrpSpPr>
            <p:cNvPr id="50210" name="组合 61"/>
            <p:cNvGrpSpPr>
              <a:grpSpLocks/>
            </p:cNvGrpSpPr>
            <p:nvPr/>
          </p:nvGrpSpPr>
          <p:grpSpPr bwMode="auto">
            <a:xfrm>
              <a:off x="1717675" y="4214813"/>
              <a:ext cx="785813" cy="500062"/>
              <a:chOff x="4357684" y="1214402"/>
              <a:chExt cx="638181" cy="428640"/>
            </a:xfrm>
          </p:grpSpPr>
          <p:sp>
            <p:nvSpPr>
              <p:cNvPr id="50226" name="Oval 132"/>
              <p:cNvSpPr>
                <a:spLocks noChangeArrowheads="1"/>
              </p:cNvSpPr>
              <p:nvPr/>
            </p:nvSpPr>
            <p:spPr bwMode="auto">
              <a:xfrm>
                <a:off x="4878390" y="1382698"/>
                <a:ext cx="117475" cy="117475"/>
              </a:xfrm>
              <a:prstGeom prst="ellipse">
                <a:avLst/>
              </a:prstGeom>
              <a:noFill/>
              <a:ln w="28575"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grpSp>
            <p:nvGrpSpPr>
              <p:cNvPr id="50227" name="组合 76"/>
              <p:cNvGrpSpPr>
                <a:grpSpLocks/>
              </p:cNvGrpSpPr>
              <p:nvPr/>
            </p:nvGrpSpPr>
            <p:grpSpPr bwMode="auto">
              <a:xfrm>
                <a:off x="4357684" y="1214402"/>
                <a:ext cx="501524" cy="428640"/>
                <a:chOff x="4284641" y="3500418"/>
                <a:chExt cx="726865" cy="558823"/>
              </a:xfrm>
            </p:grpSpPr>
            <p:sp>
              <p:nvSpPr>
                <p:cNvPr id="153" name="弧形 152"/>
                <p:cNvSpPr/>
                <p:nvPr/>
              </p:nvSpPr>
              <p:spPr bwMode="auto">
                <a:xfrm>
                  <a:off x="4430386" y="3500418"/>
                  <a:ext cx="581114" cy="558823"/>
                </a:xfrm>
                <a:prstGeom prst="arc">
                  <a:avLst>
                    <a:gd name="adj1" fmla="val 16144200"/>
                    <a:gd name="adj2" fmla="val 5427747"/>
                  </a:avLst>
                </a:prstGeom>
                <a:noFill/>
                <a:ln w="38100" cap="flat" cmpd="sng" algn="ctr">
                  <a:solidFill>
                    <a:srgbClr val="0000FF"/>
                  </a:solidFill>
                  <a:prstDash val="solid"/>
                  <a:round/>
                  <a:headEnd type="none" w="med" len="med"/>
                  <a:tailEnd type="none" w="med" len="med"/>
                </a:ln>
                <a:effectLst/>
              </p:spPr>
              <p:txBody>
                <a:bodyPr/>
                <a:lstStyle/>
                <a:p>
                  <a:pPr algn="ctr">
                    <a:defRPr/>
                  </a:pPr>
                  <a:endParaRPr lang="zh-CN" altLang="en-US" sz="1800" b="1">
                    <a:solidFill>
                      <a:srgbClr val="000000"/>
                    </a:solidFill>
                  </a:endParaRPr>
                </a:p>
              </p:txBody>
            </p:sp>
            <p:cxnSp>
              <p:nvCxnSpPr>
                <p:cNvPr id="50229" name="直接连接符 78"/>
                <p:cNvCxnSpPr>
                  <a:cxnSpLocks noChangeShapeType="1"/>
                  <a:stCxn id="153" idx="0"/>
                </p:cNvCxnSpPr>
                <p:nvPr/>
              </p:nvCxnSpPr>
              <p:spPr bwMode="auto">
                <a:xfrm rot="10800000">
                  <a:off x="4285447" y="3500438"/>
                  <a:ext cx="431048" cy="37"/>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50230" name="直接连接符 79"/>
                <p:cNvCxnSpPr>
                  <a:cxnSpLocks noChangeShapeType="1"/>
                </p:cNvCxnSpPr>
                <p:nvPr/>
              </p:nvCxnSpPr>
              <p:spPr bwMode="auto">
                <a:xfrm rot="10800000">
                  <a:off x="4285447" y="4058467"/>
                  <a:ext cx="435764"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50231" name="直接连接符 80"/>
                <p:cNvCxnSpPr>
                  <a:cxnSpLocks noChangeShapeType="1"/>
                </p:cNvCxnSpPr>
                <p:nvPr/>
              </p:nvCxnSpPr>
              <p:spPr bwMode="auto">
                <a:xfrm rot="5400000">
                  <a:off x="4006433" y="3779420"/>
                  <a:ext cx="558029" cy="1614"/>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grpSp>
        <p:sp>
          <p:nvSpPr>
            <p:cNvPr id="50211" name="Line 130"/>
            <p:cNvSpPr>
              <a:spLocks noChangeShapeType="1"/>
            </p:cNvSpPr>
            <p:nvPr/>
          </p:nvSpPr>
          <p:spPr bwMode="auto">
            <a:xfrm>
              <a:off x="1279525" y="4572000"/>
              <a:ext cx="42862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12" name="Text Box 133"/>
            <p:cNvSpPr txBox="1">
              <a:spLocks noChangeArrowheads="1"/>
            </p:cNvSpPr>
            <p:nvPr/>
          </p:nvSpPr>
          <p:spPr bwMode="auto">
            <a:xfrm>
              <a:off x="788988" y="4357688"/>
              <a:ext cx="47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b</a:t>
              </a:r>
            </a:p>
          </p:txBody>
        </p:sp>
        <p:sp>
          <p:nvSpPr>
            <p:cNvPr id="50213" name="Line 130"/>
            <p:cNvSpPr>
              <a:spLocks noChangeShapeType="1"/>
            </p:cNvSpPr>
            <p:nvPr/>
          </p:nvSpPr>
          <p:spPr bwMode="auto">
            <a:xfrm>
              <a:off x="2516188" y="4475163"/>
              <a:ext cx="42862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14" name="Line 130"/>
            <p:cNvSpPr>
              <a:spLocks noChangeShapeType="1"/>
            </p:cNvSpPr>
            <p:nvPr/>
          </p:nvSpPr>
          <p:spPr bwMode="auto">
            <a:xfrm>
              <a:off x="1289050" y="5143500"/>
              <a:ext cx="42862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15" name="Text Box 133"/>
            <p:cNvSpPr txBox="1">
              <a:spLocks noChangeArrowheads="1"/>
            </p:cNvSpPr>
            <p:nvPr/>
          </p:nvSpPr>
          <p:spPr bwMode="auto">
            <a:xfrm>
              <a:off x="798513" y="4857750"/>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c</a:t>
              </a:r>
            </a:p>
          </p:txBody>
        </p:sp>
        <p:grpSp>
          <p:nvGrpSpPr>
            <p:cNvPr id="50216" name="组合 131"/>
            <p:cNvGrpSpPr>
              <a:grpSpLocks/>
            </p:cNvGrpSpPr>
            <p:nvPr/>
          </p:nvGrpSpPr>
          <p:grpSpPr bwMode="auto">
            <a:xfrm>
              <a:off x="1717675" y="5000625"/>
              <a:ext cx="785813" cy="500063"/>
              <a:chOff x="4357684" y="1214319"/>
              <a:chExt cx="638181" cy="428729"/>
            </a:xfrm>
          </p:grpSpPr>
          <p:sp>
            <p:nvSpPr>
              <p:cNvPr id="50220" name="Oval 132"/>
              <p:cNvSpPr>
                <a:spLocks noChangeArrowheads="1"/>
              </p:cNvSpPr>
              <p:nvPr/>
            </p:nvSpPr>
            <p:spPr bwMode="auto">
              <a:xfrm>
                <a:off x="4878390" y="1382698"/>
                <a:ext cx="117475" cy="117475"/>
              </a:xfrm>
              <a:prstGeom prst="ellipse">
                <a:avLst/>
              </a:prstGeom>
              <a:noFill/>
              <a:ln w="28575"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grpSp>
            <p:nvGrpSpPr>
              <p:cNvPr id="50221" name="组合 76"/>
              <p:cNvGrpSpPr>
                <a:grpSpLocks/>
              </p:cNvGrpSpPr>
              <p:nvPr/>
            </p:nvGrpSpPr>
            <p:grpSpPr bwMode="auto">
              <a:xfrm>
                <a:off x="4357684" y="1214319"/>
                <a:ext cx="501524" cy="428729"/>
                <a:chOff x="4284641" y="3500303"/>
                <a:chExt cx="726865" cy="558938"/>
              </a:xfrm>
            </p:grpSpPr>
            <p:sp>
              <p:nvSpPr>
                <p:cNvPr id="167" name="弧形 166"/>
                <p:cNvSpPr/>
                <p:nvPr/>
              </p:nvSpPr>
              <p:spPr bwMode="auto">
                <a:xfrm>
                  <a:off x="4430386" y="3500303"/>
                  <a:ext cx="581114" cy="558938"/>
                </a:xfrm>
                <a:prstGeom prst="arc">
                  <a:avLst>
                    <a:gd name="adj1" fmla="val 16144200"/>
                    <a:gd name="adj2" fmla="val 5427747"/>
                  </a:avLst>
                </a:prstGeom>
                <a:noFill/>
                <a:ln w="38100" cap="flat" cmpd="sng" algn="ctr">
                  <a:solidFill>
                    <a:srgbClr val="0000FF"/>
                  </a:solidFill>
                  <a:prstDash val="solid"/>
                  <a:round/>
                  <a:headEnd type="none" w="med" len="med"/>
                  <a:tailEnd type="none" w="med" len="med"/>
                </a:ln>
                <a:effectLst/>
              </p:spPr>
              <p:txBody>
                <a:bodyPr/>
                <a:lstStyle/>
                <a:p>
                  <a:pPr algn="ctr">
                    <a:defRPr/>
                  </a:pPr>
                  <a:endParaRPr lang="zh-CN" altLang="en-US" sz="1800" b="1">
                    <a:solidFill>
                      <a:srgbClr val="000000"/>
                    </a:solidFill>
                  </a:endParaRPr>
                </a:p>
              </p:txBody>
            </p:sp>
            <p:cxnSp>
              <p:nvCxnSpPr>
                <p:cNvPr id="50223" name="直接连接符 78"/>
                <p:cNvCxnSpPr>
                  <a:cxnSpLocks noChangeShapeType="1"/>
                  <a:stCxn id="167" idx="0"/>
                </p:cNvCxnSpPr>
                <p:nvPr/>
              </p:nvCxnSpPr>
              <p:spPr bwMode="auto">
                <a:xfrm rot="10800000">
                  <a:off x="4285447" y="3500438"/>
                  <a:ext cx="431048" cy="37"/>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50224" name="直接连接符 79"/>
                <p:cNvCxnSpPr>
                  <a:cxnSpLocks noChangeShapeType="1"/>
                </p:cNvCxnSpPr>
                <p:nvPr/>
              </p:nvCxnSpPr>
              <p:spPr bwMode="auto">
                <a:xfrm rot="10800000">
                  <a:off x="4285447" y="4058467"/>
                  <a:ext cx="435764"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50225" name="直接连接符 80"/>
                <p:cNvCxnSpPr>
                  <a:cxnSpLocks noChangeShapeType="1"/>
                </p:cNvCxnSpPr>
                <p:nvPr/>
              </p:nvCxnSpPr>
              <p:spPr bwMode="auto">
                <a:xfrm rot="5400000">
                  <a:off x="4006433" y="3779420"/>
                  <a:ext cx="558029" cy="1614"/>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grpSp>
        <p:sp>
          <p:nvSpPr>
            <p:cNvPr id="50217" name="Line 130"/>
            <p:cNvSpPr>
              <a:spLocks noChangeShapeType="1"/>
            </p:cNvSpPr>
            <p:nvPr/>
          </p:nvSpPr>
          <p:spPr bwMode="auto">
            <a:xfrm>
              <a:off x="1279525" y="5357813"/>
              <a:ext cx="42862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18" name="Text Box 133"/>
            <p:cNvSpPr txBox="1">
              <a:spLocks noChangeArrowheads="1"/>
            </p:cNvSpPr>
            <p:nvPr/>
          </p:nvSpPr>
          <p:spPr bwMode="auto">
            <a:xfrm>
              <a:off x="788988" y="5143500"/>
              <a:ext cx="471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d</a:t>
              </a:r>
            </a:p>
          </p:txBody>
        </p:sp>
        <p:sp>
          <p:nvSpPr>
            <p:cNvPr id="50219" name="Line 130"/>
            <p:cNvSpPr>
              <a:spLocks noChangeShapeType="1"/>
            </p:cNvSpPr>
            <p:nvPr/>
          </p:nvSpPr>
          <p:spPr bwMode="auto">
            <a:xfrm>
              <a:off x="2516188" y="5286375"/>
              <a:ext cx="42862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 name="组合 92"/>
          <p:cNvGrpSpPr>
            <a:grpSpLocks/>
          </p:cNvGrpSpPr>
          <p:nvPr/>
        </p:nvGrpSpPr>
        <p:grpSpPr bwMode="auto">
          <a:xfrm>
            <a:off x="2944813" y="4475163"/>
            <a:ext cx="1812925" cy="811212"/>
            <a:chOff x="2944813" y="4475163"/>
            <a:chExt cx="1812925" cy="811212"/>
          </a:xfrm>
        </p:grpSpPr>
        <p:sp>
          <p:nvSpPr>
            <p:cNvPr id="50205" name="Line 137"/>
            <p:cNvSpPr>
              <a:spLocks noChangeShapeType="1"/>
            </p:cNvSpPr>
            <p:nvPr/>
          </p:nvSpPr>
          <p:spPr bwMode="auto">
            <a:xfrm flipV="1">
              <a:off x="2954338" y="4854575"/>
              <a:ext cx="126047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06" name="Text Box 138"/>
            <p:cNvSpPr txBox="1">
              <a:spLocks noChangeArrowheads="1"/>
            </p:cNvSpPr>
            <p:nvPr/>
          </p:nvSpPr>
          <p:spPr bwMode="auto">
            <a:xfrm>
              <a:off x="4286250" y="4643438"/>
              <a:ext cx="47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y</a:t>
              </a:r>
            </a:p>
          </p:txBody>
        </p:sp>
        <p:cxnSp>
          <p:nvCxnSpPr>
            <p:cNvPr id="179" name="直接连接符 178"/>
            <p:cNvCxnSpPr>
              <a:endCxn id="50219" idx="1"/>
            </p:cNvCxnSpPr>
            <p:nvPr/>
          </p:nvCxnSpPr>
          <p:spPr>
            <a:xfrm rot="5400000">
              <a:off x="2539207" y="4880769"/>
              <a:ext cx="81121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 name="组合 93"/>
          <p:cNvGrpSpPr>
            <a:grpSpLocks/>
          </p:cNvGrpSpPr>
          <p:nvPr/>
        </p:nvGrpSpPr>
        <p:grpSpPr bwMode="auto">
          <a:xfrm>
            <a:off x="3081338" y="3143250"/>
            <a:ext cx="1841500" cy="1379538"/>
            <a:chOff x="3081327" y="3142744"/>
            <a:chExt cx="1841287" cy="1379773"/>
          </a:xfrm>
        </p:grpSpPr>
        <p:sp>
          <p:nvSpPr>
            <p:cNvPr id="71" name="下箭头 70"/>
            <p:cNvSpPr/>
            <p:nvPr/>
          </p:nvSpPr>
          <p:spPr>
            <a:xfrm rot="1199026">
              <a:off x="3081327" y="3142744"/>
              <a:ext cx="396829" cy="1379773"/>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0204" name="矩形 71"/>
            <p:cNvSpPr>
              <a:spLocks noChangeArrowheads="1"/>
            </p:cNvSpPr>
            <p:nvPr/>
          </p:nvSpPr>
          <p:spPr bwMode="auto">
            <a:xfrm>
              <a:off x="3500430" y="3571876"/>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7030A0"/>
                  </a:solidFill>
                  <a:latin typeface="Times New Roman" pitchFamily="18" charset="0"/>
                  <a:cs typeface="Times New Roman" pitchFamily="18" charset="0"/>
                </a:rPr>
                <a:t>逻辑等价</a:t>
              </a:r>
            </a:p>
          </p:txBody>
        </p:sp>
      </p:grpSp>
      <p:grpSp>
        <p:nvGrpSpPr>
          <p:cNvPr id="16" name="组合 90"/>
          <p:cNvGrpSpPr>
            <a:grpSpLocks/>
          </p:cNvGrpSpPr>
          <p:nvPr/>
        </p:nvGrpSpPr>
        <p:grpSpPr bwMode="auto">
          <a:xfrm>
            <a:off x="1000125" y="1143000"/>
            <a:ext cx="3571875" cy="622300"/>
            <a:chOff x="1000100" y="1143000"/>
            <a:chExt cx="3571900" cy="622300"/>
          </a:xfrm>
        </p:grpSpPr>
        <p:graphicFrame>
          <p:nvGraphicFramePr>
            <p:cNvPr id="50201" name="Object 2"/>
            <p:cNvGraphicFramePr>
              <a:graphicFrameLocks noChangeAspect="1"/>
            </p:cNvGraphicFramePr>
            <p:nvPr/>
          </p:nvGraphicFramePr>
          <p:xfrm>
            <a:off x="2836862" y="1143000"/>
            <a:ext cx="1735138" cy="622300"/>
          </p:xfrm>
          <a:graphic>
            <a:graphicData uri="http://schemas.openxmlformats.org/presentationml/2006/ole">
              <mc:AlternateContent xmlns:mc="http://schemas.openxmlformats.org/markup-compatibility/2006">
                <mc:Choice xmlns:v="urn:schemas-microsoft-com:vml" Requires="v">
                  <p:oleObj spid="_x0000_s50279" name="公式" r:id="rId4" imgW="672808" imgH="241195" progId="Equation.3">
                    <p:embed/>
                  </p:oleObj>
                </mc:Choice>
                <mc:Fallback>
                  <p:oleObj name="公式" r:id="rId4" imgW="672808" imgH="241195"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6862" y="1143000"/>
                          <a:ext cx="1735138"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2" name="矩形 89"/>
            <p:cNvSpPr>
              <a:spLocks noChangeArrowheads="1"/>
            </p:cNvSpPr>
            <p:nvPr/>
          </p:nvSpPr>
          <p:spPr bwMode="auto">
            <a:xfrm>
              <a:off x="1000100" y="1285860"/>
              <a:ext cx="18822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000" b="1">
                  <a:solidFill>
                    <a:srgbClr val="0000FF"/>
                  </a:solidFill>
                  <a:latin typeface="Times New Roman" pitchFamily="18" charset="0"/>
                  <a:cs typeface="Times New Roman" pitchFamily="18" charset="0"/>
                </a:rPr>
                <a:t>实现逻辑函数</a:t>
              </a:r>
              <a:r>
                <a:rPr lang="en-US" altLang="zh-CN" sz="2000" b="1">
                  <a:solidFill>
                    <a:srgbClr val="0000FF"/>
                  </a:solidFill>
                  <a:latin typeface="Times New Roman" pitchFamily="18" charset="0"/>
                  <a:cs typeface="Times New Roman" pitchFamily="18" charset="0"/>
                </a:rPr>
                <a:t>:</a:t>
              </a:r>
              <a:r>
                <a:rPr lang="zh-CN" altLang="en-US" sz="2000" b="1">
                  <a:solidFill>
                    <a:srgbClr val="0000FF"/>
                  </a:solidFill>
                  <a:latin typeface="Times New Roman" pitchFamily="18" charset="0"/>
                  <a:cs typeface="Times New Roman" pitchFamily="18" charset="0"/>
                </a:rPr>
                <a:t> </a:t>
              </a:r>
            </a:p>
          </p:txBody>
        </p:sp>
      </p:grpSp>
      <p:grpSp>
        <p:nvGrpSpPr>
          <p:cNvPr id="17" name="组合 95"/>
          <p:cNvGrpSpPr>
            <a:grpSpLocks/>
          </p:cNvGrpSpPr>
          <p:nvPr/>
        </p:nvGrpSpPr>
        <p:grpSpPr bwMode="auto">
          <a:xfrm>
            <a:off x="2938463" y="5029200"/>
            <a:ext cx="1276350" cy="400050"/>
            <a:chOff x="2937862" y="5029154"/>
            <a:chExt cx="1276948" cy="400110"/>
          </a:xfrm>
        </p:grpSpPr>
        <p:sp>
          <p:nvSpPr>
            <p:cNvPr id="50199" name="矩形 72"/>
            <p:cNvSpPr>
              <a:spLocks noChangeArrowheads="1"/>
            </p:cNvSpPr>
            <p:nvPr/>
          </p:nvSpPr>
          <p:spPr bwMode="auto">
            <a:xfrm>
              <a:off x="3257497" y="5029154"/>
              <a:ext cx="957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a:solidFill>
                    <a:srgbClr val="FF0000"/>
                  </a:solidFill>
                  <a:latin typeface="Times New Roman" pitchFamily="18" charset="0"/>
                  <a:cs typeface="Times New Roman" pitchFamily="18" charset="0"/>
                </a:rPr>
                <a:t>“</a:t>
              </a:r>
              <a:r>
                <a:rPr lang="zh-CN" altLang="en-US" sz="2000" b="1">
                  <a:solidFill>
                    <a:srgbClr val="FF0000"/>
                  </a:solidFill>
                  <a:latin typeface="Times New Roman" pitchFamily="18" charset="0"/>
                  <a:cs typeface="Times New Roman" pitchFamily="18" charset="0"/>
                </a:rPr>
                <a:t>线与</a:t>
              </a:r>
              <a:r>
                <a:rPr lang="en-US" altLang="zh-CN" sz="2000" b="1">
                  <a:solidFill>
                    <a:srgbClr val="FF0000"/>
                  </a:solidFill>
                  <a:latin typeface="Times New Roman" pitchFamily="18" charset="0"/>
                  <a:cs typeface="Times New Roman" pitchFamily="18" charset="0"/>
                </a:rPr>
                <a:t>”</a:t>
              </a:r>
              <a:endParaRPr lang="zh-CN" altLang="en-US" sz="2000" b="1">
                <a:solidFill>
                  <a:srgbClr val="FF0000"/>
                </a:solidFill>
                <a:latin typeface="Times New Roman" pitchFamily="18" charset="0"/>
                <a:cs typeface="Times New Roman" pitchFamily="18" charset="0"/>
              </a:endParaRPr>
            </a:p>
          </p:txBody>
        </p:sp>
        <p:sp>
          <p:nvSpPr>
            <p:cNvPr id="95" name="右箭头 94"/>
            <p:cNvSpPr/>
            <p:nvPr/>
          </p:nvSpPr>
          <p:spPr>
            <a:xfrm rot="1951837">
              <a:off x="2937862" y="5032329"/>
              <a:ext cx="430414" cy="158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102" name="Text Box 68"/>
          <p:cNvSpPr txBox="1">
            <a:spLocks noChangeArrowheads="1"/>
          </p:cNvSpPr>
          <p:nvPr/>
        </p:nvSpPr>
        <p:spPr bwMode="auto">
          <a:xfrm>
            <a:off x="7358063" y="2012950"/>
            <a:ext cx="642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6600"/>
                </a:solidFill>
                <a:latin typeface="Times New Roman" pitchFamily="18" charset="0"/>
                <a:cs typeface="Times New Roman" pitchFamily="18" charset="0"/>
              </a:rPr>
              <a:t>“1”</a:t>
            </a:r>
          </a:p>
        </p:txBody>
      </p:sp>
      <p:sp>
        <p:nvSpPr>
          <p:cNvPr id="103" name="Text Box 68"/>
          <p:cNvSpPr txBox="1">
            <a:spLocks noChangeArrowheads="1"/>
          </p:cNvSpPr>
          <p:nvPr/>
        </p:nvSpPr>
        <p:spPr bwMode="auto">
          <a:xfrm>
            <a:off x="7358063" y="5227638"/>
            <a:ext cx="642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b="1">
                <a:solidFill>
                  <a:srgbClr val="006600"/>
                </a:solidFill>
                <a:latin typeface="Times New Roman" pitchFamily="18" charset="0"/>
                <a:cs typeface="Times New Roman" pitchFamily="18" charset="0"/>
              </a:rPr>
              <a:t>“0”</a:t>
            </a:r>
          </a:p>
        </p:txBody>
      </p:sp>
      <p:grpSp>
        <p:nvGrpSpPr>
          <p:cNvPr id="18" name="组合 111"/>
          <p:cNvGrpSpPr>
            <a:grpSpLocks/>
          </p:cNvGrpSpPr>
          <p:nvPr/>
        </p:nvGrpSpPr>
        <p:grpSpPr bwMode="auto">
          <a:xfrm>
            <a:off x="7072313" y="1000125"/>
            <a:ext cx="1571625" cy="5143500"/>
            <a:chOff x="7143768" y="1547284"/>
            <a:chExt cx="1080484" cy="4453484"/>
          </a:xfrm>
        </p:grpSpPr>
        <p:sp>
          <p:nvSpPr>
            <p:cNvPr id="50197" name="Freeform 79"/>
            <p:cNvSpPr>
              <a:spLocks/>
            </p:cNvSpPr>
            <p:nvPr/>
          </p:nvSpPr>
          <p:spPr bwMode="auto">
            <a:xfrm>
              <a:off x="7143768" y="1547284"/>
              <a:ext cx="571504" cy="4453484"/>
            </a:xfrm>
            <a:custGeom>
              <a:avLst/>
              <a:gdLst>
                <a:gd name="T0" fmla="*/ 2147483647 w 467"/>
                <a:gd name="T1" fmla="*/ 0 h 2402"/>
                <a:gd name="T2" fmla="*/ 2147483647 w 467"/>
                <a:gd name="T3" fmla="*/ 2147483647 h 2402"/>
                <a:gd name="T4" fmla="*/ 2147483647 w 467"/>
                <a:gd name="T5" fmla="*/ 2147483647 h 2402"/>
                <a:gd name="T6" fmla="*/ 2147483647 w 467"/>
                <a:gd name="T7" fmla="*/ 2147483647 h 2402"/>
                <a:gd name="T8" fmla="*/ 0 w 467"/>
                <a:gd name="T9" fmla="*/ 2147483647 h 2402"/>
                <a:gd name="T10" fmla="*/ 0 w 467"/>
                <a:gd name="T11" fmla="*/ 2147483647 h 2402"/>
                <a:gd name="T12" fmla="*/ 0 60000 65536"/>
                <a:gd name="T13" fmla="*/ 0 60000 65536"/>
                <a:gd name="T14" fmla="*/ 0 60000 65536"/>
                <a:gd name="T15" fmla="*/ 0 60000 65536"/>
                <a:gd name="T16" fmla="*/ 0 60000 65536"/>
                <a:gd name="T17" fmla="*/ 0 60000 65536"/>
                <a:gd name="T18" fmla="*/ 0 w 467"/>
                <a:gd name="T19" fmla="*/ 0 h 2402"/>
                <a:gd name="T20" fmla="*/ 467 w 467"/>
                <a:gd name="T21" fmla="*/ 2402 h 2402"/>
              </a:gdLst>
              <a:ahLst/>
              <a:cxnLst>
                <a:cxn ang="T12">
                  <a:pos x="T0" y="T1"/>
                </a:cxn>
                <a:cxn ang="T13">
                  <a:pos x="T2" y="T3"/>
                </a:cxn>
                <a:cxn ang="T14">
                  <a:pos x="T4" y="T5"/>
                </a:cxn>
                <a:cxn ang="T15">
                  <a:pos x="T6" y="T7"/>
                </a:cxn>
                <a:cxn ang="T16">
                  <a:pos x="T8" y="T9"/>
                </a:cxn>
                <a:cxn ang="T17">
                  <a:pos x="T10" y="T11"/>
                </a:cxn>
              </a:cxnLst>
              <a:rect l="T18" t="T19" r="T20" b="T21"/>
              <a:pathLst>
                <a:path w="467" h="2402">
                  <a:moveTo>
                    <a:pt x="87" y="0"/>
                  </a:moveTo>
                  <a:lnTo>
                    <a:pt x="87" y="598"/>
                  </a:lnTo>
                  <a:lnTo>
                    <a:pt x="467" y="598"/>
                  </a:lnTo>
                  <a:lnTo>
                    <a:pt x="467" y="2022"/>
                  </a:lnTo>
                  <a:lnTo>
                    <a:pt x="0" y="2022"/>
                  </a:lnTo>
                  <a:lnTo>
                    <a:pt x="0" y="2402"/>
                  </a:lnTo>
                </a:path>
              </a:pathLst>
            </a:custGeom>
            <a:noFill/>
            <a:ln w="38100">
              <a:solidFill>
                <a:srgbClr val="FF0000"/>
              </a:solidFill>
              <a:round/>
              <a:headEnd/>
              <a:tailEnd type="stealth"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198" name="Text Box 138"/>
            <p:cNvSpPr txBox="1">
              <a:spLocks noChangeArrowheads="1"/>
            </p:cNvSpPr>
            <p:nvPr/>
          </p:nvSpPr>
          <p:spPr bwMode="auto">
            <a:xfrm>
              <a:off x="7752764" y="3286124"/>
              <a:ext cx="47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i</a:t>
              </a:r>
            </a:p>
          </p:txBody>
        </p:sp>
      </p:grpSp>
      <p:sp>
        <p:nvSpPr>
          <p:cNvPr id="110" name="矩形 109"/>
          <p:cNvSpPr/>
          <p:nvPr/>
        </p:nvSpPr>
        <p:spPr>
          <a:xfrm>
            <a:off x="5786438" y="2513013"/>
            <a:ext cx="1357312" cy="857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11" name="矩形 110"/>
          <p:cNvSpPr/>
          <p:nvPr/>
        </p:nvSpPr>
        <p:spPr>
          <a:xfrm>
            <a:off x="5786438" y="4071938"/>
            <a:ext cx="1428750" cy="1038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19" name="组合 114"/>
          <p:cNvGrpSpPr>
            <a:grpSpLocks/>
          </p:cNvGrpSpPr>
          <p:nvPr/>
        </p:nvGrpSpPr>
        <p:grpSpPr bwMode="auto">
          <a:xfrm>
            <a:off x="7572375" y="5727700"/>
            <a:ext cx="1428750" cy="857250"/>
            <a:chOff x="7572396" y="5857892"/>
            <a:chExt cx="1428760" cy="857256"/>
          </a:xfrm>
        </p:grpSpPr>
        <p:sp>
          <p:nvSpPr>
            <p:cNvPr id="114" name="圆角矩形标注 113"/>
            <p:cNvSpPr/>
            <p:nvPr/>
          </p:nvSpPr>
          <p:spPr>
            <a:xfrm>
              <a:off x="7572396" y="5857892"/>
              <a:ext cx="1357323" cy="857256"/>
            </a:xfrm>
            <a:prstGeom prst="wedgeRoundRectCallout">
              <a:avLst>
                <a:gd name="adj1" fmla="val -81652"/>
                <a:gd name="adj2" fmla="val -54537"/>
                <a:gd name="adj3" fmla="val 16667"/>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0196" name="Text Box 84"/>
            <p:cNvSpPr txBox="1">
              <a:spLocks noChangeArrowheads="1"/>
            </p:cNvSpPr>
            <p:nvPr/>
          </p:nvSpPr>
          <p:spPr bwMode="auto">
            <a:xfrm>
              <a:off x="7613655" y="5929330"/>
              <a:ext cx="138750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000" b="1">
                  <a:solidFill>
                    <a:srgbClr val="FFFF00"/>
                  </a:solidFill>
                  <a:latin typeface="Times New Roman" pitchFamily="18" charset="0"/>
                  <a:cs typeface="Times New Roman" pitchFamily="18" charset="0"/>
                </a:rPr>
                <a:t>电流过大</a:t>
              </a:r>
              <a:endParaRPr lang="en-US" altLang="zh-CN" sz="2000" b="1">
                <a:solidFill>
                  <a:srgbClr val="FFFF00"/>
                </a:solidFill>
                <a:latin typeface="Times New Roman" pitchFamily="18" charset="0"/>
                <a:cs typeface="Times New Roman" pitchFamily="18" charset="0"/>
              </a:endParaRPr>
            </a:p>
            <a:p>
              <a:pPr eaLnBrk="1" hangingPunct="1">
                <a:spcBef>
                  <a:spcPct val="0"/>
                </a:spcBef>
                <a:buFontTx/>
                <a:buNone/>
              </a:pPr>
              <a:r>
                <a:rPr lang="en-US" altLang="zh-CN" sz="2000" b="1">
                  <a:solidFill>
                    <a:srgbClr val="FFFF00"/>
                  </a:solidFill>
                  <a:latin typeface="Times New Roman" pitchFamily="18" charset="0"/>
                  <a:cs typeface="Times New Roman" pitchFamily="18" charset="0"/>
                </a:rPr>
                <a:t>T</a:t>
              </a:r>
              <a:r>
                <a:rPr lang="en-US" altLang="zh-CN" sz="2000" b="1" baseline="-25000">
                  <a:solidFill>
                    <a:srgbClr val="FFFF00"/>
                  </a:solidFill>
                  <a:latin typeface="Times New Roman" pitchFamily="18" charset="0"/>
                  <a:cs typeface="Times New Roman" pitchFamily="18" charset="0"/>
                </a:rPr>
                <a:t>5</a:t>
              </a:r>
              <a:r>
                <a:rPr lang="zh-CN" altLang="en-US" sz="2000" b="1">
                  <a:solidFill>
                    <a:srgbClr val="FFFF00"/>
                  </a:solidFill>
                  <a:latin typeface="Times New Roman" pitchFamily="18" charset="0"/>
                  <a:cs typeface="Times New Roman" pitchFamily="18" charset="0"/>
                </a:rPr>
                <a:t>被烧毁。</a:t>
              </a:r>
            </a:p>
          </p:txBody>
        </p:sp>
      </p:grpSp>
      <p:sp>
        <p:nvSpPr>
          <p:cNvPr id="117" name="Text Box 5"/>
          <p:cNvSpPr txBox="1">
            <a:spLocks noChangeArrowheads="1"/>
          </p:cNvSpPr>
          <p:nvPr/>
        </p:nvSpPr>
        <p:spPr bwMode="auto">
          <a:xfrm>
            <a:off x="71438" y="6253163"/>
            <a:ext cx="7472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i="1">
                <a:solidFill>
                  <a:srgbClr val="FF0066"/>
                </a:solidFill>
              </a:rPr>
              <a:t>普通与非门的输出端不能直接连在一起实现“线与”！</a:t>
            </a:r>
          </a:p>
        </p:txBody>
      </p:sp>
      <p:sp>
        <p:nvSpPr>
          <p:cNvPr id="50194" name="矩形 1"/>
          <p:cNvSpPr>
            <a:spLocks noChangeArrowheads="1"/>
          </p:cNvSpPr>
          <p:nvPr/>
        </p:nvSpPr>
        <p:spPr bwMode="auto">
          <a:xfrm>
            <a:off x="6488113" y="147638"/>
            <a:ext cx="2446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§3.4</a:t>
            </a:r>
            <a:r>
              <a:rPr kumimoji="1" lang="en-US" altLang="zh-CN" sz="1800" b="1">
                <a:solidFill>
                  <a:srgbClr val="FF0066"/>
                </a:solidFill>
                <a:latin typeface="宋体" pitchFamily="2" charset="-122"/>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TTL</a:t>
            </a:r>
            <a:r>
              <a:rPr lang="zh-CN" altLang="en-US" sz="1800" b="1">
                <a:solidFill>
                  <a:srgbClr val="FF0066"/>
                </a:solidFill>
                <a:latin typeface="Times New Roman" pitchFamily="18" charset="0"/>
                <a:ea typeface="楷体_GB2312" pitchFamily="49" charset="-122"/>
                <a:cs typeface="Times New Roman" pitchFamily="18" charset="0"/>
              </a:rPr>
              <a:t>集成门电路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wipe(left)">
                                      <p:cBhvr>
                                        <p:cTn id="47" dur="500"/>
                                        <p:tgtEl>
                                          <p:spTgt spid="1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10"/>
                                        </p:tgtEl>
                                        <p:attrNameLst>
                                          <p:attrName>style.visibility</p:attrName>
                                        </p:attrNameLst>
                                      </p:cBhvr>
                                      <p:to>
                                        <p:strVal val="visible"/>
                                      </p:to>
                                    </p:set>
                                    <p:animEffect transition="in" filter="wipe(up)">
                                      <p:cBhvr>
                                        <p:cTn id="52" dur="500"/>
                                        <p:tgtEl>
                                          <p:spTgt spid="1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3"/>
                                        </p:tgtEl>
                                        <p:attrNameLst>
                                          <p:attrName>style.visibility</p:attrName>
                                        </p:attrNameLst>
                                      </p:cBhvr>
                                      <p:to>
                                        <p:strVal val="visible"/>
                                      </p:to>
                                    </p:set>
                                    <p:animEffect transition="in" filter="wipe(left)">
                                      <p:cBhvr>
                                        <p:cTn id="57" dur="500"/>
                                        <p:tgtEl>
                                          <p:spTgt spid="10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11"/>
                                        </p:tgtEl>
                                        <p:attrNameLst>
                                          <p:attrName>style.visibility</p:attrName>
                                        </p:attrNameLst>
                                      </p:cBhvr>
                                      <p:to>
                                        <p:strVal val="visible"/>
                                      </p:to>
                                    </p:set>
                                    <p:animEffect transition="in" filter="wipe(up)">
                                      <p:cBhvr>
                                        <p:cTn id="62" dur="500"/>
                                        <p:tgtEl>
                                          <p:spTgt spid="11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up)">
                                      <p:cBhvr>
                                        <p:cTn id="67" dur="500"/>
                                        <p:tgtEl>
                                          <p:spTgt spid="1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500"/>
                                        <p:tgtEl>
                                          <p:spTgt spid="1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17"/>
                                        </p:tgtEl>
                                        <p:attrNameLst>
                                          <p:attrName>style.visibility</p:attrName>
                                        </p:attrNameLst>
                                      </p:cBhvr>
                                      <p:to>
                                        <p:strVal val="visible"/>
                                      </p:to>
                                    </p:set>
                                    <p:animEffect transition="in" filter="wipe(left)">
                                      <p:cBhvr>
                                        <p:cTn id="77"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102" grpId="0"/>
      <p:bldP spid="103" grpId="0"/>
      <p:bldP spid="110" grpId="0" animBg="1"/>
      <p:bldP spid="111" grpId="0" animBg="1"/>
      <p:bldP spid="11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10"/>
          <p:cNvSpPr txBox="1">
            <a:spLocks noChangeArrowheads="1"/>
          </p:cNvSpPr>
          <p:nvPr/>
        </p:nvSpPr>
        <p:spPr bwMode="auto">
          <a:xfrm>
            <a:off x="323850" y="214313"/>
            <a:ext cx="424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0000"/>
                </a:solidFill>
                <a:latin typeface="Times New Roman" pitchFamily="18" charset="0"/>
                <a:cs typeface="Times New Roman" pitchFamily="18" charset="0"/>
              </a:rPr>
              <a:t>2.OC</a:t>
            </a:r>
            <a:r>
              <a:rPr lang="zh-CN" altLang="en-US" sz="2400" b="1">
                <a:solidFill>
                  <a:srgbClr val="FF0000"/>
                </a:solidFill>
                <a:latin typeface="Times New Roman" pitchFamily="18" charset="0"/>
                <a:cs typeface="Times New Roman" pitchFamily="18" charset="0"/>
              </a:rPr>
              <a:t>门的电路结构和逻辑符号</a:t>
            </a:r>
          </a:p>
        </p:txBody>
      </p:sp>
      <p:grpSp>
        <p:nvGrpSpPr>
          <p:cNvPr id="2" name="组合 8"/>
          <p:cNvGrpSpPr>
            <a:grpSpLocks/>
          </p:cNvGrpSpPr>
          <p:nvPr/>
        </p:nvGrpSpPr>
        <p:grpSpPr bwMode="auto">
          <a:xfrm>
            <a:off x="71438" y="928688"/>
            <a:ext cx="4286250" cy="3624262"/>
            <a:chOff x="71406" y="928688"/>
            <a:chExt cx="4286250" cy="3624684"/>
          </a:xfrm>
        </p:grpSpPr>
        <p:graphicFrame>
          <p:nvGraphicFramePr>
            <p:cNvPr id="51226" name="Object 2"/>
            <p:cNvGraphicFramePr>
              <a:graphicFrameLocks noChangeAspect="1"/>
            </p:cNvGraphicFramePr>
            <p:nvPr/>
          </p:nvGraphicFramePr>
          <p:xfrm>
            <a:off x="71406" y="928688"/>
            <a:ext cx="4286250" cy="3286125"/>
          </p:xfrm>
          <a:graphic>
            <a:graphicData uri="http://schemas.openxmlformats.org/presentationml/2006/ole">
              <mc:AlternateContent xmlns:mc="http://schemas.openxmlformats.org/markup-compatibility/2006">
                <mc:Choice xmlns:v="urn:schemas-microsoft-com:vml" Requires="v">
                  <p:oleObj spid="_x0000_s51229" name="Picture" r:id="rId3" imgW="8115300" imgH="5397500" progId="Word.Picture.8">
                    <p:embed/>
                  </p:oleObj>
                </mc:Choice>
                <mc:Fallback>
                  <p:oleObj name="Picture" r:id="rId3" imgW="8115300" imgH="539750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06" y="928688"/>
                          <a:ext cx="428625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27" name="矩形 7"/>
            <p:cNvSpPr>
              <a:spLocks noChangeArrowheads="1"/>
            </p:cNvSpPr>
            <p:nvPr/>
          </p:nvSpPr>
          <p:spPr bwMode="auto">
            <a:xfrm>
              <a:off x="1515871" y="4214818"/>
              <a:ext cx="16273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1600" b="1">
                  <a:solidFill>
                    <a:srgbClr val="0000FF"/>
                  </a:solidFill>
                  <a:latin typeface="Times New Roman" pitchFamily="18" charset="0"/>
                  <a:cs typeface="Times New Roman" pitchFamily="18" charset="0"/>
                </a:rPr>
                <a:t>普通</a:t>
              </a:r>
              <a:r>
                <a:rPr lang="en-US" altLang="zh-CN" sz="1600" b="1">
                  <a:solidFill>
                    <a:srgbClr val="0000FF"/>
                  </a:solidFill>
                  <a:latin typeface="Times New Roman" pitchFamily="18" charset="0"/>
                  <a:cs typeface="Times New Roman" pitchFamily="18" charset="0"/>
                </a:rPr>
                <a:t>TTL</a:t>
              </a:r>
              <a:r>
                <a:rPr lang="zh-CN" altLang="en-US" sz="1600" b="1">
                  <a:solidFill>
                    <a:srgbClr val="0000FF"/>
                  </a:solidFill>
                  <a:latin typeface="Times New Roman" pitchFamily="18" charset="0"/>
                  <a:cs typeface="Times New Roman" pitchFamily="18" charset="0"/>
                </a:rPr>
                <a:t>与非门</a:t>
              </a:r>
              <a:endParaRPr lang="zh-CN" altLang="en-US" sz="1600">
                <a:solidFill>
                  <a:srgbClr val="0000FF"/>
                </a:solidFill>
              </a:endParaRPr>
            </a:p>
          </p:txBody>
        </p:sp>
      </p:grpSp>
      <p:grpSp>
        <p:nvGrpSpPr>
          <p:cNvPr id="3" name="组合 9"/>
          <p:cNvGrpSpPr>
            <a:grpSpLocks/>
          </p:cNvGrpSpPr>
          <p:nvPr/>
        </p:nvGrpSpPr>
        <p:grpSpPr bwMode="auto">
          <a:xfrm>
            <a:off x="4286250" y="928688"/>
            <a:ext cx="4714875" cy="3624262"/>
            <a:chOff x="4286248" y="928670"/>
            <a:chExt cx="4714908" cy="3624702"/>
          </a:xfrm>
        </p:grpSpPr>
        <p:pic>
          <p:nvPicPr>
            <p:cNvPr id="5122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31" y="928670"/>
              <a:ext cx="4048125"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4" name="矩形 6"/>
            <p:cNvSpPr>
              <a:spLocks noChangeArrowheads="1"/>
            </p:cNvSpPr>
            <p:nvPr/>
          </p:nvSpPr>
          <p:spPr bwMode="auto">
            <a:xfrm>
              <a:off x="5715008" y="4214818"/>
              <a:ext cx="27671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1600" b="1">
                  <a:solidFill>
                    <a:srgbClr val="0000FF"/>
                  </a:solidFill>
                  <a:latin typeface="Times New Roman" pitchFamily="18" charset="0"/>
                  <a:cs typeface="Times New Roman" pitchFamily="18" charset="0"/>
                </a:rPr>
                <a:t>集电极开路与非门（</a:t>
              </a:r>
              <a:r>
                <a:rPr lang="en-US" altLang="zh-CN" sz="1600" b="1">
                  <a:solidFill>
                    <a:srgbClr val="0000FF"/>
                  </a:solidFill>
                  <a:latin typeface="Times New Roman" pitchFamily="18" charset="0"/>
                  <a:cs typeface="Times New Roman" pitchFamily="18" charset="0"/>
                </a:rPr>
                <a:t>OC</a:t>
              </a:r>
              <a:r>
                <a:rPr lang="zh-CN" altLang="en-US" sz="1600" b="1">
                  <a:solidFill>
                    <a:srgbClr val="0000FF"/>
                  </a:solidFill>
                  <a:latin typeface="Times New Roman" pitchFamily="18" charset="0"/>
                  <a:cs typeface="Times New Roman" pitchFamily="18" charset="0"/>
                </a:rPr>
                <a:t>门）</a:t>
              </a:r>
              <a:endParaRPr lang="zh-CN" altLang="en-US" sz="1600">
                <a:solidFill>
                  <a:srgbClr val="0000FF"/>
                </a:solidFill>
              </a:endParaRPr>
            </a:p>
          </p:txBody>
        </p:sp>
        <p:sp>
          <p:nvSpPr>
            <p:cNvPr id="6" name="右箭头 5"/>
            <p:cNvSpPr/>
            <p:nvPr/>
          </p:nvSpPr>
          <p:spPr>
            <a:xfrm>
              <a:off x="4286248" y="2357593"/>
              <a:ext cx="642943" cy="571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4" name="组合 48"/>
          <p:cNvGrpSpPr>
            <a:grpSpLocks/>
          </p:cNvGrpSpPr>
          <p:nvPr/>
        </p:nvGrpSpPr>
        <p:grpSpPr bwMode="auto">
          <a:xfrm>
            <a:off x="6164263" y="4643438"/>
            <a:ext cx="2622550" cy="747712"/>
            <a:chOff x="3857620" y="4643446"/>
            <a:chExt cx="2622568" cy="747559"/>
          </a:xfrm>
        </p:grpSpPr>
        <p:sp>
          <p:nvSpPr>
            <p:cNvPr id="51209" name="Line 130"/>
            <p:cNvSpPr>
              <a:spLocks noChangeShapeType="1"/>
            </p:cNvSpPr>
            <p:nvPr/>
          </p:nvSpPr>
          <p:spPr bwMode="auto">
            <a:xfrm>
              <a:off x="4357685" y="4929252"/>
              <a:ext cx="42861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10" name="Text Box 133"/>
            <p:cNvSpPr txBox="1">
              <a:spLocks noChangeArrowheads="1"/>
            </p:cNvSpPr>
            <p:nvPr/>
          </p:nvSpPr>
          <p:spPr bwMode="auto">
            <a:xfrm>
              <a:off x="3867149" y="4643446"/>
              <a:ext cx="471482" cy="45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a</a:t>
              </a:r>
            </a:p>
          </p:txBody>
        </p:sp>
        <p:grpSp>
          <p:nvGrpSpPr>
            <p:cNvPr id="51211" name="组合 61"/>
            <p:cNvGrpSpPr>
              <a:grpSpLocks/>
            </p:cNvGrpSpPr>
            <p:nvPr/>
          </p:nvGrpSpPr>
          <p:grpSpPr bwMode="auto">
            <a:xfrm>
              <a:off x="4786289" y="4786330"/>
              <a:ext cx="785812" cy="500178"/>
              <a:chOff x="4357683" y="1214404"/>
              <a:chExt cx="638182" cy="428643"/>
            </a:xfrm>
          </p:grpSpPr>
          <p:sp>
            <p:nvSpPr>
              <p:cNvPr id="51217" name="Oval 132"/>
              <p:cNvSpPr>
                <a:spLocks noChangeArrowheads="1"/>
              </p:cNvSpPr>
              <p:nvPr/>
            </p:nvSpPr>
            <p:spPr bwMode="auto">
              <a:xfrm>
                <a:off x="4878390" y="1382698"/>
                <a:ext cx="117475" cy="117475"/>
              </a:xfrm>
              <a:prstGeom prst="ellipse">
                <a:avLst/>
              </a:prstGeom>
              <a:noFill/>
              <a:ln w="28575"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grpSp>
            <p:nvGrpSpPr>
              <p:cNvPr id="51218" name="组合 76"/>
              <p:cNvGrpSpPr>
                <a:grpSpLocks/>
              </p:cNvGrpSpPr>
              <p:nvPr/>
            </p:nvGrpSpPr>
            <p:grpSpPr bwMode="auto">
              <a:xfrm>
                <a:off x="4357683" y="1214404"/>
                <a:ext cx="501528" cy="428643"/>
                <a:chOff x="4284641" y="3500415"/>
                <a:chExt cx="726871" cy="558826"/>
              </a:xfrm>
            </p:grpSpPr>
            <p:sp>
              <p:nvSpPr>
                <p:cNvPr id="45" name="弧形 44"/>
                <p:cNvSpPr/>
                <p:nvPr/>
              </p:nvSpPr>
              <p:spPr bwMode="auto">
                <a:xfrm>
                  <a:off x="4430416" y="3500373"/>
                  <a:ext cx="581119" cy="558582"/>
                </a:xfrm>
                <a:prstGeom prst="arc">
                  <a:avLst>
                    <a:gd name="adj1" fmla="val 16144200"/>
                    <a:gd name="adj2" fmla="val 5427747"/>
                  </a:avLst>
                </a:prstGeom>
                <a:noFill/>
                <a:ln w="38100" cap="flat" cmpd="sng" algn="ctr">
                  <a:solidFill>
                    <a:srgbClr val="0000FF"/>
                  </a:solidFill>
                  <a:prstDash val="solid"/>
                  <a:round/>
                  <a:headEnd type="none" w="med" len="med"/>
                  <a:tailEnd type="none" w="med" len="med"/>
                </a:ln>
                <a:effectLst/>
              </p:spPr>
              <p:txBody>
                <a:bodyPr/>
                <a:lstStyle/>
                <a:p>
                  <a:pPr algn="ctr">
                    <a:defRPr/>
                  </a:pPr>
                  <a:endParaRPr lang="zh-CN" altLang="en-US" sz="1800" b="1">
                    <a:solidFill>
                      <a:srgbClr val="000000"/>
                    </a:solidFill>
                  </a:endParaRPr>
                </a:p>
              </p:txBody>
            </p:sp>
            <p:cxnSp>
              <p:nvCxnSpPr>
                <p:cNvPr id="51220" name="直接连接符 78"/>
                <p:cNvCxnSpPr>
                  <a:cxnSpLocks noChangeShapeType="1"/>
                  <a:stCxn id="45" idx="0"/>
                </p:cNvCxnSpPr>
                <p:nvPr/>
              </p:nvCxnSpPr>
              <p:spPr bwMode="auto">
                <a:xfrm rot="10800000">
                  <a:off x="4285447" y="3500438"/>
                  <a:ext cx="431048" cy="37"/>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51221" name="直接连接符 79"/>
                <p:cNvCxnSpPr>
                  <a:cxnSpLocks noChangeShapeType="1"/>
                </p:cNvCxnSpPr>
                <p:nvPr/>
              </p:nvCxnSpPr>
              <p:spPr bwMode="auto">
                <a:xfrm rot="10800000">
                  <a:off x="4285447" y="4058467"/>
                  <a:ext cx="435764"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51222" name="直接连接符 80"/>
                <p:cNvCxnSpPr>
                  <a:cxnSpLocks noChangeShapeType="1"/>
                </p:cNvCxnSpPr>
                <p:nvPr/>
              </p:nvCxnSpPr>
              <p:spPr bwMode="auto">
                <a:xfrm rot="5400000">
                  <a:off x="4006433" y="3779420"/>
                  <a:ext cx="558029" cy="1614"/>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grpSp>
        <p:sp>
          <p:nvSpPr>
            <p:cNvPr id="51212" name="Text Box 138"/>
            <p:cNvSpPr txBox="1">
              <a:spLocks noChangeArrowheads="1"/>
            </p:cNvSpPr>
            <p:nvPr/>
          </p:nvSpPr>
          <p:spPr bwMode="auto">
            <a:xfrm>
              <a:off x="6008706" y="4778384"/>
              <a:ext cx="471482" cy="45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y</a:t>
              </a:r>
            </a:p>
          </p:txBody>
        </p:sp>
        <p:sp>
          <p:nvSpPr>
            <p:cNvPr id="51213" name="Line 130"/>
            <p:cNvSpPr>
              <a:spLocks noChangeShapeType="1"/>
            </p:cNvSpPr>
            <p:nvPr/>
          </p:nvSpPr>
          <p:spPr bwMode="auto">
            <a:xfrm>
              <a:off x="4348156" y="5143606"/>
              <a:ext cx="42861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14" name="Text Box 133"/>
            <p:cNvSpPr txBox="1">
              <a:spLocks noChangeArrowheads="1"/>
            </p:cNvSpPr>
            <p:nvPr/>
          </p:nvSpPr>
          <p:spPr bwMode="auto">
            <a:xfrm>
              <a:off x="3857620" y="4929252"/>
              <a:ext cx="471482" cy="46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b</a:t>
              </a:r>
            </a:p>
          </p:txBody>
        </p:sp>
        <p:sp>
          <p:nvSpPr>
            <p:cNvPr id="51215" name="Text Box 133"/>
            <p:cNvSpPr txBox="1">
              <a:spLocks noChangeArrowheads="1"/>
            </p:cNvSpPr>
            <p:nvPr/>
          </p:nvSpPr>
          <p:spPr bwMode="auto">
            <a:xfrm>
              <a:off x="4786314" y="4857760"/>
              <a:ext cx="6857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1800" b="1">
                  <a:solidFill>
                    <a:srgbClr val="0000FF"/>
                  </a:solidFill>
                  <a:latin typeface="Times New Roman" pitchFamily="18" charset="0"/>
                </a:rPr>
                <a:t>OC</a:t>
              </a:r>
            </a:p>
          </p:txBody>
        </p:sp>
        <p:sp>
          <p:nvSpPr>
            <p:cNvPr id="51216" name="Line 130"/>
            <p:cNvSpPr>
              <a:spLocks noChangeShapeType="1"/>
            </p:cNvSpPr>
            <p:nvPr/>
          </p:nvSpPr>
          <p:spPr bwMode="auto">
            <a:xfrm>
              <a:off x="5572132" y="5046674"/>
              <a:ext cx="42861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50" name="矩形 49"/>
          <p:cNvSpPr>
            <a:spLocks noChangeArrowheads="1"/>
          </p:cNvSpPr>
          <p:nvPr/>
        </p:nvSpPr>
        <p:spPr bwMode="auto">
          <a:xfrm>
            <a:off x="3949700" y="4857750"/>
            <a:ext cx="2117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a:solidFill>
                  <a:srgbClr val="006600"/>
                </a:solidFill>
                <a:latin typeface="Times New Roman" pitchFamily="18" charset="0"/>
                <a:cs typeface="Times New Roman" pitchFamily="18" charset="0"/>
              </a:rPr>
              <a:t>OC</a:t>
            </a:r>
            <a:r>
              <a:rPr lang="zh-CN" altLang="en-US" sz="2000" b="1">
                <a:solidFill>
                  <a:srgbClr val="006600"/>
                </a:solidFill>
                <a:latin typeface="Times New Roman" pitchFamily="18" charset="0"/>
                <a:cs typeface="Times New Roman" pitchFamily="18" charset="0"/>
              </a:rPr>
              <a:t>门逻辑符号：</a:t>
            </a:r>
            <a:endParaRPr lang="zh-CN" altLang="en-US" sz="2000">
              <a:solidFill>
                <a:srgbClr val="006600"/>
              </a:solidFill>
            </a:endParaRPr>
          </a:p>
        </p:txBody>
      </p:sp>
      <p:sp>
        <p:nvSpPr>
          <p:cNvPr id="51" name="Rectangle 6"/>
          <p:cNvSpPr>
            <a:spLocks noChangeArrowheads="1"/>
          </p:cNvSpPr>
          <p:nvPr/>
        </p:nvSpPr>
        <p:spPr bwMode="auto">
          <a:xfrm>
            <a:off x="428625" y="5429250"/>
            <a:ext cx="83581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50000"/>
              </a:spcBef>
              <a:buFontTx/>
              <a:buNone/>
            </a:pPr>
            <a:r>
              <a:rPr kumimoji="1" lang="en-US" altLang="zh-CN" sz="2400" b="1">
                <a:solidFill>
                  <a:srgbClr val="FF0000"/>
                </a:solidFill>
                <a:latin typeface="Times New Roman" pitchFamily="18" charset="0"/>
                <a:cs typeface="Times New Roman" pitchFamily="18" charset="0"/>
              </a:rPr>
              <a:t>    </a:t>
            </a:r>
            <a:r>
              <a:rPr kumimoji="1" lang="zh-CN" altLang="en-US" sz="2400" b="1">
                <a:solidFill>
                  <a:srgbClr val="FF0000"/>
                </a:solidFill>
                <a:latin typeface="Times New Roman" pitchFamily="18" charset="0"/>
                <a:cs typeface="Times New Roman" pitchFamily="18" charset="0"/>
              </a:rPr>
              <a:t>    </a:t>
            </a:r>
            <a:r>
              <a:rPr kumimoji="1" lang="en-US" altLang="zh-CN" sz="2400" b="1">
                <a:solidFill>
                  <a:srgbClr val="FF0000"/>
                </a:solidFill>
                <a:latin typeface="Times New Roman" pitchFamily="18" charset="0"/>
                <a:cs typeface="Times New Roman" pitchFamily="18" charset="0"/>
              </a:rPr>
              <a:t>OC</a:t>
            </a:r>
            <a:r>
              <a:rPr kumimoji="1" lang="zh-CN" altLang="en-US" sz="2400" b="1">
                <a:solidFill>
                  <a:srgbClr val="FF0000"/>
                </a:solidFill>
                <a:latin typeface="Times New Roman" pitchFamily="18" charset="0"/>
                <a:cs typeface="Times New Roman" pitchFamily="18" charset="0"/>
              </a:rPr>
              <a:t>门电路在工作时需外接上拉电阻和电源</a:t>
            </a:r>
            <a:r>
              <a:rPr kumimoji="1" lang="zh-CN" altLang="en-US" sz="2400" b="1">
                <a:solidFill>
                  <a:srgbClr val="000000"/>
                </a:solidFill>
                <a:latin typeface="Times New Roman" pitchFamily="18" charset="0"/>
                <a:cs typeface="Times New Roman" pitchFamily="18" charset="0"/>
              </a:rPr>
              <a:t>。只要电阻的阻值和电源电压的数值选择得当，就可保证输出的高、低电平符合要求，输出三极管的负载电流又不至于过大。</a:t>
            </a:r>
          </a:p>
        </p:txBody>
      </p:sp>
      <p:sp>
        <p:nvSpPr>
          <p:cNvPr id="51208" name="矩形 1"/>
          <p:cNvSpPr>
            <a:spLocks noChangeArrowheads="1"/>
          </p:cNvSpPr>
          <p:nvPr/>
        </p:nvSpPr>
        <p:spPr bwMode="auto">
          <a:xfrm>
            <a:off x="6488113" y="147638"/>
            <a:ext cx="2446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§3.4</a:t>
            </a:r>
            <a:r>
              <a:rPr kumimoji="1" lang="en-US" altLang="zh-CN" sz="1800" b="1">
                <a:solidFill>
                  <a:srgbClr val="FF0066"/>
                </a:solidFill>
                <a:latin typeface="宋体" pitchFamily="2" charset="-122"/>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TTL</a:t>
            </a:r>
            <a:r>
              <a:rPr lang="zh-CN" altLang="en-US" sz="1800" b="1">
                <a:solidFill>
                  <a:srgbClr val="FF0066"/>
                </a:solidFill>
                <a:latin typeface="Times New Roman" pitchFamily="18" charset="0"/>
                <a:ea typeface="楷体_GB2312" pitchFamily="49" charset="-122"/>
                <a:cs typeface="Times New Roman" pitchFamily="18" charset="0"/>
              </a:rPr>
              <a:t>集成门电路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left)">
                                      <p:cBhvr>
                                        <p:cTn id="20" dur="500"/>
                                        <p:tgtEl>
                                          <p:spTgt spid="5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blinds(horizontal)">
                                      <p:cBhvr>
                                        <p:cTn id="2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Rot="1" noChangeArrowheads="1"/>
          </p:cNvSpPr>
          <p:nvPr/>
        </p:nvSpPr>
        <p:spPr bwMode="auto">
          <a:xfrm>
            <a:off x="571500" y="214313"/>
            <a:ext cx="24288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0000"/>
                </a:solidFill>
                <a:latin typeface="Times New Roman" pitchFamily="18" charset="0"/>
                <a:cs typeface="Times New Roman" pitchFamily="18" charset="0"/>
              </a:rPr>
              <a:t>3.</a:t>
            </a:r>
            <a:r>
              <a:rPr lang="zh-CN" altLang="en-US" sz="2400" b="1">
                <a:solidFill>
                  <a:srgbClr val="FF0000"/>
                </a:solidFill>
                <a:latin typeface="Times New Roman" pitchFamily="18" charset="0"/>
                <a:cs typeface="Times New Roman" pitchFamily="18" charset="0"/>
              </a:rPr>
              <a:t> </a:t>
            </a:r>
            <a:r>
              <a:rPr lang="en-US" altLang="zh-CN" sz="2400" b="1">
                <a:solidFill>
                  <a:srgbClr val="FF0000"/>
                </a:solidFill>
                <a:latin typeface="Times New Roman" pitchFamily="18" charset="0"/>
                <a:cs typeface="Times New Roman" pitchFamily="18" charset="0"/>
              </a:rPr>
              <a:t>OC</a:t>
            </a:r>
            <a:r>
              <a:rPr lang="zh-CN" altLang="en-US" sz="2400" b="1">
                <a:solidFill>
                  <a:srgbClr val="FF0000"/>
                </a:solidFill>
                <a:latin typeface="Times New Roman" pitchFamily="18" charset="0"/>
                <a:cs typeface="Times New Roman" pitchFamily="18" charset="0"/>
              </a:rPr>
              <a:t>门的应用</a:t>
            </a:r>
          </a:p>
        </p:txBody>
      </p:sp>
      <p:sp>
        <p:nvSpPr>
          <p:cNvPr id="3" name="Rectangle 6"/>
          <p:cNvSpPr>
            <a:spLocks noRot="1" noChangeArrowheads="1"/>
          </p:cNvSpPr>
          <p:nvPr/>
        </p:nvSpPr>
        <p:spPr bwMode="auto">
          <a:xfrm>
            <a:off x="571500" y="639763"/>
            <a:ext cx="407193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1</a:t>
            </a:r>
            <a:r>
              <a:rPr lang="zh-CN" altLang="en-US" sz="2400" b="1">
                <a:solidFill>
                  <a:srgbClr val="0000FF"/>
                </a:solidFill>
                <a:latin typeface="Times New Roman" pitchFamily="18" charset="0"/>
                <a:cs typeface="Times New Roman" pitchFamily="18" charset="0"/>
              </a:rPr>
              <a:t>）实现“线与”功能</a:t>
            </a:r>
          </a:p>
        </p:txBody>
      </p:sp>
      <p:grpSp>
        <p:nvGrpSpPr>
          <p:cNvPr id="2" name="组合 86"/>
          <p:cNvGrpSpPr>
            <a:grpSpLocks/>
          </p:cNvGrpSpPr>
          <p:nvPr/>
        </p:nvGrpSpPr>
        <p:grpSpPr bwMode="auto">
          <a:xfrm>
            <a:off x="1143000" y="1323975"/>
            <a:ext cx="3043238" cy="2319338"/>
            <a:chOff x="1142976" y="1324119"/>
            <a:chExt cx="3043250" cy="2319195"/>
          </a:xfrm>
        </p:grpSpPr>
        <p:sp>
          <p:nvSpPr>
            <p:cNvPr id="52288" name="Oval 48"/>
            <p:cNvSpPr>
              <a:spLocks noChangeArrowheads="1"/>
            </p:cNvSpPr>
            <p:nvPr/>
          </p:nvSpPr>
          <p:spPr bwMode="auto">
            <a:xfrm>
              <a:off x="3227378" y="2433789"/>
              <a:ext cx="144000" cy="144000"/>
            </a:xfrm>
            <a:prstGeom prst="ellipse">
              <a:avLst/>
            </a:prstGeom>
            <a:solidFill>
              <a:schemeClr val="tx1"/>
            </a:solidFill>
            <a:ln w="38100">
              <a:solidFill>
                <a:srgbClr val="FFFFFF"/>
              </a:solidFill>
              <a:round/>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000" b="1">
                <a:solidFill>
                  <a:srgbClr val="000000"/>
                </a:solidFill>
                <a:latin typeface="Times New Roman" pitchFamily="18" charset="0"/>
                <a:cs typeface="Times New Roman" pitchFamily="18" charset="0"/>
              </a:endParaRPr>
            </a:p>
          </p:txBody>
        </p:sp>
        <p:cxnSp>
          <p:nvCxnSpPr>
            <p:cNvPr id="36" name="直接连接符 35"/>
            <p:cNvCxnSpPr/>
            <p:nvPr/>
          </p:nvCxnSpPr>
          <p:spPr>
            <a:xfrm rot="16200000" flipH="1">
              <a:off x="2465423" y="2470223"/>
              <a:ext cx="1649310" cy="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290" name="组合 3"/>
            <p:cNvGrpSpPr>
              <a:grpSpLocks/>
            </p:cNvGrpSpPr>
            <p:nvPr/>
          </p:nvGrpSpPr>
          <p:grpSpPr bwMode="auto">
            <a:xfrm>
              <a:off x="1142976" y="1928802"/>
              <a:ext cx="2643206" cy="928694"/>
              <a:chOff x="3857620" y="4462311"/>
              <a:chExt cx="2643206" cy="928694"/>
            </a:xfrm>
          </p:grpSpPr>
          <p:sp>
            <p:nvSpPr>
              <p:cNvPr id="52308" name="Line 130"/>
              <p:cNvSpPr>
                <a:spLocks noChangeShapeType="1"/>
              </p:cNvSpPr>
              <p:nvPr/>
            </p:nvSpPr>
            <p:spPr bwMode="auto">
              <a:xfrm>
                <a:off x="4357685" y="4929252"/>
                <a:ext cx="42861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2309" name="Text Box 133"/>
              <p:cNvSpPr txBox="1">
                <a:spLocks noChangeArrowheads="1"/>
              </p:cNvSpPr>
              <p:nvPr/>
            </p:nvSpPr>
            <p:spPr bwMode="auto">
              <a:xfrm>
                <a:off x="3867149" y="4643446"/>
                <a:ext cx="471482" cy="45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a</a:t>
                </a:r>
              </a:p>
            </p:txBody>
          </p:sp>
          <p:grpSp>
            <p:nvGrpSpPr>
              <p:cNvPr id="52310" name="组合 61"/>
              <p:cNvGrpSpPr>
                <a:grpSpLocks/>
              </p:cNvGrpSpPr>
              <p:nvPr/>
            </p:nvGrpSpPr>
            <p:grpSpPr bwMode="auto">
              <a:xfrm>
                <a:off x="4786277" y="4786262"/>
                <a:ext cx="785806" cy="500249"/>
                <a:chOff x="4357686" y="1214346"/>
                <a:chExt cx="638179" cy="428704"/>
              </a:xfrm>
            </p:grpSpPr>
            <p:sp>
              <p:nvSpPr>
                <p:cNvPr id="52316" name="Oval 132"/>
                <p:cNvSpPr>
                  <a:spLocks noChangeArrowheads="1"/>
                </p:cNvSpPr>
                <p:nvPr/>
              </p:nvSpPr>
              <p:spPr bwMode="auto">
                <a:xfrm>
                  <a:off x="4878390" y="1382698"/>
                  <a:ext cx="117475" cy="117475"/>
                </a:xfrm>
                <a:prstGeom prst="ellipse">
                  <a:avLst/>
                </a:prstGeom>
                <a:noFill/>
                <a:ln w="28575"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grpSp>
              <p:nvGrpSpPr>
                <p:cNvPr id="52317" name="组合 76"/>
                <p:cNvGrpSpPr>
                  <a:grpSpLocks/>
                </p:cNvGrpSpPr>
                <p:nvPr/>
              </p:nvGrpSpPr>
              <p:grpSpPr bwMode="auto">
                <a:xfrm>
                  <a:off x="4357686" y="1214346"/>
                  <a:ext cx="501554" cy="428704"/>
                  <a:chOff x="4284641" y="3500336"/>
                  <a:chExt cx="726908" cy="558905"/>
                </a:xfrm>
              </p:grpSpPr>
              <p:sp>
                <p:nvSpPr>
                  <p:cNvPr id="15" name="弧形 14"/>
                  <p:cNvSpPr/>
                  <p:nvPr/>
                </p:nvSpPr>
                <p:spPr bwMode="auto">
                  <a:xfrm>
                    <a:off x="4430429" y="3500333"/>
                    <a:ext cx="581118" cy="558661"/>
                  </a:xfrm>
                  <a:prstGeom prst="arc">
                    <a:avLst>
                      <a:gd name="adj1" fmla="val 16144200"/>
                      <a:gd name="adj2" fmla="val 5427747"/>
                    </a:avLst>
                  </a:prstGeom>
                  <a:noFill/>
                  <a:ln w="38100" cap="flat" cmpd="sng" algn="ctr">
                    <a:solidFill>
                      <a:srgbClr val="0000FF"/>
                    </a:solidFill>
                    <a:prstDash val="solid"/>
                    <a:round/>
                    <a:headEnd type="none" w="med" len="med"/>
                    <a:tailEnd type="none" w="med" len="med"/>
                  </a:ln>
                  <a:effectLst/>
                </p:spPr>
                <p:txBody>
                  <a:bodyPr/>
                  <a:lstStyle/>
                  <a:p>
                    <a:pPr algn="ctr">
                      <a:defRPr/>
                    </a:pPr>
                    <a:endParaRPr lang="zh-CN" altLang="en-US" sz="1800" b="1">
                      <a:solidFill>
                        <a:srgbClr val="000000"/>
                      </a:solidFill>
                    </a:endParaRPr>
                  </a:p>
                </p:txBody>
              </p:sp>
              <p:cxnSp>
                <p:nvCxnSpPr>
                  <p:cNvPr id="52319" name="直接连接符 78"/>
                  <p:cNvCxnSpPr>
                    <a:cxnSpLocks noChangeShapeType="1"/>
                    <a:stCxn id="15" idx="0"/>
                  </p:cNvCxnSpPr>
                  <p:nvPr/>
                </p:nvCxnSpPr>
                <p:spPr bwMode="auto">
                  <a:xfrm rot="10800000">
                    <a:off x="4285447" y="3500438"/>
                    <a:ext cx="431048" cy="37"/>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52320" name="直接连接符 79"/>
                  <p:cNvCxnSpPr>
                    <a:cxnSpLocks noChangeShapeType="1"/>
                  </p:cNvCxnSpPr>
                  <p:nvPr/>
                </p:nvCxnSpPr>
                <p:spPr bwMode="auto">
                  <a:xfrm rot="10800000">
                    <a:off x="4300393" y="4058459"/>
                    <a:ext cx="435764"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52321" name="直接连接符 80"/>
                  <p:cNvCxnSpPr>
                    <a:cxnSpLocks noChangeShapeType="1"/>
                  </p:cNvCxnSpPr>
                  <p:nvPr/>
                </p:nvCxnSpPr>
                <p:spPr bwMode="auto">
                  <a:xfrm rot="5400000">
                    <a:off x="4006433" y="3779420"/>
                    <a:ext cx="558029" cy="1614"/>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grpSp>
          <p:sp>
            <p:nvSpPr>
              <p:cNvPr id="52311" name="Text Box 138"/>
              <p:cNvSpPr txBox="1">
                <a:spLocks noChangeArrowheads="1"/>
              </p:cNvSpPr>
              <p:nvPr/>
            </p:nvSpPr>
            <p:spPr bwMode="auto">
              <a:xfrm>
                <a:off x="6029344" y="4462311"/>
                <a:ext cx="4714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1800" b="1">
                    <a:solidFill>
                      <a:srgbClr val="000000"/>
                    </a:solidFill>
                    <a:latin typeface="Times New Roman" pitchFamily="18" charset="0"/>
                  </a:rPr>
                  <a:t>R</a:t>
                </a:r>
              </a:p>
            </p:txBody>
          </p:sp>
          <p:sp>
            <p:nvSpPr>
              <p:cNvPr id="52312" name="Line 130"/>
              <p:cNvSpPr>
                <a:spLocks noChangeShapeType="1"/>
              </p:cNvSpPr>
              <p:nvPr/>
            </p:nvSpPr>
            <p:spPr bwMode="auto">
              <a:xfrm>
                <a:off x="4348156" y="5143606"/>
                <a:ext cx="42861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2313" name="Text Box 133"/>
              <p:cNvSpPr txBox="1">
                <a:spLocks noChangeArrowheads="1"/>
              </p:cNvSpPr>
              <p:nvPr/>
            </p:nvSpPr>
            <p:spPr bwMode="auto">
              <a:xfrm>
                <a:off x="3857620" y="4929252"/>
                <a:ext cx="471482" cy="46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b</a:t>
                </a:r>
              </a:p>
            </p:txBody>
          </p:sp>
          <p:sp>
            <p:nvSpPr>
              <p:cNvPr id="52314" name="Text Box 133"/>
              <p:cNvSpPr txBox="1">
                <a:spLocks noChangeArrowheads="1"/>
              </p:cNvSpPr>
              <p:nvPr/>
            </p:nvSpPr>
            <p:spPr bwMode="auto">
              <a:xfrm>
                <a:off x="4786314" y="4857760"/>
                <a:ext cx="6857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1800" b="1">
                    <a:solidFill>
                      <a:srgbClr val="0000FF"/>
                    </a:solidFill>
                    <a:latin typeface="Times New Roman" pitchFamily="18" charset="0"/>
                  </a:rPr>
                  <a:t>OC</a:t>
                </a:r>
              </a:p>
            </p:txBody>
          </p:sp>
          <p:sp>
            <p:nvSpPr>
              <p:cNvPr id="52315" name="Line 130"/>
              <p:cNvSpPr>
                <a:spLocks noChangeShapeType="1"/>
              </p:cNvSpPr>
              <p:nvPr/>
            </p:nvSpPr>
            <p:spPr bwMode="auto">
              <a:xfrm>
                <a:off x="5572132" y="5046674"/>
                <a:ext cx="42861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52291" name="Line 130"/>
            <p:cNvSpPr>
              <a:spLocks noChangeShapeType="1"/>
            </p:cNvSpPr>
            <p:nvPr/>
          </p:nvSpPr>
          <p:spPr bwMode="auto">
            <a:xfrm>
              <a:off x="1643041" y="3181561"/>
              <a:ext cx="42861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2292" name="Text Box 133"/>
            <p:cNvSpPr txBox="1">
              <a:spLocks noChangeArrowheads="1"/>
            </p:cNvSpPr>
            <p:nvPr/>
          </p:nvSpPr>
          <p:spPr bwMode="auto">
            <a:xfrm>
              <a:off x="1152505" y="2895755"/>
              <a:ext cx="471482" cy="45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c</a:t>
              </a:r>
            </a:p>
          </p:txBody>
        </p:sp>
        <p:grpSp>
          <p:nvGrpSpPr>
            <p:cNvPr id="52293" name="组合 61"/>
            <p:cNvGrpSpPr>
              <a:grpSpLocks/>
            </p:cNvGrpSpPr>
            <p:nvPr/>
          </p:nvGrpSpPr>
          <p:grpSpPr bwMode="auto">
            <a:xfrm>
              <a:off x="2071631" y="3038639"/>
              <a:ext cx="785810" cy="500178"/>
              <a:chOff x="4357683" y="1214404"/>
              <a:chExt cx="638182" cy="428643"/>
            </a:xfrm>
          </p:grpSpPr>
          <p:sp>
            <p:nvSpPr>
              <p:cNvPr id="52302" name="Oval 132"/>
              <p:cNvSpPr>
                <a:spLocks noChangeArrowheads="1"/>
              </p:cNvSpPr>
              <p:nvPr/>
            </p:nvSpPr>
            <p:spPr bwMode="auto">
              <a:xfrm>
                <a:off x="4878390" y="1382698"/>
                <a:ext cx="117475" cy="117475"/>
              </a:xfrm>
              <a:prstGeom prst="ellipse">
                <a:avLst/>
              </a:prstGeom>
              <a:noFill/>
              <a:ln w="28575"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grpSp>
            <p:nvGrpSpPr>
              <p:cNvPr id="52303" name="组合 76"/>
              <p:cNvGrpSpPr>
                <a:grpSpLocks/>
              </p:cNvGrpSpPr>
              <p:nvPr/>
            </p:nvGrpSpPr>
            <p:grpSpPr bwMode="auto">
              <a:xfrm>
                <a:off x="4357683" y="1214404"/>
                <a:ext cx="501528" cy="428643"/>
                <a:chOff x="4284641" y="3500415"/>
                <a:chExt cx="726871" cy="558826"/>
              </a:xfrm>
            </p:grpSpPr>
            <p:sp>
              <p:nvSpPr>
                <p:cNvPr id="30" name="弧形 29"/>
                <p:cNvSpPr/>
                <p:nvPr/>
              </p:nvSpPr>
              <p:spPr bwMode="auto">
                <a:xfrm>
                  <a:off x="4430431" y="3500274"/>
                  <a:ext cx="581118" cy="558663"/>
                </a:xfrm>
                <a:prstGeom prst="arc">
                  <a:avLst>
                    <a:gd name="adj1" fmla="val 16144200"/>
                    <a:gd name="adj2" fmla="val 5427747"/>
                  </a:avLst>
                </a:prstGeom>
                <a:noFill/>
                <a:ln w="38100" cap="flat" cmpd="sng" algn="ctr">
                  <a:solidFill>
                    <a:srgbClr val="0000FF"/>
                  </a:solidFill>
                  <a:prstDash val="solid"/>
                  <a:round/>
                  <a:headEnd type="none" w="med" len="med"/>
                  <a:tailEnd type="none" w="med" len="med"/>
                </a:ln>
                <a:effectLst/>
              </p:spPr>
              <p:txBody>
                <a:bodyPr/>
                <a:lstStyle/>
                <a:p>
                  <a:pPr algn="ctr">
                    <a:defRPr/>
                  </a:pPr>
                  <a:endParaRPr lang="zh-CN" altLang="en-US" sz="1800" b="1">
                    <a:solidFill>
                      <a:srgbClr val="000000"/>
                    </a:solidFill>
                  </a:endParaRPr>
                </a:p>
              </p:txBody>
            </p:sp>
            <p:cxnSp>
              <p:nvCxnSpPr>
                <p:cNvPr id="52305" name="直接连接符 78"/>
                <p:cNvCxnSpPr>
                  <a:cxnSpLocks noChangeShapeType="1"/>
                  <a:stCxn id="30" idx="0"/>
                </p:cNvCxnSpPr>
                <p:nvPr/>
              </p:nvCxnSpPr>
              <p:spPr bwMode="auto">
                <a:xfrm rot="10800000">
                  <a:off x="4285447" y="3500438"/>
                  <a:ext cx="431048" cy="37"/>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52306" name="直接连接符 79"/>
                <p:cNvCxnSpPr>
                  <a:cxnSpLocks noChangeShapeType="1"/>
                </p:cNvCxnSpPr>
                <p:nvPr/>
              </p:nvCxnSpPr>
              <p:spPr bwMode="auto">
                <a:xfrm rot="10800000">
                  <a:off x="4285447" y="4058467"/>
                  <a:ext cx="435764"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52307" name="直接连接符 80"/>
                <p:cNvCxnSpPr>
                  <a:cxnSpLocks noChangeShapeType="1"/>
                </p:cNvCxnSpPr>
                <p:nvPr/>
              </p:nvCxnSpPr>
              <p:spPr bwMode="auto">
                <a:xfrm rot="5400000">
                  <a:off x="4006433" y="3779420"/>
                  <a:ext cx="558029" cy="1614"/>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grpSp>
        <p:sp>
          <p:nvSpPr>
            <p:cNvPr id="52294" name="Text Box 138"/>
            <p:cNvSpPr txBox="1">
              <a:spLocks noChangeArrowheads="1"/>
            </p:cNvSpPr>
            <p:nvPr/>
          </p:nvSpPr>
          <p:spPr bwMode="auto">
            <a:xfrm>
              <a:off x="3714744" y="2252813"/>
              <a:ext cx="471482" cy="45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y</a:t>
              </a:r>
            </a:p>
          </p:txBody>
        </p:sp>
        <p:sp>
          <p:nvSpPr>
            <p:cNvPr id="52295" name="Line 130"/>
            <p:cNvSpPr>
              <a:spLocks noChangeShapeType="1"/>
            </p:cNvSpPr>
            <p:nvPr/>
          </p:nvSpPr>
          <p:spPr bwMode="auto">
            <a:xfrm>
              <a:off x="1633512" y="3395915"/>
              <a:ext cx="42861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2296" name="Text Box 133"/>
            <p:cNvSpPr txBox="1">
              <a:spLocks noChangeArrowheads="1"/>
            </p:cNvSpPr>
            <p:nvPr/>
          </p:nvSpPr>
          <p:spPr bwMode="auto">
            <a:xfrm>
              <a:off x="1142976" y="3181561"/>
              <a:ext cx="471482" cy="46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d</a:t>
              </a:r>
            </a:p>
          </p:txBody>
        </p:sp>
        <p:sp>
          <p:nvSpPr>
            <p:cNvPr id="52297" name="Text Box 133"/>
            <p:cNvSpPr txBox="1">
              <a:spLocks noChangeArrowheads="1"/>
            </p:cNvSpPr>
            <p:nvPr/>
          </p:nvSpPr>
          <p:spPr bwMode="auto">
            <a:xfrm>
              <a:off x="2071670" y="3110069"/>
              <a:ext cx="6857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1800" b="1">
                  <a:solidFill>
                    <a:srgbClr val="0000FF"/>
                  </a:solidFill>
                  <a:latin typeface="Times New Roman" pitchFamily="18" charset="0"/>
                </a:rPr>
                <a:t>OC</a:t>
              </a:r>
            </a:p>
          </p:txBody>
        </p:sp>
        <p:sp>
          <p:nvSpPr>
            <p:cNvPr id="52298" name="Line 130"/>
            <p:cNvSpPr>
              <a:spLocks noChangeShapeType="1"/>
            </p:cNvSpPr>
            <p:nvPr/>
          </p:nvSpPr>
          <p:spPr bwMode="auto">
            <a:xfrm>
              <a:off x="2857488" y="3298983"/>
              <a:ext cx="42861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 name="矩形 33"/>
            <p:cNvSpPr/>
            <p:nvPr/>
          </p:nvSpPr>
          <p:spPr>
            <a:xfrm>
              <a:off x="3214672" y="1895584"/>
              <a:ext cx="142876" cy="428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2300" name="Line 130"/>
            <p:cNvSpPr>
              <a:spLocks noChangeShapeType="1"/>
            </p:cNvSpPr>
            <p:nvPr/>
          </p:nvSpPr>
          <p:spPr bwMode="auto">
            <a:xfrm>
              <a:off x="3286116" y="2513165"/>
              <a:ext cx="42861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2301" name="Text Box 133"/>
            <p:cNvSpPr txBox="1">
              <a:spLocks noChangeArrowheads="1"/>
            </p:cNvSpPr>
            <p:nvPr/>
          </p:nvSpPr>
          <p:spPr bwMode="auto">
            <a:xfrm>
              <a:off x="3000364" y="1324119"/>
              <a:ext cx="642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000" b="1">
                  <a:solidFill>
                    <a:srgbClr val="FF0000"/>
                  </a:solidFill>
                  <a:latin typeface="Times New Roman" pitchFamily="18" charset="0"/>
                </a:rPr>
                <a:t>+5V</a:t>
              </a:r>
            </a:p>
          </p:txBody>
        </p:sp>
      </p:grpSp>
      <p:sp>
        <p:nvSpPr>
          <p:cNvPr id="57" name="右箭头 56"/>
          <p:cNvSpPr/>
          <p:nvPr/>
        </p:nvSpPr>
        <p:spPr>
          <a:xfrm>
            <a:off x="4286250" y="2214563"/>
            <a:ext cx="1000125" cy="28575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9" name="组合 58"/>
          <p:cNvGrpSpPr>
            <a:grpSpLocks/>
          </p:cNvGrpSpPr>
          <p:nvPr/>
        </p:nvGrpSpPr>
        <p:grpSpPr bwMode="auto">
          <a:xfrm>
            <a:off x="5367338" y="71438"/>
            <a:ext cx="3562350" cy="3786187"/>
            <a:chOff x="5367366" y="71414"/>
            <a:chExt cx="3562352" cy="4084666"/>
          </a:xfrm>
        </p:grpSpPr>
        <p:grpSp>
          <p:nvGrpSpPr>
            <p:cNvPr id="52277" name="组合 55"/>
            <p:cNvGrpSpPr>
              <a:grpSpLocks/>
            </p:cNvGrpSpPr>
            <p:nvPr/>
          </p:nvGrpSpPr>
          <p:grpSpPr bwMode="auto">
            <a:xfrm>
              <a:off x="5367366" y="71414"/>
              <a:ext cx="3562352" cy="4084666"/>
              <a:chOff x="5724556" y="785794"/>
              <a:chExt cx="3562352" cy="4084666"/>
            </a:xfrm>
          </p:grpSpPr>
          <p:pic>
            <p:nvPicPr>
              <p:cNvPr id="522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708" y="1101779"/>
                <a:ext cx="2062154" cy="176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56" y="3102043"/>
                <a:ext cx="2062154" cy="176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4" name="直接连接符 43"/>
              <p:cNvCxnSpPr/>
              <p:nvPr/>
            </p:nvCxnSpPr>
            <p:spPr>
              <a:xfrm>
                <a:off x="7781957" y="2143924"/>
                <a:ext cx="1076326"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786719" y="4142585"/>
                <a:ext cx="576263"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flipH="1" flipV="1">
                <a:off x="6821180" y="2607258"/>
                <a:ext cx="3072491"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8307419" y="2085694"/>
                <a:ext cx="107950" cy="11646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3" name="矩形 52"/>
              <p:cNvSpPr/>
              <p:nvPr/>
            </p:nvSpPr>
            <p:spPr>
              <a:xfrm>
                <a:off x="8274082" y="1428037"/>
                <a:ext cx="142875" cy="429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2286" name="Text Box 133"/>
              <p:cNvSpPr txBox="1">
                <a:spLocks noChangeArrowheads="1"/>
              </p:cNvSpPr>
              <p:nvPr/>
            </p:nvSpPr>
            <p:spPr bwMode="auto">
              <a:xfrm>
                <a:off x="8001024" y="785794"/>
                <a:ext cx="642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000" b="1">
                    <a:solidFill>
                      <a:srgbClr val="FF0000"/>
                    </a:solidFill>
                    <a:latin typeface="Times New Roman" pitchFamily="18" charset="0"/>
                  </a:rPr>
                  <a:t>+5V</a:t>
                </a:r>
              </a:p>
            </p:txBody>
          </p:sp>
          <p:sp>
            <p:nvSpPr>
              <p:cNvPr id="52287" name="Text Box 138"/>
              <p:cNvSpPr txBox="1">
                <a:spLocks noChangeArrowheads="1"/>
              </p:cNvSpPr>
              <p:nvPr/>
            </p:nvSpPr>
            <p:spPr bwMode="auto">
              <a:xfrm>
                <a:off x="8815426" y="1857364"/>
                <a:ext cx="471482" cy="45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y</a:t>
                </a:r>
              </a:p>
            </p:txBody>
          </p:sp>
        </p:grpSp>
        <p:sp>
          <p:nvSpPr>
            <p:cNvPr id="52278" name="Text Box 138"/>
            <p:cNvSpPr txBox="1">
              <a:spLocks noChangeArrowheads="1"/>
            </p:cNvSpPr>
            <p:nvPr/>
          </p:nvSpPr>
          <p:spPr bwMode="auto">
            <a:xfrm>
              <a:off x="8029608" y="714356"/>
              <a:ext cx="4714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1800" b="1">
                  <a:solidFill>
                    <a:srgbClr val="000000"/>
                  </a:solidFill>
                  <a:latin typeface="Times New Roman" pitchFamily="18" charset="0"/>
                </a:rPr>
                <a:t>R</a:t>
              </a:r>
            </a:p>
          </p:txBody>
        </p:sp>
      </p:grpSp>
      <p:sp>
        <p:nvSpPr>
          <p:cNvPr id="60" name="Rectangle 6"/>
          <p:cNvSpPr>
            <a:spLocks noRot="1" noChangeArrowheads="1"/>
          </p:cNvSpPr>
          <p:nvPr/>
        </p:nvSpPr>
        <p:spPr bwMode="auto">
          <a:xfrm>
            <a:off x="5214938" y="3997325"/>
            <a:ext cx="35004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3</a:t>
            </a:r>
            <a:r>
              <a:rPr lang="zh-CN" altLang="en-US" sz="2400" b="1">
                <a:solidFill>
                  <a:srgbClr val="0000FF"/>
                </a:solidFill>
                <a:latin typeface="Times New Roman" pitchFamily="18" charset="0"/>
                <a:cs typeface="Times New Roman" pitchFamily="18" charset="0"/>
              </a:rPr>
              <a:t>）驱动电流型负载</a:t>
            </a:r>
          </a:p>
        </p:txBody>
      </p:sp>
      <p:grpSp>
        <p:nvGrpSpPr>
          <p:cNvPr id="11" name="组合 112"/>
          <p:cNvGrpSpPr>
            <a:grpSpLocks/>
          </p:cNvGrpSpPr>
          <p:nvPr/>
        </p:nvGrpSpPr>
        <p:grpSpPr bwMode="auto">
          <a:xfrm>
            <a:off x="5786438" y="4357688"/>
            <a:ext cx="2366962" cy="2252662"/>
            <a:chOff x="5991230" y="4357694"/>
            <a:chExt cx="2366984" cy="2252957"/>
          </a:xfrm>
        </p:grpSpPr>
        <p:cxnSp>
          <p:nvCxnSpPr>
            <p:cNvPr id="76" name="直接连接符 75"/>
            <p:cNvCxnSpPr/>
            <p:nvPr/>
          </p:nvCxnSpPr>
          <p:spPr>
            <a:xfrm rot="16200000" flipH="1">
              <a:off x="6822986" y="5535774"/>
              <a:ext cx="1649629" cy="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256" name="Line 130"/>
            <p:cNvSpPr>
              <a:spLocks noChangeShapeType="1"/>
            </p:cNvSpPr>
            <p:nvPr/>
          </p:nvSpPr>
          <p:spPr bwMode="auto">
            <a:xfrm>
              <a:off x="6000759" y="6253395"/>
              <a:ext cx="42861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52257" name="组合 61"/>
            <p:cNvGrpSpPr>
              <a:grpSpLocks/>
            </p:cNvGrpSpPr>
            <p:nvPr/>
          </p:nvGrpSpPr>
          <p:grpSpPr bwMode="auto">
            <a:xfrm>
              <a:off x="6429349" y="6110473"/>
              <a:ext cx="785810" cy="500178"/>
              <a:chOff x="4357683" y="1214404"/>
              <a:chExt cx="638182" cy="428643"/>
            </a:xfrm>
          </p:grpSpPr>
          <p:sp>
            <p:nvSpPr>
              <p:cNvPr id="52271" name="Oval 132"/>
              <p:cNvSpPr>
                <a:spLocks noChangeArrowheads="1"/>
              </p:cNvSpPr>
              <p:nvPr/>
            </p:nvSpPr>
            <p:spPr bwMode="auto">
              <a:xfrm>
                <a:off x="4878390" y="1382698"/>
                <a:ext cx="117475" cy="117475"/>
              </a:xfrm>
              <a:prstGeom prst="ellipse">
                <a:avLst/>
              </a:prstGeom>
              <a:noFill/>
              <a:ln w="28575"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grpSp>
            <p:nvGrpSpPr>
              <p:cNvPr id="52272" name="组合 76"/>
              <p:cNvGrpSpPr>
                <a:grpSpLocks/>
              </p:cNvGrpSpPr>
              <p:nvPr/>
            </p:nvGrpSpPr>
            <p:grpSpPr bwMode="auto">
              <a:xfrm>
                <a:off x="4357683" y="1214404"/>
                <a:ext cx="501528" cy="428643"/>
                <a:chOff x="4284641" y="3500415"/>
                <a:chExt cx="726871" cy="558826"/>
              </a:xfrm>
            </p:grpSpPr>
            <p:sp>
              <p:nvSpPr>
                <p:cNvPr id="66" name="弧形 65"/>
                <p:cNvSpPr/>
                <p:nvPr/>
              </p:nvSpPr>
              <p:spPr bwMode="auto">
                <a:xfrm>
                  <a:off x="4430430" y="3500472"/>
                  <a:ext cx="581121" cy="558769"/>
                </a:xfrm>
                <a:prstGeom prst="arc">
                  <a:avLst>
                    <a:gd name="adj1" fmla="val 16144200"/>
                    <a:gd name="adj2" fmla="val 5427747"/>
                  </a:avLst>
                </a:prstGeom>
                <a:noFill/>
                <a:ln w="38100" cap="flat" cmpd="sng" algn="ctr">
                  <a:solidFill>
                    <a:srgbClr val="0000FF"/>
                  </a:solidFill>
                  <a:prstDash val="solid"/>
                  <a:round/>
                  <a:headEnd type="none" w="med" len="med"/>
                  <a:tailEnd type="none" w="med" len="med"/>
                </a:ln>
                <a:effectLst/>
              </p:spPr>
              <p:txBody>
                <a:bodyPr/>
                <a:lstStyle/>
                <a:p>
                  <a:pPr algn="ctr">
                    <a:defRPr/>
                  </a:pPr>
                  <a:endParaRPr lang="zh-CN" altLang="en-US" sz="1800" b="1">
                    <a:solidFill>
                      <a:srgbClr val="000000"/>
                    </a:solidFill>
                  </a:endParaRPr>
                </a:p>
              </p:txBody>
            </p:sp>
            <p:cxnSp>
              <p:nvCxnSpPr>
                <p:cNvPr id="52274" name="直接连接符 78"/>
                <p:cNvCxnSpPr>
                  <a:cxnSpLocks noChangeShapeType="1"/>
                  <a:stCxn id="66" idx="0"/>
                </p:cNvCxnSpPr>
                <p:nvPr/>
              </p:nvCxnSpPr>
              <p:spPr bwMode="auto">
                <a:xfrm rot="10800000">
                  <a:off x="4285447" y="3500438"/>
                  <a:ext cx="431048" cy="37"/>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52275" name="直接连接符 79"/>
                <p:cNvCxnSpPr>
                  <a:cxnSpLocks noChangeShapeType="1"/>
                </p:cNvCxnSpPr>
                <p:nvPr/>
              </p:nvCxnSpPr>
              <p:spPr bwMode="auto">
                <a:xfrm rot="10800000">
                  <a:off x="4285447" y="4058467"/>
                  <a:ext cx="435764"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52276" name="直接连接符 80"/>
                <p:cNvCxnSpPr>
                  <a:cxnSpLocks noChangeShapeType="1"/>
                </p:cNvCxnSpPr>
                <p:nvPr/>
              </p:nvCxnSpPr>
              <p:spPr bwMode="auto">
                <a:xfrm rot="5400000">
                  <a:off x="4006433" y="3779420"/>
                  <a:ext cx="558029" cy="1614"/>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grpSp>
        <p:sp>
          <p:nvSpPr>
            <p:cNvPr id="52258" name="Line 130"/>
            <p:cNvSpPr>
              <a:spLocks noChangeShapeType="1"/>
            </p:cNvSpPr>
            <p:nvPr/>
          </p:nvSpPr>
          <p:spPr bwMode="auto">
            <a:xfrm>
              <a:off x="5991230" y="6467749"/>
              <a:ext cx="42861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2259" name="Text Box 133"/>
            <p:cNvSpPr txBox="1">
              <a:spLocks noChangeArrowheads="1"/>
            </p:cNvSpPr>
            <p:nvPr/>
          </p:nvSpPr>
          <p:spPr bwMode="auto">
            <a:xfrm>
              <a:off x="6429388" y="6181903"/>
              <a:ext cx="6857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1800" b="1">
                  <a:solidFill>
                    <a:srgbClr val="0000FF"/>
                  </a:solidFill>
                  <a:latin typeface="Times New Roman" pitchFamily="18" charset="0"/>
                </a:rPr>
                <a:t>OC</a:t>
              </a:r>
            </a:p>
          </p:txBody>
        </p:sp>
        <p:sp>
          <p:nvSpPr>
            <p:cNvPr id="52260" name="Line 130"/>
            <p:cNvSpPr>
              <a:spLocks noChangeShapeType="1"/>
            </p:cNvSpPr>
            <p:nvPr/>
          </p:nvSpPr>
          <p:spPr bwMode="auto">
            <a:xfrm>
              <a:off x="7215206" y="6370817"/>
              <a:ext cx="42861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4" name="矩形 73"/>
            <p:cNvSpPr/>
            <p:nvPr/>
          </p:nvSpPr>
          <p:spPr>
            <a:xfrm>
              <a:off x="7585095" y="5000715"/>
              <a:ext cx="142876" cy="428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2262" name="Text Box 133"/>
            <p:cNvSpPr txBox="1">
              <a:spLocks noChangeArrowheads="1"/>
            </p:cNvSpPr>
            <p:nvPr/>
          </p:nvSpPr>
          <p:spPr bwMode="auto">
            <a:xfrm>
              <a:off x="7358082" y="4357694"/>
              <a:ext cx="642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000" b="1">
                  <a:solidFill>
                    <a:srgbClr val="FF0000"/>
                  </a:solidFill>
                  <a:latin typeface="Times New Roman" pitchFamily="18" charset="0"/>
                </a:rPr>
                <a:t>+5V</a:t>
              </a:r>
            </a:p>
          </p:txBody>
        </p:sp>
        <p:sp>
          <p:nvSpPr>
            <p:cNvPr id="52263" name="Text Box 138"/>
            <p:cNvSpPr txBox="1">
              <a:spLocks noChangeArrowheads="1"/>
            </p:cNvSpPr>
            <p:nvPr/>
          </p:nvSpPr>
          <p:spPr bwMode="auto">
            <a:xfrm>
              <a:off x="7672418" y="5059932"/>
              <a:ext cx="4714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1800" b="1">
                  <a:solidFill>
                    <a:srgbClr val="000000"/>
                  </a:solidFill>
                  <a:latin typeface="Times New Roman" pitchFamily="18" charset="0"/>
                </a:rPr>
                <a:t>R</a:t>
              </a:r>
            </a:p>
          </p:txBody>
        </p:sp>
        <p:grpSp>
          <p:nvGrpSpPr>
            <p:cNvPr id="52264" name="组合 81"/>
            <p:cNvGrpSpPr>
              <a:grpSpLocks/>
            </p:cNvGrpSpPr>
            <p:nvPr/>
          </p:nvGrpSpPr>
          <p:grpSpPr bwMode="auto">
            <a:xfrm>
              <a:off x="7475558" y="5643578"/>
              <a:ext cx="360000" cy="360000"/>
              <a:chOff x="5072066" y="5214950"/>
              <a:chExt cx="360000" cy="360000"/>
            </a:xfrm>
          </p:grpSpPr>
          <p:sp>
            <p:nvSpPr>
              <p:cNvPr id="78" name="椭圆 77"/>
              <p:cNvSpPr/>
              <p:nvPr/>
            </p:nvSpPr>
            <p:spPr>
              <a:xfrm>
                <a:off x="5072064" y="5215109"/>
                <a:ext cx="360366" cy="360409"/>
              </a:xfrm>
              <a:prstGeom prst="ellipse">
                <a:avLst/>
              </a:prstGeom>
              <a:solidFill>
                <a:srgbClr val="FF33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80" name="直接连接符 79"/>
              <p:cNvCxnSpPr>
                <a:stCxn id="78" idx="1"/>
                <a:endCxn id="78" idx="5"/>
              </p:cNvCxnSpPr>
              <p:nvPr/>
            </p:nvCxnSpPr>
            <p:spPr>
              <a:xfrm rot="16200000" flipH="1">
                <a:off x="5124437" y="5267518"/>
                <a:ext cx="255621" cy="25558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5400000" flipH="1" flipV="1">
                <a:off x="5130787" y="5273869"/>
                <a:ext cx="255621" cy="25558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265" name="Text Box 138"/>
            <p:cNvSpPr txBox="1">
              <a:spLocks noChangeArrowheads="1"/>
            </p:cNvSpPr>
            <p:nvPr/>
          </p:nvSpPr>
          <p:spPr bwMode="auto">
            <a:xfrm>
              <a:off x="7886732" y="5631436"/>
              <a:ext cx="4714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1800" b="1">
                  <a:solidFill>
                    <a:srgbClr val="000000"/>
                  </a:solidFill>
                  <a:latin typeface="Times New Roman" pitchFamily="18" charset="0"/>
                </a:rPr>
                <a:t>F</a:t>
              </a:r>
            </a:p>
          </p:txBody>
        </p:sp>
        <p:cxnSp>
          <p:nvCxnSpPr>
            <p:cNvPr id="85" name="直接箭头连接符 84"/>
            <p:cNvCxnSpPr/>
            <p:nvPr/>
          </p:nvCxnSpPr>
          <p:spPr>
            <a:xfrm rot="5400000">
              <a:off x="6715852" y="5428603"/>
              <a:ext cx="1286043" cy="15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267" name="Text Box 138"/>
            <p:cNvSpPr txBox="1">
              <a:spLocks noChangeArrowheads="1"/>
            </p:cNvSpPr>
            <p:nvPr/>
          </p:nvSpPr>
          <p:spPr bwMode="auto">
            <a:xfrm>
              <a:off x="7072330" y="5143512"/>
              <a:ext cx="471482" cy="45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i</a:t>
              </a:r>
            </a:p>
          </p:txBody>
        </p:sp>
      </p:grpSp>
      <p:sp>
        <p:nvSpPr>
          <p:cNvPr id="89" name="Rectangle 6"/>
          <p:cNvSpPr>
            <a:spLocks noRot="1" noChangeArrowheads="1"/>
          </p:cNvSpPr>
          <p:nvPr/>
        </p:nvSpPr>
        <p:spPr bwMode="auto">
          <a:xfrm>
            <a:off x="571500" y="4000500"/>
            <a:ext cx="40719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2</a:t>
            </a:r>
            <a:r>
              <a:rPr lang="zh-CN" altLang="en-US" sz="2400" b="1">
                <a:solidFill>
                  <a:srgbClr val="0000FF"/>
                </a:solidFill>
                <a:latin typeface="Times New Roman" pitchFamily="18" charset="0"/>
                <a:cs typeface="Times New Roman" pitchFamily="18" charset="0"/>
              </a:rPr>
              <a:t>）实现电平转换</a:t>
            </a:r>
          </a:p>
        </p:txBody>
      </p:sp>
      <p:grpSp>
        <p:nvGrpSpPr>
          <p:cNvPr id="16" name="组合 123"/>
          <p:cNvGrpSpPr>
            <a:grpSpLocks/>
          </p:cNvGrpSpPr>
          <p:nvPr/>
        </p:nvGrpSpPr>
        <p:grpSpPr bwMode="auto">
          <a:xfrm>
            <a:off x="942975" y="4500563"/>
            <a:ext cx="3756025" cy="2000250"/>
            <a:chOff x="942209" y="4500570"/>
            <a:chExt cx="3756566" cy="2000264"/>
          </a:xfrm>
        </p:grpSpPr>
        <p:cxnSp>
          <p:nvCxnSpPr>
            <p:cNvPr id="88" name="直接连接符 87"/>
            <p:cNvCxnSpPr/>
            <p:nvPr/>
          </p:nvCxnSpPr>
          <p:spPr>
            <a:xfrm rot="5400000">
              <a:off x="2641960" y="5501496"/>
              <a:ext cx="12874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236" name="Line 130"/>
            <p:cNvSpPr>
              <a:spLocks noChangeShapeType="1"/>
            </p:cNvSpPr>
            <p:nvPr/>
          </p:nvSpPr>
          <p:spPr bwMode="auto">
            <a:xfrm>
              <a:off x="1643041" y="6013522"/>
              <a:ext cx="42861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52237" name="组合 61"/>
            <p:cNvGrpSpPr>
              <a:grpSpLocks/>
            </p:cNvGrpSpPr>
            <p:nvPr/>
          </p:nvGrpSpPr>
          <p:grpSpPr bwMode="auto">
            <a:xfrm>
              <a:off x="2071631" y="5870600"/>
              <a:ext cx="785810" cy="500178"/>
              <a:chOff x="4357683" y="1214404"/>
              <a:chExt cx="638182" cy="428643"/>
            </a:xfrm>
          </p:grpSpPr>
          <p:sp>
            <p:nvSpPr>
              <p:cNvPr id="52249" name="Oval 132"/>
              <p:cNvSpPr>
                <a:spLocks noChangeArrowheads="1"/>
              </p:cNvSpPr>
              <p:nvPr/>
            </p:nvSpPr>
            <p:spPr bwMode="auto">
              <a:xfrm>
                <a:off x="4878390" y="1382698"/>
                <a:ext cx="117475" cy="117475"/>
              </a:xfrm>
              <a:prstGeom prst="ellipse">
                <a:avLst/>
              </a:prstGeom>
              <a:noFill/>
              <a:ln w="28575"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endParaRPr>
              </a:p>
            </p:txBody>
          </p:sp>
          <p:grpSp>
            <p:nvGrpSpPr>
              <p:cNvPr id="52250" name="组合 76"/>
              <p:cNvGrpSpPr>
                <a:grpSpLocks/>
              </p:cNvGrpSpPr>
              <p:nvPr/>
            </p:nvGrpSpPr>
            <p:grpSpPr bwMode="auto">
              <a:xfrm>
                <a:off x="4357683" y="1214404"/>
                <a:ext cx="501528" cy="428643"/>
                <a:chOff x="4284641" y="3500415"/>
                <a:chExt cx="726871" cy="558826"/>
              </a:xfrm>
            </p:grpSpPr>
            <p:sp>
              <p:nvSpPr>
                <p:cNvPr id="95" name="弧形 94"/>
                <p:cNvSpPr/>
                <p:nvPr/>
              </p:nvSpPr>
              <p:spPr bwMode="auto">
                <a:xfrm>
                  <a:off x="4429765" y="3500406"/>
                  <a:ext cx="581199" cy="558702"/>
                </a:xfrm>
                <a:prstGeom prst="arc">
                  <a:avLst>
                    <a:gd name="adj1" fmla="val 16144200"/>
                    <a:gd name="adj2" fmla="val 5427747"/>
                  </a:avLst>
                </a:prstGeom>
                <a:noFill/>
                <a:ln w="38100" cap="flat" cmpd="sng" algn="ctr">
                  <a:solidFill>
                    <a:srgbClr val="0000FF"/>
                  </a:solidFill>
                  <a:prstDash val="solid"/>
                  <a:round/>
                  <a:headEnd type="none" w="med" len="med"/>
                  <a:tailEnd type="none" w="med" len="med"/>
                </a:ln>
                <a:effectLst/>
              </p:spPr>
              <p:txBody>
                <a:bodyPr/>
                <a:lstStyle/>
                <a:p>
                  <a:pPr algn="ctr">
                    <a:defRPr/>
                  </a:pPr>
                  <a:endParaRPr lang="zh-CN" altLang="en-US" sz="1800" b="1">
                    <a:solidFill>
                      <a:srgbClr val="000000"/>
                    </a:solidFill>
                  </a:endParaRPr>
                </a:p>
              </p:txBody>
            </p:sp>
            <p:cxnSp>
              <p:nvCxnSpPr>
                <p:cNvPr id="52252" name="直接连接符 78"/>
                <p:cNvCxnSpPr>
                  <a:cxnSpLocks noChangeShapeType="1"/>
                  <a:stCxn id="95" idx="0"/>
                </p:cNvCxnSpPr>
                <p:nvPr/>
              </p:nvCxnSpPr>
              <p:spPr bwMode="auto">
                <a:xfrm rot="10800000">
                  <a:off x="4285447" y="3500438"/>
                  <a:ext cx="431048" cy="37"/>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52253" name="直接连接符 79"/>
                <p:cNvCxnSpPr>
                  <a:cxnSpLocks noChangeShapeType="1"/>
                </p:cNvCxnSpPr>
                <p:nvPr/>
              </p:nvCxnSpPr>
              <p:spPr bwMode="auto">
                <a:xfrm rot="10800000">
                  <a:off x="4285447" y="4058467"/>
                  <a:ext cx="435764"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52254" name="直接连接符 80"/>
                <p:cNvCxnSpPr>
                  <a:cxnSpLocks noChangeShapeType="1"/>
                </p:cNvCxnSpPr>
                <p:nvPr/>
              </p:nvCxnSpPr>
              <p:spPr bwMode="auto">
                <a:xfrm rot="5400000">
                  <a:off x="4006433" y="3779420"/>
                  <a:ext cx="558029" cy="1614"/>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grpSp>
        <p:sp>
          <p:nvSpPr>
            <p:cNvPr id="52238" name="Line 130"/>
            <p:cNvSpPr>
              <a:spLocks noChangeShapeType="1"/>
            </p:cNvSpPr>
            <p:nvPr/>
          </p:nvSpPr>
          <p:spPr bwMode="auto">
            <a:xfrm>
              <a:off x="1633512" y="6227876"/>
              <a:ext cx="42861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2239" name="Text Box 133"/>
            <p:cNvSpPr txBox="1">
              <a:spLocks noChangeArrowheads="1"/>
            </p:cNvSpPr>
            <p:nvPr/>
          </p:nvSpPr>
          <p:spPr bwMode="auto">
            <a:xfrm>
              <a:off x="2071670" y="5942030"/>
              <a:ext cx="6857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1800" b="1">
                  <a:solidFill>
                    <a:srgbClr val="0000FF"/>
                  </a:solidFill>
                  <a:latin typeface="Times New Roman" pitchFamily="18" charset="0"/>
                </a:rPr>
                <a:t>OC</a:t>
              </a:r>
            </a:p>
          </p:txBody>
        </p:sp>
        <p:sp>
          <p:nvSpPr>
            <p:cNvPr id="52240" name="Line 130"/>
            <p:cNvSpPr>
              <a:spLocks noChangeShapeType="1"/>
            </p:cNvSpPr>
            <p:nvPr/>
          </p:nvSpPr>
          <p:spPr bwMode="auto">
            <a:xfrm flipV="1">
              <a:off x="2857488" y="6143644"/>
              <a:ext cx="114300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3" name="矩形 102"/>
            <p:cNvSpPr/>
            <p:nvPr/>
          </p:nvSpPr>
          <p:spPr>
            <a:xfrm>
              <a:off x="3214249" y="5214950"/>
              <a:ext cx="142896"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2242" name="Text Box 133"/>
            <p:cNvSpPr txBox="1">
              <a:spLocks noChangeArrowheads="1"/>
            </p:cNvSpPr>
            <p:nvPr/>
          </p:nvSpPr>
          <p:spPr bwMode="auto">
            <a:xfrm>
              <a:off x="3000364" y="4500570"/>
              <a:ext cx="7858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000" b="1">
                  <a:solidFill>
                    <a:srgbClr val="006600"/>
                  </a:solidFill>
                  <a:latin typeface="Times New Roman" pitchFamily="18" charset="0"/>
                </a:rPr>
                <a:t>+15V</a:t>
              </a:r>
            </a:p>
          </p:txBody>
        </p:sp>
        <p:sp>
          <p:nvSpPr>
            <p:cNvPr id="52243" name="Text Box 138"/>
            <p:cNvSpPr txBox="1">
              <a:spLocks noChangeArrowheads="1"/>
            </p:cNvSpPr>
            <p:nvPr/>
          </p:nvSpPr>
          <p:spPr bwMode="auto">
            <a:xfrm>
              <a:off x="3314700" y="5274246"/>
              <a:ext cx="4714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1800" b="1">
                  <a:solidFill>
                    <a:srgbClr val="000000"/>
                  </a:solidFill>
                  <a:latin typeface="Times New Roman" pitchFamily="18" charset="0"/>
                </a:rPr>
                <a:t>R</a:t>
              </a:r>
            </a:p>
          </p:txBody>
        </p:sp>
        <p:cxnSp>
          <p:nvCxnSpPr>
            <p:cNvPr id="115" name="直接连接符 114"/>
            <p:cNvCxnSpPr/>
            <p:nvPr/>
          </p:nvCxnSpPr>
          <p:spPr>
            <a:xfrm rot="5400000">
              <a:off x="2141767" y="5644372"/>
              <a:ext cx="43021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245" name="Text Box 133"/>
            <p:cNvSpPr txBox="1">
              <a:spLocks noChangeArrowheads="1"/>
            </p:cNvSpPr>
            <p:nvPr/>
          </p:nvSpPr>
          <p:spPr bwMode="auto">
            <a:xfrm>
              <a:off x="2071670" y="5029154"/>
              <a:ext cx="642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000" b="1">
                  <a:solidFill>
                    <a:srgbClr val="FF0000"/>
                  </a:solidFill>
                  <a:latin typeface="Times New Roman" pitchFamily="18" charset="0"/>
                </a:rPr>
                <a:t>+5V</a:t>
              </a:r>
            </a:p>
          </p:txBody>
        </p:sp>
        <p:sp>
          <p:nvSpPr>
            <p:cNvPr id="121" name="椭圆 120"/>
            <p:cNvSpPr/>
            <p:nvPr/>
          </p:nvSpPr>
          <p:spPr>
            <a:xfrm>
              <a:off x="3236477" y="6084906"/>
              <a:ext cx="107966"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2247" name="矩形 121"/>
            <p:cNvSpPr>
              <a:spLocks noChangeArrowheads="1"/>
            </p:cNvSpPr>
            <p:nvPr/>
          </p:nvSpPr>
          <p:spPr bwMode="auto">
            <a:xfrm>
              <a:off x="942209" y="5792948"/>
              <a:ext cx="70083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a:solidFill>
                    <a:srgbClr val="C00000"/>
                  </a:solidFill>
                  <a:latin typeface="Times New Roman" pitchFamily="18" charset="0"/>
                  <a:cs typeface="Times New Roman" pitchFamily="18" charset="0"/>
                </a:rPr>
                <a:t>TTL</a:t>
              </a:r>
            </a:p>
            <a:p>
              <a:pPr eaLnBrk="1" hangingPunct="1">
                <a:spcBef>
                  <a:spcPct val="0"/>
                </a:spcBef>
                <a:buFontTx/>
                <a:buNone/>
              </a:pPr>
              <a:r>
                <a:rPr lang="zh-CN" altLang="en-US" sz="2000" b="1">
                  <a:solidFill>
                    <a:srgbClr val="C00000"/>
                  </a:solidFill>
                  <a:latin typeface="Times New Roman" pitchFamily="18" charset="0"/>
                  <a:cs typeface="Times New Roman" pitchFamily="18" charset="0"/>
                </a:rPr>
                <a:t>电平</a:t>
              </a:r>
              <a:endParaRPr lang="zh-CN" altLang="en-US" sz="2000">
                <a:solidFill>
                  <a:srgbClr val="C00000"/>
                </a:solidFill>
              </a:endParaRPr>
            </a:p>
          </p:txBody>
        </p:sp>
        <p:sp>
          <p:nvSpPr>
            <p:cNvPr id="52248" name="矩形 122"/>
            <p:cNvSpPr>
              <a:spLocks noChangeArrowheads="1"/>
            </p:cNvSpPr>
            <p:nvPr/>
          </p:nvSpPr>
          <p:spPr bwMode="auto">
            <a:xfrm>
              <a:off x="3997942" y="5786454"/>
              <a:ext cx="70083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000" b="1">
                  <a:solidFill>
                    <a:srgbClr val="006600"/>
                  </a:solidFill>
                  <a:latin typeface="Times New Roman" pitchFamily="18" charset="0"/>
                  <a:cs typeface="Times New Roman" pitchFamily="18" charset="0"/>
                </a:rPr>
                <a:t>其他</a:t>
              </a:r>
              <a:endParaRPr lang="en-US" altLang="zh-CN" sz="2000" b="1">
                <a:solidFill>
                  <a:srgbClr val="006600"/>
                </a:solidFill>
                <a:latin typeface="Times New Roman" pitchFamily="18" charset="0"/>
                <a:cs typeface="Times New Roman" pitchFamily="18" charset="0"/>
              </a:endParaRPr>
            </a:p>
            <a:p>
              <a:pPr eaLnBrk="1" hangingPunct="1">
                <a:spcBef>
                  <a:spcPct val="0"/>
                </a:spcBef>
                <a:buFontTx/>
                <a:buNone/>
              </a:pPr>
              <a:r>
                <a:rPr lang="zh-CN" altLang="en-US" sz="2000" b="1">
                  <a:solidFill>
                    <a:srgbClr val="006600"/>
                  </a:solidFill>
                  <a:latin typeface="Times New Roman" pitchFamily="18" charset="0"/>
                  <a:cs typeface="Times New Roman" pitchFamily="18" charset="0"/>
                </a:rPr>
                <a:t>电平</a:t>
              </a:r>
              <a:endParaRPr lang="zh-CN" altLang="en-US" sz="2000">
                <a:solidFill>
                  <a:srgbClr val="0066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left)">
                                      <p:cBhvr>
                                        <p:cTn id="17" dur="500"/>
                                        <p:tgtEl>
                                          <p:spTgt spid="57"/>
                                        </p:tgtEl>
                                      </p:cBhvr>
                                    </p:animEffect>
                                  </p:childTnLst>
                                </p:cTn>
                              </p:par>
                              <p:par>
                                <p:cTn id="18" presetID="22" presetClass="entr" presetSubtype="8"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9"/>
                                        </p:tgtEl>
                                        <p:attrNameLst>
                                          <p:attrName>style.visibility</p:attrName>
                                        </p:attrNameLst>
                                      </p:cBhvr>
                                      <p:to>
                                        <p:strVal val="visible"/>
                                      </p:to>
                                    </p:set>
                                    <p:animEffect transition="in" filter="wipe(left)">
                                      <p:cBhvr>
                                        <p:cTn id="25" dur="500"/>
                                        <p:tgtEl>
                                          <p:spTgt spid="8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wipe(left)">
                                      <p:cBhvr>
                                        <p:cTn id="35" dur="500"/>
                                        <p:tgtEl>
                                          <p:spTgt spid="6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7" grpId="0" animBg="1"/>
      <p:bldP spid="60" grpId="0"/>
      <p:bldP spid="8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7"/>
          <p:cNvSpPr txBox="1">
            <a:spLocks noChangeArrowheads="1"/>
          </p:cNvSpPr>
          <p:nvPr/>
        </p:nvSpPr>
        <p:spPr bwMode="auto">
          <a:xfrm>
            <a:off x="428625" y="119063"/>
            <a:ext cx="496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800" b="1">
                <a:solidFill>
                  <a:srgbClr val="006600"/>
                </a:solidFill>
                <a:latin typeface="Times New Roman" pitchFamily="18" charset="0"/>
                <a:cs typeface="Times New Roman" pitchFamily="18" charset="0"/>
              </a:rPr>
              <a:t>三、三态输出门电路（</a:t>
            </a:r>
            <a:r>
              <a:rPr lang="en-US" altLang="zh-CN" sz="2800" b="1">
                <a:solidFill>
                  <a:srgbClr val="006600"/>
                </a:solidFill>
                <a:latin typeface="Times New Roman" pitchFamily="18" charset="0"/>
                <a:cs typeface="Times New Roman" pitchFamily="18" charset="0"/>
              </a:rPr>
              <a:t>TS</a:t>
            </a:r>
            <a:r>
              <a:rPr lang="zh-CN" altLang="en-US" sz="2800" b="1">
                <a:solidFill>
                  <a:srgbClr val="006600"/>
                </a:solidFill>
                <a:latin typeface="Times New Roman" pitchFamily="18" charset="0"/>
                <a:cs typeface="Times New Roman" pitchFamily="18" charset="0"/>
              </a:rPr>
              <a:t>门）</a:t>
            </a:r>
          </a:p>
        </p:txBody>
      </p:sp>
      <p:sp>
        <p:nvSpPr>
          <p:cNvPr id="4" name="Text Box 9"/>
          <p:cNvSpPr txBox="1">
            <a:spLocks noChangeArrowheads="1"/>
          </p:cNvSpPr>
          <p:nvPr/>
        </p:nvSpPr>
        <p:spPr bwMode="auto">
          <a:xfrm>
            <a:off x="746125" y="685800"/>
            <a:ext cx="5183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0000"/>
                </a:solidFill>
                <a:latin typeface="Times New Roman" pitchFamily="18" charset="0"/>
                <a:cs typeface="Times New Roman" pitchFamily="18" charset="0"/>
              </a:rPr>
              <a:t>1.</a:t>
            </a:r>
            <a:r>
              <a:rPr lang="zh-CN" altLang="en-US" sz="2400" b="1">
                <a:solidFill>
                  <a:srgbClr val="FF0000"/>
                </a:solidFill>
                <a:latin typeface="Times New Roman" pitchFamily="18" charset="0"/>
                <a:cs typeface="Times New Roman" pitchFamily="18" charset="0"/>
              </a:rPr>
              <a:t> 三态门的电路结构和逻辑符号</a:t>
            </a:r>
          </a:p>
        </p:txBody>
      </p:sp>
      <p:sp>
        <p:nvSpPr>
          <p:cNvPr id="8" name="矩形 7"/>
          <p:cNvSpPr>
            <a:spLocks noChangeArrowheads="1"/>
          </p:cNvSpPr>
          <p:nvPr/>
        </p:nvSpPr>
        <p:spPr bwMode="auto">
          <a:xfrm>
            <a:off x="571500" y="5484813"/>
            <a:ext cx="8215313" cy="1016000"/>
          </a:xfrm>
          <a:prstGeom prst="rect">
            <a:avLst/>
          </a:prstGeom>
          <a:noFill/>
          <a:ln w="9525">
            <a:noFill/>
            <a:miter lim="800000"/>
            <a:headEnd/>
            <a:tailEnd/>
          </a:ln>
        </p:spPr>
        <p:txBody>
          <a:bodyPr>
            <a:spAutoFit/>
          </a:bodyPr>
          <a:lstStyle/>
          <a:p>
            <a:pPr>
              <a:buFont typeface="Wingdings" pitchFamily="2" charset="2"/>
              <a:buChar char="Ø"/>
              <a:defRPr/>
            </a:pPr>
            <a:r>
              <a:rPr lang="zh-CN" altLang="en-US" sz="2000" b="1" dirty="0">
                <a:solidFill>
                  <a:srgbClr val="006600"/>
                </a:solidFill>
                <a:latin typeface="Times New Roman" pitchFamily="18" charset="0"/>
                <a:cs typeface="Times New Roman" pitchFamily="18" charset="0"/>
              </a:rPr>
              <a:t>当</a:t>
            </a:r>
            <a:r>
              <a:rPr lang="en-US" altLang="zh-CN" sz="2000" b="1" i="1" dirty="0">
                <a:solidFill>
                  <a:srgbClr val="006600"/>
                </a:solidFill>
                <a:latin typeface="Times New Roman" pitchFamily="18" charset="0"/>
                <a:cs typeface="Times New Roman" pitchFamily="18" charset="0"/>
              </a:rPr>
              <a:t>en</a:t>
            </a:r>
            <a:r>
              <a:rPr lang="en-US" altLang="zh-CN" sz="2000" b="1" dirty="0">
                <a:solidFill>
                  <a:srgbClr val="006600"/>
                </a:solidFill>
                <a:latin typeface="Times New Roman" pitchFamily="18" charset="0"/>
                <a:cs typeface="Times New Roman" pitchFamily="18" charset="0"/>
              </a:rPr>
              <a:t> = H </a:t>
            </a:r>
            <a:r>
              <a:rPr lang="zh-CN" altLang="en-US" sz="2000" b="1" dirty="0">
                <a:solidFill>
                  <a:srgbClr val="006600"/>
                </a:solidFill>
                <a:latin typeface="Times New Roman" pitchFamily="18" charset="0"/>
                <a:cs typeface="Times New Roman" pitchFamily="18" charset="0"/>
              </a:rPr>
              <a:t>时，二极管截止，电路相当于一个普通的 </a:t>
            </a:r>
            <a:r>
              <a:rPr lang="en-US" altLang="zh-CN" sz="2000" b="1" dirty="0">
                <a:solidFill>
                  <a:srgbClr val="006600"/>
                </a:solidFill>
                <a:latin typeface="Times New Roman" pitchFamily="18" charset="0"/>
                <a:cs typeface="Times New Roman" pitchFamily="18" charset="0"/>
              </a:rPr>
              <a:t>TTL</a:t>
            </a:r>
            <a:r>
              <a:rPr lang="zh-CN" altLang="en-US" sz="2000" b="1" dirty="0">
                <a:solidFill>
                  <a:srgbClr val="006600"/>
                </a:solidFill>
                <a:latin typeface="Times New Roman" pitchFamily="18" charset="0"/>
                <a:cs typeface="Times New Roman" pitchFamily="18" charset="0"/>
              </a:rPr>
              <a:t>非门</a:t>
            </a:r>
            <a:r>
              <a:rPr lang="en-US" altLang="zh-CN" sz="2000" b="1" dirty="0">
                <a:solidFill>
                  <a:srgbClr val="006600"/>
                </a:solidFill>
                <a:latin typeface="Times New Roman" pitchFamily="18" charset="0"/>
                <a:cs typeface="Times New Roman" pitchFamily="18" charset="0"/>
              </a:rPr>
              <a:t> </a:t>
            </a:r>
            <a:r>
              <a:rPr lang="zh-CN" altLang="en-US" sz="2000" b="1" dirty="0">
                <a:solidFill>
                  <a:srgbClr val="006600"/>
                </a:solidFill>
                <a:latin typeface="Times New Roman" pitchFamily="18" charset="0"/>
                <a:cs typeface="Times New Roman" pitchFamily="18" charset="0"/>
              </a:rPr>
              <a:t>；</a:t>
            </a:r>
          </a:p>
          <a:p>
            <a:pPr marL="177800" indent="-177800">
              <a:buFont typeface="Wingdings" pitchFamily="2" charset="2"/>
              <a:buChar char="Ø"/>
              <a:defRPr/>
            </a:pPr>
            <a:r>
              <a:rPr lang="zh-CN" altLang="en-US" sz="2000" b="1" dirty="0">
                <a:solidFill>
                  <a:srgbClr val="0000FF"/>
                </a:solidFill>
                <a:latin typeface="Times New Roman" pitchFamily="18" charset="0"/>
                <a:cs typeface="Times New Roman" pitchFamily="18" charset="0"/>
              </a:rPr>
              <a:t>当</a:t>
            </a:r>
            <a:r>
              <a:rPr lang="en-US" altLang="zh-CN" sz="2000" b="1" i="1" dirty="0">
                <a:solidFill>
                  <a:srgbClr val="FF0000"/>
                </a:solidFill>
                <a:latin typeface="Times New Roman" pitchFamily="18" charset="0"/>
                <a:cs typeface="Times New Roman" pitchFamily="18" charset="0"/>
              </a:rPr>
              <a:t>en</a:t>
            </a:r>
            <a:r>
              <a:rPr lang="en-US" altLang="zh-CN" sz="2000" b="1" dirty="0">
                <a:solidFill>
                  <a:srgbClr val="FF0000"/>
                </a:solidFill>
                <a:latin typeface="Times New Roman" pitchFamily="18" charset="0"/>
                <a:cs typeface="Times New Roman" pitchFamily="18" charset="0"/>
              </a:rPr>
              <a:t> = L </a:t>
            </a:r>
            <a:r>
              <a:rPr lang="zh-CN" altLang="en-US" sz="2000" b="1" dirty="0">
                <a:solidFill>
                  <a:srgbClr val="0000FF"/>
                </a:solidFill>
                <a:latin typeface="Times New Roman" pitchFamily="18" charset="0"/>
                <a:cs typeface="Times New Roman" pitchFamily="18" charset="0"/>
              </a:rPr>
              <a:t>时，电路中的晶体管 </a:t>
            </a:r>
            <a:r>
              <a:rPr lang="en-US" altLang="zh-CN" sz="2000" b="1" dirty="0">
                <a:solidFill>
                  <a:srgbClr val="0000FF"/>
                </a:solidFill>
                <a:latin typeface="Times New Roman" pitchFamily="18" charset="0"/>
                <a:cs typeface="Times New Roman" pitchFamily="18" charset="0"/>
              </a:rPr>
              <a:t>T2</a:t>
            </a:r>
            <a:r>
              <a:rPr lang="zh-CN" altLang="en-US" sz="2000" b="1" dirty="0">
                <a:solidFill>
                  <a:srgbClr val="0000FF"/>
                </a:solidFill>
                <a:latin typeface="Times New Roman" pitchFamily="18" charset="0"/>
                <a:cs typeface="Times New Roman" pitchFamily="18" charset="0"/>
              </a:rPr>
              <a:t>、</a:t>
            </a:r>
            <a:r>
              <a:rPr lang="en-US" altLang="zh-CN" sz="2000" b="1" dirty="0">
                <a:solidFill>
                  <a:srgbClr val="0000FF"/>
                </a:solidFill>
                <a:latin typeface="Times New Roman" pitchFamily="18" charset="0"/>
                <a:cs typeface="Times New Roman" pitchFamily="18" charset="0"/>
              </a:rPr>
              <a:t>T3</a:t>
            </a:r>
            <a:r>
              <a:rPr lang="zh-CN" altLang="en-US" sz="2000" b="1" dirty="0">
                <a:solidFill>
                  <a:srgbClr val="0000FF"/>
                </a:solidFill>
                <a:latin typeface="Times New Roman" pitchFamily="18" charset="0"/>
                <a:cs typeface="Times New Roman" pitchFamily="18" charset="0"/>
              </a:rPr>
              <a:t>、</a:t>
            </a:r>
            <a:r>
              <a:rPr lang="en-US" altLang="zh-CN" sz="2000" b="1" dirty="0">
                <a:solidFill>
                  <a:srgbClr val="0000FF"/>
                </a:solidFill>
                <a:latin typeface="Times New Roman" pitchFamily="18" charset="0"/>
                <a:cs typeface="Times New Roman" pitchFamily="18" charset="0"/>
              </a:rPr>
              <a:t>T4 </a:t>
            </a:r>
            <a:r>
              <a:rPr lang="zh-CN" altLang="en-US" sz="2000" b="1" dirty="0">
                <a:solidFill>
                  <a:srgbClr val="0000FF"/>
                </a:solidFill>
                <a:latin typeface="Times New Roman" pitchFamily="18" charset="0"/>
                <a:cs typeface="Times New Roman" pitchFamily="18" charset="0"/>
              </a:rPr>
              <a:t>和 </a:t>
            </a:r>
            <a:r>
              <a:rPr lang="en-US" altLang="zh-CN" sz="2000" b="1" dirty="0">
                <a:solidFill>
                  <a:srgbClr val="0000FF"/>
                </a:solidFill>
                <a:latin typeface="Times New Roman" pitchFamily="18" charset="0"/>
                <a:cs typeface="Times New Roman" pitchFamily="18" charset="0"/>
              </a:rPr>
              <a:t>T5 </a:t>
            </a:r>
            <a:r>
              <a:rPr lang="zh-CN" altLang="en-US" sz="2000" b="1" dirty="0">
                <a:solidFill>
                  <a:srgbClr val="0000FF"/>
                </a:solidFill>
                <a:latin typeface="Times New Roman" pitchFamily="18" charset="0"/>
                <a:cs typeface="Times New Roman" pitchFamily="18" charset="0"/>
              </a:rPr>
              <a:t>全部截止，输出端 </a:t>
            </a:r>
            <a:r>
              <a:rPr lang="en-US" altLang="zh-CN" sz="2000" b="1" i="1" dirty="0">
                <a:solidFill>
                  <a:srgbClr val="0000FF"/>
                </a:solidFill>
                <a:latin typeface="Times New Roman" pitchFamily="18" charset="0"/>
                <a:cs typeface="Times New Roman" pitchFamily="18" charset="0"/>
              </a:rPr>
              <a:t>f </a:t>
            </a:r>
            <a:r>
              <a:rPr lang="zh-CN" altLang="en-US" sz="2000" b="1" dirty="0">
                <a:solidFill>
                  <a:srgbClr val="0000FF"/>
                </a:solidFill>
                <a:latin typeface="Times New Roman" pitchFamily="18" charset="0"/>
                <a:cs typeface="Times New Roman" pitchFamily="18" charset="0"/>
              </a:rPr>
              <a:t>相当于一根悬空的导线，这种状态称为</a:t>
            </a:r>
            <a:r>
              <a:rPr lang="zh-CN" altLang="en-US" sz="2000" b="1" dirty="0">
                <a:solidFill>
                  <a:srgbClr val="FF0000"/>
                </a:solidFill>
                <a:latin typeface="Times New Roman" pitchFamily="18" charset="0"/>
                <a:cs typeface="Times New Roman" pitchFamily="18" charset="0"/>
              </a:rPr>
              <a:t>高阻态 </a:t>
            </a:r>
            <a:r>
              <a:rPr lang="en-US" altLang="zh-CN" sz="2000" b="1" dirty="0">
                <a:solidFill>
                  <a:srgbClr val="FF0000"/>
                </a:solidFill>
                <a:latin typeface="Times New Roman" pitchFamily="18" charset="0"/>
                <a:cs typeface="Times New Roman" pitchFamily="18" charset="0"/>
              </a:rPr>
              <a:t>Z</a:t>
            </a:r>
            <a:r>
              <a:rPr lang="zh-CN" altLang="en-US" sz="2000" b="1" dirty="0">
                <a:solidFill>
                  <a:srgbClr val="0000FF"/>
                </a:solidFill>
                <a:latin typeface="Times New Roman" pitchFamily="18" charset="0"/>
                <a:cs typeface="Times New Roman" pitchFamily="18" charset="0"/>
              </a:rPr>
              <a:t>。</a:t>
            </a:r>
          </a:p>
        </p:txBody>
      </p:sp>
      <p:grpSp>
        <p:nvGrpSpPr>
          <p:cNvPr id="2" name="组合 30"/>
          <p:cNvGrpSpPr>
            <a:grpSpLocks/>
          </p:cNvGrpSpPr>
          <p:nvPr/>
        </p:nvGrpSpPr>
        <p:grpSpPr bwMode="auto">
          <a:xfrm>
            <a:off x="6000750" y="1071563"/>
            <a:ext cx="2916238" cy="1536700"/>
            <a:chOff x="6227762" y="1214422"/>
            <a:chExt cx="2916238" cy="1536701"/>
          </a:xfrm>
        </p:grpSpPr>
        <p:sp>
          <p:nvSpPr>
            <p:cNvPr id="53304" name="Text Box 19"/>
            <p:cNvSpPr txBox="1">
              <a:spLocks noChangeArrowheads="1"/>
            </p:cNvSpPr>
            <p:nvPr/>
          </p:nvSpPr>
          <p:spPr bwMode="auto">
            <a:xfrm>
              <a:off x="7019925" y="1214422"/>
              <a:ext cx="11525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000" b="1">
                  <a:solidFill>
                    <a:srgbClr val="0000FF"/>
                  </a:solidFill>
                  <a:latin typeface="Times New Roman" pitchFamily="18" charset="0"/>
                  <a:cs typeface="Times New Roman" pitchFamily="18" charset="0"/>
                </a:rPr>
                <a:t>功能表</a:t>
              </a:r>
            </a:p>
          </p:txBody>
        </p:sp>
        <p:sp>
          <p:nvSpPr>
            <p:cNvPr id="53305" name="Line 15"/>
            <p:cNvSpPr>
              <a:spLocks noChangeShapeType="1"/>
            </p:cNvSpPr>
            <p:nvPr/>
          </p:nvSpPr>
          <p:spPr bwMode="auto">
            <a:xfrm flipV="1">
              <a:off x="6246812" y="2174860"/>
              <a:ext cx="278923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306" name="Line 16"/>
            <p:cNvSpPr>
              <a:spLocks noChangeShapeType="1"/>
            </p:cNvSpPr>
            <p:nvPr/>
          </p:nvSpPr>
          <p:spPr bwMode="auto">
            <a:xfrm>
              <a:off x="6227762" y="2728898"/>
              <a:ext cx="2735263" cy="2222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307" name="Line 17"/>
            <p:cNvSpPr>
              <a:spLocks noChangeShapeType="1"/>
            </p:cNvSpPr>
            <p:nvPr/>
          </p:nvSpPr>
          <p:spPr bwMode="auto">
            <a:xfrm>
              <a:off x="6237287" y="1670035"/>
              <a:ext cx="272573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308" name="Line 18"/>
            <p:cNvSpPr>
              <a:spLocks noChangeShapeType="1"/>
            </p:cNvSpPr>
            <p:nvPr/>
          </p:nvSpPr>
          <p:spPr bwMode="auto">
            <a:xfrm flipH="1">
              <a:off x="7451725" y="1670035"/>
              <a:ext cx="17463" cy="104933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309" name="Text Box 20"/>
            <p:cNvSpPr txBox="1">
              <a:spLocks noChangeArrowheads="1"/>
            </p:cNvSpPr>
            <p:nvPr/>
          </p:nvSpPr>
          <p:spPr bwMode="auto">
            <a:xfrm>
              <a:off x="6386512" y="1743006"/>
              <a:ext cx="936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i="1">
                  <a:solidFill>
                    <a:srgbClr val="FF0000"/>
                  </a:solidFill>
                  <a:latin typeface="Times New Roman" pitchFamily="18" charset="0"/>
                  <a:cs typeface="Times New Roman" pitchFamily="18" charset="0"/>
                </a:rPr>
                <a:t>en </a:t>
              </a:r>
              <a:r>
                <a:rPr lang="en-US" altLang="zh-CN" sz="2000" b="1">
                  <a:solidFill>
                    <a:srgbClr val="FF0000"/>
                  </a:solidFill>
                  <a:latin typeface="Times New Roman" pitchFamily="18" charset="0"/>
                  <a:cs typeface="Times New Roman" pitchFamily="18" charset="0"/>
                </a:rPr>
                <a:t>= 0</a:t>
              </a:r>
            </a:p>
          </p:txBody>
        </p:sp>
        <p:sp>
          <p:nvSpPr>
            <p:cNvPr id="53310" name="Text Box 21"/>
            <p:cNvSpPr txBox="1">
              <a:spLocks noChangeArrowheads="1"/>
            </p:cNvSpPr>
            <p:nvPr/>
          </p:nvSpPr>
          <p:spPr bwMode="auto">
            <a:xfrm>
              <a:off x="6388100" y="2243072"/>
              <a:ext cx="936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i="1">
                  <a:solidFill>
                    <a:srgbClr val="000000"/>
                  </a:solidFill>
                  <a:latin typeface="Times New Roman" pitchFamily="18" charset="0"/>
                  <a:cs typeface="Times New Roman" pitchFamily="18" charset="0"/>
                </a:rPr>
                <a:t>en =</a:t>
              </a:r>
              <a:r>
                <a:rPr lang="en-US" altLang="zh-CN" sz="2000" b="1">
                  <a:solidFill>
                    <a:srgbClr val="000000"/>
                  </a:solidFill>
                  <a:latin typeface="Times New Roman" pitchFamily="18" charset="0"/>
                  <a:cs typeface="Times New Roman" pitchFamily="18" charset="0"/>
                </a:rPr>
                <a:t> 1</a:t>
              </a:r>
            </a:p>
          </p:txBody>
        </p:sp>
        <p:graphicFrame>
          <p:nvGraphicFramePr>
            <p:cNvPr id="53311" name="Object 5"/>
            <p:cNvGraphicFramePr>
              <a:graphicFrameLocks noChangeAspect="1"/>
            </p:cNvGraphicFramePr>
            <p:nvPr/>
          </p:nvGraphicFramePr>
          <p:xfrm>
            <a:off x="7810500" y="2189163"/>
            <a:ext cx="863600" cy="547687"/>
          </p:xfrm>
          <a:graphic>
            <a:graphicData uri="http://schemas.openxmlformats.org/presentationml/2006/ole">
              <mc:AlternateContent xmlns:mc="http://schemas.openxmlformats.org/markup-compatibility/2006">
                <mc:Choice xmlns:v="urn:schemas-microsoft-com:vml" Requires="v">
                  <p:oleObj spid="_x0000_s53314" name="公式" r:id="rId3" imgW="247676" imgH="104815" progId="Equation.3">
                    <p:embed/>
                  </p:oleObj>
                </mc:Choice>
                <mc:Fallback>
                  <p:oleObj name="公式" r:id="rId3" imgW="247676" imgH="10481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500" y="2189163"/>
                          <a:ext cx="8636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312" name="Text Box 24"/>
            <p:cNvSpPr txBox="1">
              <a:spLocks noChangeArrowheads="1"/>
            </p:cNvSpPr>
            <p:nvPr/>
          </p:nvSpPr>
          <p:spPr bwMode="auto">
            <a:xfrm>
              <a:off x="7596187" y="1714485"/>
              <a:ext cx="15478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i="1">
                  <a:solidFill>
                    <a:srgbClr val="FF0000"/>
                  </a:solidFill>
                  <a:latin typeface="Times New Roman" pitchFamily="18" charset="0"/>
                  <a:cs typeface="Times New Roman" pitchFamily="18" charset="0"/>
                </a:rPr>
                <a:t>f </a:t>
              </a:r>
              <a:r>
                <a:rPr lang="en-US" altLang="zh-CN" sz="2000" b="1" i="1">
                  <a:solidFill>
                    <a:srgbClr val="FF0000"/>
                  </a:solidFill>
                  <a:latin typeface="Times New Roman" pitchFamily="18" charset="0"/>
                  <a:cs typeface="Times New Roman" pitchFamily="18" charset="0"/>
                </a:rPr>
                <a:t>=Z</a:t>
              </a:r>
              <a:r>
                <a:rPr lang="en-US" altLang="zh-CN" sz="2800" b="1" i="1">
                  <a:solidFill>
                    <a:srgbClr val="FF0000"/>
                  </a:solidFill>
                  <a:latin typeface="Times New Roman" pitchFamily="18" charset="0"/>
                  <a:cs typeface="Times New Roman" pitchFamily="18" charset="0"/>
                </a:rPr>
                <a:t> </a:t>
              </a:r>
              <a:r>
                <a:rPr lang="zh-CN" altLang="en-US" sz="2000" b="1">
                  <a:solidFill>
                    <a:srgbClr val="FF0000"/>
                  </a:solidFill>
                  <a:latin typeface="Times New Roman" pitchFamily="18" charset="0"/>
                  <a:cs typeface="Times New Roman" pitchFamily="18" charset="0"/>
                </a:rPr>
                <a:t>高阻态</a:t>
              </a:r>
            </a:p>
          </p:txBody>
        </p:sp>
      </p:grpSp>
      <p:sp>
        <p:nvSpPr>
          <p:cNvPr id="32" name="矩形 31"/>
          <p:cNvSpPr>
            <a:spLocks noChangeArrowheads="1"/>
          </p:cNvSpPr>
          <p:nvPr/>
        </p:nvSpPr>
        <p:spPr bwMode="auto">
          <a:xfrm>
            <a:off x="6286500" y="2786063"/>
            <a:ext cx="1217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000" b="1">
                <a:solidFill>
                  <a:srgbClr val="006600"/>
                </a:solidFill>
                <a:latin typeface="Times New Roman" pitchFamily="18" charset="0"/>
                <a:cs typeface="Times New Roman" pitchFamily="18" charset="0"/>
              </a:rPr>
              <a:t>逻辑符号</a:t>
            </a:r>
          </a:p>
        </p:txBody>
      </p:sp>
      <p:grpSp>
        <p:nvGrpSpPr>
          <p:cNvPr id="3" name="组合 68"/>
          <p:cNvGrpSpPr>
            <a:grpSpLocks/>
          </p:cNvGrpSpPr>
          <p:nvPr/>
        </p:nvGrpSpPr>
        <p:grpSpPr bwMode="auto">
          <a:xfrm>
            <a:off x="6072188" y="3286125"/>
            <a:ext cx="2286000" cy="1000125"/>
            <a:chOff x="6072198" y="3286124"/>
            <a:chExt cx="2286016" cy="1000132"/>
          </a:xfrm>
        </p:grpSpPr>
        <p:grpSp>
          <p:nvGrpSpPr>
            <p:cNvPr id="53294" name="组合 44"/>
            <p:cNvGrpSpPr>
              <a:grpSpLocks/>
            </p:cNvGrpSpPr>
            <p:nvPr/>
          </p:nvGrpSpPr>
          <p:grpSpPr bwMode="auto">
            <a:xfrm>
              <a:off x="6442088" y="3286124"/>
              <a:ext cx="1585608" cy="831856"/>
              <a:chOff x="2727312" y="1571612"/>
              <a:chExt cx="1585608" cy="831856"/>
            </a:xfrm>
          </p:grpSpPr>
          <p:sp>
            <p:nvSpPr>
              <p:cNvPr id="46" name="等腰三角形 45"/>
              <p:cNvSpPr/>
              <p:nvPr/>
            </p:nvSpPr>
            <p:spPr>
              <a:xfrm rot="5400000">
                <a:off x="3143241" y="1643050"/>
                <a:ext cx="647705" cy="504829"/>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7" name="椭圆 46"/>
              <p:cNvSpPr/>
              <p:nvPr/>
            </p:nvSpPr>
            <p:spPr>
              <a:xfrm>
                <a:off x="3727444" y="1844664"/>
                <a:ext cx="107951" cy="10795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8" name="直接连接符 47"/>
              <p:cNvCxnSpPr/>
              <p:nvPr/>
            </p:nvCxnSpPr>
            <p:spPr>
              <a:xfrm flipV="1">
                <a:off x="3844920" y="1895464"/>
                <a:ext cx="4683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2727312" y="1908164"/>
                <a:ext cx="4683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746362" y="2401881"/>
                <a:ext cx="7540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flipH="1" flipV="1">
                <a:off x="3322629" y="2224080"/>
                <a:ext cx="35719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295" name="矩形 61"/>
            <p:cNvSpPr>
              <a:spLocks noChangeArrowheads="1"/>
            </p:cNvSpPr>
            <p:nvPr/>
          </p:nvSpPr>
          <p:spPr bwMode="auto">
            <a:xfrm>
              <a:off x="6072198" y="3886146"/>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i="1">
                  <a:solidFill>
                    <a:srgbClr val="000000"/>
                  </a:solidFill>
                  <a:latin typeface="Times New Roman" pitchFamily="18" charset="0"/>
                  <a:cs typeface="Times New Roman" pitchFamily="18" charset="0"/>
                </a:rPr>
                <a:t>en</a:t>
              </a:r>
              <a:endParaRPr lang="zh-CN" altLang="en-US" sz="2000">
                <a:solidFill>
                  <a:srgbClr val="000000"/>
                </a:solidFill>
              </a:endParaRPr>
            </a:p>
          </p:txBody>
        </p:sp>
        <p:sp>
          <p:nvSpPr>
            <p:cNvPr id="53296" name="矩形 63"/>
            <p:cNvSpPr>
              <a:spLocks noChangeArrowheads="1"/>
            </p:cNvSpPr>
            <p:nvPr/>
          </p:nvSpPr>
          <p:spPr bwMode="auto">
            <a:xfrm>
              <a:off x="6072198" y="3357562"/>
              <a:ext cx="3571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i="1">
                  <a:solidFill>
                    <a:srgbClr val="000000"/>
                  </a:solidFill>
                  <a:latin typeface="Times New Roman" pitchFamily="18" charset="0"/>
                  <a:ea typeface="华文仿宋" pitchFamily="2" charset="-122"/>
                  <a:cs typeface="Times New Roman" pitchFamily="18" charset="0"/>
                </a:rPr>
                <a:t>x</a:t>
              </a:r>
              <a:endParaRPr lang="zh-CN" altLang="en-US" sz="2400" b="1" i="1">
                <a:solidFill>
                  <a:srgbClr val="000000"/>
                </a:solidFill>
                <a:latin typeface="Times New Roman" pitchFamily="18" charset="0"/>
                <a:ea typeface="华文仿宋" pitchFamily="2" charset="-122"/>
                <a:cs typeface="Times New Roman" pitchFamily="18" charset="0"/>
              </a:endParaRPr>
            </a:p>
          </p:txBody>
        </p:sp>
        <p:sp>
          <p:nvSpPr>
            <p:cNvPr id="53297" name="矩形 65"/>
            <p:cNvSpPr>
              <a:spLocks noChangeArrowheads="1"/>
            </p:cNvSpPr>
            <p:nvPr/>
          </p:nvSpPr>
          <p:spPr bwMode="auto">
            <a:xfrm>
              <a:off x="8001024" y="3357562"/>
              <a:ext cx="3571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i="1">
                  <a:solidFill>
                    <a:srgbClr val="000000"/>
                  </a:solidFill>
                  <a:latin typeface="Times New Roman" pitchFamily="18" charset="0"/>
                  <a:ea typeface="华文仿宋" pitchFamily="2" charset="-122"/>
                  <a:cs typeface="Times New Roman" pitchFamily="18" charset="0"/>
                </a:rPr>
                <a:t>f</a:t>
              </a:r>
              <a:endParaRPr lang="zh-CN" altLang="en-US" sz="2400" b="1" i="1">
                <a:solidFill>
                  <a:srgbClr val="000000"/>
                </a:solidFill>
                <a:latin typeface="Times New Roman" pitchFamily="18" charset="0"/>
                <a:ea typeface="华文仿宋" pitchFamily="2" charset="-122"/>
                <a:cs typeface="Times New Roman" pitchFamily="18" charset="0"/>
              </a:endParaRPr>
            </a:p>
          </p:txBody>
        </p:sp>
      </p:grpSp>
      <p:grpSp>
        <p:nvGrpSpPr>
          <p:cNvPr id="6" name="组合 70"/>
          <p:cNvGrpSpPr>
            <a:grpSpLocks/>
          </p:cNvGrpSpPr>
          <p:nvPr/>
        </p:nvGrpSpPr>
        <p:grpSpPr bwMode="auto">
          <a:xfrm>
            <a:off x="6059488" y="4383088"/>
            <a:ext cx="2298700" cy="1017587"/>
            <a:chOff x="6059680" y="4383094"/>
            <a:chExt cx="2298534" cy="1017652"/>
          </a:xfrm>
        </p:grpSpPr>
        <p:grpSp>
          <p:nvGrpSpPr>
            <p:cNvPr id="53283" name="组合 51"/>
            <p:cNvGrpSpPr>
              <a:grpSpLocks/>
            </p:cNvGrpSpPr>
            <p:nvPr/>
          </p:nvGrpSpPr>
          <p:grpSpPr bwMode="auto">
            <a:xfrm>
              <a:off x="6429388" y="4383094"/>
              <a:ext cx="1572908" cy="831856"/>
              <a:chOff x="2784778" y="2525706"/>
              <a:chExt cx="1572908" cy="831856"/>
            </a:xfrm>
          </p:grpSpPr>
          <p:sp>
            <p:nvSpPr>
              <p:cNvPr id="53" name="等腰三角形 52"/>
              <p:cNvSpPr/>
              <p:nvPr/>
            </p:nvSpPr>
            <p:spPr>
              <a:xfrm rot="5400000">
                <a:off x="3188083" y="2597182"/>
                <a:ext cx="647741" cy="5047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4" name="椭圆 53"/>
              <p:cNvSpPr/>
              <p:nvPr/>
            </p:nvSpPr>
            <p:spPr>
              <a:xfrm>
                <a:off x="3772283" y="2798773"/>
                <a:ext cx="107942" cy="1079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55" name="直接连接符 54"/>
              <p:cNvCxnSpPr/>
              <p:nvPr/>
            </p:nvCxnSpPr>
            <p:spPr>
              <a:xfrm flipV="1">
                <a:off x="3889750" y="2849577"/>
                <a:ext cx="46827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2784930" y="2862277"/>
                <a:ext cx="46827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791280" y="3356021"/>
                <a:ext cx="75400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flipH="1" flipV="1">
                <a:off x="3367476" y="3178210"/>
                <a:ext cx="357211"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3494492" y="2989286"/>
                <a:ext cx="107942" cy="1079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53284" name="矩形 62"/>
            <p:cNvSpPr>
              <a:spLocks noChangeArrowheads="1"/>
            </p:cNvSpPr>
            <p:nvPr/>
          </p:nvSpPr>
          <p:spPr bwMode="auto">
            <a:xfrm>
              <a:off x="6059680" y="5000636"/>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i="1">
                  <a:solidFill>
                    <a:srgbClr val="000000"/>
                  </a:solidFill>
                  <a:latin typeface="Times New Roman" pitchFamily="18" charset="0"/>
                  <a:cs typeface="Times New Roman" pitchFamily="18" charset="0"/>
                </a:rPr>
                <a:t>en</a:t>
              </a:r>
              <a:endParaRPr lang="zh-CN" altLang="en-US" sz="2000">
                <a:solidFill>
                  <a:srgbClr val="000000"/>
                </a:solidFill>
              </a:endParaRPr>
            </a:p>
          </p:txBody>
        </p:sp>
        <p:sp>
          <p:nvSpPr>
            <p:cNvPr id="53285" name="矩形 64"/>
            <p:cNvSpPr>
              <a:spLocks noChangeArrowheads="1"/>
            </p:cNvSpPr>
            <p:nvPr/>
          </p:nvSpPr>
          <p:spPr bwMode="auto">
            <a:xfrm>
              <a:off x="6072198" y="4467533"/>
              <a:ext cx="3571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i="1">
                  <a:solidFill>
                    <a:srgbClr val="000000"/>
                  </a:solidFill>
                  <a:latin typeface="Times New Roman" pitchFamily="18" charset="0"/>
                  <a:ea typeface="华文仿宋" pitchFamily="2" charset="-122"/>
                  <a:cs typeface="Times New Roman" pitchFamily="18" charset="0"/>
                </a:rPr>
                <a:t>x</a:t>
              </a:r>
              <a:endParaRPr lang="zh-CN" altLang="en-US" sz="2400" b="1" i="1">
                <a:solidFill>
                  <a:srgbClr val="000000"/>
                </a:solidFill>
                <a:latin typeface="Times New Roman" pitchFamily="18" charset="0"/>
                <a:ea typeface="华文仿宋" pitchFamily="2" charset="-122"/>
                <a:cs typeface="Times New Roman" pitchFamily="18" charset="0"/>
              </a:endParaRPr>
            </a:p>
          </p:txBody>
        </p:sp>
        <p:sp>
          <p:nvSpPr>
            <p:cNvPr id="53286" name="矩形 66"/>
            <p:cNvSpPr>
              <a:spLocks noChangeArrowheads="1"/>
            </p:cNvSpPr>
            <p:nvPr/>
          </p:nvSpPr>
          <p:spPr bwMode="auto">
            <a:xfrm>
              <a:off x="8001024" y="4467533"/>
              <a:ext cx="3571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i="1">
                  <a:solidFill>
                    <a:srgbClr val="000000"/>
                  </a:solidFill>
                  <a:latin typeface="Times New Roman" pitchFamily="18" charset="0"/>
                  <a:ea typeface="华文仿宋" pitchFamily="2" charset="-122"/>
                  <a:cs typeface="Times New Roman" pitchFamily="18" charset="0"/>
                </a:rPr>
                <a:t>f</a:t>
              </a:r>
              <a:endParaRPr lang="zh-CN" altLang="en-US" sz="2400" b="1" i="1">
                <a:solidFill>
                  <a:srgbClr val="000000"/>
                </a:solidFill>
                <a:latin typeface="Times New Roman" pitchFamily="18" charset="0"/>
                <a:ea typeface="华文仿宋" pitchFamily="2" charset="-122"/>
                <a:cs typeface="Times New Roman" pitchFamily="18" charset="0"/>
              </a:endParaRPr>
            </a:p>
          </p:txBody>
        </p:sp>
      </p:grpSp>
      <p:sp>
        <p:nvSpPr>
          <p:cNvPr id="70" name="矩形 69"/>
          <p:cNvSpPr>
            <a:spLocks noChangeArrowheads="1"/>
          </p:cNvSpPr>
          <p:nvPr/>
        </p:nvSpPr>
        <p:spPr bwMode="auto">
          <a:xfrm>
            <a:off x="7332663" y="3786188"/>
            <a:ext cx="15255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i="1">
                <a:solidFill>
                  <a:srgbClr val="C00000"/>
                </a:solidFill>
                <a:latin typeface="Times New Roman" pitchFamily="18" charset="0"/>
                <a:cs typeface="Times New Roman" pitchFamily="18" charset="0"/>
              </a:rPr>
              <a:t>en</a:t>
            </a:r>
            <a:r>
              <a:rPr lang="en-US" altLang="zh-CN" sz="1600" b="1">
                <a:solidFill>
                  <a:srgbClr val="C00000"/>
                </a:solidFill>
                <a:latin typeface="Times New Roman" pitchFamily="18" charset="0"/>
                <a:cs typeface="Times New Roman" pitchFamily="18" charset="0"/>
              </a:rPr>
              <a:t> </a:t>
            </a:r>
            <a:r>
              <a:rPr lang="zh-CN" altLang="en-US" sz="1600" b="1">
                <a:solidFill>
                  <a:srgbClr val="C00000"/>
                </a:solidFill>
                <a:latin typeface="Times New Roman" pitchFamily="18" charset="0"/>
                <a:cs typeface="Times New Roman" pitchFamily="18" charset="0"/>
              </a:rPr>
              <a:t>高电平使能</a:t>
            </a:r>
            <a:r>
              <a:rPr lang="en-US" altLang="zh-CN" sz="1600" b="1">
                <a:solidFill>
                  <a:srgbClr val="C00000"/>
                </a:solidFill>
                <a:latin typeface="Times New Roman" pitchFamily="18" charset="0"/>
                <a:cs typeface="Times New Roman" pitchFamily="18" charset="0"/>
              </a:rPr>
              <a:t> </a:t>
            </a:r>
            <a:endParaRPr lang="zh-CN" altLang="en-US" sz="1600">
              <a:solidFill>
                <a:srgbClr val="C00000"/>
              </a:solidFill>
            </a:endParaRPr>
          </a:p>
        </p:txBody>
      </p:sp>
      <p:sp>
        <p:nvSpPr>
          <p:cNvPr id="72" name="矩形 71"/>
          <p:cNvSpPr>
            <a:spLocks noChangeArrowheads="1"/>
          </p:cNvSpPr>
          <p:nvPr/>
        </p:nvSpPr>
        <p:spPr bwMode="auto">
          <a:xfrm>
            <a:off x="7332663" y="4876800"/>
            <a:ext cx="15255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i="1">
                <a:solidFill>
                  <a:srgbClr val="C00000"/>
                </a:solidFill>
                <a:latin typeface="Times New Roman" pitchFamily="18" charset="0"/>
                <a:cs typeface="Times New Roman" pitchFamily="18" charset="0"/>
              </a:rPr>
              <a:t>en</a:t>
            </a:r>
            <a:r>
              <a:rPr lang="en-US" altLang="zh-CN" sz="1600" b="1">
                <a:solidFill>
                  <a:srgbClr val="C00000"/>
                </a:solidFill>
                <a:latin typeface="Times New Roman" pitchFamily="18" charset="0"/>
                <a:cs typeface="Times New Roman" pitchFamily="18" charset="0"/>
              </a:rPr>
              <a:t> </a:t>
            </a:r>
            <a:r>
              <a:rPr lang="zh-CN" altLang="en-US" sz="1600" b="1">
                <a:solidFill>
                  <a:srgbClr val="C00000"/>
                </a:solidFill>
                <a:latin typeface="Times New Roman" pitchFamily="18" charset="0"/>
                <a:cs typeface="Times New Roman" pitchFamily="18" charset="0"/>
              </a:rPr>
              <a:t>低电平使能</a:t>
            </a:r>
            <a:r>
              <a:rPr lang="en-US" altLang="zh-CN" sz="1600" b="1">
                <a:solidFill>
                  <a:srgbClr val="C00000"/>
                </a:solidFill>
                <a:latin typeface="Times New Roman" pitchFamily="18" charset="0"/>
                <a:cs typeface="Times New Roman" pitchFamily="18" charset="0"/>
              </a:rPr>
              <a:t> </a:t>
            </a:r>
            <a:endParaRPr lang="zh-CN" altLang="en-US" sz="1600">
              <a:solidFill>
                <a:srgbClr val="C00000"/>
              </a:solidFill>
            </a:endParaRPr>
          </a:p>
        </p:txBody>
      </p:sp>
      <p:grpSp>
        <p:nvGrpSpPr>
          <p:cNvPr id="9" name="组合 41"/>
          <p:cNvGrpSpPr>
            <a:grpSpLocks/>
          </p:cNvGrpSpPr>
          <p:nvPr/>
        </p:nvGrpSpPr>
        <p:grpSpPr bwMode="auto">
          <a:xfrm>
            <a:off x="444500" y="1366838"/>
            <a:ext cx="5270500" cy="3848100"/>
            <a:chOff x="1793541" y="1504950"/>
            <a:chExt cx="5271166" cy="3848100"/>
          </a:xfrm>
        </p:grpSpPr>
        <p:sp>
          <p:nvSpPr>
            <p:cNvPr id="53277" name="矩形 42"/>
            <p:cNvSpPr>
              <a:spLocks noChangeArrowheads="1"/>
            </p:cNvSpPr>
            <p:nvPr/>
          </p:nvSpPr>
          <p:spPr bwMode="auto">
            <a:xfrm>
              <a:off x="1793541" y="3071810"/>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1200" b="1">
                  <a:solidFill>
                    <a:srgbClr val="000000"/>
                  </a:solidFill>
                  <a:latin typeface="Times New Roman" pitchFamily="18" charset="0"/>
                  <a:cs typeface="Times New Roman" pitchFamily="18" charset="0"/>
                </a:rPr>
                <a:t>输入</a:t>
              </a:r>
            </a:p>
          </p:txBody>
        </p:sp>
        <p:pic>
          <p:nvPicPr>
            <p:cNvPr id="5327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6938" y="1504950"/>
              <a:ext cx="4810125"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79" name="矩形 44"/>
            <p:cNvSpPr>
              <a:spLocks noChangeArrowheads="1"/>
            </p:cNvSpPr>
            <p:nvPr/>
          </p:nvSpPr>
          <p:spPr bwMode="auto">
            <a:xfrm>
              <a:off x="6572264" y="3071810"/>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1200" b="1">
                  <a:solidFill>
                    <a:srgbClr val="000000"/>
                  </a:solidFill>
                  <a:latin typeface="Times New Roman" pitchFamily="18" charset="0"/>
                  <a:cs typeface="Times New Roman" pitchFamily="18" charset="0"/>
                </a:rPr>
                <a:t>输出</a:t>
              </a:r>
            </a:p>
          </p:txBody>
        </p:sp>
        <p:sp>
          <p:nvSpPr>
            <p:cNvPr id="53280" name="矩形 51"/>
            <p:cNvSpPr>
              <a:spLocks noChangeArrowheads="1"/>
            </p:cNvSpPr>
            <p:nvPr/>
          </p:nvSpPr>
          <p:spPr bwMode="auto">
            <a:xfrm>
              <a:off x="6643702" y="3357562"/>
              <a:ext cx="2760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i="1">
                  <a:solidFill>
                    <a:srgbClr val="000000"/>
                  </a:solidFill>
                  <a:latin typeface="Times New Roman" pitchFamily="18" charset="0"/>
                  <a:cs typeface="Times New Roman" pitchFamily="18" charset="0"/>
                </a:rPr>
                <a:t>y</a:t>
              </a:r>
              <a:endParaRPr lang="zh-CN" altLang="en-US" sz="1600" b="1" i="1">
                <a:solidFill>
                  <a:srgbClr val="000000"/>
                </a:solidFill>
                <a:latin typeface="Times New Roman" pitchFamily="18" charset="0"/>
                <a:cs typeface="Times New Roman" pitchFamily="18" charset="0"/>
              </a:endParaRPr>
            </a:p>
          </p:txBody>
        </p:sp>
        <p:sp>
          <p:nvSpPr>
            <p:cNvPr id="53281" name="矩形 59"/>
            <p:cNvSpPr>
              <a:spLocks noChangeArrowheads="1"/>
            </p:cNvSpPr>
            <p:nvPr/>
          </p:nvSpPr>
          <p:spPr bwMode="auto">
            <a:xfrm>
              <a:off x="1857356" y="3357562"/>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i="1">
                  <a:solidFill>
                    <a:srgbClr val="000000"/>
                  </a:solidFill>
                  <a:latin typeface="Times New Roman" pitchFamily="18" charset="0"/>
                  <a:cs typeface="Times New Roman" pitchFamily="18" charset="0"/>
                </a:rPr>
                <a:t>a</a:t>
              </a:r>
              <a:endParaRPr lang="zh-CN" altLang="en-US" sz="1600" b="1" i="1">
                <a:solidFill>
                  <a:srgbClr val="000000"/>
                </a:solidFill>
                <a:latin typeface="Times New Roman" pitchFamily="18" charset="0"/>
                <a:cs typeface="Times New Roman" pitchFamily="18" charset="0"/>
              </a:endParaRPr>
            </a:p>
          </p:txBody>
        </p:sp>
        <p:sp>
          <p:nvSpPr>
            <p:cNvPr id="53282" name="矩形 60"/>
            <p:cNvSpPr>
              <a:spLocks noChangeArrowheads="1"/>
            </p:cNvSpPr>
            <p:nvPr/>
          </p:nvSpPr>
          <p:spPr bwMode="auto">
            <a:xfrm>
              <a:off x="1857356" y="357187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i="1">
                  <a:solidFill>
                    <a:srgbClr val="000000"/>
                  </a:solidFill>
                  <a:latin typeface="Times New Roman" pitchFamily="18" charset="0"/>
                  <a:cs typeface="Times New Roman" pitchFamily="18" charset="0"/>
                </a:rPr>
                <a:t>b</a:t>
              </a:r>
              <a:endParaRPr lang="zh-CN" altLang="en-US" sz="1600" b="1" i="1">
                <a:solidFill>
                  <a:srgbClr val="000000"/>
                </a:solidFill>
                <a:latin typeface="Times New Roman" pitchFamily="18" charset="0"/>
                <a:cs typeface="Times New Roman" pitchFamily="18" charset="0"/>
              </a:endParaRPr>
            </a:p>
          </p:txBody>
        </p:sp>
      </p:grpSp>
      <p:grpSp>
        <p:nvGrpSpPr>
          <p:cNvPr id="10" name="组合 61"/>
          <p:cNvGrpSpPr>
            <a:grpSpLocks/>
          </p:cNvGrpSpPr>
          <p:nvPr/>
        </p:nvGrpSpPr>
        <p:grpSpPr bwMode="auto">
          <a:xfrm>
            <a:off x="1250950" y="2647950"/>
            <a:ext cx="1328738" cy="1287463"/>
            <a:chOff x="2600992" y="2786058"/>
            <a:chExt cx="1328066" cy="1287472"/>
          </a:xfrm>
        </p:grpSpPr>
        <p:cxnSp>
          <p:nvCxnSpPr>
            <p:cNvPr id="63" name="直接连接符 62"/>
            <p:cNvCxnSpPr/>
            <p:nvPr/>
          </p:nvCxnSpPr>
          <p:spPr>
            <a:xfrm rot="5400000">
              <a:off x="2786307" y="3429001"/>
              <a:ext cx="1284296" cy="158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等腰三角形 63"/>
            <p:cNvSpPr/>
            <p:nvPr/>
          </p:nvSpPr>
          <p:spPr>
            <a:xfrm flipV="1">
              <a:off x="3286445" y="3000372"/>
              <a:ext cx="287193" cy="215902"/>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65" name="直接连接符 64"/>
            <p:cNvCxnSpPr/>
            <p:nvPr/>
          </p:nvCxnSpPr>
          <p:spPr>
            <a:xfrm rot="10800000">
              <a:off x="3429248" y="2786058"/>
              <a:ext cx="49981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0800000">
              <a:off x="3286445" y="3214686"/>
              <a:ext cx="287193"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0800000">
              <a:off x="2600992" y="4071942"/>
              <a:ext cx="828256"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5400000">
              <a:off x="2427951" y="3892554"/>
              <a:ext cx="357189" cy="158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 name="组合 68"/>
          <p:cNvGrpSpPr>
            <a:grpSpLocks/>
          </p:cNvGrpSpPr>
          <p:nvPr/>
        </p:nvGrpSpPr>
        <p:grpSpPr bwMode="auto">
          <a:xfrm>
            <a:off x="401638" y="3219450"/>
            <a:ext cx="392112" cy="552450"/>
            <a:chOff x="967440" y="3509962"/>
            <a:chExt cx="391356" cy="552868"/>
          </a:xfrm>
        </p:grpSpPr>
        <p:sp>
          <p:nvSpPr>
            <p:cNvPr id="71" name="矩形 70"/>
            <p:cNvSpPr/>
            <p:nvPr/>
          </p:nvSpPr>
          <p:spPr>
            <a:xfrm>
              <a:off x="1000713" y="3571922"/>
              <a:ext cx="285199" cy="428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53269" name="矩形 72"/>
            <p:cNvSpPr>
              <a:spLocks noChangeArrowheads="1"/>
            </p:cNvSpPr>
            <p:nvPr/>
          </p:nvSpPr>
          <p:spPr bwMode="auto">
            <a:xfrm>
              <a:off x="1071538" y="3509962"/>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i="1">
                  <a:solidFill>
                    <a:srgbClr val="FF0000"/>
                  </a:solidFill>
                  <a:latin typeface="Times New Roman" pitchFamily="18" charset="0"/>
                  <a:cs typeface="Times New Roman" pitchFamily="18" charset="0"/>
                </a:rPr>
                <a:t>x</a:t>
              </a:r>
              <a:endParaRPr lang="zh-CN" altLang="en-US" sz="1600" b="1" i="1">
                <a:solidFill>
                  <a:srgbClr val="FF0000"/>
                </a:solidFill>
                <a:latin typeface="Times New Roman" pitchFamily="18" charset="0"/>
                <a:cs typeface="Times New Roman" pitchFamily="18" charset="0"/>
              </a:endParaRPr>
            </a:p>
          </p:txBody>
        </p:sp>
        <p:sp>
          <p:nvSpPr>
            <p:cNvPr id="53270" name="矩形 73"/>
            <p:cNvSpPr>
              <a:spLocks noChangeArrowheads="1"/>
            </p:cNvSpPr>
            <p:nvPr/>
          </p:nvSpPr>
          <p:spPr bwMode="auto">
            <a:xfrm>
              <a:off x="967440" y="372427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i="1">
                  <a:solidFill>
                    <a:srgbClr val="FF0000"/>
                  </a:solidFill>
                  <a:latin typeface="Times New Roman" pitchFamily="18" charset="0"/>
                  <a:cs typeface="Times New Roman" pitchFamily="18" charset="0"/>
                </a:rPr>
                <a:t>en</a:t>
              </a:r>
              <a:endParaRPr lang="zh-CN" altLang="en-US" sz="1600" b="1" i="1">
                <a:solidFill>
                  <a:srgbClr val="FF0000"/>
                </a:solidFill>
                <a:latin typeface="Times New Roman" pitchFamily="18" charset="0"/>
                <a:cs typeface="Times New Roman" pitchFamily="18" charset="0"/>
              </a:endParaRPr>
            </a:p>
          </p:txBody>
        </p:sp>
      </p:grpSp>
      <p:grpSp>
        <p:nvGrpSpPr>
          <p:cNvPr id="12" name="组合 74"/>
          <p:cNvGrpSpPr>
            <a:grpSpLocks/>
          </p:cNvGrpSpPr>
          <p:nvPr/>
        </p:nvGrpSpPr>
        <p:grpSpPr bwMode="auto">
          <a:xfrm>
            <a:off x="5222875" y="3219450"/>
            <a:ext cx="388938" cy="490538"/>
            <a:chOff x="896002" y="3509962"/>
            <a:chExt cx="389850" cy="490542"/>
          </a:xfrm>
        </p:grpSpPr>
        <p:sp>
          <p:nvSpPr>
            <p:cNvPr id="76" name="矩形 75"/>
            <p:cNvSpPr/>
            <p:nvPr/>
          </p:nvSpPr>
          <p:spPr>
            <a:xfrm>
              <a:off x="999432" y="3571876"/>
              <a:ext cx="286420"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53267" name="矩形 76"/>
            <p:cNvSpPr>
              <a:spLocks noChangeArrowheads="1"/>
            </p:cNvSpPr>
            <p:nvPr/>
          </p:nvSpPr>
          <p:spPr bwMode="auto">
            <a:xfrm>
              <a:off x="896002" y="3509962"/>
              <a:ext cx="2535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i="1">
                  <a:solidFill>
                    <a:srgbClr val="FF0000"/>
                  </a:solidFill>
                  <a:latin typeface="Times New Roman" pitchFamily="18" charset="0"/>
                  <a:cs typeface="Times New Roman" pitchFamily="18" charset="0"/>
                </a:rPr>
                <a:t>f</a:t>
              </a:r>
              <a:endParaRPr lang="zh-CN" altLang="en-US" sz="1600" b="1" i="1">
                <a:solidFill>
                  <a:srgbClr val="FF0000"/>
                </a:solidFill>
                <a:latin typeface="Times New Roman" pitchFamily="18" charset="0"/>
                <a:cs typeface="Times New Roman" pitchFamily="18" charset="0"/>
              </a:endParaRPr>
            </a:p>
          </p:txBody>
        </p:sp>
      </p:grpSp>
      <p:sp>
        <p:nvSpPr>
          <p:cNvPr id="78" name="矩形 77"/>
          <p:cNvSpPr>
            <a:spLocks noChangeArrowheads="1"/>
          </p:cNvSpPr>
          <p:nvPr/>
        </p:nvSpPr>
        <p:spPr bwMode="auto">
          <a:xfrm>
            <a:off x="1857375" y="3500438"/>
            <a:ext cx="442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a:solidFill>
                  <a:srgbClr val="0000FF"/>
                </a:solidFill>
                <a:latin typeface="Times New Roman" pitchFamily="18" charset="0"/>
                <a:cs typeface="Times New Roman" pitchFamily="18" charset="0"/>
              </a:rPr>
              <a:t>×</a:t>
            </a:r>
            <a:endParaRPr lang="zh-CN" altLang="en-US" sz="2000">
              <a:solidFill>
                <a:srgbClr val="0000FF"/>
              </a:solidFill>
            </a:endParaRPr>
          </a:p>
        </p:txBody>
      </p:sp>
      <p:grpSp>
        <p:nvGrpSpPr>
          <p:cNvPr id="13" name="组合 81"/>
          <p:cNvGrpSpPr/>
          <p:nvPr/>
        </p:nvGrpSpPr>
        <p:grpSpPr>
          <a:xfrm>
            <a:off x="3428992" y="1798626"/>
            <a:ext cx="1500198" cy="2630506"/>
            <a:chOff x="3428992" y="1798626"/>
            <a:chExt cx="1500198" cy="2630506"/>
          </a:xfrm>
          <a:solidFill>
            <a:schemeClr val="bg1"/>
          </a:solidFill>
        </p:grpSpPr>
        <p:sp>
          <p:nvSpPr>
            <p:cNvPr id="79" name="矩形 78"/>
            <p:cNvSpPr/>
            <p:nvPr/>
          </p:nvSpPr>
          <p:spPr>
            <a:xfrm>
              <a:off x="3428992" y="1798626"/>
              <a:ext cx="1500198" cy="1428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0" name="矩形 79"/>
            <p:cNvSpPr/>
            <p:nvPr/>
          </p:nvSpPr>
          <p:spPr>
            <a:xfrm>
              <a:off x="3428992" y="3571876"/>
              <a:ext cx="1500198" cy="857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1" name="矩形 80"/>
            <p:cNvSpPr/>
            <p:nvPr/>
          </p:nvSpPr>
          <p:spPr>
            <a:xfrm>
              <a:off x="3428992" y="2571744"/>
              <a:ext cx="1071570" cy="1428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53265" name="矩形 1"/>
          <p:cNvSpPr>
            <a:spLocks noChangeArrowheads="1"/>
          </p:cNvSpPr>
          <p:nvPr/>
        </p:nvSpPr>
        <p:spPr bwMode="auto">
          <a:xfrm>
            <a:off x="6488113" y="147638"/>
            <a:ext cx="2446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§3.4</a:t>
            </a:r>
            <a:r>
              <a:rPr kumimoji="1" lang="en-US" altLang="zh-CN" sz="1800" b="1">
                <a:solidFill>
                  <a:srgbClr val="FF0066"/>
                </a:solidFill>
                <a:latin typeface="宋体" pitchFamily="2" charset="-122"/>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TTL</a:t>
            </a:r>
            <a:r>
              <a:rPr lang="zh-CN" altLang="en-US" sz="1800" b="1">
                <a:solidFill>
                  <a:srgbClr val="FF0066"/>
                </a:solidFill>
                <a:latin typeface="Times New Roman" pitchFamily="18" charset="0"/>
                <a:ea typeface="楷体_GB2312" pitchFamily="49" charset="-122"/>
                <a:cs typeface="Times New Roman" pitchFamily="18" charset="0"/>
              </a:rPr>
              <a:t>集成门电路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par>
                                <p:cTn id="23" presetID="22" presetClass="entr" presetSubtype="1"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wipe(left)">
                                      <p:cBhvr>
                                        <p:cTn id="30" dur="500"/>
                                        <p:tgtEl>
                                          <p:spTgt spid="8">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p:cTn id="35" dur="500" fill="hold"/>
                                        <p:tgtEl>
                                          <p:spTgt spid="78"/>
                                        </p:tgtEl>
                                        <p:attrNameLst>
                                          <p:attrName>ppt_w</p:attrName>
                                        </p:attrNameLst>
                                      </p:cBhvr>
                                      <p:tavLst>
                                        <p:tav tm="0">
                                          <p:val>
                                            <p:fltVal val="0"/>
                                          </p:val>
                                        </p:tav>
                                        <p:tav tm="100000">
                                          <p:val>
                                            <p:strVal val="#ppt_w"/>
                                          </p:val>
                                        </p:tav>
                                      </p:tavLst>
                                    </p:anim>
                                    <p:anim calcmode="lin" valueType="num">
                                      <p:cBhvr>
                                        <p:cTn id="36" dur="500" fill="hold"/>
                                        <p:tgtEl>
                                          <p:spTgt spid="78"/>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xit" presetSubtype="4" fill="hold" grpId="1" nodeType="clickEffect">
                                  <p:stCondLst>
                                    <p:cond delay="0"/>
                                  </p:stCondLst>
                                  <p:childTnLst>
                                    <p:animEffect transition="out" filter="wipe(down)">
                                      <p:cBhvr>
                                        <p:cTn id="40" dur="500"/>
                                        <p:tgtEl>
                                          <p:spTgt spid="78"/>
                                        </p:tgtEl>
                                      </p:cBhvr>
                                    </p:animEffect>
                                    <p:set>
                                      <p:cBhvr>
                                        <p:cTn id="41" dur="1" fill="hold">
                                          <p:stCondLst>
                                            <p:cond delay="499"/>
                                          </p:stCondLst>
                                        </p:cTn>
                                        <p:tgtEl>
                                          <p:spTgt spid="78"/>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8">
                                            <p:txEl>
                                              <p:pRg st="1" end="1"/>
                                            </p:txEl>
                                          </p:spTgt>
                                        </p:tgtEl>
                                        <p:attrNameLst>
                                          <p:attrName>style.visibility</p:attrName>
                                        </p:attrNameLst>
                                      </p:cBhvr>
                                      <p:to>
                                        <p:strVal val="visible"/>
                                      </p:to>
                                    </p:set>
                                    <p:animEffect transition="in" filter="wipe(left)">
                                      <p:cBhvr>
                                        <p:cTn id="46" dur="500"/>
                                        <p:tgtEl>
                                          <p:spTgt spid="8">
                                            <p:txEl>
                                              <p:pRg st="1" end="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2"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right)">
                                      <p:cBhvr>
                                        <p:cTn id="51" dur="500"/>
                                        <p:tgtEl>
                                          <p:spTgt spid="1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xit" presetSubtype="8" fill="hold" nodeType="clickEffect">
                                  <p:stCondLst>
                                    <p:cond delay="0"/>
                                  </p:stCondLst>
                                  <p:childTnLst>
                                    <p:animEffect transition="out" filter="wipe(left)">
                                      <p:cBhvr>
                                        <p:cTn id="55" dur="500"/>
                                        <p:tgtEl>
                                          <p:spTgt spid="13"/>
                                        </p:tgtEl>
                                      </p:cBhvr>
                                    </p:animEffect>
                                    <p:set>
                                      <p:cBhvr>
                                        <p:cTn id="56" dur="1" fill="hold">
                                          <p:stCondLst>
                                            <p:cond delay="499"/>
                                          </p:stCondLst>
                                        </p:cTn>
                                        <p:tgtEl>
                                          <p:spTgt spid="13"/>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blinds(horizontal)">
                                      <p:cBhvr>
                                        <p:cTn id="61" dur="500"/>
                                        <p:tgtEl>
                                          <p:spTgt spid="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blinds(horizontal)">
                                      <p:cBhvr>
                                        <p:cTn id="66" dur="500"/>
                                        <p:tgtEl>
                                          <p:spTgt spid="32"/>
                                        </p:tgtEl>
                                      </p:cBhvr>
                                    </p:animEffect>
                                  </p:childTnLst>
                                </p:cTn>
                              </p:par>
                              <p:par>
                                <p:cTn id="67" presetID="3" presetClass="entr" presetSubtype="10" fill="hold" nodeType="with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blinds(horizontal)">
                                      <p:cBhvr>
                                        <p:cTn id="69" dur="500"/>
                                        <p:tgtEl>
                                          <p:spTgt spid="3"/>
                                        </p:tgtEl>
                                      </p:cBhvr>
                                    </p:animEffect>
                                  </p:childTnLst>
                                </p:cTn>
                              </p:par>
                              <p:par>
                                <p:cTn id="70" presetID="3" presetClass="entr" presetSubtype="10" fill="hold" nodeType="with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blinds(horizontal)">
                                      <p:cBhvr>
                                        <p:cTn id="72" dur="500"/>
                                        <p:tgtEl>
                                          <p:spTgt spid="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0"/>
                                        </p:tgtEl>
                                        <p:attrNameLst>
                                          <p:attrName>style.visibility</p:attrName>
                                        </p:attrNameLst>
                                      </p:cBhvr>
                                      <p:to>
                                        <p:strVal val="visible"/>
                                      </p:to>
                                    </p:set>
                                    <p:animEffect transition="in" filter="wipe(left)">
                                      <p:cBhvr>
                                        <p:cTn id="77" dur="500"/>
                                        <p:tgtEl>
                                          <p:spTgt spid="7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72"/>
                                        </p:tgtEl>
                                        <p:attrNameLst>
                                          <p:attrName>style.visibility</p:attrName>
                                        </p:attrNameLst>
                                      </p:cBhvr>
                                      <p:to>
                                        <p:strVal val="visible"/>
                                      </p:to>
                                    </p:set>
                                    <p:animEffect transition="in" filter="wipe(left)">
                                      <p:cBhvr>
                                        <p:cTn id="8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2" grpId="0"/>
      <p:bldP spid="70" grpId="0"/>
      <p:bldP spid="72" grpId="0"/>
      <p:bldP spid="78" grpId="0"/>
      <p:bldP spid="7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00063" y="142875"/>
            <a:ext cx="4500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800" b="1">
                <a:solidFill>
                  <a:srgbClr val="006600"/>
                </a:solidFill>
              </a:rPr>
              <a:t>二、逻辑电平的概念</a:t>
            </a:r>
          </a:p>
        </p:txBody>
      </p:sp>
      <p:sp>
        <p:nvSpPr>
          <p:cNvPr id="3" name="Text Box 3"/>
          <p:cNvSpPr txBox="1">
            <a:spLocks noChangeArrowheads="1"/>
          </p:cNvSpPr>
          <p:nvPr/>
        </p:nvSpPr>
        <p:spPr bwMode="auto">
          <a:xfrm>
            <a:off x="828675" y="4600575"/>
            <a:ext cx="73453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a:solidFill>
                  <a:srgbClr val="0000FF"/>
                </a:solidFill>
                <a:latin typeface="Times New Roman" pitchFamily="18" charset="0"/>
                <a:cs typeface="Times New Roman" pitchFamily="18" charset="0"/>
              </a:rPr>
              <a:t>V</a:t>
            </a:r>
            <a:r>
              <a:rPr kumimoji="1" lang="en-US" altLang="zh-CN" sz="2400" b="1" baseline="-30000">
                <a:solidFill>
                  <a:srgbClr val="0000FF"/>
                </a:solidFill>
                <a:latin typeface="Times New Roman" pitchFamily="18" charset="0"/>
                <a:cs typeface="Times New Roman" pitchFamily="18" charset="0"/>
              </a:rPr>
              <a:t>I</a:t>
            </a:r>
            <a:r>
              <a:rPr kumimoji="1" lang="zh-CN" altLang="en-US" sz="2400" b="1">
                <a:solidFill>
                  <a:srgbClr val="0000FF"/>
                </a:solidFill>
                <a:latin typeface="Times New Roman" pitchFamily="18" charset="0"/>
                <a:cs typeface="Times New Roman" pitchFamily="18" charset="0"/>
              </a:rPr>
              <a:t>控制开关</a:t>
            </a:r>
            <a:r>
              <a:rPr kumimoji="1" lang="en-US" altLang="zh-CN" sz="2400" b="1">
                <a:solidFill>
                  <a:srgbClr val="0000FF"/>
                </a:solidFill>
                <a:latin typeface="Times New Roman" pitchFamily="18" charset="0"/>
                <a:cs typeface="Times New Roman" pitchFamily="18" charset="0"/>
              </a:rPr>
              <a:t>S</a:t>
            </a:r>
            <a:r>
              <a:rPr kumimoji="1" lang="zh-CN" altLang="en-US" sz="2400" b="1">
                <a:solidFill>
                  <a:srgbClr val="0000FF"/>
                </a:solidFill>
                <a:latin typeface="Times New Roman" pitchFamily="18" charset="0"/>
                <a:cs typeface="Times New Roman" pitchFamily="18" charset="0"/>
              </a:rPr>
              <a:t>的通、断情况。</a:t>
            </a:r>
          </a:p>
          <a:p>
            <a:pPr eaLnBrk="1" hangingPunct="1">
              <a:spcBef>
                <a:spcPct val="50000"/>
              </a:spcBef>
              <a:buFontTx/>
              <a:buNone/>
            </a:pPr>
            <a:r>
              <a:rPr kumimoji="1" lang="en-US" altLang="zh-CN" sz="2400" b="1">
                <a:solidFill>
                  <a:srgbClr val="0000FF"/>
                </a:solidFill>
                <a:latin typeface="Times New Roman" pitchFamily="18" charset="0"/>
                <a:cs typeface="Times New Roman" pitchFamily="18" charset="0"/>
              </a:rPr>
              <a:t>S</a:t>
            </a:r>
            <a:r>
              <a:rPr kumimoji="1" lang="zh-CN" altLang="en-US" sz="2400" b="1">
                <a:solidFill>
                  <a:srgbClr val="0000FF"/>
                </a:solidFill>
                <a:latin typeface="Times New Roman" pitchFamily="18" charset="0"/>
                <a:cs typeface="Times New Roman" pitchFamily="18" charset="0"/>
              </a:rPr>
              <a:t>断开，</a:t>
            </a:r>
            <a:r>
              <a:rPr kumimoji="1" lang="en-US" altLang="zh-CN" sz="2400" b="1">
                <a:solidFill>
                  <a:srgbClr val="0000FF"/>
                </a:solidFill>
                <a:latin typeface="Times New Roman" pitchFamily="18" charset="0"/>
                <a:cs typeface="Times New Roman" pitchFamily="18" charset="0"/>
              </a:rPr>
              <a:t>V</a:t>
            </a:r>
            <a:r>
              <a:rPr kumimoji="1" lang="en-US" altLang="zh-CN" sz="2400" b="1" baseline="-30000">
                <a:solidFill>
                  <a:srgbClr val="0000FF"/>
                </a:solidFill>
                <a:latin typeface="Times New Roman" pitchFamily="18" charset="0"/>
                <a:cs typeface="Times New Roman" pitchFamily="18" charset="0"/>
              </a:rPr>
              <a:t>O</a:t>
            </a:r>
            <a:r>
              <a:rPr kumimoji="1" lang="zh-CN" altLang="en-US" sz="2400" b="1">
                <a:solidFill>
                  <a:srgbClr val="0000FF"/>
                </a:solidFill>
                <a:latin typeface="Times New Roman" pitchFamily="18" charset="0"/>
                <a:cs typeface="Times New Roman" pitchFamily="18" charset="0"/>
              </a:rPr>
              <a:t>为高电平；</a:t>
            </a:r>
            <a:r>
              <a:rPr kumimoji="1" lang="en-US" altLang="zh-CN" sz="2400" b="1">
                <a:solidFill>
                  <a:srgbClr val="0000FF"/>
                </a:solidFill>
                <a:latin typeface="Times New Roman" pitchFamily="18" charset="0"/>
                <a:cs typeface="Times New Roman" pitchFamily="18" charset="0"/>
              </a:rPr>
              <a:t>S</a:t>
            </a:r>
            <a:r>
              <a:rPr kumimoji="1" lang="zh-CN" altLang="en-US" sz="2400" b="1">
                <a:solidFill>
                  <a:srgbClr val="0000FF"/>
                </a:solidFill>
                <a:latin typeface="Times New Roman" pitchFamily="18" charset="0"/>
                <a:cs typeface="Times New Roman" pitchFamily="18" charset="0"/>
              </a:rPr>
              <a:t>接通，</a:t>
            </a:r>
            <a:r>
              <a:rPr kumimoji="1" lang="en-US" altLang="zh-CN" sz="2400" b="1">
                <a:solidFill>
                  <a:srgbClr val="0000FF"/>
                </a:solidFill>
                <a:latin typeface="Times New Roman" pitchFamily="18" charset="0"/>
                <a:cs typeface="Times New Roman" pitchFamily="18" charset="0"/>
              </a:rPr>
              <a:t>V</a:t>
            </a:r>
            <a:r>
              <a:rPr kumimoji="1" lang="en-US" altLang="zh-CN" sz="2400" b="1" baseline="-30000">
                <a:solidFill>
                  <a:srgbClr val="0000FF"/>
                </a:solidFill>
                <a:latin typeface="Times New Roman" pitchFamily="18" charset="0"/>
                <a:cs typeface="Times New Roman" pitchFamily="18" charset="0"/>
              </a:rPr>
              <a:t>O</a:t>
            </a:r>
            <a:r>
              <a:rPr kumimoji="1" lang="zh-CN" altLang="en-US" sz="2400" b="1">
                <a:solidFill>
                  <a:srgbClr val="0000FF"/>
                </a:solidFill>
                <a:latin typeface="Times New Roman" pitchFamily="18" charset="0"/>
                <a:cs typeface="Times New Roman" pitchFamily="18" charset="0"/>
              </a:rPr>
              <a:t>为低电平。 </a:t>
            </a:r>
          </a:p>
        </p:txBody>
      </p:sp>
      <p:grpSp>
        <p:nvGrpSpPr>
          <p:cNvPr id="2" name="Group 19"/>
          <p:cNvGrpSpPr>
            <a:grpSpLocks/>
          </p:cNvGrpSpPr>
          <p:nvPr/>
        </p:nvGrpSpPr>
        <p:grpSpPr bwMode="auto">
          <a:xfrm>
            <a:off x="6732588" y="1144588"/>
            <a:ext cx="1008062" cy="2663825"/>
            <a:chOff x="4286" y="890"/>
            <a:chExt cx="635" cy="1678"/>
          </a:xfrm>
        </p:grpSpPr>
        <p:sp>
          <p:nvSpPr>
            <p:cNvPr id="17445" name="Rectangle 12" descr="深色下对角线"/>
            <p:cNvSpPr>
              <a:spLocks noChangeArrowheads="1"/>
            </p:cNvSpPr>
            <p:nvPr/>
          </p:nvSpPr>
          <p:spPr bwMode="auto">
            <a:xfrm>
              <a:off x="4286" y="890"/>
              <a:ext cx="635" cy="499"/>
            </a:xfrm>
            <a:prstGeom prst="rect">
              <a:avLst/>
            </a:prstGeom>
            <a:pattFill prst="dkDnDiag">
              <a:fgClr>
                <a:schemeClr val="accent1"/>
              </a:fgClr>
              <a:bgClr>
                <a:schemeClr val="bg1"/>
              </a:bgClr>
            </a:patt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sp>
          <p:nvSpPr>
            <p:cNvPr id="17446" name="Rectangle 13" descr="深色下对角线"/>
            <p:cNvSpPr>
              <a:spLocks noChangeArrowheads="1"/>
            </p:cNvSpPr>
            <p:nvPr/>
          </p:nvSpPr>
          <p:spPr bwMode="auto">
            <a:xfrm>
              <a:off x="4286" y="2069"/>
              <a:ext cx="635" cy="499"/>
            </a:xfrm>
            <a:prstGeom prst="rect">
              <a:avLst/>
            </a:prstGeom>
            <a:pattFill prst="dkDnDiag">
              <a:fgClr>
                <a:schemeClr val="accent1"/>
              </a:fgClr>
              <a:bgClr>
                <a:schemeClr val="bg1"/>
              </a:bgClr>
            </a:patt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sp>
          <p:nvSpPr>
            <p:cNvPr id="17447" name="Line 14"/>
            <p:cNvSpPr>
              <a:spLocks noChangeShapeType="1"/>
            </p:cNvSpPr>
            <p:nvPr/>
          </p:nvSpPr>
          <p:spPr bwMode="auto">
            <a:xfrm>
              <a:off x="4286" y="1344"/>
              <a:ext cx="0" cy="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8" name="Line 15"/>
            <p:cNvSpPr>
              <a:spLocks noChangeShapeType="1"/>
            </p:cNvSpPr>
            <p:nvPr/>
          </p:nvSpPr>
          <p:spPr bwMode="auto">
            <a:xfrm>
              <a:off x="4921" y="1344"/>
              <a:ext cx="0" cy="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9" name="Text Box 16"/>
            <p:cNvSpPr txBox="1">
              <a:spLocks noChangeArrowheads="1"/>
            </p:cNvSpPr>
            <p:nvPr/>
          </p:nvSpPr>
          <p:spPr bwMode="auto">
            <a:xfrm>
              <a:off x="4450" y="926"/>
              <a:ext cx="1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4000" b="1">
                  <a:solidFill>
                    <a:srgbClr val="FF0000"/>
                  </a:solidFill>
                  <a:latin typeface="Times New Roman" pitchFamily="18" charset="0"/>
                  <a:ea typeface="楷体_GB2312" pitchFamily="49" charset="-122"/>
                  <a:cs typeface="Times New Roman" pitchFamily="18" charset="0"/>
                </a:rPr>
                <a:t>1</a:t>
              </a:r>
            </a:p>
          </p:txBody>
        </p:sp>
        <p:sp>
          <p:nvSpPr>
            <p:cNvPr id="17450" name="Text Box 18"/>
            <p:cNvSpPr txBox="1">
              <a:spLocks noChangeArrowheads="1"/>
            </p:cNvSpPr>
            <p:nvPr/>
          </p:nvSpPr>
          <p:spPr bwMode="auto">
            <a:xfrm>
              <a:off x="4468" y="2069"/>
              <a:ext cx="27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4000" b="1">
                  <a:solidFill>
                    <a:srgbClr val="FF0000"/>
                  </a:solidFill>
                  <a:latin typeface="Times New Roman" pitchFamily="18" charset="0"/>
                  <a:ea typeface="楷体_GB2312" pitchFamily="49" charset="-122"/>
                  <a:cs typeface="Times New Roman" pitchFamily="18" charset="0"/>
                </a:rPr>
                <a:t>0</a:t>
              </a:r>
            </a:p>
          </p:txBody>
        </p:sp>
      </p:grpSp>
      <p:sp>
        <p:nvSpPr>
          <p:cNvPr id="12" name="Text Box 20"/>
          <p:cNvSpPr txBox="1">
            <a:spLocks noChangeArrowheads="1"/>
          </p:cNvSpPr>
          <p:nvPr/>
        </p:nvSpPr>
        <p:spPr bwMode="auto">
          <a:xfrm>
            <a:off x="6011863" y="957263"/>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000000"/>
                </a:solidFill>
                <a:latin typeface="Times New Roman" pitchFamily="18" charset="0"/>
                <a:cs typeface="Times New Roman" pitchFamily="18" charset="0"/>
              </a:rPr>
              <a:t>5V</a:t>
            </a:r>
          </a:p>
        </p:txBody>
      </p:sp>
      <p:sp>
        <p:nvSpPr>
          <p:cNvPr id="13" name="Text Box 21"/>
          <p:cNvSpPr txBox="1">
            <a:spLocks noChangeArrowheads="1"/>
          </p:cNvSpPr>
          <p:nvPr/>
        </p:nvSpPr>
        <p:spPr bwMode="auto">
          <a:xfrm>
            <a:off x="6013450" y="3521075"/>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000000"/>
                </a:solidFill>
                <a:latin typeface="Times New Roman" pitchFamily="18" charset="0"/>
                <a:cs typeface="Times New Roman" pitchFamily="18" charset="0"/>
              </a:rPr>
              <a:t>0V</a:t>
            </a:r>
          </a:p>
        </p:txBody>
      </p:sp>
      <p:sp>
        <p:nvSpPr>
          <p:cNvPr id="14" name="Text Box 22"/>
          <p:cNvSpPr txBox="1">
            <a:spLocks noChangeArrowheads="1"/>
          </p:cNvSpPr>
          <p:nvPr/>
        </p:nvSpPr>
        <p:spPr bwMode="auto">
          <a:xfrm>
            <a:off x="5795963" y="2800350"/>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000000"/>
                </a:solidFill>
                <a:latin typeface="Times New Roman" pitchFamily="18" charset="0"/>
                <a:cs typeface="Times New Roman" pitchFamily="18" charset="0"/>
              </a:rPr>
              <a:t>0.8V</a:t>
            </a:r>
          </a:p>
        </p:txBody>
      </p:sp>
      <p:sp>
        <p:nvSpPr>
          <p:cNvPr id="15" name="Text Box 23"/>
          <p:cNvSpPr txBox="1">
            <a:spLocks noChangeArrowheads="1"/>
          </p:cNvSpPr>
          <p:nvPr/>
        </p:nvSpPr>
        <p:spPr bwMode="auto">
          <a:xfrm>
            <a:off x="6013450" y="1720850"/>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000000"/>
                </a:solidFill>
                <a:latin typeface="Times New Roman" pitchFamily="18" charset="0"/>
                <a:cs typeface="Times New Roman" pitchFamily="18" charset="0"/>
              </a:rPr>
              <a:t>2V</a:t>
            </a:r>
          </a:p>
        </p:txBody>
      </p:sp>
      <p:grpSp>
        <p:nvGrpSpPr>
          <p:cNvPr id="4" name="Group 29"/>
          <p:cNvGrpSpPr>
            <a:grpSpLocks/>
          </p:cNvGrpSpPr>
          <p:nvPr/>
        </p:nvGrpSpPr>
        <p:grpSpPr bwMode="auto">
          <a:xfrm>
            <a:off x="4068763" y="1720850"/>
            <a:ext cx="2592387" cy="457200"/>
            <a:chOff x="2608" y="1253"/>
            <a:chExt cx="1633" cy="288"/>
          </a:xfrm>
        </p:grpSpPr>
        <p:sp>
          <p:nvSpPr>
            <p:cNvPr id="17443" name="Text Box 24"/>
            <p:cNvSpPr txBox="1">
              <a:spLocks noChangeArrowheads="1"/>
            </p:cNvSpPr>
            <p:nvPr/>
          </p:nvSpPr>
          <p:spPr bwMode="auto">
            <a:xfrm>
              <a:off x="2608" y="1253"/>
              <a:ext cx="11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00"/>
                  </a:solidFill>
                  <a:latin typeface="Times New Roman" pitchFamily="18" charset="0"/>
                  <a:ea typeface="楷体_GB2312" pitchFamily="49" charset="-122"/>
                  <a:cs typeface="Times New Roman" pitchFamily="18" charset="0"/>
                </a:rPr>
                <a:t>高电平下限</a:t>
              </a:r>
            </a:p>
          </p:txBody>
        </p:sp>
        <p:sp>
          <p:nvSpPr>
            <p:cNvPr id="17444" name="Line 26"/>
            <p:cNvSpPr>
              <a:spLocks noChangeShapeType="1"/>
            </p:cNvSpPr>
            <p:nvPr/>
          </p:nvSpPr>
          <p:spPr bwMode="auto">
            <a:xfrm>
              <a:off x="3696" y="1389"/>
              <a:ext cx="54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30"/>
          <p:cNvGrpSpPr>
            <a:grpSpLocks/>
          </p:cNvGrpSpPr>
          <p:nvPr/>
        </p:nvGrpSpPr>
        <p:grpSpPr bwMode="auto">
          <a:xfrm>
            <a:off x="4125913" y="2787650"/>
            <a:ext cx="2565400" cy="457200"/>
            <a:chOff x="2644" y="1925"/>
            <a:chExt cx="1616" cy="288"/>
          </a:xfrm>
        </p:grpSpPr>
        <p:sp>
          <p:nvSpPr>
            <p:cNvPr id="17441" name="Text Box 25"/>
            <p:cNvSpPr txBox="1">
              <a:spLocks noChangeArrowheads="1"/>
            </p:cNvSpPr>
            <p:nvPr/>
          </p:nvSpPr>
          <p:spPr bwMode="auto">
            <a:xfrm>
              <a:off x="2644" y="1925"/>
              <a:ext cx="11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00"/>
                  </a:solidFill>
                  <a:latin typeface="Times New Roman" pitchFamily="18" charset="0"/>
                  <a:ea typeface="楷体_GB2312" pitchFamily="49" charset="-122"/>
                  <a:cs typeface="Times New Roman" pitchFamily="18" charset="0"/>
                </a:rPr>
                <a:t>低电平上限</a:t>
              </a:r>
            </a:p>
          </p:txBody>
        </p:sp>
        <p:sp>
          <p:nvSpPr>
            <p:cNvPr id="17442" name="Line 27"/>
            <p:cNvSpPr>
              <a:spLocks noChangeShapeType="1"/>
            </p:cNvSpPr>
            <p:nvPr/>
          </p:nvSpPr>
          <p:spPr bwMode="auto">
            <a:xfrm>
              <a:off x="3715" y="2069"/>
              <a:ext cx="54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3" name="AutoShape 28"/>
          <p:cNvSpPr>
            <a:spLocks noChangeArrowheads="1"/>
          </p:cNvSpPr>
          <p:nvPr/>
        </p:nvSpPr>
        <p:spPr bwMode="auto">
          <a:xfrm>
            <a:off x="3636963" y="3952875"/>
            <a:ext cx="3578225" cy="1223963"/>
          </a:xfrm>
          <a:prstGeom prst="wedgeRoundRectCallout">
            <a:avLst>
              <a:gd name="adj1" fmla="val -80106"/>
              <a:gd name="adj2" fmla="val -106810"/>
              <a:gd name="adj3" fmla="val 16667"/>
            </a:avLst>
          </a:prstGeom>
          <a:solidFill>
            <a:srgbClr val="FFFFCC"/>
          </a:solidFill>
          <a:ln w="9525">
            <a:solidFill>
              <a:schemeClr val="tx1"/>
            </a:solidFill>
            <a:miter lim="800000"/>
            <a:headEnd/>
            <a:tailEnd/>
          </a:ln>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FF00FF"/>
                </a:solidFill>
                <a:latin typeface="Times New Roman" pitchFamily="18" charset="0"/>
                <a:cs typeface="Times New Roman" pitchFamily="18" charset="0"/>
              </a:rPr>
              <a:t>实际开关为晶体二极管、三极管以及场效应管等电子器件。</a:t>
            </a:r>
          </a:p>
        </p:txBody>
      </p:sp>
      <p:sp>
        <p:nvSpPr>
          <p:cNvPr id="1037" name="矩形 23"/>
          <p:cNvSpPr>
            <a:spLocks noChangeArrowheads="1"/>
          </p:cNvSpPr>
          <p:nvPr/>
        </p:nvSpPr>
        <p:spPr bwMode="auto">
          <a:xfrm>
            <a:off x="357188" y="5857875"/>
            <a:ext cx="8551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095500" indent="-20955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i="1">
                <a:solidFill>
                  <a:srgbClr val="FF0000"/>
                </a:solidFill>
                <a:latin typeface="华文楷体" pitchFamily="2" charset="-122"/>
                <a:ea typeface="华文楷体" pitchFamily="2" charset="-122"/>
              </a:rPr>
              <a:t>逻辑电平“</a:t>
            </a:r>
            <a:r>
              <a:rPr lang="en-US" altLang="zh-CN" sz="2400" b="1" i="1">
                <a:solidFill>
                  <a:srgbClr val="FF0000"/>
                </a:solidFill>
                <a:latin typeface="华文楷体" pitchFamily="2" charset="-122"/>
                <a:ea typeface="华文楷体" pitchFamily="2" charset="-122"/>
              </a:rPr>
              <a:t>0</a:t>
            </a:r>
            <a:r>
              <a:rPr lang="zh-CN" altLang="en-US" sz="2400" b="1" i="1">
                <a:solidFill>
                  <a:srgbClr val="FF0000"/>
                </a:solidFill>
                <a:latin typeface="华文楷体" pitchFamily="2" charset="-122"/>
                <a:ea typeface="华文楷体" pitchFamily="2" charset="-122"/>
              </a:rPr>
              <a:t>”、“</a:t>
            </a:r>
            <a:r>
              <a:rPr lang="en-US" altLang="zh-CN" sz="2400" b="1" i="1">
                <a:solidFill>
                  <a:srgbClr val="FF0000"/>
                </a:solidFill>
                <a:latin typeface="华文楷体" pitchFamily="2" charset="-122"/>
                <a:ea typeface="华文楷体" pitchFamily="2" charset="-122"/>
              </a:rPr>
              <a:t> 1</a:t>
            </a:r>
            <a:r>
              <a:rPr lang="zh-CN" altLang="en-US" sz="2400" b="1" i="1">
                <a:solidFill>
                  <a:srgbClr val="FF0000"/>
                </a:solidFill>
                <a:latin typeface="华文楷体" pitchFamily="2" charset="-122"/>
                <a:ea typeface="华文楷体" pitchFamily="2" charset="-122"/>
              </a:rPr>
              <a:t>”不是物理量，而是物理量的相对表示。</a:t>
            </a:r>
          </a:p>
        </p:txBody>
      </p:sp>
      <p:grpSp>
        <p:nvGrpSpPr>
          <p:cNvPr id="6" name="组合 40"/>
          <p:cNvGrpSpPr>
            <a:grpSpLocks/>
          </p:cNvGrpSpPr>
          <p:nvPr/>
        </p:nvGrpSpPr>
        <p:grpSpPr bwMode="auto">
          <a:xfrm>
            <a:off x="1073150" y="1141413"/>
            <a:ext cx="2498725" cy="3073400"/>
            <a:chOff x="1144588" y="1141413"/>
            <a:chExt cx="2498725" cy="3073400"/>
          </a:xfrm>
        </p:grpSpPr>
        <p:grpSp>
          <p:nvGrpSpPr>
            <p:cNvPr id="17423" name="组合 23"/>
            <p:cNvGrpSpPr>
              <a:grpSpLocks/>
            </p:cNvGrpSpPr>
            <p:nvPr/>
          </p:nvGrpSpPr>
          <p:grpSpPr bwMode="auto">
            <a:xfrm>
              <a:off x="1144588" y="1141413"/>
              <a:ext cx="2498725" cy="3073400"/>
              <a:chOff x="642910" y="1000108"/>
              <a:chExt cx="2498798" cy="3073422"/>
            </a:xfrm>
          </p:grpSpPr>
          <p:grpSp>
            <p:nvGrpSpPr>
              <p:cNvPr id="17425" name="组合 26"/>
              <p:cNvGrpSpPr>
                <a:grpSpLocks/>
              </p:cNvGrpSpPr>
              <p:nvPr/>
            </p:nvGrpSpPr>
            <p:grpSpPr bwMode="auto">
              <a:xfrm>
                <a:off x="642910" y="1000108"/>
                <a:ext cx="2498798" cy="3073422"/>
                <a:chOff x="642910" y="1000108"/>
                <a:chExt cx="2498798" cy="3073422"/>
              </a:xfrm>
            </p:grpSpPr>
            <p:cxnSp>
              <p:nvCxnSpPr>
                <p:cNvPr id="27" name="直接连接符 2"/>
                <p:cNvCxnSpPr/>
                <p:nvPr/>
              </p:nvCxnSpPr>
              <p:spPr>
                <a:xfrm rot="5400000">
                  <a:off x="1215236" y="2215348"/>
                  <a:ext cx="1427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857383" y="1928802"/>
                  <a:ext cx="142879"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9" name="椭圆 28"/>
                <p:cNvSpPr/>
                <p:nvPr/>
              </p:nvSpPr>
              <p:spPr>
                <a:xfrm>
                  <a:off x="1879609" y="1428736"/>
                  <a:ext cx="107953" cy="1079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0" name="椭圆 29"/>
                <p:cNvSpPr/>
                <p:nvPr/>
              </p:nvSpPr>
              <p:spPr>
                <a:xfrm>
                  <a:off x="1870084" y="2928934"/>
                  <a:ext cx="107953" cy="1079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1" name="直接连接符 30"/>
                <p:cNvCxnSpPr/>
                <p:nvPr/>
              </p:nvCxnSpPr>
              <p:spPr>
                <a:xfrm rot="5400000">
                  <a:off x="1577982" y="3721102"/>
                  <a:ext cx="7016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10800000">
                  <a:off x="1928823" y="2643182"/>
                  <a:ext cx="70169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10800000" flipH="1">
                  <a:off x="1071548" y="3143248"/>
                  <a:ext cx="701695" cy="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1890721" y="2609845"/>
                  <a:ext cx="71440"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7435" name="矩形 34"/>
                <p:cNvSpPr>
                  <a:spLocks noChangeArrowheads="1"/>
                </p:cNvSpPr>
                <p:nvPr/>
              </p:nvSpPr>
              <p:spPr bwMode="auto">
                <a:xfrm>
                  <a:off x="642910" y="2928934"/>
                  <a:ext cx="4379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00"/>
                      </a:solidFill>
                      <a:latin typeface="Times New Roman" pitchFamily="18" charset="0"/>
                      <a:cs typeface="Times New Roman" pitchFamily="18" charset="0"/>
                    </a:rPr>
                    <a:t>V</a:t>
                  </a:r>
                  <a:r>
                    <a:rPr kumimoji="1" lang="en-US" altLang="zh-CN" sz="2000" b="1" baseline="-30000">
                      <a:solidFill>
                        <a:srgbClr val="000000"/>
                      </a:solidFill>
                      <a:latin typeface="Times New Roman" pitchFamily="18" charset="0"/>
                      <a:cs typeface="Times New Roman" pitchFamily="18" charset="0"/>
                    </a:rPr>
                    <a:t>I</a:t>
                  </a:r>
                  <a:endParaRPr lang="zh-CN" altLang="en-US" sz="2000">
                    <a:solidFill>
                      <a:srgbClr val="000000"/>
                    </a:solidFill>
                  </a:endParaRPr>
                </a:p>
              </p:txBody>
            </p:sp>
            <p:sp>
              <p:nvSpPr>
                <p:cNvPr id="17436" name="矩形 35"/>
                <p:cNvSpPr>
                  <a:spLocks noChangeArrowheads="1"/>
                </p:cNvSpPr>
                <p:nvPr/>
              </p:nvSpPr>
              <p:spPr bwMode="auto">
                <a:xfrm>
                  <a:off x="2643174" y="2428868"/>
                  <a:ext cx="4985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00"/>
                      </a:solidFill>
                      <a:latin typeface="Times New Roman" pitchFamily="18" charset="0"/>
                      <a:cs typeface="Times New Roman" pitchFamily="18" charset="0"/>
                    </a:rPr>
                    <a:t>V</a:t>
                  </a:r>
                  <a:r>
                    <a:rPr kumimoji="1" lang="en-US" altLang="zh-CN" sz="2000" b="1" baseline="-30000">
                      <a:solidFill>
                        <a:srgbClr val="000000"/>
                      </a:solidFill>
                      <a:latin typeface="Times New Roman" pitchFamily="18" charset="0"/>
                      <a:cs typeface="Times New Roman" pitchFamily="18" charset="0"/>
                    </a:rPr>
                    <a:t>O</a:t>
                  </a:r>
                  <a:endParaRPr lang="zh-CN" altLang="en-US" sz="2000">
                    <a:solidFill>
                      <a:srgbClr val="000000"/>
                    </a:solidFill>
                  </a:endParaRPr>
                </a:p>
              </p:txBody>
            </p:sp>
            <p:cxnSp>
              <p:nvCxnSpPr>
                <p:cNvPr id="37" name="直接连接符 36"/>
                <p:cNvCxnSpPr/>
                <p:nvPr/>
              </p:nvCxnSpPr>
              <p:spPr>
                <a:xfrm rot="10800000">
                  <a:off x="1784356" y="4071942"/>
                  <a:ext cx="287345" cy="158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0">
                  <a:off x="1829606" y="3094827"/>
                  <a:ext cx="357190" cy="1428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1870084" y="3286124"/>
                  <a:ext cx="107953" cy="1079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7440" name="矩形 39"/>
                <p:cNvSpPr>
                  <a:spLocks noChangeArrowheads="1"/>
                </p:cNvSpPr>
                <p:nvPr/>
              </p:nvSpPr>
              <p:spPr bwMode="auto">
                <a:xfrm>
                  <a:off x="1643042" y="1000108"/>
                  <a:ext cx="6174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00"/>
                      </a:solidFill>
                      <a:latin typeface="Times New Roman" pitchFamily="18" charset="0"/>
                      <a:cs typeface="Times New Roman" pitchFamily="18" charset="0"/>
                    </a:rPr>
                    <a:t>V</a:t>
                  </a:r>
                  <a:r>
                    <a:rPr kumimoji="1" lang="en-US" altLang="zh-CN" sz="2000" b="1" baseline="-30000">
                      <a:solidFill>
                        <a:srgbClr val="000000"/>
                      </a:solidFill>
                      <a:latin typeface="Times New Roman" pitchFamily="18" charset="0"/>
                      <a:cs typeface="Times New Roman" pitchFamily="18" charset="0"/>
                    </a:rPr>
                    <a:t>CC</a:t>
                  </a:r>
                  <a:endParaRPr lang="zh-CN" altLang="en-US" sz="2000">
                    <a:solidFill>
                      <a:srgbClr val="000000"/>
                    </a:solidFill>
                  </a:endParaRPr>
                </a:p>
              </p:txBody>
            </p:sp>
          </p:grpSp>
          <p:sp>
            <p:nvSpPr>
              <p:cNvPr id="26" name="椭圆 25"/>
              <p:cNvSpPr/>
              <p:nvPr/>
            </p:nvSpPr>
            <p:spPr>
              <a:xfrm>
                <a:off x="1500185" y="2786058"/>
                <a:ext cx="857275" cy="78581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17424" name="矩形 39"/>
            <p:cNvSpPr>
              <a:spLocks noChangeArrowheads="1"/>
            </p:cNvSpPr>
            <p:nvPr/>
          </p:nvSpPr>
          <p:spPr bwMode="auto">
            <a:xfrm>
              <a:off x="2508236" y="3233322"/>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00000"/>
                  </a:solidFill>
                  <a:latin typeface="Times New Roman" pitchFamily="18" charset="0"/>
                  <a:cs typeface="Times New Roman" pitchFamily="18" charset="0"/>
                </a:rPr>
                <a:t>S</a:t>
              </a:r>
              <a:endParaRPr lang="zh-CN" altLang="en-US" sz="1600">
                <a:solidFill>
                  <a:srgbClr val="000000"/>
                </a:solidFill>
              </a:endParaRPr>
            </a:p>
          </p:txBody>
        </p:sp>
      </p:grpSp>
      <p:sp>
        <p:nvSpPr>
          <p:cNvPr id="17422" name="Rectangle 90"/>
          <p:cNvSpPr>
            <a:spLocks noChangeArrowheads="1"/>
          </p:cNvSpPr>
          <p:nvPr/>
        </p:nvSpPr>
        <p:spPr bwMode="auto">
          <a:xfrm>
            <a:off x="7694613" y="46038"/>
            <a:ext cx="13446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§3.1  </a:t>
            </a:r>
            <a:r>
              <a:rPr lang="zh-CN" altLang="en-US" sz="1800" b="1">
                <a:solidFill>
                  <a:srgbClr val="FF0066"/>
                </a:solidFill>
                <a:latin typeface="Times New Roman" pitchFamily="18" charset="0"/>
                <a:ea typeface="楷体_GB2312" pitchFamily="49" charset="-122"/>
                <a:cs typeface="Times New Roman" pitchFamily="18" charset="0"/>
              </a:rPr>
              <a:t>概述</a:t>
            </a:r>
            <a:r>
              <a:rPr lang="zh-CN" altLang="en-US" sz="1800" b="1">
                <a:solidFill>
                  <a:srgbClr val="000000"/>
                </a:solidFill>
                <a:latin typeface="Times New Roman" pitchFamily="18" charset="0"/>
                <a:ea typeface="楷体_GB2312" pitchFamily="49"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par>
                                <p:cTn id="31" presetID="22" presetClass="entr" presetSubtype="8"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xit" presetSubtype="0" fill="hold" nodeType="clickEffect">
                                  <p:stCondLst>
                                    <p:cond delay="0"/>
                                  </p:stCondLst>
                                  <p:childTnLst>
                                    <p:animEffect transition="out" filter="fade">
                                      <p:cBhvr>
                                        <p:cTn id="37" dur="500"/>
                                        <p:tgtEl>
                                          <p:spTgt spid="4"/>
                                        </p:tgtEl>
                                      </p:cBhvr>
                                    </p:animEffect>
                                    <p:set>
                                      <p:cBhvr>
                                        <p:cTn id="38" dur="1" fill="hold">
                                          <p:stCondLst>
                                            <p:cond delay="499"/>
                                          </p:stCondLst>
                                        </p:cTn>
                                        <p:tgtEl>
                                          <p:spTgt spid="4"/>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childTnLst>
                          </p:cTn>
                        </p:par>
                        <p:par>
                          <p:cTn id="42" fill="hold" nodeType="afterGroup">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2000"/>
                                        <p:tgtEl>
                                          <p:spTgt spid="1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xit" presetSubtype="0" fill="hold" grpId="1" nodeType="clickEffect">
                                  <p:stCondLst>
                                    <p:cond delay="0"/>
                                  </p:stCondLst>
                                  <p:childTnLst>
                                    <p:animEffect transition="out" filter="fade">
                                      <p:cBhvr>
                                        <p:cTn id="57" dur="500"/>
                                        <p:tgtEl>
                                          <p:spTgt spid="23"/>
                                        </p:tgtEl>
                                      </p:cBhvr>
                                    </p:animEffect>
                                    <p:set>
                                      <p:cBhvr>
                                        <p:cTn id="58" dur="1" fill="hold">
                                          <p:stCondLst>
                                            <p:cond delay="499"/>
                                          </p:stCondLst>
                                        </p:cTn>
                                        <p:tgtEl>
                                          <p:spTgt spid="23"/>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037"/>
                                        </p:tgtEl>
                                        <p:attrNameLst>
                                          <p:attrName>style.visibility</p:attrName>
                                        </p:attrNameLst>
                                      </p:cBhvr>
                                      <p:to>
                                        <p:strVal val="visible"/>
                                      </p:to>
                                    </p:set>
                                    <p:animEffect transition="in" filter="wipe(left)">
                                      <p:cBhvr>
                                        <p:cTn id="63" dur="500"/>
                                        <p:tgtEl>
                                          <p:spTgt spid="1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4" grpId="0"/>
      <p:bldP spid="15" grpId="0"/>
      <p:bldP spid="23" grpId="0" animBg="1"/>
      <p:bldP spid="23" grpId="1" animBg="1"/>
      <p:bldP spid="103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5"/>
          <p:cNvSpPr txBox="1">
            <a:spLocks noChangeArrowheads="1"/>
          </p:cNvSpPr>
          <p:nvPr/>
        </p:nvSpPr>
        <p:spPr bwMode="auto">
          <a:xfrm>
            <a:off x="290513" y="214313"/>
            <a:ext cx="2519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0000"/>
                </a:solidFill>
                <a:latin typeface="Times New Roman" pitchFamily="18" charset="0"/>
                <a:cs typeface="Times New Roman" pitchFamily="18" charset="0"/>
              </a:rPr>
              <a:t>2. </a:t>
            </a:r>
            <a:r>
              <a:rPr lang="zh-CN" altLang="en-US" sz="2400" b="1">
                <a:solidFill>
                  <a:srgbClr val="FF0000"/>
                </a:solidFill>
                <a:latin typeface="Times New Roman" pitchFamily="18" charset="0"/>
                <a:cs typeface="Times New Roman" pitchFamily="18" charset="0"/>
              </a:rPr>
              <a:t>三态门的应用</a:t>
            </a:r>
          </a:p>
        </p:txBody>
      </p:sp>
      <p:sp>
        <p:nvSpPr>
          <p:cNvPr id="3" name="矩形 2"/>
          <p:cNvSpPr>
            <a:spLocks noChangeArrowheads="1"/>
          </p:cNvSpPr>
          <p:nvPr/>
        </p:nvSpPr>
        <p:spPr bwMode="auto">
          <a:xfrm>
            <a:off x="285750" y="714375"/>
            <a:ext cx="3433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00FF"/>
                </a:solidFill>
                <a:latin typeface="宋体" pitchFamily="2" charset="-122"/>
              </a:rPr>
              <a:t>（</a:t>
            </a:r>
            <a:r>
              <a:rPr kumimoji="1" lang="en-US" altLang="zh-CN" sz="2400" b="1">
                <a:solidFill>
                  <a:srgbClr val="0000FF"/>
                </a:solidFill>
                <a:latin typeface="宋体" pitchFamily="2" charset="-122"/>
              </a:rPr>
              <a:t>1</a:t>
            </a:r>
            <a:r>
              <a:rPr kumimoji="1" lang="zh-CN" altLang="en-US" sz="2400" b="1">
                <a:solidFill>
                  <a:srgbClr val="0000FF"/>
                </a:solidFill>
                <a:latin typeface="宋体" pitchFamily="2" charset="-122"/>
              </a:rPr>
              <a:t>）构建数据总线结构</a:t>
            </a:r>
            <a:endParaRPr lang="zh-CN" altLang="en-US" sz="2400">
              <a:solidFill>
                <a:srgbClr val="0000FF"/>
              </a:solidFill>
            </a:endParaRPr>
          </a:p>
        </p:txBody>
      </p:sp>
      <p:sp>
        <p:nvSpPr>
          <p:cNvPr id="4" name="矩形 3"/>
          <p:cNvSpPr>
            <a:spLocks noChangeArrowheads="1"/>
          </p:cNvSpPr>
          <p:nvPr/>
        </p:nvSpPr>
        <p:spPr bwMode="auto">
          <a:xfrm>
            <a:off x="5076825" y="1901825"/>
            <a:ext cx="35004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kumimoji="1" lang="zh-CN" altLang="en-US" sz="2400" b="1">
                <a:solidFill>
                  <a:srgbClr val="000000"/>
                </a:solidFill>
                <a:latin typeface="Times New Roman" pitchFamily="18" charset="0"/>
                <a:cs typeface="Times New Roman" pitchFamily="18" charset="0"/>
              </a:rPr>
              <a:t>      </a:t>
            </a:r>
            <a:r>
              <a:rPr kumimoji="1" lang="zh-CN" altLang="en-US" sz="2000" b="1">
                <a:solidFill>
                  <a:srgbClr val="000000"/>
                </a:solidFill>
                <a:latin typeface="Times New Roman" pitchFamily="18" charset="0"/>
                <a:cs typeface="Times New Roman" pitchFamily="18" charset="0"/>
              </a:rPr>
              <a:t>只要控制各个门的 </a:t>
            </a:r>
            <a:r>
              <a:rPr kumimoji="1" lang="en-US" altLang="zh-CN" sz="2000" b="1" i="1">
                <a:solidFill>
                  <a:srgbClr val="FF0000"/>
                </a:solidFill>
                <a:latin typeface="Times New Roman" pitchFamily="18" charset="0"/>
                <a:cs typeface="Times New Roman" pitchFamily="18" charset="0"/>
              </a:rPr>
              <a:t>en</a:t>
            </a:r>
            <a:r>
              <a:rPr kumimoji="1" lang="en-US" altLang="zh-CN" sz="2000" b="1">
                <a:solidFill>
                  <a:srgbClr val="000000"/>
                </a:solidFill>
                <a:latin typeface="Times New Roman" pitchFamily="18" charset="0"/>
                <a:cs typeface="Times New Roman" pitchFamily="18" charset="0"/>
              </a:rPr>
              <a:t> </a:t>
            </a:r>
            <a:r>
              <a:rPr kumimoji="1" lang="zh-CN" altLang="en-US" sz="2000" b="1">
                <a:solidFill>
                  <a:srgbClr val="000000"/>
                </a:solidFill>
                <a:latin typeface="Times New Roman" pitchFamily="18" charset="0"/>
                <a:cs typeface="Times New Roman" pitchFamily="18" charset="0"/>
              </a:rPr>
              <a:t>端轮流为“</a:t>
            </a:r>
            <a:r>
              <a:rPr kumimoji="1" lang="en-US" altLang="zh-CN" sz="2000" b="1">
                <a:solidFill>
                  <a:srgbClr val="000000"/>
                </a:solidFill>
                <a:latin typeface="Times New Roman" pitchFamily="18" charset="0"/>
                <a:cs typeface="Times New Roman" pitchFamily="18" charset="0"/>
              </a:rPr>
              <a:t>1</a:t>
            </a:r>
            <a:r>
              <a:rPr kumimoji="1" lang="zh-CN" altLang="en-US" sz="2000" b="1">
                <a:solidFill>
                  <a:srgbClr val="000000"/>
                </a:solidFill>
                <a:latin typeface="Times New Roman" pitchFamily="18" charset="0"/>
                <a:cs typeface="Times New Roman" pitchFamily="18" charset="0"/>
              </a:rPr>
              <a:t>”，且任何时刻仅有一个为“</a:t>
            </a:r>
            <a:r>
              <a:rPr kumimoji="1" lang="en-US" altLang="zh-CN" sz="2000" b="1">
                <a:solidFill>
                  <a:srgbClr val="000000"/>
                </a:solidFill>
                <a:latin typeface="Times New Roman" pitchFamily="18" charset="0"/>
                <a:cs typeface="Times New Roman" pitchFamily="18" charset="0"/>
              </a:rPr>
              <a:t>1</a:t>
            </a:r>
            <a:r>
              <a:rPr kumimoji="1" lang="zh-CN" altLang="en-US" sz="2000" b="1">
                <a:solidFill>
                  <a:srgbClr val="000000"/>
                </a:solidFill>
                <a:latin typeface="Times New Roman" pitchFamily="18" charset="0"/>
                <a:cs typeface="Times New Roman" pitchFamily="18" charset="0"/>
              </a:rPr>
              <a:t>”，就可以实现各个门</a:t>
            </a:r>
            <a:r>
              <a:rPr kumimoji="1" lang="zh-CN" altLang="en-US" sz="2000" b="1">
                <a:solidFill>
                  <a:srgbClr val="FF0000"/>
                </a:solidFill>
                <a:latin typeface="Times New Roman" pitchFamily="18" charset="0"/>
                <a:cs typeface="Times New Roman" pitchFamily="18" charset="0"/>
              </a:rPr>
              <a:t>分时</a:t>
            </a:r>
            <a:r>
              <a:rPr kumimoji="1" lang="zh-CN" altLang="en-US" sz="2000" b="1">
                <a:solidFill>
                  <a:srgbClr val="000000"/>
                </a:solidFill>
                <a:latin typeface="Times New Roman" pitchFamily="18" charset="0"/>
                <a:cs typeface="Times New Roman" pitchFamily="18" charset="0"/>
              </a:rPr>
              <a:t>地向总线传输。</a:t>
            </a:r>
            <a:endParaRPr lang="zh-CN" altLang="en-US" sz="2000">
              <a:solidFill>
                <a:srgbClr val="000000"/>
              </a:solidFill>
              <a:latin typeface="Times New Roman" pitchFamily="18" charset="0"/>
              <a:cs typeface="Times New Roman" pitchFamily="18" charset="0"/>
            </a:endParaRPr>
          </a:p>
        </p:txBody>
      </p:sp>
      <p:grpSp>
        <p:nvGrpSpPr>
          <p:cNvPr id="2" name="组合 43"/>
          <p:cNvGrpSpPr>
            <a:grpSpLocks/>
          </p:cNvGrpSpPr>
          <p:nvPr/>
        </p:nvGrpSpPr>
        <p:grpSpPr bwMode="auto">
          <a:xfrm>
            <a:off x="576263" y="1214438"/>
            <a:ext cx="4286250" cy="2192337"/>
            <a:chOff x="857225" y="1285860"/>
            <a:chExt cx="4286279" cy="2192007"/>
          </a:xfrm>
        </p:grpSpPr>
        <p:grpSp>
          <p:nvGrpSpPr>
            <p:cNvPr id="54312" name="组合 4"/>
            <p:cNvGrpSpPr>
              <a:grpSpLocks/>
            </p:cNvGrpSpPr>
            <p:nvPr/>
          </p:nvGrpSpPr>
          <p:grpSpPr bwMode="auto">
            <a:xfrm rot="5400000" flipH="1">
              <a:off x="599394" y="1972252"/>
              <a:ext cx="1763446" cy="1247783"/>
              <a:chOff x="6036704" y="3153507"/>
              <a:chExt cx="2010337" cy="1217716"/>
            </a:xfrm>
          </p:grpSpPr>
          <p:grpSp>
            <p:nvGrpSpPr>
              <p:cNvPr id="54338" name="组合 44"/>
              <p:cNvGrpSpPr>
                <a:grpSpLocks/>
              </p:cNvGrpSpPr>
              <p:nvPr/>
            </p:nvGrpSpPr>
            <p:grpSpPr bwMode="auto">
              <a:xfrm>
                <a:off x="6456504" y="3286743"/>
                <a:ext cx="1590537" cy="819557"/>
                <a:chOff x="2741728" y="1572231"/>
                <a:chExt cx="1590537" cy="819557"/>
              </a:xfrm>
            </p:grpSpPr>
            <p:sp>
              <p:nvSpPr>
                <p:cNvPr id="10" name="等腰三角形 9"/>
                <p:cNvSpPr/>
                <p:nvPr/>
              </p:nvSpPr>
              <p:spPr>
                <a:xfrm rot="5400000">
                  <a:off x="3142632" y="1643603"/>
                  <a:ext cx="647589" cy="50484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1" name="椭圆 10"/>
                <p:cNvSpPr/>
                <p:nvPr/>
              </p:nvSpPr>
              <p:spPr>
                <a:xfrm>
                  <a:off x="3726088" y="1844901"/>
                  <a:ext cx="123045" cy="1053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2" name="直接连接符 11"/>
                <p:cNvCxnSpPr/>
                <p:nvPr/>
              </p:nvCxnSpPr>
              <p:spPr>
                <a:xfrm flipV="1">
                  <a:off x="3840085" y="1891379"/>
                  <a:ext cx="4921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2741728" y="1892928"/>
                  <a:ext cx="46865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747156" y="2377845"/>
                  <a:ext cx="75274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flipH="1" flipV="1">
                  <a:off x="3321868" y="2238282"/>
                  <a:ext cx="357878" cy="18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4339" name="矩形 6"/>
              <p:cNvSpPr>
                <a:spLocks noChangeArrowheads="1"/>
              </p:cNvSpPr>
              <p:nvPr/>
            </p:nvSpPr>
            <p:spPr bwMode="auto">
              <a:xfrm rot="5400000">
                <a:off x="6008053" y="3886445"/>
                <a:ext cx="513429" cy="456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i="1">
                    <a:solidFill>
                      <a:srgbClr val="C00000"/>
                    </a:solidFill>
                    <a:latin typeface="Times New Roman" pitchFamily="18" charset="0"/>
                    <a:cs typeface="Times New Roman" pitchFamily="18" charset="0"/>
                  </a:rPr>
                  <a:t>en</a:t>
                </a:r>
                <a:r>
                  <a:rPr lang="en-US" altLang="zh-CN" sz="2000" b="1" baseline="-25000">
                    <a:solidFill>
                      <a:srgbClr val="C00000"/>
                    </a:solidFill>
                    <a:latin typeface="Times New Roman" pitchFamily="18" charset="0"/>
                    <a:cs typeface="Times New Roman" pitchFamily="18" charset="0"/>
                  </a:rPr>
                  <a:t>1</a:t>
                </a:r>
                <a:endParaRPr lang="zh-CN" altLang="en-US" sz="2000" baseline="-25000">
                  <a:solidFill>
                    <a:srgbClr val="C00000"/>
                  </a:solidFill>
                </a:endParaRPr>
              </a:p>
            </p:txBody>
          </p:sp>
          <p:sp>
            <p:nvSpPr>
              <p:cNvPr id="54340" name="矩形 7"/>
              <p:cNvSpPr>
                <a:spLocks noChangeArrowheads="1"/>
              </p:cNvSpPr>
              <p:nvPr/>
            </p:nvSpPr>
            <p:spPr bwMode="auto">
              <a:xfrm rot="16200000" flipV="1">
                <a:off x="5974148" y="3221216"/>
                <a:ext cx="661717" cy="52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i="1">
                    <a:solidFill>
                      <a:srgbClr val="000000"/>
                    </a:solidFill>
                    <a:latin typeface="Times New Roman" pitchFamily="18" charset="0"/>
                    <a:ea typeface="华文仿宋" pitchFamily="2" charset="-122"/>
                    <a:cs typeface="Times New Roman" pitchFamily="18" charset="0"/>
                  </a:rPr>
                  <a:t>x</a:t>
                </a:r>
                <a:r>
                  <a:rPr lang="en-US" altLang="zh-CN" sz="2400" b="1" baseline="-25000">
                    <a:solidFill>
                      <a:srgbClr val="000000"/>
                    </a:solidFill>
                    <a:latin typeface="Times New Roman" pitchFamily="18" charset="0"/>
                    <a:ea typeface="华文仿宋" pitchFamily="2" charset="-122"/>
                    <a:cs typeface="Times New Roman" pitchFamily="18" charset="0"/>
                  </a:rPr>
                  <a:t>1</a:t>
                </a:r>
                <a:endParaRPr lang="zh-CN" altLang="en-US" sz="2400" b="1" baseline="-25000">
                  <a:solidFill>
                    <a:srgbClr val="000000"/>
                  </a:solidFill>
                  <a:latin typeface="Times New Roman" pitchFamily="18" charset="0"/>
                  <a:ea typeface="华文仿宋" pitchFamily="2" charset="-122"/>
                  <a:cs typeface="Times New Roman" pitchFamily="18" charset="0"/>
                </a:endParaRPr>
              </a:p>
            </p:txBody>
          </p:sp>
          <p:sp>
            <p:nvSpPr>
              <p:cNvPr id="54341" name="矩形 8"/>
              <p:cNvSpPr>
                <a:spLocks noChangeArrowheads="1"/>
              </p:cNvSpPr>
              <p:nvPr/>
            </p:nvSpPr>
            <p:spPr bwMode="auto">
              <a:xfrm rot="5400000">
                <a:off x="7506882" y="3648719"/>
                <a:ext cx="528076" cy="52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i="1">
                    <a:solidFill>
                      <a:srgbClr val="000000"/>
                    </a:solidFill>
                    <a:latin typeface="Times New Roman" pitchFamily="18" charset="0"/>
                    <a:ea typeface="华文仿宋" pitchFamily="2" charset="-122"/>
                    <a:cs typeface="Times New Roman" pitchFamily="18" charset="0"/>
                  </a:rPr>
                  <a:t>f</a:t>
                </a:r>
                <a:r>
                  <a:rPr lang="en-US" altLang="zh-CN" sz="2400" b="1" baseline="-25000">
                    <a:solidFill>
                      <a:srgbClr val="000000"/>
                    </a:solidFill>
                    <a:latin typeface="Times New Roman" pitchFamily="18" charset="0"/>
                    <a:ea typeface="华文仿宋" pitchFamily="2" charset="-122"/>
                    <a:cs typeface="Times New Roman" pitchFamily="18" charset="0"/>
                  </a:rPr>
                  <a:t>1</a:t>
                </a:r>
                <a:endParaRPr lang="zh-CN" altLang="en-US" sz="2400" b="1" baseline="-25000">
                  <a:solidFill>
                    <a:srgbClr val="000000"/>
                  </a:solidFill>
                  <a:latin typeface="Times New Roman" pitchFamily="18" charset="0"/>
                  <a:ea typeface="华文仿宋" pitchFamily="2" charset="-122"/>
                  <a:cs typeface="Times New Roman" pitchFamily="18" charset="0"/>
                </a:endParaRPr>
              </a:p>
            </p:txBody>
          </p:sp>
        </p:grpSp>
        <p:grpSp>
          <p:nvGrpSpPr>
            <p:cNvPr id="54313" name="组合 16"/>
            <p:cNvGrpSpPr>
              <a:grpSpLocks/>
            </p:cNvGrpSpPr>
            <p:nvPr/>
          </p:nvGrpSpPr>
          <p:grpSpPr bwMode="auto">
            <a:xfrm rot="5400000" flipH="1">
              <a:off x="1637626" y="1972252"/>
              <a:ext cx="1763446" cy="1247783"/>
              <a:chOff x="6036704" y="3153507"/>
              <a:chExt cx="2010337" cy="1217716"/>
            </a:xfrm>
          </p:grpSpPr>
          <p:grpSp>
            <p:nvGrpSpPr>
              <p:cNvPr id="54328" name="组合 44"/>
              <p:cNvGrpSpPr>
                <a:grpSpLocks/>
              </p:cNvGrpSpPr>
              <p:nvPr/>
            </p:nvGrpSpPr>
            <p:grpSpPr bwMode="auto">
              <a:xfrm>
                <a:off x="6456504" y="3286743"/>
                <a:ext cx="1590537" cy="819557"/>
                <a:chOff x="2741728" y="1572231"/>
                <a:chExt cx="1590537" cy="819557"/>
              </a:xfrm>
            </p:grpSpPr>
            <p:sp>
              <p:nvSpPr>
                <p:cNvPr id="22" name="等腰三角形 21"/>
                <p:cNvSpPr/>
                <p:nvPr/>
              </p:nvSpPr>
              <p:spPr>
                <a:xfrm rot="5400000">
                  <a:off x="3142632" y="1643603"/>
                  <a:ext cx="647589" cy="50484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3" name="椭圆 22"/>
                <p:cNvSpPr/>
                <p:nvPr/>
              </p:nvSpPr>
              <p:spPr>
                <a:xfrm>
                  <a:off x="3726088" y="1844901"/>
                  <a:ext cx="123045" cy="1053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24" name="直接连接符 23"/>
                <p:cNvCxnSpPr/>
                <p:nvPr/>
              </p:nvCxnSpPr>
              <p:spPr>
                <a:xfrm flipV="1">
                  <a:off x="3840085" y="1891379"/>
                  <a:ext cx="4921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741728" y="1892928"/>
                  <a:ext cx="46865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747156" y="2390239"/>
                  <a:ext cx="75274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flipH="1" flipV="1">
                  <a:off x="3321868" y="2238282"/>
                  <a:ext cx="357878" cy="18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4329" name="矩形 18"/>
              <p:cNvSpPr>
                <a:spLocks noChangeArrowheads="1"/>
              </p:cNvSpPr>
              <p:nvPr/>
            </p:nvSpPr>
            <p:spPr bwMode="auto">
              <a:xfrm rot="5400000">
                <a:off x="6008053" y="3886445"/>
                <a:ext cx="513429" cy="456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i="1">
                    <a:solidFill>
                      <a:srgbClr val="C00000"/>
                    </a:solidFill>
                    <a:latin typeface="Times New Roman" pitchFamily="18" charset="0"/>
                    <a:cs typeface="Times New Roman" pitchFamily="18" charset="0"/>
                  </a:rPr>
                  <a:t>en</a:t>
                </a:r>
                <a:r>
                  <a:rPr lang="en-US" altLang="zh-CN" sz="2000" b="1" baseline="-25000">
                    <a:solidFill>
                      <a:srgbClr val="C00000"/>
                    </a:solidFill>
                    <a:latin typeface="Times New Roman" pitchFamily="18" charset="0"/>
                    <a:cs typeface="Times New Roman" pitchFamily="18" charset="0"/>
                  </a:rPr>
                  <a:t>2</a:t>
                </a:r>
                <a:endParaRPr lang="zh-CN" altLang="en-US" sz="2000" baseline="-25000">
                  <a:solidFill>
                    <a:srgbClr val="C00000"/>
                  </a:solidFill>
                </a:endParaRPr>
              </a:p>
            </p:txBody>
          </p:sp>
          <p:sp>
            <p:nvSpPr>
              <p:cNvPr id="54330" name="矩形 19"/>
              <p:cNvSpPr>
                <a:spLocks noChangeArrowheads="1"/>
              </p:cNvSpPr>
              <p:nvPr/>
            </p:nvSpPr>
            <p:spPr bwMode="auto">
              <a:xfrm rot="16200000" flipV="1">
                <a:off x="5974148" y="3221216"/>
                <a:ext cx="661717" cy="52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i="1">
                    <a:solidFill>
                      <a:srgbClr val="000000"/>
                    </a:solidFill>
                    <a:latin typeface="Times New Roman" pitchFamily="18" charset="0"/>
                    <a:ea typeface="华文仿宋" pitchFamily="2" charset="-122"/>
                    <a:cs typeface="Times New Roman" pitchFamily="18" charset="0"/>
                  </a:rPr>
                  <a:t>x</a:t>
                </a:r>
                <a:r>
                  <a:rPr lang="en-US" altLang="zh-CN" sz="2400" b="1" baseline="-25000">
                    <a:solidFill>
                      <a:srgbClr val="000000"/>
                    </a:solidFill>
                    <a:latin typeface="Times New Roman" pitchFamily="18" charset="0"/>
                    <a:ea typeface="华文仿宋" pitchFamily="2" charset="-122"/>
                    <a:cs typeface="Times New Roman" pitchFamily="18" charset="0"/>
                  </a:rPr>
                  <a:t>2</a:t>
                </a:r>
                <a:endParaRPr lang="zh-CN" altLang="en-US" sz="2400" b="1" baseline="-25000">
                  <a:solidFill>
                    <a:srgbClr val="000000"/>
                  </a:solidFill>
                  <a:latin typeface="Times New Roman" pitchFamily="18" charset="0"/>
                  <a:ea typeface="华文仿宋" pitchFamily="2" charset="-122"/>
                  <a:cs typeface="Times New Roman" pitchFamily="18" charset="0"/>
                </a:endParaRPr>
              </a:p>
            </p:txBody>
          </p:sp>
          <p:sp>
            <p:nvSpPr>
              <p:cNvPr id="54331" name="矩形 20"/>
              <p:cNvSpPr>
                <a:spLocks noChangeArrowheads="1"/>
              </p:cNvSpPr>
              <p:nvPr/>
            </p:nvSpPr>
            <p:spPr bwMode="auto">
              <a:xfrm rot="5400000">
                <a:off x="7506882" y="3648719"/>
                <a:ext cx="528076" cy="52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i="1">
                    <a:solidFill>
                      <a:srgbClr val="000000"/>
                    </a:solidFill>
                    <a:latin typeface="Times New Roman" pitchFamily="18" charset="0"/>
                    <a:ea typeface="华文仿宋" pitchFamily="2" charset="-122"/>
                    <a:cs typeface="Times New Roman" pitchFamily="18" charset="0"/>
                  </a:rPr>
                  <a:t>f</a:t>
                </a:r>
                <a:r>
                  <a:rPr lang="en-US" altLang="zh-CN" sz="2400" b="1" baseline="-25000">
                    <a:solidFill>
                      <a:srgbClr val="000000"/>
                    </a:solidFill>
                    <a:latin typeface="Times New Roman" pitchFamily="18" charset="0"/>
                    <a:ea typeface="华文仿宋" pitchFamily="2" charset="-122"/>
                    <a:cs typeface="Times New Roman" pitchFamily="18" charset="0"/>
                  </a:rPr>
                  <a:t>2</a:t>
                </a:r>
                <a:endParaRPr lang="zh-CN" altLang="en-US" sz="2400" b="1" baseline="-25000">
                  <a:solidFill>
                    <a:srgbClr val="000000"/>
                  </a:solidFill>
                  <a:latin typeface="Times New Roman" pitchFamily="18" charset="0"/>
                  <a:ea typeface="华文仿宋" pitchFamily="2" charset="-122"/>
                  <a:cs typeface="Times New Roman" pitchFamily="18" charset="0"/>
                </a:endParaRPr>
              </a:p>
            </p:txBody>
          </p:sp>
        </p:grpSp>
        <p:grpSp>
          <p:nvGrpSpPr>
            <p:cNvPr id="54314" name="组合 27"/>
            <p:cNvGrpSpPr>
              <a:grpSpLocks/>
            </p:cNvGrpSpPr>
            <p:nvPr/>
          </p:nvGrpSpPr>
          <p:grpSpPr bwMode="auto">
            <a:xfrm rot="5400000" flipH="1">
              <a:off x="3209262" y="1972252"/>
              <a:ext cx="1763446" cy="1247782"/>
              <a:chOff x="6036704" y="3153507"/>
              <a:chExt cx="2010337" cy="1217715"/>
            </a:xfrm>
          </p:grpSpPr>
          <p:grpSp>
            <p:nvGrpSpPr>
              <p:cNvPr id="54318" name="组合 44"/>
              <p:cNvGrpSpPr>
                <a:grpSpLocks/>
              </p:cNvGrpSpPr>
              <p:nvPr/>
            </p:nvGrpSpPr>
            <p:grpSpPr bwMode="auto">
              <a:xfrm>
                <a:off x="6456504" y="3286743"/>
                <a:ext cx="1590537" cy="819557"/>
                <a:chOff x="2741728" y="1572231"/>
                <a:chExt cx="1590537" cy="819557"/>
              </a:xfrm>
            </p:grpSpPr>
            <p:sp>
              <p:nvSpPr>
                <p:cNvPr id="33" name="等腰三角形 32"/>
                <p:cNvSpPr/>
                <p:nvPr/>
              </p:nvSpPr>
              <p:spPr>
                <a:xfrm rot="5400000">
                  <a:off x="3142632" y="1643602"/>
                  <a:ext cx="647589" cy="50484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4" name="椭圆 33"/>
                <p:cNvSpPr/>
                <p:nvPr/>
              </p:nvSpPr>
              <p:spPr>
                <a:xfrm>
                  <a:off x="3726088" y="1844900"/>
                  <a:ext cx="123045" cy="1053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5" name="直接连接符 34"/>
                <p:cNvCxnSpPr/>
                <p:nvPr/>
              </p:nvCxnSpPr>
              <p:spPr>
                <a:xfrm flipV="1">
                  <a:off x="3840085" y="1891378"/>
                  <a:ext cx="4921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2741728" y="1892928"/>
                  <a:ext cx="46865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747156" y="2390238"/>
                  <a:ext cx="75274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0" flipH="1" flipV="1">
                  <a:off x="3321868" y="2238281"/>
                  <a:ext cx="357878" cy="18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4319" name="矩形 29"/>
              <p:cNvSpPr>
                <a:spLocks noChangeArrowheads="1"/>
              </p:cNvSpPr>
              <p:nvPr/>
            </p:nvSpPr>
            <p:spPr bwMode="auto">
              <a:xfrm rot="5400000">
                <a:off x="6003360" y="3881751"/>
                <a:ext cx="522815" cy="456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i="1">
                    <a:solidFill>
                      <a:srgbClr val="C00000"/>
                    </a:solidFill>
                    <a:latin typeface="Times New Roman" pitchFamily="18" charset="0"/>
                    <a:cs typeface="Times New Roman" pitchFamily="18" charset="0"/>
                  </a:rPr>
                  <a:t>en</a:t>
                </a:r>
                <a:r>
                  <a:rPr lang="en-US" altLang="zh-CN" sz="2000" b="1" baseline="-25000">
                    <a:solidFill>
                      <a:srgbClr val="C00000"/>
                    </a:solidFill>
                    <a:latin typeface="Times New Roman" pitchFamily="18" charset="0"/>
                    <a:cs typeface="Times New Roman" pitchFamily="18" charset="0"/>
                  </a:rPr>
                  <a:t>n</a:t>
                </a:r>
                <a:endParaRPr lang="zh-CN" altLang="en-US" sz="2000" baseline="-25000">
                  <a:solidFill>
                    <a:srgbClr val="C00000"/>
                  </a:solidFill>
                </a:endParaRPr>
              </a:p>
            </p:txBody>
          </p:sp>
          <p:sp>
            <p:nvSpPr>
              <p:cNvPr id="54320" name="矩形 30"/>
              <p:cNvSpPr>
                <a:spLocks noChangeArrowheads="1"/>
              </p:cNvSpPr>
              <p:nvPr/>
            </p:nvSpPr>
            <p:spPr bwMode="auto">
              <a:xfrm rot="16200000" flipV="1">
                <a:off x="5974148" y="3221216"/>
                <a:ext cx="661717" cy="52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i="1">
                    <a:solidFill>
                      <a:srgbClr val="000000"/>
                    </a:solidFill>
                    <a:latin typeface="Times New Roman" pitchFamily="18" charset="0"/>
                    <a:ea typeface="华文仿宋" pitchFamily="2" charset="-122"/>
                    <a:cs typeface="Times New Roman" pitchFamily="18" charset="0"/>
                  </a:rPr>
                  <a:t>x</a:t>
                </a:r>
                <a:r>
                  <a:rPr lang="en-US" altLang="zh-CN" sz="2400" b="1" baseline="-25000">
                    <a:solidFill>
                      <a:srgbClr val="000000"/>
                    </a:solidFill>
                    <a:latin typeface="Times New Roman" pitchFamily="18" charset="0"/>
                    <a:ea typeface="华文仿宋" pitchFamily="2" charset="-122"/>
                    <a:cs typeface="Times New Roman" pitchFamily="18" charset="0"/>
                  </a:rPr>
                  <a:t>n</a:t>
                </a:r>
                <a:endParaRPr lang="zh-CN" altLang="en-US" sz="2400" b="1" baseline="-25000">
                  <a:solidFill>
                    <a:srgbClr val="000000"/>
                  </a:solidFill>
                  <a:latin typeface="Times New Roman" pitchFamily="18" charset="0"/>
                  <a:ea typeface="华文仿宋" pitchFamily="2" charset="-122"/>
                  <a:cs typeface="Times New Roman" pitchFamily="18" charset="0"/>
                </a:endParaRPr>
              </a:p>
            </p:txBody>
          </p:sp>
          <p:sp>
            <p:nvSpPr>
              <p:cNvPr id="54321" name="矩形 31"/>
              <p:cNvSpPr>
                <a:spLocks noChangeArrowheads="1"/>
              </p:cNvSpPr>
              <p:nvPr/>
            </p:nvSpPr>
            <p:spPr bwMode="auto">
              <a:xfrm rot="5400000">
                <a:off x="7506882" y="3648719"/>
                <a:ext cx="528076" cy="52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i="1">
                    <a:solidFill>
                      <a:srgbClr val="000000"/>
                    </a:solidFill>
                    <a:latin typeface="Times New Roman" pitchFamily="18" charset="0"/>
                    <a:ea typeface="华文仿宋" pitchFamily="2" charset="-122"/>
                    <a:cs typeface="Times New Roman" pitchFamily="18" charset="0"/>
                  </a:rPr>
                  <a:t>f</a:t>
                </a:r>
                <a:r>
                  <a:rPr lang="en-US" altLang="zh-CN" sz="2400" b="1" baseline="-25000">
                    <a:solidFill>
                      <a:srgbClr val="000000"/>
                    </a:solidFill>
                    <a:latin typeface="Times New Roman" pitchFamily="18" charset="0"/>
                    <a:ea typeface="华文仿宋" pitchFamily="2" charset="-122"/>
                    <a:cs typeface="Times New Roman" pitchFamily="18" charset="0"/>
                  </a:rPr>
                  <a:t>n</a:t>
                </a:r>
                <a:endParaRPr lang="zh-CN" altLang="en-US" sz="2400" b="1" baseline="-25000">
                  <a:solidFill>
                    <a:srgbClr val="000000"/>
                  </a:solidFill>
                  <a:latin typeface="Times New Roman" pitchFamily="18" charset="0"/>
                  <a:ea typeface="华文仿宋" pitchFamily="2" charset="-122"/>
                  <a:cs typeface="Times New Roman" pitchFamily="18" charset="0"/>
                </a:endParaRPr>
              </a:p>
            </p:txBody>
          </p:sp>
        </p:grpSp>
        <p:cxnSp>
          <p:nvCxnSpPr>
            <p:cNvPr id="40" name="直接连接符 39"/>
            <p:cNvCxnSpPr/>
            <p:nvPr/>
          </p:nvCxnSpPr>
          <p:spPr>
            <a:xfrm>
              <a:off x="1000101" y="1714420"/>
              <a:ext cx="4143403" cy="1587"/>
            </a:xfrm>
            <a:prstGeom prst="line">
              <a:avLst/>
            </a:prstGeom>
            <a:ln w="50800">
              <a:solidFill>
                <a:srgbClr val="0000FF"/>
              </a:solidFill>
            </a:ln>
          </p:spPr>
          <p:style>
            <a:lnRef idx="1">
              <a:schemeClr val="accent1"/>
            </a:lnRef>
            <a:fillRef idx="0">
              <a:schemeClr val="accent1"/>
            </a:fillRef>
            <a:effectRef idx="0">
              <a:schemeClr val="accent1"/>
            </a:effectRef>
            <a:fontRef idx="minor">
              <a:schemeClr val="tx1"/>
            </a:fontRef>
          </p:style>
        </p:cxnSp>
        <p:sp>
          <p:nvSpPr>
            <p:cNvPr id="54316" name="矩形 40"/>
            <p:cNvSpPr>
              <a:spLocks noChangeArrowheads="1"/>
            </p:cNvSpPr>
            <p:nvPr/>
          </p:nvSpPr>
          <p:spPr bwMode="auto">
            <a:xfrm>
              <a:off x="4357686" y="1285860"/>
              <a:ext cx="6848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FF"/>
                  </a:solidFill>
                  <a:latin typeface="Times New Roman" pitchFamily="18" charset="0"/>
                  <a:cs typeface="Times New Roman" pitchFamily="18" charset="0"/>
                </a:rPr>
                <a:t>BUS</a:t>
              </a:r>
              <a:endParaRPr lang="zh-CN" altLang="en-US" sz="2000">
                <a:solidFill>
                  <a:srgbClr val="0000FF"/>
                </a:solidFill>
                <a:latin typeface="Times New Roman" pitchFamily="18" charset="0"/>
                <a:cs typeface="Times New Roman" pitchFamily="18" charset="0"/>
              </a:endParaRPr>
            </a:p>
          </p:txBody>
        </p:sp>
        <p:sp>
          <p:nvSpPr>
            <p:cNvPr id="54317" name="矩形 42"/>
            <p:cNvSpPr>
              <a:spLocks noChangeArrowheads="1"/>
            </p:cNvSpPr>
            <p:nvPr/>
          </p:nvSpPr>
          <p:spPr bwMode="auto">
            <a:xfrm>
              <a:off x="3071802" y="2214554"/>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800" b="1">
                  <a:solidFill>
                    <a:srgbClr val="000000"/>
                  </a:solidFill>
                  <a:latin typeface="宋体" pitchFamily="2" charset="-122"/>
                </a:rPr>
                <a:t>…</a:t>
              </a:r>
              <a:endParaRPr lang="zh-CN" altLang="en-US" sz="2800">
                <a:solidFill>
                  <a:srgbClr val="000000"/>
                </a:solidFill>
              </a:endParaRPr>
            </a:p>
          </p:txBody>
        </p:sp>
      </p:grpSp>
      <p:sp>
        <p:nvSpPr>
          <p:cNvPr id="45" name="矩形 44"/>
          <p:cNvSpPr>
            <a:spLocks noChangeArrowheads="1"/>
          </p:cNvSpPr>
          <p:nvPr/>
        </p:nvSpPr>
        <p:spPr bwMode="auto">
          <a:xfrm>
            <a:off x="290513" y="3538538"/>
            <a:ext cx="3433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00FF"/>
                </a:solidFill>
                <a:latin typeface="宋体" pitchFamily="2" charset="-122"/>
              </a:rPr>
              <a:t>（</a:t>
            </a:r>
            <a:r>
              <a:rPr kumimoji="1" lang="en-US" altLang="zh-CN" sz="2400" b="1">
                <a:solidFill>
                  <a:srgbClr val="0000FF"/>
                </a:solidFill>
                <a:latin typeface="宋体" pitchFamily="2" charset="-122"/>
              </a:rPr>
              <a:t>2</a:t>
            </a:r>
            <a:r>
              <a:rPr kumimoji="1" lang="zh-CN" altLang="en-US" sz="2400" b="1">
                <a:solidFill>
                  <a:srgbClr val="0000FF"/>
                </a:solidFill>
                <a:latin typeface="宋体" pitchFamily="2" charset="-122"/>
              </a:rPr>
              <a:t>）实现数据双向传输</a:t>
            </a:r>
            <a:endParaRPr lang="zh-CN" altLang="en-US" sz="2400">
              <a:solidFill>
                <a:srgbClr val="0000FF"/>
              </a:solidFill>
            </a:endParaRPr>
          </a:p>
        </p:txBody>
      </p:sp>
      <p:sp>
        <p:nvSpPr>
          <p:cNvPr id="114" name="矩形 113"/>
          <p:cNvSpPr>
            <a:spLocks noChangeArrowheads="1"/>
          </p:cNvSpPr>
          <p:nvPr/>
        </p:nvSpPr>
        <p:spPr bwMode="auto">
          <a:xfrm>
            <a:off x="5000625" y="4297363"/>
            <a:ext cx="3995738" cy="1631950"/>
          </a:xfrm>
          <a:prstGeom prst="rect">
            <a:avLst/>
          </a:prstGeom>
          <a:noFill/>
          <a:ln w="9525">
            <a:noFill/>
            <a:miter lim="800000"/>
            <a:headEnd/>
            <a:tailEnd/>
          </a:ln>
        </p:spPr>
        <p:txBody>
          <a:bodyPr>
            <a:spAutoFit/>
          </a:bodyPr>
          <a:lstStyle/>
          <a:p>
            <a:pPr marL="342900" indent="-342900">
              <a:buFont typeface="Wingdings" pitchFamily="2" charset="2"/>
              <a:buChar char="Ø"/>
              <a:defRPr/>
            </a:pPr>
            <a:r>
              <a:rPr kumimoji="1" lang="en-US" altLang="zh-CN" sz="2000" b="1" i="1" dirty="0">
                <a:solidFill>
                  <a:srgbClr val="FF0000"/>
                </a:solidFill>
                <a:latin typeface="Times New Roman" pitchFamily="18" charset="0"/>
                <a:cs typeface="Times New Roman" pitchFamily="18" charset="0"/>
              </a:rPr>
              <a:t>en </a:t>
            </a:r>
            <a:r>
              <a:rPr kumimoji="1" lang="en-US" altLang="zh-CN" sz="2000" b="1" dirty="0">
                <a:solidFill>
                  <a:srgbClr val="FF0000"/>
                </a:solidFill>
                <a:latin typeface="Times New Roman" pitchFamily="18" charset="0"/>
                <a:cs typeface="Times New Roman" pitchFamily="18" charset="0"/>
              </a:rPr>
              <a:t>=1</a:t>
            </a:r>
            <a:r>
              <a:rPr kumimoji="1" lang="zh-CN" altLang="en-US" sz="2000" b="1" dirty="0">
                <a:solidFill>
                  <a:srgbClr val="FF0000"/>
                </a:solidFill>
                <a:latin typeface="Times New Roman" pitchFamily="18" charset="0"/>
                <a:cs typeface="Times New Roman" pitchFamily="18" charset="0"/>
              </a:rPr>
              <a:t>，</a:t>
            </a:r>
            <a:r>
              <a:rPr kumimoji="1" lang="en-US" altLang="zh-CN" sz="2000" b="1" dirty="0">
                <a:solidFill>
                  <a:srgbClr val="006600"/>
                </a:solidFill>
                <a:latin typeface="Times New Roman" pitchFamily="18" charset="0"/>
                <a:cs typeface="Times New Roman" pitchFamily="18" charset="0"/>
              </a:rPr>
              <a:t>G1</a:t>
            </a:r>
            <a:r>
              <a:rPr kumimoji="1" lang="zh-CN" altLang="en-US" sz="2000" b="1" dirty="0">
                <a:solidFill>
                  <a:srgbClr val="006600"/>
                </a:solidFill>
                <a:latin typeface="Times New Roman" pitchFamily="18" charset="0"/>
                <a:cs typeface="Times New Roman" pitchFamily="18" charset="0"/>
              </a:rPr>
              <a:t>工作，</a:t>
            </a:r>
            <a:r>
              <a:rPr kumimoji="1" lang="en-US" altLang="zh-CN" sz="2000" b="1" dirty="0">
                <a:solidFill>
                  <a:srgbClr val="006600"/>
                </a:solidFill>
                <a:latin typeface="Times New Roman" pitchFamily="18" charset="0"/>
                <a:cs typeface="Times New Roman" pitchFamily="18" charset="0"/>
              </a:rPr>
              <a:t>G2</a:t>
            </a:r>
            <a:r>
              <a:rPr kumimoji="1" lang="zh-CN" altLang="en-US" sz="2000" b="1" dirty="0">
                <a:solidFill>
                  <a:srgbClr val="006600"/>
                </a:solidFill>
                <a:latin typeface="Times New Roman" pitchFamily="18" charset="0"/>
                <a:cs typeface="Times New Roman" pitchFamily="18" charset="0"/>
              </a:rPr>
              <a:t>高阻，</a:t>
            </a:r>
            <a:endParaRPr kumimoji="1" lang="en-US" altLang="zh-CN" sz="2000" b="1" dirty="0">
              <a:solidFill>
                <a:srgbClr val="006600"/>
              </a:solidFill>
              <a:latin typeface="Times New Roman" pitchFamily="18" charset="0"/>
              <a:cs typeface="Times New Roman" pitchFamily="18" charset="0"/>
            </a:endParaRPr>
          </a:p>
          <a:p>
            <a:pPr marL="266700">
              <a:defRPr/>
            </a:pPr>
            <a:r>
              <a:rPr kumimoji="1" lang="zh-CN" altLang="en-US" sz="2000" b="1" dirty="0">
                <a:solidFill>
                  <a:srgbClr val="006600"/>
                </a:solidFill>
                <a:latin typeface="Times New Roman" pitchFamily="18" charset="0"/>
                <a:cs typeface="Times New Roman" pitchFamily="18" charset="0"/>
              </a:rPr>
              <a:t>数据</a:t>
            </a:r>
            <a:r>
              <a:rPr kumimoji="1" lang="zh-CN" altLang="en-US" sz="2000" b="1" i="1" dirty="0">
                <a:solidFill>
                  <a:srgbClr val="006600"/>
                </a:solidFill>
                <a:latin typeface="Times New Roman" pitchFamily="18" charset="0"/>
                <a:cs typeface="Times New Roman" pitchFamily="18" charset="0"/>
              </a:rPr>
              <a:t> </a:t>
            </a:r>
            <a:r>
              <a:rPr lang="en-US" altLang="zh-CN" sz="2000" b="1" dirty="0">
                <a:solidFill>
                  <a:srgbClr val="006600"/>
                </a:solidFill>
                <a:latin typeface="Times New Roman" pitchFamily="18" charset="0"/>
                <a:ea typeface="华文仿宋" pitchFamily="2" charset="-122"/>
                <a:cs typeface="Times New Roman" pitchFamily="18" charset="0"/>
              </a:rPr>
              <a:t>D</a:t>
            </a:r>
            <a:r>
              <a:rPr lang="en-US" altLang="zh-CN" sz="2000" b="1" baseline="-25000" dirty="0">
                <a:solidFill>
                  <a:srgbClr val="006600"/>
                </a:solidFill>
                <a:latin typeface="Times New Roman" pitchFamily="18" charset="0"/>
                <a:ea typeface="华文仿宋" pitchFamily="2" charset="-122"/>
                <a:cs typeface="Times New Roman" pitchFamily="18" charset="0"/>
              </a:rPr>
              <a:t>O</a:t>
            </a:r>
            <a:r>
              <a:rPr kumimoji="1" lang="zh-CN" altLang="en-US" sz="2000" b="1" dirty="0">
                <a:solidFill>
                  <a:srgbClr val="006600"/>
                </a:solidFill>
                <a:latin typeface="Times New Roman" pitchFamily="18" charset="0"/>
                <a:cs typeface="Times New Roman" pitchFamily="18" charset="0"/>
              </a:rPr>
              <a:t>经</a:t>
            </a:r>
            <a:r>
              <a:rPr kumimoji="1" lang="en-US" altLang="zh-CN" sz="2000" b="1" dirty="0">
                <a:solidFill>
                  <a:srgbClr val="006600"/>
                </a:solidFill>
                <a:latin typeface="Times New Roman" pitchFamily="18" charset="0"/>
                <a:cs typeface="Times New Roman" pitchFamily="18" charset="0"/>
              </a:rPr>
              <a:t>G1</a:t>
            </a:r>
            <a:r>
              <a:rPr kumimoji="1" lang="zh-CN" altLang="en-US" sz="2000" b="1" dirty="0">
                <a:solidFill>
                  <a:srgbClr val="006600"/>
                </a:solidFill>
                <a:latin typeface="Times New Roman" pitchFamily="18" charset="0"/>
                <a:cs typeface="Times New Roman" pitchFamily="18" charset="0"/>
              </a:rPr>
              <a:t>反相送至总线；</a:t>
            </a:r>
            <a:endParaRPr kumimoji="1" lang="en-US" altLang="zh-CN" sz="2000" b="1" dirty="0">
              <a:solidFill>
                <a:srgbClr val="006600"/>
              </a:solidFill>
              <a:latin typeface="Times New Roman" pitchFamily="18" charset="0"/>
              <a:cs typeface="Times New Roman" pitchFamily="18" charset="0"/>
            </a:endParaRPr>
          </a:p>
          <a:p>
            <a:pPr marL="342900" indent="-342900">
              <a:defRPr/>
            </a:pPr>
            <a:r>
              <a:rPr kumimoji="1" lang="zh-CN" altLang="en-US" sz="2000" b="1" dirty="0">
                <a:solidFill>
                  <a:srgbClr val="CC0099"/>
                </a:solidFill>
                <a:latin typeface="Times New Roman" pitchFamily="18" charset="0"/>
                <a:cs typeface="Times New Roman" pitchFamily="18" charset="0"/>
              </a:rPr>
              <a:t> </a:t>
            </a:r>
            <a:endParaRPr kumimoji="1" lang="en-US" altLang="zh-CN" sz="2000" b="1" dirty="0">
              <a:solidFill>
                <a:srgbClr val="CC0099"/>
              </a:solidFill>
              <a:latin typeface="Times New Roman" pitchFamily="18" charset="0"/>
              <a:cs typeface="Times New Roman" pitchFamily="18" charset="0"/>
            </a:endParaRPr>
          </a:p>
          <a:p>
            <a:pPr marL="342900" indent="-342900">
              <a:buFont typeface="Wingdings" pitchFamily="2" charset="2"/>
              <a:buChar char="Ø"/>
              <a:defRPr/>
            </a:pPr>
            <a:r>
              <a:rPr kumimoji="1" lang="en-US" altLang="zh-CN" sz="2000" b="1" i="1" dirty="0">
                <a:solidFill>
                  <a:srgbClr val="FF0000"/>
                </a:solidFill>
                <a:latin typeface="Times New Roman" pitchFamily="18" charset="0"/>
                <a:cs typeface="Times New Roman" pitchFamily="18" charset="0"/>
              </a:rPr>
              <a:t>en </a:t>
            </a:r>
            <a:r>
              <a:rPr kumimoji="1" lang="en-US" altLang="zh-CN" sz="2000" b="1" dirty="0">
                <a:solidFill>
                  <a:srgbClr val="FF0000"/>
                </a:solidFill>
                <a:latin typeface="Times New Roman" pitchFamily="18" charset="0"/>
                <a:cs typeface="Times New Roman" pitchFamily="18" charset="0"/>
              </a:rPr>
              <a:t>=0</a:t>
            </a:r>
            <a:r>
              <a:rPr kumimoji="1" lang="zh-CN" altLang="en-US" sz="2000" b="1" dirty="0">
                <a:solidFill>
                  <a:srgbClr val="FF0000"/>
                </a:solidFill>
                <a:latin typeface="Times New Roman" pitchFamily="18" charset="0"/>
                <a:cs typeface="Times New Roman" pitchFamily="18" charset="0"/>
              </a:rPr>
              <a:t>，</a:t>
            </a:r>
            <a:r>
              <a:rPr kumimoji="1" lang="en-US" altLang="zh-CN" sz="2000" b="1" dirty="0">
                <a:solidFill>
                  <a:srgbClr val="0000FF"/>
                </a:solidFill>
                <a:latin typeface="Times New Roman" pitchFamily="18" charset="0"/>
                <a:cs typeface="Times New Roman" pitchFamily="18" charset="0"/>
              </a:rPr>
              <a:t>G1</a:t>
            </a:r>
            <a:r>
              <a:rPr kumimoji="1" lang="zh-CN" altLang="en-US" sz="2000" b="1" dirty="0">
                <a:solidFill>
                  <a:srgbClr val="0000FF"/>
                </a:solidFill>
                <a:latin typeface="Times New Roman" pitchFamily="18" charset="0"/>
                <a:cs typeface="Times New Roman" pitchFamily="18" charset="0"/>
              </a:rPr>
              <a:t>高阻，</a:t>
            </a:r>
            <a:r>
              <a:rPr kumimoji="1" lang="en-US" altLang="zh-CN" sz="2000" b="1" dirty="0">
                <a:solidFill>
                  <a:srgbClr val="0000FF"/>
                </a:solidFill>
                <a:latin typeface="Times New Roman" pitchFamily="18" charset="0"/>
                <a:cs typeface="Times New Roman" pitchFamily="18" charset="0"/>
              </a:rPr>
              <a:t>G2</a:t>
            </a:r>
            <a:r>
              <a:rPr kumimoji="1" lang="zh-CN" altLang="en-US" sz="2000" b="1" dirty="0">
                <a:solidFill>
                  <a:srgbClr val="0000FF"/>
                </a:solidFill>
                <a:latin typeface="Times New Roman" pitchFamily="18" charset="0"/>
                <a:cs typeface="Times New Roman" pitchFamily="18" charset="0"/>
              </a:rPr>
              <a:t>工作，</a:t>
            </a:r>
            <a:endParaRPr kumimoji="1" lang="en-US" altLang="zh-CN" sz="2000" b="1" dirty="0">
              <a:solidFill>
                <a:srgbClr val="0000FF"/>
              </a:solidFill>
              <a:latin typeface="Times New Roman" pitchFamily="18" charset="0"/>
              <a:cs typeface="Times New Roman" pitchFamily="18" charset="0"/>
            </a:endParaRPr>
          </a:p>
          <a:p>
            <a:pPr marL="342900" indent="-76200">
              <a:defRPr/>
            </a:pPr>
            <a:r>
              <a:rPr kumimoji="1" lang="zh-CN" altLang="en-US" sz="2000" b="1" dirty="0">
                <a:solidFill>
                  <a:srgbClr val="0000FF"/>
                </a:solidFill>
                <a:latin typeface="Times New Roman" pitchFamily="18" charset="0"/>
                <a:cs typeface="Times New Roman" pitchFamily="18" charset="0"/>
              </a:rPr>
              <a:t>总线数据经</a:t>
            </a:r>
            <a:r>
              <a:rPr kumimoji="1" lang="en-US" altLang="zh-CN" sz="2000" b="1" dirty="0">
                <a:solidFill>
                  <a:srgbClr val="0000FF"/>
                </a:solidFill>
                <a:latin typeface="Times New Roman" pitchFamily="18" charset="0"/>
                <a:cs typeface="Times New Roman" pitchFamily="18" charset="0"/>
              </a:rPr>
              <a:t>G2</a:t>
            </a:r>
            <a:r>
              <a:rPr kumimoji="1" lang="zh-CN" altLang="en-US" sz="2000" b="1" dirty="0">
                <a:solidFill>
                  <a:srgbClr val="0000FF"/>
                </a:solidFill>
                <a:latin typeface="Times New Roman" pitchFamily="18" charset="0"/>
                <a:cs typeface="Times New Roman" pitchFamily="18" charset="0"/>
              </a:rPr>
              <a:t>反相从</a:t>
            </a:r>
            <a:r>
              <a:rPr kumimoji="1" lang="en-US" altLang="zh-CN" sz="2000" b="1" dirty="0">
                <a:solidFill>
                  <a:srgbClr val="0000FF"/>
                </a:solidFill>
                <a:latin typeface="Times New Roman" pitchFamily="18" charset="0"/>
                <a:cs typeface="Times New Roman" pitchFamily="18" charset="0"/>
              </a:rPr>
              <a:t>D</a:t>
            </a:r>
            <a:r>
              <a:rPr kumimoji="1" lang="en-US" altLang="zh-CN" sz="2000" b="1" baseline="-25000" dirty="0">
                <a:solidFill>
                  <a:srgbClr val="0000FF"/>
                </a:solidFill>
                <a:latin typeface="Times New Roman" pitchFamily="18" charset="0"/>
                <a:cs typeface="Times New Roman" pitchFamily="18" charset="0"/>
              </a:rPr>
              <a:t>I</a:t>
            </a:r>
            <a:r>
              <a:rPr kumimoji="1" lang="zh-CN" altLang="en-US" sz="2000" b="1" dirty="0">
                <a:solidFill>
                  <a:srgbClr val="0000FF"/>
                </a:solidFill>
                <a:latin typeface="Times New Roman" pitchFamily="18" charset="0"/>
                <a:cs typeface="Times New Roman" pitchFamily="18" charset="0"/>
              </a:rPr>
              <a:t>端送出。</a:t>
            </a:r>
          </a:p>
        </p:txBody>
      </p:sp>
      <p:cxnSp>
        <p:nvCxnSpPr>
          <p:cNvPr id="117" name="直接箭头连接符 116"/>
          <p:cNvCxnSpPr/>
          <p:nvPr/>
        </p:nvCxnSpPr>
        <p:spPr>
          <a:xfrm rot="5400000" flipH="1" flipV="1">
            <a:off x="647700" y="5357813"/>
            <a:ext cx="1857375" cy="0"/>
          </a:xfrm>
          <a:prstGeom prst="straightConnector1">
            <a:avLst/>
          </a:prstGeom>
          <a:ln w="25400">
            <a:solidFill>
              <a:srgbClr val="006600"/>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rot="5400000" flipH="1" flipV="1">
            <a:off x="1790700" y="5357813"/>
            <a:ext cx="1857375" cy="0"/>
          </a:xfrm>
          <a:prstGeom prst="straightConnector1">
            <a:avLst/>
          </a:prstGeom>
          <a:ln w="25400">
            <a:solidFill>
              <a:srgbClr val="0000FF"/>
            </a:solidFill>
            <a:prstDash val="dash"/>
            <a:headEnd type="stealth"/>
            <a:tailEnd type="none"/>
          </a:ln>
        </p:spPr>
        <p:style>
          <a:lnRef idx="1">
            <a:schemeClr val="accent1"/>
          </a:lnRef>
          <a:fillRef idx="0">
            <a:schemeClr val="accent1"/>
          </a:fillRef>
          <a:effectRef idx="0">
            <a:schemeClr val="accent1"/>
          </a:effectRef>
          <a:fontRef idx="minor">
            <a:schemeClr val="tx1"/>
          </a:fontRef>
        </p:style>
      </p:cxnSp>
      <p:grpSp>
        <p:nvGrpSpPr>
          <p:cNvPr id="17" name="组合 120"/>
          <p:cNvGrpSpPr>
            <a:grpSpLocks/>
          </p:cNvGrpSpPr>
          <p:nvPr/>
        </p:nvGrpSpPr>
        <p:grpSpPr bwMode="auto">
          <a:xfrm>
            <a:off x="719138" y="4572000"/>
            <a:ext cx="4143375" cy="1428750"/>
            <a:chOff x="1000100" y="4572008"/>
            <a:chExt cx="4143404" cy="1428760"/>
          </a:xfrm>
        </p:grpSpPr>
        <p:sp>
          <p:nvSpPr>
            <p:cNvPr id="116" name="矩形 115"/>
            <p:cNvSpPr/>
            <p:nvPr/>
          </p:nvSpPr>
          <p:spPr>
            <a:xfrm>
              <a:off x="1000100" y="4572008"/>
              <a:ext cx="2357453" cy="1428760"/>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19" name="右箭头 118"/>
            <p:cNvSpPr/>
            <p:nvPr/>
          </p:nvSpPr>
          <p:spPr>
            <a:xfrm>
              <a:off x="3428992" y="5143512"/>
              <a:ext cx="428628" cy="214315"/>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4311" name="矩形 119"/>
            <p:cNvSpPr>
              <a:spLocks noChangeArrowheads="1"/>
            </p:cNvSpPr>
            <p:nvPr/>
          </p:nvSpPr>
          <p:spPr bwMode="auto">
            <a:xfrm>
              <a:off x="3926504" y="4898465"/>
              <a:ext cx="1217000" cy="707886"/>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000" b="1">
                  <a:solidFill>
                    <a:srgbClr val="C00000"/>
                  </a:solidFill>
                  <a:latin typeface="宋体" pitchFamily="2" charset="-122"/>
                </a:rPr>
                <a:t>数据双向</a:t>
              </a:r>
              <a:endParaRPr kumimoji="1" lang="en-US" altLang="zh-CN" sz="2000" b="1">
                <a:solidFill>
                  <a:srgbClr val="C00000"/>
                </a:solidFill>
                <a:latin typeface="宋体" pitchFamily="2" charset="-122"/>
              </a:endParaRPr>
            </a:p>
            <a:p>
              <a:pPr eaLnBrk="1" hangingPunct="1">
                <a:spcBef>
                  <a:spcPct val="0"/>
                </a:spcBef>
                <a:buFontTx/>
                <a:buNone/>
              </a:pPr>
              <a:r>
                <a:rPr kumimoji="1" lang="zh-CN" altLang="en-US" sz="2000" b="1">
                  <a:solidFill>
                    <a:srgbClr val="C00000"/>
                  </a:solidFill>
                  <a:latin typeface="宋体" pitchFamily="2" charset="-122"/>
                </a:rPr>
                <a:t>传输单元</a:t>
              </a:r>
              <a:endParaRPr lang="zh-CN" altLang="en-US" sz="2000">
                <a:solidFill>
                  <a:srgbClr val="C00000"/>
                </a:solidFill>
              </a:endParaRPr>
            </a:p>
          </p:txBody>
        </p:sp>
      </p:grpSp>
      <p:grpSp>
        <p:nvGrpSpPr>
          <p:cNvPr id="18" name="组合 122"/>
          <p:cNvGrpSpPr>
            <a:grpSpLocks/>
          </p:cNvGrpSpPr>
          <p:nvPr/>
        </p:nvGrpSpPr>
        <p:grpSpPr bwMode="auto">
          <a:xfrm>
            <a:off x="617538" y="3929063"/>
            <a:ext cx="4244975" cy="2714625"/>
            <a:chOff x="898185" y="3929066"/>
            <a:chExt cx="4245318" cy="2714361"/>
          </a:xfrm>
        </p:grpSpPr>
        <p:grpSp>
          <p:nvGrpSpPr>
            <p:cNvPr id="54285" name="组合 114"/>
            <p:cNvGrpSpPr>
              <a:grpSpLocks/>
            </p:cNvGrpSpPr>
            <p:nvPr/>
          </p:nvGrpSpPr>
          <p:grpSpPr bwMode="auto">
            <a:xfrm>
              <a:off x="898185" y="3929066"/>
              <a:ext cx="4245318" cy="2714361"/>
              <a:chOff x="898185" y="3929066"/>
              <a:chExt cx="4245318" cy="2714361"/>
            </a:xfrm>
          </p:grpSpPr>
          <p:cxnSp>
            <p:nvCxnSpPr>
              <p:cNvPr id="50" name="直接连接符 49"/>
              <p:cNvCxnSpPr/>
              <p:nvPr/>
            </p:nvCxnSpPr>
            <p:spPr>
              <a:xfrm>
                <a:off x="999793" y="4357649"/>
                <a:ext cx="4143710" cy="1587"/>
              </a:xfrm>
              <a:prstGeom prst="line">
                <a:avLst/>
              </a:prstGeom>
              <a:ln w="50800">
                <a:solidFill>
                  <a:srgbClr val="0000FF"/>
                </a:solidFill>
              </a:ln>
            </p:spPr>
            <p:style>
              <a:lnRef idx="1">
                <a:schemeClr val="accent1"/>
              </a:lnRef>
              <a:fillRef idx="0">
                <a:schemeClr val="accent1"/>
              </a:fillRef>
              <a:effectRef idx="0">
                <a:schemeClr val="accent1"/>
              </a:effectRef>
              <a:fontRef idx="minor">
                <a:schemeClr val="tx1"/>
              </a:fontRef>
            </p:style>
          </p:cxnSp>
          <p:sp>
            <p:nvSpPr>
              <p:cNvPr id="54288" name="矩形 50"/>
              <p:cNvSpPr>
                <a:spLocks noChangeArrowheads="1"/>
              </p:cNvSpPr>
              <p:nvPr/>
            </p:nvSpPr>
            <p:spPr bwMode="auto">
              <a:xfrm>
                <a:off x="4357685" y="3929066"/>
                <a:ext cx="6848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FF"/>
                    </a:solidFill>
                    <a:latin typeface="Times New Roman" pitchFamily="18" charset="0"/>
                    <a:cs typeface="Times New Roman" pitchFamily="18" charset="0"/>
                  </a:rPr>
                  <a:t>BUS</a:t>
                </a:r>
                <a:endParaRPr lang="zh-CN" altLang="en-US" sz="2000">
                  <a:solidFill>
                    <a:srgbClr val="0000FF"/>
                  </a:solidFill>
                  <a:latin typeface="Times New Roman" pitchFamily="18" charset="0"/>
                  <a:cs typeface="Times New Roman" pitchFamily="18" charset="0"/>
                </a:endParaRPr>
              </a:p>
            </p:txBody>
          </p:sp>
          <p:grpSp>
            <p:nvGrpSpPr>
              <p:cNvPr id="54289" name="组合 102"/>
              <p:cNvGrpSpPr>
                <a:grpSpLocks/>
              </p:cNvGrpSpPr>
              <p:nvPr/>
            </p:nvGrpSpPr>
            <p:grpSpPr bwMode="auto">
              <a:xfrm>
                <a:off x="898185" y="4357649"/>
                <a:ext cx="2238556" cy="2285778"/>
                <a:chOff x="898185" y="4357649"/>
                <a:chExt cx="2238556" cy="2285778"/>
              </a:xfrm>
            </p:grpSpPr>
            <p:sp>
              <p:nvSpPr>
                <p:cNvPr id="77" name="等腰三角形 76"/>
                <p:cNvSpPr/>
                <p:nvPr/>
              </p:nvSpPr>
              <p:spPr>
                <a:xfrm flipH="1">
                  <a:off x="1336370" y="4895759"/>
                  <a:ext cx="663629" cy="44287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78" name="椭圆 77"/>
                <p:cNvSpPr/>
                <p:nvPr/>
              </p:nvSpPr>
              <p:spPr>
                <a:xfrm rot="5400000" flipH="1">
                  <a:off x="1612627" y="4781460"/>
                  <a:ext cx="107940" cy="1079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79" name="直接连接符 78"/>
                <p:cNvCxnSpPr/>
                <p:nvPr/>
              </p:nvCxnSpPr>
              <p:spPr>
                <a:xfrm rot="5400000" flipH="1" flipV="1">
                  <a:off x="1457069" y="4573528"/>
                  <a:ext cx="43175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6200000" flipV="1">
                  <a:off x="1199124" y="5814039"/>
                  <a:ext cx="9444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1147442" y="5086240"/>
                  <a:ext cx="366743"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4295" name="矩形 74"/>
                <p:cNvSpPr>
                  <a:spLocks noChangeArrowheads="1"/>
                </p:cNvSpPr>
                <p:nvPr/>
              </p:nvSpPr>
              <p:spPr bwMode="auto">
                <a:xfrm rot="10800000" flipH="1" flipV="1">
                  <a:off x="1857356" y="4917433"/>
                  <a:ext cx="500066"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baseline="-25000">
                      <a:solidFill>
                        <a:srgbClr val="000000"/>
                      </a:solidFill>
                      <a:latin typeface="Times New Roman" pitchFamily="18" charset="0"/>
                      <a:ea typeface="华文仿宋" pitchFamily="2" charset="-122"/>
                      <a:cs typeface="Times New Roman" pitchFamily="18" charset="0"/>
                    </a:rPr>
                    <a:t>G1</a:t>
                  </a:r>
                  <a:endParaRPr lang="zh-CN" altLang="en-US" sz="2000" b="1" baseline="-25000">
                    <a:solidFill>
                      <a:srgbClr val="000000"/>
                    </a:solidFill>
                    <a:latin typeface="Times New Roman" pitchFamily="18" charset="0"/>
                    <a:ea typeface="华文仿宋" pitchFamily="2" charset="-122"/>
                    <a:cs typeface="Times New Roman" pitchFamily="18" charset="0"/>
                  </a:endParaRPr>
                </a:p>
              </p:txBody>
            </p:sp>
            <p:cxnSp>
              <p:nvCxnSpPr>
                <p:cNvPr id="71" name="直接连接符 70"/>
                <p:cNvCxnSpPr/>
                <p:nvPr/>
              </p:nvCxnSpPr>
              <p:spPr>
                <a:xfrm rot="5400000" flipH="1">
                  <a:off x="1955604" y="5417996"/>
                  <a:ext cx="6603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2284184" y="5086240"/>
                  <a:ext cx="366743"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4298" name="矩形 64"/>
                <p:cNvSpPr>
                  <a:spLocks noChangeArrowheads="1"/>
                </p:cNvSpPr>
                <p:nvPr/>
              </p:nvSpPr>
              <p:spPr bwMode="auto">
                <a:xfrm rot="10800000" flipH="1" flipV="1">
                  <a:off x="1500165" y="6243359"/>
                  <a:ext cx="566495" cy="40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a:solidFill>
                        <a:srgbClr val="006600"/>
                      </a:solidFill>
                      <a:latin typeface="Times New Roman" pitchFamily="18" charset="0"/>
                      <a:ea typeface="华文仿宋" pitchFamily="2" charset="-122"/>
                      <a:cs typeface="Times New Roman" pitchFamily="18" charset="0"/>
                    </a:rPr>
                    <a:t>D</a:t>
                  </a:r>
                  <a:r>
                    <a:rPr lang="en-US" altLang="zh-CN" sz="2000" b="1" baseline="-25000">
                      <a:solidFill>
                        <a:srgbClr val="006600"/>
                      </a:solidFill>
                      <a:latin typeface="Times New Roman" pitchFamily="18" charset="0"/>
                      <a:ea typeface="华文仿宋" pitchFamily="2" charset="-122"/>
                      <a:cs typeface="Times New Roman" pitchFamily="18" charset="0"/>
                    </a:rPr>
                    <a:t>O</a:t>
                  </a:r>
                  <a:endParaRPr lang="zh-CN" altLang="en-US" sz="2000" b="1" baseline="-25000">
                    <a:solidFill>
                      <a:srgbClr val="006600"/>
                    </a:solidFill>
                    <a:latin typeface="Times New Roman" pitchFamily="18" charset="0"/>
                    <a:ea typeface="华文仿宋" pitchFamily="2" charset="-122"/>
                    <a:cs typeface="Times New Roman" pitchFamily="18" charset="0"/>
                  </a:endParaRPr>
                </a:p>
              </p:txBody>
            </p:sp>
            <p:cxnSp>
              <p:nvCxnSpPr>
                <p:cNvPr id="84" name="直接连接符 83"/>
                <p:cNvCxnSpPr/>
                <p:nvPr/>
              </p:nvCxnSpPr>
              <p:spPr>
                <a:xfrm flipV="1">
                  <a:off x="1142680" y="5759275"/>
                  <a:ext cx="115103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等腰三角形 66"/>
                <p:cNvSpPr/>
                <p:nvPr/>
              </p:nvSpPr>
              <p:spPr>
                <a:xfrm flipH="1" flipV="1">
                  <a:off x="2473112" y="4843377"/>
                  <a:ext cx="663629" cy="442869"/>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8" name="椭圆 67"/>
                <p:cNvSpPr/>
                <p:nvPr/>
              </p:nvSpPr>
              <p:spPr>
                <a:xfrm rot="16200000" flipH="1" flipV="1">
                  <a:off x="2746194" y="5292586"/>
                  <a:ext cx="107940" cy="1079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69" name="直接连接符 68"/>
                <p:cNvCxnSpPr/>
                <p:nvPr/>
              </p:nvCxnSpPr>
              <p:spPr>
                <a:xfrm rot="5400000">
                  <a:off x="2400154" y="5803722"/>
                  <a:ext cx="82224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5400000">
                  <a:off x="2565238" y="4598926"/>
                  <a:ext cx="48255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flipV="1">
                  <a:off x="2533442" y="5048144"/>
                  <a:ext cx="107959" cy="1079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9" name="椭圆 88"/>
                <p:cNvSpPr/>
                <p:nvPr/>
              </p:nvSpPr>
              <p:spPr>
                <a:xfrm>
                  <a:off x="1109339" y="5729116"/>
                  <a:ext cx="71444" cy="714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92" name="直接连接符 91"/>
                <p:cNvCxnSpPr/>
                <p:nvPr/>
              </p:nvCxnSpPr>
              <p:spPr>
                <a:xfrm rot="5400000" flipH="1" flipV="1">
                  <a:off x="543457" y="5687051"/>
                  <a:ext cx="119844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4307" name="矩形 18"/>
                <p:cNvSpPr>
                  <a:spLocks noChangeArrowheads="1"/>
                </p:cNvSpPr>
                <p:nvPr/>
              </p:nvSpPr>
              <p:spPr bwMode="auto">
                <a:xfrm flipH="1">
                  <a:off x="898185" y="6143644"/>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i="1">
                      <a:solidFill>
                        <a:srgbClr val="FF0000"/>
                      </a:solidFill>
                      <a:latin typeface="Times New Roman" pitchFamily="18" charset="0"/>
                      <a:cs typeface="Times New Roman" pitchFamily="18" charset="0"/>
                    </a:rPr>
                    <a:t>en</a:t>
                  </a:r>
                  <a:endParaRPr lang="zh-CN" altLang="en-US" sz="2400" i="1" baseline="-25000">
                    <a:solidFill>
                      <a:srgbClr val="FF0000"/>
                    </a:solidFill>
                  </a:endParaRPr>
                </a:p>
              </p:txBody>
            </p:sp>
            <p:sp>
              <p:nvSpPr>
                <p:cNvPr id="54308" name="矩形 97"/>
                <p:cNvSpPr>
                  <a:spLocks noChangeArrowheads="1"/>
                </p:cNvSpPr>
                <p:nvPr/>
              </p:nvSpPr>
              <p:spPr bwMode="auto">
                <a:xfrm>
                  <a:off x="2629750" y="6243359"/>
                  <a:ext cx="437975" cy="40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FF"/>
                      </a:solidFill>
                      <a:latin typeface="Times New Roman" pitchFamily="18" charset="0"/>
                      <a:cs typeface="Times New Roman" pitchFamily="18" charset="0"/>
                    </a:rPr>
                    <a:t>D</a:t>
                  </a:r>
                  <a:r>
                    <a:rPr kumimoji="1" lang="en-US" altLang="zh-CN" sz="2000" b="1" baseline="-25000">
                      <a:solidFill>
                        <a:srgbClr val="0000FF"/>
                      </a:solidFill>
                      <a:latin typeface="Times New Roman" pitchFamily="18" charset="0"/>
                      <a:cs typeface="Times New Roman" pitchFamily="18" charset="0"/>
                    </a:rPr>
                    <a:t>I</a:t>
                  </a:r>
                  <a:endParaRPr lang="zh-CN" altLang="en-US" sz="2000" baseline="-25000">
                    <a:solidFill>
                      <a:srgbClr val="0000FF"/>
                    </a:solidFill>
                    <a:latin typeface="Times New Roman" pitchFamily="18" charset="0"/>
                    <a:cs typeface="Times New Roman" pitchFamily="18" charset="0"/>
                  </a:endParaRPr>
                </a:p>
              </p:txBody>
            </p:sp>
          </p:grpSp>
        </p:grpSp>
        <p:sp>
          <p:nvSpPr>
            <p:cNvPr id="54286" name="矩形 121"/>
            <p:cNvSpPr>
              <a:spLocks noChangeArrowheads="1"/>
            </p:cNvSpPr>
            <p:nvPr/>
          </p:nvSpPr>
          <p:spPr bwMode="auto">
            <a:xfrm rot="10800000" flipH="1" flipV="1">
              <a:off x="2928926" y="4929198"/>
              <a:ext cx="500066"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baseline="-25000">
                  <a:solidFill>
                    <a:srgbClr val="000000"/>
                  </a:solidFill>
                  <a:latin typeface="Times New Roman" pitchFamily="18" charset="0"/>
                  <a:ea typeface="华文仿宋" pitchFamily="2" charset="-122"/>
                  <a:cs typeface="Times New Roman" pitchFamily="18" charset="0"/>
                </a:rPr>
                <a:t>G2</a:t>
              </a:r>
              <a:endParaRPr lang="zh-CN" altLang="en-US" sz="2000" b="1" baseline="-25000">
                <a:solidFill>
                  <a:srgbClr val="000000"/>
                </a:solidFill>
                <a:latin typeface="Times New Roman" pitchFamily="18" charset="0"/>
                <a:ea typeface="华文仿宋" pitchFamily="2" charset="-122"/>
                <a:cs typeface="Times New Roman" pitchFamily="18" charset="0"/>
              </a:endParaRPr>
            </a:p>
          </p:txBody>
        </p:sp>
      </p:grpSp>
      <p:sp>
        <p:nvSpPr>
          <p:cNvPr id="54284" name="矩形 1"/>
          <p:cNvSpPr>
            <a:spLocks noChangeArrowheads="1"/>
          </p:cNvSpPr>
          <p:nvPr/>
        </p:nvSpPr>
        <p:spPr bwMode="auto">
          <a:xfrm>
            <a:off x="6488113" y="147638"/>
            <a:ext cx="2446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§3.4</a:t>
            </a:r>
            <a:r>
              <a:rPr kumimoji="1" lang="en-US" altLang="zh-CN" sz="1800" b="1">
                <a:solidFill>
                  <a:srgbClr val="FF0066"/>
                </a:solidFill>
                <a:latin typeface="宋体" pitchFamily="2" charset="-122"/>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TTL</a:t>
            </a:r>
            <a:r>
              <a:rPr lang="zh-CN" altLang="en-US" sz="1800" b="1">
                <a:solidFill>
                  <a:srgbClr val="FF0066"/>
                </a:solidFill>
                <a:latin typeface="Times New Roman" pitchFamily="18" charset="0"/>
                <a:ea typeface="楷体_GB2312" pitchFamily="49" charset="-122"/>
                <a:cs typeface="Times New Roman" pitchFamily="18" charset="0"/>
              </a:rPr>
              <a:t>集成门电路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4">
                                            <p:txEl>
                                              <p:pRg st="0" end="0"/>
                                            </p:txEl>
                                          </p:spTgt>
                                        </p:tgtEl>
                                        <p:attrNameLst>
                                          <p:attrName>style.visibility</p:attrName>
                                        </p:attrNameLst>
                                      </p:cBhvr>
                                      <p:to>
                                        <p:strVal val="visible"/>
                                      </p:to>
                                    </p:set>
                                    <p:animEffect transition="in" filter="wipe(left)">
                                      <p:cBhvr>
                                        <p:cTn id="32" dur="500"/>
                                        <p:tgtEl>
                                          <p:spTgt spid="114">
                                            <p:txEl>
                                              <p:pRg st="0" end="0"/>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114">
                                            <p:txEl>
                                              <p:pRg st="1" end="1"/>
                                            </p:txEl>
                                          </p:spTgt>
                                        </p:tgtEl>
                                        <p:attrNameLst>
                                          <p:attrName>style.visibility</p:attrName>
                                        </p:attrNameLst>
                                      </p:cBhvr>
                                      <p:to>
                                        <p:strVal val="visible"/>
                                      </p:to>
                                    </p:set>
                                    <p:animEffect transition="in" filter="wipe(left)">
                                      <p:cBhvr>
                                        <p:cTn id="35" dur="500"/>
                                        <p:tgtEl>
                                          <p:spTgt spid="114">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117"/>
                                        </p:tgtEl>
                                        <p:attrNameLst>
                                          <p:attrName>style.visibility</p:attrName>
                                        </p:attrNameLst>
                                      </p:cBhvr>
                                      <p:to>
                                        <p:strVal val="visible"/>
                                      </p:to>
                                    </p:set>
                                    <p:animEffect transition="in" filter="wipe(down)">
                                      <p:cBhvr>
                                        <p:cTn id="40" dur="500"/>
                                        <p:tgtEl>
                                          <p:spTgt spid="11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14">
                                            <p:txEl>
                                              <p:pRg st="3" end="3"/>
                                            </p:txEl>
                                          </p:spTgt>
                                        </p:tgtEl>
                                        <p:attrNameLst>
                                          <p:attrName>style.visibility</p:attrName>
                                        </p:attrNameLst>
                                      </p:cBhvr>
                                      <p:to>
                                        <p:strVal val="visible"/>
                                      </p:to>
                                    </p:set>
                                    <p:animEffect transition="in" filter="wipe(left)">
                                      <p:cBhvr>
                                        <p:cTn id="45" dur="500"/>
                                        <p:tgtEl>
                                          <p:spTgt spid="114">
                                            <p:txEl>
                                              <p:pRg st="3" end="3"/>
                                            </p:txEl>
                                          </p:spTgt>
                                        </p:tgtEl>
                                      </p:cBhvr>
                                    </p:animEffect>
                                  </p:childTnLst>
                                </p:cTn>
                              </p:par>
                              <p:par>
                                <p:cTn id="46" presetID="22" presetClass="entr" presetSubtype="8" fill="hold" nodeType="withEffect">
                                  <p:stCondLst>
                                    <p:cond delay="0"/>
                                  </p:stCondLst>
                                  <p:childTnLst>
                                    <p:set>
                                      <p:cBhvr>
                                        <p:cTn id="47" dur="1" fill="hold">
                                          <p:stCondLst>
                                            <p:cond delay="0"/>
                                          </p:stCondLst>
                                        </p:cTn>
                                        <p:tgtEl>
                                          <p:spTgt spid="114">
                                            <p:txEl>
                                              <p:pRg st="4" end="4"/>
                                            </p:txEl>
                                          </p:spTgt>
                                        </p:tgtEl>
                                        <p:attrNameLst>
                                          <p:attrName>style.visibility</p:attrName>
                                        </p:attrNameLst>
                                      </p:cBhvr>
                                      <p:to>
                                        <p:strVal val="visible"/>
                                      </p:to>
                                    </p:set>
                                    <p:animEffect transition="in" filter="wipe(left)">
                                      <p:cBhvr>
                                        <p:cTn id="48" dur="500"/>
                                        <p:tgtEl>
                                          <p:spTgt spid="114">
                                            <p:txEl>
                                              <p:pRg st="4" end="4"/>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wipe(up)">
                                      <p:cBhvr>
                                        <p:cTn id="53" dur="500"/>
                                        <p:tgtEl>
                                          <p:spTgt spid="11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left)">
                                      <p:cBhvr>
                                        <p:cTn id="5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4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8"/>
          <p:cNvSpPr txBox="1">
            <a:spLocks noChangeArrowheads="1"/>
          </p:cNvSpPr>
          <p:nvPr/>
        </p:nvSpPr>
        <p:spPr bwMode="auto">
          <a:xfrm>
            <a:off x="357188" y="142875"/>
            <a:ext cx="5961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800" b="1">
                <a:solidFill>
                  <a:srgbClr val="006600"/>
                </a:solidFill>
                <a:latin typeface="Times New Roman" pitchFamily="18" charset="0"/>
                <a:cs typeface="Times New Roman" pitchFamily="18" charset="0"/>
              </a:rPr>
              <a:t>四、</a:t>
            </a:r>
            <a:r>
              <a:rPr lang="en-US" altLang="zh-CN" sz="2800" b="1">
                <a:solidFill>
                  <a:srgbClr val="006600"/>
                </a:solidFill>
                <a:latin typeface="Times New Roman" pitchFamily="18" charset="0"/>
                <a:cs typeface="Times New Roman" pitchFamily="18" charset="0"/>
              </a:rPr>
              <a:t>TTL</a:t>
            </a:r>
            <a:r>
              <a:rPr lang="zh-CN" altLang="en-US" sz="2800" b="1">
                <a:solidFill>
                  <a:srgbClr val="006600"/>
                </a:solidFill>
                <a:latin typeface="Times New Roman" pitchFamily="18" charset="0"/>
                <a:cs typeface="Times New Roman" pitchFamily="18" charset="0"/>
              </a:rPr>
              <a:t>系列门电路介绍</a:t>
            </a:r>
          </a:p>
        </p:txBody>
      </p:sp>
      <p:sp>
        <p:nvSpPr>
          <p:cNvPr id="3" name="Rectangle 13"/>
          <p:cNvSpPr>
            <a:spLocks noChangeArrowheads="1"/>
          </p:cNvSpPr>
          <p:nvPr/>
        </p:nvSpPr>
        <p:spPr bwMode="auto">
          <a:xfrm>
            <a:off x="828675" y="1146175"/>
            <a:ext cx="76327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kumimoji="1" lang="en-US" altLang="zh-CN" sz="2200" b="1">
                <a:solidFill>
                  <a:srgbClr val="080808"/>
                </a:solidFill>
                <a:latin typeface="Times New Roman" pitchFamily="18" charset="0"/>
                <a:cs typeface="Times New Roman" pitchFamily="18" charset="0"/>
              </a:rPr>
              <a:t>    </a:t>
            </a:r>
            <a:r>
              <a:rPr kumimoji="1" lang="zh-CN" altLang="en-US" sz="2200" b="1">
                <a:solidFill>
                  <a:srgbClr val="080808"/>
                </a:solidFill>
                <a:latin typeface="Times New Roman" pitchFamily="18" charset="0"/>
                <a:cs typeface="Times New Roman" pitchFamily="18" charset="0"/>
              </a:rPr>
              <a:t>   </a:t>
            </a:r>
            <a:r>
              <a:rPr kumimoji="1" lang="zh-CN" altLang="en-US" sz="2000" b="1">
                <a:solidFill>
                  <a:srgbClr val="080808"/>
                </a:solidFill>
                <a:latin typeface="Times New Roman" pitchFamily="18" charset="0"/>
                <a:cs typeface="Times New Roman" pitchFamily="18" charset="0"/>
              </a:rPr>
              <a:t>性能比较好的门电路应该是</a:t>
            </a:r>
            <a:r>
              <a:rPr kumimoji="1" lang="zh-CN" altLang="en-US" sz="2000" b="1">
                <a:solidFill>
                  <a:srgbClr val="FF0000"/>
                </a:solidFill>
                <a:latin typeface="Times New Roman" pitchFamily="18" charset="0"/>
                <a:cs typeface="Times New Roman" pitchFamily="18" charset="0"/>
              </a:rPr>
              <a:t>工作速度既快，功耗小</a:t>
            </a:r>
            <a:r>
              <a:rPr kumimoji="1" lang="zh-CN" altLang="en-US" sz="2000" b="1">
                <a:solidFill>
                  <a:srgbClr val="080808"/>
                </a:solidFill>
                <a:latin typeface="Times New Roman" pitchFamily="18" charset="0"/>
                <a:cs typeface="Times New Roman" pitchFamily="18" charset="0"/>
              </a:rPr>
              <a:t>的门电路。因此，通常用功耗和传输延迟时间的乘积（简称</a:t>
            </a:r>
            <a:r>
              <a:rPr kumimoji="1" lang="zh-CN" altLang="en-US" sz="2000" b="1">
                <a:solidFill>
                  <a:srgbClr val="FF0000"/>
                </a:solidFill>
                <a:latin typeface="Times New Roman" pitchFamily="18" charset="0"/>
                <a:cs typeface="Times New Roman" pitchFamily="18" charset="0"/>
              </a:rPr>
              <a:t>功耗</a:t>
            </a:r>
            <a:r>
              <a:rPr kumimoji="1" lang="en-US" altLang="zh-CN" sz="2000" b="1">
                <a:solidFill>
                  <a:srgbClr val="FF0000"/>
                </a:solidFill>
                <a:latin typeface="Times New Roman" pitchFamily="18" charset="0"/>
                <a:cs typeface="Times New Roman" pitchFamily="18" charset="0"/>
              </a:rPr>
              <a:t>—</a:t>
            </a:r>
            <a:r>
              <a:rPr kumimoji="1" lang="zh-CN" altLang="en-US" sz="2000" b="1">
                <a:solidFill>
                  <a:srgbClr val="FF0000"/>
                </a:solidFill>
                <a:latin typeface="Times New Roman" pitchFamily="18" charset="0"/>
                <a:cs typeface="Times New Roman" pitchFamily="18" charset="0"/>
              </a:rPr>
              <a:t>延迟积</a:t>
            </a:r>
            <a:r>
              <a:rPr kumimoji="1" lang="zh-CN" altLang="en-US" sz="2000" b="1">
                <a:solidFill>
                  <a:srgbClr val="080808"/>
                </a:solidFill>
                <a:latin typeface="Times New Roman" pitchFamily="18" charset="0"/>
                <a:cs typeface="Times New Roman" pitchFamily="18" charset="0"/>
              </a:rPr>
              <a:t>）来评价门电路性能的优劣。功耗</a:t>
            </a:r>
            <a:r>
              <a:rPr kumimoji="1" lang="en-US" altLang="zh-CN" sz="2000" b="1">
                <a:solidFill>
                  <a:srgbClr val="080808"/>
                </a:solidFill>
                <a:latin typeface="Times New Roman" pitchFamily="18" charset="0"/>
                <a:cs typeface="Times New Roman" pitchFamily="18" charset="0"/>
              </a:rPr>
              <a:t>—</a:t>
            </a:r>
            <a:r>
              <a:rPr kumimoji="1" lang="zh-CN" altLang="en-US" sz="2000" b="1">
                <a:solidFill>
                  <a:srgbClr val="080808"/>
                </a:solidFill>
                <a:latin typeface="Times New Roman" pitchFamily="18" charset="0"/>
                <a:cs typeface="Times New Roman" pitchFamily="18" charset="0"/>
              </a:rPr>
              <a:t>延迟积越小，门电路的综合性能就越好。</a:t>
            </a:r>
          </a:p>
        </p:txBody>
      </p:sp>
      <p:sp>
        <p:nvSpPr>
          <p:cNvPr id="6" name="Text Box 5"/>
          <p:cNvSpPr txBox="1">
            <a:spLocks noChangeArrowheads="1"/>
          </p:cNvSpPr>
          <p:nvPr/>
        </p:nvSpPr>
        <p:spPr bwMode="auto">
          <a:xfrm>
            <a:off x="603250" y="714375"/>
            <a:ext cx="4357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0000"/>
                </a:solidFill>
                <a:latin typeface="Times New Roman" pitchFamily="18" charset="0"/>
                <a:cs typeface="Times New Roman" pitchFamily="18" charset="0"/>
              </a:rPr>
              <a:t>1. TTL</a:t>
            </a:r>
            <a:r>
              <a:rPr lang="zh-CN" altLang="en-US" sz="2400" b="1">
                <a:solidFill>
                  <a:srgbClr val="FF0000"/>
                </a:solidFill>
                <a:latin typeface="Times New Roman" pitchFamily="18" charset="0"/>
                <a:cs typeface="Times New Roman" pitchFamily="18" charset="0"/>
              </a:rPr>
              <a:t>系列门电路性能对比</a:t>
            </a:r>
          </a:p>
        </p:txBody>
      </p:sp>
      <p:graphicFrame>
        <p:nvGraphicFramePr>
          <p:cNvPr id="7" name="表格 6"/>
          <p:cNvGraphicFramePr>
            <a:graphicFrameLocks noGrp="1"/>
          </p:cNvGraphicFramePr>
          <p:nvPr/>
        </p:nvGraphicFramePr>
        <p:xfrm>
          <a:off x="746125" y="2757488"/>
          <a:ext cx="7715250" cy="3602037"/>
        </p:xfrm>
        <a:graphic>
          <a:graphicData uri="http://schemas.openxmlformats.org/drawingml/2006/table">
            <a:tbl>
              <a:tblPr/>
              <a:tblGrid>
                <a:gridCol w="2928938">
                  <a:extLst>
                    <a:ext uri="{9D8B030D-6E8A-4147-A177-3AD203B41FA5}">
                      <a16:colId xmlns:a16="http://schemas.microsoft.com/office/drawing/2014/main" val="20000"/>
                    </a:ext>
                  </a:extLst>
                </a:gridCol>
                <a:gridCol w="2058987">
                  <a:extLst>
                    <a:ext uri="{9D8B030D-6E8A-4147-A177-3AD203B41FA5}">
                      <a16:colId xmlns:a16="http://schemas.microsoft.com/office/drawing/2014/main" val="20001"/>
                    </a:ext>
                  </a:extLst>
                </a:gridCol>
                <a:gridCol w="1406525">
                  <a:extLst>
                    <a:ext uri="{9D8B030D-6E8A-4147-A177-3AD203B41FA5}">
                      <a16:colId xmlns:a16="http://schemas.microsoft.com/office/drawing/2014/main" val="20002"/>
                    </a:ext>
                  </a:extLst>
                </a:gridCol>
                <a:gridCol w="1320800">
                  <a:extLst>
                    <a:ext uri="{9D8B030D-6E8A-4147-A177-3AD203B41FA5}">
                      <a16:colId xmlns:a16="http://schemas.microsoft.com/office/drawing/2014/main" val="20003"/>
                    </a:ext>
                  </a:extLst>
                </a:gridCol>
              </a:tblGrid>
              <a:tr h="895964">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华文仿宋" pitchFamily="2" charset="-122"/>
                          <a:cs typeface="Times New Roman" pitchFamily="18" charset="0"/>
                        </a:rPr>
                        <a:t>TTL</a:t>
                      </a:r>
                      <a:r>
                        <a:rPr kumimoji="0" lang="zh-CN" altLang="en-US" sz="2400" b="1" i="0" u="none" strike="noStrike" cap="none" normalizeH="0" baseline="0">
                          <a:ln>
                            <a:noFill/>
                          </a:ln>
                          <a:solidFill>
                            <a:schemeClr val="tx1"/>
                          </a:solidFill>
                          <a:effectLst/>
                          <a:latin typeface="Times New Roman" pitchFamily="18" charset="0"/>
                          <a:ea typeface="华文仿宋" pitchFamily="2" charset="-122"/>
                          <a:cs typeface="Times New Roman" pitchFamily="18" charset="0"/>
                        </a:rPr>
                        <a:t>门电路</a:t>
                      </a:r>
                      <a:endParaRPr kumimoji="0" lang="en-US" altLang="zh-CN" sz="2400" b="1" i="0" u="none" strike="noStrike" cap="none" normalizeH="0" baseline="0">
                        <a:ln>
                          <a:noFill/>
                        </a:ln>
                        <a:solidFill>
                          <a:schemeClr val="tx1"/>
                        </a:solidFill>
                        <a:effectLst/>
                        <a:latin typeface="Times New Roman" pitchFamily="18" charset="0"/>
                        <a:ea typeface="华文仿宋"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仿宋" pitchFamily="2" charset="-122"/>
                          <a:cs typeface="Times New Roman" pitchFamily="18" charset="0"/>
                        </a:rPr>
                        <a:t>系     列</a:t>
                      </a:r>
                    </a:p>
                  </a:txBody>
                  <a:tcPr marT="45664" marB="45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华文仿宋" pitchFamily="2" charset="-122"/>
                          <a:ea typeface="华文仿宋" pitchFamily="2" charset="-122"/>
                        </a:rPr>
                        <a:t>功耗</a:t>
                      </a:r>
                      <a:r>
                        <a:rPr kumimoji="1" lang="en-US" altLang="zh-CN" sz="2400" b="1" i="0" u="none" strike="noStrike" cap="none" normalizeH="0" baseline="0">
                          <a:ln>
                            <a:noFill/>
                          </a:ln>
                          <a:solidFill>
                            <a:schemeClr val="tx1"/>
                          </a:solidFill>
                          <a:effectLst/>
                          <a:latin typeface="华文仿宋" pitchFamily="2" charset="-122"/>
                          <a:ea typeface="华文仿宋" pitchFamily="2" charset="-122"/>
                        </a:rPr>
                        <a:t>--</a:t>
                      </a:r>
                      <a:r>
                        <a:rPr kumimoji="1" lang="zh-CN" altLang="en-US" sz="2400" b="1" i="0" u="none" strike="noStrike" cap="none" normalizeH="0" baseline="0">
                          <a:ln>
                            <a:noFill/>
                          </a:ln>
                          <a:solidFill>
                            <a:schemeClr val="tx1"/>
                          </a:solidFill>
                          <a:effectLst/>
                          <a:latin typeface="华文仿宋" pitchFamily="2" charset="-122"/>
                          <a:ea typeface="华文仿宋" pitchFamily="2" charset="-122"/>
                        </a:rPr>
                        <a:t>延迟积</a:t>
                      </a:r>
                      <a:endParaRPr kumimoji="1" lang="en-US" altLang="zh-CN" sz="2400" b="1" i="0" u="none" strike="noStrike" cap="none" normalizeH="0" baseline="0">
                        <a:ln>
                          <a:noFill/>
                        </a:ln>
                        <a:solidFill>
                          <a:schemeClr val="tx1"/>
                        </a:solidFill>
                        <a:effectLst/>
                        <a:latin typeface="华文仿宋" pitchFamily="2" charset="-122"/>
                        <a:ea typeface="华文仿宋"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华文仿宋" pitchFamily="2" charset="-122"/>
                          <a:ea typeface="华文仿宋" pitchFamily="2" charset="-122"/>
                        </a:rPr>
                        <a:t>(</a:t>
                      </a:r>
                      <a:r>
                        <a:rPr kumimoji="1" lang="zh-CN" altLang="en-US" sz="2400" b="1" i="0" u="none" strike="noStrike" cap="none" normalizeH="0" baseline="0">
                          <a:ln>
                            <a:noFill/>
                          </a:ln>
                          <a:solidFill>
                            <a:schemeClr val="tx1"/>
                          </a:solidFill>
                          <a:effectLst/>
                          <a:latin typeface="华文仿宋" pitchFamily="2" charset="-122"/>
                          <a:ea typeface="华文仿宋" pitchFamily="2" charset="-122"/>
                        </a:rPr>
                        <a:t>微微焦耳</a:t>
                      </a:r>
                      <a:r>
                        <a:rPr kumimoji="1" lang="en-US" altLang="zh-CN" sz="2400" b="1" i="0" u="none" strike="noStrike" cap="none" normalizeH="0" baseline="0">
                          <a:ln>
                            <a:noFill/>
                          </a:ln>
                          <a:solidFill>
                            <a:schemeClr val="tx1"/>
                          </a:solidFill>
                          <a:effectLst/>
                          <a:latin typeface="华文仿宋" pitchFamily="2" charset="-122"/>
                          <a:ea typeface="华文仿宋" pitchFamily="2" charset="-122"/>
                        </a:rPr>
                        <a:t>)</a:t>
                      </a:r>
                    </a:p>
                  </a:txBody>
                  <a:tcPr marT="45664" marB="45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华文仿宋" pitchFamily="2" charset="-122"/>
                          <a:ea typeface="华文仿宋" pitchFamily="2" charset="-122"/>
                        </a:rPr>
                        <a:t>传输延迟</a:t>
                      </a:r>
                      <a:endParaRPr kumimoji="1" lang="en-US" altLang="zh-CN" sz="2400" b="1" i="0" u="none" strike="noStrike" cap="none" normalizeH="0" baseline="0">
                        <a:ln>
                          <a:noFill/>
                        </a:ln>
                        <a:solidFill>
                          <a:schemeClr val="tx1"/>
                        </a:solidFill>
                        <a:effectLst/>
                        <a:latin typeface="华文仿宋" pitchFamily="2" charset="-122"/>
                        <a:ea typeface="华文仿宋"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华文仿宋" pitchFamily="2" charset="-122"/>
                          <a:ea typeface="华文仿宋" pitchFamily="2" charset="-122"/>
                        </a:rPr>
                        <a:t>/ns</a:t>
                      </a:r>
                    </a:p>
                  </a:txBody>
                  <a:tcPr marT="45664" marB="45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华文仿宋" pitchFamily="2" charset="-122"/>
                          <a:ea typeface="华文仿宋" pitchFamily="2" charset="-122"/>
                        </a:rPr>
                        <a:t>功耗</a:t>
                      </a:r>
                      <a:endParaRPr kumimoji="1" lang="en-US" altLang="zh-CN" sz="2400" b="1" i="0" u="none" strike="noStrike" cap="none" normalizeH="0" baseline="0">
                        <a:ln>
                          <a:noFill/>
                        </a:ln>
                        <a:solidFill>
                          <a:schemeClr val="tx1"/>
                        </a:solidFill>
                        <a:effectLst/>
                        <a:latin typeface="华文仿宋" pitchFamily="2" charset="-122"/>
                        <a:ea typeface="华文仿宋"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华文仿宋" pitchFamily="2" charset="-122"/>
                          <a:ea typeface="华文仿宋" pitchFamily="2" charset="-122"/>
                        </a:rPr>
                        <a:t>/mW</a:t>
                      </a:r>
                    </a:p>
                  </a:txBody>
                  <a:tcPr marT="45664" marB="45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57072">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rgbClr val="0000FF"/>
                          </a:solidFill>
                          <a:effectLst/>
                          <a:latin typeface="Times New Roman" pitchFamily="18" charset="0"/>
                          <a:ea typeface="宋体" pitchFamily="2" charset="-122"/>
                        </a:rPr>
                        <a:t>中速</a:t>
                      </a:r>
                      <a:r>
                        <a:rPr kumimoji="1" lang="en-US" altLang="zh-CN" sz="2400" b="1" i="0" u="none" strike="noStrike" cap="none" normalizeH="0" baseline="0">
                          <a:ln>
                            <a:noFill/>
                          </a:ln>
                          <a:solidFill>
                            <a:srgbClr val="0000FF"/>
                          </a:solidFill>
                          <a:effectLst/>
                          <a:latin typeface="Times New Roman" pitchFamily="18" charset="0"/>
                          <a:ea typeface="宋体" pitchFamily="2" charset="-122"/>
                        </a:rPr>
                        <a:t>TTL(74</a:t>
                      </a:r>
                      <a:r>
                        <a:rPr kumimoji="1" lang="en-US" altLang="zh-CN" sz="2400" b="1" i="0" u="none" strike="noStrike" cap="none" normalizeH="0" baseline="0">
                          <a:ln>
                            <a:noFill/>
                          </a:ln>
                          <a:solidFill>
                            <a:srgbClr val="0000FF"/>
                          </a:solidFill>
                          <a:effectLst/>
                          <a:latin typeface="Times New Roman" pitchFamily="18" charset="0"/>
                          <a:ea typeface="宋体" pitchFamily="2" charset="-122"/>
                          <a:sym typeface="Symbol" pitchFamily="18" charset="2"/>
                        </a:rPr>
                        <a:t></a:t>
                      </a:r>
                      <a:r>
                        <a:rPr kumimoji="1" lang="en-US" altLang="zh-CN" sz="2400" b="1" i="0" u="none" strike="noStrike" cap="none" normalizeH="0" baseline="0">
                          <a:ln>
                            <a:noFill/>
                          </a:ln>
                          <a:solidFill>
                            <a:srgbClr val="0000FF"/>
                          </a:solidFill>
                          <a:effectLst/>
                          <a:latin typeface="Times New Roman" pitchFamily="18" charset="0"/>
                          <a:ea typeface="宋体" pitchFamily="2" charset="-122"/>
                        </a:rPr>
                        <a:t>)</a:t>
                      </a:r>
                    </a:p>
                  </a:txBody>
                  <a:tcPr marT="45664" marB="45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0000"/>
                          </a:solidFill>
                          <a:effectLst/>
                          <a:latin typeface="Times New Roman" pitchFamily="18" charset="0"/>
                          <a:ea typeface="宋体" pitchFamily="2" charset="-122"/>
                        </a:rPr>
                        <a:t>100</a:t>
                      </a:r>
                    </a:p>
                  </a:txBody>
                  <a:tcPr marT="45664" marB="45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7030A0"/>
                          </a:solidFill>
                          <a:effectLst/>
                          <a:latin typeface="Times New Roman" pitchFamily="18" charset="0"/>
                          <a:ea typeface="宋体" pitchFamily="2" charset="-122"/>
                        </a:rPr>
                        <a:t>10</a:t>
                      </a:r>
                    </a:p>
                  </a:txBody>
                  <a:tcPr marT="45664" marB="45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6600"/>
                          </a:solidFill>
                          <a:effectLst/>
                          <a:latin typeface="Times New Roman" pitchFamily="18" charset="0"/>
                          <a:ea typeface="宋体" pitchFamily="2" charset="-122"/>
                        </a:rPr>
                        <a:t>10</a:t>
                      </a:r>
                    </a:p>
                  </a:txBody>
                  <a:tcPr marT="45664" marB="45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457072">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rgbClr val="0000FF"/>
                          </a:solidFill>
                          <a:effectLst/>
                          <a:latin typeface="Times New Roman" pitchFamily="18" charset="0"/>
                          <a:ea typeface="宋体" pitchFamily="2" charset="-122"/>
                        </a:rPr>
                        <a:t>高速</a:t>
                      </a:r>
                      <a:r>
                        <a:rPr kumimoji="1" lang="en-US" altLang="zh-CN" sz="2400" b="1" i="0" u="none" strike="noStrike" cap="none" normalizeH="0" baseline="0">
                          <a:ln>
                            <a:noFill/>
                          </a:ln>
                          <a:solidFill>
                            <a:srgbClr val="0000FF"/>
                          </a:solidFill>
                          <a:effectLst/>
                          <a:latin typeface="Times New Roman" pitchFamily="18" charset="0"/>
                          <a:ea typeface="宋体" pitchFamily="2" charset="-122"/>
                        </a:rPr>
                        <a:t>TTL(74H</a:t>
                      </a:r>
                      <a:r>
                        <a:rPr kumimoji="1" lang="en-US" altLang="zh-CN" sz="2400" b="1" i="0" u="none" strike="noStrike" cap="none" normalizeH="0" baseline="0">
                          <a:ln>
                            <a:noFill/>
                          </a:ln>
                          <a:solidFill>
                            <a:srgbClr val="0000FF"/>
                          </a:solidFill>
                          <a:effectLst/>
                          <a:latin typeface="Times New Roman" pitchFamily="18" charset="0"/>
                          <a:ea typeface="宋体" pitchFamily="2" charset="-122"/>
                          <a:sym typeface="Symbol" pitchFamily="18" charset="2"/>
                        </a:rPr>
                        <a:t></a:t>
                      </a:r>
                      <a:r>
                        <a:rPr kumimoji="1" lang="en-US" altLang="zh-CN" sz="2400" b="1" i="0" u="none" strike="noStrike" cap="none" normalizeH="0" baseline="0">
                          <a:ln>
                            <a:noFill/>
                          </a:ln>
                          <a:solidFill>
                            <a:srgbClr val="0000FF"/>
                          </a:solidFill>
                          <a:effectLst/>
                          <a:latin typeface="Times New Roman" pitchFamily="18" charset="0"/>
                          <a:ea typeface="宋体" pitchFamily="2" charset="-122"/>
                        </a:rPr>
                        <a:t>)</a:t>
                      </a:r>
                    </a:p>
                  </a:txBody>
                  <a:tcPr marT="45664" marB="45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0000"/>
                          </a:solidFill>
                          <a:effectLst/>
                          <a:latin typeface="Times New Roman" pitchFamily="18" charset="0"/>
                          <a:ea typeface="宋体" pitchFamily="2" charset="-122"/>
                        </a:rPr>
                        <a:t>132</a:t>
                      </a:r>
                    </a:p>
                  </a:txBody>
                  <a:tcPr marT="45664" marB="45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7030A0"/>
                          </a:solidFill>
                          <a:effectLst/>
                          <a:latin typeface="Times New Roman" pitchFamily="18" charset="0"/>
                          <a:ea typeface="宋体" pitchFamily="2" charset="-122"/>
                        </a:rPr>
                        <a:t>6</a:t>
                      </a:r>
                    </a:p>
                  </a:txBody>
                  <a:tcPr marT="45664" marB="45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6600"/>
                          </a:solidFill>
                          <a:effectLst/>
                          <a:latin typeface="Times New Roman" pitchFamily="18" charset="0"/>
                          <a:ea typeface="宋体" pitchFamily="2" charset="-122"/>
                        </a:rPr>
                        <a:t>22</a:t>
                      </a:r>
                    </a:p>
                  </a:txBody>
                  <a:tcPr marT="45664" marB="45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895964">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rgbClr val="0000FF"/>
                          </a:solidFill>
                          <a:effectLst/>
                          <a:latin typeface="Times New Roman" pitchFamily="18" charset="0"/>
                          <a:ea typeface="宋体" pitchFamily="2" charset="-122"/>
                        </a:rPr>
                        <a:t>肖特基</a:t>
                      </a:r>
                      <a:r>
                        <a:rPr kumimoji="1" lang="en-US" altLang="zh-CN" sz="2400" b="1" i="0" u="none" strike="noStrike" cap="none" normalizeH="0" baseline="0">
                          <a:ln>
                            <a:noFill/>
                          </a:ln>
                          <a:solidFill>
                            <a:srgbClr val="0000FF"/>
                          </a:solidFill>
                          <a:effectLst/>
                          <a:latin typeface="Times New Roman" pitchFamily="18" charset="0"/>
                          <a:ea typeface="宋体" pitchFamily="2" charset="-122"/>
                        </a:rPr>
                        <a:t>(</a:t>
                      </a:r>
                      <a:r>
                        <a:rPr kumimoji="1" lang="zh-CN" altLang="en-US" sz="2400" b="1" i="0" u="none" strike="noStrike" cap="none" normalizeH="0" baseline="0">
                          <a:ln>
                            <a:noFill/>
                          </a:ln>
                          <a:solidFill>
                            <a:srgbClr val="0000FF"/>
                          </a:solidFill>
                          <a:effectLst/>
                          <a:latin typeface="Times New Roman" pitchFamily="18" charset="0"/>
                          <a:ea typeface="宋体" pitchFamily="2" charset="-122"/>
                        </a:rPr>
                        <a:t>甚高速</a:t>
                      </a:r>
                      <a:r>
                        <a:rPr kumimoji="1" lang="en-US" altLang="zh-CN" sz="2400" b="1" i="0" u="none" strike="noStrike" cap="none" normalizeH="0" baseline="0">
                          <a:ln>
                            <a:noFill/>
                          </a:ln>
                          <a:solidFill>
                            <a:srgbClr val="0000FF"/>
                          </a:solidFill>
                          <a:effectLst/>
                          <a:latin typeface="Times New Roman" pitchFamily="18" charset="0"/>
                          <a:ea typeface="宋体" pitchFamily="2" charset="-122"/>
                        </a:rPr>
                        <a:t>)TTL</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FF"/>
                          </a:solidFill>
                          <a:effectLst/>
                          <a:latin typeface="Times New Roman" pitchFamily="18" charset="0"/>
                          <a:ea typeface="宋体" pitchFamily="2" charset="-122"/>
                        </a:rPr>
                        <a:t>(74S</a:t>
                      </a:r>
                      <a:r>
                        <a:rPr kumimoji="1" lang="en-US" altLang="zh-CN" sz="2400" b="1" i="0" u="none" strike="noStrike" cap="none" normalizeH="0" baseline="0">
                          <a:ln>
                            <a:noFill/>
                          </a:ln>
                          <a:solidFill>
                            <a:srgbClr val="0000FF"/>
                          </a:solidFill>
                          <a:effectLst/>
                          <a:latin typeface="Times New Roman" pitchFamily="18" charset="0"/>
                          <a:ea typeface="宋体" pitchFamily="2" charset="-122"/>
                          <a:sym typeface="Symbol" pitchFamily="18" charset="2"/>
                        </a:rPr>
                        <a:t></a:t>
                      </a:r>
                      <a:r>
                        <a:rPr kumimoji="1" lang="en-US" altLang="zh-CN" sz="2400" b="1" i="0" u="none" strike="noStrike" cap="none" normalizeH="0" baseline="0">
                          <a:ln>
                            <a:noFill/>
                          </a:ln>
                          <a:solidFill>
                            <a:srgbClr val="0000FF"/>
                          </a:solidFill>
                          <a:effectLst/>
                          <a:latin typeface="Times New Roman" pitchFamily="18" charset="0"/>
                          <a:ea typeface="宋体" pitchFamily="2" charset="-122"/>
                        </a:rPr>
                        <a:t>)</a:t>
                      </a:r>
                    </a:p>
                  </a:txBody>
                  <a:tcPr marT="45664" marB="45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0000"/>
                          </a:solidFill>
                          <a:effectLst/>
                          <a:latin typeface="Times New Roman" pitchFamily="18" charset="0"/>
                          <a:ea typeface="宋体" pitchFamily="2" charset="-122"/>
                        </a:rPr>
                        <a:t>57</a:t>
                      </a:r>
                    </a:p>
                  </a:txBody>
                  <a:tcPr marT="45664" marB="45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7030A0"/>
                          </a:solidFill>
                          <a:effectLst/>
                          <a:latin typeface="Times New Roman" pitchFamily="18" charset="0"/>
                          <a:ea typeface="宋体" pitchFamily="2" charset="-122"/>
                        </a:rPr>
                        <a:t>3</a:t>
                      </a:r>
                    </a:p>
                  </a:txBody>
                  <a:tcPr marT="45664" marB="45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6600"/>
                          </a:solidFill>
                          <a:effectLst/>
                          <a:latin typeface="Times New Roman" pitchFamily="18" charset="0"/>
                          <a:ea typeface="宋体" pitchFamily="2" charset="-122"/>
                        </a:rPr>
                        <a:t>19</a:t>
                      </a:r>
                    </a:p>
                  </a:txBody>
                  <a:tcPr marT="45664" marB="45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895964">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rgbClr val="0000FF"/>
                          </a:solidFill>
                          <a:effectLst/>
                          <a:latin typeface="Times New Roman" pitchFamily="18" charset="0"/>
                          <a:ea typeface="宋体" pitchFamily="2" charset="-122"/>
                        </a:rPr>
                        <a:t>低功耗肖特基</a:t>
                      </a:r>
                      <a:r>
                        <a:rPr kumimoji="1" lang="en-US" altLang="zh-CN" sz="2400" b="1" i="0" u="none" strike="noStrike" cap="none" normalizeH="0" baseline="0">
                          <a:ln>
                            <a:noFill/>
                          </a:ln>
                          <a:solidFill>
                            <a:srgbClr val="0000FF"/>
                          </a:solidFill>
                          <a:effectLst/>
                          <a:latin typeface="Times New Roman" pitchFamily="18" charset="0"/>
                          <a:ea typeface="宋体" pitchFamily="2" charset="-122"/>
                        </a:rPr>
                        <a:t>TTL</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FF"/>
                          </a:solidFill>
                          <a:effectLst/>
                          <a:latin typeface="Times New Roman" pitchFamily="18" charset="0"/>
                          <a:ea typeface="宋体" pitchFamily="2" charset="-122"/>
                        </a:rPr>
                        <a:t>(74LS</a:t>
                      </a:r>
                      <a:r>
                        <a:rPr kumimoji="1" lang="en-US" altLang="zh-CN" sz="2400" b="1" i="0" u="none" strike="noStrike" cap="none" normalizeH="0" baseline="0">
                          <a:ln>
                            <a:noFill/>
                          </a:ln>
                          <a:solidFill>
                            <a:srgbClr val="0000FF"/>
                          </a:solidFill>
                          <a:effectLst/>
                          <a:latin typeface="Times New Roman" pitchFamily="18" charset="0"/>
                          <a:ea typeface="宋体" pitchFamily="2" charset="-122"/>
                          <a:sym typeface="Symbol" pitchFamily="18" charset="2"/>
                        </a:rPr>
                        <a:t></a:t>
                      </a:r>
                      <a:r>
                        <a:rPr kumimoji="1" lang="en-US" altLang="zh-CN" sz="2400" b="1" i="0" u="none" strike="noStrike" cap="none" normalizeH="0" baseline="0">
                          <a:ln>
                            <a:noFill/>
                          </a:ln>
                          <a:solidFill>
                            <a:srgbClr val="0000FF"/>
                          </a:solidFill>
                          <a:effectLst/>
                          <a:latin typeface="Times New Roman" pitchFamily="18" charset="0"/>
                          <a:ea typeface="宋体" pitchFamily="2" charset="-122"/>
                        </a:rPr>
                        <a:t>)</a:t>
                      </a:r>
                    </a:p>
                  </a:txBody>
                  <a:tcPr marT="45664" marB="45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0000"/>
                          </a:solidFill>
                          <a:effectLst/>
                          <a:latin typeface="Times New Roman" pitchFamily="18" charset="0"/>
                          <a:ea typeface="宋体" pitchFamily="2" charset="-122"/>
                        </a:rPr>
                        <a:t>19</a:t>
                      </a:r>
                    </a:p>
                  </a:txBody>
                  <a:tcPr marT="45664" marB="45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7030A0"/>
                          </a:solidFill>
                          <a:effectLst/>
                          <a:latin typeface="Times New Roman" pitchFamily="18" charset="0"/>
                          <a:ea typeface="宋体" pitchFamily="2" charset="-122"/>
                        </a:rPr>
                        <a:t>9.5</a:t>
                      </a:r>
                    </a:p>
                  </a:txBody>
                  <a:tcPr marT="45664" marB="45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6600"/>
                          </a:solidFill>
                          <a:effectLst/>
                          <a:latin typeface="Times New Roman" pitchFamily="18" charset="0"/>
                          <a:ea typeface="宋体" pitchFamily="2" charset="-122"/>
                        </a:rPr>
                        <a:t>2</a:t>
                      </a:r>
                    </a:p>
                  </a:txBody>
                  <a:tcPr marT="45664" marB="45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bl>
          </a:graphicData>
        </a:graphic>
      </p:graphicFrame>
      <p:sp>
        <p:nvSpPr>
          <p:cNvPr id="55333" name="矩形 1"/>
          <p:cNvSpPr>
            <a:spLocks noChangeArrowheads="1"/>
          </p:cNvSpPr>
          <p:nvPr/>
        </p:nvSpPr>
        <p:spPr bwMode="auto">
          <a:xfrm>
            <a:off x="6488113" y="147638"/>
            <a:ext cx="2446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§3.4</a:t>
            </a:r>
            <a:r>
              <a:rPr kumimoji="1" lang="en-US" altLang="zh-CN" sz="1800" b="1">
                <a:solidFill>
                  <a:srgbClr val="FF0066"/>
                </a:solidFill>
                <a:latin typeface="宋体" pitchFamily="2" charset="-122"/>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TTL</a:t>
            </a:r>
            <a:r>
              <a:rPr lang="zh-CN" altLang="en-US" sz="1800" b="1">
                <a:solidFill>
                  <a:srgbClr val="FF0066"/>
                </a:solidFill>
                <a:latin typeface="Times New Roman" pitchFamily="18" charset="0"/>
                <a:ea typeface="楷体_GB2312" pitchFamily="49" charset="-122"/>
                <a:cs typeface="Times New Roman" pitchFamily="18" charset="0"/>
              </a:rPr>
              <a:t>集成门电路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5"/>
          <p:cNvSpPr txBox="1">
            <a:spLocks noChangeArrowheads="1"/>
          </p:cNvSpPr>
          <p:nvPr/>
        </p:nvSpPr>
        <p:spPr bwMode="auto">
          <a:xfrm>
            <a:off x="500063" y="214313"/>
            <a:ext cx="4357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0000"/>
                </a:solidFill>
                <a:latin typeface="Times New Roman" pitchFamily="18" charset="0"/>
                <a:cs typeface="Times New Roman" pitchFamily="18" charset="0"/>
              </a:rPr>
              <a:t>2. TTL</a:t>
            </a:r>
            <a:r>
              <a:rPr lang="zh-CN" altLang="en-US" sz="2400" b="1">
                <a:solidFill>
                  <a:srgbClr val="FF0000"/>
                </a:solidFill>
                <a:latin typeface="Times New Roman" pitchFamily="18" charset="0"/>
                <a:cs typeface="Times New Roman" pitchFamily="18" charset="0"/>
              </a:rPr>
              <a:t>系列门电路的命名方式</a:t>
            </a:r>
          </a:p>
        </p:txBody>
      </p:sp>
      <p:sp>
        <p:nvSpPr>
          <p:cNvPr id="3" name="Rectangle 3"/>
          <p:cNvSpPr>
            <a:spLocks noChangeArrowheads="1"/>
          </p:cNvSpPr>
          <p:nvPr/>
        </p:nvSpPr>
        <p:spPr bwMode="auto">
          <a:xfrm>
            <a:off x="2873375" y="1071563"/>
            <a:ext cx="38417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Clr>
                <a:srgbClr val="333399"/>
              </a:buClr>
              <a:buSzPct val="80000"/>
              <a:buFont typeface="Wingdings" pitchFamily="2" charset="2"/>
              <a:buNone/>
            </a:pPr>
            <a:r>
              <a:rPr lang="en-US" altLang="zh-CN" sz="2400" b="1">
                <a:solidFill>
                  <a:srgbClr val="006600"/>
                </a:solidFill>
                <a:latin typeface="Times New Roman" pitchFamily="18" charset="0"/>
                <a:cs typeface="Times New Roman" pitchFamily="18" charset="0"/>
              </a:rPr>
              <a:t>         SN</a:t>
            </a:r>
            <a:r>
              <a:rPr lang="zh-CN" altLang="en-US" sz="2400" b="1">
                <a:solidFill>
                  <a:srgbClr val="006600"/>
                </a:solidFill>
                <a:latin typeface="Times New Roman" pitchFamily="18" charset="0"/>
                <a:cs typeface="Times New Roman" pitchFamily="18" charset="0"/>
              </a:rPr>
              <a:t>   </a:t>
            </a:r>
            <a:r>
              <a:rPr lang="en-US" altLang="zh-CN" sz="2400" b="1">
                <a:solidFill>
                  <a:srgbClr val="006600"/>
                </a:solidFill>
                <a:latin typeface="Times New Roman" pitchFamily="18" charset="0"/>
                <a:cs typeface="Times New Roman" pitchFamily="18" charset="0"/>
              </a:rPr>
              <a:t> 74 </a:t>
            </a:r>
            <a:r>
              <a:rPr lang="zh-CN" altLang="en-US" sz="2400" b="1">
                <a:solidFill>
                  <a:srgbClr val="006600"/>
                </a:solidFill>
                <a:latin typeface="Times New Roman" pitchFamily="18" charset="0"/>
                <a:cs typeface="Times New Roman" pitchFamily="18" charset="0"/>
              </a:rPr>
              <a:t>   </a:t>
            </a:r>
            <a:r>
              <a:rPr lang="en-US" altLang="zh-CN" sz="2400" b="1">
                <a:solidFill>
                  <a:srgbClr val="006600"/>
                </a:solidFill>
                <a:latin typeface="Times New Roman" pitchFamily="18" charset="0"/>
                <a:cs typeface="Times New Roman" pitchFamily="18" charset="0"/>
              </a:rPr>
              <a:t>ALS</a:t>
            </a:r>
            <a:r>
              <a:rPr lang="zh-CN" altLang="en-US" sz="2400" b="1">
                <a:solidFill>
                  <a:srgbClr val="006600"/>
                </a:solidFill>
                <a:latin typeface="Times New Roman" pitchFamily="18" charset="0"/>
                <a:cs typeface="Times New Roman" pitchFamily="18" charset="0"/>
              </a:rPr>
              <a:t>    </a:t>
            </a:r>
            <a:r>
              <a:rPr lang="en-US" altLang="zh-CN" sz="2400" b="1">
                <a:solidFill>
                  <a:srgbClr val="006600"/>
                </a:solidFill>
                <a:latin typeface="Times New Roman" pitchFamily="18" charset="0"/>
                <a:cs typeface="Times New Roman" pitchFamily="18" charset="0"/>
              </a:rPr>
              <a:t> 00</a:t>
            </a:r>
            <a:endParaRPr lang="el-GR" altLang="zh-CN" sz="2400" b="1">
              <a:solidFill>
                <a:srgbClr val="006600"/>
              </a:solidFill>
              <a:latin typeface="Times New Roman" pitchFamily="18" charset="0"/>
              <a:cs typeface="Times New Roman" pitchFamily="18" charset="0"/>
            </a:endParaRPr>
          </a:p>
        </p:txBody>
      </p:sp>
      <p:sp>
        <p:nvSpPr>
          <p:cNvPr id="4" name="Line 4"/>
          <p:cNvSpPr>
            <a:spLocks noChangeShapeType="1"/>
          </p:cNvSpPr>
          <p:nvPr/>
        </p:nvSpPr>
        <p:spPr bwMode="auto">
          <a:xfrm>
            <a:off x="3563938" y="1592263"/>
            <a:ext cx="4318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 name="Line 5"/>
          <p:cNvSpPr>
            <a:spLocks noChangeShapeType="1"/>
          </p:cNvSpPr>
          <p:nvPr/>
        </p:nvSpPr>
        <p:spPr bwMode="auto">
          <a:xfrm>
            <a:off x="4284663" y="1592263"/>
            <a:ext cx="35877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 name="Line 6"/>
          <p:cNvSpPr>
            <a:spLocks noChangeShapeType="1"/>
          </p:cNvSpPr>
          <p:nvPr/>
        </p:nvSpPr>
        <p:spPr bwMode="auto">
          <a:xfrm>
            <a:off x="4859338" y="1592263"/>
            <a:ext cx="79216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 name="Line 7"/>
          <p:cNvSpPr>
            <a:spLocks noChangeShapeType="1"/>
          </p:cNvSpPr>
          <p:nvPr/>
        </p:nvSpPr>
        <p:spPr bwMode="auto">
          <a:xfrm>
            <a:off x="5867400" y="1592263"/>
            <a:ext cx="43338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 name="Text Box 8"/>
          <p:cNvSpPr txBox="1">
            <a:spLocks noChangeArrowheads="1"/>
          </p:cNvSpPr>
          <p:nvPr/>
        </p:nvSpPr>
        <p:spPr bwMode="auto">
          <a:xfrm>
            <a:off x="539750" y="3000375"/>
            <a:ext cx="2447925" cy="12001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lnSpc>
                <a:spcPct val="150000"/>
              </a:lnSpc>
              <a:spcBef>
                <a:spcPct val="0"/>
              </a:spcBef>
              <a:buFontTx/>
              <a:buNone/>
            </a:pPr>
            <a:r>
              <a:rPr lang="zh-CN" altLang="en-US" sz="2400" b="1">
                <a:solidFill>
                  <a:srgbClr val="0000FF"/>
                </a:solidFill>
                <a:latin typeface="Times New Roman" pitchFamily="18" charset="0"/>
                <a:cs typeface="Times New Roman" pitchFamily="18" charset="0"/>
              </a:rPr>
              <a:t>表明生产者</a:t>
            </a:r>
            <a:endParaRPr lang="en-US" altLang="zh-CN" sz="2400" b="1">
              <a:solidFill>
                <a:srgbClr val="0000FF"/>
              </a:solidFill>
              <a:latin typeface="Times New Roman" pitchFamily="18" charset="0"/>
              <a:cs typeface="Times New Roman" pitchFamily="18" charset="0"/>
            </a:endParaRPr>
          </a:p>
          <a:p>
            <a:pPr algn="ctr" eaLnBrk="1" hangingPunct="1">
              <a:lnSpc>
                <a:spcPct val="150000"/>
              </a:lnSpc>
              <a:spcBef>
                <a:spcPct val="0"/>
              </a:spcBef>
              <a:buFontTx/>
              <a:buNone/>
            </a:pPr>
            <a:r>
              <a:rPr lang="zh-CN" altLang="en-US" sz="2400" b="1">
                <a:solidFill>
                  <a:srgbClr val="0000FF"/>
                </a:solidFill>
                <a:latin typeface="Times New Roman" pitchFamily="18" charset="0"/>
                <a:cs typeface="Times New Roman" pitchFamily="18" charset="0"/>
              </a:rPr>
              <a:t>德州仪器公司</a:t>
            </a:r>
          </a:p>
        </p:txBody>
      </p:sp>
      <p:sp>
        <p:nvSpPr>
          <p:cNvPr id="9" name="Line 9"/>
          <p:cNvSpPr>
            <a:spLocks noChangeShapeType="1"/>
          </p:cNvSpPr>
          <p:nvPr/>
        </p:nvSpPr>
        <p:spPr bwMode="auto">
          <a:xfrm>
            <a:off x="2987675" y="3536950"/>
            <a:ext cx="792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 name="Line 10"/>
          <p:cNvSpPr>
            <a:spLocks noChangeShapeType="1"/>
          </p:cNvSpPr>
          <p:nvPr/>
        </p:nvSpPr>
        <p:spPr bwMode="auto">
          <a:xfrm flipH="1" flipV="1">
            <a:off x="3779838" y="1665288"/>
            <a:ext cx="0" cy="18716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 name="Text Box 11"/>
          <p:cNvSpPr txBox="1">
            <a:spLocks noChangeArrowheads="1"/>
          </p:cNvSpPr>
          <p:nvPr/>
        </p:nvSpPr>
        <p:spPr bwMode="auto">
          <a:xfrm>
            <a:off x="2466975" y="4833938"/>
            <a:ext cx="3890963" cy="10160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0000FF"/>
                </a:solidFill>
                <a:latin typeface="Times New Roman" pitchFamily="18" charset="0"/>
                <a:cs typeface="Times New Roman" pitchFamily="18" charset="0"/>
              </a:rPr>
              <a:t>54</a:t>
            </a:r>
            <a:r>
              <a:rPr lang="zh-CN" altLang="en-US" sz="2400" b="1">
                <a:solidFill>
                  <a:srgbClr val="0000FF"/>
                </a:solidFill>
                <a:latin typeface="Times New Roman" pitchFamily="18" charset="0"/>
                <a:cs typeface="Times New Roman" pitchFamily="18" charset="0"/>
              </a:rPr>
              <a:t>：军用（</a:t>
            </a:r>
            <a:r>
              <a:rPr lang="en-US" altLang="zh-CN" sz="2400" b="1">
                <a:solidFill>
                  <a:srgbClr val="0000FF"/>
                </a:solidFill>
                <a:latin typeface="Times New Roman" pitchFamily="18" charset="0"/>
                <a:cs typeface="Times New Roman" pitchFamily="18" charset="0"/>
              </a:rPr>
              <a:t>-55℃</a:t>
            </a: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125℃</a:t>
            </a:r>
            <a:r>
              <a:rPr lang="zh-CN" altLang="en-US" sz="2400" b="1">
                <a:solidFill>
                  <a:srgbClr val="0000FF"/>
                </a:solidFill>
                <a:latin typeface="Times New Roman" pitchFamily="18" charset="0"/>
                <a:cs typeface="Times New Roman" pitchFamily="18" charset="0"/>
              </a:rPr>
              <a:t>）</a:t>
            </a:r>
          </a:p>
          <a:p>
            <a:pPr eaLnBrk="1" hangingPunct="1">
              <a:spcBef>
                <a:spcPct val="50000"/>
              </a:spcBef>
              <a:buFontTx/>
              <a:buNone/>
            </a:pPr>
            <a:r>
              <a:rPr lang="en-US" altLang="zh-CN" sz="2400" b="1">
                <a:solidFill>
                  <a:srgbClr val="0000FF"/>
                </a:solidFill>
                <a:latin typeface="Times New Roman" pitchFamily="18" charset="0"/>
                <a:cs typeface="Times New Roman" pitchFamily="18" charset="0"/>
              </a:rPr>
              <a:t>74</a:t>
            </a:r>
            <a:r>
              <a:rPr lang="zh-CN" altLang="en-US" sz="2400" b="1">
                <a:solidFill>
                  <a:srgbClr val="0000FF"/>
                </a:solidFill>
                <a:latin typeface="Times New Roman" pitchFamily="18" charset="0"/>
                <a:cs typeface="Times New Roman" pitchFamily="18" charset="0"/>
              </a:rPr>
              <a:t>：商用（</a:t>
            </a:r>
            <a:r>
              <a:rPr lang="en-US" altLang="zh-CN" sz="2400" b="1">
                <a:solidFill>
                  <a:srgbClr val="0000FF"/>
                </a:solidFill>
                <a:latin typeface="Times New Roman" pitchFamily="18" charset="0"/>
                <a:cs typeface="Times New Roman" pitchFamily="18" charset="0"/>
              </a:rPr>
              <a:t>0℃ </a:t>
            </a:r>
            <a:r>
              <a:rPr lang="zh-CN" altLang="en-US" sz="2400" b="1">
                <a:solidFill>
                  <a:srgbClr val="0000FF"/>
                </a:solidFill>
                <a:latin typeface="Times New Roman" pitchFamily="18" charset="0"/>
                <a:cs typeface="Times New Roman" pitchFamily="18" charset="0"/>
              </a:rPr>
              <a:t>～ </a:t>
            </a:r>
            <a:r>
              <a:rPr lang="en-US" altLang="zh-CN" sz="2400" b="1">
                <a:solidFill>
                  <a:srgbClr val="0000FF"/>
                </a:solidFill>
                <a:latin typeface="Times New Roman" pitchFamily="18" charset="0"/>
                <a:cs typeface="Times New Roman" pitchFamily="18" charset="0"/>
              </a:rPr>
              <a:t>70℃</a:t>
            </a:r>
            <a:r>
              <a:rPr lang="zh-CN" altLang="en-US" sz="2400" b="1">
                <a:solidFill>
                  <a:srgbClr val="0000FF"/>
                </a:solidFill>
                <a:latin typeface="Times New Roman" pitchFamily="18" charset="0"/>
                <a:cs typeface="Times New Roman" pitchFamily="18" charset="0"/>
              </a:rPr>
              <a:t>）</a:t>
            </a:r>
          </a:p>
        </p:txBody>
      </p:sp>
      <p:sp>
        <p:nvSpPr>
          <p:cNvPr id="12" name="Line 12"/>
          <p:cNvSpPr>
            <a:spLocks noChangeShapeType="1"/>
          </p:cNvSpPr>
          <p:nvPr/>
        </p:nvSpPr>
        <p:spPr bwMode="auto">
          <a:xfrm>
            <a:off x="4500563" y="1665288"/>
            <a:ext cx="0" cy="3168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 name="Text Box 13"/>
          <p:cNvSpPr txBox="1">
            <a:spLocks noChangeArrowheads="1"/>
          </p:cNvSpPr>
          <p:nvPr/>
        </p:nvSpPr>
        <p:spPr bwMode="auto">
          <a:xfrm>
            <a:off x="4643438" y="3681413"/>
            <a:ext cx="1295400" cy="461962"/>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latin typeface="Times New Roman" pitchFamily="18" charset="0"/>
                <a:cs typeface="Times New Roman" pitchFamily="18" charset="0"/>
              </a:rPr>
              <a:t>子系列</a:t>
            </a:r>
          </a:p>
        </p:txBody>
      </p:sp>
      <p:sp>
        <p:nvSpPr>
          <p:cNvPr id="14" name="Line 14"/>
          <p:cNvSpPr>
            <a:spLocks noChangeShapeType="1"/>
          </p:cNvSpPr>
          <p:nvPr/>
        </p:nvSpPr>
        <p:spPr bwMode="auto">
          <a:xfrm>
            <a:off x="5214938" y="1665288"/>
            <a:ext cx="0" cy="20161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 name="Text Box 15"/>
          <p:cNvSpPr txBox="1">
            <a:spLocks noChangeArrowheads="1"/>
          </p:cNvSpPr>
          <p:nvPr/>
        </p:nvSpPr>
        <p:spPr bwMode="auto">
          <a:xfrm>
            <a:off x="6575425" y="2168525"/>
            <a:ext cx="1854200" cy="2678113"/>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400" b="1">
                <a:solidFill>
                  <a:srgbClr val="0000FF"/>
                </a:solidFill>
                <a:latin typeface="Times New Roman" pitchFamily="18" charset="0"/>
                <a:cs typeface="Times New Roman" pitchFamily="18" charset="0"/>
              </a:rPr>
              <a:t>逻辑功能：</a:t>
            </a:r>
          </a:p>
          <a:p>
            <a:pPr eaLnBrk="1" hangingPunct="1">
              <a:spcBef>
                <a:spcPct val="50000"/>
              </a:spcBef>
              <a:buFontTx/>
              <a:buNone/>
            </a:pPr>
            <a:r>
              <a:rPr lang="en-US" altLang="zh-CN" sz="2400" b="1">
                <a:solidFill>
                  <a:srgbClr val="0000FF"/>
                </a:solidFill>
                <a:latin typeface="Times New Roman" pitchFamily="18" charset="0"/>
                <a:cs typeface="Times New Roman" pitchFamily="18" charset="0"/>
              </a:rPr>
              <a:t>00</a:t>
            </a:r>
            <a:r>
              <a:rPr lang="zh-CN" altLang="en-US" sz="2400" b="1">
                <a:solidFill>
                  <a:srgbClr val="0000FF"/>
                </a:solidFill>
                <a:latin typeface="Times New Roman" pitchFamily="18" charset="0"/>
                <a:cs typeface="Times New Roman" pitchFamily="18" charset="0"/>
              </a:rPr>
              <a:t>：与非门</a:t>
            </a:r>
          </a:p>
          <a:p>
            <a:pPr eaLnBrk="1" hangingPunct="1">
              <a:spcBef>
                <a:spcPct val="50000"/>
              </a:spcBef>
              <a:buFontTx/>
              <a:buNone/>
            </a:pPr>
            <a:r>
              <a:rPr lang="en-US" altLang="zh-CN" sz="2400" b="1">
                <a:solidFill>
                  <a:srgbClr val="0000FF"/>
                </a:solidFill>
                <a:latin typeface="Times New Roman" pitchFamily="18" charset="0"/>
                <a:cs typeface="Times New Roman" pitchFamily="18" charset="0"/>
              </a:rPr>
              <a:t>32</a:t>
            </a:r>
            <a:r>
              <a:rPr lang="zh-CN" altLang="en-US" sz="2400" b="1">
                <a:solidFill>
                  <a:srgbClr val="0000FF"/>
                </a:solidFill>
                <a:latin typeface="Times New Roman" pitchFamily="18" charset="0"/>
                <a:cs typeface="Times New Roman" pitchFamily="18" charset="0"/>
              </a:rPr>
              <a:t>：与门</a:t>
            </a:r>
          </a:p>
          <a:p>
            <a:pPr eaLnBrk="1" hangingPunct="1">
              <a:spcBef>
                <a:spcPct val="50000"/>
              </a:spcBef>
              <a:buFontTx/>
              <a:buNone/>
            </a:pPr>
            <a:r>
              <a:rPr lang="en-US" altLang="zh-CN" sz="2400" b="1">
                <a:solidFill>
                  <a:srgbClr val="0000FF"/>
                </a:solidFill>
                <a:latin typeface="Times New Roman" pitchFamily="18" charset="0"/>
                <a:cs typeface="Times New Roman" pitchFamily="18" charset="0"/>
              </a:rPr>
              <a:t>02</a:t>
            </a:r>
            <a:r>
              <a:rPr lang="zh-CN" altLang="en-US" sz="2400" b="1">
                <a:solidFill>
                  <a:srgbClr val="0000FF"/>
                </a:solidFill>
                <a:latin typeface="Times New Roman" pitchFamily="18" charset="0"/>
                <a:cs typeface="Times New Roman" pitchFamily="18" charset="0"/>
              </a:rPr>
              <a:t>：或门</a:t>
            </a:r>
          </a:p>
          <a:p>
            <a:pPr eaLnBrk="1" hangingPunct="1">
              <a:spcBef>
                <a:spcPct val="50000"/>
              </a:spcBef>
              <a:buFontTx/>
              <a:buNone/>
            </a:pPr>
            <a:r>
              <a:rPr lang="en-US" altLang="zh-CN" sz="2400" b="1">
                <a:solidFill>
                  <a:srgbClr val="0000FF"/>
                </a:solidFill>
                <a:latin typeface="Times New Roman" pitchFamily="18" charset="0"/>
                <a:cs typeface="Times New Roman" pitchFamily="18" charset="0"/>
              </a:rPr>
              <a:t>04</a:t>
            </a:r>
            <a:r>
              <a:rPr lang="zh-CN" altLang="en-US" sz="2400" b="1">
                <a:solidFill>
                  <a:srgbClr val="0000FF"/>
                </a:solidFill>
                <a:latin typeface="Times New Roman" pitchFamily="18" charset="0"/>
                <a:cs typeface="Times New Roman" pitchFamily="18" charset="0"/>
              </a:rPr>
              <a:t>：非门</a:t>
            </a:r>
          </a:p>
        </p:txBody>
      </p:sp>
      <p:sp>
        <p:nvSpPr>
          <p:cNvPr id="16" name="Line 16"/>
          <p:cNvSpPr>
            <a:spLocks noChangeShapeType="1"/>
          </p:cNvSpPr>
          <p:nvPr/>
        </p:nvSpPr>
        <p:spPr bwMode="auto">
          <a:xfrm>
            <a:off x="6070600" y="1693863"/>
            <a:ext cx="0" cy="14033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 name="Line 17"/>
          <p:cNvSpPr>
            <a:spLocks noChangeShapeType="1"/>
          </p:cNvSpPr>
          <p:nvPr/>
        </p:nvSpPr>
        <p:spPr bwMode="auto">
          <a:xfrm>
            <a:off x="6070600" y="3105150"/>
            <a:ext cx="5048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38" name="矩形 1"/>
          <p:cNvSpPr>
            <a:spLocks noChangeArrowheads="1"/>
          </p:cNvSpPr>
          <p:nvPr/>
        </p:nvSpPr>
        <p:spPr bwMode="auto">
          <a:xfrm>
            <a:off x="6488113" y="147638"/>
            <a:ext cx="2446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§3.4</a:t>
            </a:r>
            <a:r>
              <a:rPr kumimoji="1" lang="en-US" altLang="zh-CN" sz="1800" b="1">
                <a:solidFill>
                  <a:srgbClr val="FF0066"/>
                </a:solidFill>
                <a:latin typeface="宋体" pitchFamily="2" charset="-122"/>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TTL</a:t>
            </a:r>
            <a:r>
              <a:rPr lang="zh-CN" altLang="en-US" sz="1800" b="1">
                <a:solidFill>
                  <a:srgbClr val="FF0066"/>
                </a:solidFill>
                <a:latin typeface="Times New Roman" pitchFamily="18" charset="0"/>
                <a:ea typeface="楷体_GB2312" pitchFamily="49" charset="-122"/>
                <a:cs typeface="Times New Roman" pitchFamily="18" charset="0"/>
              </a:rPr>
              <a:t>集成门电路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up)">
                                      <p:cBhvr>
                                        <p:cTn id="40" dur="500"/>
                                        <p:tgtEl>
                                          <p:spTgt spid="14"/>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5"/>
          <p:cNvSpPr txBox="1">
            <a:spLocks noChangeArrowheads="1"/>
          </p:cNvSpPr>
          <p:nvPr/>
        </p:nvSpPr>
        <p:spPr bwMode="auto">
          <a:xfrm>
            <a:off x="500063" y="214313"/>
            <a:ext cx="4357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0000"/>
                </a:solidFill>
                <a:latin typeface="Times New Roman" pitchFamily="18" charset="0"/>
                <a:cs typeface="Times New Roman" pitchFamily="18" charset="0"/>
              </a:rPr>
              <a:t>3. </a:t>
            </a:r>
            <a:r>
              <a:rPr lang="en-US" altLang="zh-CN" sz="2400" b="1">
                <a:solidFill>
                  <a:srgbClr val="FF0000"/>
                </a:solidFill>
                <a:latin typeface="宋体" pitchFamily="2" charset="-122"/>
              </a:rPr>
              <a:t>TTL</a:t>
            </a:r>
            <a:r>
              <a:rPr lang="zh-CN" altLang="en-US" sz="2400" b="1">
                <a:solidFill>
                  <a:srgbClr val="FF0000"/>
                </a:solidFill>
                <a:latin typeface="宋体" pitchFamily="2" charset="-122"/>
              </a:rPr>
              <a:t>系列门电路</a:t>
            </a:r>
            <a:r>
              <a:rPr lang="zh-CN" altLang="en-US" sz="2400" b="1">
                <a:solidFill>
                  <a:srgbClr val="FF0000"/>
                </a:solidFill>
                <a:latin typeface="Times New Roman" pitchFamily="18" charset="0"/>
                <a:cs typeface="Times New Roman" pitchFamily="18" charset="0"/>
              </a:rPr>
              <a:t>的封装形式</a:t>
            </a:r>
          </a:p>
        </p:txBody>
      </p:sp>
      <p:sp>
        <p:nvSpPr>
          <p:cNvPr id="4" name="矩形 3"/>
          <p:cNvSpPr>
            <a:spLocks noChangeArrowheads="1"/>
          </p:cNvSpPr>
          <p:nvPr/>
        </p:nvSpPr>
        <p:spPr bwMode="auto">
          <a:xfrm>
            <a:off x="428625" y="714375"/>
            <a:ext cx="40814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1</a:t>
            </a:r>
            <a:r>
              <a:rPr lang="zh-CN" altLang="en-US" sz="2400" b="1">
                <a:solidFill>
                  <a:srgbClr val="0000FF"/>
                </a:solidFill>
                <a:latin typeface="Times New Roman" pitchFamily="18" charset="0"/>
                <a:cs typeface="Times New Roman" pitchFamily="18" charset="0"/>
              </a:rPr>
              <a:t>）双列直插封装</a:t>
            </a:r>
            <a:r>
              <a:rPr lang="en-US" altLang="zh-CN" sz="2400" b="1">
                <a:solidFill>
                  <a:srgbClr val="0000FF"/>
                </a:solidFill>
                <a:latin typeface="Times New Roman" pitchFamily="18" charset="0"/>
                <a:cs typeface="Times New Roman" pitchFamily="18" charset="0"/>
              </a:rPr>
              <a:t>----</a:t>
            </a:r>
            <a:r>
              <a:rPr lang="zh-CN" altLang="en-US" sz="2400" b="1">
                <a:solidFill>
                  <a:srgbClr val="0000FF"/>
                </a:solidFill>
                <a:latin typeface="Times New Roman" pitchFamily="18" charset="0"/>
                <a:cs typeface="Times New Roman" pitchFamily="18" charset="0"/>
              </a:rPr>
              <a:t>  </a:t>
            </a:r>
            <a:r>
              <a:rPr lang="en-US" altLang="zh-CN" sz="2400" b="1">
                <a:solidFill>
                  <a:srgbClr val="0000FF"/>
                </a:solidFill>
                <a:latin typeface="Times New Roman" pitchFamily="18" charset="0"/>
                <a:cs typeface="Times New Roman" pitchFamily="18" charset="0"/>
              </a:rPr>
              <a:t>DIP</a:t>
            </a:r>
            <a:endParaRPr lang="zh-CN" altLang="en-US" sz="1600">
              <a:solidFill>
                <a:srgbClr val="000000"/>
              </a:solidFill>
            </a:endParaRPr>
          </a:p>
        </p:txBody>
      </p:sp>
      <p:pic>
        <p:nvPicPr>
          <p:cNvPr id="5" name="Picture 4" descr="DIP"/>
          <p:cNvPicPr>
            <a:picLocks noChangeAspect="1" noChangeArrowheads="1"/>
          </p:cNvPicPr>
          <p:nvPr/>
        </p:nvPicPr>
        <p:blipFill>
          <a:blip r:embed="rId2">
            <a:lum contrast="-18000"/>
            <a:extLst>
              <a:ext uri="{28A0092B-C50C-407E-A947-70E740481C1C}">
                <a14:useLocalDpi xmlns:a14="http://schemas.microsoft.com/office/drawing/2010/main" val="0"/>
              </a:ext>
            </a:extLst>
          </a:blip>
          <a:srcRect/>
          <a:stretch>
            <a:fillRect/>
          </a:stretch>
        </p:blipFill>
        <p:spPr bwMode="auto">
          <a:xfrm>
            <a:off x="857250" y="1357313"/>
            <a:ext cx="3236913" cy="2071687"/>
          </a:xfrm>
          <a:prstGeom prst="rect">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pic>
      <p:sp>
        <p:nvSpPr>
          <p:cNvPr id="7" name="矩形 6"/>
          <p:cNvSpPr>
            <a:spLocks noChangeArrowheads="1"/>
          </p:cNvSpPr>
          <p:nvPr/>
        </p:nvSpPr>
        <p:spPr bwMode="auto">
          <a:xfrm>
            <a:off x="4714875" y="714375"/>
            <a:ext cx="3643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Clr>
                <a:srgbClr val="333399"/>
              </a:buClr>
              <a:buSzPct val="80000"/>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2</a:t>
            </a:r>
            <a:r>
              <a:rPr lang="zh-CN" altLang="en-US" sz="2400" b="1">
                <a:solidFill>
                  <a:srgbClr val="0000FF"/>
                </a:solidFill>
                <a:latin typeface="Times New Roman" pitchFamily="18" charset="0"/>
                <a:cs typeface="Times New Roman" pitchFamily="18" charset="0"/>
              </a:rPr>
              <a:t>）扁平封装</a:t>
            </a:r>
            <a:r>
              <a:rPr lang="en-US" altLang="zh-CN" sz="2400" b="1">
                <a:solidFill>
                  <a:srgbClr val="0000FF"/>
                </a:solidFill>
                <a:latin typeface="Times New Roman" pitchFamily="18" charset="0"/>
                <a:cs typeface="Times New Roman" pitchFamily="18" charset="0"/>
              </a:rPr>
              <a:t>----</a:t>
            </a:r>
            <a:r>
              <a:rPr lang="zh-CN" altLang="en-US" sz="2400" b="1">
                <a:solidFill>
                  <a:srgbClr val="0000FF"/>
                </a:solidFill>
                <a:latin typeface="Times New Roman" pitchFamily="18" charset="0"/>
                <a:cs typeface="Times New Roman" pitchFamily="18" charset="0"/>
              </a:rPr>
              <a:t> </a:t>
            </a:r>
            <a:r>
              <a:rPr lang="en-US" altLang="zh-CN" sz="2400" b="1">
                <a:solidFill>
                  <a:srgbClr val="0000FF"/>
                </a:solidFill>
                <a:latin typeface="Times New Roman" pitchFamily="18" charset="0"/>
                <a:cs typeface="Times New Roman" pitchFamily="18" charset="0"/>
              </a:rPr>
              <a:t>QFP</a:t>
            </a:r>
            <a:endParaRPr lang="zh-CN" altLang="en-US" sz="2400" b="1">
              <a:solidFill>
                <a:srgbClr val="0000FF"/>
              </a:solidFill>
              <a:latin typeface="Times New Roman" pitchFamily="18" charset="0"/>
              <a:cs typeface="Times New Roman" pitchFamily="18" charset="0"/>
            </a:endParaRPr>
          </a:p>
        </p:txBody>
      </p:sp>
      <p:pic>
        <p:nvPicPr>
          <p:cNvPr id="8" name="Picture 6" descr="QFP"/>
          <p:cNvPicPr>
            <a:picLocks noChangeAspect="1" noChangeArrowheads="1"/>
          </p:cNvPicPr>
          <p:nvPr/>
        </p:nvPicPr>
        <p:blipFill>
          <a:blip r:embed="rId3">
            <a:lum bright="-12000" contrast="-6000"/>
            <a:extLst>
              <a:ext uri="{28A0092B-C50C-407E-A947-70E740481C1C}">
                <a14:useLocalDpi xmlns:a14="http://schemas.microsoft.com/office/drawing/2010/main" val="0"/>
              </a:ext>
            </a:extLst>
          </a:blip>
          <a:srcRect/>
          <a:stretch>
            <a:fillRect/>
          </a:stretch>
        </p:blipFill>
        <p:spPr bwMode="auto">
          <a:xfrm>
            <a:off x="5014913" y="1357313"/>
            <a:ext cx="3529012" cy="2071687"/>
          </a:xfrm>
          <a:prstGeom prst="rect">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pic>
      <p:sp>
        <p:nvSpPr>
          <p:cNvPr id="9" name="矩形 8"/>
          <p:cNvSpPr>
            <a:spLocks noChangeArrowheads="1"/>
          </p:cNvSpPr>
          <p:nvPr/>
        </p:nvSpPr>
        <p:spPr bwMode="auto">
          <a:xfrm>
            <a:off x="500063" y="3786188"/>
            <a:ext cx="3357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Clr>
                <a:srgbClr val="333399"/>
              </a:buClr>
              <a:buSzPct val="80000"/>
              <a:buFont typeface="Wingdings" pitchFamily="2" charset="2"/>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3</a:t>
            </a:r>
            <a:r>
              <a:rPr lang="zh-CN" altLang="en-US" sz="2400" b="1">
                <a:solidFill>
                  <a:srgbClr val="0000FF"/>
                </a:solidFill>
                <a:latin typeface="Times New Roman" pitchFamily="18" charset="0"/>
                <a:cs typeface="Times New Roman" pitchFamily="18" charset="0"/>
              </a:rPr>
              <a:t>）针式阵列</a:t>
            </a:r>
            <a:r>
              <a:rPr lang="en-US" altLang="zh-CN" sz="2400" b="1">
                <a:solidFill>
                  <a:srgbClr val="0000FF"/>
                </a:solidFill>
                <a:latin typeface="Times New Roman" pitchFamily="18" charset="0"/>
                <a:cs typeface="Times New Roman" pitchFamily="18" charset="0"/>
              </a:rPr>
              <a:t>----PGA</a:t>
            </a:r>
            <a:endParaRPr lang="zh-CN" altLang="en-US" sz="2400" b="1">
              <a:solidFill>
                <a:srgbClr val="0000FF"/>
              </a:solidFill>
              <a:latin typeface="Times New Roman" pitchFamily="18" charset="0"/>
              <a:cs typeface="Times New Roman" pitchFamily="18" charset="0"/>
            </a:endParaRPr>
          </a:p>
        </p:txBody>
      </p:sp>
      <p:pic>
        <p:nvPicPr>
          <p:cNvPr id="10" name="Picture 4" descr="PG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4349750"/>
            <a:ext cx="3286125" cy="2122488"/>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
        <p:nvSpPr>
          <p:cNvPr id="11" name="矩形 10"/>
          <p:cNvSpPr>
            <a:spLocks noChangeArrowheads="1"/>
          </p:cNvSpPr>
          <p:nvPr/>
        </p:nvSpPr>
        <p:spPr bwMode="auto">
          <a:xfrm>
            <a:off x="4786313" y="3786188"/>
            <a:ext cx="3357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Clr>
                <a:srgbClr val="333399"/>
              </a:buClr>
              <a:buSzPct val="80000"/>
              <a:buFont typeface="Wingdings" pitchFamily="2" charset="2"/>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4</a:t>
            </a:r>
            <a:r>
              <a:rPr lang="zh-CN" altLang="en-US" sz="2400" b="1">
                <a:solidFill>
                  <a:srgbClr val="0000FF"/>
                </a:solidFill>
                <a:latin typeface="Times New Roman" pitchFamily="18" charset="0"/>
                <a:cs typeface="Times New Roman" pitchFamily="18" charset="0"/>
              </a:rPr>
              <a:t>）球栅阵列</a:t>
            </a:r>
            <a:r>
              <a:rPr lang="en-US" altLang="zh-CN" sz="2400" b="1">
                <a:solidFill>
                  <a:srgbClr val="0000FF"/>
                </a:solidFill>
                <a:latin typeface="Times New Roman" pitchFamily="18" charset="0"/>
                <a:cs typeface="Times New Roman" pitchFamily="18" charset="0"/>
              </a:rPr>
              <a:t>----BGA</a:t>
            </a:r>
            <a:endParaRPr lang="zh-CN" altLang="en-US" sz="2400" b="1">
              <a:solidFill>
                <a:srgbClr val="0000FF"/>
              </a:solidFill>
              <a:latin typeface="Times New Roman" pitchFamily="18" charset="0"/>
              <a:cs typeface="Times New Roman" pitchFamily="18" charset="0"/>
            </a:endParaRPr>
          </a:p>
        </p:txBody>
      </p:sp>
      <p:pic>
        <p:nvPicPr>
          <p:cNvPr id="12" name="Picture 5" descr="BG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3488" y="4286250"/>
            <a:ext cx="3529012"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5" name="矩形 1"/>
          <p:cNvSpPr>
            <a:spLocks noChangeArrowheads="1"/>
          </p:cNvSpPr>
          <p:nvPr/>
        </p:nvSpPr>
        <p:spPr bwMode="auto">
          <a:xfrm>
            <a:off x="6488113" y="147638"/>
            <a:ext cx="2446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§3.4</a:t>
            </a:r>
            <a:r>
              <a:rPr kumimoji="1" lang="en-US" altLang="zh-CN" sz="1800" b="1">
                <a:solidFill>
                  <a:srgbClr val="FF0066"/>
                </a:solidFill>
                <a:latin typeface="宋体" pitchFamily="2" charset="-122"/>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TTL</a:t>
            </a:r>
            <a:r>
              <a:rPr lang="zh-CN" altLang="en-US" sz="1800" b="1">
                <a:solidFill>
                  <a:srgbClr val="FF0066"/>
                </a:solidFill>
                <a:latin typeface="Times New Roman" pitchFamily="18" charset="0"/>
                <a:ea typeface="楷体_GB2312" pitchFamily="49" charset="-122"/>
                <a:cs typeface="Times New Roman" pitchFamily="18" charset="0"/>
              </a:rPr>
              <a:t>集成门电路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2"/>
          <p:cNvSpPr txBox="1">
            <a:spLocks noChangeArrowheads="1"/>
          </p:cNvSpPr>
          <p:nvPr/>
        </p:nvSpPr>
        <p:spPr>
          <a:xfrm>
            <a:off x="642938" y="177800"/>
            <a:ext cx="3790950" cy="608013"/>
          </a:xfrm>
          <a:prstGeom prst="rect">
            <a:avLst/>
          </a:prstGeom>
        </p:spPr>
        <p:txBody>
          <a:bodyPr/>
          <a:lstStyle/>
          <a:p>
            <a:pPr algn="ctr">
              <a:defRPr/>
            </a:pPr>
            <a:r>
              <a:rPr lang="en-US" altLang="zh-CN" sz="2400" b="1" kern="0" dirty="0">
                <a:solidFill>
                  <a:srgbClr val="FF0000"/>
                </a:solidFill>
                <a:latin typeface="Times New Roman" pitchFamily="18" charset="0"/>
                <a:ea typeface="宋体"/>
                <a:cs typeface="Times New Roman" pitchFamily="18" charset="0"/>
              </a:rPr>
              <a:t>4.</a:t>
            </a:r>
            <a:r>
              <a:rPr lang="zh-CN" altLang="en-US" sz="2400" b="1" kern="0" dirty="0">
                <a:solidFill>
                  <a:srgbClr val="FF0000"/>
                </a:solidFill>
                <a:latin typeface="Times New Roman" pitchFamily="18" charset="0"/>
                <a:ea typeface="宋体"/>
                <a:cs typeface="Times New Roman" pitchFamily="18" charset="0"/>
              </a:rPr>
              <a:t> 实际的</a:t>
            </a:r>
            <a:r>
              <a:rPr lang="en-US" altLang="zh-CN" sz="2400" b="1" dirty="0">
                <a:solidFill>
                  <a:srgbClr val="FF0000"/>
                </a:solidFill>
                <a:latin typeface="Times New Roman" pitchFamily="18" charset="0"/>
                <a:ea typeface="宋体"/>
                <a:cs typeface="Times New Roman" pitchFamily="18" charset="0"/>
              </a:rPr>
              <a:t>TTL</a:t>
            </a:r>
            <a:r>
              <a:rPr lang="zh-CN" altLang="en-US" sz="2400" b="1" dirty="0">
                <a:solidFill>
                  <a:srgbClr val="FF0000"/>
                </a:solidFill>
                <a:latin typeface="Times New Roman" pitchFamily="18" charset="0"/>
                <a:ea typeface="宋体"/>
                <a:cs typeface="Times New Roman" pitchFamily="18" charset="0"/>
              </a:rPr>
              <a:t>门电路</a:t>
            </a:r>
            <a:r>
              <a:rPr lang="zh-CN" altLang="en-US" sz="2400" b="1" kern="0" dirty="0">
                <a:solidFill>
                  <a:srgbClr val="FF0000"/>
                </a:solidFill>
                <a:latin typeface="Times New Roman" pitchFamily="18" charset="0"/>
                <a:ea typeface="宋体"/>
                <a:cs typeface="Times New Roman" pitchFamily="18" charset="0"/>
              </a:rPr>
              <a:t>器件</a:t>
            </a:r>
          </a:p>
        </p:txBody>
      </p:sp>
      <p:pic>
        <p:nvPicPr>
          <p:cNvPr id="6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3929063"/>
            <a:ext cx="3286125"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矩形 76"/>
          <p:cNvSpPr>
            <a:spLocks noChangeArrowheads="1"/>
          </p:cNvSpPr>
          <p:nvPr/>
        </p:nvSpPr>
        <p:spPr bwMode="auto">
          <a:xfrm>
            <a:off x="1357313" y="6172200"/>
            <a:ext cx="2505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50000"/>
              </a:spcBef>
              <a:buFontTx/>
              <a:buNone/>
            </a:pPr>
            <a:r>
              <a:rPr lang="zh-CN" altLang="en-US" sz="2000" b="1">
                <a:solidFill>
                  <a:srgbClr val="006600"/>
                </a:solidFill>
                <a:latin typeface="Times New Roman" pitchFamily="18" charset="0"/>
                <a:cs typeface="Times New Roman" pitchFamily="18" charset="0"/>
              </a:rPr>
              <a:t>功能：</a:t>
            </a:r>
            <a:r>
              <a:rPr lang="en-US" altLang="zh-CN" sz="2000" b="1">
                <a:solidFill>
                  <a:srgbClr val="006600"/>
                </a:solidFill>
                <a:latin typeface="Times New Roman" pitchFamily="18" charset="0"/>
                <a:cs typeface="Times New Roman" pitchFamily="18" charset="0"/>
              </a:rPr>
              <a:t>2</a:t>
            </a:r>
            <a:r>
              <a:rPr lang="zh-CN" altLang="en-US" sz="2000" b="1">
                <a:solidFill>
                  <a:srgbClr val="006600"/>
                </a:solidFill>
                <a:latin typeface="Times New Roman" pitchFamily="18" charset="0"/>
                <a:cs typeface="Times New Roman" pitchFamily="18" charset="0"/>
              </a:rPr>
              <a:t>输入</a:t>
            </a:r>
            <a:r>
              <a:rPr lang="en-US" altLang="zh-CN" sz="2000" b="1">
                <a:solidFill>
                  <a:srgbClr val="006600"/>
                </a:solidFill>
                <a:latin typeface="Times New Roman" pitchFamily="18" charset="0"/>
                <a:cs typeface="Times New Roman" pitchFamily="18" charset="0"/>
              </a:rPr>
              <a:t>4</a:t>
            </a:r>
            <a:r>
              <a:rPr lang="zh-CN" altLang="en-US" sz="2000" b="1">
                <a:solidFill>
                  <a:srgbClr val="006600"/>
                </a:solidFill>
                <a:latin typeface="Times New Roman" pitchFamily="18" charset="0"/>
                <a:cs typeface="Times New Roman" pitchFamily="18" charset="0"/>
              </a:rPr>
              <a:t>与非门</a:t>
            </a:r>
          </a:p>
        </p:txBody>
      </p:sp>
      <p:grpSp>
        <p:nvGrpSpPr>
          <p:cNvPr id="2" name="组合 10"/>
          <p:cNvGrpSpPr>
            <a:grpSpLocks/>
          </p:cNvGrpSpPr>
          <p:nvPr/>
        </p:nvGrpSpPr>
        <p:grpSpPr bwMode="auto">
          <a:xfrm>
            <a:off x="1143000" y="928688"/>
            <a:ext cx="3143250" cy="2643187"/>
            <a:chOff x="1142998" y="928670"/>
            <a:chExt cx="3143250" cy="2643203"/>
          </a:xfrm>
        </p:grpSpPr>
        <p:sp>
          <p:nvSpPr>
            <p:cNvPr id="58377" name="Text Box 3"/>
            <p:cNvSpPr txBox="1">
              <a:spLocks noChangeArrowheads="1"/>
            </p:cNvSpPr>
            <p:nvPr/>
          </p:nvSpPr>
          <p:spPr bwMode="auto">
            <a:xfrm>
              <a:off x="1142998" y="3143245"/>
              <a:ext cx="3000375"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b="1">
                  <a:solidFill>
                    <a:srgbClr val="000000"/>
                  </a:solidFill>
                  <a:latin typeface="Times New Roman" pitchFamily="18" charset="0"/>
                  <a:cs typeface="Times New Roman" pitchFamily="18" charset="0"/>
                </a:rPr>
                <a:t>74LS00</a:t>
              </a:r>
              <a:r>
                <a:rPr lang="zh-CN" altLang="en-US" sz="1600" b="1">
                  <a:solidFill>
                    <a:srgbClr val="000000"/>
                  </a:solidFill>
                  <a:latin typeface="Times New Roman" pitchFamily="18" charset="0"/>
                  <a:cs typeface="Times New Roman" pitchFamily="18" charset="0"/>
                </a:rPr>
                <a:t>的引脚排列图</a:t>
              </a:r>
              <a:endParaRPr lang="zh-CN" altLang="en-US" sz="1600">
                <a:solidFill>
                  <a:srgbClr val="000000"/>
                </a:solidFill>
                <a:latin typeface="Times New Roman" pitchFamily="18" charset="0"/>
                <a:cs typeface="Times New Roman" pitchFamily="18" charset="0"/>
              </a:endParaRPr>
            </a:p>
          </p:txBody>
        </p:sp>
        <p:pic>
          <p:nvPicPr>
            <p:cNvPr id="5837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8" y="928670"/>
              <a:ext cx="31432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27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0" y="900113"/>
            <a:ext cx="2619375"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1163" y="3905250"/>
            <a:ext cx="26860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矩形 1"/>
          <p:cNvSpPr>
            <a:spLocks noChangeArrowheads="1"/>
          </p:cNvSpPr>
          <p:nvPr/>
        </p:nvSpPr>
        <p:spPr bwMode="auto">
          <a:xfrm>
            <a:off x="6488113" y="147638"/>
            <a:ext cx="2446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§3.4</a:t>
            </a:r>
            <a:r>
              <a:rPr kumimoji="1" lang="en-US" altLang="zh-CN" sz="1800" b="1">
                <a:solidFill>
                  <a:srgbClr val="FF0066"/>
                </a:solidFill>
                <a:latin typeface="宋体" pitchFamily="2" charset="-122"/>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TTL</a:t>
            </a:r>
            <a:r>
              <a:rPr lang="zh-CN" altLang="en-US" sz="1800" b="1">
                <a:solidFill>
                  <a:srgbClr val="FF0066"/>
                </a:solidFill>
                <a:latin typeface="Times New Roman" pitchFamily="18" charset="0"/>
                <a:ea typeface="楷体_GB2312" pitchFamily="49" charset="-122"/>
                <a:cs typeface="Times New Roman" pitchFamily="18" charset="0"/>
              </a:rPr>
              <a:t>集成门电路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492"/>
                                        </p:tgtEl>
                                        <p:attrNameLst>
                                          <p:attrName>style.visibility</p:attrName>
                                        </p:attrNameLst>
                                      </p:cBhvr>
                                      <p:to>
                                        <p:strVal val="visible"/>
                                      </p:to>
                                    </p:set>
                                    <p:animEffect transition="in" filter="blinds(horizontal)">
                                      <p:cBhvr>
                                        <p:cTn id="12" dur="500"/>
                                        <p:tgtEl>
                                          <p:spTgt spid="634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wipe(left)">
                                      <p:cBhvr>
                                        <p:cTn id="17" dur="500"/>
                                        <p:tgtEl>
                                          <p:spTgt spid="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275"/>
                                        </p:tgtEl>
                                        <p:attrNameLst>
                                          <p:attrName>style.visibility</p:attrName>
                                        </p:attrNameLst>
                                      </p:cBhvr>
                                      <p:to>
                                        <p:strVal val="visible"/>
                                      </p:to>
                                    </p:set>
                                    <p:animEffect transition="in" filter="wipe(left)">
                                      <p:cBhvr>
                                        <p:cTn id="22" dur="500"/>
                                        <p:tgtEl>
                                          <p:spTgt spid="112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277"/>
                                        </p:tgtEl>
                                        <p:attrNameLst>
                                          <p:attrName>style.visibility</p:attrName>
                                        </p:attrNameLst>
                                      </p:cBhvr>
                                      <p:to>
                                        <p:strVal val="visible"/>
                                      </p:to>
                                    </p:set>
                                    <p:animEffect transition="in" filter="wipe(left)">
                                      <p:cBhvr>
                                        <p:cTn id="27" dur="500"/>
                                        <p:tgtEl>
                                          <p:spTgt spid="11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矩形 7"/>
          <p:cNvSpPr>
            <a:spLocks noChangeArrowheads="1"/>
          </p:cNvSpPr>
          <p:nvPr/>
        </p:nvSpPr>
        <p:spPr bwMode="auto">
          <a:xfrm>
            <a:off x="1143000" y="788988"/>
            <a:ext cx="7308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0000FF"/>
                </a:solidFill>
                <a:latin typeface="Times New Roman" pitchFamily="18" charset="0"/>
                <a:cs typeface="Times New Roman" pitchFamily="18" charset="0"/>
              </a:rPr>
              <a:t>Complementary Metal Oxide Semiconductor---CMOS</a:t>
            </a:r>
            <a:endParaRPr lang="zh-CN" altLang="en-US" sz="2400" b="1">
              <a:solidFill>
                <a:srgbClr val="0000FF"/>
              </a:solidFill>
              <a:latin typeface="Times New Roman" pitchFamily="18" charset="0"/>
              <a:cs typeface="Times New Roman" pitchFamily="18" charset="0"/>
            </a:endParaRPr>
          </a:p>
        </p:txBody>
      </p:sp>
      <p:sp>
        <p:nvSpPr>
          <p:cNvPr id="109" name="Rectangle 2"/>
          <p:cNvSpPr txBox="1">
            <a:spLocks noChangeArrowheads="1"/>
          </p:cNvSpPr>
          <p:nvPr/>
        </p:nvSpPr>
        <p:spPr>
          <a:xfrm>
            <a:off x="392113" y="230188"/>
            <a:ext cx="6237287" cy="539750"/>
          </a:xfrm>
          <a:prstGeom prst="rect">
            <a:avLst/>
          </a:prstGeom>
        </p:spPr>
        <p:txBody>
          <a:bodyPr/>
          <a:lstStyle/>
          <a:p>
            <a:pPr>
              <a:defRPr/>
            </a:pPr>
            <a:endParaRPr lang="zh-CN" altLang="en-US" sz="2800" b="1" kern="0" dirty="0">
              <a:solidFill>
                <a:srgbClr val="FF0000"/>
              </a:solidFill>
              <a:latin typeface="Arial"/>
              <a:ea typeface="宋体"/>
            </a:endParaRPr>
          </a:p>
        </p:txBody>
      </p:sp>
      <p:sp>
        <p:nvSpPr>
          <p:cNvPr id="59396" name="矩形 1"/>
          <p:cNvSpPr>
            <a:spLocks noChangeArrowheads="1"/>
          </p:cNvSpPr>
          <p:nvPr/>
        </p:nvSpPr>
        <p:spPr bwMode="auto">
          <a:xfrm>
            <a:off x="192088" y="142875"/>
            <a:ext cx="5143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3600" b="1">
                <a:solidFill>
                  <a:srgbClr val="FF0066"/>
                </a:solidFill>
                <a:latin typeface="Times New Roman" pitchFamily="18" charset="0"/>
                <a:ea typeface="楷体_GB2312" pitchFamily="49" charset="-122"/>
                <a:cs typeface="Times New Roman" pitchFamily="18" charset="0"/>
              </a:rPr>
              <a:t>§2.5</a:t>
            </a:r>
            <a:r>
              <a:rPr kumimoji="1" lang="en-US" altLang="zh-CN" sz="3600" b="1">
                <a:solidFill>
                  <a:srgbClr val="FF0066"/>
                </a:solidFill>
                <a:latin typeface="Times New Roman" pitchFamily="18" charset="0"/>
                <a:ea typeface="楷体_GB2312" pitchFamily="49" charset="-122"/>
                <a:cs typeface="Times New Roman" pitchFamily="18" charset="0"/>
              </a:rPr>
              <a:t> </a:t>
            </a:r>
            <a:r>
              <a:rPr lang="en-US" altLang="zh-CN" sz="3600" b="1">
                <a:solidFill>
                  <a:srgbClr val="FF0066"/>
                </a:solidFill>
                <a:latin typeface="Times New Roman" pitchFamily="18" charset="0"/>
                <a:ea typeface="楷体_GB2312" pitchFamily="49" charset="-122"/>
                <a:cs typeface="Times New Roman" pitchFamily="18" charset="0"/>
              </a:rPr>
              <a:t>CMOS</a:t>
            </a:r>
            <a:r>
              <a:rPr lang="zh-CN" altLang="en-US" sz="3600" b="1">
                <a:solidFill>
                  <a:srgbClr val="FF0066"/>
                </a:solidFill>
                <a:latin typeface="Times New Roman" pitchFamily="18" charset="0"/>
                <a:ea typeface="楷体_GB2312" pitchFamily="49" charset="-122"/>
                <a:cs typeface="Times New Roman" pitchFamily="18" charset="0"/>
              </a:rPr>
              <a:t> 逻辑门电路</a:t>
            </a:r>
          </a:p>
        </p:txBody>
      </p:sp>
      <p:sp>
        <p:nvSpPr>
          <p:cNvPr id="21510" name="Text Box 15"/>
          <p:cNvSpPr txBox="1">
            <a:spLocks noChangeArrowheads="1"/>
          </p:cNvSpPr>
          <p:nvPr/>
        </p:nvSpPr>
        <p:spPr bwMode="auto">
          <a:xfrm>
            <a:off x="763588" y="1357313"/>
            <a:ext cx="4286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800" b="1">
                <a:solidFill>
                  <a:srgbClr val="006600"/>
                </a:solidFill>
                <a:latin typeface="Times New Roman" pitchFamily="18" charset="0"/>
                <a:cs typeface="Times New Roman" pitchFamily="18" charset="0"/>
              </a:rPr>
              <a:t>一、典型的</a:t>
            </a:r>
            <a:r>
              <a:rPr lang="en-US" altLang="zh-CN" sz="2800" b="1">
                <a:solidFill>
                  <a:srgbClr val="006600"/>
                </a:solidFill>
                <a:latin typeface="Times New Roman" pitchFamily="18" charset="0"/>
                <a:cs typeface="Times New Roman" pitchFamily="18" charset="0"/>
              </a:rPr>
              <a:t>CMOS</a:t>
            </a:r>
            <a:r>
              <a:rPr lang="zh-CN" altLang="en-US" sz="2800" b="1">
                <a:solidFill>
                  <a:srgbClr val="006600"/>
                </a:solidFill>
                <a:latin typeface="Times New Roman" pitchFamily="18" charset="0"/>
                <a:cs typeface="Times New Roman" pitchFamily="18" charset="0"/>
              </a:rPr>
              <a:t>门电路</a:t>
            </a:r>
          </a:p>
        </p:txBody>
      </p:sp>
      <p:sp>
        <p:nvSpPr>
          <p:cNvPr id="66" name="矩形 65"/>
          <p:cNvSpPr>
            <a:spLocks noChangeArrowheads="1"/>
          </p:cNvSpPr>
          <p:nvPr/>
        </p:nvSpPr>
        <p:spPr bwMode="auto">
          <a:xfrm>
            <a:off x="1071563" y="1824038"/>
            <a:ext cx="2035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0000"/>
                </a:solidFill>
                <a:latin typeface="Times New Roman" pitchFamily="18" charset="0"/>
                <a:cs typeface="Times New Roman" pitchFamily="18" charset="0"/>
              </a:rPr>
              <a:t>1. CMOS</a:t>
            </a:r>
            <a:r>
              <a:rPr lang="zh-CN" altLang="en-US" sz="2400" b="1">
                <a:solidFill>
                  <a:srgbClr val="FF0000"/>
                </a:solidFill>
                <a:latin typeface="Times New Roman" pitchFamily="18" charset="0"/>
                <a:cs typeface="Times New Roman" pitchFamily="18" charset="0"/>
              </a:rPr>
              <a:t>非门</a:t>
            </a:r>
          </a:p>
        </p:txBody>
      </p:sp>
      <p:grpSp>
        <p:nvGrpSpPr>
          <p:cNvPr id="2" name="组合 77"/>
          <p:cNvGrpSpPr>
            <a:grpSpLocks/>
          </p:cNvGrpSpPr>
          <p:nvPr/>
        </p:nvGrpSpPr>
        <p:grpSpPr bwMode="auto">
          <a:xfrm>
            <a:off x="1143000" y="2286000"/>
            <a:ext cx="2857500" cy="2517775"/>
            <a:chOff x="4071934" y="3314642"/>
            <a:chExt cx="2857520" cy="2517833"/>
          </a:xfrm>
        </p:grpSpPr>
        <p:sp>
          <p:nvSpPr>
            <p:cNvPr id="59436" name="Text Box 31"/>
            <p:cNvSpPr txBox="1">
              <a:spLocks noChangeArrowheads="1"/>
            </p:cNvSpPr>
            <p:nvPr/>
          </p:nvSpPr>
          <p:spPr bwMode="auto">
            <a:xfrm>
              <a:off x="6415104" y="4578640"/>
              <a:ext cx="514350" cy="63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y</a:t>
              </a:r>
            </a:p>
          </p:txBody>
        </p:sp>
        <p:sp>
          <p:nvSpPr>
            <p:cNvPr id="59437" name="Text Box 32"/>
            <p:cNvSpPr txBox="1">
              <a:spLocks noChangeArrowheads="1"/>
            </p:cNvSpPr>
            <p:nvPr/>
          </p:nvSpPr>
          <p:spPr bwMode="auto">
            <a:xfrm>
              <a:off x="4071934" y="4578640"/>
              <a:ext cx="514350" cy="63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a</a:t>
              </a:r>
            </a:p>
          </p:txBody>
        </p:sp>
        <p:sp>
          <p:nvSpPr>
            <p:cNvPr id="59438" name="矩形 70"/>
            <p:cNvSpPr>
              <a:spLocks noChangeArrowheads="1"/>
            </p:cNvSpPr>
            <p:nvPr/>
          </p:nvSpPr>
          <p:spPr bwMode="auto">
            <a:xfrm>
              <a:off x="5929322" y="5162148"/>
              <a:ext cx="4235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40404"/>
                  </a:solidFill>
                  <a:latin typeface="Times New Roman" pitchFamily="18" charset="0"/>
                </a:rPr>
                <a:t>T1</a:t>
              </a:r>
              <a:endParaRPr lang="zh-CN" altLang="en-US" sz="1600">
                <a:solidFill>
                  <a:srgbClr val="000000"/>
                </a:solidFill>
              </a:endParaRPr>
            </a:p>
          </p:txBody>
        </p:sp>
        <p:grpSp>
          <p:nvGrpSpPr>
            <p:cNvPr id="59439" name="组合 73"/>
            <p:cNvGrpSpPr>
              <a:grpSpLocks/>
            </p:cNvGrpSpPr>
            <p:nvPr/>
          </p:nvGrpSpPr>
          <p:grpSpPr bwMode="auto">
            <a:xfrm>
              <a:off x="4500563" y="3714752"/>
              <a:ext cx="1857375" cy="2117723"/>
              <a:chOff x="4500563" y="3714752"/>
              <a:chExt cx="1857375" cy="2117723"/>
            </a:xfrm>
          </p:grpSpPr>
          <p:grpSp>
            <p:nvGrpSpPr>
              <p:cNvPr id="59442" name="组合 159"/>
              <p:cNvGrpSpPr>
                <a:grpSpLocks/>
              </p:cNvGrpSpPr>
              <p:nvPr/>
            </p:nvGrpSpPr>
            <p:grpSpPr bwMode="auto">
              <a:xfrm>
                <a:off x="5357813" y="4143375"/>
                <a:ext cx="144462" cy="500063"/>
                <a:chOff x="6286512" y="4143380"/>
                <a:chExt cx="144464" cy="500066"/>
              </a:xfrm>
            </p:grpSpPr>
            <p:cxnSp>
              <p:nvCxnSpPr>
                <p:cNvPr id="157" name="直接连接符 156"/>
                <p:cNvCxnSpPr/>
                <p:nvPr/>
              </p:nvCxnSpPr>
              <p:spPr>
                <a:xfrm rot="16200000" flipH="1">
                  <a:off x="6124587" y="4376711"/>
                  <a:ext cx="3238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rot="5400000">
                  <a:off x="6180149" y="4392586"/>
                  <a:ext cx="500078" cy="158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61" name="直接连接符 160"/>
              <p:cNvCxnSpPr/>
              <p:nvPr/>
            </p:nvCxnSpPr>
            <p:spPr>
              <a:xfrm>
                <a:off x="5000629" y="4383054"/>
                <a:ext cx="35719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rot="5400000">
                <a:off x="4543418" y="4827565"/>
                <a:ext cx="916008"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445" name="组合 165"/>
              <p:cNvGrpSpPr>
                <a:grpSpLocks/>
              </p:cNvGrpSpPr>
              <p:nvPr/>
            </p:nvGrpSpPr>
            <p:grpSpPr bwMode="auto">
              <a:xfrm>
                <a:off x="5357813" y="5038725"/>
                <a:ext cx="144462" cy="500063"/>
                <a:chOff x="6286512" y="4143380"/>
                <a:chExt cx="144464" cy="500066"/>
              </a:xfrm>
            </p:grpSpPr>
            <p:cxnSp>
              <p:nvCxnSpPr>
                <p:cNvPr id="167" name="直接连接符 166"/>
                <p:cNvCxnSpPr/>
                <p:nvPr/>
              </p:nvCxnSpPr>
              <p:spPr>
                <a:xfrm rot="16200000" flipH="1">
                  <a:off x="6124587" y="4376732"/>
                  <a:ext cx="3238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rot="5400000">
                  <a:off x="6180149" y="4392607"/>
                  <a:ext cx="500078" cy="158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69" name="直接连接符 168"/>
              <p:cNvCxnSpPr/>
              <p:nvPr/>
            </p:nvCxnSpPr>
            <p:spPr>
              <a:xfrm>
                <a:off x="5000629" y="5278425"/>
                <a:ext cx="35719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5500694" y="4214776"/>
                <a:ext cx="357191"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5500694" y="4551333"/>
                <a:ext cx="357191"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5500694" y="4383054"/>
                <a:ext cx="357191" cy="1587"/>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5500694" y="5092683"/>
                <a:ext cx="35719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5500694" y="5429241"/>
                <a:ext cx="35719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5500694" y="5260962"/>
                <a:ext cx="357191" cy="0"/>
              </a:xfrm>
              <a:prstGeom prst="line">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rot="16200000" flipH="1">
                <a:off x="5573715" y="5546718"/>
                <a:ext cx="5715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rot="16200000" flipH="1">
                <a:off x="5572128" y="4097298"/>
                <a:ext cx="5715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4500562" y="4824390"/>
                <a:ext cx="500067"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5857885" y="4824390"/>
                <a:ext cx="500066"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rot="5400000">
                <a:off x="5588797" y="4829946"/>
                <a:ext cx="539762"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5715009" y="5824538"/>
                <a:ext cx="287339" cy="1587"/>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5799146" y="3714701"/>
                <a:ext cx="107951" cy="1079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72" name="椭圆 71"/>
              <p:cNvSpPr/>
              <p:nvPr/>
            </p:nvSpPr>
            <p:spPr>
              <a:xfrm>
                <a:off x="5821371" y="4786289"/>
                <a:ext cx="71439" cy="7143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73" name="椭圆 72"/>
              <p:cNvSpPr/>
              <p:nvPr/>
            </p:nvSpPr>
            <p:spPr>
              <a:xfrm>
                <a:off x="4967290" y="4787876"/>
                <a:ext cx="71439" cy="7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59440" name="矩形 75"/>
            <p:cNvSpPr>
              <a:spLocks noChangeArrowheads="1"/>
            </p:cNvSpPr>
            <p:nvPr/>
          </p:nvSpPr>
          <p:spPr bwMode="auto">
            <a:xfrm>
              <a:off x="5929322" y="4214818"/>
              <a:ext cx="4235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40404"/>
                  </a:solidFill>
                  <a:latin typeface="Times New Roman" pitchFamily="18" charset="0"/>
                </a:rPr>
                <a:t>T2</a:t>
              </a:r>
              <a:endParaRPr lang="zh-CN" altLang="en-US" sz="1600">
                <a:solidFill>
                  <a:srgbClr val="000000"/>
                </a:solidFill>
              </a:endParaRPr>
            </a:p>
          </p:txBody>
        </p:sp>
        <p:sp>
          <p:nvSpPr>
            <p:cNvPr id="59441" name="矩形 76"/>
            <p:cNvSpPr>
              <a:spLocks noChangeArrowheads="1"/>
            </p:cNvSpPr>
            <p:nvPr/>
          </p:nvSpPr>
          <p:spPr bwMode="auto">
            <a:xfrm>
              <a:off x="5572132" y="3314642"/>
              <a:ext cx="6174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40404"/>
                  </a:solidFill>
                  <a:latin typeface="Times New Roman" pitchFamily="18" charset="0"/>
                </a:rPr>
                <a:t>V</a:t>
              </a:r>
              <a:r>
                <a:rPr kumimoji="1" lang="en-US" altLang="zh-CN" sz="2000" b="1" baseline="-25000">
                  <a:solidFill>
                    <a:srgbClr val="040404"/>
                  </a:solidFill>
                  <a:latin typeface="Times New Roman" pitchFamily="18" charset="0"/>
                </a:rPr>
                <a:t>DD</a:t>
              </a:r>
              <a:endParaRPr lang="zh-CN" altLang="en-US" sz="2000" baseline="-25000">
                <a:solidFill>
                  <a:srgbClr val="000000"/>
                </a:solidFill>
              </a:endParaRPr>
            </a:p>
          </p:txBody>
        </p:sp>
      </p:grpSp>
      <p:grpSp>
        <p:nvGrpSpPr>
          <p:cNvPr id="6" name="组合 20"/>
          <p:cNvGrpSpPr>
            <a:grpSpLocks/>
          </p:cNvGrpSpPr>
          <p:nvPr/>
        </p:nvGrpSpPr>
        <p:grpSpPr bwMode="auto">
          <a:xfrm>
            <a:off x="1071563" y="4767263"/>
            <a:ext cx="3497262" cy="1019175"/>
            <a:chOff x="4943475" y="1247791"/>
            <a:chExt cx="3497263" cy="1019175"/>
          </a:xfrm>
        </p:grpSpPr>
        <p:sp>
          <p:nvSpPr>
            <p:cNvPr id="59434" name="Text Box 16"/>
            <p:cNvSpPr txBox="1">
              <a:spLocks noChangeArrowheads="1"/>
            </p:cNvSpPr>
            <p:nvPr/>
          </p:nvSpPr>
          <p:spPr bwMode="auto">
            <a:xfrm>
              <a:off x="4943475" y="1247791"/>
              <a:ext cx="349726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80000"/>
                </a:lnSpc>
                <a:spcBef>
                  <a:spcPct val="50000"/>
                </a:spcBef>
                <a:buFontTx/>
                <a:buNone/>
              </a:pPr>
              <a:endParaRPr kumimoji="1" lang="zh-CN" altLang="en-US" sz="2400" b="1">
                <a:solidFill>
                  <a:srgbClr val="000000"/>
                </a:solidFill>
                <a:latin typeface="Times New Roman" pitchFamily="18" charset="0"/>
              </a:endParaRPr>
            </a:p>
            <a:p>
              <a:pPr eaLnBrk="1" hangingPunct="1">
                <a:lnSpc>
                  <a:spcPct val="80000"/>
                </a:lnSpc>
                <a:spcBef>
                  <a:spcPct val="50000"/>
                </a:spcBef>
                <a:buFontTx/>
                <a:buNone/>
              </a:pPr>
              <a:r>
                <a:rPr kumimoji="1" lang="zh-CN" altLang="en-US" b="1" i="1">
                  <a:solidFill>
                    <a:srgbClr val="800000"/>
                  </a:solidFill>
                  <a:latin typeface="Times New Roman" pitchFamily="18" charset="0"/>
                </a:rPr>
                <a:t>        </a:t>
              </a:r>
              <a:r>
                <a:rPr kumimoji="1" lang="en-US" altLang="zh-CN" b="1" i="1">
                  <a:solidFill>
                    <a:srgbClr val="FF3300"/>
                  </a:solidFill>
                  <a:latin typeface="Times New Roman" pitchFamily="18" charset="0"/>
                </a:rPr>
                <a:t>y =   a</a:t>
              </a:r>
            </a:p>
          </p:txBody>
        </p:sp>
        <p:sp>
          <p:nvSpPr>
            <p:cNvPr id="59435" name="Line 17"/>
            <p:cNvSpPr>
              <a:spLocks noChangeShapeType="1"/>
            </p:cNvSpPr>
            <p:nvPr/>
          </p:nvSpPr>
          <p:spPr bwMode="auto">
            <a:xfrm>
              <a:off x="6648450" y="1831975"/>
              <a:ext cx="288000" cy="0"/>
            </a:xfrm>
            <a:prstGeom prst="line">
              <a:avLst/>
            </a:prstGeom>
            <a:noFill/>
            <a:ln w="28575" cap="sq">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Group 30"/>
          <p:cNvGrpSpPr>
            <a:grpSpLocks/>
          </p:cNvGrpSpPr>
          <p:nvPr/>
        </p:nvGrpSpPr>
        <p:grpSpPr bwMode="auto">
          <a:xfrm>
            <a:off x="1785938" y="5857875"/>
            <a:ext cx="2571750" cy="642938"/>
            <a:chOff x="3903" y="2472"/>
            <a:chExt cx="1485" cy="291"/>
          </a:xfrm>
        </p:grpSpPr>
        <p:sp>
          <p:nvSpPr>
            <p:cNvPr id="59427" name="Text Box 31"/>
            <p:cNvSpPr txBox="1">
              <a:spLocks noChangeArrowheads="1"/>
            </p:cNvSpPr>
            <p:nvPr/>
          </p:nvSpPr>
          <p:spPr bwMode="auto">
            <a:xfrm>
              <a:off x="5091" y="247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y</a:t>
              </a:r>
            </a:p>
          </p:txBody>
        </p:sp>
        <p:sp>
          <p:nvSpPr>
            <p:cNvPr id="59428" name="Text Box 32"/>
            <p:cNvSpPr txBox="1">
              <a:spLocks noChangeArrowheads="1"/>
            </p:cNvSpPr>
            <p:nvPr/>
          </p:nvSpPr>
          <p:spPr bwMode="auto">
            <a:xfrm>
              <a:off x="3903" y="247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a</a:t>
              </a:r>
            </a:p>
          </p:txBody>
        </p:sp>
        <p:grpSp>
          <p:nvGrpSpPr>
            <p:cNvPr id="59429" name="Group 33"/>
            <p:cNvGrpSpPr>
              <a:grpSpLocks/>
            </p:cNvGrpSpPr>
            <p:nvPr/>
          </p:nvGrpSpPr>
          <p:grpSpPr bwMode="auto">
            <a:xfrm>
              <a:off x="4119" y="2493"/>
              <a:ext cx="908" cy="270"/>
              <a:chOff x="2355" y="2421"/>
              <a:chExt cx="908" cy="270"/>
            </a:xfrm>
          </p:grpSpPr>
          <p:sp>
            <p:nvSpPr>
              <p:cNvPr id="59430" name="Line 34"/>
              <p:cNvSpPr>
                <a:spLocks noChangeShapeType="1"/>
              </p:cNvSpPr>
              <p:nvPr/>
            </p:nvSpPr>
            <p:spPr bwMode="auto">
              <a:xfrm>
                <a:off x="2355" y="2562"/>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9431" name="AutoShape 35"/>
              <p:cNvSpPr>
                <a:spLocks noChangeArrowheads="1"/>
              </p:cNvSpPr>
              <p:nvPr/>
            </p:nvSpPr>
            <p:spPr bwMode="auto">
              <a:xfrm rot="-5400000">
                <a:off x="2628" y="2412"/>
                <a:ext cx="270" cy="288"/>
              </a:xfrm>
              <a:prstGeom prst="flowChartMerge">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sp>
            <p:nvSpPr>
              <p:cNvPr id="59432" name="Oval 36"/>
              <p:cNvSpPr>
                <a:spLocks noChangeArrowheads="1"/>
              </p:cNvSpPr>
              <p:nvPr/>
            </p:nvSpPr>
            <p:spPr bwMode="auto">
              <a:xfrm>
                <a:off x="2916" y="2526"/>
                <a:ext cx="83" cy="65"/>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sp>
            <p:nvSpPr>
              <p:cNvPr id="59433" name="Line 37"/>
              <p:cNvSpPr>
                <a:spLocks noChangeShapeType="1"/>
              </p:cNvSpPr>
              <p:nvPr/>
            </p:nvSpPr>
            <p:spPr bwMode="auto">
              <a:xfrm>
                <a:off x="3002" y="2562"/>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9" name="组合 111"/>
          <p:cNvGrpSpPr>
            <a:grpSpLocks/>
          </p:cNvGrpSpPr>
          <p:nvPr/>
        </p:nvGrpSpPr>
        <p:grpSpPr bwMode="auto">
          <a:xfrm>
            <a:off x="3429000" y="4500563"/>
            <a:ext cx="1714500" cy="500062"/>
            <a:chOff x="3214678" y="4500570"/>
            <a:chExt cx="1714512" cy="500066"/>
          </a:xfrm>
        </p:grpSpPr>
        <p:sp>
          <p:nvSpPr>
            <p:cNvPr id="108" name="圆角矩形标注 107"/>
            <p:cNvSpPr/>
            <p:nvPr/>
          </p:nvSpPr>
          <p:spPr>
            <a:xfrm>
              <a:off x="3214678" y="4500570"/>
              <a:ext cx="1714512" cy="500066"/>
            </a:xfrm>
            <a:prstGeom prst="wedgeRoundRectCallout">
              <a:avLst>
                <a:gd name="adj1" fmla="val -74166"/>
                <a:gd name="adj2" fmla="val -87340"/>
                <a:gd name="adj3" fmla="val 16667"/>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9426" name="矩形 104"/>
            <p:cNvSpPr>
              <a:spLocks noChangeArrowheads="1"/>
            </p:cNvSpPr>
            <p:nvPr/>
          </p:nvSpPr>
          <p:spPr bwMode="auto">
            <a:xfrm>
              <a:off x="3357554" y="4529088"/>
              <a:ext cx="15119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FFFF00"/>
                  </a:solidFill>
                  <a:latin typeface="Times New Roman" pitchFamily="18" charset="0"/>
                </a:rPr>
                <a:t>T1</a:t>
              </a:r>
              <a:r>
                <a:rPr kumimoji="1" lang="zh-CN" altLang="en-US" sz="2000" b="1">
                  <a:solidFill>
                    <a:srgbClr val="FFFF00"/>
                  </a:solidFill>
                  <a:latin typeface="Times New Roman" pitchFamily="18" charset="0"/>
                </a:rPr>
                <a:t>为</a:t>
              </a:r>
              <a:r>
                <a:rPr kumimoji="1" lang="en-US" altLang="zh-CN" sz="2000" b="1">
                  <a:solidFill>
                    <a:srgbClr val="FFFF00"/>
                  </a:solidFill>
                  <a:latin typeface="Times New Roman" pitchFamily="18" charset="0"/>
                </a:rPr>
                <a:t>NMOS</a:t>
              </a:r>
              <a:endParaRPr lang="zh-CN" altLang="en-US" sz="2000">
                <a:solidFill>
                  <a:srgbClr val="FFFF00"/>
                </a:solidFill>
              </a:endParaRPr>
            </a:p>
          </p:txBody>
        </p:sp>
      </p:grpSp>
      <p:grpSp>
        <p:nvGrpSpPr>
          <p:cNvPr id="10" name="组合 110"/>
          <p:cNvGrpSpPr>
            <a:grpSpLocks/>
          </p:cNvGrpSpPr>
          <p:nvPr/>
        </p:nvGrpSpPr>
        <p:grpSpPr bwMode="auto">
          <a:xfrm>
            <a:off x="3357563" y="2643188"/>
            <a:ext cx="1714500" cy="500062"/>
            <a:chOff x="3143240" y="2643182"/>
            <a:chExt cx="1714512" cy="500066"/>
          </a:xfrm>
        </p:grpSpPr>
        <p:sp>
          <p:nvSpPr>
            <p:cNvPr id="107" name="圆角矩形标注 106"/>
            <p:cNvSpPr/>
            <p:nvPr/>
          </p:nvSpPr>
          <p:spPr>
            <a:xfrm>
              <a:off x="3143240" y="2643182"/>
              <a:ext cx="1714512" cy="500066"/>
            </a:xfrm>
            <a:prstGeom prst="wedgeRoundRectCallout">
              <a:avLst>
                <a:gd name="adj1" fmla="val -71944"/>
                <a:gd name="adj2" fmla="val 80278"/>
                <a:gd name="adj3" fmla="val 16667"/>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9424" name="矩形 105"/>
            <p:cNvSpPr>
              <a:spLocks noChangeArrowheads="1"/>
            </p:cNvSpPr>
            <p:nvPr/>
          </p:nvSpPr>
          <p:spPr bwMode="auto">
            <a:xfrm>
              <a:off x="3286116" y="2671700"/>
              <a:ext cx="14830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FFFF00"/>
                  </a:solidFill>
                  <a:latin typeface="Times New Roman" pitchFamily="18" charset="0"/>
                </a:rPr>
                <a:t>T2</a:t>
              </a:r>
              <a:r>
                <a:rPr kumimoji="1" lang="zh-CN" altLang="en-US" sz="2000" b="1">
                  <a:solidFill>
                    <a:srgbClr val="FFFF00"/>
                  </a:solidFill>
                  <a:latin typeface="Times New Roman" pitchFamily="18" charset="0"/>
                </a:rPr>
                <a:t>为</a:t>
              </a:r>
              <a:r>
                <a:rPr kumimoji="1" lang="en-US" altLang="zh-CN" sz="2000" b="1">
                  <a:solidFill>
                    <a:srgbClr val="FFFF00"/>
                  </a:solidFill>
                  <a:latin typeface="Times New Roman" pitchFamily="18" charset="0"/>
                </a:rPr>
                <a:t>PMOS</a:t>
              </a:r>
              <a:endParaRPr lang="zh-CN" altLang="en-US" sz="2000">
                <a:solidFill>
                  <a:srgbClr val="FFFF00"/>
                </a:solidFill>
              </a:endParaRPr>
            </a:p>
          </p:txBody>
        </p:sp>
      </p:grpSp>
      <p:grpSp>
        <p:nvGrpSpPr>
          <p:cNvPr id="11" name="组合 69"/>
          <p:cNvGrpSpPr>
            <a:grpSpLocks/>
          </p:cNvGrpSpPr>
          <p:nvPr/>
        </p:nvGrpSpPr>
        <p:grpSpPr bwMode="auto">
          <a:xfrm>
            <a:off x="5786438" y="2214563"/>
            <a:ext cx="2157412" cy="1966912"/>
            <a:chOff x="5429250" y="1357313"/>
            <a:chExt cx="2157413" cy="1966912"/>
          </a:xfrm>
        </p:grpSpPr>
        <p:grpSp>
          <p:nvGrpSpPr>
            <p:cNvPr id="59415" name="组合 32"/>
            <p:cNvGrpSpPr>
              <a:grpSpLocks/>
            </p:cNvGrpSpPr>
            <p:nvPr/>
          </p:nvGrpSpPr>
          <p:grpSpPr bwMode="auto">
            <a:xfrm>
              <a:off x="5429250" y="1357315"/>
              <a:ext cx="2157413" cy="1966915"/>
              <a:chOff x="5429256" y="1142984"/>
              <a:chExt cx="2157413" cy="1966915"/>
            </a:xfrm>
          </p:grpSpPr>
          <p:sp>
            <p:nvSpPr>
              <p:cNvPr id="59418" name="Line 9"/>
              <p:cNvSpPr>
                <a:spLocks noChangeShapeType="1"/>
              </p:cNvSpPr>
              <p:nvPr/>
            </p:nvSpPr>
            <p:spPr bwMode="auto">
              <a:xfrm flipV="1">
                <a:off x="5448306" y="2071674"/>
                <a:ext cx="2100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9419" name="Line 10"/>
              <p:cNvSpPr>
                <a:spLocks noChangeShapeType="1"/>
              </p:cNvSpPr>
              <p:nvPr/>
            </p:nvSpPr>
            <p:spPr bwMode="auto">
              <a:xfrm>
                <a:off x="5429256" y="3109899"/>
                <a:ext cx="215741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9420" name="Line 11"/>
              <p:cNvSpPr>
                <a:spLocks noChangeShapeType="1"/>
              </p:cNvSpPr>
              <p:nvPr/>
            </p:nvSpPr>
            <p:spPr bwMode="auto">
              <a:xfrm>
                <a:off x="5438781" y="1547799"/>
                <a:ext cx="2100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9421" name="Line 12"/>
              <p:cNvSpPr>
                <a:spLocks noChangeShapeType="1"/>
              </p:cNvSpPr>
              <p:nvPr/>
            </p:nvSpPr>
            <p:spPr bwMode="auto">
              <a:xfrm>
                <a:off x="6491294" y="1557324"/>
                <a:ext cx="0" cy="154305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0" name="矩形 79"/>
              <p:cNvSpPr/>
              <p:nvPr/>
            </p:nvSpPr>
            <p:spPr>
              <a:xfrm>
                <a:off x="6000756" y="1142982"/>
                <a:ext cx="958850" cy="400050"/>
              </a:xfrm>
              <a:prstGeom prst="rect">
                <a:avLst/>
              </a:prstGeom>
            </p:spPr>
            <p:txBody>
              <a:bodyPr wrap="none">
                <a:spAutoFit/>
              </a:bodyPr>
              <a:lstStyle/>
              <a:p>
                <a:pPr marL="342900" indent="-342900" eaLnBrk="0" hangingPunct="0">
                  <a:spcBef>
                    <a:spcPct val="20000"/>
                  </a:spcBef>
                  <a:defRPr/>
                </a:pPr>
                <a:r>
                  <a:rPr lang="zh-CN" altLang="en-US" sz="2000" b="1" kern="0" dirty="0">
                    <a:solidFill>
                      <a:srgbClr val="0000FF"/>
                    </a:solidFill>
                    <a:latin typeface="Times New Roman" pitchFamily="18" charset="0"/>
                    <a:ea typeface="宋体" charset="-122"/>
                    <a:cs typeface="Times New Roman" pitchFamily="18" charset="0"/>
                  </a:rPr>
                  <a:t>功能表</a:t>
                </a:r>
              </a:p>
            </p:txBody>
          </p:sp>
        </p:grpSp>
        <p:sp>
          <p:nvSpPr>
            <p:cNvPr id="59416" name="矩形 73"/>
            <p:cNvSpPr>
              <a:spLocks noChangeArrowheads="1"/>
            </p:cNvSpPr>
            <p:nvPr/>
          </p:nvSpPr>
          <p:spPr bwMode="auto">
            <a:xfrm>
              <a:off x="5715008" y="1714488"/>
              <a:ext cx="16257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800" b="1" i="1">
                  <a:solidFill>
                    <a:srgbClr val="FF0000"/>
                  </a:solidFill>
                  <a:latin typeface="Times New Roman" pitchFamily="18" charset="0"/>
                </a:rPr>
                <a:t>v</a:t>
              </a:r>
              <a:r>
                <a:rPr kumimoji="1" lang="en-US" altLang="zh-CN" sz="2800" b="1" i="1" baseline="-25000">
                  <a:solidFill>
                    <a:srgbClr val="FF0000"/>
                  </a:solidFill>
                  <a:latin typeface="Times New Roman" pitchFamily="18" charset="0"/>
                </a:rPr>
                <a:t>a</a:t>
              </a:r>
              <a:r>
                <a:rPr kumimoji="1" lang="en-US" altLang="zh-CN" sz="2800" b="1" i="1">
                  <a:solidFill>
                    <a:srgbClr val="FF0000"/>
                  </a:solidFill>
                  <a:latin typeface="Times New Roman" pitchFamily="18" charset="0"/>
                </a:rPr>
                <a:t> </a:t>
              </a:r>
              <a:r>
                <a:rPr kumimoji="1" lang="zh-CN" altLang="en-US" sz="2800" b="1" i="1">
                  <a:solidFill>
                    <a:srgbClr val="FF0000"/>
                  </a:solidFill>
                  <a:latin typeface="Times New Roman" pitchFamily="18" charset="0"/>
                </a:rPr>
                <a:t>        </a:t>
              </a:r>
              <a:r>
                <a:rPr kumimoji="1" lang="en-US" altLang="zh-CN" sz="2800" b="1" i="1">
                  <a:solidFill>
                    <a:srgbClr val="FF0000"/>
                  </a:solidFill>
                  <a:latin typeface="Times New Roman" pitchFamily="18" charset="0"/>
                </a:rPr>
                <a:t>v</a:t>
              </a:r>
              <a:r>
                <a:rPr kumimoji="1" lang="en-US" altLang="zh-CN" sz="2800" b="1" i="1" baseline="-25000">
                  <a:solidFill>
                    <a:srgbClr val="FF0000"/>
                  </a:solidFill>
                  <a:latin typeface="Times New Roman" pitchFamily="18" charset="0"/>
                </a:rPr>
                <a:t>y</a:t>
              </a:r>
              <a:r>
                <a:rPr kumimoji="1" lang="en-US" altLang="zh-CN" sz="2800" b="1" i="1">
                  <a:solidFill>
                    <a:srgbClr val="FF0000"/>
                  </a:solidFill>
                  <a:latin typeface="Times New Roman" pitchFamily="18" charset="0"/>
                </a:rPr>
                <a:t> </a:t>
              </a:r>
              <a:endParaRPr lang="zh-CN" altLang="en-US" sz="2800">
                <a:solidFill>
                  <a:srgbClr val="000000"/>
                </a:solidFill>
              </a:endParaRPr>
            </a:p>
          </p:txBody>
        </p:sp>
        <p:sp>
          <p:nvSpPr>
            <p:cNvPr id="59417" name="矩形 74"/>
            <p:cNvSpPr>
              <a:spLocks noChangeArrowheads="1"/>
            </p:cNvSpPr>
            <p:nvPr/>
          </p:nvSpPr>
          <p:spPr bwMode="auto">
            <a:xfrm>
              <a:off x="5757115" y="2357430"/>
              <a:ext cx="1475084"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Tx/>
                <a:buNone/>
              </a:pPr>
              <a:r>
                <a:rPr kumimoji="1" lang="en-US" altLang="zh-CN" sz="2400" b="1">
                  <a:solidFill>
                    <a:srgbClr val="040404"/>
                  </a:solidFill>
                  <a:latin typeface="Times New Roman" pitchFamily="18" charset="0"/>
                </a:rPr>
                <a:t>L           H</a:t>
              </a:r>
            </a:p>
            <a:p>
              <a:pPr eaLnBrk="1" hangingPunct="1">
                <a:spcBef>
                  <a:spcPts val="600"/>
                </a:spcBef>
                <a:buFontTx/>
                <a:buNone/>
              </a:pPr>
              <a:r>
                <a:rPr kumimoji="1" lang="en-US" altLang="zh-CN" sz="2400" b="1">
                  <a:solidFill>
                    <a:srgbClr val="040404"/>
                  </a:solidFill>
                  <a:latin typeface="Times New Roman" pitchFamily="18" charset="0"/>
                </a:rPr>
                <a:t>H          L</a:t>
              </a:r>
              <a:endParaRPr lang="zh-CN" altLang="en-US" sz="2400">
                <a:solidFill>
                  <a:srgbClr val="000000"/>
                </a:solidFill>
              </a:endParaRPr>
            </a:p>
          </p:txBody>
        </p:sp>
      </p:grpSp>
      <p:grpSp>
        <p:nvGrpSpPr>
          <p:cNvPr id="13" name="组合 80"/>
          <p:cNvGrpSpPr>
            <a:grpSpLocks/>
          </p:cNvGrpSpPr>
          <p:nvPr/>
        </p:nvGrpSpPr>
        <p:grpSpPr bwMode="auto">
          <a:xfrm>
            <a:off x="5786438" y="4500563"/>
            <a:ext cx="2157412" cy="1928812"/>
            <a:chOff x="5429250" y="3643313"/>
            <a:chExt cx="2157413" cy="1928812"/>
          </a:xfrm>
        </p:grpSpPr>
        <p:grpSp>
          <p:nvGrpSpPr>
            <p:cNvPr id="59406" name="组合 34"/>
            <p:cNvGrpSpPr>
              <a:grpSpLocks/>
            </p:cNvGrpSpPr>
            <p:nvPr/>
          </p:nvGrpSpPr>
          <p:grpSpPr bwMode="auto">
            <a:xfrm>
              <a:off x="5429250" y="3643315"/>
              <a:ext cx="2157413" cy="1928813"/>
              <a:chOff x="5429256" y="3429000"/>
              <a:chExt cx="2157413" cy="1928826"/>
            </a:xfrm>
          </p:grpSpPr>
          <p:grpSp>
            <p:nvGrpSpPr>
              <p:cNvPr id="59409" name="组合 13"/>
              <p:cNvGrpSpPr>
                <a:grpSpLocks/>
              </p:cNvGrpSpPr>
              <p:nvPr/>
            </p:nvGrpSpPr>
            <p:grpSpPr bwMode="auto">
              <a:xfrm>
                <a:off x="5429256" y="3795726"/>
                <a:ext cx="2157413" cy="1562100"/>
                <a:chOff x="1187450" y="3738563"/>
                <a:chExt cx="2157413" cy="1562100"/>
              </a:xfrm>
            </p:grpSpPr>
            <p:sp>
              <p:nvSpPr>
                <p:cNvPr id="59411" name="Line 9"/>
                <p:cNvSpPr>
                  <a:spLocks noChangeShapeType="1"/>
                </p:cNvSpPr>
                <p:nvPr/>
              </p:nvSpPr>
              <p:spPr bwMode="auto">
                <a:xfrm flipV="1">
                  <a:off x="1206500" y="4262438"/>
                  <a:ext cx="2100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9412" name="Line 10"/>
                <p:cNvSpPr>
                  <a:spLocks noChangeShapeType="1"/>
                </p:cNvSpPr>
                <p:nvPr/>
              </p:nvSpPr>
              <p:spPr bwMode="auto">
                <a:xfrm>
                  <a:off x="1187450" y="5300663"/>
                  <a:ext cx="215741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9413" name="Line 11"/>
                <p:cNvSpPr>
                  <a:spLocks noChangeShapeType="1"/>
                </p:cNvSpPr>
                <p:nvPr/>
              </p:nvSpPr>
              <p:spPr bwMode="auto">
                <a:xfrm>
                  <a:off x="1196975" y="3738563"/>
                  <a:ext cx="2100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9414" name="Line 12"/>
                <p:cNvSpPr>
                  <a:spLocks noChangeShapeType="1"/>
                </p:cNvSpPr>
                <p:nvPr/>
              </p:nvSpPr>
              <p:spPr bwMode="auto">
                <a:xfrm>
                  <a:off x="2249488" y="3748088"/>
                  <a:ext cx="0" cy="154305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87" name="矩形 86"/>
              <p:cNvSpPr/>
              <p:nvPr/>
            </p:nvSpPr>
            <p:spPr>
              <a:xfrm>
                <a:off x="6000756" y="3428998"/>
                <a:ext cx="958850" cy="400053"/>
              </a:xfrm>
              <a:prstGeom prst="rect">
                <a:avLst/>
              </a:prstGeom>
            </p:spPr>
            <p:txBody>
              <a:bodyPr wrap="none">
                <a:spAutoFit/>
              </a:bodyPr>
              <a:lstStyle/>
              <a:p>
                <a:pPr marL="342900" indent="-342900" eaLnBrk="0" hangingPunct="0">
                  <a:spcBef>
                    <a:spcPct val="20000"/>
                  </a:spcBef>
                  <a:defRPr/>
                </a:pPr>
                <a:r>
                  <a:rPr lang="zh-CN" altLang="en-US" sz="2000" b="1" kern="0" dirty="0">
                    <a:solidFill>
                      <a:srgbClr val="C00000"/>
                    </a:solidFill>
                    <a:latin typeface="Times New Roman" pitchFamily="18" charset="0"/>
                    <a:ea typeface="宋体" charset="-122"/>
                    <a:cs typeface="Times New Roman" pitchFamily="18" charset="0"/>
                  </a:rPr>
                  <a:t>真值表</a:t>
                </a:r>
              </a:p>
            </p:txBody>
          </p:sp>
        </p:grpSp>
        <p:sp>
          <p:nvSpPr>
            <p:cNvPr id="59407" name="矩形 82"/>
            <p:cNvSpPr>
              <a:spLocks noChangeArrowheads="1"/>
            </p:cNvSpPr>
            <p:nvPr/>
          </p:nvSpPr>
          <p:spPr bwMode="auto">
            <a:xfrm>
              <a:off x="5773786" y="3977350"/>
              <a:ext cx="15103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800" b="1" i="1">
                  <a:solidFill>
                    <a:srgbClr val="FF0000"/>
                  </a:solidFill>
                  <a:latin typeface="Times New Roman" pitchFamily="18" charset="0"/>
                </a:rPr>
                <a:t>a </a:t>
              </a:r>
              <a:r>
                <a:rPr kumimoji="1" lang="zh-CN" altLang="en-US" sz="2800" b="1" i="1">
                  <a:solidFill>
                    <a:srgbClr val="FF0000"/>
                  </a:solidFill>
                  <a:latin typeface="Times New Roman" pitchFamily="18" charset="0"/>
                </a:rPr>
                <a:t>         </a:t>
              </a:r>
              <a:r>
                <a:rPr kumimoji="1" lang="en-US" altLang="zh-CN" sz="2800" b="1" i="1">
                  <a:solidFill>
                    <a:srgbClr val="FF0000"/>
                  </a:solidFill>
                  <a:latin typeface="Times New Roman" pitchFamily="18" charset="0"/>
                </a:rPr>
                <a:t>y </a:t>
              </a:r>
              <a:endParaRPr lang="zh-CN" altLang="en-US" sz="2800">
                <a:solidFill>
                  <a:srgbClr val="000000"/>
                </a:solidFill>
              </a:endParaRPr>
            </a:p>
          </p:txBody>
        </p:sp>
        <p:sp>
          <p:nvSpPr>
            <p:cNvPr id="59408" name="矩形 83"/>
            <p:cNvSpPr>
              <a:spLocks noChangeArrowheads="1"/>
            </p:cNvSpPr>
            <p:nvPr/>
          </p:nvSpPr>
          <p:spPr bwMode="auto">
            <a:xfrm>
              <a:off x="5786446" y="4572008"/>
              <a:ext cx="1415772"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Tx/>
                <a:buNone/>
              </a:pPr>
              <a:r>
                <a:rPr kumimoji="1" lang="en-US" altLang="zh-CN" sz="2400" b="1">
                  <a:solidFill>
                    <a:srgbClr val="040404"/>
                  </a:solidFill>
                  <a:latin typeface="Times New Roman" pitchFamily="18" charset="0"/>
                </a:rPr>
                <a:t>0            1</a:t>
              </a:r>
            </a:p>
            <a:p>
              <a:pPr eaLnBrk="1" hangingPunct="1">
                <a:spcBef>
                  <a:spcPts val="600"/>
                </a:spcBef>
                <a:buFontTx/>
                <a:buNone/>
              </a:pPr>
              <a:r>
                <a:rPr kumimoji="1" lang="en-US" altLang="zh-CN" sz="2400" b="1">
                  <a:solidFill>
                    <a:srgbClr val="040404"/>
                  </a:solidFill>
                  <a:latin typeface="Times New Roman" pitchFamily="18" charset="0"/>
                </a:rPr>
                <a:t>1            0</a:t>
              </a:r>
              <a:endParaRPr lang="zh-CN" altLang="en-US" sz="240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wipe(left)">
                                      <p:cBhvr>
                                        <p:cTn id="7" dur="500"/>
                                        <p:tgtEl>
                                          <p:spTgt spid="21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10"/>
                                        </p:tgtEl>
                                        <p:attrNameLst>
                                          <p:attrName>style.visibility</p:attrName>
                                        </p:attrNameLst>
                                      </p:cBhvr>
                                      <p:to>
                                        <p:strVal val="visible"/>
                                      </p:to>
                                    </p:set>
                                    <p:animEffect transition="in" filter="wipe(left)">
                                      <p:cBhvr>
                                        <p:cTn id="12" dur="500"/>
                                        <p:tgtEl>
                                          <p:spTgt spid="215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left)">
                                      <p:cBhvr>
                                        <p:cTn id="17" dur="500"/>
                                        <p:tgtEl>
                                          <p:spTgt spid="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nodeType="click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linds(horizontal)">
                                      <p:cBhvr>
                                        <p:cTn id="48" dur="500"/>
                                        <p:tgtEl>
                                          <p:spTgt spid="1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par>
                                <p:cTn id="54" presetID="22" presetClass="entr" presetSubtype="8"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10" grpId="0"/>
      <p:bldP spid="6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28"/>
          <p:cNvSpPr>
            <a:spLocks noChangeArrowheads="1"/>
          </p:cNvSpPr>
          <p:nvPr/>
        </p:nvSpPr>
        <p:spPr bwMode="auto">
          <a:xfrm>
            <a:off x="531813" y="71438"/>
            <a:ext cx="2343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0000"/>
                </a:solidFill>
                <a:latin typeface="Times New Roman" pitchFamily="18" charset="0"/>
                <a:cs typeface="Times New Roman" pitchFamily="18" charset="0"/>
              </a:rPr>
              <a:t>2. CMOS</a:t>
            </a:r>
            <a:r>
              <a:rPr lang="zh-CN" altLang="en-US" sz="2400" b="1">
                <a:solidFill>
                  <a:srgbClr val="FF0000"/>
                </a:solidFill>
                <a:latin typeface="Times New Roman" pitchFamily="18" charset="0"/>
                <a:cs typeface="Times New Roman" pitchFamily="18" charset="0"/>
              </a:rPr>
              <a:t>与非门</a:t>
            </a:r>
          </a:p>
        </p:txBody>
      </p:sp>
      <p:grpSp>
        <p:nvGrpSpPr>
          <p:cNvPr id="2" name="组合 111"/>
          <p:cNvGrpSpPr>
            <a:grpSpLocks/>
          </p:cNvGrpSpPr>
          <p:nvPr/>
        </p:nvGrpSpPr>
        <p:grpSpPr bwMode="auto">
          <a:xfrm>
            <a:off x="460375" y="642938"/>
            <a:ext cx="4371975" cy="4157662"/>
            <a:chOff x="3986212" y="785794"/>
            <a:chExt cx="4372002" cy="4157691"/>
          </a:xfrm>
        </p:grpSpPr>
        <p:sp>
          <p:nvSpPr>
            <p:cNvPr id="60457" name="Text Box 31"/>
            <p:cNvSpPr txBox="1">
              <a:spLocks noChangeArrowheads="1"/>
            </p:cNvSpPr>
            <p:nvPr/>
          </p:nvSpPr>
          <p:spPr bwMode="auto">
            <a:xfrm>
              <a:off x="7843864" y="2571744"/>
              <a:ext cx="514350" cy="63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y</a:t>
              </a:r>
            </a:p>
          </p:txBody>
        </p:sp>
        <p:sp>
          <p:nvSpPr>
            <p:cNvPr id="60458" name="Text Box 32"/>
            <p:cNvSpPr txBox="1">
              <a:spLocks noChangeArrowheads="1"/>
            </p:cNvSpPr>
            <p:nvPr/>
          </p:nvSpPr>
          <p:spPr bwMode="auto">
            <a:xfrm>
              <a:off x="3986212" y="3071810"/>
              <a:ext cx="514350" cy="63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a</a:t>
              </a:r>
            </a:p>
          </p:txBody>
        </p:sp>
        <p:grpSp>
          <p:nvGrpSpPr>
            <p:cNvPr id="60459" name="组合 109"/>
            <p:cNvGrpSpPr>
              <a:grpSpLocks/>
            </p:cNvGrpSpPr>
            <p:nvPr/>
          </p:nvGrpSpPr>
          <p:grpSpPr bwMode="auto">
            <a:xfrm>
              <a:off x="4357686" y="785794"/>
              <a:ext cx="3429024" cy="4157691"/>
              <a:chOff x="4357686" y="785794"/>
              <a:chExt cx="3429024" cy="4157691"/>
            </a:xfrm>
          </p:grpSpPr>
          <p:sp>
            <p:nvSpPr>
              <p:cNvPr id="60461" name="矩形 32"/>
              <p:cNvSpPr>
                <a:spLocks noChangeArrowheads="1"/>
              </p:cNvSpPr>
              <p:nvPr/>
            </p:nvSpPr>
            <p:spPr bwMode="auto">
              <a:xfrm>
                <a:off x="7000892" y="2143116"/>
                <a:ext cx="4235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40404"/>
                    </a:solidFill>
                    <a:latin typeface="Times New Roman" pitchFamily="18" charset="0"/>
                  </a:rPr>
                  <a:t>T2</a:t>
                </a:r>
                <a:endParaRPr lang="zh-CN" altLang="en-US" sz="1600">
                  <a:solidFill>
                    <a:srgbClr val="000000"/>
                  </a:solidFill>
                </a:endParaRPr>
              </a:p>
            </p:txBody>
          </p:sp>
          <p:cxnSp>
            <p:nvCxnSpPr>
              <p:cNvPr id="38" name="直接连接符 37"/>
              <p:cNvCxnSpPr/>
              <p:nvPr/>
            </p:nvCxnSpPr>
            <p:spPr>
              <a:xfrm>
                <a:off x="6143638" y="2319330"/>
                <a:ext cx="357189"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5180019" y="3270248"/>
                <a:ext cx="1928825"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464" name="组合 165"/>
              <p:cNvGrpSpPr>
                <a:grpSpLocks/>
              </p:cNvGrpSpPr>
              <p:nvPr/>
            </p:nvGrpSpPr>
            <p:grpSpPr bwMode="auto">
              <a:xfrm>
                <a:off x="6499329" y="4010075"/>
                <a:ext cx="144463" cy="500063"/>
                <a:chOff x="6286512" y="4143380"/>
                <a:chExt cx="144463" cy="500066"/>
              </a:xfrm>
            </p:grpSpPr>
            <p:cxnSp>
              <p:nvCxnSpPr>
                <p:cNvPr id="57" name="直接连接符 56"/>
                <p:cNvCxnSpPr/>
                <p:nvPr/>
              </p:nvCxnSpPr>
              <p:spPr>
                <a:xfrm rot="16200000" flipH="1">
                  <a:off x="6124496" y="4376699"/>
                  <a:ext cx="3238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a:off x="6180058" y="4392574"/>
                  <a:ext cx="500069" cy="15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41" name="直接连接符 40"/>
              <p:cNvCxnSpPr/>
              <p:nvPr/>
            </p:nvCxnSpPr>
            <p:spPr>
              <a:xfrm>
                <a:off x="4357689" y="4240218"/>
                <a:ext cx="2143138"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466" name="组合 60"/>
              <p:cNvGrpSpPr>
                <a:grpSpLocks/>
              </p:cNvGrpSpPr>
              <p:nvPr/>
            </p:nvGrpSpPr>
            <p:grpSpPr bwMode="auto">
              <a:xfrm>
                <a:off x="6499329" y="3114725"/>
                <a:ext cx="715877" cy="500063"/>
                <a:chOff x="5536776" y="3114725"/>
                <a:chExt cx="715877" cy="500063"/>
              </a:xfrm>
            </p:grpSpPr>
            <p:grpSp>
              <p:nvGrpSpPr>
                <p:cNvPr id="60509" name="组合 159"/>
                <p:cNvGrpSpPr>
                  <a:grpSpLocks/>
                </p:cNvGrpSpPr>
                <p:nvPr/>
              </p:nvGrpSpPr>
              <p:grpSpPr bwMode="auto">
                <a:xfrm>
                  <a:off x="5536776" y="3114725"/>
                  <a:ext cx="144463" cy="500063"/>
                  <a:chOff x="6286512" y="4143380"/>
                  <a:chExt cx="144463" cy="500066"/>
                </a:xfrm>
              </p:grpSpPr>
              <p:cxnSp>
                <p:nvCxnSpPr>
                  <p:cNvPr id="59" name="直接连接符 58"/>
                  <p:cNvCxnSpPr/>
                  <p:nvPr/>
                </p:nvCxnSpPr>
                <p:spPr>
                  <a:xfrm rot="16200000" flipH="1">
                    <a:off x="6124496" y="4376693"/>
                    <a:ext cx="3238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a:off x="6180058" y="4392568"/>
                    <a:ext cx="500069" cy="15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42" name="直接连接符 41"/>
                <p:cNvCxnSpPr/>
                <p:nvPr/>
              </p:nvCxnSpPr>
              <p:spPr>
                <a:xfrm>
                  <a:off x="5679563" y="3186110"/>
                  <a:ext cx="357189"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679563" y="3522662"/>
                  <a:ext cx="357189"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679563" y="3354386"/>
                  <a:ext cx="573090" cy="3175"/>
                </a:xfrm>
                <a:prstGeom prst="line">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p:nvPr/>
            </p:nvCxnSpPr>
            <p:spPr>
              <a:xfrm>
                <a:off x="6642116" y="4064004"/>
                <a:ext cx="35718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6642116" y="4400556"/>
                <a:ext cx="35718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6642116" y="4214818"/>
                <a:ext cx="573091" cy="0"/>
              </a:xfrm>
              <a:prstGeom prst="line">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a:off x="5392745" y="2051040"/>
                <a:ext cx="50324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5400000">
                <a:off x="6466695" y="1770845"/>
                <a:ext cx="1069982"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643572" y="2836858"/>
                <a:ext cx="214313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flipH="1" flipV="1">
                <a:off x="6643703" y="2819395"/>
                <a:ext cx="714380" cy="31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5400000">
                <a:off x="6730222" y="3801271"/>
                <a:ext cx="539754"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843729" y="4941898"/>
                <a:ext cx="287340" cy="1587"/>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6942155" y="1185847"/>
                <a:ext cx="107951" cy="1079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5" name="椭圆 54"/>
              <p:cNvSpPr/>
              <p:nvPr/>
            </p:nvSpPr>
            <p:spPr>
              <a:xfrm>
                <a:off x="6967555" y="1747826"/>
                <a:ext cx="71438" cy="714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6" name="椭圆 55"/>
              <p:cNvSpPr/>
              <p:nvPr/>
            </p:nvSpPr>
            <p:spPr>
              <a:xfrm>
                <a:off x="4740279" y="3311524"/>
                <a:ext cx="71437"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0479" name="矩形 34"/>
              <p:cNvSpPr>
                <a:spLocks noChangeArrowheads="1"/>
              </p:cNvSpPr>
              <p:nvPr/>
            </p:nvSpPr>
            <p:spPr bwMode="auto">
              <a:xfrm>
                <a:off x="5643570" y="2143116"/>
                <a:ext cx="4235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40404"/>
                    </a:solidFill>
                    <a:latin typeface="Times New Roman" pitchFamily="18" charset="0"/>
                  </a:rPr>
                  <a:t>T1</a:t>
                </a:r>
                <a:endParaRPr lang="zh-CN" altLang="en-US" sz="1600">
                  <a:solidFill>
                    <a:srgbClr val="000000"/>
                  </a:solidFill>
                </a:endParaRPr>
              </a:p>
            </p:txBody>
          </p:sp>
          <p:sp>
            <p:nvSpPr>
              <p:cNvPr id="60480" name="矩形 35"/>
              <p:cNvSpPr>
                <a:spLocks noChangeArrowheads="1"/>
              </p:cNvSpPr>
              <p:nvPr/>
            </p:nvSpPr>
            <p:spPr bwMode="auto">
              <a:xfrm>
                <a:off x="6727840" y="785794"/>
                <a:ext cx="6174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40404"/>
                    </a:solidFill>
                    <a:latin typeface="Times New Roman" pitchFamily="18" charset="0"/>
                  </a:rPr>
                  <a:t>V</a:t>
                </a:r>
                <a:r>
                  <a:rPr kumimoji="1" lang="en-US" altLang="zh-CN" sz="2000" b="1" baseline="-25000">
                    <a:solidFill>
                      <a:srgbClr val="040404"/>
                    </a:solidFill>
                    <a:latin typeface="Times New Roman" pitchFamily="18" charset="0"/>
                  </a:rPr>
                  <a:t>DD</a:t>
                </a:r>
                <a:endParaRPr lang="zh-CN" altLang="en-US" sz="2000" baseline="-25000">
                  <a:solidFill>
                    <a:srgbClr val="000000"/>
                  </a:solidFill>
                </a:endParaRPr>
              </a:p>
            </p:txBody>
          </p:sp>
          <p:grpSp>
            <p:nvGrpSpPr>
              <p:cNvPr id="60481" name="组合 61"/>
              <p:cNvGrpSpPr>
                <a:grpSpLocks/>
              </p:cNvGrpSpPr>
              <p:nvPr/>
            </p:nvGrpSpPr>
            <p:grpSpPr bwMode="auto">
              <a:xfrm>
                <a:off x="5143504" y="2071678"/>
                <a:ext cx="499975" cy="500063"/>
                <a:chOff x="5536776" y="3114725"/>
                <a:chExt cx="499975" cy="500063"/>
              </a:xfrm>
            </p:grpSpPr>
            <p:grpSp>
              <p:nvGrpSpPr>
                <p:cNvPr id="60503" name="组合 159"/>
                <p:cNvGrpSpPr>
                  <a:grpSpLocks/>
                </p:cNvGrpSpPr>
                <p:nvPr/>
              </p:nvGrpSpPr>
              <p:grpSpPr bwMode="auto">
                <a:xfrm>
                  <a:off x="5536776" y="3114725"/>
                  <a:ext cx="144463" cy="500063"/>
                  <a:chOff x="6286512" y="4143380"/>
                  <a:chExt cx="144463" cy="500066"/>
                </a:xfrm>
              </p:grpSpPr>
              <p:cxnSp>
                <p:nvCxnSpPr>
                  <p:cNvPr id="67" name="直接连接符 66"/>
                  <p:cNvCxnSpPr/>
                  <p:nvPr/>
                </p:nvCxnSpPr>
                <p:spPr>
                  <a:xfrm rot="16200000" flipH="1">
                    <a:off x="6124588" y="4376745"/>
                    <a:ext cx="3238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5400000">
                    <a:off x="6180151" y="4392620"/>
                    <a:ext cx="500068" cy="15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64" name="直接连接符 63"/>
                <p:cNvCxnSpPr/>
                <p:nvPr/>
              </p:nvCxnSpPr>
              <p:spPr>
                <a:xfrm>
                  <a:off x="5679655" y="3186162"/>
                  <a:ext cx="357189"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679655" y="3522714"/>
                  <a:ext cx="357189"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679655" y="3354438"/>
                  <a:ext cx="357189" cy="1588"/>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482" name="组合 68"/>
              <p:cNvGrpSpPr>
                <a:grpSpLocks/>
              </p:cNvGrpSpPr>
              <p:nvPr/>
            </p:nvGrpSpPr>
            <p:grpSpPr bwMode="auto">
              <a:xfrm>
                <a:off x="6500826" y="2071678"/>
                <a:ext cx="499975" cy="500063"/>
                <a:chOff x="5536776" y="3114725"/>
                <a:chExt cx="499975" cy="500063"/>
              </a:xfrm>
            </p:grpSpPr>
            <p:grpSp>
              <p:nvGrpSpPr>
                <p:cNvPr id="60497" name="组合 159"/>
                <p:cNvGrpSpPr>
                  <a:grpSpLocks/>
                </p:cNvGrpSpPr>
                <p:nvPr/>
              </p:nvGrpSpPr>
              <p:grpSpPr bwMode="auto">
                <a:xfrm>
                  <a:off x="5536776" y="3114725"/>
                  <a:ext cx="144463" cy="500063"/>
                  <a:chOff x="6286512" y="4143380"/>
                  <a:chExt cx="144463" cy="500066"/>
                </a:xfrm>
              </p:grpSpPr>
              <p:cxnSp>
                <p:nvCxnSpPr>
                  <p:cNvPr id="74" name="直接连接符 73"/>
                  <p:cNvCxnSpPr/>
                  <p:nvPr/>
                </p:nvCxnSpPr>
                <p:spPr>
                  <a:xfrm rot="16200000" flipH="1">
                    <a:off x="6124586" y="4376745"/>
                    <a:ext cx="3238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5400000">
                    <a:off x="6180149" y="4392620"/>
                    <a:ext cx="500068" cy="158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1" name="直接连接符 70"/>
                <p:cNvCxnSpPr/>
                <p:nvPr/>
              </p:nvCxnSpPr>
              <p:spPr>
                <a:xfrm>
                  <a:off x="5679653" y="3186162"/>
                  <a:ext cx="35719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679653" y="3522714"/>
                  <a:ext cx="35719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679653" y="3354438"/>
                  <a:ext cx="357190" cy="1588"/>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8" name="直接连接符 77"/>
              <p:cNvCxnSpPr/>
              <p:nvPr/>
            </p:nvCxnSpPr>
            <p:spPr>
              <a:xfrm>
                <a:off x="4773617" y="2311392"/>
                <a:ext cx="35719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4357689" y="3357562"/>
                <a:ext cx="2143138"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5400000">
                <a:off x="4249738" y="2833683"/>
                <a:ext cx="107157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5643572" y="1785926"/>
                <a:ext cx="1357321"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5400000">
                <a:off x="5465771" y="2652707"/>
                <a:ext cx="357189"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5400000">
                <a:off x="6731810" y="4672814"/>
                <a:ext cx="539754"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a:off x="6097600" y="4202118"/>
                <a:ext cx="71438" cy="714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3" name="椭圆 92"/>
              <p:cNvSpPr/>
              <p:nvPr/>
            </p:nvSpPr>
            <p:spPr>
              <a:xfrm>
                <a:off x="6962793" y="2798758"/>
                <a:ext cx="71437" cy="714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4" name="椭圆 93"/>
              <p:cNvSpPr/>
              <p:nvPr/>
            </p:nvSpPr>
            <p:spPr>
              <a:xfrm>
                <a:off x="7189806" y="4181480"/>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99" name="直接连接符 98"/>
              <p:cNvCxnSpPr/>
              <p:nvPr/>
            </p:nvCxnSpPr>
            <p:spPr>
              <a:xfrm rot="5400000">
                <a:off x="6572265" y="4000503"/>
                <a:ext cx="1285884" cy="31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7013593" y="4629158"/>
                <a:ext cx="2016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6962793" y="4592646"/>
                <a:ext cx="71437" cy="714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0495" name="矩形 107"/>
              <p:cNvSpPr>
                <a:spLocks noChangeArrowheads="1"/>
              </p:cNvSpPr>
              <p:nvPr/>
            </p:nvSpPr>
            <p:spPr bwMode="auto">
              <a:xfrm>
                <a:off x="7286644" y="3214686"/>
                <a:ext cx="4235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40404"/>
                    </a:solidFill>
                    <a:latin typeface="Times New Roman" pitchFamily="18" charset="0"/>
                  </a:rPr>
                  <a:t>T3</a:t>
                </a:r>
                <a:endParaRPr lang="zh-CN" altLang="en-US" sz="1600">
                  <a:solidFill>
                    <a:srgbClr val="000000"/>
                  </a:solidFill>
                </a:endParaRPr>
              </a:p>
            </p:txBody>
          </p:sp>
          <p:sp>
            <p:nvSpPr>
              <p:cNvPr id="60496" name="矩形 108"/>
              <p:cNvSpPr>
                <a:spLocks noChangeArrowheads="1"/>
              </p:cNvSpPr>
              <p:nvPr/>
            </p:nvSpPr>
            <p:spPr bwMode="auto">
              <a:xfrm>
                <a:off x="7286644" y="4019140"/>
                <a:ext cx="4235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40404"/>
                    </a:solidFill>
                    <a:latin typeface="Times New Roman" pitchFamily="18" charset="0"/>
                  </a:rPr>
                  <a:t>T4</a:t>
                </a:r>
                <a:endParaRPr lang="zh-CN" altLang="en-US" sz="1600">
                  <a:solidFill>
                    <a:srgbClr val="000000"/>
                  </a:solidFill>
                </a:endParaRPr>
              </a:p>
            </p:txBody>
          </p:sp>
        </p:grpSp>
        <p:sp>
          <p:nvSpPr>
            <p:cNvPr id="60460" name="Text Box 32"/>
            <p:cNvSpPr txBox="1">
              <a:spLocks noChangeArrowheads="1"/>
            </p:cNvSpPr>
            <p:nvPr/>
          </p:nvSpPr>
          <p:spPr bwMode="auto">
            <a:xfrm>
              <a:off x="4000496" y="4007136"/>
              <a:ext cx="514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b</a:t>
              </a:r>
            </a:p>
          </p:txBody>
        </p:sp>
      </p:grpSp>
      <p:grpSp>
        <p:nvGrpSpPr>
          <p:cNvPr id="11" name="组合 116"/>
          <p:cNvGrpSpPr>
            <a:grpSpLocks/>
          </p:cNvGrpSpPr>
          <p:nvPr/>
        </p:nvGrpSpPr>
        <p:grpSpPr bwMode="auto">
          <a:xfrm>
            <a:off x="460375" y="1028700"/>
            <a:ext cx="3429000" cy="1614488"/>
            <a:chOff x="285720" y="1171502"/>
            <a:chExt cx="3429024" cy="1614556"/>
          </a:xfrm>
        </p:grpSpPr>
        <p:sp>
          <p:nvSpPr>
            <p:cNvPr id="113" name="椭圆形标注 112"/>
            <p:cNvSpPr/>
            <p:nvPr/>
          </p:nvSpPr>
          <p:spPr>
            <a:xfrm>
              <a:off x="1214415" y="1785891"/>
              <a:ext cx="2500329" cy="1000167"/>
            </a:xfrm>
            <a:prstGeom prst="wedgeEllipseCallout">
              <a:avLst>
                <a:gd name="adj1" fmla="val -37087"/>
                <a:gd name="adj2" fmla="val -70832"/>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0456" name="矩形 113"/>
            <p:cNvSpPr>
              <a:spLocks noChangeArrowheads="1"/>
            </p:cNvSpPr>
            <p:nvPr/>
          </p:nvSpPr>
          <p:spPr bwMode="auto">
            <a:xfrm>
              <a:off x="285720" y="1171502"/>
              <a:ext cx="2815194" cy="40011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C00000"/>
                  </a:solidFill>
                  <a:latin typeface="Times New Roman" pitchFamily="18" charset="0"/>
                </a:rPr>
                <a:t>T1</a:t>
              </a:r>
              <a:r>
                <a:rPr kumimoji="1" lang="zh-CN" altLang="en-US" sz="2000" b="1">
                  <a:solidFill>
                    <a:srgbClr val="C00000"/>
                  </a:solidFill>
                  <a:latin typeface="Times New Roman" pitchFamily="18" charset="0"/>
                </a:rPr>
                <a:t>、</a:t>
              </a:r>
              <a:r>
                <a:rPr kumimoji="1" lang="en-US" altLang="zh-CN" sz="2000" b="1">
                  <a:solidFill>
                    <a:srgbClr val="C00000"/>
                  </a:solidFill>
                  <a:latin typeface="Times New Roman" pitchFamily="18" charset="0"/>
                </a:rPr>
                <a:t>T2</a:t>
              </a:r>
              <a:r>
                <a:rPr kumimoji="1" lang="zh-CN" altLang="en-US" sz="2000" b="1">
                  <a:solidFill>
                    <a:srgbClr val="C00000"/>
                  </a:solidFill>
                  <a:latin typeface="Times New Roman" pitchFamily="18" charset="0"/>
                </a:rPr>
                <a:t>为</a:t>
              </a:r>
              <a:r>
                <a:rPr kumimoji="1" lang="en-US" altLang="zh-CN" sz="2000" b="1">
                  <a:solidFill>
                    <a:srgbClr val="C00000"/>
                  </a:solidFill>
                  <a:latin typeface="Times New Roman" pitchFamily="18" charset="0"/>
                </a:rPr>
                <a:t>PMOS</a:t>
              </a:r>
              <a:r>
                <a:rPr kumimoji="1" lang="zh-CN" altLang="en-US" sz="2000" b="1">
                  <a:solidFill>
                    <a:srgbClr val="C00000"/>
                  </a:solidFill>
                  <a:latin typeface="Times New Roman" pitchFamily="18" charset="0"/>
                </a:rPr>
                <a:t>，并联</a:t>
              </a:r>
              <a:endParaRPr lang="zh-CN" altLang="en-US" sz="2000">
                <a:solidFill>
                  <a:srgbClr val="C00000"/>
                </a:solidFill>
              </a:endParaRPr>
            </a:p>
          </p:txBody>
        </p:sp>
      </p:grpSp>
      <p:grpSp>
        <p:nvGrpSpPr>
          <p:cNvPr id="12" name="组合 117"/>
          <p:cNvGrpSpPr>
            <a:grpSpLocks/>
          </p:cNvGrpSpPr>
          <p:nvPr/>
        </p:nvGrpSpPr>
        <p:grpSpPr bwMode="auto">
          <a:xfrm>
            <a:off x="2603500" y="2786063"/>
            <a:ext cx="4059238" cy="2400300"/>
            <a:chOff x="2428860" y="2928934"/>
            <a:chExt cx="4058494" cy="2400374"/>
          </a:xfrm>
        </p:grpSpPr>
        <p:sp>
          <p:nvSpPr>
            <p:cNvPr id="115" name="椭圆形标注 114"/>
            <p:cNvSpPr/>
            <p:nvPr/>
          </p:nvSpPr>
          <p:spPr>
            <a:xfrm>
              <a:off x="2428860" y="2928934"/>
              <a:ext cx="1642762" cy="1785992"/>
            </a:xfrm>
            <a:prstGeom prst="wedgeEllipseCallout">
              <a:avLst>
                <a:gd name="adj1" fmla="val 100497"/>
                <a:gd name="adj2" fmla="val 62043"/>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0454" name="矩形 115"/>
            <p:cNvSpPr>
              <a:spLocks noChangeArrowheads="1"/>
            </p:cNvSpPr>
            <p:nvPr/>
          </p:nvSpPr>
          <p:spPr bwMode="auto">
            <a:xfrm>
              <a:off x="3643306" y="4929198"/>
              <a:ext cx="2844048" cy="40011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C00000"/>
                  </a:solidFill>
                  <a:latin typeface="Times New Roman" pitchFamily="18" charset="0"/>
                </a:rPr>
                <a:t>T3</a:t>
              </a:r>
              <a:r>
                <a:rPr kumimoji="1" lang="zh-CN" altLang="en-US" sz="2000" b="1">
                  <a:solidFill>
                    <a:srgbClr val="C00000"/>
                  </a:solidFill>
                  <a:latin typeface="Times New Roman" pitchFamily="18" charset="0"/>
                </a:rPr>
                <a:t>、</a:t>
              </a:r>
              <a:r>
                <a:rPr kumimoji="1" lang="en-US" altLang="zh-CN" sz="2000" b="1">
                  <a:solidFill>
                    <a:srgbClr val="C00000"/>
                  </a:solidFill>
                  <a:latin typeface="Times New Roman" pitchFamily="18" charset="0"/>
                </a:rPr>
                <a:t>T4</a:t>
              </a:r>
              <a:r>
                <a:rPr kumimoji="1" lang="zh-CN" altLang="en-US" sz="2000" b="1">
                  <a:solidFill>
                    <a:srgbClr val="C00000"/>
                  </a:solidFill>
                  <a:latin typeface="Times New Roman" pitchFamily="18" charset="0"/>
                </a:rPr>
                <a:t>为</a:t>
              </a:r>
              <a:r>
                <a:rPr kumimoji="1" lang="en-US" altLang="zh-CN" sz="2000" b="1">
                  <a:solidFill>
                    <a:srgbClr val="C00000"/>
                  </a:solidFill>
                  <a:latin typeface="Times New Roman" pitchFamily="18" charset="0"/>
                </a:rPr>
                <a:t>NMOS</a:t>
              </a:r>
              <a:r>
                <a:rPr kumimoji="1" lang="zh-CN" altLang="en-US" sz="2000" b="1">
                  <a:solidFill>
                    <a:srgbClr val="C00000"/>
                  </a:solidFill>
                  <a:latin typeface="Times New Roman" pitchFamily="18" charset="0"/>
                </a:rPr>
                <a:t>，串联</a:t>
              </a:r>
              <a:endParaRPr lang="zh-CN" altLang="en-US" sz="2000">
                <a:solidFill>
                  <a:srgbClr val="C00000"/>
                </a:solidFill>
              </a:endParaRPr>
            </a:p>
          </p:txBody>
        </p:sp>
      </p:grpSp>
      <p:graphicFrame>
        <p:nvGraphicFramePr>
          <p:cNvPr id="135" name="Object 2"/>
          <p:cNvGraphicFramePr>
            <a:graphicFrameLocks noChangeAspect="1"/>
          </p:cNvGraphicFramePr>
          <p:nvPr/>
        </p:nvGraphicFramePr>
        <p:xfrm>
          <a:off x="1568450" y="5000625"/>
          <a:ext cx="1487488" cy="690563"/>
        </p:xfrm>
        <a:graphic>
          <a:graphicData uri="http://schemas.openxmlformats.org/presentationml/2006/ole">
            <mc:AlternateContent xmlns:mc="http://schemas.openxmlformats.org/markup-compatibility/2006">
              <mc:Choice xmlns:v="urn:schemas-microsoft-com:vml" Requires="v">
                <p:oleObj spid="_x0000_s60518" name="公式" r:id="rId3" imgW="390607" imgH="104815" progId="Equation.3">
                  <p:embed/>
                </p:oleObj>
              </mc:Choice>
              <mc:Fallback>
                <p:oleObj name="公式" r:id="rId3" imgW="390607" imgH="10481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8450" y="5000625"/>
                        <a:ext cx="1487488"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 name="Group 26"/>
          <p:cNvGrpSpPr>
            <a:grpSpLocks/>
          </p:cNvGrpSpPr>
          <p:nvPr/>
        </p:nvGrpSpPr>
        <p:grpSpPr bwMode="auto">
          <a:xfrm>
            <a:off x="1389063" y="5572125"/>
            <a:ext cx="2643187" cy="1071563"/>
            <a:chOff x="1026" y="2928"/>
            <a:chExt cx="1471" cy="483"/>
          </a:xfrm>
        </p:grpSpPr>
        <p:sp>
          <p:nvSpPr>
            <p:cNvPr id="60445" name="Line 27"/>
            <p:cNvSpPr>
              <a:spLocks noChangeShapeType="1"/>
            </p:cNvSpPr>
            <p:nvPr/>
          </p:nvSpPr>
          <p:spPr bwMode="auto">
            <a:xfrm>
              <a:off x="1922" y="3188"/>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0446" name="Text Box 28"/>
            <p:cNvSpPr txBox="1">
              <a:spLocks noChangeArrowheads="1"/>
            </p:cNvSpPr>
            <p:nvPr/>
          </p:nvSpPr>
          <p:spPr bwMode="auto">
            <a:xfrm>
              <a:off x="2200" y="3059"/>
              <a:ext cx="297"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y</a:t>
              </a:r>
            </a:p>
          </p:txBody>
        </p:sp>
        <p:sp>
          <p:nvSpPr>
            <p:cNvPr id="60447" name="Text Box 29"/>
            <p:cNvSpPr txBox="1">
              <a:spLocks noChangeArrowheads="1"/>
            </p:cNvSpPr>
            <p:nvPr/>
          </p:nvSpPr>
          <p:spPr bwMode="auto">
            <a:xfrm>
              <a:off x="1038" y="2928"/>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60448" name="Text Box 30"/>
            <p:cNvSpPr txBox="1">
              <a:spLocks noChangeArrowheads="1"/>
            </p:cNvSpPr>
            <p:nvPr/>
          </p:nvSpPr>
          <p:spPr bwMode="auto">
            <a:xfrm>
              <a:off x="1026" y="3123"/>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60449" name="AutoShape 31"/>
            <p:cNvSpPr>
              <a:spLocks noChangeArrowheads="1"/>
            </p:cNvSpPr>
            <p:nvPr/>
          </p:nvSpPr>
          <p:spPr bwMode="auto">
            <a:xfrm>
              <a:off x="1521" y="3087"/>
              <a:ext cx="315" cy="198"/>
            </a:xfrm>
            <a:prstGeom prst="flowChartDelay">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60450" name="Line 32"/>
            <p:cNvSpPr>
              <a:spLocks noChangeShapeType="1"/>
            </p:cNvSpPr>
            <p:nvPr/>
          </p:nvSpPr>
          <p:spPr bwMode="auto">
            <a:xfrm>
              <a:off x="1257" y="3228"/>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0451" name="Line 33"/>
            <p:cNvSpPr>
              <a:spLocks noChangeShapeType="1"/>
            </p:cNvSpPr>
            <p:nvPr/>
          </p:nvSpPr>
          <p:spPr bwMode="auto">
            <a:xfrm>
              <a:off x="1256" y="3135"/>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0452" name="Oval 34"/>
            <p:cNvSpPr>
              <a:spLocks noChangeArrowheads="1"/>
            </p:cNvSpPr>
            <p:nvPr/>
          </p:nvSpPr>
          <p:spPr bwMode="auto">
            <a:xfrm>
              <a:off x="1833" y="3149"/>
              <a:ext cx="80" cy="65"/>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grpSp>
        <p:nvGrpSpPr>
          <p:cNvPr id="14" name="组合 95"/>
          <p:cNvGrpSpPr>
            <a:grpSpLocks/>
          </p:cNvGrpSpPr>
          <p:nvPr/>
        </p:nvGrpSpPr>
        <p:grpSpPr bwMode="auto">
          <a:xfrm>
            <a:off x="5319713" y="571500"/>
            <a:ext cx="3324225" cy="2828925"/>
            <a:chOff x="5319713" y="714375"/>
            <a:chExt cx="3324225" cy="2828925"/>
          </a:xfrm>
        </p:grpSpPr>
        <p:grpSp>
          <p:nvGrpSpPr>
            <p:cNvPr id="60436" name="组合 24"/>
            <p:cNvGrpSpPr>
              <a:grpSpLocks/>
            </p:cNvGrpSpPr>
            <p:nvPr/>
          </p:nvGrpSpPr>
          <p:grpSpPr bwMode="auto">
            <a:xfrm>
              <a:off x="5319714" y="714375"/>
              <a:ext cx="3324226" cy="2828921"/>
              <a:chOff x="4859339" y="714356"/>
              <a:chExt cx="3324226" cy="2828921"/>
            </a:xfrm>
          </p:grpSpPr>
          <p:grpSp>
            <p:nvGrpSpPr>
              <p:cNvPr id="60438" name="Group 3"/>
              <p:cNvGrpSpPr>
                <a:grpSpLocks/>
              </p:cNvGrpSpPr>
              <p:nvPr/>
            </p:nvGrpSpPr>
            <p:grpSpPr bwMode="auto">
              <a:xfrm>
                <a:off x="4859339" y="1085826"/>
                <a:ext cx="3324226" cy="2457451"/>
                <a:chOff x="516" y="1539"/>
                <a:chExt cx="2094" cy="1548"/>
              </a:xfrm>
            </p:grpSpPr>
            <p:sp>
              <p:nvSpPr>
                <p:cNvPr id="60440" name="Text Box 4"/>
                <p:cNvSpPr txBox="1">
                  <a:spLocks noChangeArrowheads="1"/>
                </p:cNvSpPr>
                <p:nvPr/>
              </p:nvSpPr>
              <p:spPr bwMode="auto">
                <a:xfrm>
                  <a:off x="531" y="1539"/>
                  <a:ext cx="207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800" b="1">
                      <a:solidFill>
                        <a:srgbClr val="00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rPr>
                    <a:t>v</a:t>
                  </a:r>
                  <a:r>
                    <a:rPr kumimoji="1" lang="en-US" altLang="zh-CN" sz="2800" b="1" i="1" baseline="-25000">
                      <a:solidFill>
                        <a:srgbClr val="FF0000"/>
                      </a:solidFill>
                      <a:latin typeface="Times New Roman" pitchFamily="18" charset="0"/>
                    </a:rPr>
                    <a:t>a</a:t>
                  </a:r>
                  <a:r>
                    <a:rPr kumimoji="1" lang="en-US" altLang="zh-CN" sz="2800" b="1" i="1">
                      <a:solidFill>
                        <a:srgbClr val="FF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rPr>
                    <a:t>v</a:t>
                  </a:r>
                  <a:r>
                    <a:rPr kumimoji="1" lang="en-US" altLang="zh-CN" sz="2800" b="1" i="1" baseline="-25000">
                      <a:solidFill>
                        <a:srgbClr val="FF0000"/>
                      </a:solidFill>
                      <a:latin typeface="Times New Roman" pitchFamily="18" charset="0"/>
                    </a:rPr>
                    <a:t>b</a:t>
                  </a:r>
                  <a:r>
                    <a:rPr kumimoji="1" lang="en-US" altLang="zh-CN" sz="2800" b="1" i="1">
                      <a:solidFill>
                        <a:srgbClr val="FF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rPr>
                    <a:t>v</a:t>
                  </a:r>
                  <a:r>
                    <a:rPr kumimoji="1" lang="en-US" altLang="zh-CN" sz="2800" b="1" i="1" baseline="-25000">
                      <a:solidFill>
                        <a:srgbClr val="FF0000"/>
                      </a:solidFill>
                      <a:latin typeface="Times New Roman" pitchFamily="18" charset="0"/>
                    </a:rPr>
                    <a:t>y</a:t>
                  </a:r>
                  <a:r>
                    <a:rPr kumimoji="1" lang="en-US" altLang="zh-CN" sz="2800" b="1" i="1" baseline="-25000">
                      <a:solidFill>
                        <a:srgbClr val="FF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cs typeface="Times New Roman" pitchFamily="18" charset="0"/>
                    </a:rPr>
                    <a:t>   </a:t>
                  </a:r>
                  <a:endParaRPr kumimoji="1" lang="en-US" altLang="zh-CN" sz="2400" b="1">
                    <a:solidFill>
                      <a:srgbClr val="040404"/>
                    </a:solidFill>
                    <a:latin typeface="Times New Roman" pitchFamily="18" charset="0"/>
                    <a:cs typeface="Times New Roman" pitchFamily="18" charset="0"/>
                  </a:endParaRPr>
                </a:p>
              </p:txBody>
            </p:sp>
            <p:sp>
              <p:nvSpPr>
                <p:cNvPr id="60441" name="Line 5"/>
                <p:cNvSpPr>
                  <a:spLocks noChangeShapeType="1"/>
                </p:cNvSpPr>
                <p:nvPr/>
              </p:nvSpPr>
              <p:spPr bwMode="auto">
                <a:xfrm>
                  <a:off x="522" y="188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0442" name="Line 6"/>
                <p:cNvSpPr>
                  <a:spLocks noChangeShapeType="1"/>
                </p:cNvSpPr>
                <p:nvPr/>
              </p:nvSpPr>
              <p:spPr bwMode="auto">
                <a:xfrm>
                  <a:off x="528" y="3084"/>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0443" name="Line 7"/>
                <p:cNvSpPr>
                  <a:spLocks noChangeShapeType="1"/>
                </p:cNvSpPr>
                <p:nvPr/>
              </p:nvSpPr>
              <p:spPr bwMode="auto">
                <a:xfrm>
                  <a:off x="516" y="155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0444" name="Line 8"/>
                <p:cNvSpPr>
                  <a:spLocks noChangeShapeType="1"/>
                </p:cNvSpPr>
                <p:nvPr/>
              </p:nvSpPr>
              <p:spPr bwMode="auto">
                <a:xfrm>
                  <a:off x="1881" y="1557"/>
                  <a:ext cx="0" cy="153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01" name="矩形 100"/>
              <p:cNvSpPr/>
              <p:nvPr/>
            </p:nvSpPr>
            <p:spPr bwMode="auto">
              <a:xfrm>
                <a:off x="6046788" y="714356"/>
                <a:ext cx="958850" cy="400050"/>
              </a:xfrm>
              <a:prstGeom prst="rect">
                <a:avLst/>
              </a:prstGeom>
            </p:spPr>
            <p:txBody>
              <a:bodyPr wrap="none">
                <a:spAutoFit/>
              </a:bodyPr>
              <a:lstStyle/>
              <a:p>
                <a:pPr marL="342900" indent="-342900" eaLnBrk="0" hangingPunct="0">
                  <a:spcBef>
                    <a:spcPct val="20000"/>
                  </a:spcBef>
                  <a:defRPr/>
                </a:pPr>
                <a:r>
                  <a:rPr lang="zh-CN" altLang="en-US" sz="2000" b="1" kern="0" dirty="0">
                    <a:solidFill>
                      <a:srgbClr val="0000FF"/>
                    </a:solidFill>
                    <a:latin typeface="Times New Roman" pitchFamily="18" charset="0"/>
                    <a:ea typeface="宋体" charset="-122"/>
                    <a:cs typeface="Times New Roman" pitchFamily="18" charset="0"/>
                  </a:rPr>
                  <a:t>功能表</a:t>
                </a:r>
              </a:p>
            </p:txBody>
          </p:sp>
        </p:grpSp>
        <p:sp>
          <p:nvSpPr>
            <p:cNvPr id="60437" name="矩形 97"/>
            <p:cNvSpPr>
              <a:spLocks noChangeArrowheads="1"/>
            </p:cNvSpPr>
            <p:nvPr/>
          </p:nvSpPr>
          <p:spPr bwMode="auto">
            <a:xfrm>
              <a:off x="5643570" y="1699945"/>
              <a:ext cx="2857520" cy="180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L          L             H</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L          H            H</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H         L             H</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H         H            L</a:t>
              </a:r>
            </a:p>
          </p:txBody>
        </p:sp>
      </p:grpSp>
      <p:grpSp>
        <p:nvGrpSpPr>
          <p:cNvPr id="17" name="组合 108"/>
          <p:cNvGrpSpPr>
            <a:grpSpLocks/>
          </p:cNvGrpSpPr>
          <p:nvPr/>
        </p:nvGrpSpPr>
        <p:grpSpPr bwMode="auto">
          <a:xfrm>
            <a:off x="5318125" y="3643313"/>
            <a:ext cx="3324225" cy="2828925"/>
            <a:chOff x="5318125" y="3786188"/>
            <a:chExt cx="3324225" cy="2828925"/>
          </a:xfrm>
        </p:grpSpPr>
        <p:grpSp>
          <p:nvGrpSpPr>
            <p:cNvPr id="60427" name="组合 25"/>
            <p:cNvGrpSpPr>
              <a:grpSpLocks/>
            </p:cNvGrpSpPr>
            <p:nvPr/>
          </p:nvGrpSpPr>
          <p:grpSpPr bwMode="auto">
            <a:xfrm>
              <a:off x="5318126" y="3786188"/>
              <a:ext cx="3324226" cy="2828921"/>
              <a:chOff x="4857753" y="3786190"/>
              <a:chExt cx="3324226" cy="2828921"/>
            </a:xfrm>
          </p:grpSpPr>
          <p:grpSp>
            <p:nvGrpSpPr>
              <p:cNvPr id="60429" name="Group 3"/>
              <p:cNvGrpSpPr>
                <a:grpSpLocks/>
              </p:cNvGrpSpPr>
              <p:nvPr/>
            </p:nvGrpSpPr>
            <p:grpSpPr bwMode="auto">
              <a:xfrm>
                <a:off x="4857753" y="4157660"/>
                <a:ext cx="3324226" cy="2457451"/>
                <a:chOff x="516" y="1539"/>
                <a:chExt cx="2094" cy="1548"/>
              </a:xfrm>
            </p:grpSpPr>
            <p:sp>
              <p:nvSpPr>
                <p:cNvPr id="60431" name="Text Box 4"/>
                <p:cNvSpPr txBox="1">
                  <a:spLocks noChangeArrowheads="1"/>
                </p:cNvSpPr>
                <p:nvPr/>
              </p:nvSpPr>
              <p:spPr bwMode="auto">
                <a:xfrm>
                  <a:off x="531" y="1539"/>
                  <a:ext cx="207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800" b="1">
                      <a:solidFill>
                        <a:srgbClr val="00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cs typeface="Times New Roman" pitchFamily="18" charset="0"/>
                    </a:rPr>
                    <a:t>a          b            y</a:t>
                  </a:r>
                </a:p>
              </p:txBody>
            </p:sp>
            <p:sp>
              <p:nvSpPr>
                <p:cNvPr id="60432" name="Line 5"/>
                <p:cNvSpPr>
                  <a:spLocks noChangeShapeType="1"/>
                </p:cNvSpPr>
                <p:nvPr/>
              </p:nvSpPr>
              <p:spPr bwMode="auto">
                <a:xfrm>
                  <a:off x="522" y="188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0433" name="Line 6"/>
                <p:cNvSpPr>
                  <a:spLocks noChangeShapeType="1"/>
                </p:cNvSpPr>
                <p:nvPr/>
              </p:nvSpPr>
              <p:spPr bwMode="auto">
                <a:xfrm>
                  <a:off x="528" y="3084"/>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0434" name="Line 7"/>
                <p:cNvSpPr>
                  <a:spLocks noChangeShapeType="1"/>
                </p:cNvSpPr>
                <p:nvPr/>
              </p:nvSpPr>
              <p:spPr bwMode="auto">
                <a:xfrm>
                  <a:off x="516" y="155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0435" name="Line 8"/>
                <p:cNvSpPr>
                  <a:spLocks noChangeShapeType="1"/>
                </p:cNvSpPr>
                <p:nvPr/>
              </p:nvSpPr>
              <p:spPr bwMode="auto">
                <a:xfrm>
                  <a:off x="1881" y="1557"/>
                  <a:ext cx="0" cy="153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14" name="矩形 113"/>
              <p:cNvSpPr/>
              <p:nvPr/>
            </p:nvSpPr>
            <p:spPr bwMode="auto">
              <a:xfrm>
                <a:off x="6046790" y="3786190"/>
                <a:ext cx="958850" cy="400050"/>
              </a:xfrm>
              <a:prstGeom prst="rect">
                <a:avLst/>
              </a:prstGeom>
            </p:spPr>
            <p:txBody>
              <a:bodyPr wrap="none">
                <a:spAutoFit/>
              </a:bodyPr>
              <a:lstStyle/>
              <a:p>
                <a:pPr marL="342900" indent="-342900" eaLnBrk="0" hangingPunct="0">
                  <a:spcBef>
                    <a:spcPct val="20000"/>
                  </a:spcBef>
                  <a:defRPr/>
                </a:pPr>
                <a:r>
                  <a:rPr lang="zh-CN" altLang="en-US" sz="2000" b="1" kern="0" dirty="0">
                    <a:solidFill>
                      <a:srgbClr val="C00000"/>
                    </a:solidFill>
                    <a:latin typeface="Times New Roman" pitchFamily="18" charset="0"/>
                    <a:ea typeface="宋体" charset="-122"/>
                    <a:cs typeface="Times New Roman" pitchFamily="18" charset="0"/>
                  </a:rPr>
                  <a:t>真值表</a:t>
                </a:r>
              </a:p>
            </p:txBody>
          </p:sp>
        </p:grpSp>
        <p:sp>
          <p:nvSpPr>
            <p:cNvPr id="60428" name="矩形 110"/>
            <p:cNvSpPr>
              <a:spLocks noChangeArrowheads="1"/>
            </p:cNvSpPr>
            <p:nvPr/>
          </p:nvSpPr>
          <p:spPr bwMode="auto">
            <a:xfrm>
              <a:off x="5643570" y="4771779"/>
              <a:ext cx="2857520" cy="180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0           0              1</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0           1              1</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1           0              1</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1           1              0</a:t>
              </a:r>
            </a:p>
          </p:txBody>
        </p:sp>
      </p:grpSp>
      <p:sp>
        <p:nvSpPr>
          <p:cNvPr id="60426" name="矩形 1"/>
          <p:cNvSpPr>
            <a:spLocks noChangeArrowheads="1"/>
          </p:cNvSpPr>
          <p:nvPr/>
        </p:nvSpPr>
        <p:spPr bwMode="auto">
          <a:xfrm>
            <a:off x="6399213" y="71438"/>
            <a:ext cx="271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§2.5</a:t>
            </a:r>
            <a:r>
              <a:rPr kumimoji="1" lang="en-US" altLang="zh-CN" sz="1800" b="1">
                <a:solidFill>
                  <a:srgbClr val="FF0066"/>
                </a:solidFill>
                <a:latin typeface="Times New Roman" pitchFamily="18" charset="0"/>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CMOS</a:t>
            </a:r>
            <a:r>
              <a:rPr lang="zh-CN" altLang="en-US" sz="1800" b="1">
                <a:solidFill>
                  <a:srgbClr val="FF0066"/>
                </a:solidFill>
                <a:latin typeface="Times New Roman" pitchFamily="18" charset="0"/>
                <a:ea typeface="楷体_GB2312" pitchFamily="49" charset="-122"/>
                <a:cs typeface="Times New Roman" pitchFamily="18" charset="0"/>
              </a:rPr>
              <a:t> 逻辑门电路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8" fill="hold" nodeType="clickEffect">
                                  <p:stCondLst>
                                    <p:cond delay="0"/>
                                  </p:stCondLst>
                                  <p:childTnLst>
                                    <p:animEffect transition="out" filter="wipe(left)">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par>
                                <p:cTn id="23" presetID="22" presetClass="exit" presetSubtype="8" fill="hold" nodeType="withEffect">
                                  <p:stCondLst>
                                    <p:cond delay="0"/>
                                  </p:stCondLst>
                                  <p:childTnLst>
                                    <p:animEffect transition="out" filter="wipe(left)">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linds(horizontal)">
                                      <p:cBhvr>
                                        <p:cTn id="35" dur="500"/>
                                        <p:tgtEl>
                                          <p:spTgt spid="1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35"/>
                                        </p:tgtEl>
                                        <p:attrNameLst>
                                          <p:attrName>style.visibility</p:attrName>
                                        </p:attrNameLst>
                                      </p:cBhvr>
                                      <p:to>
                                        <p:strVal val="visible"/>
                                      </p:to>
                                    </p:set>
                                    <p:animEffect transition="in" filter="wipe(left)">
                                      <p:cBhvr>
                                        <p:cTn id="40" dur="500"/>
                                        <p:tgtEl>
                                          <p:spTgt spid="135"/>
                                        </p:tgtEl>
                                      </p:cBhvr>
                                    </p:animEffect>
                                  </p:childTnLst>
                                </p:cTn>
                              </p:par>
                              <p:par>
                                <p:cTn id="41" presetID="22" presetClass="entr" presetSubtype="8"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矩形 1"/>
          <p:cNvSpPr>
            <a:spLocks noChangeArrowheads="1"/>
          </p:cNvSpPr>
          <p:nvPr/>
        </p:nvSpPr>
        <p:spPr bwMode="auto">
          <a:xfrm>
            <a:off x="571500" y="71438"/>
            <a:ext cx="2343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0000"/>
                </a:solidFill>
                <a:latin typeface="Times New Roman" pitchFamily="18" charset="0"/>
                <a:cs typeface="Times New Roman" pitchFamily="18" charset="0"/>
              </a:rPr>
              <a:t>3. CMOS</a:t>
            </a:r>
            <a:r>
              <a:rPr lang="zh-CN" altLang="en-US" sz="2400" b="1">
                <a:solidFill>
                  <a:srgbClr val="FF0000"/>
                </a:solidFill>
                <a:latin typeface="Times New Roman" pitchFamily="18" charset="0"/>
                <a:cs typeface="Times New Roman" pitchFamily="18" charset="0"/>
              </a:rPr>
              <a:t>或非门</a:t>
            </a:r>
          </a:p>
        </p:txBody>
      </p:sp>
      <p:grpSp>
        <p:nvGrpSpPr>
          <p:cNvPr id="2" name="组合 64"/>
          <p:cNvGrpSpPr>
            <a:grpSpLocks/>
          </p:cNvGrpSpPr>
          <p:nvPr/>
        </p:nvGrpSpPr>
        <p:grpSpPr bwMode="auto">
          <a:xfrm>
            <a:off x="500063" y="642938"/>
            <a:ext cx="4371975" cy="4216400"/>
            <a:chOff x="2143108" y="1227122"/>
            <a:chExt cx="4372002" cy="4216426"/>
          </a:xfrm>
        </p:grpSpPr>
        <p:sp>
          <p:nvSpPr>
            <p:cNvPr id="61484" name="Text Box 31"/>
            <p:cNvSpPr txBox="1">
              <a:spLocks noChangeArrowheads="1"/>
            </p:cNvSpPr>
            <p:nvPr/>
          </p:nvSpPr>
          <p:spPr bwMode="auto">
            <a:xfrm>
              <a:off x="6000760" y="3578508"/>
              <a:ext cx="514350" cy="63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y</a:t>
              </a:r>
            </a:p>
          </p:txBody>
        </p:sp>
        <p:sp>
          <p:nvSpPr>
            <p:cNvPr id="61485" name="Text Box 32"/>
            <p:cNvSpPr txBox="1">
              <a:spLocks noChangeArrowheads="1"/>
            </p:cNvSpPr>
            <p:nvPr/>
          </p:nvSpPr>
          <p:spPr bwMode="auto">
            <a:xfrm>
              <a:off x="2143108" y="2143116"/>
              <a:ext cx="514350" cy="63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a</a:t>
              </a:r>
            </a:p>
          </p:txBody>
        </p:sp>
        <p:sp>
          <p:nvSpPr>
            <p:cNvPr id="61486" name="矩形 7"/>
            <p:cNvSpPr>
              <a:spLocks noChangeArrowheads="1"/>
            </p:cNvSpPr>
            <p:nvPr/>
          </p:nvSpPr>
          <p:spPr bwMode="auto">
            <a:xfrm>
              <a:off x="3786182" y="4214818"/>
              <a:ext cx="4235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40404"/>
                  </a:solidFill>
                  <a:latin typeface="Times New Roman" pitchFamily="18" charset="0"/>
                </a:rPr>
                <a:t>T4</a:t>
              </a:r>
              <a:endParaRPr lang="zh-CN" altLang="en-US" sz="1600">
                <a:solidFill>
                  <a:srgbClr val="000000"/>
                </a:solidFill>
              </a:endParaRPr>
            </a:p>
          </p:txBody>
        </p:sp>
        <p:cxnSp>
          <p:nvCxnSpPr>
            <p:cNvPr id="22" name="直接连接符 21"/>
            <p:cNvCxnSpPr/>
            <p:nvPr/>
          </p:nvCxnSpPr>
          <p:spPr>
            <a:xfrm>
              <a:off x="5000626" y="5429260"/>
              <a:ext cx="287339" cy="158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5097463" y="1627174"/>
              <a:ext cx="107951" cy="1079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1489" name="矩形 25"/>
            <p:cNvSpPr>
              <a:spLocks noChangeArrowheads="1"/>
            </p:cNvSpPr>
            <p:nvPr/>
          </p:nvSpPr>
          <p:spPr bwMode="auto">
            <a:xfrm>
              <a:off x="5214942" y="4214818"/>
              <a:ext cx="4235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40404"/>
                  </a:solidFill>
                  <a:latin typeface="Times New Roman" pitchFamily="18" charset="0"/>
                </a:rPr>
                <a:t>T3</a:t>
              </a:r>
              <a:endParaRPr lang="zh-CN" altLang="en-US" sz="1600">
                <a:solidFill>
                  <a:srgbClr val="000000"/>
                </a:solidFill>
              </a:endParaRPr>
            </a:p>
          </p:txBody>
        </p:sp>
        <p:sp>
          <p:nvSpPr>
            <p:cNvPr id="61490" name="矩形 26"/>
            <p:cNvSpPr>
              <a:spLocks noChangeArrowheads="1"/>
            </p:cNvSpPr>
            <p:nvPr/>
          </p:nvSpPr>
          <p:spPr bwMode="auto">
            <a:xfrm>
              <a:off x="4883217" y="1227122"/>
              <a:ext cx="6174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40404"/>
                  </a:solidFill>
                  <a:latin typeface="Times New Roman" pitchFamily="18" charset="0"/>
                </a:rPr>
                <a:t>V</a:t>
              </a:r>
              <a:r>
                <a:rPr kumimoji="1" lang="en-US" altLang="zh-CN" sz="2000" b="1" baseline="-25000">
                  <a:solidFill>
                    <a:srgbClr val="040404"/>
                  </a:solidFill>
                  <a:latin typeface="Times New Roman" pitchFamily="18" charset="0"/>
                </a:rPr>
                <a:t>DD</a:t>
              </a:r>
              <a:endParaRPr lang="zh-CN" altLang="en-US" sz="2000" baseline="-25000">
                <a:solidFill>
                  <a:srgbClr val="000000"/>
                </a:solidFill>
              </a:endParaRPr>
            </a:p>
          </p:txBody>
        </p:sp>
        <p:grpSp>
          <p:nvGrpSpPr>
            <p:cNvPr id="61491" name="组合 63"/>
            <p:cNvGrpSpPr>
              <a:grpSpLocks/>
            </p:cNvGrpSpPr>
            <p:nvPr/>
          </p:nvGrpSpPr>
          <p:grpSpPr bwMode="auto">
            <a:xfrm flipV="1">
              <a:off x="2514585" y="1736712"/>
              <a:ext cx="3429021" cy="3706836"/>
              <a:chOff x="2514585" y="1735920"/>
              <a:chExt cx="3429021" cy="3706836"/>
            </a:xfrm>
          </p:grpSpPr>
          <p:cxnSp>
            <p:nvCxnSpPr>
              <p:cNvPr id="9" name="直接连接符 8"/>
              <p:cNvCxnSpPr/>
              <p:nvPr/>
            </p:nvCxnSpPr>
            <p:spPr>
              <a:xfrm>
                <a:off x="4300533" y="2818602"/>
                <a:ext cx="35719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3336914" y="3769520"/>
                <a:ext cx="1928825"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497" name="组合 165"/>
              <p:cNvGrpSpPr>
                <a:grpSpLocks/>
              </p:cNvGrpSpPr>
              <p:nvPr/>
            </p:nvGrpSpPr>
            <p:grpSpPr bwMode="auto">
              <a:xfrm>
                <a:off x="4656225" y="4510141"/>
                <a:ext cx="144463" cy="500063"/>
                <a:chOff x="6286512" y="4143380"/>
                <a:chExt cx="144463" cy="500066"/>
              </a:xfrm>
            </p:grpSpPr>
            <p:cxnSp>
              <p:nvCxnSpPr>
                <p:cNvPr id="62" name="直接连接符 56"/>
                <p:cNvCxnSpPr/>
                <p:nvPr/>
              </p:nvCxnSpPr>
              <p:spPr>
                <a:xfrm rot="16200000" flipH="1">
                  <a:off x="6124495" y="4355267"/>
                  <a:ext cx="3238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57"/>
                <p:cNvCxnSpPr/>
                <p:nvPr/>
              </p:nvCxnSpPr>
              <p:spPr>
                <a:xfrm rot="5400000">
                  <a:off x="6180057" y="4371141"/>
                  <a:ext cx="500069" cy="158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2514585" y="4739489"/>
                <a:ext cx="2143138"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499" name="组合 60"/>
              <p:cNvGrpSpPr>
                <a:grpSpLocks/>
              </p:cNvGrpSpPr>
              <p:nvPr/>
            </p:nvGrpSpPr>
            <p:grpSpPr bwMode="auto">
              <a:xfrm>
                <a:off x="4656225" y="3614791"/>
                <a:ext cx="715877" cy="500063"/>
                <a:chOff x="5536776" y="3114725"/>
                <a:chExt cx="715877" cy="500063"/>
              </a:xfrm>
            </p:grpSpPr>
            <p:grpSp>
              <p:nvGrpSpPr>
                <p:cNvPr id="61535" name="组合 159"/>
                <p:cNvGrpSpPr>
                  <a:grpSpLocks/>
                </p:cNvGrpSpPr>
                <p:nvPr/>
              </p:nvGrpSpPr>
              <p:grpSpPr bwMode="auto">
                <a:xfrm>
                  <a:off x="5536776" y="3114725"/>
                  <a:ext cx="144463" cy="500063"/>
                  <a:chOff x="6286512" y="4143380"/>
                  <a:chExt cx="144463" cy="500066"/>
                </a:xfrm>
              </p:grpSpPr>
              <p:cxnSp>
                <p:nvCxnSpPr>
                  <p:cNvPr id="60" name="直接连接符 59"/>
                  <p:cNvCxnSpPr/>
                  <p:nvPr/>
                </p:nvCxnSpPr>
                <p:spPr>
                  <a:xfrm rot="16200000" flipH="1">
                    <a:off x="6124495" y="4355262"/>
                    <a:ext cx="3238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a:off x="6180057" y="4371136"/>
                    <a:ext cx="500069" cy="158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a:off x="5679562" y="3164679"/>
                  <a:ext cx="35719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42"/>
                <p:cNvCxnSpPr/>
                <p:nvPr/>
              </p:nvCxnSpPr>
              <p:spPr>
                <a:xfrm>
                  <a:off x="5679562" y="3501231"/>
                  <a:ext cx="35719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5679562" y="3332955"/>
                  <a:ext cx="573091" cy="3175"/>
                </a:xfrm>
                <a:prstGeom prst="line">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4799011" y="4563276"/>
                <a:ext cx="3571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799011" y="4899828"/>
                <a:ext cx="3571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799011" y="4714088"/>
                <a:ext cx="573092" cy="0"/>
              </a:xfrm>
              <a:prstGeom prst="line">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3549641" y="2550313"/>
                <a:ext cx="50324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4623591" y="2270116"/>
                <a:ext cx="106998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800468" y="3336130"/>
                <a:ext cx="214313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flipH="1" flipV="1">
                <a:off x="4800599" y="3318668"/>
                <a:ext cx="714379" cy="31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4887119" y="4300543"/>
                <a:ext cx="539753"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5124451" y="2247098"/>
                <a:ext cx="71437"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5" name="椭圆 24"/>
              <p:cNvSpPr/>
              <p:nvPr/>
            </p:nvSpPr>
            <p:spPr>
              <a:xfrm>
                <a:off x="2897174" y="3810796"/>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61510" name="组合 61"/>
              <p:cNvGrpSpPr>
                <a:grpSpLocks/>
              </p:cNvGrpSpPr>
              <p:nvPr/>
            </p:nvGrpSpPr>
            <p:grpSpPr bwMode="auto">
              <a:xfrm>
                <a:off x="3300400" y="2571744"/>
                <a:ext cx="499975" cy="500063"/>
                <a:chOff x="5536776" y="3114725"/>
                <a:chExt cx="499975" cy="500063"/>
              </a:xfrm>
            </p:grpSpPr>
            <p:grpSp>
              <p:nvGrpSpPr>
                <p:cNvPr id="61529" name="组合 159"/>
                <p:cNvGrpSpPr>
                  <a:grpSpLocks/>
                </p:cNvGrpSpPr>
                <p:nvPr/>
              </p:nvGrpSpPr>
              <p:grpSpPr bwMode="auto">
                <a:xfrm>
                  <a:off x="5536776" y="3114725"/>
                  <a:ext cx="144463" cy="500063"/>
                  <a:chOff x="6286512" y="4143380"/>
                  <a:chExt cx="144463" cy="500066"/>
                </a:xfrm>
              </p:grpSpPr>
              <p:cxnSp>
                <p:nvCxnSpPr>
                  <p:cNvPr id="54" name="直接连接符 53"/>
                  <p:cNvCxnSpPr/>
                  <p:nvPr/>
                </p:nvCxnSpPr>
                <p:spPr>
                  <a:xfrm rot="16200000" flipH="1">
                    <a:off x="6124587" y="4375952"/>
                    <a:ext cx="3238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a:off x="6179356" y="4391033"/>
                    <a:ext cx="501656" cy="158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51" name="直接连接符 50"/>
                <p:cNvCxnSpPr/>
                <p:nvPr/>
              </p:nvCxnSpPr>
              <p:spPr>
                <a:xfrm>
                  <a:off x="5679654" y="3185369"/>
                  <a:ext cx="3571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679654" y="3521921"/>
                  <a:ext cx="35719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679654" y="3353645"/>
                  <a:ext cx="357190" cy="1587"/>
                </a:xfrm>
                <a:prstGeom prst="line">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61511" name="组合 68"/>
              <p:cNvGrpSpPr>
                <a:grpSpLocks/>
              </p:cNvGrpSpPr>
              <p:nvPr/>
            </p:nvGrpSpPr>
            <p:grpSpPr bwMode="auto">
              <a:xfrm>
                <a:off x="4657722" y="2571744"/>
                <a:ext cx="499975" cy="500063"/>
                <a:chOff x="5536776" y="3114725"/>
                <a:chExt cx="499975" cy="500063"/>
              </a:xfrm>
            </p:grpSpPr>
            <p:grpSp>
              <p:nvGrpSpPr>
                <p:cNvPr id="61523" name="组合 159"/>
                <p:cNvGrpSpPr>
                  <a:grpSpLocks/>
                </p:cNvGrpSpPr>
                <p:nvPr/>
              </p:nvGrpSpPr>
              <p:grpSpPr bwMode="auto">
                <a:xfrm>
                  <a:off x="5536776" y="3114725"/>
                  <a:ext cx="144463" cy="500063"/>
                  <a:chOff x="6286512" y="4143380"/>
                  <a:chExt cx="144463" cy="500066"/>
                </a:xfrm>
              </p:grpSpPr>
              <p:cxnSp>
                <p:nvCxnSpPr>
                  <p:cNvPr id="48" name="直接连接符 47"/>
                  <p:cNvCxnSpPr/>
                  <p:nvPr/>
                </p:nvCxnSpPr>
                <p:spPr>
                  <a:xfrm rot="16200000" flipH="1">
                    <a:off x="6124586" y="4375952"/>
                    <a:ext cx="3238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5400000">
                    <a:off x="6179355" y="4391034"/>
                    <a:ext cx="501656" cy="15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p:nvPr/>
              </p:nvCxnSpPr>
              <p:spPr>
                <a:xfrm>
                  <a:off x="5679653" y="3185369"/>
                  <a:ext cx="35718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679653" y="3521921"/>
                  <a:ext cx="357189"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679653" y="3353645"/>
                  <a:ext cx="357189" cy="1587"/>
                </a:xfrm>
                <a:prstGeom prst="line">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30" name="直接连接符 29"/>
              <p:cNvCxnSpPr/>
              <p:nvPr/>
            </p:nvCxnSpPr>
            <p:spPr>
              <a:xfrm>
                <a:off x="2930513" y="2810665"/>
                <a:ext cx="357189"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514585" y="3856833"/>
                <a:ext cx="2143138"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2406634" y="3332955"/>
                <a:ext cx="1071569"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800468" y="2285198"/>
                <a:ext cx="135732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3622667" y="3151980"/>
                <a:ext cx="35719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4888706" y="5172085"/>
                <a:ext cx="539753"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4254496" y="4701388"/>
                <a:ext cx="71437"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7" name="椭圆 36"/>
              <p:cNvSpPr/>
              <p:nvPr/>
            </p:nvSpPr>
            <p:spPr>
              <a:xfrm>
                <a:off x="5119688" y="3298030"/>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9" name="直接连接符 38"/>
              <p:cNvCxnSpPr/>
              <p:nvPr/>
            </p:nvCxnSpPr>
            <p:spPr>
              <a:xfrm rot="5400000">
                <a:off x="4715666" y="4487868"/>
                <a:ext cx="1285883"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170488" y="5128429"/>
                <a:ext cx="2016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5119688" y="5091916"/>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61492" name="矩形 41"/>
            <p:cNvSpPr>
              <a:spLocks noChangeArrowheads="1"/>
            </p:cNvSpPr>
            <p:nvPr/>
          </p:nvSpPr>
          <p:spPr bwMode="auto">
            <a:xfrm>
              <a:off x="5429256" y="2285992"/>
              <a:ext cx="4235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40404"/>
                  </a:solidFill>
                  <a:latin typeface="Times New Roman" pitchFamily="18" charset="0"/>
                </a:rPr>
                <a:t>T1</a:t>
              </a:r>
              <a:endParaRPr lang="zh-CN" altLang="en-US" sz="1600">
                <a:solidFill>
                  <a:srgbClr val="000000"/>
                </a:solidFill>
              </a:endParaRPr>
            </a:p>
          </p:txBody>
        </p:sp>
        <p:sp>
          <p:nvSpPr>
            <p:cNvPr id="61493" name="矩形 42"/>
            <p:cNvSpPr>
              <a:spLocks noChangeArrowheads="1"/>
            </p:cNvSpPr>
            <p:nvPr/>
          </p:nvSpPr>
          <p:spPr bwMode="auto">
            <a:xfrm>
              <a:off x="5357818" y="3143248"/>
              <a:ext cx="4235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40404"/>
                  </a:solidFill>
                  <a:latin typeface="Times New Roman" pitchFamily="18" charset="0"/>
                </a:rPr>
                <a:t>T2</a:t>
              </a:r>
              <a:endParaRPr lang="zh-CN" altLang="en-US" sz="1600">
                <a:solidFill>
                  <a:srgbClr val="000000"/>
                </a:solidFill>
              </a:endParaRPr>
            </a:p>
          </p:txBody>
        </p:sp>
        <p:sp>
          <p:nvSpPr>
            <p:cNvPr id="61494" name="Text Box 32"/>
            <p:cNvSpPr txBox="1">
              <a:spLocks noChangeArrowheads="1"/>
            </p:cNvSpPr>
            <p:nvPr/>
          </p:nvSpPr>
          <p:spPr bwMode="auto">
            <a:xfrm>
              <a:off x="2157392" y="3078442"/>
              <a:ext cx="514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b</a:t>
              </a:r>
            </a:p>
          </p:txBody>
        </p:sp>
      </p:grpSp>
      <p:grpSp>
        <p:nvGrpSpPr>
          <p:cNvPr id="26" name="组合 68"/>
          <p:cNvGrpSpPr>
            <a:grpSpLocks/>
          </p:cNvGrpSpPr>
          <p:nvPr/>
        </p:nvGrpSpPr>
        <p:grpSpPr bwMode="auto">
          <a:xfrm>
            <a:off x="2643188" y="1058863"/>
            <a:ext cx="4171950" cy="2071687"/>
            <a:chOff x="2428860" y="2643182"/>
            <a:chExt cx="4172516" cy="2071702"/>
          </a:xfrm>
        </p:grpSpPr>
        <p:sp>
          <p:nvSpPr>
            <p:cNvPr id="70" name="椭圆形标注 69"/>
            <p:cNvSpPr/>
            <p:nvPr/>
          </p:nvSpPr>
          <p:spPr>
            <a:xfrm>
              <a:off x="2428860" y="2928934"/>
              <a:ext cx="1643285" cy="1785950"/>
            </a:xfrm>
            <a:prstGeom prst="wedgeEllipseCallout">
              <a:avLst>
                <a:gd name="adj1" fmla="val 104362"/>
                <a:gd name="adj2" fmla="val -42489"/>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1483" name="矩形 70"/>
            <p:cNvSpPr>
              <a:spLocks noChangeArrowheads="1"/>
            </p:cNvSpPr>
            <p:nvPr/>
          </p:nvSpPr>
          <p:spPr bwMode="auto">
            <a:xfrm>
              <a:off x="3786182" y="2643182"/>
              <a:ext cx="2815194" cy="40011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C00000"/>
                  </a:solidFill>
                  <a:latin typeface="Times New Roman" pitchFamily="18" charset="0"/>
                </a:rPr>
                <a:t>T1</a:t>
              </a:r>
              <a:r>
                <a:rPr kumimoji="1" lang="zh-CN" altLang="en-US" sz="2000" b="1">
                  <a:solidFill>
                    <a:srgbClr val="C00000"/>
                  </a:solidFill>
                  <a:latin typeface="Times New Roman" pitchFamily="18" charset="0"/>
                </a:rPr>
                <a:t>、</a:t>
              </a:r>
              <a:r>
                <a:rPr kumimoji="1" lang="en-US" altLang="zh-CN" sz="2000" b="1">
                  <a:solidFill>
                    <a:srgbClr val="C00000"/>
                  </a:solidFill>
                  <a:latin typeface="Times New Roman" pitchFamily="18" charset="0"/>
                </a:rPr>
                <a:t>T2</a:t>
              </a:r>
              <a:r>
                <a:rPr kumimoji="1" lang="zh-CN" altLang="en-US" sz="2000" b="1">
                  <a:solidFill>
                    <a:srgbClr val="C00000"/>
                  </a:solidFill>
                  <a:latin typeface="Times New Roman" pitchFamily="18" charset="0"/>
                </a:rPr>
                <a:t>为</a:t>
              </a:r>
              <a:r>
                <a:rPr kumimoji="1" lang="en-US" altLang="zh-CN" sz="2000" b="1">
                  <a:solidFill>
                    <a:srgbClr val="C00000"/>
                  </a:solidFill>
                  <a:latin typeface="Times New Roman" pitchFamily="18" charset="0"/>
                </a:rPr>
                <a:t>PMOS</a:t>
              </a:r>
              <a:r>
                <a:rPr kumimoji="1" lang="zh-CN" altLang="en-US" sz="2000" b="1">
                  <a:solidFill>
                    <a:srgbClr val="C00000"/>
                  </a:solidFill>
                  <a:latin typeface="Times New Roman" pitchFamily="18" charset="0"/>
                </a:rPr>
                <a:t>，串联</a:t>
              </a:r>
              <a:endParaRPr lang="zh-CN" altLang="en-US" sz="2000">
                <a:solidFill>
                  <a:srgbClr val="C00000"/>
                </a:solidFill>
              </a:endParaRPr>
            </a:p>
          </p:txBody>
        </p:sp>
      </p:grpSp>
      <p:grpSp>
        <p:nvGrpSpPr>
          <p:cNvPr id="27" name="组合 71"/>
          <p:cNvGrpSpPr>
            <a:grpSpLocks/>
          </p:cNvGrpSpPr>
          <p:nvPr/>
        </p:nvGrpSpPr>
        <p:grpSpPr bwMode="auto">
          <a:xfrm>
            <a:off x="1428750" y="3286125"/>
            <a:ext cx="5130800" cy="1571625"/>
            <a:chOff x="1214414" y="1785926"/>
            <a:chExt cx="5130064" cy="1571636"/>
          </a:xfrm>
        </p:grpSpPr>
        <p:sp>
          <p:nvSpPr>
            <p:cNvPr id="73" name="椭圆形标注 72"/>
            <p:cNvSpPr/>
            <p:nvPr/>
          </p:nvSpPr>
          <p:spPr>
            <a:xfrm>
              <a:off x="1214414" y="1785926"/>
              <a:ext cx="2499954" cy="1000132"/>
            </a:xfrm>
            <a:prstGeom prst="wedgeEllipseCallout">
              <a:avLst>
                <a:gd name="adj1" fmla="val 87357"/>
                <a:gd name="adj2" fmla="val 66310"/>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1481" name="矩形 73"/>
            <p:cNvSpPr>
              <a:spLocks noChangeArrowheads="1"/>
            </p:cNvSpPr>
            <p:nvPr/>
          </p:nvSpPr>
          <p:spPr bwMode="auto">
            <a:xfrm>
              <a:off x="3500430" y="2957452"/>
              <a:ext cx="2844048" cy="40011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C00000"/>
                  </a:solidFill>
                  <a:latin typeface="Times New Roman" pitchFamily="18" charset="0"/>
                </a:rPr>
                <a:t>T3</a:t>
              </a:r>
              <a:r>
                <a:rPr kumimoji="1" lang="zh-CN" altLang="en-US" sz="2000" b="1">
                  <a:solidFill>
                    <a:srgbClr val="C00000"/>
                  </a:solidFill>
                  <a:latin typeface="Times New Roman" pitchFamily="18" charset="0"/>
                </a:rPr>
                <a:t>、</a:t>
              </a:r>
              <a:r>
                <a:rPr kumimoji="1" lang="en-US" altLang="zh-CN" sz="2000" b="1">
                  <a:solidFill>
                    <a:srgbClr val="C00000"/>
                  </a:solidFill>
                  <a:latin typeface="Times New Roman" pitchFamily="18" charset="0"/>
                </a:rPr>
                <a:t>T4</a:t>
              </a:r>
              <a:r>
                <a:rPr kumimoji="1" lang="zh-CN" altLang="en-US" sz="2000" b="1">
                  <a:solidFill>
                    <a:srgbClr val="C00000"/>
                  </a:solidFill>
                  <a:latin typeface="Times New Roman" pitchFamily="18" charset="0"/>
                </a:rPr>
                <a:t>为</a:t>
              </a:r>
              <a:r>
                <a:rPr kumimoji="1" lang="en-US" altLang="zh-CN" sz="2000" b="1">
                  <a:solidFill>
                    <a:srgbClr val="C00000"/>
                  </a:solidFill>
                  <a:latin typeface="Times New Roman" pitchFamily="18" charset="0"/>
                </a:rPr>
                <a:t>NMOS</a:t>
              </a:r>
              <a:r>
                <a:rPr kumimoji="1" lang="zh-CN" altLang="en-US" sz="2000" b="1">
                  <a:solidFill>
                    <a:srgbClr val="C00000"/>
                  </a:solidFill>
                  <a:latin typeface="Times New Roman" pitchFamily="18" charset="0"/>
                </a:rPr>
                <a:t>，并联</a:t>
              </a:r>
              <a:endParaRPr lang="zh-CN" altLang="en-US" sz="2000">
                <a:solidFill>
                  <a:srgbClr val="C00000"/>
                </a:solidFill>
              </a:endParaRPr>
            </a:p>
          </p:txBody>
        </p:sp>
      </p:grpSp>
      <p:graphicFrame>
        <p:nvGraphicFramePr>
          <p:cNvPr id="91" name="Object 2"/>
          <p:cNvGraphicFramePr>
            <a:graphicFrameLocks noChangeAspect="1"/>
          </p:cNvGraphicFramePr>
          <p:nvPr/>
        </p:nvGraphicFramePr>
        <p:xfrm>
          <a:off x="1374775" y="4953000"/>
          <a:ext cx="1670050" cy="690563"/>
        </p:xfrm>
        <a:graphic>
          <a:graphicData uri="http://schemas.openxmlformats.org/presentationml/2006/ole">
            <mc:AlternateContent xmlns:mc="http://schemas.openxmlformats.org/markup-compatibility/2006">
              <mc:Choice xmlns:v="urn:schemas-microsoft-com:vml" Requires="v">
                <p:oleObj spid="_x0000_s61544" name="公式" r:id="rId3" imgW="447616" imgH="104815" progId="Equation.3">
                  <p:embed/>
                </p:oleObj>
              </mc:Choice>
              <mc:Fallback>
                <p:oleObj name="公式" r:id="rId3" imgW="447616" imgH="10481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775" y="4953000"/>
                        <a:ext cx="1670050"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 name="Group 23"/>
          <p:cNvGrpSpPr>
            <a:grpSpLocks/>
          </p:cNvGrpSpPr>
          <p:nvPr/>
        </p:nvGrpSpPr>
        <p:grpSpPr bwMode="auto">
          <a:xfrm>
            <a:off x="1214438" y="5572125"/>
            <a:ext cx="2928937" cy="1071563"/>
            <a:chOff x="3552" y="3087"/>
            <a:chExt cx="1489" cy="483"/>
          </a:xfrm>
        </p:grpSpPr>
        <p:sp>
          <p:nvSpPr>
            <p:cNvPr id="61469" name="Text Box 24"/>
            <p:cNvSpPr txBox="1">
              <a:spLocks noChangeArrowheads="1"/>
            </p:cNvSpPr>
            <p:nvPr/>
          </p:nvSpPr>
          <p:spPr bwMode="auto">
            <a:xfrm>
              <a:off x="4744" y="3216"/>
              <a:ext cx="297"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y</a:t>
              </a:r>
            </a:p>
          </p:txBody>
        </p:sp>
        <p:sp>
          <p:nvSpPr>
            <p:cNvPr id="61470" name="Text Box 25"/>
            <p:cNvSpPr txBox="1">
              <a:spLocks noChangeArrowheads="1"/>
            </p:cNvSpPr>
            <p:nvPr/>
          </p:nvSpPr>
          <p:spPr bwMode="auto">
            <a:xfrm>
              <a:off x="3564" y="3087"/>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61471" name="Text Box 26"/>
            <p:cNvSpPr txBox="1">
              <a:spLocks noChangeArrowheads="1"/>
            </p:cNvSpPr>
            <p:nvPr/>
          </p:nvSpPr>
          <p:spPr bwMode="auto">
            <a:xfrm>
              <a:off x="3552" y="328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grpSp>
          <p:nvGrpSpPr>
            <p:cNvPr id="61472" name="Group 27"/>
            <p:cNvGrpSpPr>
              <a:grpSpLocks/>
            </p:cNvGrpSpPr>
            <p:nvPr/>
          </p:nvGrpSpPr>
          <p:grpSpPr bwMode="auto">
            <a:xfrm>
              <a:off x="4023" y="3204"/>
              <a:ext cx="330" cy="249"/>
              <a:chOff x="1404" y="3312"/>
              <a:chExt cx="330" cy="330"/>
            </a:xfrm>
          </p:grpSpPr>
          <p:sp>
            <p:nvSpPr>
              <p:cNvPr id="61478" name="Freeform 28"/>
              <p:cNvSpPr>
                <a:spLocks/>
              </p:cNvSpPr>
              <p:nvPr/>
            </p:nvSpPr>
            <p:spPr bwMode="auto">
              <a:xfrm>
                <a:off x="1404" y="3312"/>
                <a:ext cx="324" cy="162"/>
              </a:xfrm>
              <a:custGeom>
                <a:avLst/>
                <a:gdLst>
                  <a:gd name="T0" fmla="*/ 0 w 405"/>
                  <a:gd name="T1" fmla="*/ 0 h 198"/>
                  <a:gd name="T2" fmla="*/ 2 w 405"/>
                  <a:gd name="T3" fmla="*/ 2 h 198"/>
                  <a:gd name="T4" fmla="*/ 2 w 405"/>
                  <a:gd name="T5" fmla="*/ 2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1479" name="Freeform 29"/>
              <p:cNvSpPr>
                <a:spLocks/>
              </p:cNvSpPr>
              <p:nvPr/>
            </p:nvSpPr>
            <p:spPr bwMode="auto">
              <a:xfrm flipV="1">
                <a:off x="1410" y="3480"/>
                <a:ext cx="324" cy="162"/>
              </a:xfrm>
              <a:custGeom>
                <a:avLst/>
                <a:gdLst>
                  <a:gd name="T0" fmla="*/ 0 w 405"/>
                  <a:gd name="T1" fmla="*/ 0 h 198"/>
                  <a:gd name="T2" fmla="*/ 2 w 405"/>
                  <a:gd name="T3" fmla="*/ 2 h 198"/>
                  <a:gd name="T4" fmla="*/ 2 w 405"/>
                  <a:gd name="T5" fmla="*/ 2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61473" name="Freeform 30"/>
            <p:cNvSpPr>
              <a:spLocks/>
            </p:cNvSpPr>
            <p:nvPr/>
          </p:nvSpPr>
          <p:spPr bwMode="auto">
            <a:xfrm>
              <a:off x="4019" y="3204"/>
              <a:ext cx="65" cy="252"/>
            </a:xfrm>
            <a:custGeom>
              <a:avLst/>
              <a:gdLst>
                <a:gd name="T0" fmla="*/ 0 w 56"/>
                <a:gd name="T1" fmla="*/ 0 h 252"/>
                <a:gd name="T2" fmla="*/ 308583 w 56"/>
                <a:gd name="T3" fmla="*/ 135 h 252"/>
                <a:gd name="T4" fmla="*/ 52679 w 56"/>
                <a:gd name="T5" fmla="*/ 252 h 252"/>
                <a:gd name="T6" fmla="*/ 0 60000 65536"/>
                <a:gd name="T7" fmla="*/ 0 60000 65536"/>
                <a:gd name="T8" fmla="*/ 0 60000 65536"/>
                <a:gd name="T9" fmla="*/ 0 w 56"/>
                <a:gd name="T10" fmla="*/ 0 h 252"/>
                <a:gd name="T11" fmla="*/ 56 w 56"/>
                <a:gd name="T12" fmla="*/ 252 h 252"/>
              </a:gdLst>
              <a:ahLst/>
              <a:cxnLst>
                <a:cxn ang="T6">
                  <a:pos x="T0" y="T1"/>
                </a:cxn>
                <a:cxn ang="T7">
                  <a:pos x="T2" y="T3"/>
                </a:cxn>
                <a:cxn ang="T8">
                  <a:pos x="T4" y="T5"/>
                </a:cxn>
              </a:cxnLst>
              <a:rect l="T9" t="T10" r="T11" b="T12"/>
              <a:pathLst>
                <a:path w="56" h="252">
                  <a:moveTo>
                    <a:pt x="0" y="0"/>
                  </a:moveTo>
                  <a:cubicBezTo>
                    <a:pt x="26" y="46"/>
                    <a:pt x="52" y="93"/>
                    <a:pt x="54" y="135"/>
                  </a:cubicBezTo>
                  <a:cubicBezTo>
                    <a:pt x="56" y="177"/>
                    <a:pt x="32" y="214"/>
                    <a:pt x="9" y="252"/>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1474" name="Line 31"/>
            <p:cNvSpPr>
              <a:spLocks noChangeShapeType="1"/>
            </p:cNvSpPr>
            <p:nvPr/>
          </p:nvSpPr>
          <p:spPr bwMode="auto">
            <a:xfrm>
              <a:off x="4436" y="3331"/>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75" name="Line 32"/>
            <p:cNvSpPr>
              <a:spLocks noChangeShapeType="1"/>
            </p:cNvSpPr>
            <p:nvPr/>
          </p:nvSpPr>
          <p:spPr bwMode="auto">
            <a:xfrm>
              <a:off x="3789" y="3411"/>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76" name="Line 33"/>
            <p:cNvSpPr>
              <a:spLocks noChangeShapeType="1"/>
            </p:cNvSpPr>
            <p:nvPr/>
          </p:nvSpPr>
          <p:spPr bwMode="auto">
            <a:xfrm>
              <a:off x="3786" y="3264"/>
              <a:ext cx="261"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77" name="Oval 34"/>
            <p:cNvSpPr>
              <a:spLocks noChangeArrowheads="1"/>
            </p:cNvSpPr>
            <p:nvPr/>
          </p:nvSpPr>
          <p:spPr bwMode="auto">
            <a:xfrm>
              <a:off x="4356" y="3300"/>
              <a:ext cx="73" cy="65"/>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grpSp>
      <p:grpSp>
        <p:nvGrpSpPr>
          <p:cNvPr id="38" name="组合 97"/>
          <p:cNvGrpSpPr>
            <a:grpSpLocks/>
          </p:cNvGrpSpPr>
          <p:nvPr/>
        </p:nvGrpSpPr>
        <p:grpSpPr bwMode="auto">
          <a:xfrm>
            <a:off x="5287963" y="571500"/>
            <a:ext cx="3324225" cy="2828925"/>
            <a:chOff x="5319713" y="714375"/>
            <a:chExt cx="3324225" cy="2828925"/>
          </a:xfrm>
        </p:grpSpPr>
        <p:grpSp>
          <p:nvGrpSpPr>
            <p:cNvPr id="61460" name="组合 24"/>
            <p:cNvGrpSpPr>
              <a:grpSpLocks/>
            </p:cNvGrpSpPr>
            <p:nvPr/>
          </p:nvGrpSpPr>
          <p:grpSpPr bwMode="auto">
            <a:xfrm>
              <a:off x="5319714" y="714375"/>
              <a:ext cx="3324226" cy="2828923"/>
              <a:chOff x="4859339" y="714356"/>
              <a:chExt cx="3324226" cy="2828923"/>
            </a:xfrm>
          </p:grpSpPr>
          <p:grpSp>
            <p:nvGrpSpPr>
              <p:cNvPr id="61462" name="Group 3"/>
              <p:cNvGrpSpPr>
                <a:grpSpLocks/>
              </p:cNvGrpSpPr>
              <p:nvPr/>
            </p:nvGrpSpPr>
            <p:grpSpPr bwMode="auto">
              <a:xfrm>
                <a:off x="4859339" y="1085828"/>
                <a:ext cx="3324226" cy="2457451"/>
                <a:chOff x="516" y="1539"/>
                <a:chExt cx="2094" cy="1548"/>
              </a:xfrm>
            </p:grpSpPr>
            <p:sp>
              <p:nvSpPr>
                <p:cNvPr id="61464" name="Text Box 4"/>
                <p:cNvSpPr txBox="1">
                  <a:spLocks noChangeArrowheads="1"/>
                </p:cNvSpPr>
                <p:nvPr/>
              </p:nvSpPr>
              <p:spPr bwMode="auto">
                <a:xfrm>
                  <a:off x="531" y="1539"/>
                  <a:ext cx="207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800" b="1">
                      <a:solidFill>
                        <a:srgbClr val="00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rPr>
                    <a:t>v</a:t>
                  </a:r>
                  <a:r>
                    <a:rPr kumimoji="1" lang="en-US" altLang="zh-CN" sz="2800" b="1" i="1" baseline="-25000">
                      <a:solidFill>
                        <a:srgbClr val="FF0000"/>
                      </a:solidFill>
                      <a:latin typeface="Times New Roman" pitchFamily="18" charset="0"/>
                    </a:rPr>
                    <a:t>a</a:t>
                  </a:r>
                  <a:r>
                    <a:rPr kumimoji="1" lang="en-US" altLang="zh-CN" sz="2800" b="1" i="1">
                      <a:solidFill>
                        <a:srgbClr val="FF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rPr>
                    <a:t>v</a:t>
                  </a:r>
                  <a:r>
                    <a:rPr kumimoji="1" lang="en-US" altLang="zh-CN" sz="2800" b="1" i="1" baseline="-25000">
                      <a:solidFill>
                        <a:srgbClr val="FF0000"/>
                      </a:solidFill>
                      <a:latin typeface="Times New Roman" pitchFamily="18" charset="0"/>
                    </a:rPr>
                    <a:t>b</a:t>
                  </a:r>
                  <a:r>
                    <a:rPr kumimoji="1" lang="en-US" altLang="zh-CN" sz="2800" b="1" i="1">
                      <a:solidFill>
                        <a:srgbClr val="FF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rPr>
                    <a:t>v</a:t>
                  </a:r>
                  <a:r>
                    <a:rPr kumimoji="1" lang="en-US" altLang="zh-CN" sz="2800" b="1" i="1" baseline="-25000">
                      <a:solidFill>
                        <a:srgbClr val="FF0000"/>
                      </a:solidFill>
                      <a:latin typeface="Times New Roman" pitchFamily="18" charset="0"/>
                    </a:rPr>
                    <a:t>y</a:t>
                  </a:r>
                  <a:r>
                    <a:rPr kumimoji="1" lang="en-US" altLang="zh-CN" sz="2800" b="1" i="1" baseline="-25000">
                      <a:solidFill>
                        <a:srgbClr val="FF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cs typeface="Times New Roman" pitchFamily="18" charset="0"/>
                    </a:rPr>
                    <a:t>   </a:t>
                  </a:r>
                  <a:endParaRPr kumimoji="1" lang="en-US" altLang="zh-CN" sz="2400" b="1">
                    <a:solidFill>
                      <a:srgbClr val="040404"/>
                    </a:solidFill>
                    <a:latin typeface="Times New Roman" pitchFamily="18" charset="0"/>
                    <a:cs typeface="Times New Roman" pitchFamily="18" charset="0"/>
                  </a:endParaRPr>
                </a:p>
              </p:txBody>
            </p:sp>
            <p:sp>
              <p:nvSpPr>
                <p:cNvPr id="61465" name="Line 5"/>
                <p:cNvSpPr>
                  <a:spLocks noChangeShapeType="1"/>
                </p:cNvSpPr>
                <p:nvPr/>
              </p:nvSpPr>
              <p:spPr bwMode="auto">
                <a:xfrm>
                  <a:off x="522" y="188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66" name="Line 6"/>
                <p:cNvSpPr>
                  <a:spLocks noChangeShapeType="1"/>
                </p:cNvSpPr>
                <p:nvPr/>
              </p:nvSpPr>
              <p:spPr bwMode="auto">
                <a:xfrm>
                  <a:off x="528" y="3084"/>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67" name="Line 7"/>
                <p:cNvSpPr>
                  <a:spLocks noChangeShapeType="1"/>
                </p:cNvSpPr>
                <p:nvPr/>
              </p:nvSpPr>
              <p:spPr bwMode="auto">
                <a:xfrm>
                  <a:off x="516" y="155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68" name="Line 8"/>
                <p:cNvSpPr>
                  <a:spLocks noChangeShapeType="1"/>
                </p:cNvSpPr>
                <p:nvPr/>
              </p:nvSpPr>
              <p:spPr bwMode="auto">
                <a:xfrm>
                  <a:off x="1881" y="1557"/>
                  <a:ext cx="0" cy="153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02" name="矩形 101"/>
              <p:cNvSpPr/>
              <p:nvPr/>
            </p:nvSpPr>
            <p:spPr bwMode="auto">
              <a:xfrm>
                <a:off x="6046788" y="714356"/>
                <a:ext cx="958850" cy="400050"/>
              </a:xfrm>
              <a:prstGeom prst="rect">
                <a:avLst/>
              </a:prstGeom>
            </p:spPr>
            <p:txBody>
              <a:bodyPr wrap="none">
                <a:spAutoFit/>
              </a:bodyPr>
              <a:lstStyle/>
              <a:p>
                <a:pPr marL="342900" indent="-342900" eaLnBrk="0" hangingPunct="0">
                  <a:spcBef>
                    <a:spcPct val="20000"/>
                  </a:spcBef>
                  <a:defRPr/>
                </a:pPr>
                <a:r>
                  <a:rPr lang="zh-CN" altLang="en-US" sz="2000" b="1" kern="0" dirty="0">
                    <a:solidFill>
                      <a:srgbClr val="0000FF"/>
                    </a:solidFill>
                    <a:latin typeface="Times New Roman" pitchFamily="18" charset="0"/>
                    <a:ea typeface="宋体" charset="-122"/>
                    <a:cs typeface="Times New Roman" pitchFamily="18" charset="0"/>
                  </a:rPr>
                  <a:t>功能表</a:t>
                </a:r>
              </a:p>
            </p:txBody>
          </p:sp>
        </p:grpSp>
        <p:sp>
          <p:nvSpPr>
            <p:cNvPr id="61461" name="矩形 99"/>
            <p:cNvSpPr>
              <a:spLocks noChangeArrowheads="1"/>
            </p:cNvSpPr>
            <p:nvPr/>
          </p:nvSpPr>
          <p:spPr bwMode="auto">
            <a:xfrm>
              <a:off x="5643570" y="1699945"/>
              <a:ext cx="2857520" cy="180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L          L             H</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L          H            L</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H         L             L</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H         H            L</a:t>
              </a:r>
            </a:p>
          </p:txBody>
        </p:sp>
      </p:grpSp>
      <p:grpSp>
        <p:nvGrpSpPr>
          <p:cNvPr id="44" name="组合 107"/>
          <p:cNvGrpSpPr>
            <a:grpSpLocks/>
          </p:cNvGrpSpPr>
          <p:nvPr/>
        </p:nvGrpSpPr>
        <p:grpSpPr bwMode="auto">
          <a:xfrm>
            <a:off x="5286375" y="3643313"/>
            <a:ext cx="3324225" cy="2828925"/>
            <a:chOff x="5318125" y="3786188"/>
            <a:chExt cx="3324225" cy="2828925"/>
          </a:xfrm>
        </p:grpSpPr>
        <p:grpSp>
          <p:nvGrpSpPr>
            <p:cNvPr id="61451" name="组合 25"/>
            <p:cNvGrpSpPr>
              <a:grpSpLocks/>
            </p:cNvGrpSpPr>
            <p:nvPr/>
          </p:nvGrpSpPr>
          <p:grpSpPr bwMode="auto">
            <a:xfrm>
              <a:off x="5318126" y="3786188"/>
              <a:ext cx="3324226" cy="2828923"/>
              <a:chOff x="4857753" y="3786190"/>
              <a:chExt cx="3324226" cy="2828923"/>
            </a:xfrm>
          </p:grpSpPr>
          <p:grpSp>
            <p:nvGrpSpPr>
              <p:cNvPr id="61453" name="Group 3"/>
              <p:cNvGrpSpPr>
                <a:grpSpLocks/>
              </p:cNvGrpSpPr>
              <p:nvPr/>
            </p:nvGrpSpPr>
            <p:grpSpPr bwMode="auto">
              <a:xfrm>
                <a:off x="4857753" y="4157662"/>
                <a:ext cx="3324226" cy="2457451"/>
                <a:chOff x="516" y="1539"/>
                <a:chExt cx="2094" cy="1548"/>
              </a:xfrm>
            </p:grpSpPr>
            <p:sp>
              <p:nvSpPr>
                <p:cNvPr id="61455" name="Text Box 4"/>
                <p:cNvSpPr txBox="1">
                  <a:spLocks noChangeArrowheads="1"/>
                </p:cNvSpPr>
                <p:nvPr/>
              </p:nvSpPr>
              <p:spPr bwMode="auto">
                <a:xfrm>
                  <a:off x="531" y="1539"/>
                  <a:ext cx="207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800" b="1">
                      <a:solidFill>
                        <a:srgbClr val="000000"/>
                      </a:solidFill>
                      <a:latin typeface="Times New Roman" pitchFamily="18" charset="0"/>
                      <a:cs typeface="Times New Roman" pitchFamily="18" charset="0"/>
                    </a:rPr>
                    <a:t>   </a:t>
                  </a:r>
                  <a:r>
                    <a:rPr kumimoji="1" lang="en-US" altLang="zh-CN" sz="2800" b="1" i="1">
                      <a:solidFill>
                        <a:srgbClr val="FF0000"/>
                      </a:solidFill>
                      <a:latin typeface="Times New Roman" pitchFamily="18" charset="0"/>
                      <a:cs typeface="Times New Roman" pitchFamily="18" charset="0"/>
                    </a:rPr>
                    <a:t>a          b            y</a:t>
                  </a:r>
                </a:p>
              </p:txBody>
            </p:sp>
            <p:sp>
              <p:nvSpPr>
                <p:cNvPr id="61456" name="Line 5"/>
                <p:cNvSpPr>
                  <a:spLocks noChangeShapeType="1"/>
                </p:cNvSpPr>
                <p:nvPr/>
              </p:nvSpPr>
              <p:spPr bwMode="auto">
                <a:xfrm>
                  <a:off x="522" y="188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57" name="Line 6"/>
                <p:cNvSpPr>
                  <a:spLocks noChangeShapeType="1"/>
                </p:cNvSpPr>
                <p:nvPr/>
              </p:nvSpPr>
              <p:spPr bwMode="auto">
                <a:xfrm>
                  <a:off x="528" y="3084"/>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58" name="Line 7"/>
                <p:cNvSpPr>
                  <a:spLocks noChangeShapeType="1"/>
                </p:cNvSpPr>
                <p:nvPr/>
              </p:nvSpPr>
              <p:spPr bwMode="auto">
                <a:xfrm>
                  <a:off x="516" y="1551"/>
                  <a:ext cx="20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59" name="Line 8"/>
                <p:cNvSpPr>
                  <a:spLocks noChangeShapeType="1"/>
                </p:cNvSpPr>
                <p:nvPr/>
              </p:nvSpPr>
              <p:spPr bwMode="auto">
                <a:xfrm>
                  <a:off x="1881" y="1557"/>
                  <a:ext cx="0" cy="153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12" name="矩形 111"/>
              <p:cNvSpPr/>
              <p:nvPr/>
            </p:nvSpPr>
            <p:spPr bwMode="auto">
              <a:xfrm>
                <a:off x="6046790" y="3786190"/>
                <a:ext cx="958850" cy="400050"/>
              </a:xfrm>
              <a:prstGeom prst="rect">
                <a:avLst/>
              </a:prstGeom>
            </p:spPr>
            <p:txBody>
              <a:bodyPr wrap="none">
                <a:spAutoFit/>
              </a:bodyPr>
              <a:lstStyle/>
              <a:p>
                <a:pPr marL="342900" indent="-342900" eaLnBrk="0" hangingPunct="0">
                  <a:spcBef>
                    <a:spcPct val="20000"/>
                  </a:spcBef>
                  <a:defRPr/>
                </a:pPr>
                <a:r>
                  <a:rPr lang="zh-CN" altLang="en-US" sz="2000" b="1" kern="0" dirty="0">
                    <a:solidFill>
                      <a:srgbClr val="C00000"/>
                    </a:solidFill>
                    <a:latin typeface="Times New Roman" pitchFamily="18" charset="0"/>
                    <a:ea typeface="宋体" charset="-122"/>
                    <a:cs typeface="Times New Roman" pitchFamily="18" charset="0"/>
                  </a:rPr>
                  <a:t>真值表</a:t>
                </a:r>
              </a:p>
            </p:txBody>
          </p:sp>
        </p:grpSp>
        <p:sp>
          <p:nvSpPr>
            <p:cNvPr id="61452" name="矩形 109"/>
            <p:cNvSpPr>
              <a:spLocks noChangeArrowheads="1"/>
            </p:cNvSpPr>
            <p:nvPr/>
          </p:nvSpPr>
          <p:spPr bwMode="auto">
            <a:xfrm>
              <a:off x="5643570" y="4771779"/>
              <a:ext cx="2857520" cy="180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0           0              1</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0           1              0</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1           0              0</a:t>
              </a:r>
            </a:p>
            <a:p>
              <a:pPr eaLnBrk="1" hangingPunct="1">
                <a:spcBef>
                  <a:spcPts val="600"/>
                </a:spcBef>
                <a:buFontTx/>
                <a:buNone/>
              </a:pPr>
              <a:r>
                <a:rPr kumimoji="1" lang="en-US" altLang="zh-CN" sz="2400" b="1">
                  <a:solidFill>
                    <a:srgbClr val="040404"/>
                  </a:solidFill>
                  <a:latin typeface="Times New Roman" pitchFamily="18" charset="0"/>
                  <a:cs typeface="Times New Roman" pitchFamily="18" charset="0"/>
                </a:rPr>
                <a:t>1           1              0</a:t>
              </a:r>
            </a:p>
          </p:txBody>
        </p:sp>
      </p:grpSp>
      <p:sp>
        <p:nvSpPr>
          <p:cNvPr id="61450" name="矩形 1"/>
          <p:cNvSpPr>
            <a:spLocks noChangeArrowheads="1"/>
          </p:cNvSpPr>
          <p:nvPr/>
        </p:nvSpPr>
        <p:spPr bwMode="auto">
          <a:xfrm>
            <a:off x="6399213" y="71438"/>
            <a:ext cx="271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§2.5</a:t>
            </a:r>
            <a:r>
              <a:rPr kumimoji="1" lang="en-US" altLang="zh-CN" sz="1800" b="1">
                <a:solidFill>
                  <a:srgbClr val="FF0066"/>
                </a:solidFill>
                <a:latin typeface="Times New Roman" pitchFamily="18" charset="0"/>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CMOS</a:t>
            </a:r>
            <a:r>
              <a:rPr lang="zh-CN" altLang="en-US" sz="1800" b="1">
                <a:solidFill>
                  <a:srgbClr val="FF0066"/>
                </a:solidFill>
                <a:latin typeface="Times New Roman" pitchFamily="18" charset="0"/>
                <a:ea typeface="楷体_GB2312" pitchFamily="49" charset="-122"/>
                <a:cs typeface="Times New Roman" pitchFamily="18" charset="0"/>
              </a:rPr>
              <a:t> 逻辑门电路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xit" presetSubtype="16" fill="hold" nodeType="clickEffect">
                                  <p:stCondLst>
                                    <p:cond delay="0"/>
                                  </p:stCondLst>
                                  <p:childTnLst>
                                    <p:animEffect transition="out" filter="box(in)">
                                      <p:cBhvr>
                                        <p:cTn id="21" dur="500"/>
                                        <p:tgtEl>
                                          <p:spTgt spid="26"/>
                                        </p:tgtEl>
                                      </p:cBhvr>
                                    </p:animEffect>
                                    <p:set>
                                      <p:cBhvr>
                                        <p:cTn id="22" dur="1" fill="hold">
                                          <p:stCondLst>
                                            <p:cond delay="499"/>
                                          </p:stCondLst>
                                        </p:cTn>
                                        <p:tgtEl>
                                          <p:spTgt spid="26"/>
                                        </p:tgtEl>
                                        <p:attrNameLst>
                                          <p:attrName>style.visibility</p:attrName>
                                        </p:attrNameLst>
                                      </p:cBhvr>
                                      <p:to>
                                        <p:strVal val="hidden"/>
                                      </p:to>
                                    </p:set>
                                  </p:childTnLst>
                                </p:cTn>
                              </p:par>
                              <p:par>
                                <p:cTn id="23" presetID="4" presetClass="exit" presetSubtype="16" fill="hold" nodeType="withEffect">
                                  <p:stCondLst>
                                    <p:cond delay="0"/>
                                  </p:stCondLst>
                                  <p:childTnLst>
                                    <p:animEffect transition="out" filter="box(in)">
                                      <p:cBhvr>
                                        <p:cTn id="24" dur="500"/>
                                        <p:tgtEl>
                                          <p:spTgt spid="27"/>
                                        </p:tgtEl>
                                      </p:cBhvr>
                                    </p:animEffect>
                                    <p:set>
                                      <p:cBhvr>
                                        <p:cTn id="25" dur="1" fill="hold">
                                          <p:stCondLst>
                                            <p:cond delay="499"/>
                                          </p:stCondLst>
                                        </p:cTn>
                                        <p:tgtEl>
                                          <p:spTgt spid="27"/>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blinds(horizontal)">
                                      <p:cBhvr>
                                        <p:cTn id="30" dur="500"/>
                                        <p:tgtEl>
                                          <p:spTgt spid="3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blinds(horizontal)">
                                      <p:cBhvr>
                                        <p:cTn id="35" dur="500"/>
                                        <p:tgtEl>
                                          <p:spTgt spid="4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wipe(left)">
                                      <p:cBhvr>
                                        <p:cTn id="40" dur="500"/>
                                        <p:tgtEl>
                                          <p:spTgt spid="91"/>
                                        </p:tgtEl>
                                      </p:cBhvr>
                                    </p:animEffect>
                                  </p:childTnLst>
                                </p:cTn>
                              </p:par>
                              <p:par>
                                <p:cTn id="41" presetID="22" presetClass="entr" presetSubtype="8"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5"/>
          <p:cNvSpPr txBox="1">
            <a:spLocks noChangeArrowheads="1"/>
          </p:cNvSpPr>
          <p:nvPr/>
        </p:nvSpPr>
        <p:spPr bwMode="auto">
          <a:xfrm>
            <a:off x="571500" y="142875"/>
            <a:ext cx="4286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800" b="1">
                <a:solidFill>
                  <a:srgbClr val="006600"/>
                </a:solidFill>
                <a:latin typeface="Times New Roman" pitchFamily="18" charset="0"/>
                <a:cs typeface="Times New Roman" pitchFamily="18" charset="0"/>
              </a:rPr>
              <a:t>二、其他</a:t>
            </a:r>
            <a:r>
              <a:rPr lang="en-US" altLang="zh-CN" sz="2800" b="1">
                <a:solidFill>
                  <a:srgbClr val="006600"/>
                </a:solidFill>
                <a:latin typeface="Times New Roman" pitchFamily="18" charset="0"/>
                <a:cs typeface="Times New Roman" pitchFamily="18" charset="0"/>
              </a:rPr>
              <a:t>CMOS</a:t>
            </a:r>
            <a:r>
              <a:rPr lang="zh-CN" altLang="en-US" sz="2800" b="1">
                <a:solidFill>
                  <a:srgbClr val="006600"/>
                </a:solidFill>
                <a:latin typeface="Times New Roman" pitchFamily="18" charset="0"/>
                <a:cs typeface="Times New Roman" pitchFamily="18" charset="0"/>
              </a:rPr>
              <a:t>门电路</a:t>
            </a:r>
          </a:p>
        </p:txBody>
      </p:sp>
      <p:sp>
        <p:nvSpPr>
          <p:cNvPr id="47107" name="矩形 2"/>
          <p:cNvSpPr>
            <a:spLocks noChangeArrowheads="1"/>
          </p:cNvSpPr>
          <p:nvPr/>
        </p:nvSpPr>
        <p:spPr bwMode="auto">
          <a:xfrm>
            <a:off x="887413" y="714375"/>
            <a:ext cx="5280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a:solidFill>
                  <a:srgbClr val="FF0000"/>
                </a:solidFill>
                <a:latin typeface="Times New Roman" pitchFamily="18" charset="0"/>
                <a:cs typeface="Times New Roman" pitchFamily="18" charset="0"/>
              </a:rPr>
              <a:t>1. </a:t>
            </a:r>
            <a:r>
              <a:rPr lang="zh-CN" altLang="en-US" sz="2400" b="1">
                <a:solidFill>
                  <a:srgbClr val="FF0000"/>
                </a:solidFill>
                <a:latin typeface="Times New Roman" pitchFamily="18" charset="0"/>
                <a:cs typeface="Times New Roman" pitchFamily="18" charset="0"/>
              </a:rPr>
              <a:t>漏极开路的</a:t>
            </a:r>
            <a:r>
              <a:rPr lang="en-US" altLang="zh-CN" sz="2400" b="1">
                <a:solidFill>
                  <a:srgbClr val="FF0000"/>
                </a:solidFill>
                <a:latin typeface="Times New Roman" pitchFamily="18" charset="0"/>
                <a:cs typeface="Times New Roman" pitchFamily="18" charset="0"/>
              </a:rPr>
              <a:t>CMOS</a:t>
            </a:r>
            <a:r>
              <a:rPr lang="zh-CN" altLang="en-US" sz="2400" b="1">
                <a:solidFill>
                  <a:srgbClr val="FF0000"/>
                </a:solidFill>
                <a:latin typeface="Times New Roman" pitchFamily="18" charset="0"/>
                <a:cs typeface="Times New Roman" pitchFamily="18" charset="0"/>
              </a:rPr>
              <a:t>门电路（</a:t>
            </a:r>
            <a:r>
              <a:rPr lang="en-US" altLang="zh-CN" sz="2400" b="1">
                <a:solidFill>
                  <a:srgbClr val="FF0000"/>
                </a:solidFill>
                <a:latin typeface="Times New Roman" pitchFamily="18" charset="0"/>
                <a:cs typeface="Times New Roman" pitchFamily="18" charset="0"/>
              </a:rPr>
              <a:t>OD</a:t>
            </a:r>
            <a:r>
              <a:rPr lang="zh-CN" altLang="en-US" sz="2400" b="1">
                <a:solidFill>
                  <a:srgbClr val="FF0000"/>
                </a:solidFill>
                <a:latin typeface="Times New Roman" pitchFamily="18" charset="0"/>
                <a:cs typeface="Times New Roman" pitchFamily="18" charset="0"/>
              </a:rPr>
              <a:t>门）</a:t>
            </a:r>
          </a:p>
        </p:txBody>
      </p:sp>
      <p:grpSp>
        <p:nvGrpSpPr>
          <p:cNvPr id="2" name="组合 4"/>
          <p:cNvGrpSpPr>
            <a:grpSpLocks/>
          </p:cNvGrpSpPr>
          <p:nvPr/>
        </p:nvGrpSpPr>
        <p:grpSpPr bwMode="auto">
          <a:xfrm>
            <a:off x="1071563" y="1214438"/>
            <a:ext cx="5157787" cy="3629025"/>
            <a:chOff x="1571604" y="2992438"/>
            <a:chExt cx="5157820" cy="3629042"/>
          </a:xfrm>
        </p:grpSpPr>
        <p:cxnSp>
          <p:nvCxnSpPr>
            <p:cNvPr id="6" name="直接连接符 9"/>
            <p:cNvCxnSpPr/>
            <p:nvPr/>
          </p:nvCxnSpPr>
          <p:spPr bwMode="auto">
            <a:xfrm rot="16200000" flipV="1">
              <a:off x="2286777" y="4609315"/>
              <a:ext cx="100013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auto">
            <a:xfrm rot="16200000" flipV="1">
              <a:off x="3470267" y="5797563"/>
              <a:ext cx="50324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bwMode="auto">
            <a:xfrm>
              <a:off x="2786049" y="4572007"/>
              <a:ext cx="928694"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bwMode="auto">
            <a:xfrm flipV="1">
              <a:off x="2747949" y="4533907"/>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0" name="直接连接符 9"/>
            <p:cNvCxnSpPr/>
            <p:nvPr/>
          </p:nvCxnSpPr>
          <p:spPr bwMode="auto">
            <a:xfrm flipV="1">
              <a:off x="5000626" y="4572007"/>
              <a:ext cx="1143007"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auto">
            <a:xfrm rot="16200000" flipV="1">
              <a:off x="2570148" y="5826138"/>
              <a:ext cx="4572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auto">
            <a:xfrm>
              <a:off x="2786049" y="6072202"/>
              <a:ext cx="221457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auto">
            <a:xfrm rot="16200000" flipV="1">
              <a:off x="5088733" y="4017174"/>
              <a:ext cx="1111255"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bwMode="auto">
            <a:xfrm flipV="1">
              <a:off x="5610230" y="4533907"/>
              <a:ext cx="71437"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5" name="直接连接符 14"/>
            <p:cNvCxnSpPr/>
            <p:nvPr/>
          </p:nvCxnSpPr>
          <p:spPr bwMode="auto">
            <a:xfrm rot="16200000" flipV="1">
              <a:off x="3394066" y="4892684"/>
              <a:ext cx="642941"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auto">
            <a:xfrm>
              <a:off x="4837112" y="6619892"/>
              <a:ext cx="287340" cy="158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7"/>
            <p:cNvCxnSpPr/>
            <p:nvPr/>
          </p:nvCxnSpPr>
          <p:spPr bwMode="auto">
            <a:xfrm rot="5400000" flipH="1" flipV="1">
              <a:off x="4379117" y="5999970"/>
              <a:ext cx="1238256" cy="47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auto">
            <a:xfrm rot="5400000">
              <a:off x="4685505" y="4887128"/>
              <a:ext cx="6302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2487" name="矩形 25"/>
            <p:cNvSpPr>
              <a:spLocks noChangeArrowheads="1"/>
            </p:cNvSpPr>
            <p:nvPr/>
          </p:nvSpPr>
          <p:spPr bwMode="auto">
            <a:xfrm>
              <a:off x="5057774" y="5227633"/>
              <a:ext cx="3209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40404"/>
                  </a:solidFill>
                  <a:latin typeface="Times New Roman" pitchFamily="18" charset="0"/>
                </a:rPr>
                <a:t>T</a:t>
              </a:r>
              <a:endParaRPr lang="zh-CN" altLang="en-US" sz="1600">
                <a:solidFill>
                  <a:srgbClr val="000000"/>
                </a:solidFill>
              </a:endParaRPr>
            </a:p>
          </p:txBody>
        </p:sp>
        <p:cxnSp>
          <p:nvCxnSpPr>
            <p:cNvPr id="20" name="直接连接符 19"/>
            <p:cNvCxnSpPr/>
            <p:nvPr/>
          </p:nvCxnSpPr>
          <p:spPr bwMode="auto">
            <a:xfrm flipV="1">
              <a:off x="4143370" y="5372111"/>
              <a:ext cx="357189"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bwMode="auto">
            <a:xfrm flipV="1">
              <a:off x="4956176" y="6045214"/>
              <a:ext cx="71437"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62490" name="组合 68"/>
            <p:cNvGrpSpPr>
              <a:grpSpLocks/>
            </p:cNvGrpSpPr>
            <p:nvPr/>
          </p:nvGrpSpPr>
          <p:grpSpPr bwMode="auto">
            <a:xfrm flipV="1">
              <a:off x="4500559" y="5121268"/>
              <a:ext cx="500063" cy="500063"/>
              <a:chOff x="5536777" y="3113930"/>
              <a:chExt cx="500066" cy="500066"/>
            </a:xfrm>
          </p:grpSpPr>
          <p:grpSp>
            <p:nvGrpSpPr>
              <p:cNvPr id="62509" name="组合 159"/>
              <p:cNvGrpSpPr>
                <a:grpSpLocks/>
              </p:cNvGrpSpPr>
              <p:nvPr/>
            </p:nvGrpSpPr>
            <p:grpSpPr bwMode="auto">
              <a:xfrm>
                <a:off x="5536777" y="3113930"/>
                <a:ext cx="144464" cy="500066"/>
                <a:chOff x="6286513" y="4142585"/>
                <a:chExt cx="144464" cy="500069"/>
              </a:xfrm>
            </p:grpSpPr>
            <p:cxnSp>
              <p:nvCxnSpPr>
                <p:cNvPr id="45" name="直接连接符 44"/>
                <p:cNvCxnSpPr/>
                <p:nvPr/>
              </p:nvCxnSpPr>
              <p:spPr>
                <a:xfrm rot="16200000" flipH="1">
                  <a:off x="6124586" y="4375933"/>
                  <a:ext cx="32385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6180149" y="4391807"/>
                  <a:ext cx="500071" cy="158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42" name="直接连接符 41"/>
              <p:cNvCxnSpPr/>
              <p:nvPr/>
            </p:nvCxnSpPr>
            <p:spPr>
              <a:xfrm>
                <a:off x="5679655" y="3185350"/>
                <a:ext cx="357192"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679655" y="3521903"/>
                <a:ext cx="357192"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679655" y="3353626"/>
                <a:ext cx="357192" cy="1587"/>
              </a:xfrm>
              <a:prstGeom prst="line">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62491" name="Text Box 31"/>
            <p:cNvSpPr txBox="1">
              <a:spLocks noChangeArrowheads="1"/>
            </p:cNvSpPr>
            <p:nvPr/>
          </p:nvSpPr>
          <p:spPr bwMode="auto">
            <a:xfrm>
              <a:off x="6215074" y="4292888"/>
              <a:ext cx="514350" cy="63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y</a:t>
              </a:r>
            </a:p>
          </p:txBody>
        </p:sp>
        <p:grpSp>
          <p:nvGrpSpPr>
            <p:cNvPr id="62492" name="组合 89"/>
            <p:cNvGrpSpPr>
              <a:grpSpLocks/>
            </p:cNvGrpSpPr>
            <p:nvPr/>
          </p:nvGrpSpPr>
          <p:grpSpPr bwMode="auto">
            <a:xfrm>
              <a:off x="1571604" y="4900622"/>
              <a:ext cx="2587176" cy="969963"/>
              <a:chOff x="1571604" y="4900622"/>
              <a:chExt cx="2587176" cy="969963"/>
            </a:xfrm>
          </p:grpSpPr>
          <p:sp>
            <p:nvSpPr>
              <p:cNvPr id="62500" name="Line 27"/>
              <p:cNvSpPr>
                <a:spLocks noChangeShapeType="1"/>
              </p:cNvSpPr>
              <p:nvPr/>
            </p:nvSpPr>
            <p:spPr bwMode="auto">
              <a:xfrm flipV="1">
                <a:off x="3156438" y="5337189"/>
                <a:ext cx="34399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01" name="Text Box 29"/>
              <p:cNvSpPr txBox="1">
                <a:spLocks noChangeArrowheads="1"/>
              </p:cNvSpPr>
              <p:nvPr/>
            </p:nvSpPr>
            <p:spPr bwMode="auto">
              <a:xfrm>
                <a:off x="1593166" y="4900622"/>
                <a:ext cx="533669" cy="638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62502" name="Text Box 30"/>
              <p:cNvSpPr txBox="1">
                <a:spLocks noChangeArrowheads="1"/>
              </p:cNvSpPr>
              <p:nvPr/>
            </p:nvSpPr>
            <p:spPr bwMode="auto">
              <a:xfrm>
                <a:off x="1571604" y="5231641"/>
                <a:ext cx="533669" cy="638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62503" name="AutoShape 31"/>
              <p:cNvSpPr>
                <a:spLocks noChangeArrowheads="1"/>
              </p:cNvSpPr>
              <p:nvPr/>
            </p:nvSpPr>
            <p:spPr bwMode="auto">
              <a:xfrm>
                <a:off x="2461052" y="5110174"/>
                <a:ext cx="566012" cy="504505"/>
              </a:xfrm>
              <a:prstGeom prst="flowChartDelay">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62504" name="Line 32"/>
              <p:cNvSpPr>
                <a:spLocks noChangeShapeType="1"/>
              </p:cNvSpPr>
              <p:nvPr/>
            </p:nvSpPr>
            <p:spPr bwMode="auto">
              <a:xfrm>
                <a:off x="1986680" y="5477289"/>
                <a:ext cx="46898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05" name="Line 33"/>
              <p:cNvSpPr>
                <a:spLocks noChangeShapeType="1"/>
              </p:cNvSpPr>
              <p:nvPr/>
            </p:nvSpPr>
            <p:spPr bwMode="auto">
              <a:xfrm>
                <a:off x="1997461" y="5232863"/>
                <a:ext cx="46898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06" name="Oval 34"/>
              <p:cNvSpPr>
                <a:spLocks noChangeArrowheads="1"/>
              </p:cNvSpPr>
              <p:nvPr/>
            </p:nvSpPr>
            <p:spPr bwMode="auto">
              <a:xfrm>
                <a:off x="3021673" y="5252219"/>
                <a:ext cx="144000" cy="144000"/>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latin typeface="Times New Roman" pitchFamily="18" charset="0"/>
                  <a:cs typeface="Times New Roman" pitchFamily="18" charset="0"/>
                </a:endParaRPr>
              </a:p>
            </p:txBody>
          </p:sp>
          <p:sp>
            <p:nvSpPr>
              <p:cNvPr id="62507" name="AutoShape 35"/>
              <p:cNvSpPr>
                <a:spLocks noChangeArrowheads="1"/>
              </p:cNvSpPr>
              <p:nvPr/>
            </p:nvSpPr>
            <p:spPr bwMode="auto">
              <a:xfrm rot="-5400000">
                <a:off x="3451542" y="5120962"/>
                <a:ext cx="596540" cy="498764"/>
              </a:xfrm>
              <a:prstGeom prst="flowChartMerge">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sp>
            <p:nvSpPr>
              <p:cNvPr id="62508" name="Oval 36"/>
              <p:cNvSpPr>
                <a:spLocks noChangeArrowheads="1"/>
              </p:cNvSpPr>
              <p:nvPr/>
            </p:nvSpPr>
            <p:spPr bwMode="auto">
              <a:xfrm>
                <a:off x="4014780" y="5290805"/>
                <a:ext cx="144000" cy="144000"/>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solidFill>
                    <a:srgbClr val="000000"/>
                  </a:solidFill>
                </a:endParaRPr>
              </a:p>
            </p:txBody>
          </p:sp>
        </p:grpSp>
        <p:sp>
          <p:nvSpPr>
            <p:cNvPr id="25" name="椭圆 24"/>
            <p:cNvSpPr/>
            <p:nvPr/>
          </p:nvSpPr>
          <p:spPr bwMode="auto">
            <a:xfrm flipV="1">
              <a:off x="3694105" y="6034102"/>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6" name="椭圆 25"/>
            <p:cNvSpPr/>
            <p:nvPr/>
          </p:nvSpPr>
          <p:spPr bwMode="auto">
            <a:xfrm>
              <a:off x="2727311" y="3984630"/>
              <a:ext cx="107951" cy="1079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2495" name="矩形 26"/>
            <p:cNvSpPr>
              <a:spLocks noChangeArrowheads="1"/>
            </p:cNvSpPr>
            <p:nvPr/>
          </p:nvSpPr>
          <p:spPr bwMode="auto">
            <a:xfrm>
              <a:off x="2525698" y="3584576"/>
              <a:ext cx="617473"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40404"/>
                  </a:solidFill>
                  <a:latin typeface="Times New Roman" pitchFamily="18" charset="0"/>
                </a:rPr>
                <a:t>V</a:t>
              </a:r>
              <a:r>
                <a:rPr kumimoji="1" lang="en-US" altLang="zh-CN" sz="2000" b="1" baseline="-25000">
                  <a:solidFill>
                    <a:srgbClr val="040404"/>
                  </a:solidFill>
                  <a:latin typeface="Times New Roman" pitchFamily="18" charset="0"/>
                </a:rPr>
                <a:t>DD</a:t>
              </a:r>
              <a:endParaRPr lang="zh-CN" altLang="en-US" sz="2000" baseline="-25000">
                <a:solidFill>
                  <a:srgbClr val="000000"/>
                </a:solidFill>
              </a:endParaRPr>
            </a:p>
          </p:txBody>
        </p:sp>
        <p:sp>
          <p:nvSpPr>
            <p:cNvPr id="28" name="椭圆 27"/>
            <p:cNvSpPr/>
            <p:nvPr/>
          </p:nvSpPr>
          <p:spPr bwMode="auto">
            <a:xfrm>
              <a:off x="5584830" y="3392490"/>
              <a:ext cx="107951" cy="1079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2497" name="矩形 26"/>
            <p:cNvSpPr>
              <a:spLocks noChangeArrowheads="1"/>
            </p:cNvSpPr>
            <p:nvPr/>
          </p:nvSpPr>
          <p:spPr bwMode="auto">
            <a:xfrm>
              <a:off x="5370518" y="2992438"/>
              <a:ext cx="7024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FF"/>
                  </a:solidFill>
                  <a:latin typeface="Times New Roman" pitchFamily="18" charset="0"/>
                </a:rPr>
                <a:t>V</a:t>
              </a:r>
              <a:r>
                <a:rPr kumimoji="1" lang="en-US" altLang="zh-CN" sz="2000" b="1" baseline="-25000">
                  <a:solidFill>
                    <a:srgbClr val="0000FF"/>
                  </a:solidFill>
                  <a:latin typeface="Times New Roman" pitchFamily="18" charset="0"/>
                </a:rPr>
                <a:t>DD1</a:t>
              </a:r>
              <a:endParaRPr lang="zh-CN" altLang="en-US" sz="2000" baseline="-25000">
                <a:solidFill>
                  <a:srgbClr val="0000FF"/>
                </a:solidFill>
              </a:endParaRPr>
            </a:p>
          </p:txBody>
        </p:sp>
        <p:sp>
          <p:nvSpPr>
            <p:cNvPr id="30" name="矩形 29"/>
            <p:cNvSpPr/>
            <p:nvPr/>
          </p:nvSpPr>
          <p:spPr bwMode="auto">
            <a:xfrm>
              <a:off x="5572130" y="3803654"/>
              <a:ext cx="142876" cy="4286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1" name="矩形 30"/>
            <p:cNvSpPr/>
            <p:nvPr/>
          </p:nvSpPr>
          <p:spPr>
            <a:xfrm>
              <a:off x="2285984" y="4429132"/>
              <a:ext cx="3143270" cy="1857384"/>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19" name="组合 50"/>
          <p:cNvGrpSpPr>
            <a:grpSpLocks/>
          </p:cNvGrpSpPr>
          <p:nvPr/>
        </p:nvGrpSpPr>
        <p:grpSpPr bwMode="auto">
          <a:xfrm>
            <a:off x="928688" y="4214813"/>
            <a:ext cx="6813550" cy="2143125"/>
            <a:chOff x="785786" y="4071942"/>
            <a:chExt cx="6813071" cy="2143140"/>
          </a:xfrm>
        </p:grpSpPr>
        <p:sp>
          <p:nvSpPr>
            <p:cNvPr id="62472" name="矩形 47"/>
            <p:cNvSpPr>
              <a:spLocks noChangeArrowheads="1"/>
            </p:cNvSpPr>
            <p:nvPr/>
          </p:nvSpPr>
          <p:spPr bwMode="auto">
            <a:xfrm>
              <a:off x="5715008" y="4071942"/>
              <a:ext cx="1883849" cy="46166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7030A0"/>
                  </a:solidFill>
                  <a:latin typeface="Times New Roman" pitchFamily="18" charset="0"/>
                  <a:cs typeface="Times New Roman" pitchFamily="18" charset="0"/>
                </a:rPr>
                <a:t>与</a:t>
              </a:r>
              <a:r>
                <a:rPr kumimoji="1" lang="en-US" altLang="zh-CN" sz="2400" b="1">
                  <a:solidFill>
                    <a:srgbClr val="7030A0"/>
                  </a:solidFill>
                  <a:latin typeface="Times New Roman" pitchFamily="18" charset="0"/>
                  <a:cs typeface="Times New Roman" pitchFamily="18" charset="0"/>
                </a:rPr>
                <a:t>OC</a:t>
              </a:r>
              <a:r>
                <a:rPr kumimoji="1" lang="zh-CN" altLang="en-US" sz="2400" b="1">
                  <a:solidFill>
                    <a:srgbClr val="7030A0"/>
                  </a:solidFill>
                  <a:latin typeface="Times New Roman" pitchFamily="18" charset="0"/>
                  <a:cs typeface="Times New Roman" pitchFamily="18" charset="0"/>
                </a:rPr>
                <a:t>门类似</a:t>
              </a:r>
              <a:endParaRPr lang="zh-CN" altLang="en-US" sz="2400">
                <a:solidFill>
                  <a:srgbClr val="7030A0"/>
                </a:solidFill>
                <a:latin typeface="Times New Roman" pitchFamily="18" charset="0"/>
                <a:cs typeface="Times New Roman" pitchFamily="18" charset="0"/>
              </a:endParaRPr>
            </a:p>
          </p:txBody>
        </p:sp>
        <p:sp>
          <p:nvSpPr>
            <p:cNvPr id="50" name="圆角矩形标注 49"/>
            <p:cNvSpPr/>
            <p:nvPr/>
          </p:nvSpPr>
          <p:spPr>
            <a:xfrm>
              <a:off x="785786" y="5000635"/>
              <a:ext cx="6643220" cy="1214447"/>
            </a:xfrm>
            <a:prstGeom prst="wedgeRoundRectCallout">
              <a:avLst>
                <a:gd name="adj1" fmla="val 38808"/>
                <a:gd name="adj2" fmla="val -87041"/>
                <a:gd name="adj3" fmla="val 16667"/>
              </a:avLst>
            </a:prstGeom>
            <a:solidFill>
              <a:srgbClr val="FFFF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47" name="Rectangle 6"/>
          <p:cNvSpPr>
            <a:spLocks noChangeArrowheads="1"/>
          </p:cNvSpPr>
          <p:nvPr/>
        </p:nvSpPr>
        <p:spPr bwMode="auto">
          <a:xfrm>
            <a:off x="942975" y="5157788"/>
            <a:ext cx="72723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 typeface="Wingdings" pitchFamily="2" charset="2"/>
              <a:buChar char="Ø"/>
            </a:pPr>
            <a:r>
              <a:rPr kumimoji="1" lang="zh-CN" altLang="en-US" sz="2400" b="1">
                <a:solidFill>
                  <a:srgbClr val="0000FF"/>
                </a:solidFill>
                <a:latin typeface="Times New Roman" pitchFamily="18" charset="0"/>
              </a:rPr>
              <a:t>特点：需外接上拉电阻。</a:t>
            </a:r>
            <a:endParaRPr kumimoji="1" lang="zh-CN" altLang="en-US" sz="2400">
              <a:solidFill>
                <a:srgbClr val="0000FF"/>
              </a:solidFill>
              <a:latin typeface="Times New Roman" pitchFamily="18" charset="0"/>
            </a:endParaRPr>
          </a:p>
          <a:p>
            <a:pPr algn="just">
              <a:spcBef>
                <a:spcPct val="0"/>
              </a:spcBef>
              <a:buFont typeface="Wingdings" pitchFamily="2" charset="2"/>
              <a:buChar char="Ø"/>
            </a:pPr>
            <a:r>
              <a:rPr kumimoji="1" lang="zh-CN" altLang="en-US" sz="2400" b="1">
                <a:solidFill>
                  <a:srgbClr val="C00000"/>
                </a:solidFill>
                <a:latin typeface="Times New Roman" pitchFamily="18" charset="0"/>
              </a:rPr>
              <a:t>应用：输出端可以并接，实现“线与”功能；</a:t>
            </a:r>
          </a:p>
          <a:p>
            <a:pPr algn="just">
              <a:spcBef>
                <a:spcPct val="0"/>
              </a:spcBef>
              <a:buFontTx/>
              <a:buNone/>
            </a:pPr>
            <a:r>
              <a:rPr kumimoji="1" lang="zh-CN" altLang="en-US" sz="2400" b="1">
                <a:solidFill>
                  <a:srgbClr val="C00000"/>
                </a:solidFill>
                <a:latin typeface="Times New Roman" pitchFamily="18" charset="0"/>
              </a:rPr>
              <a:t>                实现电平转换。</a:t>
            </a:r>
            <a:endParaRPr kumimoji="1" lang="zh-CN" altLang="en-US" sz="2400">
              <a:solidFill>
                <a:srgbClr val="C00000"/>
              </a:solidFill>
              <a:latin typeface="Times New Roman" pitchFamily="18" charset="0"/>
            </a:endParaRPr>
          </a:p>
        </p:txBody>
      </p:sp>
      <p:sp>
        <p:nvSpPr>
          <p:cNvPr id="62471" name="矩形 1"/>
          <p:cNvSpPr>
            <a:spLocks noChangeArrowheads="1"/>
          </p:cNvSpPr>
          <p:nvPr/>
        </p:nvSpPr>
        <p:spPr bwMode="auto">
          <a:xfrm>
            <a:off x="6399213" y="71438"/>
            <a:ext cx="271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§2.5</a:t>
            </a:r>
            <a:r>
              <a:rPr kumimoji="1" lang="en-US" altLang="zh-CN" sz="1800" b="1">
                <a:solidFill>
                  <a:srgbClr val="FF0066"/>
                </a:solidFill>
                <a:latin typeface="Times New Roman" pitchFamily="18" charset="0"/>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CMOS</a:t>
            </a:r>
            <a:r>
              <a:rPr lang="zh-CN" altLang="en-US" sz="1800" b="1">
                <a:solidFill>
                  <a:srgbClr val="FF0066"/>
                </a:solidFill>
                <a:latin typeface="Times New Roman" pitchFamily="18" charset="0"/>
                <a:ea typeface="楷体_GB2312" pitchFamily="49" charset="-122"/>
                <a:cs typeface="Times New Roman" pitchFamily="18" charset="0"/>
              </a:rPr>
              <a:t> 逻辑门电路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wipe(left)">
                                      <p:cBhvr>
                                        <p:cTn id="7" dur="500"/>
                                        <p:tgtEl>
                                          <p:spTgt spid="471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
                                            <p:txEl>
                                              <p:pRg st="0" end="0"/>
                                            </p:txEl>
                                          </p:spTgt>
                                        </p:tgtEl>
                                        <p:attrNameLst>
                                          <p:attrName>style.visibility</p:attrName>
                                        </p:attrNameLst>
                                      </p:cBhvr>
                                      <p:to>
                                        <p:strVal val="visible"/>
                                      </p:to>
                                    </p:set>
                                    <p:animEffect transition="in" filter="wipe(left)">
                                      <p:cBhvr>
                                        <p:cTn id="17" dur="500"/>
                                        <p:tgtEl>
                                          <p:spTgt spid="4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
                                            <p:txEl>
                                              <p:pRg st="1" end="1"/>
                                            </p:txEl>
                                          </p:spTgt>
                                        </p:tgtEl>
                                        <p:attrNameLst>
                                          <p:attrName>style.visibility</p:attrName>
                                        </p:attrNameLst>
                                      </p:cBhvr>
                                      <p:to>
                                        <p:strVal val="visible"/>
                                      </p:to>
                                    </p:set>
                                    <p:animEffect transition="in" filter="wipe(left)">
                                      <p:cBhvr>
                                        <p:cTn id="22" dur="500"/>
                                        <p:tgtEl>
                                          <p:spTgt spid="47">
                                            <p:txEl>
                                              <p:pRg st="1" end="1"/>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47">
                                            <p:txEl>
                                              <p:pRg st="2" end="2"/>
                                            </p:txEl>
                                          </p:spTgt>
                                        </p:tgtEl>
                                        <p:attrNameLst>
                                          <p:attrName>style.visibility</p:attrName>
                                        </p:attrNameLst>
                                      </p:cBhvr>
                                      <p:to>
                                        <p:strVal val="visible"/>
                                      </p:to>
                                    </p:set>
                                    <p:animEffect transition="in" filter="wipe(left)">
                                      <p:cBhvr>
                                        <p:cTn id="25" dur="500"/>
                                        <p:tgtEl>
                                          <p:spTgt spid="47">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1"/>
          <p:cNvSpPr>
            <a:spLocks noChangeArrowheads="1"/>
          </p:cNvSpPr>
          <p:nvPr/>
        </p:nvSpPr>
        <p:spPr bwMode="auto">
          <a:xfrm>
            <a:off x="519113" y="180975"/>
            <a:ext cx="2343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0000"/>
                </a:solidFill>
                <a:latin typeface="Times New Roman" pitchFamily="18" charset="0"/>
                <a:cs typeface="Times New Roman" pitchFamily="18" charset="0"/>
              </a:rPr>
              <a:t>2.</a:t>
            </a:r>
            <a:r>
              <a:rPr lang="zh-CN" altLang="en-US" sz="2400" b="1">
                <a:solidFill>
                  <a:srgbClr val="FF0000"/>
                </a:solidFill>
                <a:latin typeface="Times New Roman" pitchFamily="18" charset="0"/>
                <a:cs typeface="Times New Roman" pitchFamily="18" charset="0"/>
              </a:rPr>
              <a:t> </a:t>
            </a:r>
            <a:r>
              <a:rPr lang="en-US" altLang="zh-CN" sz="2400" b="1">
                <a:solidFill>
                  <a:srgbClr val="FF0000"/>
                </a:solidFill>
                <a:latin typeface="Times New Roman" pitchFamily="18" charset="0"/>
                <a:cs typeface="Times New Roman" pitchFamily="18" charset="0"/>
              </a:rPr>
              <a:t>CMOS</a:t>
            </a:r>
            <a:r>
              <a:rPr lang="zh-CN" altLang="en-US" sz="2400" b="1">
                <a:solidFill>
                  <a:srgbClr val="FF0000"/>
                </a:solidFill>
                <a:latin typeface="Times New Roman" pitchFamily="18" charset="0"/>
                <a:cs typeface="Times New Roman" pitchFamily="18" charset="0"/>
              </a:rPr>
              <a:t>传输门</a:t>
            </a:r>
            <a:endParaRPr lang="zh-CN" altLang="en-US" sz="2400">
              <a:solidFill>
                <a:srgbClr val="FF0000"/>
              </a:solidFill>
              <a:latin typeface="Times New Roman" pitchFamily="18" charset="0"/>
              <a:cs typeface="Times New Roman" pitchFamily="18" charset="0"/>
            </a:endParaRPr>
          </a:p>
        </p:txBody>
      </p:sp>
      <p:grpSp>
        <p:nvGrpSpPr>
          <p:cNvPr id="2" name="组合 63"/>
          <p:cNvGrpSpPr>
            <a:grpSpLocks/>
          </p:cNvGrpSpPr>
          <p:nvPr/>
        </p:nvGrpSpPr>
        <p:grpSpPr bwMode="auto">
          <a:xfrm>
            <a:off x="571500" y="1398588"/>
            <a:ext cx="4429125" cy="3614737"/>
            <a:chOff x="428625" y="1314461"/>
            <a:chExt cx="4429125" cy="3614737"/>
          </a:xfrm>
        </p:grpSpPr>
        <p:sp>
          <p:nvSpPr>
            <p:cNvPr id="63527" name="Text Box 31"/>
            <p:cNvSpPr txBox="1">
              <a:spLocks noChangeArrowheads="1"/>
            </p:cNvSpPr>
            <p:nvPr/>
          </p:nvSpPr>
          <p:spPr bwMode="auto">
            <a:xfrm>
              <a:off x="4343408" y="2814625"/>
              <a:ext cx="514342" cy="63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y</a:t>
              </a:r>
            </a:p>
          </p:txBody>
        </p:sp>
        <p:sp>
          <p:nvSpPr>
            <p:cNvPr id="63528" name="Text Box 32"/>
            <p:cNvSpPr txBox="1">
              <a:spLocks noChangeArrowheads="1"/>
            </p:cNvSpPr>
            <p:nvPr/>
          </p:nvSpPr>
          <p:spPr bwMode="auto">
            <a:xfrm>
              <a:off x="428625" y="2814625"/>
              <a:ext cx="514342" cy="63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a</a:t>
              </a:r>
            </a:p>
          </p:txBody>
        </p:sp>
        <p:sp>
          <p:nvSpPr>
            <p:cNvPr id="63529" name="矩形 70"/>
            <p:cNvSpPr>
              <a:spLocks noChangeArrowheads="1"/>
            </p:cNvSpPr>
            <p:nvPr/>
          </p:nvSpPr>
          <p:spPr bwMode="auto">
            <a:xfrm>
              <a:off x="2000250" y="2600315"/>
              <a:ext cx="423508"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40404"/>
                  </a:solidFill>
                  <a:latin typeface="Times New Roman" pitchFamily="18" charset="0"/>
                </a:rPr>
                <a:t>T1</a:t>
              </a:r>
              <a:endParaRPr lang="zh-CN" altLang="en-US" sz="1600">
                <a:solidFill>
                  <a:srgbClr val="000000"/>
                </a:solidFill>
              </a:endParaRPr>
            </a:p>
          </p:txBody>
        </p:sp>
        <p:grpSp>
          <p:nvGrpSpPr>
            <p:cNvPr id="63530" name="组合 159"/>
            <p:cNvGrpSpPr>
              <a:grpSpLocks/>
            </p:cNvGrpSpPr>
            <p:nvPr/>
          </p:nvGrpSpPr>
          <p:grpSpPr bwMode="auto">
            <a:xfrm rot="5400000">
              <a:off x="2379663" y="1851037"/>
              <a:ext cx="144461" cy="500062"/>
              <a:chOff x="6286396" y="4143331"/>
              <a:chExt cx="144464" cy="500080"/>
            </a:xfrm>
          </p:grpSpPr>
          <p:cxnSp>
            <p:nvCxnSpPr>
              <p:cNvPr id="42" name="直接连接符 41"/>
              <p:cNvCxnSpPr/>
              <p:nvPr/>
            </p:nvCxnSpPr>
            <p:spPr>
              <a:xfrm rot="16200000" flipH="1">
                <a:off x="6124464" y="4352888"/>
                <a:ext cx="3238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a:off x="6180026" y="4392577"/>
                <a:ext cx="500080" cy="15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bwMode="auto">
            <a:xfrm rot="5400000">
              <a:off x="2282825" y="1849448"/>
              <a:ext cx="357188"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auto">
            <a:xfrm rot="10800000">
              <a:off x="3143250" y="3098811"/>
              <a:ext cx="1214438"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bwMode="auto">
            <a:xfrm rot="5400000">
              <a:off x="2355056" y="2623355"/>
              <a:ext cx="2143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auto">
            <a:xfrm rot="5400000">
              <a:off x="2463800" y="2349511"/>
              <a:ext cx="357187"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auto">
            <a:xfrm rot="5400000">
              <a:off x="2114550" y="2362211"/>
              <a:ext cx="357187"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auto">
            <a:xfrm rot="5400000">
              <a:off x="2282825" y="2349511"/>
              <a:ext cx="357187" cy="1588"/>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auto">
            <a:xfrm rot="10800000">
              <a:off x="2630488" y="2541598"/>
              <a:ext cx="50006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auto">
            <a:xfrm rot="5400000">
              <a:off x="3419475" y="2466986"/>
              <a:ext cx="500063"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auto">
            <a:xfrm rot="5400000">
              <a:off x="3414713" y="3706823"/>
              <a:ext cx="50006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bwMode="auto">
            <a:xfrm rot="10800000" flipV="1">
              <a:off x="1714500" y="2541598"/>
              <a:ext cx="5699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auto">
            <a:xfrm rot="10800000" flipV="1">
              <a:off x="2339975" y="1385898"/>
              <a:ext cx="252413"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bwMode="auto">
            <a:xfrm rot="5400000">
              <a:off x="3605213" y="2171711"/>
              <a:ext cx="107950" cy="1079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0" name="椭圆 19"/>
            <p:cNvSpPr/>
            <p:nvPr/>
          </p:nvSpPr>
          <p:spPr bwMode="auto">
            <a:xfrm rot="5400000">
              <a:off x="3117850" y="3062298"/>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3544" name="矩形 75"/>
            <p:cNvSpPr>
              <a:spLocks noChangeArrowheads="1"/>
            </p:cNvSpPr>
            <p:nvPr/>
          </p:nvSpPr>
          <p:spPr bwMode="auto">
            <a:xfrm>
              <a:off x="2000250" y="3314679"/>
              <a:ext cx="423508"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40404"/>
                  </a:solidFill>
                  <a:latin typeface="Times New Roman" pitchFamily="18" charset="0"/>
                </a:rPr>
                <a:t>T2</a:t>
              </a:r>
              <a:endParaRPr lang="zh-CN" altLang="en-US" sz="1600">
                <a:solidFill>
                  <a:srgbClr val="000000"/>
                </a:solidFill>
              </a:endParaRPr>
            </a:p>
          </p:txBody>
        </p:sp>
        <p:sp>
          <p:nvSpPr>
            <p:cNvPr id="63545" name="矩形 76"/>
            <p:cNvSpPr>
              <a:spLocks noChangeArrowheads="1"/>
            </p:cNvSpPr>
            <p:nvPr/>
          </p:nvSpPr>
          <p:spPr bwMode="auto">
            <a:xfrm>
              <a:off x="3357563" y="1743079"/>
              <a:ext cx="617469" cy="400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40404"/>
                  </a:solidFill>
                  <a:latin typeface="Times New Roman" pitchFamily="18" charset="0"/>
                </a:rPr>
                <a:t>V</a:t>
              </a:r>
              <a:r>
                <a:rPr kumimoji="1" lang="en-US" altLang="zh-CN" sz="2000" b="1" baseline="-25000">
                  <a:solidFill>
                    <a:srgbClr val="040404"/>
                  </a:solidFill>
                  <a:latin typeface="Times New Roman" pitchFamily="18" charset="0"/>
                </a:rPr>
                <a:t>DD</a:t>
              </a:r>
              <a:endParaRPr lang="zh-CN" altLang="en-US" sz="2000" baseline="-25000">
                <a:solidFill>
                  <a:srgbClr val="000000"/>
                </a:solidFill>
              </a:endParaRPr>
            </a:p>
          </p:txBody>
        </p:sp>
        <p:cxnSp>
          <p:nvCxnSpPr>
            <p:cNvPr id="23" name="直接连接符 22"/>
            <p:cNvCxnSpPr/>
            <p:nvPr/>
          </p:nvCxnSpPr>
          <p:spPr bwMode="auto">
            <a:xfrm rot="10800000" flipV="1">
              <a:off x="798513" y="3098811"/>
              <a:ext cx="915987"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547" name="组合 165"/>
            <p:cNvGrpSpPr>
              <a:grpSpLocks/>
            </p:cNvGrpSpPr>
            <p:nvPr/>
          </p:nvGrpSpPr>
          <p:grpSpPr bwMode="auto">
            <a:xfrm rot="16200000" flipV="1">
              <a:off x="2354258" y="3849534"/>
              <a:ext cx="144461" cy="500060"/>
              <a:chOff x="6286517" y="4143362"/>
              <a:chExt cx="144464" cy="500078"/>
            </a:xfrm>
          </p:grpSpPr>
          <p:cxnSp>
            <p:nvCxnSpPr>
              <p:cNvPr id="40" name="直接连接符 39"/>
              <p:cNvCxnSpPr/>
              <p:nvPr/>
            </p:nvCxnSpPr>
            <p:spPr>
              <a:xfrm rot="16200000" flipH="1">
                <a:off x="6062506" y="4376726"/>
                <a:ext cx="3238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6179982" y="4392601"/>
                <a:ext cx="500080" cy="158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25" name="直接连接符 24"/>
            <p:cNvCxnSpPr/>
            <p:nvPr/>
          </p:nvCxnSpPr>
          <p:spPr bwMode="auto">
            <a:xfrm rot="16200000" flipV="1">
              <a:off x="2270125" y="4375161"/>
              <a:ext cx="357187"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auto">
            <a:xfrm rot="16200000" flipV="1">
              <a:off x="2443956" y="3850492"/>
              <a:ext cx="35718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auto">
            <a:xfrm rot="16200000" flipV="1">
              <a:off x="2107406" y="3850492"/>
              <a:ext cx="35718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bwMode="auto">
            <a:xfrm rot="16200000" flipV="1">
              <a:off x="2275681" y="3850492"/>
              <a:ext cx="357188" cy="0"/>
            </a:xfrm>
            <a:prstGeom prst="line">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auto">
            <a:xfrm rot="10800000">
              <a:off x="1714500" y="3671898"/>
              <a:ext cx="5715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auto">
            <a:xfrm rot="16200000" flipV="1">
              <a:off x="2572544" y="3099604"/>
              <a:ext cx="1143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bwMode="auto">
            <a:xfrm rot="16200000" flipV="1">
              <a:off x="1143000" y="3100398"/>
              <a:ext cx="1143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auto">
            <a:xfrm rot="10800000" flipV="1">
              <a:off x="2614613" y="3670311"/>
              <a:ext cx="53975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bwMode="auto">
            <a:xfrm rot="10800000">
              <a:off x="3525838" y="3957648"/>
              <a:ext cx="28575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bwMode="auto">
            <a:xfrm rot="16200000" flipV="1">
              <a:off x="1681163" y="3067061"/>
              <a:ext cx="71437" cy="714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5" name="直接连接符 34"/>
            <p:cNvCxnSpPr/>
            <p:nvPr/>
          </p:nvCxnSpPr>
          <p:spPr bwMode="auto">
            <a:xfrm rot="10800000">
              <a:off x="2462213" y="2717811"/>
              <a:ext cx="1214437"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auto">
            <a:xfrm rot="16200000" flipH="1">
              <a:off x="2342357" y="3558392"/>
              <a:ext cx="2270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bwMode="auto">
            <a:xfrm rot="10800000">
              <a:off x="2454275" y="3457586"/>
              <a:ext cx="1214438"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3561" name="矩形 75"/>
            <p:cNvSpPr>
              <a:spLocks noChangeArrowheads="1"/>
            </p:cNvSpPr>
            <p:nvPr/>
          </p:nvSpPr>
          <p:spPr bwMode="auto">
            <a:xfrm>
              <a:off x="2286000" y="4529097"/>
              <a:ext cx="327332"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FF"/>
                  </a:solidFill>
                  <a:latin typeface="Times New Roman" pitchFamily="18" charset="0"/>
                </a:rPr>
                <a:t>S</a:t>
              </a:r>
              <a:endParaRPr lang="zh-CN" altLang="en-US" sz="2000">
                <a:solidFill>
                  <a:srgbClr val="0000FF"/>
                </a:solidFill>
              </a:endParaRPr>
            </a:p>
          </p:txBody>
        </p:sp>
        <p:sp>
          <p:nvSpPr>
            <p:cNvPr id="63562" name="矩形 75"/>
            <p:cNvSpPr>
              <a:spLocks noChangeArrowheads="1"/>
            </p:cNvSpPr>
            <p:nvPr/>
          </p:nvSpPr>
          <p:spPr bwMode="auto">
            <a:xfrm>
              <a:off x="2285984" y="1314461"/>
              <a:ext cx="327332"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FF"/>
                  </a:solidFill>
                  <a:latin typeface="Times New Roman" pitchFamily="18" charset="0"/>
                </a:rPr>
                <a:t>S</a:t>
              </a:r>
              <a:endParaRPr lang="zh-CN" altLang="en-US" sz="2000">
                <a:solidFill>
                  <a:srgbClr val="0000FF"/>
                </a:solidFill>
              </a:endParaRPr>
            </a:p>
          </p:txBody>
        </p:sp>
      </p:grpSp>
      <p:sp>
        <p:nvSpPr>
          <p:cNvPr id="60" name="矩形 59"/>
          <p:cNvSpPr>
            <a:spLocks noChangeArrowheads="1"/>
          </p:cNvSpPr>
          <p:nvPr/>
        </p:nvSpPr>
        <p:spPr bwMode="auto">
          <a:xfrm>
            <a:off x="5072063" y="798513"/>
            <a:ext cx="2212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2</a:t>
            </a:r>
            <a:r>
              <a:rPr lang="zh-CN" altLang="en-US" sz="2400" b="1">
                <a:solidFill>
                  <a:srgbClr val="0000FF"/>
                </a:solidFill>
                <a:latin typeface="Times New Roman" pitchFamily="18" charset="0"/>
                <a:cs typeface="Times New Roman" pitchFamily="18" charset="0"/>
              </a:rPr>
              <a:t>）逻辑符号</a:t>
            </a:r>
          </a:p>
        </p:txBody>
      </p:sp>
      <p:sp>
        <p:nvSpPr>
          <p:cNvPr id="61" name="矩形 60"/>
          <p:cNvSpPr>
            <a:spLocks noChangeArrowheads="1"/>
          </p:cNvSpPr>
          <p:nvPr/>
        </p:nvSpPr>
        <p:spPr bwMode="auto">
          <a:xfrm>
            <a:off x="709613" y="798513"/>
            <a:ext cx="3743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zh-CN" altLang="en-US" sz="2400" b="1">
                <a:solidFill>
                  <a:srgbClr val="0000FF"/>
                </a:solidFill>
                <a:latin typeface="宋体" pitchFamily="2" charset="-122"/>
              </a:rPr>
              <a:t>（</a:t>
            </a:r>
            <a:r>
              <a:rPr kumimoji="1" lang="en-US" altLang="zh-CN" sz="2400" b="1">
                <a:solidFill>
                  <a:srgbClr val="0000FF"/>
                </a:solidFill>
                <a:latin typeface="宋体" pitchFamily="2" charset="-122"/>
              </a:rPr>
              <a:t>1</a:t>
            </a:r>
            <a:r>
              <a:rPr kumimoji="1" lang="zh-CN" altLang="en-US" sz="2400" b="1">
                <a:solidFill>
                  <a:srgbClr val="0000FF"/>
                </a:solidFill>
                <a:latin typeface="宋体" pitchFamily="2" charset="-122"/>
              </a:rPr>
              <a:t>）电路结构及工作原理</a:t>
            </a:r>
            <a:endParaRPr lang="zh-CN" altLang="en-US" sz="2400">
              <a:solidFill>
                <a:srgbClr val="0000FF"/>
              </a:solidFill>
            </a:endParaRPr>
          </a:p>
        </p:txBody>
      </p:sp>
      <p:grpSp>
        <p:nvGrpSpPr>
          <p:cNvPr id="5" name="组合 81"/>
          <p:cNvGrpSpPr>
            <a:grpSpLocks/>
          </p:cNvGrpSpPr>
          <p:nvPr/>
        </p:nvGrpSpPr>
        <p:grpSpPr bwMode="auto">
          <a:xfrm>
            <a:off x="5357813" y="1797050"/>
            <a:ext cx="1501775" cy="2116138"/>
            <a:chOff x="5214942" y="1855776"/>
            <a:chExt cx="1501785" cy="2116201"/>
          </a:xfrm>
        </p:grpSpPr>
        <p:cxnSp>
          <p:nvCxnSpPr>
            <p:cNvPr id="68" name="直接连接符 67"/>
            <p:cNvCxnSpPr/>
            <p:nvPr/>
          </p:nvCxnSpPr>
          <p:spPr bwMode="auto">
            <a:xfrm rot="16200000" flipH="1">
              <a:off x="5572118" y="2428881"/>
              <a:ext cx="11430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518" name="组合 53"/>
            <p:cNvGrpSpPr>
              <a:grpSpLocks/>
            </p:cNvGrpSpPr>
            <p:nvPr/>
          </p:nvGrpSpPr>
          <p:grpSpPr bwMode="auto">
            <a:xfrm>
              <a:off x="5891222" y="2936896"/>
              <a:ext cx="500066" cy="550874"/>
              <a:chOff x="5857884" y="3008334"/>
              <a:chExt cx="500066" cy="550874"/>
            </a:xfrm>
          </p:grpSpPr>
          <p:sp>
            <p:nvSpPr>
              <p:cNvPr id="52" name="等腰三角形 51"/>
              <p:cNvSpPr/>
              <p:nvPr/>
            </p:nvSpPr>
            <p:spPr>
              <a:xfrm>
                <a:off x="5857884" y="3130575"/>
                <a:ext cx="500065" cy="428637"/>
              </a:xfrm>
              <a:prstGeom prst="triangle">
                <a:avLst>
                  <a:gd name="adj" fmla="val 50000"/>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3" name="椭圆 52"/>
              <p:cNvSpPr/>
              <p:nvPr/>
            </p:nvSpPr>
            <p:spPr>
              <a:xfrm>
                <a:off x="6059497" y="3008334"/>
                <a:ext cx="107951" cy="107953"/>
              </a:xfrm>
              <a:prstGeom prst="ellipse">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71" name="直接连接符 70"/>
            <p:cNvCxnSpPr/>
            <p:nvPr/>
          </p:nvCxnSpPr>
          <p:spPr bwMode="auto">
            <a:xfrm rot="10800000">
              <a:off x="6143635" y="1855776"/>
              <a:ext cx="571504"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bwMode="auto">
            <a:xfrm rot="10800000">
              <a:off x="5572131" y="3786233"/>
              <a:ext cx="1143008"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bwMode="auto">
            <a:xfrm rot="5400000">
              <a:off x="6394454" y="3463962"/>
              <a:ext cx="64295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bwMode="auto">
            <a:xfrm rot="5400000">
              <a:off x="6001550" y="3642560"/>
              <a:ext cx="285759"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6118235" y="3752895"/>
              <a:ext cx="71438" cy="7143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3524" name="矩形 75"/>
            <p:cNvSpPr>
              <a:spLocks noChangeArrowheads="1"/>
            </p:cNvSpPr>
            <p:nvPr/>
          </p:nvSpPr>
          <p:spPr bwMode="auto">
            <a:xfrm>
              <a:off x="5214942" y="3571876"/>
              <a:ext cx="327332"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i="1">
                  <a:solidFill>
                    <a:srgbClr val="006600"/>
                  </a:solidFill>
                  <a:latin typeface="Times New Roman" pitchFamily="18" charset="0"/>
                </a:rPr>
                <a:t>S</a:t>
              </a:r>
              <a:endParaRPr lang="zh-CN" altLang="en-US" sz="2000" i="1">
                <a:solidFill>
                  <a:srgbClr val="006600"/>
                </a:solidFill>
              </a:endParaRPr>
            </a:p>
          </p:txBody>
        </p:sp>
      </p:grpSp>
      <p:grpSp>
        <p:nvGrpSpPr>
          <p:cNvPr id="7" name="组合 82"/>
          <p:cNvGrpSpPr>
            <a:grpSpLocks/>
          </p:cNvGrpSpPr>
          <p:nvPr/>
        </p:nvGrpSpPr>
        <p:grpSpPr bwMode="auto">
          <a:xfrm>
            <a:off x="5214938" y="1727200"/>
            <a:ext cx="3157537" cy="1543050"/>
            <a:chOff x="5072066" y="1785926"/>
            <a:chExt cx="3157548" cy="1543109"/>
          </a:xfrm>
        </p:grpSpPr>
        <p:grpSp>
          <p:nvGrpSpPr>
            <p:cNvPr id="63502" name="组合 61"/>
            <p:cNvGrpSpPr>
              <a:grpSpLocks/>
            </p:cNvGrpSpPr>
            <p:nvPr/>
          </p:nvGrpSpPr>
          <p:grpSpPr bwMode="auto">
            <a:xfrm>
              <a:off x="5072066" y="1857364"/>
              <a:ext cx="3157548" cy="1331922"/>
              <a:chOff x="5072066" y="1857364"/>
              <a:chExt cx="3157548" cy="1331922"/>
            </a:xfrm>
          </p:grpSpPr>
          <p:grpSp>
            <p:nvGrpSpPr>
              <p:cNvPr id="63506" name="组合 47"/>
              <p:cNvGrpSpPr>
                <a:grpSpLocks/>
              </p:cNvGrpSpPr>
              <p:nvPr/>
            </p:nvGrpSpPr>
            <p:grpSpPr bwMode="auto">
              <a:xfrm>
                <a:off x="6429389" y="2357430"/>
                <a:ext cx="571512" cy="428630"/>
                <a:chOff x="5715009" y="2285992"/>
                <a:chExt cx="1071570" cy="857257"/>
              </a:xfrm>
            </p:grpSpPr>
            <p:grpSp>
              <p:nvGrpSpPr>
                <p:cNvPr id="63513" name="组合 45"/>
                <p:cNvGrpSpPr>
                  <a:grpSpLocks/>
                </p:cNvGrpSpPr>
                <p:nvPr/>
              </p:nvGrpSpPr>
              <p:grpSpPr bwMode="auto">
                <a:xfrm>
                  <a:off x="5715009" y="2285992"/>
                  <a:ext cx="1071570" cy="857257"/>
                  <a:chOff x="5715009" y="2143116"/>
                  <a:chExt cx="857256" cy="1000133"/>
                </a:xfrm>
              </p:grpSpPr>
              <p:sp>
                <p:nvSpPr>
                  <p:cNvPr id="97" name="等腰三角形 96"/>
                  <p:cNvSpPr/>
                  <p:nvPr/>
                </p:nvSpPr>
                <p:spPr>
                  <a:xfrm rot="5400000">
                    <a:off x="5643540" y="2214618"/>
                    <a:ext cx="1000159" cy="85724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8" name="等腰三角形 97"/>
                  <p:cNvSpPr/>
                  <p:nvPr/>
                </p:nvSpPr>
                <p:spPr>
                  <a:xfrm rot="16200000">
                    <a:off x="5643540" y="2214618"/>
                    <a:ext cx="1000159" cy="85724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96" name="椭圆 95"/>
                <p:cNvSpPr/>
                <p:nvPr/>
              </p:nvSpPr>
              <p:spPr bwMode="auto">
                <a:xfrm rot="5400000">
                  <a:off x="6163359" y="2303197"/>
                  <a:ext cx="177806" cy="1815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89" name="直接连接符 88"/>
              <p:cNvCxnSpPr/>
              <p:nvPr/>
            </p:nvCxnSpPr>
            <p:spPr bwMode="auto">
              <a:xfrm rot="10800000" flipV="1">
                <a:off x="7000885" y="2571769"/>
                <a:ext cx="71437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bwMode="auto">
              <a:xfrm rot="10800000">
                <a:off x="5572130" y="2571769"/>
                <a:ext cx="857253"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bwMode="auto">
              <a:xfrm rot="5400000">
                <a:off x="6465887" y="2106614"/>
                <a:ext cx="500081"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bwMode="auto">
              <a:xfrm rot="5400000">
                <a:off x="6465887" y="2938495"/>
                <a:ext cx="500081"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3511" name="Text Box 32"/>
              <p:cNvSpPr txBox="1">
                <a:spLocks noChangeArrowheads="1"/>
              </p:cNvSpPr>
              <p:nvPr/>
            </p:nvSpPr>
            <p:spPr bwMode="auto">
              <a:xfrm>
                <a:off x="5072066" y="2292654"/>
                <a:ext cx="514342" cy="63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a</a:t>
                </a:r>
              </a:p>
            </p:txBody>
          </p:sp>
          <p:sp>
            <p:nvSpPr>
              <p:cNvPr id="63512" name="Text Box 31"/>
              <p:cNvSpPr txBox="1">
                <a:spLocks noChangeArrowheads="1"/>
              </p:cNvSpPr>
              <p:nvPr/>
            </p:nvSpPr>
            <p:spPr bwMode="auto">
              <a:xfrm>
                <a:off x="7715272" y="2285992"/>
                <a:ext cx="514342" cy="63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y</a:t>
                </a:r>
              </a:p>
            </p:txBody>
          </p:sp>
        </p:grpSp>
        <p:sp>
          <p:nvSpPr>
            <p:cNvPr id="63503" name="矩形 75"/>
            <p:cNvSpPr>
              <a:spLocks noChangeArrowheads="1"/>
            </p:cNvSpPr>
            <p:nvPr/>
          </p:nvSpPr>
          <p:spPr bwMode="auto">
            <a:xfrm>
              <a:off x="6786578" y="2928934"/>
              <a:ext cx="327332"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00"/>
                  </a:solidFill>
                  <a:latin typeface="Times New Roman" pitchFamily="18" charset="0"/>
                </a:rPr>
                <a:t>S</a:t>
              </a:r>
              <a:endParaRPr lang="zh-CN" altLang="en-US" sz="2000">
                <a:solidFill>
                  <a:srgbClr val="000000"/>
                </a:solidFill>
              </a:endParaRPr>
            </a:p>
          </p:txBody>
        </p:sp>
        <p:cxnSp>
          <p:nvCxnSpPr>
            <p:cNvPr id="86" name="直接连接符 85"/>
            <p:cNvCxnSpPr/>
            <p:nvPr/>
          </p:nvCxnSpPr>
          <p:spPr bwMode="auto">
            <a:xfrm rot="10800000" flipV="1">
              <a:off x="6756409" y="1785926"/>
              <a:ext cx="252414"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3505" name="矩形 75"/>
            <p:cNvSpPr>
              <a:spLocks noChangeArrowheads="1"/>
            </p:cNvSpPr>
            <p:nvPr/>
          </p:nvSpPr>
          <p:spPr bwMode="auto">
            <a:xfrm>
              <a:off x="6715140" y="1785926"/>
              <a:ext cx="327332"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00"/>
                  </a:solidFill>
                  <a:latin typeface="Times New Roman" pitchFamily="18" charset="0"/>
                </a:rPr>
                <a:t>S</a:t>
              </a:r>
              <a:endParaRPr lang="zh-CN" altLang="en-US" sz="2000">
                <a:solidFill>
                  <a:srgbClr val="000000"/>
                </a:solidFill>
              </a:endParaRPr>
            </a:p>
          </p:txBody>
        </p:sp>
      </p:grpSp>
      <p:sp>
        <p:nvSpPr>
          <p:cNvPr id="100" name="矩形 99"/>
          <p:cNvSpPr>
            <a:spLocks noChangeArrowheads="1"/>
          </p:cNvSpPr>
          <p:nvPr/>
        </p:nvSpPr>
        <p:spPr bwMode="auto">
          <a:xfrm>
            <a:off x="714375" y="5227638"/>
            <a:ext cx="8215313"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50000"/>
              </a:lnSpc>
              <a:spcBef>
                <a:spcPct val="0"/>
              </a:spcBef>
              <a:buFont typeface="Wingdings" pitchFamily="2" charset="2"/>
              <a:buChar char="Ø"/>
            </a:pPr>
            <a:r>
              <a:rPr lang="zh-CN" altLang="en-US" sz="2400" b="1">
                <a:solidFill>
                  <a:srgbClr val="006600"/>
                </a:solidFill>
                <a:latin typeface="Times New Roman" pitchFamily="18" charset="0"/>
                <a:cs typeface="Times New Roman" pitchFamily="18" charset="0"/>
              </a:rPr>
              <a:t>当</a:t>
            </a:r>
            <a:r>
              <a:rPr lang="en-US" altLang="zh-CN" sz="2400" b="1" i="1">
                <a:solidFill>
                  <a:srgbClr val="006600"/>
                </a:solidFill>
                <a:latin typeface="Times New Roman" pitchFamily="18" charset="0"/>
                <a:cs typeface="Times New Roman" pitchFamily="18" charset="0"/>
              </a:rPr>
              <a:t>S</a:t>
            </a:r>
            <a:r>
              <a:rPr lang="en-US" altLang="zh-CN" sz="2400" b="1">
                <a:solidFill>
                  <a:srgbClr val="006600"/>
                </a:solidFill>
                <a:latin typeface="Times New Roman" pitchFamily="18" charset="0"/>
                <a:cs typeface="Times New Roman" pitchFamily="18" charset="0"/>
              </a:rPr>
              <a:t>= H </a:t>
            </a:r>
            <a:r>
              <a:rPr lang="zh-CN" altLang="en-US" sz="2400" b="1">
                <a:solidFill>
                  <a:srgbClr val="006600"/>
                </a:solidFill>
                <a:latin typeface="Times New Roman" pitchFamily="18" charset="0"/>
                <a:cs typeface="Times New Roman" pitchFamily="18" charset="0"/>
              </a:rPr>
              <a:t>时，</a:t>
            </a:r>
            <a:r>
              <a:rPr lang="en-US" altLang="zh-CN" sz="2400" b="1">
                <a:solidFill>
                  <a:srgbClr val="006600"/>
                </a:solidFill>
                <a:latin typeface="Times New Roman" pitchFamily="18" charset="0"/>
                <a:cs typeface="Times New Roman" pitchFamily="18" charset="0"/>
              </a:rPr>
              <a:t>TI</a:t>
            </a:r>
            <a:r>
              <a:rPr lang="zh-CN" altLang="en-US" sz="2400" b="1">
                <a:solidFill>
                  <a:srgbClr val="006600"/>
                </a:solidFill>
                <a:latin typeface="Times New Roman" pitchFamily="18" charset="0"/>
                <a:cs typeface="Times New Roman" pitchFamily="18" charset="0"/>
              </a:rPr>
              <a:t>、</a:t>
            </a:r>
            <a:r>
              <a:rPr lang="en-US" altLang="zh-CN" sz="2400" b="1">
                <a:solidFill>
                  <a:srgbClr val="006600"/>
                </a:solidFill>
                <a:latin typeface="Times New Roman" pitchFamily="18" charset="0"/>
                <a:cs typeface="Times New Roman" pitchFamily="18" charset="0"/>
              </a:rPr>
              <a:t>T2</a:t>
            </a:r>
            <a:r>
              <a:rPr lang="zh-CN" altLang="en-US" sz="2400" b="1">
                <a:solidFill>
                  <a:srgbClr val="006600"/>
                </a:solidFill>
                <a:latin typeface="Times New Roman" pitchFamily="18" charset="0"/>
                <a:cs typeface="Times New Roman" pitchFamily="18" charset="0"/>
              </a:rPr>
              <a:t>均导通，</a:t>
            </a:r>
            <a:r>
              <a:rPr lang="en-US" altLang="zh-CN" sz="2400" b="1" i="1">
                <a:solidFill>
                  <a:srgbClr val="006600"/>
                </a:solidFill>
                <a:latin typeface="Times New Roman" pitchFamily="18" charset="0"/>
                <a:cs typeface="Times New Roman" pitchFamily="18" charset="0"/>
              </a:rPr>
              <a:t>y </a:t>
            </a:r>
            <a:r>
              <a:rPr lang="en-US" altLang="zh-CN" sz="2400" b="1">
                <a:solidFill>
                  <a:srgbClr val="006600"/>
                </a:solidFill>
                <a:latin typeface="Times New Roman" pitchFamily="18" charset="0"/>
                <a:cs typeface="Times New Roman" pitchFamily="18" charset="0"/>
              </a:rPr>
              <a:t>= </a:t>
            </a:r>
            <a:r>
              <a:rPr lang="en-US" altLang="zh-CN" sz="2400" b="1" i="1">
                <a:solidFill>
                  <a:srgbClr val="006600"/>
                </a:solidFill>
                <a:latin typeface="Times New Roman" pitchFamily="18" charset="0"/>
                <a:cs typeface="Times New Roman" pitchFamily="18" charset="0"/>
              </a:rPr>
              <a:t>a </a:t>
            </a:r>
            <a:r>
              <a:rPr lang="en-US" altLang="zh-CN" sz="2400" b="1">
                <a:solidFill>
                  <a:srgbClr val="006600"/>
                </a:solidFill>
                <a:latin typeface="Times New Roman" pitchFamily="18" charset="0"/>
                <a:cs typeface="Times New Roman" pitchFamily="18" charset="0"/>
              </a:rPr>
              <a:t>,</a:t>
            </a:r>
            <a:r>
              <a:rPr lang="zh-CN" altLang="en-US" sz="2400" b="1">
                <a:solidFill>
                  <a:srgbClr val="006600"/>
                </a:solidFill>
                <a:latin typeface="Times New Roman" pitchFamily="18" charset="0"/>
                <a:cs typeface="Times New Roman" pitchFamily="18" charset="0"/>
              </a:rPr>
              <a:t>实现传输。</a:t>
            </a:r>
          </a:p>
          <a:p>
            <a:pPr eaLnBrk="1" hangingPunct="1">
              <a:lnSpc>
                <a:spcPct val="150000"/>
              </a:lnSpc>
              <a:spcBef>
                <a:spcPct val="0"/>
              </a:spcBef>
              <a:buFont typeface="Wingdings" pitchFamily="2" charset="2"/>
              <a:buChar char="Ø"/>
            </a:pPr>
            <a:r>
              <a:rPr lang="zh-CN" altLang="en-US" sz="2400" b="1">
                <a:solidFill>
                  <a:srgbClr val="0000FF"/>
                </a:solidFill>
                <a:latin typeface="Times New Roman" pitchFamily="18" charset="0"/>
                <a:cs typeface="Times New Roman" pitchFamily="18" charset="0"/>
              </a:rPr>
              <a:t>当</a:t>
            </a:r>
            <a:r>
              <a:rPr lang="en-US" altLang="zh-CN" sz="2400" b="1" i="1">
                <a:solidFill>
                  <a:srgbClr val="FF0000"/>
                </a:solidFill>
                <a:latin typeface="Times New Roman" pitchFamily="18" charset="0"/>
                <a:cs typeface="Times New Roman" pitchFamily="18" charset="0"/>
              </a:rPr>
              <a:t>S</a:t>
            </a:r>
            <a:r>
              <a:rPr lang="en-US" altLang="zh-CN" sz="2400" b="1">
                <a:solidFill>
                  <a:srgbClr val="FF0000"/>
                </a:solidFill>
                <a:latin typeface="Times New Roman" pitchFamily="18" charset="0"/>
                <a:cs typeface="Times New Roman" pitchFamily="18" charset="0"/>
              </a:rPr>
              <a:t> = L </a:t>
            </a:r>
            <a:r>
              <a:rPr lang="zh-CN" altLang="en-US" sz="2400" b="1">
                <a:solidFill>
                  <a:srgbClr val="0000FF"/>
                </a:solidFill>
                <a:latin typeface="Times New Roman" pitchFamily="18" charset="0"/>
                <a:cs typeface="Times New Roman" pitchFamily="18" charset="0"/>
              </a:rPr>
              <a:t>时，</a:t>
            </a:r>
            <a:r>
              <a:rPr lang="en-US" altLang="zh-CN" sz="2400" b="1">
                <a:solidFill>
                  <a:srgbClr val="0000FF"/>
                </a:solidFill>
                <a:latin typeface="Times New Roman" pitchFamily="18" charset="0"/>
                <a:cs typeface="Times New Roman" pitchFamily="18" charset="0"/>
              </a:rPr>
              <a:t>T1</a:t>
            </a: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T2</a:t>
            </a:r>
            <a:r>
              <a:rPr lang="zh-CN" altLang="en-US" sz="2400" b="1">
                <a:solidFill>
                  <a:srgbClr val="0000FF"/>
                </a:solidFill>
                <a:latin typeface="Times New Roman" pitchFamily="18" charset="0"/>
                <a:cs typeface="Times New Roman" pitchFamily="18" charset="0"/>
              </a:rPr>
              <a:t>全部截止，输出端 </a:t>
            </a:r>
            <a:r>
              <a:rPr lang="en-US" altLang="zh-CN" sz="2400" b="1" i="1">
                <a:solidFill>
                  <a:srgbClr val="0000FF"/>
                </a:solidFill>
                <a:latin typeface="Times New Roman" pitchFamily="18" charset="0"/>
                <a:cs typeface="Times New Roman" pitchFamily="18" charset="0"/>
              </a:rPr>
              <a:t> y </a:t>
            </a:r>
            <a:r>
              <a:rPr lang="zh-CN" altLang="en-US" sz="2400" b="1">
                <a:solidFill>
                  <a:srgbClr val="0000FF"/>
                </a:solidFill>
                <a:latin typeface="Times New Roman" pitchFamily="18" charset="0"/>
                <a:cs typeface="Times New Roman" pitchFamily="18" charset="0"/>
              </a:rPr>
              <a:t>呈现</a:t>
            </a:r>
            <a:r>
              <a:rPr lang="zh-CN" altLang="en-US" sz="2400" b="1">
                <a:solidFill>
                  <a:srgbClr val="FF0000"/>
                </a:solidFill>
                <a:latin typeface="Times New Roman" pitchFamily="18" charset="0"/>
                <a:cs typeface="Times New Roman" pitchFamily="18" charset="0"/>
              </a:rPr>
              <a:t>高阻态</a:t>
            </a:r>
            <a:r>
              <a:rPr lang="zh-CN" altLang="en-US" sz="2400" b="1">
                <a:solidFill>
                  <a:srgbClr val="0000FF"/>
                </a:solidFill>
                <a:latin typeface="Times New Roman" pitchFamily="18" charset="0"/>
                <a:cs typeface="Times New Roman" pitchFamily="18" charset="0"/>
              </a:rPr>
              <a:t>。</a:t>
            </a:r>
          </a:p>
        </p:txBody>
      </p:sp>
      <p:sp>
        <p:nvSpPr>
          <p:cNvPr id="101" name="矩形 100"/>
          <p:cNvSpPr>
            <a:spLocks noChangeArrowheads="1"/>
          </p:cNvSpPr>
          <p:nvPr/>
        </p:nvSpPr>
        <p:spPr bwMode="auto">
          <a:xfrm>
            <a:off x="5670550" y="4227513"/>
            <a:ext cx="2187575" cy="831850"/>
          </a:xfrm>
          <a:prstGeom prst="rect">
            <a:avLst/>
          </a:prstGeom>
          <a:solidFill>
            <a:srgbClr val="FFFFCC"/>
          </a:solidFill>
          <a:ln w="25400">
            <a:solidFill>
              <a:srgbClr val="0000FF"/>
            </a:solidFill>
            <a:miter lim="800000"/>
            <a:headEnd/>
            <a:tailEnd/>
          </a:ln>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2400" b="1" i="1">
                <a:solidFill>
                  <a:srgbClr val="006600"/>
                </a:solidFill>
                <a:latin typeface="Times New Roman" pitchFamily="18" charset="0"/>
                <a:cs typeface="Times New Roman" pitchFamily="18" charset="0"/>
              </a:rPr>
              <a:t>S</a:t>
            </a:r>
            <a:r>
              <a:rPr lang="en-US" altLang="zh-CN" sz="2400" b="1">
                <a:solidFill>
                  <a:srgbClr val="006600"/>
                </a:solidFill>
                <a:latin typeface="Times New Roman" pitchFamily="18" charset="0"/>
                <a:cs typeface="Times New Roman" pitchFamily="18" charset="0"/>
              </a:rPr>
              <a:t>= 1</a:t>
            </a:r>
            <a:r>
              <a:rPr lang="zh-CN" altLang="en-US" sz="2400" b="1">
                <a:solidFill>
                  <a:srgbClr val="006600"/>
                </a:solidFill>
                <a:latin typeface="Times New Roman" pitchFamily="18" charset="0"/>
                <a:cs typeface="Times New Roman" pitchFamily="18" charset="0"/>
              </a:rPr>
              <a:t>，</a:t>
            </a:r>
            <a:r>
              <a:rPr lang="en-US" altLang="zh-CN" sz="2400" b="1" i="1">
                <a:solidFill>
                  <a:srgbClr val="006600"/>
                </a:solidFill>
                <a:latin typeface="Times New Roman" pitchFamily="18" charset="0"/>
                <a:cs typeface="Times New Roman" pitchFamily="18" charset="0"/>
              </a:rPr>
              <a:t> y </a:t>
            </a:r>
            <a:r>
              <a:rPr lang="en-US" altLang="zh-CN" sz="2400" b="1">
                <a:solidFill>
                  <a:srgbClr val="006600"/>
                </a:solidFill>
                <a:latin typeface="Times New Roman" pitchFamily="18" charset="0"/>
                <a:cs typeface="Times New Roman" pitchFamily="18" charset="0"/>
              </a:rPr>
              <a:t>= </a:t>
            </a:r>
            <a:r>
              <a:rPr lang="en-US" altLang="zh-CN" sz="2400" b="1" i="1">
                <a:solidFill>
                  <a:srgbClr val="006600"/>
                </a:solidFill>
                <a:latin typeface="Times New Roman" pitchFamily="18" charset="0"/>
                <a:cs typeface="Times New Roman" pitchFamily="18" charset="0"/>
              </a:rPr>
              <a:t>a</a:t>
            </a:r>
            <a:r>
              <a:rPr lang="en-US" altLang="zh-CN" sz="2400" b="1">
                <a:solidFill>
                  <a:srgbClr val="006600"/>
                </a:solidFill>
                <a:latin typeface="Times New Roman" pitchFamily="18" charset="0"/>
                <a:cs typeface="Times New Roman" pitchFamily="18" charset="0"/>
              </a:rPr>
              <a:t> </a:t>
            </a:r>
            <a:r>
              <a:rPr lang="zh-CN" altLang="en-US" sz="2400" b="1">
                <a:solidFill>
                  <a:srgbClr val="006600"/>
                </a:solidFill>
                <a:latin typeface="Times New Roman" pitchFamily="18" charset="0"/>
                <a:cs typeface="Times New Roman" pitchFamily="18" charset="0"/>
              </a:rPr>
              <a:t>；</a:t>
            </a:r>
            <a:endParaRPr lang="en-US" altLang="zh-CN" sz="2400" b="1">
              <a:solidFill>
                <a:srgbClr val="006600"/>
              </a:solidFill>
              <a:latin typeface="Times New Roman" pitchFamily="18" charset="0"/>
              <a:cs typeface="Times New Roman" pitchFamily="18" charset="0"/>
            </a:endParaRPr>
          </a:p>
          <a:p>
            <a:pPr algn="ctr" eaLnBrk="1" hangingPunct="1">
              <a:spcBef>
                <a:spcPct val="0"/>
              </a:spcBef>
              <a:buFontTx/>
              <a:buNone/>
            </a:pPr>
            <a:r>
              <a:rPr lang="en-US" altLang="zh-CN" sz="2400" b="1" i="1">
                <a:solidFill>
                  <a:srgbClr val="FF0000"/>
                </a:solidFill>
                <a:latin typeface="Times New Roman" pitchFamily="18" charset="0"/>
                <a:cs typeface="Times New Roman" pitchFamily="18" charset="0"/>
              </a:rPr>
              <a:t>S</a:t>
            </a:r>
            <a:r>
              <a:rPr lang="en-US" altLang="zh-CN" sz="2400" b="1">
                <a:solidFill>
                  <a:srgbClr val="FF0000"/>
                </a:solidFill>
                <a:latin typeface="Times New Roman" pitchFamily="18" charset="0"/>
                <a:cs typeface="Times New Roman" pitchFamily="18" charset="0"/>
              </a:rPr>
              <a:t>= 0</a:t>
            </a:r>
            <a:r>
              <a:rPr lang="zh-CN" altLang="en-US" sz="2400" b="1">
                <a:solidFill>
                  <a:srgbClr val="FF0000"/>
                </a:solidFill>
                <a:latin typeface="Times New Roman" pitchFamily="18" charset="0"/>
                <a:cs typeface="Times New Roman" pitchFamily="18" charset="0"/>
              </a:rPr>
              <a:t>，</a:t>
            </a:r>
            <a:r>
              <a:rPr lang="en-US" altLang="zh-CN" sz="2400" b="1" i="1">
                <a:solidFill>
                  <a:srgbClr val="FF0000"/>
                </a:solidFill>
                <a:latin typeface="Times New Roman" pitchFamily="18" charset="0"/>
                <a:cs typeface="Times New Roman" pitchFamily="18" charset="0"/>
              </a:rPr>
              <a:t> y </a:t>
            </a:r>
            <a:r>
              <a:rPr lang="en-US" altLang="zh-CN" sz="2400" b="1">
                <a:solidFill>
                  <a:srgbClr val="FF0000"/>
                </a:solidFill>
                <a:latin typeface="Times New Roman" pitchFamily="18" charset="0"/>
                <a:cs typeface="Times New Roman" pitchFamily="18" charset="0"/>
              </a:rPr>
              <a:t>= </a:t>
            </a:r>
            <a:r>
              <a:rPr lang="en-US" altLang="zh-CN" sz="2400" b="1" i="1">
                <a:solidFill>
                  <a:srgbClr val="FF0000"/>
                </a:solidFill>
                <a:latin typeface="Times New Roman" pitchFamily="18" charset="0"/>
                <a:cs typeface="Times New Roman" pitchFamily="18" charset="0"/>
              </a:rPr>
              <a:t>Z</a:t>
            </a:r>
            <a:r>
              <a:rPr lang="en-US" altLang="zh-CN" sz="2400" b="1">
                <a:solidFill>
                  <a:srgbClr val="FF0000"/>
                </a:solidFill>
                <a:latin typeface="Times New Roman" pitchFamily="18" charset="0"/>
                <a:cs typeface="Times New Roman" pitchFamily="18" charset="0"/>
              </a:rPr>
              <a:t> </a:t>
            </a:r>
            <a:r>
              <a:rPr lang="zh-CN" altLang="en-US" sz="2400" b="1">
                <a:solidFill>
                  <a:srgbClr val="FF0000"/>
                </a:solidFill>
                <a:latin typeface="Times New Roman" pitchFamily="18" charset="0"/>
                <a:cs typeface="Times New Roman" pitchFamily="18" charset="0"/>
              </a:rPr>
              <a:t>；</a:t>
            </a:r>
            <a:endParaRPr lang="zh-CN" altLang="en-US" sz="2400">
              <a:solidFill>
                <a:srgbClr val="FF0000"/>
              </a:solidFill>
            </a:endParaRPr>
          </a:p>
        </p:txBody>
      </p:sp>
      <p:grpSp>
        <p:nvGrpSpPr>
          <p:cNvPr id="52224" name="组合 102"/>
          <p:cNvGrpSpPr>
            <a:grpSpLocks/>
          </p:cNvGrpSpPr>
          <p:nvPr/>
        </p:nvGrpSpPr>
        <p:grpSpPr bwMode="auto">
          <a:xfrm>
            <a:off x="5857875" y="1584325"/>
            <a:ext cx="2557463" cy="2378075"/>
            <a:chOff x="5715008" y="1584374"/>
            <a:chExt cx="2557524" cy="2377729"/>
          </a:xfrm>
        </p:grpSpPr>
        <p:sp>
          <p:nvSpPr>
            <p:cNvPr id="99" name="矩形 98"/>
            <p:cNvSpPr/>
            <p:nvPr/>
          </p:nvSpPr>
          <p:spPr>
            <a:xfrm>
              <a:off x="5715008" y="1584374"/>
              <a:ext cx="1785981" cy="23570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3501" name="矩形 75"/>
            <p:cNvSpPr>
              <a:spLocks noChangeArrowheads="1"/>
            </p:cNvSpPr>
            <p:nvPr/>
          </p:nvSpPr>
          <p:spPr bwMode="auto">
            <a:xfrm>
              <a:off x="7643834" y="3500438"/>
              <a:ext cx="6286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0000FF"/>
                  </a:solidFill>
                  <a:latin typeface="Times New Roman" pitchFamily="18" charset="0"/>
                  <a:cs typeface="Times New Roman" pitchFamily="18" charset="0"/>
                </a:rPr>
                <a:t>TG</a:t>
              </a:r>
              <a:endParaRPr lang="zh-CN" altLang="en-US" sz="2400" b="1">
                <a:solidFill>
                  <a:srgbClr val="0000FF"/>
                </a:solidFill>
                <a:latin typeface="Times New Roman" pitchFamily="18" charset="0"/>
                <a:cs typeface="Times New Roman" pitchFamily="18" charset="0"/>
              </a:endParaRPr>
            </a:p>
          </p:txBody>
        </p:sp>
      </p:grpSp>
      <p:sp>
        <p:nvSpPr>
          <p:cNvPr id="63499" name="矩形 1"/>
          <p:cNvSpPr>
            <a:spLocks noChangeArrowheads="1"/>
          </p:cNvSpPr>
          <p:nvPr/>
        </p:nvSpPr>
        <p:spPr bwMode="auto">
          <a:xfrm>
            <a:off x="6399213" y="71438"/>
            <a:ext cx="271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§2.5</a:t>
            </a:r>
            <a:r>
              <a:rPr kumimoji="1" lang="en-US" altLang="zh-CN" sz="1800" b="1">
                <a:solidFill>
                  <a:srgbClr val="FF0066"/>
                </a:solidFill>
                <a:latin typeface="Times New Roman" pitchFamily="18" charset="0"/>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CMOS</a:t>
            </a:r>
            <a:r>
              <a:rPr lang="zh-CN" altLang="en-US" sz="1800" b="1">
                <a:solidFill>
                  <a:srgbClr val="FF0066"/>
                </a:solidFill>
                <a:latin typeface="Times New Roman" pitchFamily="18" charset="0"/>
                <a:ea typeface="楷体_GB2312" pitchFamily="49" charset="-122"/>
                <a:cs typeface="Times New Roman" pitchFamily="18" charset="0"/>
              </a:rPr>
              <a:t> 逻辑门电路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0">
                                            <p:txEl>
                                              <p:pRg st="0" end="0"/>
                                            </p:txEl>
                                          </p:spTgt>
                                        </p:tgtEl>
                                        <p:attrNameLst>
                                          <p:attrName>style.visibility</p:attrName>
                                        </p:attrNameLst>
                                      </p:cBhvr>
                                      <p:to>
                                        <p:strVal val="visible"/>
                                      </p:to>
                                    </p:set>
                                    <p:animEffect transition="in" filter="wipe(left)">
                                      <p:cBhvr>
                                        <p:cTn id="17" dur="500"/>
                                        <p:tgtEl>
                                          <p:spTgt spid="10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0">
                                            <p:txEl>
                                              <p:pRg st="1" end="1"/>
                                            </p:txEl>
                                          </p:spTgt>
                                        </p:tgtEl>
                                        <p:attrNameLst>
                                          <p:attrName>style.visibility</p:attrName>
                                        </p:attrNameLst>
                                      </p:cBhvr>
                                      <p:to>
                                        <p:strVal val="visible"/>
                                      </p:to>
                                    </p:set>
                                    <p:animEffect transition="in" filter="wipe(left)">
                                      <p:cBhvr>
                                        <p:cTn id="22" dur="500"/>
                                        <p:tgtEl>
                                          <p:spTgt spid="10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52224"/>
                                        </p:tgtEl>
                                        <p:attrNameLst>
                                          <p:attrName>style.visibility</p:attrName>
                                        </p:attrNameLst>
                                      </p:cBhvr>
                                      <p:to>
                                        <p:strVal val="visible"/>
                                      </p:to>
                                    </p:set>
                                    <p:animEffect transition="in" filter="wipe(up)">
                                      <p:cBhvr>
                                        <p:cTn id="42" dur="500"/>
                                        <p:tgtEl>
                                          <p:spTgt spid="522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1"/>
                                        </p:tgtEl>
                                        <p:attrNameLst>
                                          <p:attrName>style.visibility</p:attrName>
                                        </p:attrNameLst>
                                      </p:cBhvr>
                                      <p:to>
                                        <p:strVal val="visible"/>
                                      </p:to>
                                    </p:set>
                                    <p:animEffect transition="in" filter="wipe(left)">
                                      <p:cBhvr>
                                        <p:cTn id="4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10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Rot="1" noChangeArrowheads="1"/>
          </p:cNvSpPr>
          <p:nvPr/>
        </p:nvSpPr>
        <p:spPr>
          <a:xfrm>
            <a:off x="728663" y="928688"/>
            <a:ext cx="7772400" cy="5448300"/>
          </a:xfrm>
          <a:prstGeom prst="rect">
            <a:avLst/>
          </a:prstGeom>
        </p:spPr>
        <p:txBody>
          <a:bodyPr/>
          <a:lstStyle/>
          <a:p>
            <a:pPr marL="457200" indent="-457200" eaLnBrk="0" hangingPunct="0">
              <a:lnSpc>
                <a:spcPct val="150000"/>
              </a:lnSpc>
              <a:spcBef>
                <a:spcPct val="20000"/>
              </a:spcBef>
              <a:buFont typeface="Wingdings" pitchFamily="2" charset="2"/>
              <a:buChar char="Ø"/>
              <a:defRPr/>
            </a:pPr>
            <a:r>
              <a:rPr lang="zh-CN" altLang="en-US" sz="2400" b="1" kern="0" dirty="0">
                <a:solidFill>
                  <a:srgbClr val="0000FF"/>
                </a:solidFill>
                <a:latin typeface="Times New Roman" pitchFamily="18" charset="0"/>
                <a:ea typeface="宋体"/>
                <a:cs typeface="Times New Roman" pitchFamily="18" charset="0"/>
              </a:rPr>
              <a:t>高电平</a:t>
            </a:r>
            <a:r>
              <a:rPr lang="en-US" altLang="zh-CN" sz="2400" b="1" kern="0" dirty="0">
                <a:solidFill>
                  <a:srgbClr val="0000FF"/>
                </a:solidFill>
                <a:latin typeface="Times New Roman" pitchFamily="18" charset="0"/>
                <a:ea typeface="宋体"/>
                <a:cs typeface="Times New Roman" pitchFamily="18" charset="0"/>
              </a:rPr>
              <a:t>V</a:t>
            </a:r>
            <a:r>
              <a:rPr lang="en-US" altLang="zh-CN" sz="2400" b="1" kern="0" baseline="-25000" dirty="0">
                <a:solidFill>
                  <a:srgbClr val="0000FF"/>
                </a:solidFill>
                <a:latin typeface="Times New Roman" pitchFamily="18" charset="0"/>
                <a:ea typeface="宋体"/>
                <a:cs typeface="Times New Roman" pitchFamily="18" charset="0"/>
              </a:rPr>
              <a:t>H</a:t>
            </a:r>
            <a:r>
              <a:rPr lang="zh-CN" altLang="en-US" sz="2400" b="1" kern="0" dirty="0">
                <a:solidFill>
                  <a:srgbClr val="0000FF"/>
                </a:solidFill>
                <a:latin typeface="Times New Roman" pitchFamily="18" charset="0"/>
                <a:ea typeface="宋体"/>
                <a:cs typeface="Times New Roman" pitchFamily="18" charset="0"/>
              </a:rPr>
              <a:t>：</a:t>
            </a:r>
          </a:p>
          <a:p>
            <a:pPr marL="1027113" lvl="1" indent="-455613" eaLnBrk="0" hangingPunct="0">
              <a:lnSpc>
                <a:spcPct val="150000"/>
              </a:lnSpc>
              <a:spcBef>
                <a:spcPct val="20000"/>
              </a:spcBef>
              <a:buFontTx/>
              <a:buChar char="–"/>
              <a:defRPr/>
            </a:pPr>
            <a:r>
              <a:rPr lang="zh-CN" altLang="en-US" sz="2400" b="1" kern="0" dirty="0">
                <a:solidFill>
                  <a:srgbClr val="000000"/>
                </a:solidFill>
                <a:latin typeface="Times New Roman" pitchFamily="18" charset="0"/>
                <a:ea typeface="宋体"/>
                <a:cs typeface="Times New Roman" pitchFamily="18" charset="0"/>
              </a:rPr>
              <a:t>输入高电平</a:t>
            </a:r>
            <a:r>
              <a:rPr lang="en-US" altLang="zh-CN" sz="2400" b="1" kern="0" dirty="0">
                <a:solidFill>
                  <a:srgbClr val="000000"/>
                </a:solidFill>
                <a:latin typeface="Times New Roman" pitchFamily="18" charset="0"/>
                <a:ea typeface="宋体"/>
                <a:cs typeface="Times New Roman" pitchFamily="18" charset="0"/>
              </a:rPr>
              <a:t>V</a:t>
            </a:r>
            <a:r>
              <a:rPr lang="en-US" altLang="zh-CN" sz="2400" b="1" kern="0" baseline="-20000" dirty="0">
                <a:solidFill>
                  <a:srgbClr val="000000"/>
                </a:solidFill>
                <a:latin typeface="Times New Roman" pitchFamily="18" charset="0"/>
                <a:ea typeface="宋体"/>
                <a:cs typeface="Times New Roman" pitchFamily="18" charset="0"/>
              </a:rPr>
              <a:t>IH</a:t>
            </a:r>
          </a:p>
          <a:p>
            <a:pPr marL="1027113" lvl="1" indent="-455613" eaLnBrk="0" hangingPunct="0">
              <a:lnSpc>
                <a:spcPct val="150000"/>
              </a:lnSpc>
              <a:spcBef>
                <a:spcPct val="20000"/>
              </a:spcBef>
              <a:buFontTx/>
              <a:buChar char="–"/>
              <a:defRPr/>
            </a:pPr>
            <a:r>
              <a:rPr lang="zh-CN" altLang="en-US" sz="2400" b="1" kern="0" dirty="0">
                <a:solidFill>
                  <a:srgbClr val="000000"/>
                </a:solidFill>
                <a:latin typeface="Times New Roman" pitchFamily="18" charset="0"/>
                <a:ea typeface="宋体"/>
                <a:cs typeface="Times New Roman" pitchFamily="18" charset="0"/>
              </a:rPr>
              <a:t>输出高电平</a:t>
            </a:r>
            <a:r>
              <a:rPr lang="en-US" altLang="zh-CN" sz="2400" b="1" kern="0" dirty="0">
                <a:solidFill>
                  <a:srgbClr val="000000"/>
                </a:solidFill>
                <a:latin typeface="Times New Roman" pitchFamily="18" charset="0"/>
                <a:ea typeface="宋体"/>
                <a:cs typeface="Times New Roman" pitchFamily="18" charset="0"/>
              </a:rPr>
              <a:t>V</a:t>
            </a:r>
            <a:r>
              <a:rPr lang="en-US" altLang="zh-CN" sz="2400" b="1" kern="0" baseline="-20000" dirty="0">
                <a:solidFill>
                  <a:srgbClr val="000000"/>
                </a:solidFill>
                <a:latin typeface="Times New Roman" pitchFamily="18" charset="0"/>
                <a:ea typeface="宋体"/>
                <a:cs typeface="Times New Roman" pitchFamily="18" charset="0"/>
              </a:rPr>
              <a:t>OH</a:t>
            </a:r>
          </a:p>
          <a:p>
            <a:pPr marL="457200" indent="-457200" eaLnBrk="0" hangingPunct="0">
              <a:lnSpc>
                <a:spcPct val="150000"/>
              </a:lnSpc>
              <a:spcBef>
                <a:spcPct val="20000"/>
              </a:spcBef>
              <a:buFont typeface="Wingdings" pitchFamily="2" charset="2"/>
              <a:buChar char="Ø"/>
              <a:defRPr/>
            </a:pPr>
            <a:r>
              <a:rPr lang="zh-CN" altLang="en-US" sz="2400" b="1" kern="0" dirty="0">
                <a:solidFill>
                  <a:srgbClr val="0000FF"/>
                </a:solidFill>
                <a:latin typeface="Times New Roman" pitchFamily="18" charset="0"/>
                <a:ea typeface="宋体"/>
                <a:cs typeface="Times New Roman" pitchFamily="18" charset="0"/>
              </a:rPr>
              <a:t>低电平</a:t>
            </a:r>
            <a:r>
              <a:rPr lang="en-US" altLang="zh-CN" sz="2400" b="1" kern="0" dirty="0">
                <a:solidFill>
                  <a:srgbClr val="0000FF"/>
                </a:solidFill>
                <a:latin typeface="Times New Roman" pitchFamily="18" charset="0"/>
                <a:ea typeface="宋体"/>
                <a:cs typeface="Times New Roman" pitchFamily="18" charset="0"/>
              </a:rPr>
              <a:t>V</a:t>
            </a:r>
            <a:r>
              <a:rPr lang="en-US" altLang="zh-CN" sz="2400" b="1" kern="0" baseline="-25000" dirty="0">
                <a:solidFill>
                  <a:srgbClr val="0000FF"/>
                </a:solidFill>
                <a:latin typeface="Times New Roman" pitchFamily="18" charset="0"/>
                <a:ea typeface="宋体"/>
                <a:cs typeface="Times New Roman" pitchFamily="18" charset="0"/>
              </a:rPr>
              <a:t>L</a:t>
            </a:r>
            <a:r>
              <a:rPr lang="zh-CN" altLang="en-US" sz="2400" b="1" kern="0" dirty="0">
                <a:solidFill>
                  <a:srgbClr val="0000FF"/>
                </a:solidFill>
                <a:latin typeface="Times New Roman" pitchFamily="18" charset="0"/>
                <a:ea typeface="宋体"/>
                <a:cs typeface="Times New Roman" pitchFamily="18" charset="0"/>
              </a:rPr>
              <a:t>：</a:t>
            </a:r>
          </a:p>
          <a:p>
            <a:pPr marL="1027113" lvl="1" indent="-455613" eaLnBrk="0" hangingPunct="0">
              <a:lnSpc>
                <a:spcPct val="150000"/>
              </a:lnSpc>
              <a:spcBef>
                <a:spcPct val="20000"/>
              </a:spcBef>
              <a:buFontTx/>
              <a:buChar char="–"/>
              <a:defRPr/>
            </a:pPr>
            <a:r>
              <a:rPr lang="zh-CN" altLang="en-US" sz="2400" b="1" kern="0" dirty="0">
                <a:solidFill>
                  <a:srgbClr val="000000"/>
                </a:solidFill>
                <a:latin typeface="Times New Roman" pitchFamily="18" charset="0"/>
                <a:ea typeface="宋体"/>
                <a:cs typeface="Times New Roman" pitchFamily="18" charset="0"/>
              </a:rPr>
              <a:t>输入低电平</a:t>
            </a:r>
            <a:r>
              <a:rPr lang="en-US" altLang="zh-CN" sz="2400" b="1" kern="0" dirty="0">
                <a:solidFill>
                  <a:srgbClr val="000000"/>
                </a:solidFill>
                <a:latin typeface="Times New Roman" pitchFamily="18" charset="0"/>
                <a:ea typeface="宋体"/>
                <a:cs typeface="Times New Roman" pitchFamily="18" charset="0"/>
              </a:rPr>
              <a:t>V</a:t>
            </a:r>
            <a:r>
              <a:rPr lang="en-US" altLang="zh-CN" sz="2400" b="1" kern="0" baseline="-20000" dirty="0">
                <a:solidFill>
                  <a:srgbClr val="000000"/>
                </a:solidFill>
                <a:latin typeface="Times New Roman" pitchFamily="18" charset="0"/>
                <a:ea typeface="宋体"/>
                <a:cs typeface="Times New Roman" pitchFamily="18" charset="0"/>
              </a:rPr>
              <a:t>IL</a:t>
            </a:r>
          </a:p>
          <a:p>
            <a:pPr marL="1027113" lvl="1" indent="-455613" eaLnBrk="0" hangingPunct="0">
              <a:lnSpc>
                <a:spcPct val="150000"/>
              </a:lnSpc>
              <a:spcBef>
                <a:spcPct val="20000"/>
              </a:spcBef>
              <a:buFontTx/>
              <a:buChar char="–"/>
              <a:defRPr/>
            </a:pPr>
            <a:r>
              <a:rPr lang="zh-CN" altLang="en-US" sz="2400" b="1" kern="0" dirty="0">
                <a:solidFill>
                  <a:srgbClr val="000000"/>
                </a:solidFill>
                <a:latin typeface="Times New Roman" pitchFamily="18" charset="0"/>
                <a:ea typeface="宋体"/>
                <a:cs typeface="Times New Roman" pitchFamily="18" charset="0"/>
              </a:rPr>
              <a:t>输出低电平</a:t>
            </a:r>
            <a:r>
              <a:rPr lang="en-US" altLang="zh-CN" sz="2400" b="1" kern="0" dirty="0">
                <a:solidFill>
                  <a:srgbClr val="000000"/>
                </a:solidFill>
                <a:latin typeface="Times New Roman" pitchFamily="18" charset="0"/>
                <a:ea typeface="宋体"/>
                <a:cs typeface="Times New Roman" pitchFamily="18" charset="0"/>
              </a:rPr>
              <a:t>V</a:t>
            </a:r>
            <a:r>
              <a:rPr lang="en-US" altLang="zh-CN" sz="2400" b="1" kern="0" baseline="-20000" dirty="0">
                <a:solidFill>
                  <a:srgbClr val="000000"/>
                </a:solidFill>
                <a:latin typeface="Times New Roman" pitchFamily="18" charset="0"/>
                <a:ea typeface="宋体"/>
                <a:cs typeface="Times New Roman" pitchFamily="18" charset="0"/>
              </a:rPr>
              <a:t>OL</a:t>
            </a:r>
          </a:p>
          <a:p>
            <a:pPr marL="457200" indent="-457200" eaLnBrk="0" hangingPunct="0">
              <a:lnSpc>
                <a:spcPct val="150000"/>
              </a:lnSpc>
              <a:spcBef>
                <a:spcPct val="20000"/>
              </a:spcBef>
              <a:buFont typeface="Wingdings" pitchFamily="2" charset="2"/>
              <a:buChar char="Ø"/>
              <a:defRPr/>
            </a:pPr>
            <a:r>
              <a:rPr lang="zh-CN" altLang="en-US" sz="2400" b="1" kern="0" dirty="0">
                <a:solidFill>
                  <a:srgbClr val="006600"/>
                </a:solidFill>
                <a:latin typeface="Times New Roman" pitchFamily="18" charset="0"/>
                <a:ea typeface="宋体"/>
                <a:cs typeface="Times New Roman" pitchFamily="18" charset="0"/>
              </a:rPr>
              <a:t>逻辑“</a:t>
            </a:r>
            <a:r>
              <a:rPr lang="en-US" altLang="zh-CN" sz="2400" b="1" kern="0" dirty="0">
                <a:solidFill>
                  <a:srgbClr val="006600"/>
                </a:solidFill>
                <a:latin typeface="Times New Roman" pitchFamily="18" charset="0"/>
                <a:ea typeface="宋体"/>
                <a:cs typeface="Times New Roman" pitchFamily="18" charset="0"/>
              </a:rPr>
              <a:t>0”</a:t>
            </a:r>
            <a:r>
              <a:rPr lang="zh-CN" altLang="en-US" sz="2400" b="1" kern="0" dirty="0">
                <a:solidFill>
                  <a:srgbClr val="006600"/>
                </a:solidFill>
                <a:latin typeface="Times New Roman" pitchFamily="18" charset="0"/>
                <a:ea typeface="宋体"/>
                <a:cs typeface="Times New Roman" pitchFamily="18" charset="0"/>
              </a:rPr>
              <a:t>和逻辑“</a:t>
            </a:r>
            <a:r>
              <a:rPr lang="en-US" altLang="zh-CN" sz="2400" b="1" kern="0" dirty="0">
                <a:solidFill>
                  <a:srgbClr val="006600"/>
                </a:solidFill>
                <a:latin typeface="Times New Roman" pitchFamily="18" charset="0"/>
                <a:ea typeface="宋体"/>
                <a:cs typeface="Times New Roman" pitchFamily="18" charset="0"/>
              </a:rPr>
              <a:t>1”</a:t>
            </a:r>
            <a:r>
              <a:rPr lang="zh-CN" altLang="en-US" sz="2400" b="1" kern="0" dirty="0">
                <a:solidFill>
                  <a:srgbClr val="006600"/>
                </a:solidFill>
                <a:latin typeface="Times New Roman" pitchFamily="18" charset="0"/>
                <a:ea typeface="宋体"/>
                <a:cs typeface="Times New Roman" pitchFamily="18" charset="0"/>
              </a:rPr>
              <a:t>对应的电压范围宽，因此在数字电路中，对电子元件、器件参数精度的要求及其电源的稳定度的要求比模拟电路要低。</a:t>
            </a:r>
            <a:endParaRPr lang="zh-CN" altLang="en-US" sz="2400" b="1" kern="0" baseline="-20000" dirty="0">
              <a:solidFill>
                <a:srgbClr val="006600"/>
              </a:solidFill>
              <a:latin typeface="Times New Roman" pitchFamily="18" charset="0"/>
              <a:ea typeface="宋体"/>
              <a:cs typeface="Times New Roman" pitchFamily="18" charset="0"/>
            </a:endParaRPr>
          </a:p>
        </p:txBody>
      </p:sp>
      <p:sp>
        <p:nvSpPr>
          <p:cNvPr id="18435" name="矩形 2"/>
          <p:cNvSpPr>
            <a:spLocks noChangeArrowheads="1"/>
          </p:cNvSpPr>
          <p:nvPr/>
        </p:nvSpPr>
        <p:spPr bwMode="auto">
          <a:xfrm>
            <a:off x="714375" y="357188"/>
            <a:ext cx="163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800" b="1">
                <a:solidFill>
                  <a:srgbClr val="C00000"/>
                </a:solidFill>
              </a:rPr>
              <a:t> 说明：</a:t>
            </a:r>
          </a:p>
        </p:txBody>
      </p:sp>
      <p:sp>
        <p:nvSpPr>
          <p:cNvPr id="18436" name="Rectangle 90"/>
          <p:cNvSpPr>
            <a:spLocks noChangeArrowheads="1"/>
          </p:cNvSpPr>
          <p:nvPr/>
        </p:nvSpPr>
        <p:spPr bwMode="auto">
          <a:xfrm>
            <a:off x="7694613" y="46038"/>
            <a:ext cx="13446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§3.1  </a:t>
            </a:r>
            <a:r>
              <a:rPr lang="zh-CN" altLang="en-US" sz="1800" b="1">
                <a:solidFill>
                  <a:srgbClr val="FF0066"/>
                </a:solidFill>
                <a:latin typeface="Times New Roman" pitchFamily="18" charset="0"/>
                <a:ea typeface="楷体_GB2312" pitchFamily="49" charset="-122"/>
                <a:cs typeface="Times New Roman" pitchFamily="18" charset="0"/>
              </a:rPr>
              <a:t>概述</a:t>
            </a:r>
            <a:r>
              <a:rPr lang="zh-CN" altLang="en-US" sz="1800" b="1">
                <a:solidFill>
                  <a:srgbClr val="000000"/>
                </a:solidFill>
                <a:latin typeface="Times New Roman" pitchFamily="18" charset="0"/>
                <a:ea typeface="楷体_GB2312" pitchFamily="49"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矩形 1"/>
          <p:cNvSpPr>
            <a:spLocks noChangeArrowheads="1"/>
          </p:cNvSpPr>
          <p:nvPr/>
        </p:nvSpPr>
        <p:spPr bwMode="auto">
          <a:xfrm>
            <a:off x="428625" y="214313"/>
            <a:ext cx="2343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0000"/>
                </a:solidFill>
                <a:latin typeface="Times New Roman" pitchFamily="18" charset="0"/>
                <a:cs typeface="Times New Roman" pitchFamily="18" charset="0"/>
              </a:rPr>
              <a:t>3. CMOS</a:t>
            </a:r>
            <a:r>
              <a:rPr lang="zh-CN" altLang="en-US" sz="2400" b="1">
                <a:solidFill>
                  <a:srgbClr val="FF0000"/>
                </a:solidFill>
                <a:latin typeface="Times New Roman" pitchFamily="18" charset="0"/>
                <a:cs typeface="Times New Roman" pitchFamily="18" charset="0"/>
              </a:rPr>
              <a:t>三态门</a:t>
            </a:r>
            <a:endParaRPr lang="zh-CN" altLang="en-US" sz="2400">
              <a:solidFill>
                <a:srgbClr val="FF0000"/>
              </a:solidFill>
              <a:latin typeface="Times New Roman" pitchFamily="18" charset="0"/>
              <a:cs typeface="Times New Roman" pitchFamily="18" charset="0"/>
            </a:endParaRPr>
          </a:p>
        </p:txBody>
      </p:sp>
      <p:grpSp>
        <p:nvGrpSpPr>
          <p:cNvPr id="2" name="组合 98"/>
          <p:cNvGrpSpPr>
            <a:grpSpLocks/>
          </p:cNvGrpSpPr>
          <p:nvPr/>
        </p:nvGrpSpPr>
        <p:grpSpPr bwMode="auto">
          <a:xfrm>
            <a:off x="414338" y="714375"/>
            <a:ext cx="4586287" cy="4543425"/>
            <a:chOff x="414315" y="785813"/>
            <a:chExt cx="4586313" cy="4543425"/>
          </a:xfrm>
        </p:grpSpPr>
        <p:cxnSp>
          <p:nvCxnSpPr>
            <p:cNvPr id="97" name="直接连接符 96"/>
            <p:cNvCxnSpPr/>
            <p:nvPr/>
          </p:nvCxnSpPr>
          <p:spPr bwMode="auto">
            <a:xfrm rot="10800000">
              <a:off x="2357426" y="4592638"/>
              <a:ext cx="571503"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4543" name="Text Box 32"/>
            <p:cNvSpPr txBox="1">
              <a:spLocks noChangeArrowheads="1"/>
            </p:cNvSpPr>
            <p:nvPr/>
          </p:nvSpPr>
          <p:spPr bwMode="auto">
            <a:xfrm>
              <a:off x="557191" y="3000372"/>
              <a:ext cx="5143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a</a:t>
              </a:r>
            </a:p>
          </p:txBody>
        </p:sp>
        <p:sp>
          <p:nvSpPr>
            <p:cNvPr id="36" name="椭圆 35"/>
            <p:cNvSpPr/>
            <p:nvPr/>
          </p:nvSpPr>
          <p:spPr bwMode="auto">
            <a:xfrm>
              <a:off x="3382957" y="1185863"/>
              <a:ext cx="107951" cy="1079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4545" name="矩形 36"/>
            <p:cNvSpPr>
              <a:spLocks noChangeArrowheads="1"/>
            </p:cNvSpPr>
            <p:nvPr/>
          </p:nvSpPr>
          <p:spPr bwMode="auto">
            <a:xfrm>
              <a:off x="3168717" y="785813"/>
              <a:ext cx="617473"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40404"/>
                  </a:solidFill>
                  <a:latin typeface="Times New Roman" pitchFamily="18" charset="0"/>
                </a:rPr>
                <a:t>V</a:t>
              </a:r>
              <a:r>
                <a:rPr kumimoji="1" lang="en-US" altLang="zh-CN" sz="2000" b="1" baseline="-25000">
                  <a:solidFill>
                    <a:srgbClr val="040404"/>
                  </a:solidFill>
                  <a:latin typeface="Times New Roman" pitchFamily="18" charset="0"/>
                </a:rPr>
                <a:t>DD</a:t>
              </a:r>
              <a:endParaRPr lang="zh-CN" altLang="en-US" sz="2000" baseline="-25000">
                <a:solidFill>
                  <a:srgbClr val="000000"/>
                </a:solidFill>
              </a:endParaRPr>
            </a:p>
          </p:txBody>
        </p:sp>
        <p:cxnSp>
          <p:nvCxnSpPr>
            <p:cNvPr id="38" name="直接连接符 9"/>
            <p:cNvCxnSpPr/>
            <p:nvPr/>
          </p:nvCxnSpPr>
          <p:spPr bwMode="auto">
            <a:xfrm rot="5400000" flipH="1" flipV="1">
              <a:off x="142858" y="3286126"/>
              <a:ext cx="25717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4547" name="组合 165"/>
            <p:cNvGrpSpPr>
              <a:grpSpLocks/>
            </p:cNvGrpSpPr>
            <p:nvPr/>
          </p:nvGrpSpPr>
          <p:grpSpPr bwMode="auto">
            <a:xfrm flipV="1">
              <a:off x="2941638" y="1730375"/>
              <a:ext cx="144462" cy="500063"/>
              <a:chOff x="6286423" y="4140951"/>
              <a:chExt cx="144463" cy="500069"/>
            </a:xfrm>
          </p:grpSpPr>
          <p:cxnSp>
            <p:nvCxnSpPr>
              <p:cNvPr id="40" name="直接连接符 56"/>
              <p:cNvCxnSpPr/>
              <p:nvPr/>
            </p:nvCxnSpPr>
            <p:spPr>
              <a:xfrm rot="16200000" flipH="1">
                <a:off x="6124487" y="4374316"/>
                <a:ext cx="3238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57"/>
              <p:cNvCxnSpPr/>
              <p:nvPr/>
            </p:nvCxnSpPr>
            <p:spPr>
              <a:xfrm rot="5400000">
                <a:off x="6180051" y="4390192"/>
                <a:ext cx="500068" cy="15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42" name="直接连接符 41"/>
            <p:cNvCxnSpPr/>
            <p:nvPr/>
          </p:nvCxnSpPr>
          <p:spPr bwMode="auto">
            <a:xfrm flipV="1">
              <a:off x="1428733" y="1997076"/>
              <a:ext cx="1514484" cy="31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4549" name="组合 60"/>
            <p:cNvGrpSpPr>
              <a:grpSpLocks/>
            </p:cNvGrpSpPr>
            <p:nvPr/>
          </p:nvGrpSpPr>
          <p:grpSpPr bwMode="auto">
            <a:xfrm flipV="1">
              <a:off x="2941638" y="2625725"/>
              <a:ext cx="715962" cy="500063"/>
              <a:chOff x="5536687" y="3112291"/>
              <a:chExt cx="715966" cy="500066"/>
            </a:xfrm>
          </p:grpSpPr>
          <p:grpSp>
            <p:nvGrpSpPr>
              <p:cNvPr id="64598" name="组合 159"/>
              <p:cNvGrpSpPr>
                <a:grpSpLocks/>
              </p:cNvGrpSpPr>
              <p:nvPr/>
            </p:nvGrpSpPr>
            <p:grpSpPr bwMode="auto">
              <a:xfrm>
                <a:off x="5536687" y="3112291"/>
                <a:ext cx="144463" cy="500066"/>
                <a:chOff x="6286423" y="4140946"/>
                <a:chExt cx="144463" cy="500069"/>
              </a:xfrm>
            </p:grpSpPr>
            <p:cxnSp>
              <p:nvCxnSpPr>
                <p:cNvPr id="48" name="直接连接符 47"/>
                <p:cNvCxnSpPr/>
                <p:nvPr/>
              </p:nvCxnSpPr>
              <p:spPr>
                <a:xfrm rot="16200000" flipH="1">
                  <a:off x="6124487" y="4374311"/>
                  <a:ext cx="3238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5400000">
                  <a:off x="6180051" y="4390187"/>
                  <a:ext cx="500068" cy="15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p:nvPr/>
            </p:nvCxnSpPr>
            <p:spPr>
              <a:xfrm>
                <a:off x="5679555" y="3183728"/>
                <a:ext cx="357191"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2"/>
              <p:cNvCxnSpPr/>
              <p:nvPr/>
            </p:nvCxnSpPr>
            <p:spPr>
              <a:xfrm>
                <a:off x="5679555" y="3520280"/>
                <a:ext cx="357191"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679555" y="3352004"/>
                <a:ext cx="573093" cy="3175"/>
              </a:xfrm>
              <a:prstGeom prst="line">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auto">
            <a:xfrm flipV="1">
              <a:off x="3084505" y="2174876"/>
              <a:ext cx="35718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auto">
            <a:xfrm flipV="1">
              <a:off x="3084505" y="1838326"/>
              <a:ext cx="35718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15"/>
            <p:cNvCxnSpPr/>
            <p:nvPr/>
          </p:nvCxnSpPr>
          <p:spPr bwMode="auto">
            <a:xfrm>
              <a:off x="3084505" y="2024063"/>
              <a:ext cx="573090" cy="0"/>
            </a:xfrm>
            <a:prstGeom prst="line">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auto">
            <a:xfrm rot="5400000">
              <a:off x="3186106" y="3316289"/>
              <a:ext cx="51117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auto">
            <a:xfrm rot="16200000" flipV="1">
              <a:off x="3172613" y="2436019"/>
              <a:ext cx="53975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bwMode="auto">
            <a:xfrm flipV="1">
              <a:off x="2622540" y="3248026"/>
              <a:ext cx="71438"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56" name="直接连接符 55"/>
            <p:cNvCxnSpPr/>
            <p:nvPr/>
          </p:nvCxnSpPr>
          <p:spPr bwMode="auto">
            <a:xfrm>
              <a:off x="2643178" y="2890838"/>
              <a:ext cx="30003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auto">
            <a:xfrm rot="16200000" flipV="1">
              <a:off x="2227253" y="3324226"/>
              <a:ext cx="8572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auto">
            <a:xfrm rot="16200000" flipV="1">
              <a:off x="3174201" y="1564482"/>
              <a:ext cx="53975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椭圆 58"/>
            <p:cNvSpPr/>
            <p:nvPr/>
          </p:nvSpPr>
          <p:spPr bwMode="auto">
            <a:xfrm flipV="1">
              <a:off x="1382695" y="4538663"/>
              <a:ext cx="71437"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60" name="直接连接符 59"/>
            <p:cNvCxnSpPr/>
            <p:nvPr/>
          </p:nvCxnSpPr>
          <p:spPr bwMode="auto">
            <a:xfrm rot="16200000" flipV="1">
              <a:off x="3001164" y="2235995"/>
              <a:ext cx="1285875"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bwMode="auto">
            <a:xfrm flipV="1">
              <a:off x="3455982" y="1609726"/>
              <a:ext cx="2016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bwMode="auto">
            <a:xfrm flipV="1">
              <a:off x="3405182" y="1574801"/>
              <a:ext cx="71437" cy="714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4563" name="矩形 41"/>
            <p:cNvSpPr>
              <a:spLocks noChangeArrowheads="1"/>
            </p:cNvSpPr>
            <p:nvPr/>
          </p:nvSpPr>
          <p:spPr bwMode="auto">
            <a:xfrm>
              <a:off x="3714753" y="1844676"/>
              <a:ext cx="423511"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40404"/>
                  </a:solidFill>
                  <a:latin typeface="Times New Roman" pitchFamily="18" charset="0"/>
                </a:rPr>
                <a:t>T1</a:t>
              </a:r>
              <a:endParaRPr lang="zh-CN" altLang="en-US" sz="1600">
                <a:solidFill>
                  <a:srgbClr val="000000"/>
                </a:solidFill>
              </a:endParaRPr>
            </a:p>
          </p:txBody>
        </p:sp>
        <p:sp>
          <p:nvSpPr>
            <p:cNvPr id="64564" name="矩形 42"/>
            <p:cNvSpPr>
              <a:spLocks noChangeArrowheads="1"/>
            </p:cNvSpPr>
            <p:nvPr/>
          </p:nvSpPr>
          <p:spPr bwMode="auto">
            <a:xfrm>
              <a:off x="3643315" y="2701927"/>
              <a:ext cx="423511"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40404"/>
                  </a:solidFill>
                  <a:latin typeface="Times New Roman" pitchFamily="18" charset="0"/>
                </a:rPr>
                <a:t>T2</a:t>
              </a:r>
              <a:endParaRPr lang="zh-CN" altLang="en-US" sz="1600">
                <a:solidFill>
                  <a:srgbClr val="000000"/>
                </a:solidFill>
              </a:endParaRPr>
            </a:p>
          </p:txBody>
        </p:sp>
        <p:sp>
          <p:nvSpPr>
            <p:cNvPr id="64565" name="Text Box 32"/>
            <p:cNvSpPr txBox="1">
              <a:spLocks noChangeArrowheads="1"/>
            </p:cNvSpPr>
            <p:nvPr/>
          </p:nvSpPr>
          <p:spPr bwMode="auto">
            <a:xfrm>
              <a:off x="4486281" y="3071810"/>
              <a:ext cx="5143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y</a:t>
              </a:r>
            </a:p>
          </p:txBody>
        </p:sp>
        <p:cxnSp>
          <p:nvCxnSpPr>
            <p:cNvPr id="66" name="直接连接符 65"/>
            <p:cNvCxnSpPr/>
            <p:nvPr/>
          </p:nvCxnSpPr>
          <p:spPr bwMode="auto">
            <a:xfrm>
              <a:off x="2643178" y="3760788"/>
              <a:ext cx="28575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bwMode="auto">
            <a:xfrm>
              <a:off x="3416294" y="3265488"/>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68" name="直接连接符 67"/>
            <p:cNvCxnSpPr/>
            <p:nvPr/>
          </p:nvCxnSpPr>
          <p:spPr bwMode="auto">
            <a:xfrm>
              <a:off x="857230" y="3286126"/>
              <a:ext cx="1785948"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4569" name="组合 68"/>
            <p:cNvGrpSpPr>
              <a:grpSpLocks/>
            </p:cNvGrpSpPr>
            <p:nvPr/>
          </p:nvGrpSpPr>
          <p:grpSpPr bwMode="auto">
            <a:xfrm>
              <a:off x="2941626" y="3500438"/>
              <a:ext cx="1210910" cy="1828800"/>
              <a:chOff x="2941626" y="3500438"/>
              <a:chExt cx="1210910" cy="1828800"/>
            </a:xfrm>
          </p:grpSpPr>
          <p:grpSp>
            <p:nvGrpSpPr>
              <p:cNvPr id="64576" name="组合 165"/>
              <p:cNvGrpSpPr>
                <a:grpSpLocks/>
              </p:cNvGrpSpPr>
              <p:nvPr/>
            </p:nvGrpSpPr>
            <p:grpSpPr bwMode="auto">
              <a:xfrm>
                <a:off x="2941670" y="4395788"/>
                <a:ext cx="144463" cy="500063"/>
                <a:chOff x="6286423" y="4143333"/>
                <a:chExt cx="144463" cy="500069"/>
              </a:xfrm>
            </p:grpSpPr>
            <p:cxnSp>
              <p:nvCxnSpPr>
                <p:cNvPr id="90" name="直接连接符 56"/>
                <p:cNvCxnSpPr/>
                <p:nvPr/>
              </p:nvCxnSpPr>
              <p:spPr>
                <a:xfrm rot="16200000" flipH="1">
                  <a:off x="6124455" y="4376699"/>
                  <a:ext cx="3238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57"/>
                <p:cNvCxnSpPr/>
                <p:nvPr/>
              </p:nvCxnSpPr>
              <p:spPr>
                <a:xfrm rot="5400000">
                  <a:off x="6180017" y="4392574"/>
                  <a:ext cx="500069" cy="15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64577" name="组合 60"/>
              <p:cNvGrpSpPr>
                <a:grpSpLocks/>
              </p:cNvGrpSpPr>
              <p:nvPr/>
            </p:nvGrpSpPr>
            <p:grpSpPr bwMode="auto">
              <a:xfrm>
                <a:off x="2941626" y="3500438"/>
                <a:ext cx="715962" cy="500063"/>
                <a:chOff x="5536687" y="3114672"/>
                <a:chExt cx="715966" cy="500066"/>
              </a:xfrm>
            </p:grpSpPr>
            <p:grpSp>
              <p:nvGrpSpPr>
                <p:cNvPr id="64590" name="组合 159"/>
                <p:cNvGrpSpPr>
                  <a:grpSpLocks/>
                </p:cNvGrpSpPr>
                <p:nvPr/>
              </p:nvGrpSpPr>
              <p:grpSpPr bwMode="auto">
                <a:xfrm>
                  <a:off x="5536687" y="3114672"/>
                  <a:ext cx="144463" cy="500066"/>
                  <a:chOff x="6286423" y="4143327"/>
                  <a:chExt cx="144463" cy="500069"/>
                </a:xfrm>
              </p:grpSpPr>
              <p:cxnSp>
                <p:nvCxnSpPr>
                  <p:cNvPr id="88" name="直接连接符 87"/>
                  <p:cNvCxnSpPr/>
                  <p:nvPr/>
                </p:nvCxnSpPr>
                <p:spPr>
                  <a:xfrm rot="16200000" flipH="1">
                    <a:off x="6124499" y="4376693"/>
                    <a:ext cx="3238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5400000">
                    <a:off x="6180062" y="4392568"/>
                    <a:ext cx="500069" cy="15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85" name="直接连接符 84"/>
                <p:cNvCxnSpPr/>
                <p:nvPr/>
              </p:nvCxnSpPr>
              <p:spPr>
                <a:xfrm>
                  <a:off x="5679567" y="3186110"/>
                  <a:ext cx="357191"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42"/>
                <p:cNvCxnSpPr/>
                <p:nvPr/>
              </p:nvCxnSpPr>
              <p:spPr>
                <a:xfrm>
                  <a:off x="5679567" y="3522662"/>
                  <a:ext cx="357191"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5679567" y="3354386"/>
                  <a:ext cx="573093" cy="3175"/>
                </a:xfrm>
                <a:prstGeom prst="line">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72" name="直接连接符 71"/>
              <p:cNvCxnSpPr/>
              <p:nvPr/>
            </p:nvCxnSpPr>
            <p:spPr bwMode="auto">
              <a:xfrm>
                <a:off x="3084505" y="4449763"/>
                <a:ext cx="35718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bwMode="auto">
              <a:xfrm>
                <a:off x="3084505" y="4786313"/>
                <a:ext cx="35718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bwMode="auto">
              <a:xfrm flipV="1">
                <a:off x="3084505" y="4600576"/>
                <a:ext cx="573090" cy="0"/>
              </a:xfrm>
              <a:prstGeom prst="line">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bwMode="auto">
              <a:xfrm rot="5400000">
                <a:off x="3172613" y="4187032"/>
                <a:ext cx="53975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bwMode="auto">
              <a:xfrm>
                <a:off x="3286118" y="5327651"/>
                <a:ext cx="287340" cy="1587"/>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bwMode="auto">
              <a:xfrm rot="5400000">
                <a:off x="3174201" y="5058569"/>
                <a:ext cx="53975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bwMode="auto">
              <a:xfrm>
                <a:off x="3632195" y="4567238"/>
                <a:ext cx="71438"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79" name="直接连接符 78"/>
              <p:cNvCxnSpPr/>
              <p:nvPr/>
            </p:nvCxnSpPr>
            <p:spPr bwMode="auto">
              <a:xfrm rot="5400000">
                <a:off x="3014658" y="4373563"/>
                <a:ext cx="1285875" cy="31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bwMode="auto">
              <a:xfrm>
                <a:off x="3455982" y="5014913"/>
                <a:ext cx="2016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椭圆 80"/>
              <p:cNvSpPr/>
              <p:nvPr/>
            </p:nvSpPr>
            <p:spPr bwMode="auto">
              <a:xfrm>
                <a:off x="3405182" y="4978401"/>
                <a:ext cx="71437" cy="714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4588" name="矩形 107"/>
              <p:cNvSpPr>
                <a:spLocks noChangeArrowheads="1"/>
              </p:cNvSpPr>
              <p:nvPr/>
            </p:nvSpPr>
            <p:spPr bwMode="auto">
              <a:xfrm>
                <a:off x="3729025" y="3600451"/>
                <a:ext cx="423511"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40404"/>
                    </a:solidFill>
                    <a:latin typeface="Times New Roman" pitchFamily="18" charset="0"/>
                  </a:rPr>
                  <a:t>T3</a:t>
                </a:r>
                <a:endParaRPr lang="zh-CN" altLang="en-US" sz="1600">
                  <a:solidFill>
                    <a:srgbClr val="000000"/>
                  </a:solidFill>
                </a:endParaRPr>
              </a:p>
            </p:txBody>
          </p:sp>
          <p:sp>
            <p:nvSpPr>
              <p:cNvPr id="64589" name="矩形 108"/>
              <p:cNvSpPr>
                <a:spLocks noChangeArrowheads="1"/>
              </p:cNvSpPr>
              <p:nvPr/>
            </p:nvSpPr>
            <p:spPr bwMode="auto">
              <a:xfrm>
                <a:off x="3729025" y="4404899"/>
                <a:ext cx="423511"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40404"/>
                    </a:solidFill>
                    <a:latin typeface="Times New Roman" pitchFamily="18" charset="0"/>
                  </a:rPr>
                  <a:t>T4</a:t>
                </a:r>
                <a:endParaRPr lang="zh-CN" altLang="en-US" sz="1600">
                  <a:solidFill>
                    <a:srgbClr val="000000"/>
                  </a:solidFill>
                </a:endParaRPr>
              </a:p>
            </p:txBody>
          </p:sp>
        </p:grpSp>
        <p:sp>
          <p:nvSpPr>
            <p:cNvPr id="64570" name="Text Box 32"/>
            <p:cNvSpPr txBox="1">
              <a:spLocks noChangeArrowheads="1"/>
            </p:cNvSpPr>
            <p:nvPr/>
          </p:nvSpPr>
          <p:spPr bwMode="auto">
            <a:xfrm>
              <a:off x="414315" y="4324660"/>
              <a:ext cx="514347" cy="46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en</a:t>
              </a:r>
            </a:p>
          </p:txBody>
        </p:sp>
        <p:grpSp>
          <p:nvGrpSpPr>
            <p:cNvPr id="64571" name="组合 53"/>
            <p:cNvGrpSpPr>
              <a:grpSpLocks/>
            </p:cNvGrpSpPr>
            <p:nvPr/>
          </p:nvGrpSpPr>
          <p:grpSpPr bwMode="auto">
            <a:xfrm rot="5400000">
              <a:off x="1889112" y="4325940"/>
              <a:ext cx="500063" cy="538164"/>
              <a:chOff x="5857879" y="3041646"/>
              <a:chExt cx="500063" cy="538164"/>
            </a:xfrm>
          </p:grpSpPr>
          <p:sp>
            <p:nvSpPr>
              <p:cNvPr id="94" name="等腰三角形 93"/>
              <p:cNvSpPr/>
              <p:nvPr/>
            </p:nvSpPr>
            <p:spPr>
              <a:xfrm>
                <a:off x="5857876" y="3124195"/>
                <a:ext cx="500063" cy="428627"/>
              </a:xfrm>
              <a:prstGeom prst="triangle">
                <a:avLst>
                  <a:gd name="adj" fmla="val 50000"/>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5" name="椭圆 94"/>
              <p:cNvSpPr/>
              <p:nvPr/>
            </p:nvSpPr>
            <p:spPr>
              <a:xfrm>
                <a:off x="6059489" y="3014658"/>
                <a:ext cx="107950" cy="107951"/>
              </a:xfrm>
              <a:prstGeom prst="ellipse">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96" name="直接连接符 95"/>
            <p:cNvCxnSpPr/>
            <p:nvPr/>
          </p:nvCxnSpPr>
          <p:spPr bwMode="auto">
            <a:xfrm flipV="1">
              <a:off x="3449632" y="3298826"/>
              <a:ext cx="100013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auto">
            <a:xfrm rot="10800000">
              <a:off x="857230" y="4572001"/>
              <a:ext cx="1000131"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 name="矩形 99"/>
          <p:cNvSpPr>
            <a:spLocks noChangeArrowheads="1"/>
          </p:cNvSpPr>
          <p:nvPr/>
        </p:nvSpPr>
        <p:spPr bwMode="auto">
          <a:xfrm>
            <a:off x="571500" y="5484813"/>
            <a:ext cx="8215313" cy="1016000"/>
          </a:xfrm>
          <a:prstGeom prst="rect">
            <a:avLst/>
          </a:prstGeom>
          <a:noFill/>
          <a:ln w="9525">
            <a:noFill/>
            <a:miter lim="800000"/>
            <a:headEnd/>
            <a:tailEnd/>
          </a:ln>
        </p:spPr>
        <p:txBody>
          <a:bodyPr>
            <a:spAutoFit/>
          </a:bodyPr>
          <a:lstStyle/>
          <a:p>
            <a:pPr>
              <a:buFont typeface="Wingdings" pitchFamily="2" charset="2"/>
              <a:buChar char="Ø"/>
              <a:defRPr/>
            </a:pPr>
            <a:r>
              <a:rPr lang="zh-CN" altLang="en-US" sz="2000" b="1" dirty="0">
                <a:solidFill>
                  <a:srgbClr val="006600"/>
                </a:solidFill>
                <a:latin typeface="Times New Roman" pitchFamily="18" charset="0"/>
                <a:cs typeface="Times New Roman" pitchFamily="18" charset="0"/>
              </a:rPr>
              <a:t>当</a:t>
            </a:r>
            <a:r>
              <a:rPr lang="en-US" altLang="zh-CN" sz="2000" b="1" i="1" dirty="0">
                <a:solidFill>
                  <a:srgbClr val="006600"/>
                </a:solidFill>
                <a:latin typeface="Times New Roman" pitchFamily="18" charset="0"/>
                <a:cs typeface="Times New Roman" pitchFamily="18" charset="0"/>
              </a:rPr>
              <a:t>en</a:t>
            </a:r>
            <a:r>
              <a:rPr lang="en-US" altLang="zh-CN" sz="2000" b="1" dirty="0">
                <a:solidFill>
                  <a:srgbClr val="006600"/>
                </a:solidFill>
                <a:latin typeface="Times New Roman" pitchFamily="18" charset="0"/>
                <a:cs typeface="Times New Roman" pitchFamily="18" charset="0"/>
              </a:rPr>
              <a:t> = L </a:t>
            </a:r>
            <a:r>
              <a:rPr lang="zh-CN" altLang="en-US" sz="2000" b="1" dirty="0">
                <a:solidFill>
                  <a:srgbClr val="006600"/>
                </a:solidFill>
                <a:latin typeface="Times New Roman" pitchFamily="18" charset="0"/>
                <a:cs typeface="Times New Roman" pitchFamily="18" charset="0"/>
              </a:rPr>
              <a:t>时，三态门相当于一个普通的 </a:t>
            </a:r>
            <a:r>
              <a:rPr lang="en-US" altLang="zh-CN" sz="2000" b="1" dirty="0">
                <a:solidFill>
                  <a:srgbClr val="006600"/>
                </a:solidFill>
                <a:latin typeface="Times New Roman" pitchFamily="18" charset="0"/>
                <a:cs typeface="Times New Roman" pitchFamily="18" charset="0"/>
              </a:rPr>
              <a:t>CMOS</a:t>
            </a:r>
            <a:r>
              <a:rPr lang="zh-CN" altLang="en-US" sz="2000" b="1" dirty="0">
                <a:solidFill>
                  <a:srgbClr val="006600"/>
                </a:solidFill>
                <a:latin typeface="Times New Roman" pitchFamily="18" charset="0"/>
                <a:cs typeface="Times New Roman" pitchFamily="18" charset="0"/>
              </a:rPr>
              <a:t>非门（反相器）；</a:t>
            </a:r>
          </a:p>
          <a:p>
            <a:pPr marL="177800" indent="-177800">
              <a:buFont typeface="Wingdings" pitchFamily="2" charset="2"/>
              <a:buChar char="Ø"/>
              <a:defRPr/>
            </a:pPr>
            <a:r>
              <a:rPr lang="zh-CN" altLang="en-US" sz="2000" b="1" dirty="0">
                <a:solidFill>
                  <a:srgbClr val="0000FF"/>
                </a:solidFill>
                <a:latin typeface="Times New Roman" pitchFamily="18" charset="0"/>
                <a:cs typeface="Times New Roman" pitchFamily="18" charset="0"/>
              </a:rPr>
              <a:t>当</a:t>
            </a:r>
            <a:r>
              <a:rPr lang="en-US" altLang="zh-CN" sz="2000" b="1" i="1" dirty="0">
                <a:solidFill>
                  <a:srgbClr val="FF0000"/>
                </a:solidFill>
                <a:latin typeface="Times New Roman" pitchFamily="18" charset="0"/>
                <a:cs typeface="Times New Roman" pitchFamily="18" charset="0"/>
              </a:rPr>
              <a:t>en</a:t>
            </a:r>
            <a:r>
              <a:rPr lang="en-US" altLang="zh-CN" sz="2000" b="1" dirty="0">
                <a:solidFill>
                  <a:srgbClr val="FF0000"/>
                </a:solidFill>
                <a:latin typeface="Times New Roman" pitchFamily="18" charset="0"/>
                <a:cs typeface="Times New Roman" pitchFamily="18" charset="0"/>
              </a:rPr>
              <a:t> = H </a:t>
            </a:r>
            <a:r>
              <a:rPr lang="zh-CN" altLang="en-US" sz="2000" b="1" dirty="0">
                <a:solidFill>
                  <a:srgbClr val="0000FF"/>
                </a:solidFill>
                <a:latin typeface="Times New Roman" pitchFamily="18" charset="0"/>
                <a:cs typeface="Times New Roman" pitchFamily="18" charset="0"/>
              </a:rPr>
              <a:t>时，三态门中的</a:t>
            </a:r>
            <a:r>
              <a:rPr lang="en-US" altLang="zh-CN" sz="2000" b="1" dirty="0">
                <a:solidFill>
                  <a:srgbClr val="0000FF"/>
                </a:solidFill>
                <a:latin typeface="Times New Roman" pitchFamily="18" charset="0"/>
                <a:cs typeface="Times New Roman" pitchFamily="18" charset="0"/>
              </a:rPr>
              <a:t>MOS</a:t>
            </a:r>
            <a:r>
              <a:rPr lang="zh-CN" altLang="en-US" sz="2000" b="1" dirty="0">
                <a:solidFill>
                  <a:srgbClr val="0000FF"/>
                </a:solidFill>
                <a:latin typeface="Times New Roman" pitchFamily="18" charset="0"/>
                <a:cs typeface="Times New Roman" pitchFamily="18" charset="0"/>
              </a:rPr>
              <a:t>管 </a:t>
            </a:r>
            <a:r>
              <a:rPr lang="en-US" altLang="zh-CN" sz="2000" b="1" dirty="0">
                <a:solidFill>
                  <a:srgbClr val="0000FF"/>
                </a:solidFill>
                <a:latin typeface="Times New Roman" pitchFamily="18" charset="0"/>
                <a:cs typeface="Times New Roman" pitchFamily="18" charset="0"/>
              </a:rPr>
              <a:t>T1</a:t>
            </a:r>
            <a:r>
              <a:rPr lang="zh-CN" altLang="en-US" sz="2000" b="1" dirty="0">
                <a:solidFill>
                  <a:srgbClr val="0000FF"/>
                </a:solidFill>
                <a:latin typeface="Times New Roman" pitchFamily="18" charset="0"/>
                <a:cs typeface="Times New Roman" pitchFamily="18" charset="0"/>
              </a:rPr>
              <a:t>、</a:t>
            </a:r>
            <a:r>
              <a:rPr lang="en-US" altLang="zh-CN" sz="2000" b="1" dirty="0">
                <a:solidFill>
                  <a:srgbClr val="0000FF"/>
                </a:solidFill>
                <a:latin typeface="Times New Roman" pitchFamily="18" charset="0"/>
                <a:cs typeface="Times New Roman" pitchFamily="18" charset="0"/>
              </a:rPr>
              <a:t>T4  </a:t>
            </a:r>
            <a:r>
              <a:rPr lang="zh-CN" altLang="en-US" sz="2000" b="1" dirty="0">
                <a:solidFill>
                  <a:srgbClr val="0000FF"/>
                </a:solidFill>
                <a:latin typeface="Times New Roman" pitchFamily="18" charset="0"/>
                <a:cs typeface="Times New Roman" pitchFamily="18" charset="0"/>
              </a:rPr>
              <a:t>全部截止，输出端 </a:t>
            </a:r>
            <a:r>
              <a:rPr lang="en-US" altLang="zh-CN" sz="2000" b="1" i="1" dirty="0">
                <a:solidFill>
                  <a:srgbClr val="0000FF"/>
                </a:solidFill>
                <a:latin typeface="Times New Roman" pitchFamily="18" charset="0"/>
                <a:cs typeface="Times New Roman" pitchFamily="18" charset="0"/>
              </a:rPr>
              <a:t>f </a:t>
            </a:r>
            <a:r>
              <a:rPr lang="zh-CN" altLang="en-US" sz="2000" b="1" dirty="0">
                <a:solidFill>
                  <a:srgbClr val="0000FF"/>
                </a:solidFill>
                <a:latin typeface="Times New Roman" pitchFamily="18" charset="0"/>
                <a:cs typeface="Times New Roman" pitchFamily="18" charset="0"/>
              </a:rPr>
              <a:t>相当于一根悬空的导线，呈现</a:t>
            </a:r>
            <a:r>
              <a:rPr lang="zh-CN" altLang="en-US" sz="2000" b="1" dirty="0">
                <a:solidFill>
                  <a:srgbClr val="FF0000"/>
                </a:solidFill>
                <a:latin typeface="Times New Roman" pitchFamily="18" charset="0"/>
                <a:cs typeface="Times New Roman" pitchFamily="18" charset="0"/>
              </a:rPr>
              <a:t>高阻态</a:t>
            </a:r>
            <a:r>
              <a:rPr lang="zh-CN" altLang="en-US" sz="2000" b="1" dirty="0">
                <a:solidFill>
                  <a:srgbClr val="0000FF"/>
                </a:solidFill>
                <a:latin typeface="Times New Roman" pitchFamily="18" charset="0"/>
                <a:cs typeface="Times New Roman" pitchFamily="18" charset="0"/>
              </a:rPr>
              <a:t>。</a:t>
            </a:r>
          </a:p>
        </p:txBody>
      </p:sp>
      <p:grpSp>
        <p:nvGrpSpPr>
          <p:cNvPr id="11" name="组合 30"/>
          <p:cNvGrpSpPr>
            <a:grpSpLocks/>
          </p:cNvGrpSpPr>
          <p:nvPr/>
        </p:nvGrpSpPr>
        <p:grpSpPr bwMode="auto">
          <a:xfrm>
            <a:off x="5572125" y="1071563"/>
            <a:ext cx="2989263" cy="1536700"/>
            <a:chOff x="6227762" y="1214422"/>
            <a:chExt cx="2989307" cy="1536701"/>
          </a:xfrm>
        </p:grpSpPr>
        <p:sp>
          <p:nvSpPr>
            <p:cNvPr id="64533" name="Text Box 19"/>
            <p:cNvSpPr txBox="1">
              <a:spLocks noChangeArrowheads="1"/>
            </p:cNvSpPr>
            <p:nvPr/>
          </p:nvSpPr>
          <p:spPr bwMode="auto">
            <a:xfrm>
              <a:off x="7019925" y="1214422"/>
              <a:ext cx="11525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000" b="1">
                  <a:solidFill>
                    <a:srgbClr val="0000FF"/>
                  </a:solidFill>
                  <a:latin typeface="Times New Roman" pitchFamily="18" charset="0"/>
                  <a:cs typeface="Times New Roman" pitchFamily="18" charset="0"/>
                </a:rPr>
                <a:t>功能表</a:t>
              </a:r>
            </a:p>
          </p:txBody>
        </p:sp>
        <p:sp>
          <p:nvSpPr>
            <p:cNvPr id="64534" name="Line 15"/>
            <p:cNvSpPr>
              <a:spLocks noChangeShapeType="1"/>
            </p:cNvSpPr>
            <p:nvPr/>
          </p:nvSpPr>
          <p:spPr bwMode="auto">
            <a:xfrm flipV="1">
              <a:off x="6246812" y="2174860"/>
              <a:ext cx="278923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535" name="Line 16"/>
            <p:cNvSpPr>
              <a:spLocks noChangeShapeType="1"/>
            </p:cNvSpPr>
            <p:nvPr/>
          </p:nvSpPr>
          <p:spPr bwMode="auto">
            <a:xfrm>
              <a:off x="6227762" y="2728898"/>
              <a:ext cx="2735263" cy="2222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536" name="Line 17"/>
            <p:cNvSpPr>
              <a:spLocks noChangeShapeType="1"/>
            </p:cNvSpPr>
            <p:nvPr/>
          </p:nvSpPr>
          <p:spPr bwMode="auto">
            <a:xfrm>
              <a:off x="6237287" y="1670035"/>
              <a:ext cx="272573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537" name="Line 18"/>
            <p:cNvSpPr>
              <a:spLocks noChangeShapeType="1"/>
            </p:cNvSpPr>
            <p:nvPr/>
          </p:nvSpPr>
          <p:spPr bwMode="auto">
            <a:xfrm flipH="1">
              <a:off x="7451725" y="1670035"/>
              <a:ext cx="17463" cy="104933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538" name="Text Box 20"/>
            <p:cNvSpPr txBox="1">
              <a:spLocks noChangeArrowheads="1"/>
            </p:cNvSpPr>
            <p:nvPr/>
          </p:nvSpPr>
          <p:spPr bwMode="auto">
            <a:xfrm>
              <a:off x="6386512" y="1743006"/>
              <a:ext cx="936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i="1">
                  <a:solidFill>
                    <a:srgbClr val="FF0000"/>
                  </a:solidFill>
                  <a:latin typeface="Times New Roman" pitchFamily="18" charset="0"/>
                  <a:cs typeface="Times New Roman" pitchFamily="18" charset="0"/>
                </a:rPr>
                <a:t>en </a:t>
              </a:r>
              <a:r>
                <a:rPr lang="en-US" altLang="zh-CN" sz="2000" b="1">
                  <a:solidFill>
                    <a:srgbClr val="FF0000"/>
                  </a:solidFill>
                  <a:latin typeface="Times New Roman" pitchFamily="18" charset="0"/>
                  <a:cs typeface="Times New Roman" pitchFamily="18" charset="0"/>
                </a:rPr>
                <a:t>= 1</a:t>
              </a:r>
            </a:p>
          </p:txBody>
        </p:sp>
        <p:sp>
          <p:nvSpPr>
            <p:cNvPr id="64539" name="Text Box 21"/>
            <p:cNvSpPr txBox="1">
              <a:spLocks noChangeArrowheads="1"/>
            </p:cNvSpPr>
            <p:nvPr/>
          </p:nvSpPr>
          <p:spPr bwMode="auto">
            <a:xfrm>
              <a:off x="6388100" y="2243072"/>
              <a:ext cx="936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i="1">
                  <a:solidFill>
                    <a:srgbClr val="000000"/>
                  </a:solidFill>
                  <a:latin typeface="Times New Roman" pitchFamily="18" charset="0"/>
                  <a:cs typeface="Times New Roman" pitchFamily="18" charset="0"/>
                </a:rPr>
                <a:t>en =</a:t>
              </a:r>
              <a:r>
                <a:rPr lang="en-US" altLang="zh-CN" sz="2000" b="1">
                  <a:solidFill>
                    <a:srgbClr val="000000"/>
                  </a:solidFill>
                  <a:latin typeface="Times New Roman" pitchFamily="18" charset="0"/>
                  <a:cs typeface="Times New Roman" pitchFamily="18" charset="0"/>
                </a:rPr>
                <a:t> 0</a:t>
              </a:r>
            </a:p>
          </p:txBody>
        </p:sp>
        <p:graphicFrame>
          <p:nvGraphicFramePr>
            <p:cNvPr id="64540" name="Object 5"/>
            <p:cNvGraphicFramePr>
              <a:graphicFrameLocks noChangeAspect="1"/>
            </p:cNvGraphicFramePr>
            <p:nvPr/>
          </p:nvGraphicFramePr>
          <p:xfrm>
            <a:off x="7824787" y="2189148"/>
            <a:ext cx="835025" cy="547687"/>
          </p:xfrm>
          <a:graphic>
            <a:graphicData uri="http://schemas.openxmlformats.org/presentationml/2006/ole">
              <mc:AlternateContent xmlns:mc="http://schemas.openxmlformats.org/markup-compatibility/2006">
                <mc:Choice xmlns:v="urn:schemas-microsoft-com:vml" Requires="v">
                  <p:oleObj spid="_x0000_s64607" name="公式" r:id="rId3" imgW="238129" imgH="104815" progId="Equation.3">
                    <p:embed/>
                  </p:oleObj>
                </mc:Choice>
                <mc:Fallback>
                  <p:oleObj name="公式" r:id="rId3" imgW="238129" imgH="10481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4787" y="2189148"/>
                          <a:ext cx="835025"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41" name="Text Box 24"/>
            <p:cNvSpPr txBox="1">
              <a:spLocks noChangeArrowheads="1"/>
            </p:cNvSpPr>
            <p:nvPr/>
          </p:nvSpPr>
          <p:spPr bwMode="auto">
            <a:xfrm>
              <a:off x="7513653" y="1714485"/>
              <a:ext cx="17034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i="1">
                  <a:solidFill>
                    <a:srgbClr val="FF0000"/>
                  </a:solidFill>
                  <a:latin typeface="Times New Roman" pitchFamily="18" charset="0"/>
                  <a:cs typeface="Times New Roman" pitchFamily="18" charset="0"/>
                </a:rPr>
                <a:t>y </a:t>
              </a:r>
              <a:r>
                <a:rPr lang="en-US" altLang="zh-CN" sz="2000" b="1" i="1">
                  <a:solidFill>
                    <a:srgbClr val="FF0000"/>
                  </a:solidFill>
                  <a:latin typeface="Times New Roman" pitchFamily="18" charset="0"/>
                  <a:cs typeface="Times New Roman" pitchFamily="18" charset="0"/>
                </a:rPr>
                <a:t>=Z</a:t>
              </a:r>
              <a:r>
                <a:rPr lang="en-US" altLang="zh-CN" sz="2800" b="1" i="1">
                  <a:solidFill>
                    <a:srgbClr val="FF0000"/>
                  </a:solidFill>
                  <a:latin typeface="Times New Roman" pitchFamily="18" charset="0"/>
                  <a:cs typeface="Times New Roman" pitchFamily="18" charset="0"/>
                </a:rPr>
                <a:t> </a:t>
              </a:r>
              <a:r>
                <a:rPr lang="zh-CN" altLang="en-US" sz="2000" b="1">
                  <a:solidFill>
                    <a:srgbClr val="FF0000"/>
                  </a:solidFill>
                  <a:latin typeface="Times New Roman" pitchFamily="18" charset="0"/>
                  <a:cs typeface="Times New Roman" pitchFamily="18" charset="0"/>
                </a:rPr>
                <a:t>高阻态</a:t>
              </a:r>
            </a:p>
          </p:txBody>
        </p:sp>
      </p:grpSp>
      <p:sp>
        <p:nvSpPr>
          <p:cNvPr id="111" name="矩形 110"/>
          <p:cNvSpPr>
            <a:spLocks noChangeArrowheads="1"/>
          </p:cNvSpPr>
          <p:nvPr/>
        </p:nvSpPr>
        <p:spPr bwMode="auto">
          <a:xfrm>
            <a:off x="5857875" y="2957513"/>
            <a:ext cx="1217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000" b="1">
                <a:solidFill>
                  <a:srgbClr val="006600"/>
                </a:solidFill>
                <a:latin typeface="Times New Roman" pitchFamily="18" charset="0"/>
                <a:cs typeface="Times New Roman" pitchFamily="18" charset="0"/>
              </a:rPr>
              <a:t>逻辑符号</a:t>
            </a:r>
          </a:p>
        </p:txBody>
      </p:sp>
      <p:grpSp>
        <p:nvGrpSpPr>
          <p:cNvPr id="12" name="组合 70"/>
          <p:cNvGrpSpPr>
            <a:grpSpLocks/>
          </p:cNvGrpSpPr>
          <p:nvPr/>
        </p:nvGrpSpPr>
        <p:grpSpPr bwMode="auto">
          <a:xfrm>
            <a:off x="5630863" y="3429000"/>
            <a:ext cx="2298700" cy="1017588"/>
            <a:chOff x="6059680" y="4383094"/>
            <a:chExt cx="2298534" cy="1017652"/>
          </a:xfrm>
        </p:grpSpPr>
        <p:grpSp>
          <p:nvGrpSpPr>
            <p:cNvPr id="64522" name="组合 51"/>
            <p:cNvGrpSpPr>
              <a:grpSpLocks/>
            </p:cNvGrpSpPr>
            <p:nvPr/>
          </p:nvGrpSpPr>
          <p:grpSpPr bwMode="auto">
            <a:xfrm>
              <a:off x="6429540" y="4383093"/>
              <a:ext cx="1573099" cy="831904"/>
              <a:chOff x="2784930" y="2525705"/>
              <a:chExt cx="1573099" cy="831904"/>
            </a:xfrm>
          </p:grpSpPr>
          <p:sp>
            <p:nvSpPr>
              <p:cNvPr id="128" name="等腰三角形 127"/>
              <p:cNvSpPr/>
              <p:nvPr/>
            </p:nvSpPr>
            <p:spPr>
              <a:xfrm rot="5400000">
                <a:off x="3188083" y="2597182"/>
                <a:ext cx="647740" cy="5047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29" name="椭圆 128"/>
              <p:cNvSpPr/>
              <p:nvPr/>
            </p:nvSpPr>
            <p:spPr>
              <a:xfrm>
                <a:off x="3772283" y="2798773"/>
                <a:ext cx="107942" cy="1079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30" name="直接连接符 129"/>
              <p:cNvCxnSpPr/>
              <p:nvPr/>
            </p:nvCxnSpPr>
            <p:spPr>
              <a:xfrm flipV="1">
                <a:off x="3889750" y="2849576"/>
                <a:ext cx="46827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flipV="1">
                <a:off x="2784930" y="2862277"/>
                <a:ext cx="46827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2791280" y="3356021"/>
                <a:ext cx="75400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rot="5400000" flipH="1" flipV="1">
                <a:off x="3367477" y="3178210"/>
                <a:ext cx="357209"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椭圆 133"/>
              <p:cNvSpPr/>
              <p:nvPr/>
            </p:nvSpPr>
            <p:spPr>
              <a:xfrm>
                <a:off x="3494492" y="2989285"/>
                <a:ext cx="107942" cy="1079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64523" name="矩形 62"/>
            <p:cNvSpPr>
              <a:spLocks noChangeArrowheads="1"/>
            </p:cNvSpPr>
            <p:nvPr/>
          </p:nvSpPr>
          <p:spPr bwMode="auto">
            <a:xfrm>
              <a:off x="6059680" y="5000636"/>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i="1">
                  <a:solidFill>
                    <a:srgbClr val="000000"/>
                  </a:solidFill>
                  <a:latin typeface="Times New Roman" pitchFamily="18" charset="0"/>
                  <a:cs typeface="Times New Roman" pitchFamily="18" charset="0"/>
                </a:rPr>
                <a:t>en</a:t>
              </a:r>
              <a:endParaRPr lang="zh-CN" altLang="en-US" sz="2000">
                <a:solidFill>
                  <a:srgbClr val="000000"/>
                </a:solidFill>
              </a:endParaRPr>
            </a:p>
          </p:txBody>
        </p:sp>
        <p:sp>
          <p:nvSpPr>
            <p:cNvPr id="64524" name="矩形 64"/>
            <p:cNvSpPr>
              <a:spLocks noChangeArrowheads="1"/>
            </p:cNvSpPr>
            <p:nvPr/>
          </p:nvSpPr>
          <p:spPr bwMode="auto">
            <a:xfrm>
              <a:off x="6072198" y="4467533"/>
              <a:ext cx="3571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i="1">
                  <a:solidFill>
                    <a:srgbClr val="000000"/>
                  </a:solidFill>
                  <a:latin typeface="Times New Roman" pitchFamily="18" charset="0"/>
                  <a:ea typeface="华文仿宋" pitchFamily="2" charset="-122"/>
                  <a:cs typeface="Times New Roman" pitchFamily="18" charset="0"/>
                </a:rPr>
                <a:t>x</a:t>
              </a:r>
              <a:endParaRPr lang="zh-CN" altLang="en-US" sz="2400" b="1" i="1">
                <a:solidFill>
                  <a:srgbClr val="000000"/>
                </a:solidFill>
                <a:latin typeface="Times New Roman" pitchFamily="18" charset="0"/>
                <a:ea typeface="华文仿宋" pitchFamily="2" charset="-122"/>
                <a:cs typeface="Times New Roman" pitchFamily="18" charset="0"/>
              </a:endParaRPr>
            </a:p>
          </p:txBody>
        </p:sp>
        <p:sp>
          <p:nvSpPr>
            <p:cNvPr id="64525" name="矩形 66"/>
            <p:cNvSpPr>
              <a:spLocks noChangeArrowheads="1"/>
            </p:cNvSpPr>
            <p:nvPr/>
          </p:nvSpPr>
          <p:spPr bwMode="auto">
            <a:xfrm>
              <a:off x="8001024" y="4467533"/>
              <a:ext cx="3571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i="1">
                  <a:solidFill>
                    <a:srgbClr val="000000"/>
                  </a:solidFill>
                  <a:latin typeface="Times New Roman" pitchFamily="18" charset="0"/>
                  <a:ea typeface="华文仿宋" pitchFamily="2" charset="-122"/>
                  <a:cs typeface="Times New Roman" pitchFamily="18" charset="0"/>
                </a:rPr>
                <a:t>f</a:t>
              </a:r>
              <a:endParaRPr lang="zh-CN" altLang="en-US" sz="2400" b="1" i="1">
                <a:solidFill>
                  <a:srgbClr val="000000"/>
                </a:solidFill>
                <a:latin typeface="Times New Roman" pitchFamily="18" charset="0"/>
                <a:ea typeface="华文仿宋" pitchFamily="2" charset="-122"/>
                <a:cs typeface="Times New Roman" pitchFamily="18" charset="0"/>
              </a:endParaRPr>
            </a:p>
          </p:txBody>
        </p:sp>
      </p:grpSp>
      <p:sp>
        <p:nvSpPr>
          <p:cNvPr id="136" name="矩形 135"/>
          <p:cNvSpPr>
            <a:spLocks noChangeArrowheads="1"/>
          </p:cNvSpPr>
          <p:nvPr/>
        </p:nvSpPr>
        <p:spPr bwMode="auto">
          <a:xfrm>
            <a:off x="6072188" y="4500563"/>
            <a:ext cx="15255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i="1">
                <a:solidFill>
                  <a:srgbClr val="C00000"/>
                </a:solidFill>
                <a:latin typeface="Times New Roman" pitchFamily="18" charset="0"/>
                <a:cs typeface="Times New Roman" pitchFamily="18" charset="0"/>
              </a:rPr>
              <a:t>en</a:t>
            </a:r>
            <a:r>
              <a:rPr lang="en-US" altLang="zh-CN" sz="1600" b="1">
                <a:solidFill>
                  <a:srgbClr val="C00000"/>
                </a:solidFill>
                <a:latin typeface="Times New Roman" pitchFamily="18" charset="0"/>
                <a:cs typeface="Times New Roman" pitchFamily="18" charset="0"/>
              </a:rPr>
              <a:t> </a:t>
            </a:r>
            <a:r>
              <a:rPr lang="zh-CN" altLang="en-US" sz="1600" b="1">
                <a:solidFill>
                  <a:srgbClr val="C00000"/>
                </a:solidFill>
                <a:latin typeface="Times New Roman" pitchFamily="18" charset="0"/>
                <a:cs typeface="Times New Roman" pitchFamily="18" charset="0"/>
              </a:rPr>
              <a:t>低电平使能</a:t>
            </a:r>
            <a:r>
              <a:rPr lang="en-US" altLang="zh-CN" sz="1600" b="1">
                <a:solidFill>
                  <a:srgbClr val="C00000"/>
                </a:solidFill>
                <a:latin typeface="Times New Roman" pitchFamily="18" charset="0"/>
                <a:cs typeface="Times New Roman" pitchFamily="18" charset="0"/>
              </a:rPr>
              <a:t> </a:t>
            </a:r>
            <a:endParaRPr lang="zh-CN" altLang="en-US" sz="1600">
              <a:solidFill>
                <a:srgbClr val="C00000"/>
              </a:solidFill>
            </a:endParaRPr>
          </a:p>
        </p:txBody>
      </p:sp>
      <p:sp>
        <p:nvSpPr>
          <p:cNvPr id="64521" name="矩形 1"/>
          <p:cNvSpPr>
            <a:spLocks noChangeArrowheads="1"/>
          </p:cNvSpPr>
          <p:nvPr/>
        </p:nvSpPr>
        <p:spPr bwMode="auto">
          <a:xfrm>
            <a:off x="6399213" y="71438"/>
            <a:ext cx="271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§2.5</a:t>
            </a:r>
            <a:r>
              <a:rPr kumimoji="1" lang="en-US" altLang="zh-CN" sz="1800" b="1">
                <a:solidFill>
                  <a:srgbClr val="FF0066"/>
                </a:solidFill>
                <a:latin typeface="Times New Roman" pitchFamily="18" charset="0"/>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CMOS</a:t>
            </a:r>
            <a:r>
              <a:rPr lang="zh-CN" altLang="en-US" sz="1800" b="1">
                <a:solidFill>
                  <a:srgbClr val="FF0066"/>
                </a:solidFill>
                <a:latin typeface="Times New Roman" pitchFamily="18" charset="0"/>
                <a:ea typeface="楷体_GB2312" pitchFamily="49" charset="-122"/>
                <a:cs typeface="Times New Roman" pitchFamily="18" charset="0"/>
              </a:rPr>
              <a:t> 逻辑门电路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0">
                                            <p:txEl>
                                              <p:pRg st="0" end="0"/>
                                            </p:txEl>
                                          </p:spTgt>
                                        </p:tgtEl>
                                        <p:attrNameLst>
                                          <p:attrName>style.visibility</p:attrName>
                                        </p:attrNameLst>
                                      </p:cBhvr>
                                      <p:to>
                                        <p:strVal val="visible"/>
                                      </p:to>
                                    </p:set>
                                    <p:animEffect transition="in" filter="wipe(left)">
                                      <p:cBhvr>
                                        <p:cTn id="12" dur="500"/>
                                        <p:tgtEl>
                                          <p:spTgt spid="10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0">
                                            <p:txEl>
                                              <p:pRg st="1" end="1"/>
                                            </p:txEl>
                                          </p:spTgt>
                                        </p:tgtEl>
                                        <p:attrNameLst>
                                          <p:attrName>style.visibility</p:attrName>
                                        </p:attrNameLst>
                                      </p:cBhvr>
                                      <p:to>
                                        <p:strVal val="visible"/>
                                      </p:to>
                                    </p:set>
                                    <p:animEffect transition="in" filter="wipe(left)">
                                      <p:cBhvr>
                                        <p:cTn id="17" dur="500"/>
                                        <p:tgtEl>
                                          <p:spTgt spid="10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blinds(horizontal)">
                                      <p:cBhvr>
                                        <p:cTn id="27" dur="500"/>
                                        <p:tgtEl>
                                          <p:spTgt spid="111"/>
                                        </p:tgtEl>
                                      </p:cBhvr>
                                    </p:animEffect>
                                  </p:childTnLst>
                                </p:cTn>
                              </p:par>
                              <p:par>
                                <p:cTn id="28" presetID="3" presetClass="entr" presetSubtype="1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36"/>
                                        </p:tgtEl>
                                        <p:attrNameLst>
                                          <p:attrName>style.visibility</p:attrName>
                                        </p:attrNameLst>
                                      </p:cBhvr>
                                      <p:to>
                                        <p:strVal val="visible"/>
                                      </p:to>
                                    </p:set>
                                    <p:animEffect transition="in" filter="wipe(left)">
                                      <p:cBhvr>
                                        <p:cTn id="35"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3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1"/>
          <p:cNvSpPr>
            <a:spLocks noChangeArrowheads="1"/>
          </p:cNvSpPr>
          <p:nvPr/>
        </p:nvSpPr>
        <p:spPr bwMode="auto">
          <a:xfrm>
            <a:off x="428625" y="214313"/>
            <a:ext cx="48339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Ø"/>
            </a:pPr>
            <a:r>
              <a:rPr lang="zh-CN" altLang="en-US" sz="2400" b="1">
                <a:solidFill>
                  <a:srgbClr val="0000FF"/>
                </a:solidFill>
                <a:latin typeface="Times New Roman" pitchFamily="18" charset="0"/>
                <a:cs typeface="Times New Roman" pitchFamily="18" charset="0"/>
              </a:rPr>
              <a:t> </a:t>
            </a:r>
            <a:r>
              <a:rPr lang="en-US" altLang="zh-CN" sz="2400" b="1">
                <a:solidFill>
                  <a:srgbClr val="0000FF"/>
                </a:solidFill>
                <a:latin typeface="Times New Roman" pitchFamily="18" charset="0"/>
                <a:cs typeface="Times New Roman" pitchFamily="18" charset="0"/>
              </a:rPr>
              <a:t>CMOS</a:t>
            </a:r>
            <a:r>
              <a:rPr lang="zh-CN" altLang="en-US" sz="2400" b="1">
                <a:solidFill>
                  <a:srgbClr val="0000FF"/>
                </a:solidFill>
                <a:latin typeface="Times New Roman" pitchFamily="18" charset="0"/>
                <a:cs typeface="Times New Roman" pitchFamily="18" charset="0"/>
              </a:rPr>
              <a:t>三态门的另一种结构形式</a:t>
            </a:r>
            <a:endParaRPr lang="zh-CN" altLang="en-US" sz="2400">
              <a:solidFill>
                <a:srgbClr val="0000FF"/>
              </a:solidFill>
              <a:latin typeface="Times New Roman" pitchFamily="18" charset="0"/>
              <a:cs typeface="Times New Roman" pitchFamily="18" charset="0"/>
            </a:endParaRPr>
          </a:p>
        </p:txBody>
      </p:sp>
      <p:sp>
        <p:nvSpPr>
          <p:cNvPr id="72" name="矩形 71"/>
          <p:cNvSpPr>
            <a:spLocks noChangeArrowheads="1"/>
          </p:cNvSpPr>
          <p:nvPr/>
        </p:nvSpPr>
        <p:spPr bwMode="auto">
          <a:xfrm>
            <a:off x="571500" y="4841875"/>
            <a:ext cx="82153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50000"/>
              </a:lnSpc>
              <a:spcBef>
                <a:spcPct val="0"/>
              </a:spcBef>
              <a:buFont typeface="Wingdings" pitchFamily="2" charset="2"/>
              <a:buChar char="Ø"/>
            </a:pPr>
            <a:r>
              <a:rPr lang="zh-CN" altLang="en-US" sz="2000" b="1">
                <a:solidFill>
                  <a:srgbClr val="006600"/>
                </a:solidFill>
                <a:latin typeface="Times New Roman" pitchFamily="18" charset="0"/>
                <a:cs typeface="Times New Roman" pitchFamily="18" charset="0"/>
              </a:rPr>
              <a:t>当</a:t>
            </a:r>
            <a:r>
              <a:rPr lang="en-US" altLang="zh-CN" sz="2000" b="1" i="1">
                <a:solidFill>
                  <a:srgbClr val="006600"/>
                </a:solidFill>
                <a:latin typeface="Times New Roman" pitchFamily="18" charset="0"/>
                <a:cs typeface="Times New Roman" pitchFamily="18" charset="0"/>
              </a:rPr>
              <a:t>en</a:t>
            </a:r>
            <a:r>
              <a:rPr lang="en-US" altLang="zh-CN" sz="2000" b="1">
                <a:solidFill>
                  <a:srgbClr val="006600"/>
                </a:solidFill>
                <a:latin typeface="Times New Roman" pitchFamily="18" charset="0"/>
                <a:cs typeface="Times New Roman" pitchFamily="18" charset="0"/>
              </a:rPr>
              <a:t> = H </a:t>
            </a:r>
            <a:r>
              <a:rPr lang="zh-CN" altLang="en-US" sz="2000" b="1">
                <a:solidFill>
                  <a:srgbClr val="006600"/>
                </a:solidFill>
                <a:latin typeface="Times New Roman" pitchFamily="18" charset="0"/>
                <a:cs typeface="Times New Roman" pitchFamily="18" charset="0"/>
              </a:rPr>
              <a:t>时，传输门</a:t>
            </a:r>
            <a:r>
              <a:rPr lang="en-US" altLang="zh-CN" sz="2000" b="1">
                <a:solidFill>
                  <a:srgbClr val="006600"/>
                </a:solidFill>
                <a:latin typeface="Times New Roman" pitchFamily="18" charset="0"/>
                <a:cs typeface="Times New Roman" pitchFamily="18" charset="0"/>
              </a:rPr>
              <a:t>TG</a:t>
            </a:r>
            <a:r>
              <a:rPr lang="zh-CN" altLang="en-US" sz="2000" b="1">
                <a:solidFill>
                  <a:srgbClr val="006600"/>
                </a:solidFill>
                <a:latin typeface="Times New Roman" pitchFamily="18" charset="0"/>
                <a:cs typeface="Times New Roman" pitchFamily="18" charset="0"/>
              </a:rPr>
              <a:t>导通，相当于一个普通的 </a:t>
            </a:r>
            <a:r>
              <a:rPr lang="en-US" altLang="zh-CN" sz="2000" b="1">
                <a:solidFill>
                  <a:srgbClr val="006600"/>
                </a:solidFill>
                <a:latin typeface="Times New Roman" pitchFamily="18" charset="0"/>
                <a:cs typeface="Times New Roman" pitchFamily="18" charset="0"/>
              </a:rPr>
              <a:t>CMOS</a:t>
            </a:r>
            <a:r>
              <a:rPr lang="zh-CN" altLang="en-US" sz="2000" b="1">
                <a:solidFill>
                  <a:srgbClr val="006600"/>
                </a:solidFill>
                <a:latin typeface="Times New Roman" pitchFamily="18" charset="0"/>
                <a:cs typeface="Times New Roman" pitchFamily="18" charset="0"/>
              </a:rPr>
              <a:t>非门；</a:t>
            </a:r>
          </a:p>
          <a:p>
            <a:pPr eaLnBrk="1" hangingPunct="1">
              <a:lnSpc>
                <a:spcPct val="150000"/>
              </a:lnSpc>
              <a:spcBef>
                <a:spcPct val="0"/>
              </a:spcBef>
              <a:buFont typeface="Wingdings" pitchFamily="2" charset="2"/>
              <a:buChar char="Ø"/>
            </a:pPr>
            <a:r>
              <a:rPr lang="zh-CN" altLang="en-US" sz="2000" b="1">
                <a:solidFill>
                  <a:srgbClr val="0000FF"/>
                </a:solidFill>
                <a:latin typeface="Times New Roman" pitchFamily="18" charset="0"/>
                <a:cs typeface="Times New Roman" pitchFamily="18" charset="0"/>
              </a:rPr>
              <a:t>当</a:t>
            </a:r>
            <a:r>
              <a:rPr lang="en-US" altLang="zh-CN" sz="2000" b="1" i="1">
                <a:solidFill>
                  <a:srgbClr val="FF0000"/>
                </a:solidFill>
                <a:latin typeface="Times New Roman" pitchFamily="18" charset="0"/>
                <a:cs typeface="Times New Roman" pitchFamily="18" charset="0"/>
              </a:rPr>
              <a:t>en</a:t>
            </a:r>
            <a:r>
              <a:rPr lang="en-US" altLang="zh-CN" sz="2000" b="1">
                <a:solidFill>
                  <a:srgbClr val="FF0000"/>
                </a:solidFill>
                <a:latin typeface="Times New Roman" pitchFamily="18" charset="0"/>
                <a:cs typeface="Times New Roman" pitchFamily="18" charset="0"/>
              </a:rPr>
              <a:t> = L</a:t>
            </a:r>
            <a:r>
              <a:rPr lang="zh-CN" altLang="en-US" sz="2000" b="1">
                <a:solidFill>
                  <a:srgbClr val="0000FF"/>
                </a:solidFill>
                <a:latin typeface="Times New Roman" pitchFamily="18" charset="0"/>
                <a:cs typeface="Times New Roman" pitchFamily="18" charset="0"/>
              </a:rPr>
              <a:t>时，传输门</a:t>
            </a:r>
            <a:r>
              <a:rPr lang="en-US" altLang="zh-CN" sz="2000" b="1">
                <a:solidFill>
                  <a:srgbClr val="0000FF"/>
                </a:solidFill>
                <a:latin typeface="Times New Roman" pitchFamily="18" charset="0"/>
                <a:cs typeface="Times New Roman" pitchFamily="18" charset="0"/>
              </a:rPr>
              <a:t>TG</a:t>
            </a:r>
            <a:r>
              <a:rPr lang="zh-CN" altLang="en-US" sz="2000" b="1">
                <a:solidFill>
                  <a:srgbClr val="0000FF"/>
                </a:solidFill>
                <a:latin typeface="Times New Roman" pitchFamily="18" charset="0"/>
                <a:cs typeface="Times New Roman" pitchFamily="18" charset="0"/>
              </a:rPr>
              <a:t>截止，输出端 呈现</a:t>
            </a:r>
            <a:r>
              <a:rPr lang="zh-CN" altLang="en-US" sz="2000" b="1">
                <a:solidFill>
                  <a:srgbClr val="FF0000"/>
                </a:solidFill>
                <a:latin typeface="Times New Roman" pitchFamily="18" charset="0"/>
                <a:cs typeface="Times New Roman" pitchFamily="18" charset="0"/>
              </a:rPr>
              <a:t>高阻态</a:t>
            </a:r>
            <a:r>
              <a:rPr lang="zh-CN" altLang="en-US" sz="2000" b="1">
                <a:solidFill>
                  <a:srgbClr val="0000FF"/>
                </a:solidFill>
                <a:latin typeface="Times New Roman" pitchFamily="18" charset="0"/>
                <a:cs typeface="Times New Roman" pitchFamily="18" charset="0"/>
              </a:rPr>
              <a:t>。</a:t>
            </a:r>
          </a:p>
        </p:txBody>
      </p:sp>
      <p:grpSp>
        <p:nvGrpSpPr>
          <p:cNvPr id="2" name="组合 109"/>
          <p:cNvGrpSpPr>
            <a:grpSpLocks/>
          </p:cNvGrpSpPr>
          <p:nvPr/>
        </p:nvGrpSpPr>
        <p:grpSpPr bwMode="auto">
          <a:xfrm>
            <a:off x="500063" y="1038225"/>
            <a:ext cx="5157787" cy="2962275"/>
            <a:chOff x="500034" y="1038509"/>
            <a:chExt cx="5157812" cy="2961995"/>
          </a:xfrm>
        </p:grpSpPr>
        <p:grpSp>
          <p:nvGrpSpPr>
            <p:cNvPr id="65565" name="组合 70"/>
            <p:cNvGrpSpPr>
              <a:grpSpLocks/>
            </p:cNvGrpSpPr>
            <p:nvPr/>
          </p:nvGrpSpPr>
          <p:grpSpPr bwMode="auto">
            <a:xfrm>
              <a:off x="500034" y="1038509"/>
              <a:ext cx="5157812" cy="2961995"/>
              <a:chOff x="3071802" y="1000108"/>
              <a:chExt cx="5157812" cy="2961995"/>
            </a:xfrm>
          </p:grpSpPr>
          <p:cxnSp>
            <p:nvCxnSpPr>
              <p:cNvPr id="35" name="直接连接符 34"/>
              <p:cNvCxnSpPr/>
              <p:nvPr/>
            </p:nvCxnSpPr>
            <p:spPr bwMode="auto">
              <a:xfrm rot="16200000" flipH="1">
                <a:off x="5572183" y="2369992"/>
                <a:ext cx="11428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5568" name="组合 77"/>
              <p:cNvGrpSpPr>
                <a:grpSpLocks/>
              </p:cNvGrpSpPr>
              <p:nvPr/>
            </p:nvGrpSpPr>
            <p:grpSpPr bwMode="auto">
              <a:xfrm>
                <a:off x="3076932" y="1000108"/>
                <a:ext cx="2280886" cy="2517774"/>
                <a:chOff x="4071934" y="3314642"/>
                <a:chExt cx="2280902" cy="2517832"/>
              </a:xfrm>
            </p:grpSpPr>
            <p:sp>
              <p:nvSpPr>
                <p:cNvPr id="65592" name="Text Box 32"/>
                <p:cNvSpPr txBox="1">
                  <a:spLocks noChangeArrowheads="1"/>
                </p:cNvSpPr>
                <p:nvPr/>
              </p:nvSpPr>
              <p:spPr bwMode="auto">
                <a:xfrm>
                  <a:off x="4071934" y="4578640"/>
                  <a:ext cx="514350" cy="63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a</a:t>
                  </a:r>
                </a:p>
              </p:txBody>
            </p:sp>
            <p:sp>
              <p:nvSpPr>
                <p:cNvPr id="65593" name="矩形 70"/>
                <p:cNvSpPr>
                  <a:spLocks noChangeArrowheads="1"/>
                </p:cNvSpPr>
                <p:nvPr/>
              </p:nvSpPr>
              <p:spPr bwMode="auto">
                <a:xfrm>
                  <a:off x="5929322" y="5162148"/>
                  <a:ext cx="4235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40404"/>
                      </a:solidFill>
                      <a:latin typeface="Times New Roman" pitchFamily="18" charset="0"/>
                    </a:rPr>
                    <a:t>T1</a:t>
                  </a:r>
                  <a:endParaRPr lang="zh-CN" altLang="en-US" sz="1600">
                    <a:solidFill>
                      <a:srgbClr val="000000"/>
                    </a:solidFill>
                  </a:endParaRPr>
                </a:p>
              </p:txBody>
            </p:sp>
            <p:grpSp>
              <p:nvGrpSpPr>
                <p:cNvPr id="65594" name="组合 73"/>
                <p:cNvGrpSpPr>
                  <a:grpSpLocks/>
                </p:cNvGrpSpPr>
                <p:nvPr/>
              </p:nvGrpSpPr>
              <p:grpSpPr bwMode="auto">
                <a:xfrm>
                  <a:off x="4500562" y="3714701"/>
                  <a:ext cx="1501786" cy="2117773"/>
                  <a:chOff x="4500562" y="3714701"/>
                  <a:chExt cx="1501786" cy="2117773"/>
                </a:xfrm>
              </p:grpSpPr>
              <p:grpSp>
                <p:nvGrpSpPr>
                  <p:cNvPr id="65597" name="组合 159"/>
                  <p:cNvGrpSpPr>
                    <a:grpSpLocks/>
                  </p:cNvGrpSpPr>
                  <p:nvPr/>
                </p:nvGrpSpPr>
                <p:grpSpPr bwMode="auto">
                  <a:xfrm>
                    <a:off x="5357905" y="4143336"/>
                    <a:ext cx="144464" cy="500075"/>
                    <a:chOff x="6286517" y="4143341"/>
                    <a:chExt cx="144464" cy="500078"/>
                  </a:xfrm>
                </p:grpSpPr>
                <p:cxnSp>
                  <p:nvCxnSpPr>
                    <p:cNvPr id="31" name="直接连接符 30"/>
                    <p:cNvCxnSpPr/>
                    <p:nvPr/>
                  </p:nvCxnSpPr>
                  <p:spPr>
                    <a:xfrm rot="16200000" flipH="1">
                      <a:off x="6124154" y="4376610"/>
                      <a:ext cx="3238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6179723" y="4392483"/>
                      <a:ext cx="500030" cy="158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5000265" y="4382953"/>
                    <a:ext cx="357191"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a:off x="4543098" y="4827422"/>
                    <a:ext cx="915922"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5600" name="组合 165"/>
                  <p:cNvGrpSpPr>
                    <a:grpSpLocks/>
                  </p:cNvGrpSpPr>
                  <p:nvPr/>
                </p:nvGrpSpPr>
                <p:grpSpPr bwMode="auto">
                  <a:xfrm>
                    <a:off x="5357905" y="5038707"/>
                    <a:ext cx="144464" cy="500075"/>
                    <a:chOff x="6286517" y="4143362"/>
                    <a:chExt cx="144464" cy="500078"/>
                  </a:xfrm>
                </p:grpSpPr>
                <p:cxnSp>
                  <p:nvCxnSpPr>
                    <p:cNvPr id="29" name="直接连接符 28"/>
                    <p:cNvCxnSpPr/>
                    <p:nvPr/>
                  </p:nvCxnSpPr>
                  <p:spPr>
                    <a:xfrm rot="16200000" flipH="1">
                      <a:off x="6124154" y="4376547"/>
                      <a:ext cx="3238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6179723" y="4392421"/>
                      <a:ext cx="500030" cy="158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p:nvPr/>
                </p:nvCxnSpPr>
                <p:spPr>
                  <a:xfrm>
                    <a:off x="5000265" y="5278240"/>
                    <a:ext cx="357191"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00333" y="4214690"/>
                    <a:ext cx="357192"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500333" y="4551216"/>
                    <a:ext cx="357192"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500333" y="4382953"/>
                    <a:ext cx="357192" cy="1587"/>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500333" y="5092515"/>
                    <a:ext cx="3571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500333" y="5429041"/>
                    <a:ext cx="3571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500333" y="5260778"/>
                    <a:ext cx="357192" cy="0"/>
                  </a:xfrm>
                  <a:prstGeom prst="line">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a:off x="5573383" y="5546507"/>
                    <a:ext cx="57145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6200000" flipH="1">
                    <a:off x="5571796" y="4097224"/>
                    <a:ext cx="57145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500196" y="4824247"/>
                    <a:ext cx="500069"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a:off x="5588464" y="4829802"/>
                    <a:ext cx="539712"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714649" y="5824301"/>
                    <a:ext cx="287340" cy="1587"/>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5798787" y="3714663"/>
                    <a:ext cx="107951" cy="10794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7" name="椭圆 26"/>
                  <p:cNvSpPr/>
                  <p:nvPr/>
                </p:nvSpPr>
                <p:spPr>
                  <a:xfrm>
                    <a:off x="5821012" y="4786150"/>
                    <a:ext cx="71439" cy="71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8" name="椭圆 27"/>
                  <p:cNvSpPr/>
                  <p:nvPr/>
                </p:nvSpPr>
                <p:spPr>
                  <a:xfrm>
                    <a:off x="4966927" y="4787736"/>
                    <a:ext cx="71439" cy="7143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65595" name="矩形 75"/>
                <p:cNvSpPr>
                  <a:spLocks noChangeArrowheads="1"/>
                </p:cNvSpPr>
                <p:nvPr/>
              </p:nvSpPr>
              <p:spPr bwMode="auto">
                <a:xfrm>
                  <a:off x="5929322" y="4214818"/>
                  <a:ext cx="4235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600" b="1">
                      <a:solidFill>
                        <a:srgbClr val="040404"/>
                      </a:solidFill>
                      <a:latin typeface="Times New Roman" pitchFamily="18" charset="0"/>
                    </a:rPr>
                    <a:t>T2</a:t>
                  </a:r>
                  <a:endParaRPr lang="zh-CN" altLang="en-US" sz="1600">
                    <a:solidFill>
                      <a:srgbClr val="000000"/>
                    </a:solidFill>
                  </a:endParaRPr>
                </a:p>
              </p:txBody>
            </p:sp>
            <p:sp>
              <p:nvSpPr>
                <p:cNvPr id="65596" name="矩形 76"/>
                <p:cNvSpPr>
                  <a:spLocks noChangeArrowheads="1"/>
                </p:cNvSpPr>
                <p:nvPr/>
              </p:nvSpPr>
              <p:spPr bwMode="auto">
                <a:xfrm>
                  <a:off x="5572132" y="3314642"/>
                  <a:ext cx="6174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40404"/>
                      </a:solidFill>
                      <a:latin typeface="Times New Roman" pitchFamily="18" charset="0"/>
                    </a:rPr>
                    <a:t>V</a:t>
                  </a:r>
                  <a:r>
                    <a:rPr kumimoji="1" lang="en-US" altLang="zh-CN" sz="2000" b="1" baseline="-25000">
                      <a:solidFill>
                        <a:srgbClr val="040404"/>
                      </a:solidFill>
                      <a:latin typeface="Times New Roman" pitchFamily="18" charset="0"/>
                    </a:rPr>
                    <a:t>DD</a:t>
                  </a:r>
                  <a:endParaRPr lang="zh-CN" altLang="en-US" sz="2000" baseline="-25000">
                    <a:solidFill>
                      <a:srgbClr val="000000"/>
                    </a:solidFill>
                  </a:endParaRPr>
                </a:p>
              </p:txBody>
            </p:sp>
          </p:grpSp>
          <p:grpSp>
            <p:nvGrpSpPr>
              <p:cNvPr id="65569" name="组合 53"/>
              <p:cNvGrpSpPr>
                <a:grpSpLocks/>
              </p:cNvGrpSpPr>
              <p:nvPr/>
            </p:nvGrpSpPr>
            <p:grpSpPr bwMode="auto">
              <a:xfrm>
                <a:off x="5891216" y="2916039"/>
                <a:ext cx="500064" cy="533347"/>
                <a:chOff x="5857878" y="3046153"/>
                <a:chExt cx="500064" cy="533347"/>
              </a:xfrm>
            </p:grpSpPr>
            <p:sp>
              <p:nvSpPr>
                <p:cNvPr id="42" name="等腰三角形 41"/>
                <p:cNvSpPr/>
                <p:nvPr/>
              </p:nvSpPr>
              <p:spPr>
                <a:xfrm>
                  <a:off x="5857878" y="3150919"/>
                  <a:ext cx="500064" cy="428585"/>
                </a:xfrm>
                <a:prstGeom prst="triangle">
                  <a:avLst>
                    <a:gd name="adj" fmla="val 50000"/>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3" name="椭圆 42"/>
                <p:cNvSpPr/>
                <p:nvPr/>
              </p:nvSpPr>
              <p:spPr>
                <a:xfrm>
                  <a:off x="6059491" y="3046154"/>
                  <a:ext cx="107950" cy="107940"/>
                </a:xfrm>
                <a:prstGeom prst="ellipse">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36" name="直接连接符 35"/>
              <p:cNvCxnSpPr/>
              <p:nvPr/>
            </p:nvCxnSpPr>
            <p:spPr bwMode="auto">
              <a:xfrm rot="10800000">
                <a:off x="6143629" y="1796958"/>
                <a:ext cx="571503"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bwMode="auto">
              <a:xfrm rot="10800000">
                <a:off x="3500429" y="3728763"/>
                <a:ext cx="321470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auto">
              <a:xfrm rot="5400000">
                <a:off x="6394487" y="3404944"/>
                <a:ext cx="64287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bwMode="auto">
              <a:xfrm rot="5400000">
                <a:off x="6001561" y="3583520"/>
                <a:ext cx="285723"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6105529" y="3693841"/>
                <a:ext cx="71438" cy="714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65575" name="组合 47"/>
              <p:cNvGrpSpPr>
                <a:grpSpLocks/>
              </p:cNvGrpSpPr>
              <p:nvPr/>
            </p:nvGrpSpPr>
            <p:grpSpPr bwMode="auto">
              <a:xfrm>
                <a:off x="6429389" y="2298754"/>
                <a:ext cx="571512" cy="428630"/>
                <a:chOff x="5715009" y="2285992"/>
                <a:chExt cx="1071570" cy="857257"/>
              </a:xfrm>
            </p:grpSpPr>
            <p:grpSp>
              <p:nvGrpSpPr>
                <p:cNvPr id="65586" name="组合 45"/>
                <p:cNvGrpSpPr>
                  <a:grpSpLocks/>
                </p:cNvGrpSpPr>
                <p:nvPr/>
              </p:nvGrpSpPr>
              <p:grpSpPr bwMode="auto">
                <a:xfrm>
                  <a:off x="5715009" y="2285992"/>
                  <a:ext cx="1071570" cy="857257"/>
                  <a:chOff x="5715009" y="2143116"/>
                  <a:chExt cx="857256" cy="1000133"/>
                </a:xfrm>
              </p:grpSpPr>
              <p:sp>
                <p:nvSpPr>
                  <p:cNvPr id="58" name="等腰三角形 57"/>
                  <p:cNvSpPr/>
                  <p:nvPr/>
                </p:nvSpPr>
                <p:spPr>
                  <a:xfrm rot="5400000">
                    <a:off x="5643603" y="2214056"/>
                    <a:ext cx="1000026" cy="857243"/>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9" name="等腰三角形 58"/>
                  <p:cNvSpPr/>
                  <p:nvPr/>
                </p:nvSpPr>
                <p:spPr>
                  <a:xfrm rot="16200000">
                    <a:off x="5643603" y="2214056"/>
                    <a:ext cx="1000026" cy="857243"/>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57" name="椭圆 56"/>
                <p:cNvSpPr/>
                <p:nvPr/>
              </p:nvSpPr>
              <p:spPr bwMode="auto">
                <a:xfrm rot="5400000">
                  <a:off x="6163366" y="2302759"/>
                  <a:ext cx="177782" cy="181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50" name="直接连接符 49"/>
              <p:cNvCxnSpPr/>
              <p:nvPr/>
            </p:nvCxnSpPr>
            <p:spPr bwMode="auto">
              <a:xfrm rot="10800000" flipV="1">
                <a:off x="7000883" y="2512853"/>
                <a:ext cx="71437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auto">
              <a:xfrm rot="10800000">
                <a:off x="4857748" y="2514440"/>
                <a:ext cx="157163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auto">
              <a:xfrm rot="5400000">
                <a:off x="6465918" y="2047759"/>
                <a:ext cx="500015"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auto">
              <a:xfrm rot="5400000">
                <a:off x="6465918" y="2879530"/>
                <a:ext cx="500015"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580" name="Text Box 31"/>
              <p:cNvSpPr txBox="1">
                <a:spLocks noChangeArrowheads="1"/>
              </p:cNvSpPr>
              <p:nvPr/>
            </p:nvSpPr>
            <p:spPr bwMode="auto">
              <a:xfrm>
                <a:off x="7715272" y="2227316"/>
                <a:ext cx="514342" cy="63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rPr>
                  <a:t>y</a:t>
                </a:r>
              </a:p>
            </p:txBody>
          </p:sp>
          <p:sp>
            <p:nvSpPr>
              <p:cNvPr id="65581" name="矩形 75"/>
              <p:cNvSpPr>
                <a:spLocks noChangeArrowheads="1"/>
              </p:cNvSpPr>
              <p:nvPr/>
            </p:nvSpPr>
            <p:spPr bwMode="auto">
              <a:xfrm>
                <a:off x="6786578" y="2870258"/>
                <a:ext cx="327332"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00"/>
                    </a:solidFill>
                    <a:latin typeface="Times New Roman" pitchFamily="18" charset="0"/>
                  </a:rPr>
                  <a:t>S</a:t>
                </a:r>
                <a:endParaRPr lang="zh-CN" altLang="en-US" sz="2000">
                  <a:solidFill>
                    <a:srgbClr val="000000"/>
                  </a:solidFill>
                </a:endParaRPr>
              </a:p>
            </p:txBody>
          </p:sp>
          <p:cxnSp>
            <p:nvCxnSpPr>
              <p:cNvPr id="47" name="直接连接符 46"/>
              <p:cNvCxnSpPr/>
              <p:nvPr/>
            </p:nvCxnSpPr>
            <p:spPr bwMode="auto">
              <a:xfrm rot="10800000" flipV="1">
                <a:off x="6756407" y="1727114"/>
                <a:ext cx="252414"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583" name="矩形 75"/>
              <p:cNvSpPr>
                <a:spLocks noChangeArrowheads="1"/>
              </p:cNvSpPr>
              <p:nvPr/>
            </p:nvSpPr>
            <p:spPr bwMode="auto">
              <a:xfrm>
                <a:off x="6715140" y="1727250"/>
                <a:ext cx="327332"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00"/>
                    </a:solidFill>
                    <a:latin typeface="Times New Roman" pitchFamily="18" charset="0"/>
                  </a:rPr>
                  <a:t>S</a:t>
                </a:r>
                <a:endParaRPr lang="zh-CN" altLang="en-US" sz="2000">
                  <a:solidFill>
                    <a:srgbClr val="000000"/>
                  </a:solidFill>
                </a:endParaRPr>
              </a:p>
            </p:txBody>
          </p:sp>
          <p:sp>
            <p:nvSpPr>
              <p:cNvPr id="60" name="矩形 59"/>
              <p:cNvSpPr/>
              <p:nvPr/>
            </p:nvSpPr>
            <p:spPr>
              <a:xfrm>
                <a:off x="5715002" y="1584253"/>
                <a:ext cx="1785947" cy="235721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5585" name="矩形 75"/>
              <p:cNvSpPr>
                <a:spLocks noChangeArrowheads="1"/>
              </p:cNvSpPr>
              <p:nvPr/>
            </p:nvSpPr>
            <p:spPr bwMode="auto">
              <a:xfrm>
                <a:off x="3071802" y="3500438"/>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i="1">
                    <a:solidFill>
                      <a:srgbClr val="006600"/>
                    </a:solidFill>
                    <a:latin typeface="Times New Roman" pitchFamily="18" charset="0"/>
                  </a:rPr>
                  <a:t>en</a:t>
                </a:r>
                <a:endParaRPr lang="zh-CN" altLang="en-US" sz="2400" i="1">
                  <a:solidFill>
                    <a:srgbClr val="006600"/>
                  </a:solidFill>
                </a:endParaRPr>
              </a:p>
            </p:txBody>
          </p:sp>
        </p:grpSp>
        <p:sp>
          <p:nvSpPr>
            <p:cNvPr id="65566" name="矩形 75"/>
            <p:cNvSpPr>
              <a:spLocks noChangeArrowheads="1"/>
            </p:cNvSpPr>
            <p:nvPr/>
          </p:nvSpPr>
          <p:spPr bwMode="auto">
            <a:xfrm>
              <a:off x="4286248" y="3500438"/>
              <a:ext cx="6286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0000FF"/>
                  </a:solidFill>
                  <a:latin typeface="Times New Roman" pitchFamily="18" charset="0"/>
                  <a:cs typeface="Times New Roman" pitchFamily="18" charset="0"/>
                </a:rPr>
                <a:t>TG</a:t>
              </a:r>
              <a:endParaRPr lang="zh-CN" altLang="en-US" sz="2400" b="1">
                <a:solidFill>
                  <a:srgbClr val="0000FF"/>
                </a:solidFill>
                <a:latin typeface="Times New Roman" pitchFamily="18" charset="0"/>
                <a:cs typeface="Times New Roman" pitchFamily="18" charset="0"/>
              </a:endParaRPr>
            </a:p>
          </p:txBody>
        </p:sp>
      </p:grpSp>
      <p:grpSp>
        <p:nvGrpSpPr>
          <p:cNvPr id="23" name="组合 30"/>
          <p:cNvGrpSpPr>
            <a:grpSpLocks/>
          </p:cNvGrpSpPr>
          <p:nvPr/>
        </p:nvGrpSpPr>
        <p:grpSpPr bwMode="auto">
          <a:xfrm>
            <a:off x="5857875" y="1071563"/>
            <a:ext cx="2917825" cy="1536700"/>
            <a:chOff x="6227762" y="1214422"/>
            <a:chExt cx="2917873" cy="1536701"/>
          </a:xfrm>
        </p:grpSpPr>
        <p:sp>
          <p:nvSpPr>
            <p:cNvPr id="65556" name="Text Box 19"/>
            <p:cNvSpPr txBox="1">
              <a:spLocks noChangeArrowheads="1"/>
            </p:cNvSpPr>
            <p:nvPr/>
          </p:nvSpPr>
          <p:spPr bwMode="auto">
            <a:xfrm>
              <a:off x="7019925" y="1214422"/>
              <a:ext cx="11525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000" b="1">
                  <a:solidFill>
                    <a:srgbClr val="0000FF"/>
                  </a:solidFill>
                  <a:latin typeface="Times New Roman" pitchFamily="18" charset="0"/>
                  <a:cs typeface="Times New Roman" pitchFamily="18" charset="0"/>
                </a:rPr>
                <a:t>功能表</a:t>
              </a:r>
            </a:p>
          </p:txBody>
        </p:sp>
        <p:sp>
          <p:nvSpPr>
            <p:cNvPr id="65557" name="Line 15"/>
            <p:cNvSpPr>
              <a:spLocks noChangeShapeType="1"/>
            </p:cNvSpPr>
            <p:nvPr/>
          </p:nvSpPr>
          <p:spPr bwMode="auto">
            <a:xfrm flipV="1">
              <a:off x="6246812" y="2174860"/>
              <a:ext cx="278923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5558" name="Line 16"/>
            <p:cNvSpPr>
              <a:spLocks noChangeShapeType="1"/>
            </p:cNvSpPr>
            <p:nvPr/>
          </p:nvSpPr>
          <p:spPr bwMode="auto">
            <a:xfrm>
              <a:off x="6227762" y="2728898"/>
              <a:ext cx="2735263" cy="2222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5559" name="Line 17"/>
            <p:cNvSpPr>
              <a:spLocks noChangeShapeType="1"/>
            </p:cNvSpPr>
            <p:nvPr/>
          </p:nvSpPr>
          <p:spPr bwMode="auto">
            <a:xfrm>
              <a:off x="6237287" y="1670035"/>
              <a:ext cx="272573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5560" name="Line 18"/>
            <p:cNvSpPr>
              <a:spLocks noChangeShapeType="1"/>
            </p:cNvSpPr>
            <p:nvPr/>
          </p:nvSpPr>
          <p:spPr bwMode="auto">
            <a:xfrm flipH="1">
              <a:off x="7451725" y="1670035"/>
              <a:ext cx="17463" cy="104933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5561" name="Text Box 20"/>
            <p:cNvSpPr txBox="1">
              <a:spLocks noChangeArrowheads="1"/>
            </p:cNvSpPr>
            <p:nvPr/>
          </p:nvSpPr>
          <p:spPr bwMode="auto">
            <a:xfrm>
              <a:off x="6386512" y="1743006"/>
              <a:ext cx="936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i="1">
                  <a:solidFill>
                    <a:srgbClr val="FF0000"/>
                  </a:solidFill>
                  <a:latin typeface="Times New Roman" pitchFamily="18" charset="0"/>
                  <a:cs typeface="Times New Roman" pitchFamily="18" charset="0"/>
                </a:rPr>
                <a:t>en </a:t>
              </a:r>
              <a:r>
                <a:rPr lang="en-US" altLang="zh-CN" sz="2000" b="1">
                  <a:solidFill>
                    <a:srgbClr val="FF0000"/>
                  </a:solidFill>
                  <a:latin typeface="Times New Roman" pitchFamily="18" charset="0"/>
                  <a:cs typeface="Times New Roman" pitchFamily="18" charset="0"/>
                </a:rPr>
                <a:t>= 0</a:t>
              </a:r>
            </a:p>
          </p:txBody>
        </p:sp>
        <p:sp>
          <p:nvSpPr>
            <p:cNvPr id="65562" name="Text Box 21"/>
            <p:cNvSpPr txBox="1">
              <a:spLocks noChangeArrowheads="1"/>
            </p:cNvSpPr>
            <p:nvPr/>
          </p:nvSpPr>
          <p:spPr bwMode="auto">
            <a:xfrm>
              <a:off x="6388100" y="2243072"/>
              <a:ext cx="936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i="1">
                  <a:solidFill>
                    <a:srgbClr val="000000"/>
                  </a:solidFill>
                  <a:latin typeface="Times New Roman" pitchFamily="18" charset="0"/>
                  <a:cs typeface="Times New Roman" pitchFamily="18" charset="0"/>
                </a:rPr>
                <a:t>en =</a:t>
              </a:r>
              <a:r>
                <a:rPr lang="en-US" altLang="zh-CN" sz="2000" b="1">
                  <a:solidFill>
                    <a:srgbClr val="000000"/>
                  </a:solidFill>
                  <a:latin typeface="Times New Roman" pitchFamily="18" charset="0"/>
                  <a:cs typeface="Times New Roman" pitchFamily="18" charset="0"/>
                </a:rPr>
                <a:t> 1</a:t>
              </a:r>
            </a:p>
          </p:txBody>
        </p:sp>
        <p:graphicFrame>
          <p:nvGraphicFramePr>
            <p:cNvPr id="65563" name="Object 5"/>
            <p:cNvGraphicFramePr>
              <a:graphicFrameLocks noChangeAspect="1"/>
            </p:cNvGraphicFramePr>
            <p:nvPr/>
          </p:nvGraphicFramePr>
          <p:xfrm>
            <a:off x="7824778" y="2189148"/>
            <a:ext cx="835025" cy="547687"/>
          </p:xfrm>
          <a:graphic>
            <a:graphicData uri="http://schemas.openxmlformats.org/presentationml/2006/ole">
              <mc:AlternateContent xmlns:mc="http://schemas.openxmlformats.org/markup-compatibility/2006">
                <mc:Choice xmlns:v="urn:schemas-microsoft-com:vml" Requires="v">
                  <p:oleObj spid="_x0000_s65621" name="公式" r:id="rId3" imgW="238129" imgH="104815" progId="Equation.3">
                    <p:embed/>
                  </p:oleObj>
                </mc:Choice>
                <mc:Fallback>
                  <p:oleObj name="公式" r:id="rId3" imgW="238129" imgH="10481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4778" y="2189148"/>
                          <a:ext cx="835025"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64" name="Text Box 24"/>
            <p:cNvSpPr txBox="1">
              <a:spLocks noChangeArrowheads="1"/>
            </p:cNvSpPr>
            <p:nvPr/>
          </p:nvSpPr>
          <p:spPr bwMode="auto">
            <a:xfrm>
              <a:off x="7513664" y="1714485"/>
              <a:ext cx="16319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400" b="1" i="1">
                  <a:solidFill>
                    <a:srgbClr val="FF0000"/>
                  </a:solidFill>
                  <a:latin typeface="Times New Roman" pitchFamily="18" charset="0"/>
                  <a:cs typeface="Times New Roman" pitchFamily="18" charset="0"/>
                </a:rPr>
                <a:t>y </a:t>
              </a:r>
              <a:r>
                <a:rPr lang="en-US" altLang="zh-CN" sz="2000" b="1" i="1">
                  <a:solidFill>
                    <a:srgbClr val="FF0000"/>
                  </a:solidFill>
                  <a:latin typeface="Times New Roman" pitchFamily="18" charset="0"/>
                  <a:cs typeface="Times New Roman" pitchFamily="18" charset="0"/>
                </a:rPr>
                <a:t>=Z</a:t>
              </a:r>
              <a:r>
                <a:rPr lang="en-US" altLang="zh-CN" sz="2800" b="1" i="1">
                  <a:solidFill>
                    <a:srgbClr val="FF0000"/>
                  </a:solidFill>
                  <a:latin typeface="Times New Roman" pitchFamily="18" charset="0"/>
                  <a:cs typeface="Times New Roman" pitchFamily="18" charset="0"/>
                </a:rPr>
                <a:t> </a:t>
              </a:r>
              <a:r>
                <a:rPr lang="zh-CN" altLang="en-US" sz="2000" b="1">
                  <a:solidFill>
                    <a:srgbClr val="FF0000"/>
                  </a:solidFill>
                  <a:latin typeface="Times New Roman" pitchFamily="18" charset="0"/>
                  <a:cs typeface="Times New Roman" pitchFamily="18" charset="0"/>
                </a:rPr>
                <a:t>高阻态</a:t>
              </a:r>
            </a:p>
          </p:txBody>
        </p:sp>
      </p:grpSp>
      <p:sp>
        <p:nvSpPr>
          <p:cNvPr id="84" name="矩形 83"/>
          <p:cNvSpPr>
            <a:spLocks noChangeArrowheads="1"/>
          </p:cNvSpPr>
          <p:nvPr/>
        </p:nvSpPr>
        <p:spPr bwMode="auto">
          <a:xfrm>
            <a:off x="6143625" y="2786063"/>
            <a:ext cx="1217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zh-CN" altLang="en-US" sz="2000" b="1">
                <a:solidFill>
                  <a:srgbClr val="006600"/>
                </a:solidFill>
                <a:latin typeface="Times New Roman" pitchFamily="18" charset="0"/>
                <a:cs typeface="Times New Roman" pitchFamily="18" charset="0"/>
              </a:rPr>
              <a:t>逻辑符号</a:t>
            </a:r>
          </a:p>
        </p:txBody>
      </p:sp>
      <p:grpSp>
        <p:nvGrpSpPr>
          <p:cNvPr id="33" name="组合 68"/>
          <p:cNvGrpSpPr>
            <a:grpSpLocks/>
          </p:cNvGrpSpPr>
          <p:nvPr/>
        </p:nvGrpSpPr>
        <p:grpSpPr bwMode="auto">
          <a:xfrm>
            <a:off x="5929313" y="3286125"/>
            <a:ext cx="2286000" cy="1000125"/>
            <a:chOff x="6072198" y="3286124"/>
            <a:chExt cx="2286016" cy="1000132"/>
          </a:xfrm>
        </p:grpSpPr>
        <p:grpSp>
          <p:nvGrpSpPr>
            <p:cNvPr id="65546" name="组合 44"/>
            <p:cNvGrpSpPr>
              <a:grpSpLocks/>
            </p:cNvGrpSpPr>
            <p:nvPr/>
          </p:nvGrpSpPr>
          <p:grpSpPr bwMode="auto">
            <a:xfrm>
              <a:off x="6454788" y="3286124"/>
              <a:ext cx="1573224" cy="831857"/>
              <a:chOff x="2740012" y="1571612"/>
              <a:chExt cx="1573224" cy="831857"/>
            </a:xfrm>
          </p:grpSpPr>
          <p:sp>
            <p:nvSpPr>
              <p:cNvPr id="90" name="等腰三角形 89"/>
              <p:cNvSpPr/>
              <p:nvPr/>
            </p:nvSpPr>
            <p:spPr>
              <a:xfrm rot="5400000">
                <a:off x="3143241" y="1643050"/>
                <a:ext cx="647705" cy="504829"/>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1" name="椭圆 90"/>
              <p:cNvSpPr/>
              <p:nvPr/>
            </p:nvSpPr>
            <p:spPr>
              <a:xfrm>
                <a:off x="3727444" y="1844664"/>
                <a:ext cx="107951" cy="10795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92" name="直接连接符 91"/>
              <p:cNvCxnSpPr/>
              <p:nvPr/>
            </p:nvCxnSpPr>
            <p:spPr>
              <a:xfrm flipV="1">
                <a:off x="3844920" y="1895464"/>
                <a:ext cx="4683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2740012" y="1895464"/>
                <a:ext cx="4683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2746362" y="2401881"/>
                <a:ext cx="7540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rot="5400000" flipH="1" flipV="1">
                <a:off x="3322629" y="2224080"/>
                <a:ext cx="35719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547" name="矩形 61"/>
            <p:cNvSpPr>
              <a:spLocks noChangeArrowheads="1"/>
            </p:cNvSpPr>
            <p:nvPr/>
          </p:nvSpPr>
          <p:spPr bwMode="auto">
            <a:xfrm>
              <a:off x="6072198" y="3886146"/>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000" b="1" i="1">
                  <a:solidFill>
                    <a:srgbClr val="000000"/>
                  </a:solidFill>
                  <a:latin typeface="Times New Roman" pitchFamily="18" charset="0"/>
                  <a:cs typeface="Times New Roman" pitchFamily="18" charset="0"/>
                </a:rPr>
                <a:t>en</a:t>
              </a:r>
              <a:endParaRPr lang="zh-CN" altLang="en-US" sz="2000">
                <a:solidFill>
                  <a:srgbClr val="000000"/>
                </a:solidFill>
              </a:endParaRPr>
            </a:p>
          </p:txBody>
        </p:sp>
        <p:sp>
          <p:nvSpPr>
            <p:cNvPr id="65548" name="矩形 63"/>
            <p:cNvSpPr>
              <a:spLocks noChangeArrowheads="1"/>
            </p:cNvSpPr>
            <p:nvPr/>
          </p:nvSpPr>
          <p:spPr bwMode="auto">
            <a:xfrm>
              <a:off x="6072198" y="3357562"/>
              <a:ext cx="3571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i="1">
                  <a:solidFill>
                    <a:srgbClr val="000000"/>
                  </a:solidFill>
                  <a:latin typeface="Times New Roman" pitchFamily="18" charset="0"/>
                  <a:ea typeface="华文仿宋" pitchFamily="2" charset="-122"/>
                  <a:cs typeface="Times New Roman" pitchFamily="18" charset="0"/>
                </a:rPr>
                <a:t>a</a:t>
              </a:r>
              <a:endParaRPr lang="zh-CN" altLang="en-US" sz="2400" b="1" i="1">
                <a:solidFill>
                  <a:srgbClr val="000000"/>
                </a:solidFill>
                <a:latin typeface="Times New Roman" pitchFamily="18" charset="0"/>
                <a:ea typeface="华文仿宋" pitchFamily="2" charset="-122"/>
                <a:cs typeface="Times New Roman" pitchFamily="18" charset="0"/>
              </a:endParaRPr>
            </a:p>
          </p:txBody>
        </p:sp>
        <p:sp>
          <p:nvSpPr>
            <p:cNvPr id="65549" name="矩形 65"/>
            <p:cNvSpPr>
              <a:spLocks noChangeArrowheads="1"/>
            </p:cNvSpPr>
            <p:nvPr/>
          </p:nvSpPr>
          <p:spPr bwMode="auto">
            <a:xfrm>
              <a:off x="8001024" y="3357562"/>
              <a:ext cx="3571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i="1">
                  <a:solidFill>
                    <a:srgbClr val="000000"/>
                  </a:solidFill>
                  <a:latin typeface="Times New Roman" pitchFamily="18" charset="0"/>
                  <a:ea typeface="华文仿宋" pitchFamily="2" charset="-122"/>
                  <a:cs typeface="Times New Roman" pitchFamily="18" charset="0"/>
                </a:rPr>
                <a:t>y</a:t>
              </a:r>
              <a:endParaRPr lang="zh-CN" altLang="en-US" sz="2400" b="1" i="1">
                <a:solidFill>
                  <a:srgbClr val="000000"/>
                </a:solidFill>
                <a:latin typeface="Times New Roman" pitchFamily="18" charset="0"/>
                <a:ea typeface="华文仿宋" pitchFamily="2" charset="-122"/>
                <a:cs typeface="Times New Roman" pitchFamily="18" charset="0"/>
              </a:endParaRPr>
            </a:p>
          </p:txBody>
        </p:sp>
      </p:grpSp>
      <p:sp>
        <p:nvSpPr>
          <p:cNvPr id="108" name="矩形 107"/>
          <p:cNvSpPr>
            <a:spLocks noChangeArrowheads="1"/>
          </p:cNvSpPr>
          <p:nvPr/>
        </p:nvSpPr>
        <p:spPr bwMode="auto">
          <a:xfrm>
            <a:off x="6189663" y="4305300"/>
            <a:ext cx="15255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i="1">
                <a:solidFill>
                  <a:srgbClr val="C00000"/>
                </a:solidFill>
                <a:latin typeface="Times New Roman" pitchFamily="18" charset="0"/>
                <a:cs typeface="Times New Roman" pitchFamily="18" charset="0"/>
              </a:rPr>
              <a:t>en</a:t>
            </a:r>
            <a:r>
              <a:rPr lang="en-US" altLang="zh-CN" sz="1600" b="1">
                <a:solidFill>
                  <a:srgbClr val="C00000"/>
                </a:solidFill>
                <a:latin typeface="Times New Roman" pitchFamily="18" charset="0"/>
                <a:cs typeface="Times New Roman" pitchFamily="18" charset="0"/>
              </a:rPr>
              <a:t> </a:t>
            </a:r>
            <a:r>
              <a:rPr lang="zh-CN" altLang="en-US" sz="1600" b="1">
                <a:solidFill>
                  <a:srgbClr val="C00000"/>
                </a:solidFill>
                <a:latin typeface="Times New Roman" pitchFamily="18" charset="0"/>
                <a:cs typeface="Times New Roman" pitchFamily="18" charset="0"/>
              </a:rPr>
              <a:t>高电平使能</a:t>
            </a:r>
            <a:r>
              <a:rPr lang="en-US" altLang="zh-CN" sz="1600" b="1">
                <a:solidFill>
                  <a:srgbClr val="C00000"/>
                </a:solidFill>
                <a:latin typeface="Times New Roman" pitchFamily="18" charset="0"/>
                <a:cs typeface="Times New Roman" pitchFamily="18" charset="0"/>
              </a:rPr>
              <a:t> </a:t>
            </a:r>
            <a:endParaRPr lang="zh-CN" altLang="en-US" sz="1600">
              <a:solidFill>
                <a:srgbClr val="C00000"/>
              </a:solidFill>
            </a:endParaRPr>
          </a:p>
        </p:txBody>
      </p:sp>
      <p:sp>
        <p:nvSpPr>
          <p:cNvPr id="65545" name="矩形 1"/>
          <p:cNvSpPr>
            <a:spLocks noChangeArrowheads="1"/>
          </p:cNvSpPr>
          <p:nvPr/>
        </p:nvSpPr>
        <p:spPr bwMode="auto">
          <a:xfrm>
            <a:off x="6399213" y="71438"/>
            <a:ext cx="271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§2.5</a:t>
            </a:r>
            <a:r>
              <a:rPr kumimoji="1" lang="en-US" altLang="zh-CN" sz="1800" b="1">
                <a:solidFill>
                  <a:srgbClr val="FF0066"/>
                </a:solidFill>
                <a:latin typeface="Times New Roman" pitchFamily="18" charset="0"/>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CMOS</a:t>
            </a:r>
            <a:r>
              <a:rPr lang="zh-CN" altLang="en-US" sz="1800" b="1">
                <a:solidFill>
                  <a:srgbClr val="FF0066"/>
                </a:solidFill>
                <a:latin typeface="Times New Roman" pitchFamily="18" charset="0"/>
                <a:ea typeface="楷体_GB2312" pitchFamily="49" charset="-122"/>
                <a:cs typeface="Times New Roman" pitchFamily="18" charset="0"/>
              </a:rPr>
              <a:t> 逻辑门电路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2">
                                            <p:txEl>
                                              <p:pRg st="0" end="0"/>
                                            </p:txEl>
                                          </p:spTgt>
                                        </p:tgtEl>
                                        <p:attrNameLst>
                                          <p:attrName>style.visibility</p:attrName>
                                        </p:attrNameLst>
                                      </p:cBhvr>
                                      <p:to>
                                        <p:strVal val="visible"/>
                                      </p:to>
                                    </p:set>
                                    <p:animEffect transition="in" filter="wipe(left)">
                                      <p:cBhvr>
                                        <p:cTn id="12" dur="500"/>
                                        <p:tgtEl>
                                          <p:spTgt spid="7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2">
                                            <p:txEl>
                                              <p:pRg st="1" end="1"/>
                                            </p:txEl>
                                          </p:spTgt>
                                        </p:tgtEl>
                                        <p:attrNameLst>
                                          <p:attrName>style.visibility</p:attrName>
                                        </p:attrNameLst>
                                      </p:cBhvr>
                                      <p:to>
                                        <p:strVal val="visible"/>
                                      </p:to>
                                    </p:set>
                                    <p:animEffect transition="in" filter="wipe(left)">
                                      <p:cBhvr>
                                        <p:cTn id="17" dur="500"/>
                                        <p:tgtEl>
                                          <p:spTgt spid="7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blinds(horizontal)">
                                      <p:cBhvr>
                                        <p:cTn id="27" dur="500"/>
                                        <p:tgtEl>
                                          <p:spTgt spid="84"/>
                                        </p:tgtEl>
                                      </p:cBhvr>
                                    </p:animEffect>
                                  </p:childTnLst>
                                </p:cTn>
                              </p:par>
                              <p:par>
                                <p:cTn id="28" presetID="3" presetClass="entr" presetSubtype="1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blinds(horizontal)">
                                      <p:cBhvr>
                                        <p:cTn id="30" dur="500"/>
                                        <p:tgtEl>
                                          <p:spTgt spid="3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8"/>
                                        </p:tgtEl>
                                        <p:attrNameLst>
                                          <p:attrName>style.visibility</p:attrName>
                                        </p:attrNameLst>
                                      </p:cBhvr>
                                      <p:to>
                                        <p:strVal val="visible"/>
                                      </p:to>
                                    </p:set>
                                    <p:animEffect transition="in" filter="wipe(left)">
                                      <p:cBhvr>
                                        <p:cTn id="35"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10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Rot="1" noChangeArrowheads="1"/>
          </p:cNvSpPr>
          <p:nvPr/>
        </p:nvSpPr>
        <p:spPr bwMode="auto">
          <a:xfrm>
            <a:off x="428625" y="142875"/>
            <a:ext cx="664368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800" b="1">
                <a:solidFill>
                  <a:srgbClr val="006600"/>
                </a:solidFill>
                <a:latin typeface="Times New Roman" pitchFamily="18" charset="0"/>
                <a:cs typeface="Times New Roman" pitchFamily="18" charset="0"/>
              </a:rPr>
              <a:t>三、 </a:t>
            </a:r>
            <a:r>
              <a:rPr lang="en-US" altLang="zh-CN" sz="2800" b="1">
                <a:solidFill>
                  <a:srgbClr val="006600"/>
                </a:solidFill>
                <a:latin typeface="Times New Roman" pitchFamily="18" charset="0"/>
                <a:cs typeface="Times New Roman" pitchFamily="18" charset="0"/>
              </a:rPr>
              <a:t>CMOS</a:t>
            </a:r>
            <a:r>
              <a:rPr lang="zh-CN" altLang="en-US" sz="2800" b="1">
                <a:solidFill>
                  <a:srgbClr val="006600"/>
                </a:solidFill>
                <a:latin typeface="Times New Roman" pitchFamily="18" charset="0"/>
                <a:cs typeface="Times New Roman" pitchFamily="18" charset="0"/>
              </a:rPr>
              <a:t>逻辑门的性能</a:t>
            </a:r>
          </a:p>
        </p:txBody>
      </p:sp>
      <p:sp>
        <p:nvSpPr>
          <p:cNvPr id="4" name="矩形 3"/>
          <p:cNvSpPr/>
          <p:nvPr/>
        </p:nvSpPr>
        <p:spPr>
          <a:xfrm>
            <a:off x="688975" y="752475"/>
            <a:ext cx="2382838" cy="461963"/>
          </a:xfrm>
          <a:prstGeom prst="rect">
            <a:avLst/>
          </a:prstGeom>
        </p:spPr>
        <p:txBody>
          <a:bodyPr wrap="none">
            <a:spAutoFit/>
          </a:bodyPr>
          <a:lstStyle/>
          <a:p>
            <a:pPr>
              <a:defRPr/>
            </a:pPr>
            <a:r>
              <a:rPr lang="en-US" altLang="zh-CN" sz="2400" b="1" kern="0" dirty="0">
                <a:solidFill>
                  <a:srgbClr val="FF0000"/>
                </a:solidFill>
                <a:latin typeface="Times New Roman" pitchFamily="18" charset="0"/>
                <a:cs typeface="Times New Roman" pitchFamily="18" charset="0"/>
              </a:rPr>
              <a:t>1. </a:t>
            </a:r>
            <a:r>
              <a:rPr lang="zh-CN" altLang="en-US" sz="2400" b="1" kern="0" dirty="0">
                <a:solidFill>
                  <a:srgbClr val="FF0000"/>
                </a:solidFill>
                <a:latin typeface="Times New Roman" pitchFamily="18" charset="0"/>
                <a:cs typeface="Times New Roman" pitchFamily="18" charset="0"/>
              </a:rPr>
              <a:t>电压传输特性</a:t>
            </a:r>
            <a:endParaRPr lang="zh-CN" altLang="en-US" sz="2400" b="1" dirty="0">
              <a:solidFill>
                <a:srgbClr val="FF0000"/>
              </a:solidFill>
              <a:latin typeface="Times New Roman" pitchFamily="18" charset="0"/>
              <a:cs typeface="Times New Roman" pitchFamily="18" charset="0"/>
            </a:endParaRPr>
          </a:p>
        </p:txBody>
      </p:sp>
      <p:graphicFrame>
        <p:nvGraphicFramePr>
          <p:cNvPr id="50179" name="Object 3"/>
          <p:cNvGraphicFramePr>
            <a:graphicFrameLocks noChangeAspect="1"/>
          </p:cNvGraphicFramePr>
          <p:nvPr/>
        </p:nvGraphicFramePr>
        <p:xfrm>
          <a:off x="785813" y="1284288"/>
          <a:ext cx="5072062" cy="4121150"/>
        </p:xfrm>
        <a:graphic>
          <a:graphicData uri="http://schemas.openxmlformats.org/presentationml/2006/ole">
            <mc:AlternateContent xmlns:mc="http://schemas.openxmlformats.org/markup-compatibility/2006">
              <mc:Choice xmlns:v="urn:schemas-microsoft-com:vml" Requires="v">
                <p:oleObj spid="_x0000_s66569" name="图片" r:id="rId3" imgW="5195594" imgH="4661796" progId="Word.Picture.8">
                  <p:embed/>
                </p:oleObj>
              </mc:Choice>
              <mc:Fallback>
                <p:oleObj name="图片" r:id="rId3" imgW="5195594" imgH="4661796"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1284288"/>
                        <a:ext cx="5072062" cy="41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642938" y="5395913"/>
            <a:ext cx="3497262" cy="461962"/>
          </a:xfrm>
          <a:prstGeom prst="rect">
            <a:avLst/>
          </a:prstGeom>
        </p:spPr>
        <p:txBody>
          <a:bodyPr wrap="none">
            <a:spAutoFit/>
          </a:bodyPr>
          <a:lstStyle/>
          <a:p>
            <a:pPr>
              <a:buFont typeface="Wingdings" pitchFamily="2" charset="2"/>
              <a:buChar char="Ø"/>
              <a:defRPr/>
            </a:pPr>
            <a:r>
              <a:rPr lang="zh-CN" altLang="en-US" sz="2400" b="1" kern="0" dirty="0">
                <a:solidFill>
                  <a:srgbClr val="0000FF"/>
                </a:solidFill>
                <a:latin typeface="Times New Roman" pitchFamily="18" charset="0"/>
                <a:cs typeface="Times New Roman" pitchFamily="18" charset="0"/>
              </a:rPr>
              <a:t>阈值电压</a:t>
            </a:r>
            <a:r>
              <a:rPr lang="en-US" altLang="zh-CN" sz="2400" b="1" kern="0" dirty="0">
                <a:solidFill>
                  <a:srgbClr val="0000FF"/>
                </a:solidFill>
                <a:latin typeface="Times New Roman" pitchFamily="18" charset="0"/>
                <a:cs typeface="Times New Roman" pitchFamily="18" charset="0"/>
              </a:rPr>
              <a:t>V</a:t>
            </a:r>
            <a:r>
              <a:rPr lang="en-US" altLang="zh-CN" sz="2400" b="1" kern="0" baseline="-25000" dirty="0">
                <a:solidFill>
                  <a:srgbClr val="0000FF"/>
                </a:solidFill>
                <a:latin typeface="Times New Roman" pitchFamily="18" charset="0"/>
                <a:cs typeface="Times New Roman" pitchFamily="18" charset="0"/>
              </a:rPr>
              <a:t>T</a:t>
            </a:r>
            <a:r>
              <a:rPr lang="zh-CN" altLang="en-US" sz="2400" b="1" kern="0" dirty="0">
                <a:solidFill>
                  <a:srgbClr val="0000FF"/>
                </a:solidFill>
                <a:latin typeface="Times New Roman" pitchFamily="18" charset="0"/>
                <a:cs typeface="Times New Roman" pitchFamily="18" charset="0"/>
              </a:rPr>
              <a:t> </a:t>
            </a:r>
            <a:r>
              <a:rPr lang="en-US" altLang="zh-CN" sz="2400" b="1" kern="0" dirty="0">
                <a:solidFill>
                  <a:srgbClr val="0000FF"/>
                </a:solidFill>
                <a:latin typeface="Times New Roman" pitchFamily="18" charset="0"/>
                <a:cs typeface="Times New Roman" pitchFamily="18" charset="0"/>
              </a:rPr>
              <a:t>=</a:t>
            </a:r>
            <a:r>
              <a:rPr lang="zh-CN" altLang="en-US" sz="2400" b="1" kern="0" dirty="0">
                <a:solidFill>
                  <a:srgbClr val="0000FF"/>
                </a:solidFill>
                <a:latin typeface="Times New Roman" pitchFamily="18" charset="0"/>
                <a:cs typeface="Times New Roman" pitchFamily="18" charset="0"/>
              </a:rPr>
              <a:t> </a:t>
            </a:r>
            <a:r>
              <a:rPr lang="en-US" altLang="zh-CN" sz="2400" b="1" kern="0" dirty="0">
                <a:solidFill>
                  <a:srgbClr val="0000FF"/>
                </a:solidFill>
                <a:latin typeface="Times New Roman" pitchFamily="18" charset="0"/>
                <a:cs typeface="Times New Roman" pitchFamily="18" charset="0"/>
              </a:rPr>
              <a:t>V</a:t>
            </a:r>
            <a:r>
              <a:rPr lang="en-US" altLang="zh-CN" sz="2400" b="1" kern="0" baseline="-25000" dirty="0">
                <a:solidFill>
                  <a:srgbClr val="0000FF"/>
                </a:solidFill>
                <a:latin typeface="Times New Roman" pitchFamily="18" charset="0"/>
                <a:cs typeface="Times New Roman" pitchFamily="18" charset="0"/>
              </a:rPr>
              <a:t>DD</a:t>
            </a:r>
            <a:r>
              <a:rPr lang="en-US" altLang="zh-CN" sz="2400" b="1" kern="0" dirty="0">
                <a:solidFill>
                  <a:srgbClr val="0000FF"/>
                </a:solidFill>
                <a:latin typeface="Times New Roman" pitchFamily="18" charset="0"/>
                <a:cs typeface="Times New Roman" pitchFamily="18" charset="0"/>
              </a:rPr>
              <a:t>/2</a:t>
            </a:r>
            <a:r>
              <a:rPr lang="zh-CN" altLang="en-US" sz="2400" b="1" kern="0" dirty="0">
                <a:solidFill>
                  <a:srgbClr val="0000FF"/>
                </a:solidFill>
                <a:latin typeface="Times New Roman" pitchFamily="18" charset="0"/>
                <a:cs typeface="Times New Roman" pitchFamily="18" charset="0"/>
              </a:rPr>
              <a:t> 。</a:t>
            </a:r>
            <a:endParaRPr lang="zh-CN" altLang="en-US" sz="2400" dirty="0">
              <a:solidFill>
                <a:srgbClr val="0000FF"/>
              </a:solidFill>
            </a:endParaRPr>
          </a:p>
        </p:txBody>
      </p:sp>
      <p:sp>
        <p:nvSpPr>
          <p:cNvPr id="7" name="矩形 6"/>
          <p:cNvSpPr>
            <a:spLocks noChangeArrowheads="1"/>
          </p:cNvSpPr>
          <p:nvPr/>
        </p:nvSpPr>
        <p:spPr bwMode="auto">
          <a:xfrm>
            <a:off x="642938" y="5967413"/>
            <a:ext cx="8143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Ø"/>
            </a:pPr>
            <a:r>
              <a:rPr kumimoji="1" lang="en-US" altLang="zh-CN" sz="2400" b="1">
                <a:solidFill>
                  <a:srgbClr val="C00000"/>
                </a:solidFill>
                <a:latin typeface="宋体" pitchFamily="2" charset="-122"/>
              </a:rPr>
              <a:t>CMOS</a:t>
            </a:r>
            <a:r>
              <a:rPr kumimoji="1" lang="zh-CN" altLang="en-US" sz="2400" b="1">
                <a:solidFill>
                  <a:srgbClr val="C00000"/>
                </a:solidFill>
                <a:latin typeface="宋体" pitchFamily="2" charset="-122"/>
              </a:rPr>
              <a:t>反相器的传输特性接近理想开关特性，抗干扰能力强。</a:t>
            </a:r>
            <a:endParaRPr lang="zh-CN" altLang="en-US" sz="2400">
              <a:solidFill>
                <a:srgbClr val="C00000"/>
              </a:solidFill>
            </a:endParaRPr>
          </a:p>
        </p:txBody>
      </p:sp>
      <p:sp>
        <p:nvSpPr>
          <p:cNvPr id="66567" name="矩形 1"/>
          <p:cNvSpPr>
            <a:spLocks noChangeArrowheads="1"/>
          </p:cNvSpPr>
          <p:nvPr/>
        </p:nvSpPr>
        <p:spPr bwMode="auto">
          <a:xfrm>
            <a:off x="6399213" y="71438"/>
            <a:ext cx="271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§2.5</a:t>
            </a:r>
            <a:r>
              <a:rPr kumimoji="1" lang="en-US" altLang="zh-CN" sz="1800" b="1">
                <a:solidFill>
                  <a:srgbClr val="FF0066"/>
                </a:solidFill>
                <a:latin typeface="Times New Roman" pitchFamily="18" charset="0"/>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CMOS</a:t>
            </a:r>
            <a:r>
              <a:rPr lang="zh-CN" altLang="en-US" sz="1800" b="1">
                <a:solidFill>
                  <a:srgbClr val="FF0066"/>
                </a:solidFill>
                <a:latin typeface="Times New Roman" pitchFamily="18" charset="0"/>
                <a:ea typeface="楷体_GB2312" pitchFamily="49" charset="-122"/>
                <a:cs typeface="Times New Roman" pitchFamily="18" charset="0"/>
              </a:rPr>
              <a:t> 逻辑门电路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blinds(horizontal)">
                                      <p:cBhvr>
                                        <p:cTn id="12" dur="500"/>
                                        <p:tgtEl>
                                          <p:spTgt spid="501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5625" y="323850"/>
            <a:ext cx="2373313" cy="461963"/>
          </a:xfrm>
          <a:prstGeom prst="rect">
            <a:avLst/>
          </a:prstGeom>
        </p:spPr>
        <p:txBody>
          <a:bodyPr wrap="none">
            <a:spAutoFit/>
          </a:bodyPr>
          <a:lstStyle/>
          <a:p>
            <a:pPr>
              <a:defRPr/>
            </a:pPr>
            <a:r>
              <a:rPr lang="en-US" altLang="zh-CN" sz="2400" b="1" kern="0" dirty="0">
                <a:solidFill>
                  <a:srgbClr val="FF0000"/>
                </a:solidFill>
                <a:latin typeface="Times New Roman" pitchFamily="18" charset="0"/>
                <a:cs typeface="Times New Roman" pitchFamily="18" charset="0"/>
              </a:rPr>
              <a:t>2. </a:t>
            </a:r>
            <a:r>
              <a:rPr lang="zh-CN" altLang="en-US" sz="2400" b="1" kern="0" dirty="0">
                <a:solidFill>
                  <a:srgbClr val="FF0000"/>
                </a:solidFill>
                <a:latin typeface="Times New Roman" pitchFamily="18" charset="0"/>
                <a:cs typeface="Times New Roman" pitchFamily="18" charset="0"/>
              </a:rPr>
              <a:t>驱动负载能力</a:t>
            </a:r>
            <a:endParaRPr lang="zh-CN" altLang="en-US" sz="2400" b="1" dirty="0">
              <a:solidFill>
                <a:srgbClr val="FF0000"/>
              </a:solidFill>
              <a:latin typeface="Times New Roman" pitchFamily="18" charset="0"/>
              <a:cs typeface="Times New Roman" pitchFamily="18" charset="0"/>
            </a:endParaRPr>
          </a:p>
        </p:txBody>
      </p:sp>
      <p:sp>
        <p:nvSpPr>
          <p:cNvPr id="4" name="矩形 3"/>
          <p:cNvSpPr/>
          <p:nvPr/>
        </p:nvSpPr>
        <p:spPr>
          <a:xfrm>
            <a:off x="857250" y="858838"/>
            <a:ext cx="7786688" cy="1570037"/>
          </a:xfrm>
          <a:prstGeom prst="rect">
            <a:avLst/>
          </a:prstGeom>
        </p:spPr>
        <p:txBody>
          <a:bodyPr>
            <a:spAutoFit/>
          </a:bodyPr>
          <a:lstStyle/>
          <a:p>
            <a:pPr marL="0" lvl="1" algn="just" eaLnBrk="0" hangingPunct="0">
              <a:spcBef>
                <a:spcPts val="0"/>
              </a:spcBef>
              <a:defRPr/>
            </a:pPr>
            <a:r>
              <a:rPr lang="zh-CN" altLang="en-US" sz="2400" b="1" kern="0" dirty="0">
                <a:solidFill>
                  <a:srgbClr val="0000FF"/>
                </a:solidFill>
                <a:latin typeface="Times New Roman" pitchFamily="18" charset="0"/>
                <a:cs typeface="Times New Roman" pitchFamily="18" charset="0"/>
              </a:rPr>
              <a:t>        前级驱动门的输出连接到后级负载门</a:t>
            </a:r>
            <a:r>
              <a:rPr lang="en-US" altLang="zh-CN" sz="2400" b="1" kern="0" dirty="0">
                <a:solidFill>
                  <a:srgbClr val="0000FF"/>
                </a:solidFill>
                <a:latin typeface="Times New Roman" pitchFamily="18" charset="0"/>
                <a:cs typeface="Times New Roman" pitchFamily="18" charset="0"/>
              </a:rPr>
              <a:t>MOS</a:t>
            </a:r>
            <a:r>
              <a:rPr lang="zh-CN" altLang="en-US" sz="2400" b="1" kern="0" dirty="0">
                <a:solidFill>
                  <a:srgbClr val="0000FF"/>
                </a:solidFill>
                <a:latin typeface="Times New Roman" pitchFamily="18" charset="0"/>
                <a:cs typeface="Times New Roman" pitchFamily="18" charset="0"/>
              </a:rPr>
              <a:t>晶体管的栅极，由于栅极和衬底之间有着</a:t>
            </a:r>
            <a:r>
              <a:rPr lang="en-US" altLang="zh-CN" sz="2400" b="1" kern="0" dirty="0">
                <a:solidFill>
                  <a:srgbClr val="0000FF"/>
                </a:solidFill>
                <a:latin typeface="Times New Roman" pitchFamily="18" charset="0"/>
                <a:cs typeface="Times New Roman" pitchFamily="18" charset="0"/>
              </a:rPr>
              <a:t>SiO2</a:t>
            </a:r>
            <a:r>
              <a:rPr lang="zh-CN" altLang="en-US" sz="2400" b="1" kern="0" dirty="0">
                <a:solidFill>
                  <a:srgbClr val="0000FF"/>
                </a:solidFill>
                <a:latin typeface="Times New Roman" pitchFamily="18" charset="0"/>
                <a:cs typeface="Times New Roman" pitchFamily="18" charset="0"/>
              </a:rPr>
              <a:t>绝缘层，如果不考虑漏电流的话，则负载门既不向驱动门</a:t>
            </a:r>
            <a:r>
              <a:rPr lang="zh-CN" altLang="en-US" sz="2400" b="1" kern="0" dirty="0">
                <a:solidFill>
                  <a:srgbClr val="FF0000"/>
                </a:solidFill>
                <a:latin typeface="Times New Roman" pitchFamily="18" charset="0"/>
                <a:cs typeface="Times New Roman" pitchFamily="18" charset="0"/>
              </a:rPr>
              <a:t>灌入电流</a:t>
            </a:r>
            <a:r>
              <a:rPr lang="zh-CN" altLang="en-US" sz="2400" b="1" kern="0" dirty="0">
                <a:solidFill>
                  <a:srgbClr val="0000FF"/>
                </a:solidFill>
                <a:latin typeface="Times New Roman" pitchFamily="18" charset="0"/>
                <a:cs typeface="Times New Roman" pitchFamily="18" charset="0"/>
              </a:rPr>
              <a:t>，也不从驱动门</a:t>
            </a:r>
            <a:r>
              <a:rPr lang="zh-CN" altLang="en-US" sz="2400" b="1" kern="0" dirty="0">
                <a:solidFill>
                  <a:srgbClr val="FF0000"/>
                </a:solidFill>
                <a:latin typeface="Times New Roman" pitchFamily="18" charset="0"/>
                <a:cs typeface="Times New Roman" pitchFamily="18" charset="0"/>
              </a:rPr>
              <a:t>拉出电流</a:t>
            </a:r>
            <a:r>
              <a:rPr lang="zh-CN" altLang="en-US" sz="2400" b="1" kern="0" dirty="0">
                <a:solidFill>
                  <a:srgbClr val="0000FF"/>
                </a:solidFill>
                <a:latin typeface="Times New Roman" pitchFamily="18" charset="0"/>
                <a:cs typeface="Times New Roman" pitchFamily="18" charset="0"/>
              </a:rPr>
              <a:t>。</a:t>
            </a:r>
          </a:p>
        </p:txBody>
      </p:sp>
      <p:sp>
        <p:nvSpPr>
          <p:cNvPr id="6" name="矩形 5"/>
          <p:cNvSpPr/>
          <p:nvPr/>
        </p:nvSpPr>
        <p:spPr>
          <a:xfrm>
            <a:off x="1571625" y="2500313"/>
            <a:ext cx="6500813" cy="523875"/>
          </a:xfrm>
          <a:prstGeom prst="rect">
            <a:avLst/>
          </a:prstGeom>
        </p:spPr>
        <p:txBody>
          <a:bodyPr>
            <a:spAutoFit/>
          </a:bodyPr>
          <a:lstStyle/>
          <a:p>
            <a:pPr>
              <a:defRPr/>
            </a:pPr>
            <a:r>
              <a:rPr lang="en-US" altLang="zh-CN" sz="2800" b="1" i="1" kern="0">
                <a:solidFill>
                  <a:srgbClr val="C00000"/>
                </a:solidFill>
                <a:latin typeface="Times New Roman" pitchFamily="18" charset="0"/>
                <a:cs typeface="Times New Roman" pitchFamily="18" charset="0"/>
              </a:rPr>
              <a:t>CMOS</a:t>
            </a:r>
            <a:r>
              <a:rPr lang="zh-CN" altLang="en-US" sz="2800" b="1" i="1" kern="0" dirty="0">
                <a:solidFill>
                  <a:srgbClr val="C00000"/>
                </a:solidFill>
                <a:latin typeface="Times New Roman" pitchFamily="18" charset="0"/>
                <a:cs typeface="Times New Roman" pitchFamily="18" charset="0"/>
              </a:rPr>
              <a:t>门电路</a:t>
            </a:r>
            <a:r>
              <a:rPr lang="zh-CN" altLang="en-US" sz="2800" b="1" i="1" kern="0" dirty="0">
                <a:solidFill>
                  <a:srgbClr val="006600"/>
                </a:solidFill>
                <a:latin typeface="Times New Roman" pitchFamily="18" charset="0"/>
                <a:cs typeface="Times New Roman" pitchFamily="18" charset="0"/>
              </a:rPr>
              <a:t>驱动同类负载</a:t>
            </a:r>
            <a:r>
              <a:rPr lang="zh-CN" altLang="en-US" sz="2800" b="1" i="1" kern="0" dirty="0">
                <a:solidFill>
                  <a:srgbClr val="C00000"/>
                </a:solidFill>
                <a:latin typeface="Times New Roman" pitchFamily="18" charset="0"/>
                <a:cs typeface="Times New Roman" pitchFamily="18" charset="0"/>
              </a:rPr>
              <a:t>的能力很强。</a:t>
            </a:r>
            <a:endParaRPr lang="zh-CN" altLang="en-US" sz="2800" b="1" i="1" dirty="0">
              <a:solidFill>
                <a:srgbClr val="C00000"/>
              </a:solidFill>
              <a:latin typeface="Times New Roman" pitchFamily="18" charset="0"/>
              <a:cs typeface="Times New Roman" pitchFamily="18" charset="0"/>
            </a:endParaRPr>
          </a:p>
        </p:txBody>
      </p:sp>
      <p:sp>
        <p:nvSpPr>
          <p:cNvPr id="8" name="矩形 7"/>
          <p:cNvSpPr/>
          <p:nvPr/>
        </p:nvSpPr>
        <p:spPr>
          <a:xfrm>
            <a:off x="555625" y="3468688"/>
            <a:ext cx="1730375" cy="461962"/>
          </a:xfrm>
          <a:prstGeom prst="rect">
            <a:avLst/>
          </a:prstGeom>
        </p:spPr>
        <p:txBody>
          <a:bodyPr wrap="none">
            <a:spAutoFit/>
          </a:bodyPr>
          <a:lstStyle/>
          <a:p>
            <a:pPr>
              <a:defRPr/>
            </a:pPr>
            <a:r>
              <a:rPr lang="en-US" altLang="zh-CN" sz="2400" b="1" kern="0" dirty="0">
                <a:solidFill>
                  <a:srgbClr val="FF0000"/>
                </a:solidFill>
                <a:latin typeface="Times New Roman" pitchFamily="18" charset="0"/>
                <a:cs typeface="Times New Roman" pitchFamily="18" charset="0"/>
              </a:rPr>
              <a:t>3. </a:t>
            </a:r>
            <a:r>
              <a:rPr lang="zh-CN" altLang="en-US" sz="2400" b="1" kern="0" dirty="0">
                <a:solidFill>
                  <a:srgbClr val="FF0000"/>
                </a:solidFill>
                <a:latin typeface="Times New Roman" pitchFamily="18" charset="0"/>
                <a:cs typeface="Times New Roman" pitchFamily="18" charset="0"/>
              </a:rPr>
              <a:t>传输延迟</a:t>
            </a:r>
            <a:endParaRPr lang="zh-CN" altLang="en-US" sz="2400" b="1" dirty="0">
              <a:solidFill>
                <a:srgbClr val="FF0000"/>
              </a:solidFill>
              <a:latin typeface="Times New Roman" pitchFamily="18" charset="0"/>
              <a:cs typeface="Times New Roman" pitchFamily="18" charset="0"/>
            </a:endParaRPr>
          </a:p>
        </p:txBody>
      </p:sp>
      <p:sp>
        <p:nvSpPr>
          <p:cNvPr id="9" name="矩形 8"/>
          <p:cNvSpPr/>
          <p:nvPr/>
        </p:nvSpPr>
        <p:spPr>
          <a:xfrm>
            <a:off x="857250" y="3930650"/>
            <a:ext cx="7786688" cy="1570038"/>
          </a:xfrm>
          <a:prstGeom prst="rect">
            <a:avLst/>
          </a:prstGeom>
        </p:spPr>
        <p:txBody>
          <a:bodyPr>
            <a:spAutoFit/>
          </a:bodyPr>
          <a:lstStyle/>
          <a:p>
            <a:pPr marL="0" lvl="1" algn="just" eaLnBrk="0" hangingPunct="0">
              <a:spcBef>
                <a:spcPts val="0"/>
              </a:spcBef>
              <a:defRPr/>
            </a:pPr>
            <a:r>
              <a:rPr lang="zh-CN" altLang="en-US" sz="2400" b="1" kern="0" dirty="0">
                <a:solidFill>
                  <a:srgbClr val="0000FF"/>
                </a:solidFill>
                <a:latin typeface="Times New Roman" pitchFamily="18" charset="0"/>
                <a:cs typeface="Times New Roman" pitchFamily="18" charset="0"/>
              </a:rPr>
              <a:t>        </a:t>
            </a:r>
            <a:r>
              <a:rPr lang="en-US" altLang="zh-CN" sz="2400" b="1" kern="0" dirty="0">
                <a:solidFill>
                  <a:srgbClr val="0000FF"/>
                </a:solidFill>
                <a:latin typeface="Times New Roman" pitchFamily="18" charset="0"/>
                <a:cs typeface="Times New Roman" pitchFamily="18" charset="0"/>
              </a:rPr>
              <a:t>CMOS</a:t>
            </a:r>
            <a:r>
              <a:rPr lang="zh-CN" altLang="en-US" sz="2400" b="1" kern="0" dirty="0">
                <a:solidFill>
                  <a:srgbClr val="0000FF"/>
                </a:solidFill>
                <a:latin typeface="Times New Roman" pitchFamily="18" charset="0"/>
                <a:cs typeface="Times New Roman" pitchFamily="18" charset="0"/>
              </a:rPr>
              <a:t>门电路的输出信号的电平发生变化时，要对其负载线上的寄生电容充电或放电，从而产生信号传输延迟。为了不使延迟时间过大，</a:t>
            </a:r>
            <a:r>
              <a:rPr lang="en-US" altLang="zh-CN" sz="2400" b="1" kern="0" dirty="0">
                <a:solidFill>
                  <a:srgbClr val="0000FF"/>
                </a:solidFill>
                <a:latin typeface="Times New Roman" pitchFamily="18" charset="0"/>
                <a:cs typeface="Times New Roman" pitchFamily="18" charset="0"/>
              </a:rPr>
              <a:t>CMOS</a:t>
            </a:r>
            <a:r>
              <a:rPr lang="zh-CN" altLang="en-US" sz="2400" b="1" kern="0" dirty="0">
                <a:solidFill>
                  <a:srgbClr val="0000FF"/>
                </a:solidFill>
                <a:latin typeface="Times New Roman" pitchFamily="18" charset="0"/>
                <a:cs typeface="Times New Roman" pitchFamily="18" charset="0"/>
              </a:rPr>
              <a:t>门电路的负载个数受到限制 。</a:t>
            </a:r>
          </a:p>
        </p:txBody>
      </p:sp>
      <p:sp>
        <p:nvSpPr>
          <p:cNvPr id="10" name="矩形 9"/>
          <p:cNvSpPr/>
          <p:nvPr/>
        </p:nvSpPr>
        <p:spPr>
          <a:xfrm>
            <a:off x="1214438" y="5715000"/>
            <a:ext cx="7358062" cy="523875"/>
          </a:xfrm>
          <a:prstGeom prst="rect">
            <a:avLst/>
          </a:prstGeom>
        </p:spPr>
        <p:txBody>
          <a:bodyPr>
            <a:spAutoFit/>
          </a:bodyPr>
          <a:lstStyle/>
          <a:p>
            <a:pPr marL="0" lvl="2" eaLnBrk="0" hangingPunct="0">
              <a:spcBef>
                <a:spcPts val="0"/>
              </a:spcBef>
              <a:defRPr/>
            </a:pPr>
            <a:r>
              <a:rPr lang="en-US" altLang="zh-CN" sz="2800" b="1" i="1" kern="0">
                <a:solidFill>
                  <a:srgbClr val="C00000"/>
                </a:solidFill>
                <a:latin typeface="Times New Roman" pitchFamily="18" charset="0"/>
                <a:cs typeface="Times New Roman" pitchFamily="18" charset="0"/>
              </a:rPr>
              <a:t>CMOS</a:t>
            </a:r>
            <a:r>
              <a:rPr lang="zh-CN" altLang="en-US" sz="2800" b="1" i="1" kern="0" dirty="0">
                <a:solidFill>
                  <a:srgbClr val="C00000"/>
                </a:solidFill>
                <a:latin typeface="Times New Roman" pitchFamily="18" charset="0"/>
                <a:cs typeface="Times New Roman" pitchFamily="18" charset="0"/>
              </a:rPr>
              <a:t>门电路驱动负载能力</a:t>
            </a:r>
            <a:r>
              <a:rPr lang="zh-CN" altLang="en-US" sz="2800" b="1" i="1" kern="0" dirty="0">
                <a:solidFill>
                  <a:srgbClr val="006600"/>
                </a:solidFill>
                <a:latin typeface="Times New Roman" pitchFamily="18" charset="0"/>
                <a:cs typeface="Times New Roman" pitchFamily="18" charset="0"/>
              </a:rPr>
              <a:t>受限于延迟时间</a:t>
            </a:r>
            <a:r>
              <a:rPr lang="zh-CN" altLang="en-US" sz="2800" b="1" i="1" kern="0" dirty="0">
                <a:solidFill>
                  <a:srgbClr val="C00000"/>
                </a:solidFill>
                <a:latin typeface="Times New Roman" pitchFamily="18" charset="0"/>
                <a:cs typeface="Times New Roman" pitchFamily="18" charset="0"/>
              </a:rPr>
              <a:t>。</a:t>
            </a:r>
          </a:p>
        </p:txBody>
      </p:sp>
      <p:sp>
        <p:nvSpPr>
          <p:cNvPr id="67592" name="矩形 1"/>
          <p:cNvSpPr>
            <a:spLocks noChangeArrowheads="1"/>
          </p:cNvSpPr>
          <p:nvPr/>
        </p:nvSpPr>
        <p:spPr bwMode="auto">
          <a:xfrm>
            <a:off x="6399213" y="71438"/>
            <a:ext cx="271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§2.5</a:t>
            </a:r>
            <a:r>
              <a:rPr kumimoji="1" lang="en-US" altLang="zh-CN" sz="1800" b="1">
                <a:solidFill>
                  <a:srgbClr val="FF0066"/>
                </a:solidFill>
                <a:latin typeface="Times New Roman" pitchFamily="18" charset="0"/>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CMOS</a:t>
            </a:r>
            <a:r>
              <a:rPr lang="zh-CN" altLang="en-US" sz="1800" b="1">
                <a:solidFill>
                  <a:srgbClr val="FF0066"/>
                </a:solidFill>
                <a:latin typeface="Times New Roman" pitchFamily="18" charset="0"/>
                <a:ea typeface="楷体_GB2312" pitchFamily="49" charset="-122"/>
                <a:cs typeface="Times New Roman" pitchFamily="18" charset="0"/>
              </a:rPr>
              <a:t> 逻辑门电路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63538" y="315913"/>
            <a:ext cx="5494337" cy="469900"/>
          </a:xfrm>
          <a:prstGeom prst="rect">
            <a:avLst/>
          </a:prstGeom>
        </p:spPr>
        <p:txBody>
          <a:bodyPr/>
          <a:lstStyle/>
          <a:p>
            <a:pPr>
              <a:defRPr/>
            </a:pPr>
            <a:r>
              <a:rPr lang="zh-CN" altLang="en-US" sz="2800" b="1" kern="0" dirty="0">
                <a:solidFill>
                  <a:srgbClr val="006600"/>
                </a:solidFill>
                <a:latin typeface="Times New Roman" pitchFamily="18" charset="0"/>
                <a:ea typeface="+mj-ea"/>
                <a:cs typeface="Times New Roman" pitchFamily="18" charset="0"/>
              </a:rPr>
              <a:t>四、</a:t>
            </a:r>
            <a:r>
              <a:rPr lang="en-US" altLang="zh-CN" sz="2800" b="1" kern="0" dirty="0">
                <a:solidFill>
                  <a:srgbClr val="006600"/>
                </a:solidFill>
                <a:latin typeface="Times New Roman" pitchFamily="18" charset="0"/>
                <a:ea typeface="+mj-ea"/>
                <a:cs typeface="Times New Roman" pitchFamily="18" charset="0"/>
              </a:rPr>
              <a:t>CMOS</a:t>
            </a:r>
            <a:r>
              <a:rPr lang="zh-CN" altLang="en-US" sz="2800" b="1" kern="0" dirty="0">
                <a:solidFill>
                  <a:srgbClr val="006600"/>
                </a:solidFill>
                <a:latin typeface="Times New Roman" pitchFamily="18" charset="0"/>
                <a:ea typeface="+mj-ea"/>
                <a:cs typeface="Times New Roman" pitchFamily="18" charset="0"/>
              </a:rPr>
              <a:t>逻辑门电路的系列</a:t>
            </a:r>
          </a:p>
        </p:txBody>
      </p:sp>
      <p:sp>
        <p:nvSpPr>
          <p:cNvPr id="3" name="Text Box 3"/>
          <p:cNvSpPr txBox="1">
            <a:spLocks noChangeArrowheads="1"/>
          </p:cNvSpPr>
          <p:nvPr/>
        </p:nvSpPr>
        <p:spPr bwMode="auto">
          <a:xfrm>
            <a:off x="763588" y="1071563"/>
            <a:ext cx="75946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457200" indent="-4572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lnSpc>
                <a:spcPct val="150000"/>
              </a:lnSpc>
              <a:spcBef>
                <a:spcPct val="0"/>
              </a:spcBef>
              <a:buFontTx/>
              <a:buAutoNum type="arabicPeriod"/>
            </a:pPr>
            <a:r>
              <a:rPr lang="zh-CN" altLang="en-US" sz="2400" b="1">
                <a:solidFill>
                  <a:srgbClr val="0000FF"/>
                </a:solidFill>
                <a:latin typeface="Times New Roman" pitchFamily="18" charset="0"/>
                <a:cs typeface="Times New Roman" pitchFamily="18" charset="0"/>
              </a:rPr>
              <a:t>基本的</a:t>
            </a:r>
            <a:r>
              <a:rPr lang="en-US" altLang="zh-CN" sz="2400" b="1">
                <a:solidFill>
                  <a:srgbClr val="0000FF"/>
                </a:solidFill>
                <a:latin typeface="Times New Roman" pitchFamily="18" charset="0"/>
                <a:cs typeface="Times New Roman" pitchFamily="18" charset="0"/>
              </a:rPr>
              <a:t>CMOS—— 4000</a:t>
            </a:r>
            <a:r>
              <a:rPr lang="zh-CN" altLang="en-US" sz="2400" b="1">
                <a:solidFill>
                  <a:srgbClr val="0000FF"/>
                </a:solidFill>
                <a:latin typeface="Times New Roman" pitchFamily="18" charset="0"/>
                <a:cs typeface="Times New Roman" pitchFamily="18" charset="0"/>
              </a:rPr>
              <a:t>系列。</a:t>
            </a:r>
            <a:endParaRPr lang="en-US" altLang="zh-CN" sz="2400" b="1">
              <a:solidFill>
                <a:srgbClr val="0000FF"/>
              </a:solidFill>
              <a:latin typeface="Times New Roman" pitchFamily="18" charset="0"/>
              <a:cs typeface="Times New Roman" pitchFamily="18" charset="0"/>
            </a:endParaRPr>
          </a:p>
          <a:p>
            <a:pPr algn="just" eaLnBrk="1" hangingPunct="1">
              <a:lnSpc>
                <a:spcPct val="150000"/>
              </a:lnSpc>
              <a:spcBef>
                <a:spcPct val="0"/>
              </a:spcBef>
              <a:buFontTx/>
              <a:buAutoNum type="arabicPeriod"/>
            </a:pPr>
            <a:r>
              <a:rPr lang="zh-CN" altLang="en-US" sz="2400" b="1">
                <a:solidFill>
                  <a:srgbClr val="FF0066"/>
                </a:solidFill>
                <a:latin typeface="Times New Roman" pitchFamily="18" charset="0"/>
                <a:cs typeface="Times New Roman" pitchFamily="18" charset="0"/>
              </a:rPr>
              <a:t>高速的</a:t>
            </a:r>
            <a:r>
              <a:rPr lang="en-US" altLang="zh-CN" sz="2400" b="1">
                <a:solidFill>
                  <a:srgbClr val="FF0066"/>
                </a:solidFill>
                <a:latin typeface="Times New Roman" pitchFamily="18" charset="0"/>
                <a:cs typeface="Times New Roman" pitchFamily="18" charset="0"/>
              </a:rPr>
              <a:t>CMOS——HC</a:t>
            </a:r>
            <a:r>
              <a:rPr lang="zh-CN" altLang="en-US" sz="2400" b="1">
                <a:solidFill>
                  <a:srgbClr val="FF0066"/>
                </a:solidFill>
                <a:latin typeface="Times New Roman" pitchFamily="18" charset="0"/>
                <a:cs typeface="Times New Roman" pitchFamily="18" charset="0"/>
              </a:rPr>
              <a:t>系列。</a:t>
            </a:r>
            <a:endParaRPr lang="en-US" altLang="zh-CN" sz="2400" b="1">
              <a:solidFill>
                <a:srgbClr val="FF0066"/>
              </a:solidFill>
              <a:latin typeface="Times New Roman" pitchFamily="18" charset="0"/>
              <a:cs typeface="Times New Roman" pitchFamily="18" charset="0"/>
            </a:endParaRPr>
          </a:p>
          <a:p>
            <a:pPr algn="just" eaLnBrk="1" hangingPunct="1">
              <a:lnSpc>
                <a:spcPct val="150000"/>
              </a:lnSpc>
              <a:spcBef>
                <a:spcPct val="0"/>
              </a:spcBef>
              <a:buFontTx/>
              <a:buAutoNum type="arabicPeriod"/>
            </a:pPr>
            <a:r>
              <a:rPr lang="zh-CN" altLang="en-US" sz="2400" b="1">
                <a:latin typeface="Times New Roman" pitchFamily="18" charset="0"/>
                <a:cs typeface="Times New Roman" pitchFamily="18" charset="0"/>
              </a:rPr>
              <a:t>与</a:t>
            </a:r>
            <a:r>
              <a:rPr lang="en-US" altLang="zh-CN" sz="2400" b="1">
                <a:latin typeface="Times New Roman" pitchFamily="18" charset="0"/>
                <a:cs typeface="Times New Roman" pitchFamily="18" charset="0"/>
              </a:rPr>
              <a:t>TTL</a:t>
            </a:r>
            <a:r>
              <a:rPr lang="zh-CN" altLang="en-US" sz="2400" b="1">
                <a:latin typeface="Times New Roman" pitchFamily="18" charset="0"/>
                <a:cs typeface="Times New Roman" pitchFamily="18" charset="0"/>
              </a:rPr>
              <a:t>兼容的高速</a:t>
            </a:r>
            <a:r>
              <a:rPr lang="en-US" altLang="zh-CN" sz="2400" b="1">
                <a:latin typeface="Times New Roman" pitchFamily="18" charset="0"/>
                <a:cs typeface="Times New Roman" pitchFamily="18" charset="0"/>
              </a:rPr>
              <a:t>CMOS——HCT</a:t>
            </a:r>
            <a:r>
              <a:rPr lang="zh-CN" altLang="en-US" sz="2400" b="1">
                <a:latin typeface="Times New Roman" pitchFamily="18" charset="0"/>
                <a:cs typeface="Times New Roman" pitchFamily="18" charset="0"/>
              </a:rPr>
              <a:t>系列。</a:t>
            </a:r>
          </a:p>
        </p:txBody>
      </p:sp>
      <p:sp>
        <p:nvSpPr>
          <p:cNvPr id="68612" name="矩形 1"/>
          <p:cNvSpPr>
            <a:spLocks noChangeArrowheads="1"/>
          </p:cNvSpPr>
          <p:nvPr/>
        </p:nvSpPr>
        <p:spPr bwMode="auto">
          <a:xfrm>
            <a:off x="6399213" y="71438"/>
            <a:ext cx="271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§2.5</a:t>
            </a:r>
            <a:r>
              <a:rPr kumimoji="1" lang="en-US" altLang="zh-CN" sz="1800" b="1">
                <a:solidFill>
                  <a:srgbClr val="FF0066"/>
                </a:solidFill>
                <a:latin typeface="Times New Roman" pitchFamily="18" charset="0"/>
                <a:ea typeface="楷体_GB2312" pitchFamily="49" charset="-122"/>
                <a:cs typeface="Times New Roman" pitchFamily="18" charset="0"/>
              </a:rPr>
              <a:t> </a:t>
            </a:r>
            <a:r>
              <a:rPr lang="en-US" altLang="zh-CN" sz="1800" b="1">
                <a:solidFill>
                  <a:srgbClr val="FF0066"/>
                </a:solidFill>
                <a:latin typeface="Times New Roman" pitchFamily="18" charset="0"/>
                <a:ea typeface="楷体_GB2312" pitchFamily="49" charset="-122"/>
                <a:cs typeface="Times New Roman" pitchFamily="18" charset="0"/>
              </a:rPr>
              <a:t>CMOS</a:t>
            </a:r>
            <a:r>
              <a:rPr lang="zh-CN" altLang="en-US" sz="1800" b="1">
                <a:solidFill>
                  <a:srgbClr val="FF0066"/>
                </a:solidFill>
                <a:latin typeface="Times New Roman" pitchFamily="18" charset="0"/>
                <a:ea typeface="楷体_GB2312" pitchFamily="49" charset="-122"/>
                <a:cs typeface="Times New Roman" pitchFamily="18" charset="0"/>
              </a:rPr>
              <a:t> 逻辑门电路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矩形 1"/>
          <p:cNvSpPr>
            <a:spLocks noChangeArrowheads="1"/>
          </p:cNvSpPr>
          <p:nvPr/>
        </p:nvSpPr>
        <p:spPr bwMode="auto">
          <a:xfrm>
            <a:off x="142875" y="142875"/>
            <a:ext cx="82153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3600" b="1">
                <a:solidFill>
                  <a:srgbClr val="FF0066"/>
                </a:solidFill>
                <a:latin typeface="Times New Roman" pitchFamily="18" charset="0"/>
                <a:ea typeface="楷体_GB2312" pitchFamily="49" charset="-122"/>
                <a:cs typeface="Times New Roman" pitchFamily="18" charset="0"/>
              </a:rPr>
              <a:t>§2.6</a:t>
            </a:r>
            <a:r>
              <a:rPr kumimoji="1" lang="zh-CN" altLang="en-US" sz="3600" b="1">
                <a:solidFill>
                  <a:srgbClr val="FF0066"/>
                </a:solidFill>
                <a:latin typeface="Times New Roman" pitchFamily="18" charset="0"/>
                <a:ea typeface="楷体_GB2312" pitchFamily="49" charset="-122"/>
                <a:cs typeface="Times New Roman" pitchFamily="18" charset="0"/>
              </a:rPr>
              <a:t> 集成</a:t>
            </a:r>
            <a:r>
              <a:rPr lang="zh-CN" altLang="en-US" sz="3600" b="1">
                <a:solidFill>
                  <a:srgbClr val="FF0066"/>
                </a:solidFill>
                <a:latin typeface="Times New Roman" pitchFamily="18" charset="0"/>
                <a:ea typeface="楷体_GB2312" pitchFamily="49" charset="-122"/>
                <a:cs typeface="Times New Roman" pitchFamily="18" charset="0"/>
              </a:rPr>
              <a:t>逻辑门电路的使用注意事项</a:t>
            </a:r>
          </a:p>
        </p:txBody>
      </p:sp>
      <p:sp>
        <p:nvSpPr>
          <p:cNvPr id="53251" name="Rectangle 6"/>
          <p:cNvSpPr>
            <a:spLocks noRot="1" noChangeArrowheads="1"/>
          </p:cNvSpPr>
          <p:nvPr/>
        </p:nvSpPr>
        <p:spPr bwMode="auto">
          <a:xfrm>
            <a:off x="571500" y="928688"/>
            <a:ext cx="778668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800" b="1">
                <a:solidFill>
                  <a:srgbClr val="006600"/>
                </a:solidFill>
                <a:latin typeface="Times New Roman" pitchFamily="18" charset="0"/>
                <a:cs typeface="Times New Roman" pitchFamily="18" charset="0"/>
              </a:rPr>
              <a:t>一、 </a:t>
            </a:r>
            <a:r>
              <a:rPr lang="en-US" altLang="zh-CN" sz="2800" b="1">
                <a:solidFill>
                  <a:srgbClr val="006600"/>
                </a:solidFill>
                <a:latin typeface="Times New Roman" pitchFamily="18" charset="0"/>
                <a:cs typeface="Times New Roman" pitchFamily="18" charset="0"/>
              </a:rPr>
              <a:t>TTL</a:t>
            </a:r>
            <a:r>
              <a:rPr lang="zh-CN" altLang="en-US" sz="2800" b="1">
                <a:solidFill>
                  <a:srgbClr val="006600"/>
                </a:solidFill>
                <a:latin typeface="Times New Roman" pitchFamily="18" charset="0"/>
                <a:cs typeface="Times New Roman" pitchFamily="18" charset="0"/>
              </a:rPr>
              <a:t>门电路与</a:t>
            </a:r>
            <a:r>
              <a:rPr lang="en-US" altLang="zh-CN" sz="2800" b="1">
                <a:solidFill>
                  <a:srgbClr val="006600"/>
                </a:solidFill>
                <a:latin typeface="Times New Roman" pitchFamily="18" charset="0"/>
                <a:cs typeface="Times New Roman" pitchFamily="18" charset="0"/>
              </a:rPr>
              <a:t>CMOS</a:t>
            </a:r>
            <a:r>
              <a:rPr lang="zh-CN" altLang="en-US" sz="2800" b="1">
                <a:solidFill>
                  <a:srgbClr val="006600"/>
                </a:solidFill>
                <a:latin typeface="Times New Roman" pitchFamily="18" charset="0"/>
                <a:cs typeface="Times New Roman" pitchFamily="18" charset="0"/>
              </a:rPr>
              <a:t>门电路的性能对比</a:t>
            </a:r>
          </a:p>
        </p:txBody>
      </p:sp>
      <p:graphicFrame>
        <p:nvGraphicFramePr>
          <p:cNvPr id="6" name="表格 5"/>
          <p:cNvGraphicFramePr>
            <a:graphicFrameLocks noGrp="1"/>
          </p:cNvGraphicFramePr>
          <p:nvPr/>
        </p:nvGraphicFramePr>
        <p:xfrm>
          <a:off x="714375" y="1643063"/>
          <a:ext cx="7715250" cy="1371600"/>
        </p:xfrm>
        <a:graphic>
          <a:graphicData uri="http://schemas.openxmlformats.org/drawingml/2006/table">
            <a:tbl>
              <a:tblPr firstRow="1" bandRow="1">
                <a:tableStyleId>{5C22544A-7EE6-4342-B048-85BDC9FD1C3A}</a:tableStyleId>
              </a:tblPr>
              <a:tblGrid>
                <a:gridCol w="1571623">
                  <a:extLst>
                    <a:ext uri="{9D8B030D-6E8A-4147-A177-3AD203B41FA5}">
                      <a16:colId xmlns:a16="http://schemas.microsoft.com/office/drawing/2014/main" val="20000"/>
                    </a:ext>
                  </a:extLst>
                </a:gridCol>
                <a:gridCol w="1000128">
                  <a:extLst>
                    <a:ext uri="{9D8B030D-6E8A-4147-A177-3AD203B41FA5}">
                      <a16:colId xmlns:a16="http://schemas.microsoft.com/office/drawing/2014/main" val="20001"/>
                    </a:ext>
                  </a:extLst>
                </a:gridCol>
                <a:gridCol w="1071560">
                  <a:extLst>
                    <a:ext uri="{9D8B030D-6E8A-4147-A177-3AD203B41FA5}">
                      <a16:colId xmlns:a16="http://schemas.microsoft.com/office/drawing/2014/main" val="20002"/>
                    </a:ext>
                  </a:extLst>
                </a:gridCol>
                <a:gridCol w="1500189">
                  <a:extLst>
                    <a:ext uri="{9D8B030D-6E8A-4147-A177-3AD203B41FA5}">
                      <a16:colId xmlns:a16="http://schemas.microsoft.com/office/drawing/2014/main" val="20003"/>
                    </a:ext>
                  </a:extLst>
                </a:gridCol>
                <a:gridCol w="1428748">
                  <a:extLst>
                    <a:ext uri="{9D8B030D-6E8A-4147-A177-3AD203B41FA5}">
                      <a16:colId xmlns:a16="http://schemas.microsoft.com/office/drawing/2014/main" val="20004"/>
                    </a:ext>
                  </a:extLst>
                </a:gridCol>
                <a:gridCol w="1143002">
                  <a:extLst>
                    <a:ext uri="{9D8B030D-6E8A-4147-A177-3AD203B41FA5}">
                      <a16:colId xmlns:a16="http://schemas.microsoft.com/office/drawing/2014/main" val="20005"/>
                    </a:ext>
                  </a:extLst>
                </a:gridCol>
              </a:tblGrid>
              <a:tr h="457200">
                <a:tc>
                  <a:txBody>
                    <a:bodyPr/>
                    <a:lstStyle/>
                    <a:p>
                      <a:pPr algn="ctr"/>
                      <a:endParaRPr lang="zh-CN" altLang="en-US" sz="2400" dirty="0">
                        <a:latin typeface="Times New Roman" pitchFamily="18" charset="0"/>
                        <a:cs typeface="Times New Roman" pitchFamily="18" charset="0"/>
                      </a:endParaRPr>
                    </a:p>
                  </a:txBody>
                  <a:tcPr marL="91439" marR="91439" marT="45713" marB="45713"/>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速度</a:t>
                      </a:r>
                    </a:p>
                  </a:txBody>
                  <a:tcPr marL="91439" marR="91439" marT="45722" marB="4572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功耗</a:t>
                      </a:r>
                    </a:p>
                  </a:txBody>
                  <a:tcPr marL="91439" marR="91439" marT="45722" marB="4572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噪声容限</a:t>
                      </a:r>
                    </a:p>
                  </a:txBody>
                  <a:tcPr marL="91439" marR="91439" marT="45722" marB="4572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扇出系数</a:t>
                      </a:r>
                    </a:p>
                  </a:txBody>
                  <a:tcPr marL="91439" marR="91439" marT="45722" marB="4572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集成度</a:t>
                      </a:r>
                    </a:p>
                  </a:txBody>
                  <a:tcPr marL="91439" marR="91439" marT="45722" marB="45722" horzOverflow="overflow"/>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 TTL</a:t>
                      </a:r>
                    </a:p>
                  </a:txBody>
                  <a:tcPr marL="91439" marR="91439" marT="45722" marB="4572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快</a:t>
                      </a:r>
                    </a:p>
                  </a:txBody>
                  <a:tcPr marL="91439" marR="91439" marT="45722" marB="4572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大</a:t>
                      </a:r>
                    </a:p>
                  </a:txBody>
                  <a:tcPr marL="91439" marR="91439" marT="45722" marB="4572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小</a:t>
                      </a:r>
                    </a:p>
                  </a:txBody>
                  <a:tcPr marL="91439" marR="91439" marT="45722" marB="4572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小</a:t>
                      </a:r>
                    </a:p>
                  </a:txBody>
                  <a:tcPr marL="91439" marR="91439" marT="45722" marB="4572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低</a:t>
                      </a:r>
                    </a:p>
                  </a:txBody>
                  <a:tcPr marL="91439" marR="91439" marT="45722" marB="45722" horzOverflow="overflow"/>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 CMOS</a:t>
                      </a:r>
                    </a:p>
                  </a:txBody>
                  <a:tcPr marL="91439" marR="91439" marT="45722" marB="4572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慢</a:t>
                      </a:r>
                    </a:p>
                  </a:txBody>
                  <a:tcPr marL="91439" marR="91439" marT="45722" marB="4572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小</a:t>
                      </a:r>
                    </a:p>
                  </a:txBody>
                  <a:tcPr marL="91439" marR="91439" marT="45722" marB="4572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大</a:t>
                      </a:r>
                    </a:p>
                  </a:txBody>
                  <a:tcPr marL="91439" marR="91439" marT="45722" marB="4572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大</a:t>
                      </a:r>
                    </a:p>
                  </a:txBody>
                  <a:tcPr marL="91439" marR="91439" marT="45722" marB="4572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高</a:t>
                      </a:r>
                    </a:p>
                  </a:txBody>
                  <a:tcPr marL="91439" marR="91439" marT="45722" marB="45722" horzOverflow="overflow"/>
                </a:tc>
                <a:extLst>
                  <a:ext uri="{0D108BD9-81ED-4DB2-BD59-A6C34878D82A}">
                    <a16:rowId xmlns:a16="http://schemas.microsoft.com/office/drawing/2014/main" val="10002"/>
                  </a:ext>
                </a:extLst>
              </a:tr>
            </a:tbl>
          </a:graphicData>
        </a:graphic>
      </p:graphicFrame>
      <p:sp>
        <p:nvSpPr>
          <p:cNvPr id="7" name="矩形 6"/>
          <p:cNvSpPr>
            <a:spLocks noChangeArrowheads="1"/>
          </p:cNvSpPr>
          <p:nvPr/>
        </p:nvSpPr>
        <p:spPr bwMode="auto">
          <a:xfrm>
            <a:off x="714375" y="3500438"/>
            <a:ext cx="771525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50000"/>
              </a:spcBef>
              <a:buFont typeface="Wingdings" pitchFamily="2" charset="2"/>
              <a:buChar char="Ø"/>
            </a:pPr>
            <a:r>
              <a:rPr kumimoji="1" lang="en-US" altLang="zh-CN" sz="2400" b="1">
                <a:solidFill>
                  <a:srgbClr val="0000FF"/>
                </a:solidFill>
                <a:latin typeface="Times New Roman" pitchFamily="18" charset="0"/>
                <a:cs typeface="Times New Roman" pitchFamily="18" charset="0"/>
              </a:rPr>
              <a:t>TTL</a:t>
            </a:r>
            <a:r>
              <a:rPr kumimoji="1" lang="zh-CN" altLang="en-US" sz="2400" b="1">
                <a:solidFill>
                  <a:srgbClr val="0000FF"/>
                </a:solidFill>
                <a:latin typeface="Times New Roman" pitchFamily="18" charset="0"/>
                <a:cs typeface="Times New Roman" pitchFamily="18" charset="0"/>
              </a:rPr>
              <a:t>电路的优点是开关速度较高，抗干扰能力较强，带负载的能力也比较强，缺点是功耗较大。</a:t>
            </a:r>
          </a:p>
          <a:p>
            <a:pPr algn="just" eaLnBrk="1" hangingPunct="1">
              <a:spcBef>
                <a:spcPct val="50000"/>
              </a:spcBef>
              <a:buFont typeface="Wingdings" pitchFamily="2" charset="2"/>
              <a:buChar char="Ø"/>
            </a:pPr>
            <a:r>
              <a:rPr kumimoji="1" lang="en-US" altLang="zh-CN" sz="2400" b="1">
                <a:solidFill>
                  <a:srgbClr val="C00000"/>
                </a:solidFill>
                <a:latin typeface="Times New Roman" pitchFamily="18" charset="0"/>
                <a:cs typeface="Times New Roman" pitchFamily="18" charset="0"/>
              </a:rPr>
              <a:t>CMOS</a:t>
            </a:r>
            <a:r>
              <a:rPr kumimoji="1" lang="zh-CN" altLang="en-US" sz="2400" b="1">
                <a:solidFill>
                  <a:srgbClr val="C00000"/>
                </a:solidFill>
                <a:latin typeface="Times New Roman" pitchFamily="18" charset="0"/>
                <a:cs typeface="Times New Roman" pitchFamily="18" charset="0"/>
              </a:rPr>
              <a:t>电路具有制造工艺简单、功耗小、输入阻抗高、集成度高、电源电压范围宽等优点，其主要缺点是工作速度稍低，但随着集成工艺的不断改进，</a:t>
            </a:r>
            <a:r>
              <a:rPr kumimoji="1" lang="en-US" altLang="zh-CN" sz="2400" b="1">
                <a:solidFill>
                  <a:srgbClr val="C00000"/>
                </a:solidFill>
                <a:latin typeface="Times New Roman" pitchFamily="18" charset="0"/>
                <a:cs typeface="Times New Roman" pitchFamily="18" charset="0"/>
              </a:rPr>
              <a:t>CMOS</a:t>
            </a:r>
            <a:r>
              <a:rPr kumimoji="1" lang="zh-CN" altLang="en-US" sz="2400" b="1">
                <a:solidFill>
                  <a:srgbClr val="C00000"/>
                </a:solidFill>
                <a:latin typeface="Times New Roman" pitchFamily="18" charset="0"/>
                <a:cs typeface="Times New Roman" pitchFamily="18" charset="0"/>
              </a:rPr>
              <a:t>电路的工作速度已有了大幅度的提高。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wipe(left)">
                                      <p:cBhvr>
                                        <p:cTn id="7" dur="500"/>
                                        <p:tgtEl>
                                          <p:spTgt spid="532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left)">
                                      <p:cBhvr>
                                        <p:cTn id="2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16"/>
          <p:cNvSpPr>
            <a:spLocks noChangeArrowheads="1"/>
          </p:cNvSpPr>
          <p:nvPr/>
        </p:nvSpPr>
        <p:spPr bwMode="auto">
          <a:xfrm>
            <a:off x="500063" y="142875"/>
            <a:ext cx="5594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800" b="1">
                <a:solidFill>
                  <a:srgbClr val="006600"/>
                </a:solidFill>
                <a:latin typeface="Times New Roman" pitchFamily="18" charset="0"/>
                <a:cs typeface="Times New Roman" pitchFamily="18" charset="0"/>
              </a:rPr>
              <a:t>二、门电路多余输入端的处理方法</a:t>
            </a:r>
            <a:endParaRPr lang="zh-CN" altLang="en-US" sz="2800">
              <a:solidFill>
                <a:srgbClr val="006600"/>
              </a:solidFill>
              <a:latin typeface="Times New Roman" pitchFamily="18" charset="0"/>
              <a:cs typeface="Times New Roman" pitchFamily="18" charset="0"/>
            </a:endParaRPr>
          </a:p>
        </p:txBody>
      </p:sp>
      <p:sp>
        <p:nvSpPr>
          <p:cNvPr id="18" name="矩形 17"/>
          <p:cNvSpPr>
            <a:spLocks noChangeArrowheads="1"/>
          </p:cNvSpPr>
          <p:nvPr/>
        </p:nvSpPr>
        <p:spPr bwMode="auto">
          <a:xfrm>
            <a:off x="785813" y="714375"/>
            <a:ext cx="42116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0000"/>
                </a:solidFill>
                <a:latin typeface="Times New Roman" pitchFamily="18" charset="0"/>
                <a:cs typeface="Times New Roman" pitchFamily="18" charset="0"/>
              </a:rPr>
              <a:t>1. TTL</a:t>
            </a:r>
            <a:r>
              <a:rPr lang="zh-CN" altLang="en-US" sz="2400" b="1">
                <a:solidFill>
                  <a:srgbClr val="FF0000"/>
                </a:solidFill>
                <a:latin typeface="Times New Roman" pitchFamily="18" charset="0"/>
                <a:cs typeface="Times New Roman" pitchFamily="18" charset="0"/>
              </a:rPr>
              <a:t>门电路多余输入端处理</a:t>
            </a:r>
            <a:endParaRPr lang="zh-CN" altLang="en-US" sz="2400">
              <a:solidFill>
                <a:srgbClr val="FF0000"/>
              </a:solidFill>
              <a:latin typeface="Times New Roman" pitchFamily="18" charset="0"/>
              <a:cs typeface="Times New Roman" pitchFamily="18" charset="0"/>
            </a:endParaRPr>
          </a:p>
        </p:txBody>
      </p:sp>
      <p:sp>
        <p:nvSpPr>
          <p:cNvPr id="19" name="矩形 18"/>
          <p:cNvSpPr>
            <a:spLocks noChangeArrowheads="1"/>
          </p:cNvSpPr>
          <p:nvPr/>
        </p:nvSpPr>
        <p:spPr bwMode="auto">
          <a:xfrm>
            <a:off x="785813" y="1181100"/>
            <a:ext cx="2970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1</a:t>
            </a: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 </a:t>
            </a:r>
            <a:r>
              <a:rPr lang="zh-CN" altLang="en-US" sz="2400" b="1">
                <a:solidFill>
                  <a:srgbClr val="0000FF"/>
                </a:solidFill>
                <a:latin typeface="Times New Roman" pitchFamily="18" charset="0"/>
                <a:cs typeface="Times New Roman" pitchFamily="18" charset="0"/>
              </a:rPr>
              <a:t>接至固定电平</a:t>
            </a:r>
            <a:endParaRPr lang="zh-CN" altLang="en-US" sz="2400">
              <a:solidFill>
                <a:srgbClr val="0000FF"/>
              </a:solidFill>
              <a:latin typeface="Times New Roman" pitchFamily="18" charset="0"/>
              <a:cs typeface="Times New Roman" pitchFamily="18" charset="0"/>
            </a:endParaRPr>
          </a:p>
        </p:txBody>
      </p:sp>
      <p:grpSp>
        <p:nvGrpSpPr>
          <p:cNvPr id="2" name="组合 89"/>
          <p:cNvGrpSpPr>
            <a:grpSpLocks/>
          </p:cNvGrpSpPr>
          <p:nvPr/>
        </p:nvGrpSpPr>
        <p:grpSpPr bwMode="auto">
          <a:xfrm>
            <a:off x="957263" y="1643063"/>
            <a:ext cx="3043237" cy="890587"/>
            <a:chOff x="957273" y="1714488"/>
            <a:chExt cx="3043223" cy="890583"/>
          </a:xfrm>
        </p:grpSpPr>
        <p:sp>
          <p:nvSpPr>
            <p:cNvPr id="70726" name="Line 130"/>
            <p:cNvSpPr>
              <a:spLocks noChangeShapeType="1"/>
            </p:cNvSpPr>
            <p:nvPr/>
          </p:nvSpPr>
          <p:spPr bwMode="auto">
            <a:xfrm>
              <a:off x="1385874" y="2000293"/>
              <a:ext cx="71435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727" name="Text Box 133"/>
            <p:cNvSpPr txBox="1">
              <a:spLocks noChangeArrowheads="1"/>
            </p:cNvSpPr>
            <p:nvPr/>
          </p:nvSpPr>
          <p:spPr bwMode="auto">
            <a:xfrm>
              <a:off x="966802" y="1714488"/>
              <a:ext cx="471482" cy="45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grpSp>
          <p:nvGrpSpPr>
            <p:cNvPr id="70728" name="组合 61"/>
            <p:cNvGrpSpPr>
              <a:grpSpLocks/>
            </p:cNvGrpSpPr>
            <p:nvPr/>
          </p:nvGrpSpPr>
          <p:grpSpPr bwMode="auto">
            <a:xfrm>
              <a:off x="2100255" y="1890690"/>
              <a:ext cx="1002912" cy="714381"/>
              <a:chOff x="4357683" y="1214404"/>
              <a:chExt cx="601033" cy="428643"/>
            </a:xfrm>
          </p:grpSpPr>
          <p:sp>
            <p:nvSpPr>
              <p:cNvPr id="70734" name="Oval 132"/>
              <p:cNvSpPr>
                <a:spLocks noChangeArrowheads="1"/>
              </p:cNvSpPr>
              <p:nvPr/>
            </p:nvSpPr>
            <p:spPr bwMode="auto">
              <a:xfrm>
                <a:off x="4872419" y="1382698"/>
                <a:ext cx="86297" cy="86403"/>
              </a:xfrm>
              <a:prstGeom prst="ellipse">
                <a:avLst/>
              </a:prstGeom>
              <a:noFill/>
              <a:ln w="28575"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grpSp>
            <p:nvGrpSpPr>
              <p:cNvPr id="70735" name="组合 76"/>
              <p:cNvGrpSpPr>
                <a:grpSpLocks/>
              </p:cNvGrpSpPr>
              <p:nvPr/>
            </p:nvGrpSpPr>
            <p:grpSpPr bwMode="auto">
              <a:xfrm>
                <a:off x="4357683" y="1214404"/>
                <a:ext cx="501528" cy="428643"/>
                <a:chOff x="4284641" y="3500415"/>
                <a:chExt cx="726871" cy="558826"/>
              </a:xfrm>
            </p:grpSpPr>
            <p:sp>
              <p:nvSpPr>
                <p:cNvPr id="54" name="弧形 53"/>
                <p:cNvSpPr/>
                <p:nvPr/>
              </p:nvSpPr>
              <p:spPr bwMode="auto">
                <a:xfrm>
                  <a:off x="4430808" y="3500422"/>
                  <a:ext cx="580485" cy="558819"/>
                </a:xfrm>
                <a:prstGeom prst="arc">
                  <a:avLst>
                    <a:gd name="adj1" fmla="val 16144200"/>
                    <a:gd name="adj2" fmla="val 5427747"/>
                  </a:avLst>
                </a:prstGeom>
                <a:noFill/>
                <a:ln w="38100" cap="flat" cmpd="sng" algn="ctr">
                  <a:solidFill>
                    <a:srgbClr val="0000FF"/>
                  </a:solidFill>
                  <a:prstDash val="solid"/>
                  <a:round/>
                  <a:headEnd type="none" w="med" len="med"/>
                  <a:tailEnd type="none" w="med" len="med"/>
                </a:ln>
                <a:effectLst/>
              </p:spPr>
              <p:txBody>
                <a:bodyPr/>
                <a:lstStyle/>
                <a:p>
                  <a:pPr algn="ctr">
                    <a:defRPr/>
                  </a:pPr>
                  <a:endParaRPr lang="zh-CN" altLang="en-US" sz="1800" b="1">
                    <a:solidFill>
                      <a:srgbClr val="000000"/>
                    </a:solidFill>
                    <a:latin typeface="Times New Roman" pitchFamily="18" charset="0"/>
                    <a:cs typeface="Times New Roman" pitchFamily="18" charset="0"/>
                  </a:endParaRPr>
                </a:p>
              </p:txBody>
            </p:sp>
            <p:cxnSp>
              <p:nvCxnSpPr>
                <p:cNvPr id="70737" name="直接连接符 78"/>
                <p:cNvCxnSpPr>
                  <a:cxnSpLocks noChangeShapeType="1"/>
                  <a:stCxn id="54" idx="0"/>
                </p:cNvCxnSpPr>
                <p:nvPr/>
              </p:nvCxnSpPr>
              <p:spPr bwMode="auto">
                <a:xfrm rot="10800000">
                  <a:off x="4285447" y="3500438"/>
                  <a:ext cx="431048" cy="37"/>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70738" name="直接连接符 79"/>
                <p:cNvCxnSpPr>
                  <a:cxnSpLocks noChangeShapeType="1"/>
                </p:cNvCxnSpPr>
                <p:nvPr/>
              </p:nvCxnSpPr>
              <p:spPr bwMode="auto">
                <a:xfrm rot="10800000">
                  <a:off x="4285447" y="4058467"/>
                  <a:ext cx="435764"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70739" name="直接连接符 80"/>
                <p:cNvCxnSpPr>
                  <a:cxnSpLocks noChangeShapeType="1"/>
                </p:cNvCxnSpPr>
                <p:nvPr/>
              </p:nvCxnSpPr>
              <p:spPr bwMode="auto">
                <a:xfrm rot="5400000">
                  <a:off x="4006433" y="3779420"/>
                  <a:ext cx="558029" cy="1614"/>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grpSp>
        <p:sp>
          <p:nvSpPr>
            <p:cNvPr id="70729" name="Text Box 138"/>
            <p:cNvSpPr txBox="1">
              <a:spLocks noChangeArrowheads="1"/>
            </p:cNvSpPr>
            <p:nvPr/>
          </p:nvSpPr>
          <p:spPr bwMode="auto">
            <a:xfrm>
              <a:off x="3529014" y="2000226"/>
              <a:ext cx="471482" cy="45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y</a:t>
              </a:r>
            </a:p>
          </p:txBody>
        </p:sp>
        <p:sp>
          <p:nvSpPr>
            <p:cNvPr id="70730" name="Text Box 133"/>
            <p:cNvSpPr txBox="1">
              <a:spLocks noChangeArrowheads="1"/>
            </p:cNvSpPr>
            <p:nvPr/>
          </p:nvSpPr>
          <p:spPr bwMode="auto">
            <a:xfrm>
              <a:off x="957273" y="2000294"/>
              <a:ext cx="471482" cy="46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70731" name="Line 130"/>
            <p:cNvSpPr>
              <a:spLocks noChangeShapeType="1"/>
            </p:cNvSpPr>
            <p:nvPr/>
          </p:nvSpPr>
          <p:spPr bwMode="auto">
            <a:xfrm>
              <a:off x="3113086" y="2247881"/>
              <a:ext cx="42861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732" name="Line 130"/>
            <p:cNvSpPr>
              <a:spLocks noChangeShapeType="1"/>
            </p:cNvSpPr>
            <p:nvPr/>
          </p:nvSpPr>
          <p:spPr bwMode="auto">
            <a:xfrm>
              <a:off x="1385874" y="2235181"/>
              <a:ext cx="71435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733" name="Line 130"/>
            <p:cNvSpPr>
              <a:spLocks noChangeShapeType="1"/>
            </p:cNvSpPr>
            <p:nvPr/>
          </p:nvSpPr>
          <p:spPr bwMode="auto">
            <a:xfrm>
              <a:off x="1760518" y="2474890"/>
              <a:ext cx="32858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组合 66"/>
          <p:cNvGrpSpPr>
            <a:grpSpLocks/>
          </p:cNvGrpSpPr>
          <p:nvPr/>
        </p:nvGrpSpPr>
        <p:grpSpPr bwMode="auto">
          <a:xfrm>
            <a:off x="908050" y="2403475"/>
            <a:ext cx="928688" cy="819150"/>
            <a:chOff x="954062" y="2643177"/>
            <a:chExt cx="928694" cy="818860"/>
          </a:xfrm>
        </p:grpSpPr>
        <p:grpSp>
          <p:nvGrpSpPr>
            <p:cNvPr id="70722" name="组合 62"/>
            <p:cNvGrpSpPr>
              <a:grpSpLocks/>
            </p:cNvGrpSpPr>
            <p:nvPr/>
          </p:nvGrpSpPr>
          <p:grpSpPr bwMode="auto">
            <a:xfrm>
              <a:off x="954062" y="2643182"/>
              <a:ext cx="928694" cy="818855"/>
              <a:chOff x="714348" y="2643182"/>
              <a:chExt cx="928694" cy="818855"/>
            </a:xfrm>
          </p:grpSpPr>
          <p:sp>
            <p:nvSpPr>
              <p:cNvPr id="70724" name="Text Box 138"/>
              <p:cNvSpPr txBox="1">
                <a:spLocks noChangeArrowheads="1"/>
              </p:cNvSpPr>
              <p:nvPr/>
            </p:nvSpPr>
            <p:spPr bwMode="auto">
              <a:xfrm>
                <a:off x="714348" y="3000372"/>
                <a:ext cx="9286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FF0000"/>
                    </a:solidFill>
                    <a:latin typeface="Times New Roman" pitchFamily="18" charset="0"/>
                    <a:cs typeface="Times New Roman" pitchFamily="18" charset="0"/>
                  </a:rPr>
                  <a:t>“</a:t>
                </a:r>
                <a:r>
                  <a:rPr kumimoji="1" lang="en-US" altLang="zh-CN" sz="2400" b="1">
                    <a:solidFill>
                      <a:srgbClr val="FF0000"/>
                    </a:solidFill>
                    <a:latin typeface="Times New Roman" pitchFamily="18" charset="0"/>
                    <a:cs typeface="Times New Roman" pitchFamily="18" charset="0"/>
                  </a:rPr>
                  <a:t>1”</a:t>
                </a:r>
              </a:p>
            </p:txBody>
          </p:sp>
          <p:sp>
            <p:nvSpPr>
              <p:cNvPr id="70725" name="Line 130"/>
              <p:cNvSpPr>
                <a:spLocks noChangeShapeType="1"/>
              </p:cNvSpPr>
              <p:nvPr/>
            </p:nvSpPr>
            <p:spPr bwMode="auto">
              <a:xfrm rot="5400000">
                <a:off x="1000105" y="2857492"/>
                <a:ext cx="42861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70723" name="Line 130"/>
            <p:cNvSpPr>
              <a:spLocks noChangeShapeType="1"/>
            </p:cNvSpPr>
            <p:nvPr/>
          </p:nvSpPr>
          <p:spPr bwMode="auto">
            <a:xfrm>
              <a:off x="1470038" y="2643177"/>
              <a:ext cx="32858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组合 90"/>
          <p:cNvGrpSpPr>
            <a:grpSpLocks/>
          </p:cNvGrpSpPr>
          <p:nvPr/>
        </p:nvGrpSpPr>
        <p:grpSpPr bwMode="auto">
          <a:xfrm>
            <a:off x="4676775" y="1714500"/>
            <a:ext cx="3038475" cy="1566863"/>
            <a:chOff x="1071538" y="3752863"/>
            <a:chExt cx="3038496" cy="1566563"/>
          </a:xfrm>
        </p:grpSpPr>
        <p:grpSp>
          <p:nvGrpSpPr>
            <p:cNvPr id="70705" name="组合 75"/>
            <p:cNvGrpSpPr>
              <a:grpSpLocks/>
            </p:cNvGrpSpPr>
            <p:nvPr/>
          </p:nvGrpSpPr>
          <p:grpSpPr bwMode="auto">
            <a:xfrm>
              <a:off x="1142976" y="3786195"/>
              <a:ext cx="2051735" cy="928509"/>
              <a:chOff x="1785918" y="3714757"/>
              <a:chExt cx="1767098" cy="928509"/>
            </a:xfrm>
          </p:grpSpPr>
          <p:sp>
            <p:nvSpPr>
              <p:cNvPr id="72" name="弧形 71"/>
              <p:cNvSpPr/>
              <p:nvPr/>
            </p:nvSpPr>
            <p:spPr>
              <a:xfrm>
                <a:off x="1785918" y="3786180"/>
                <a:ext cx="1643465" cy="857086"/>
              </a:xfrm>
              <a:prstGeom prst="arc">
                <a:avLst>
                  <a:gd name="adj1" fmla="val 16200000"/>
                  <a:gd name="adj2" fmla="val 21422029"/>
                </a:avLst>
              </a:prstGeom>
              <a:ln w="31750">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srgbClr val="000000"/>
                  </a:solidFill>
                  <a:latin typeface="Times New Roman" pitchFamily="18" charset="0"/>
                  <a:cs typeface="Times New Roman" pitchFamily="18" charset="0"/>
                </a:endParaRPr>
              </a:p>
            </p:txBody>
          </p:sp>
          <p:sp>
            <p:nvSpPr>
              <p:cNvPr id="73" name="弧形 72"/>
              <p:cNvSpPr/>
              <p:nvPr/>
            </p:nvSpPr>
            <p:spPr>
              <a:xfrm flipV="1">
                <a:off x="1785918" y="3714757"/>
                <a:ext cx="1643465" cy="857086"/>
              </a:xfrm>
              <a:prstGeom prst="arc">
                <a:avLst>
                  <a:gd name="adj1" fmla="val 16200000"/>
                  <a:gd name="adj2" fmla="val 21422029"/>
                </a:avLst>
              </a:prstGeom>
              <a:ln w="31750">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srgbClr val="000000"/>
                  </a:solidFill>
                  <a:latin typeface="Times New Roman" pitchFamily="18" charset="0"/>
                  <a:cs typeface="Times New Roman" pitchFamily="18" charset="0"/>
                </a:endParaRPr>
              </a:p>
            </p:txBody>
          </p:sp>
          <p:sp>
            <p:nvSpPr>
              <p:cNvPr id="74" name="弧形 73"/>
              <p:cNvSpPr/>
              <p:nvPr/>
            </p:nvSpPr>
            <p:spPr>
              <a:xfrm>
                <a:off x="2357439" y="3786180"/>
                <a:ext cx="427957" cy="785662"/>
              </a:xfrm>
              <a:prstGeom prst="arc">
                <a:avLst>
                  <a:gd name="adj1" fmla="val 16242697"/>
                  <a:gd name="adj2" fmla="val 5342907"/>
                </a:avLst>
              </a:prstGeom>
              <a:ln w="31750">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srgbClr val="000000"/>
                  </a:solidFill>
                  <a:latin typeface="Times New Roman" pitchFamily="18" charset="0"/>
                  <a:cs typeface="Times New Roman" pitchFamily="18" charset="0"/>
                </a:endParaRPr>
              </a:p>
            </p:txBody>
          </p:sp>
          <p:sp>
            <p:nvSpPr>
              <p:cNvPr id="70721" name="Oval 132"/>
              <p:cNvSpPr>
                <a:spLocks noChangeArrowheads="1"/>
              </p:cNvSpPr>
              <p:nvPr/>
            </p:nvSpPr>
            <p:spPr bwMode="auto">
              <a:xfrm>
                <a:off x="3428992" y="4097340"/>
                <a:ext cx="124024" cy="143972"/>
              </a:xfrm>
              <a:prstGeom prst="ellipse">
                <a:avLst/>
              </a:prstGeom>
              <a:noFill/>
              <a:ln w="28575"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grpSp>
        <p:sp>
          <p:nvSpPr>
            <p:cNvPr id="70706" name="Line 130"/>
            <p:cNvSpPr>
              <a:spLocks noChangeShapeType="1"/>
            </p:cNvSpPr>
            <p:nvPr/>
          </p:nvSpPr>
          <p:spPr bwMode="auto">
            <a:xfrm>
              <a:off x="1538274" y="4038668"/>
              <a:ext cx="71435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707" name="Text Box 133"/>
            <p:cNvSpPr txBox="1">
              <a:spLocks noChangeArrowheads="1"/>
            </p:cNvSpPr>
            <p:nvPr/>
          </p:nvSpPr>
          <p:spPr bwMode="auto">
            <a:xfrm>
              <a:off x="1119202" y="3752863"/>
              <a:ext cx="471482" cy="45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sp>
          <p:nvSpPr>
            <p:cNvPr id="70708" name="Text Box 133"/>
            <p:cNvSpPr txBox="1">
              <a:spLocks noChangeArrowheads="1"/>
            </p:cNvSpPr>
            <p:nvPr/>
          </p:nvSpPr>
          <p:spPr bwMode="auto">
            <a:xfrm>
              <a:off x="1109673" y="4038669"/>
              <a:ext cx="471482" cy="46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70709" name="Line 130"/>
            <p:cNvSpPr>
              <a:spLocks noChangeShapeType="1"/>
            </p:cNvSpPr>
            <p:nvPr/>
          </p:nvSpPr>
          <p:spPr bwMode="auto">
            <a:xfrm>
              <a:off x="1550974" y="4260854"/>
              <a:ext cx="74771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710" name="Line 130"/>
            <p:cNvSpPr>
              <a:spLocks noChangeShapeType="1"/>
            </p:cNvSpPr>
            <p:nvPr/>
          </p:nvSpPr>
          <p:spPr bwMode="auto">
            <a:xfrm>
              <a:off x="1912918" y="4500570"/>
              <a:ext cx="32858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70711" name="组合 81"/>
            <p:cNvGrpSpPr>
              <a:grpSpLocks/>
            </p:cNvGrpSpPr>
            <p:nvPr/>
          </p:nvGrpSpPr>
          <p:grpSpPr bwMode="auto">
            <a:xfrm>
              <a:off x="1071538" y="4500570"/>
              <a:ext cx="928694" cy="818856"/>
              <a:chOff x="954062" y="2643181"/>
              <a:chExt cx="928694" cy="818856"/>
            </a:xfrm>
          </p:grpSpPr>
          <p:grpSp>
            <p:nvGrpSpPr>
              <p:cNvPr id="70714" name="组合 62"/>
              <p:cNvGrpSpPr>
                <a:grpSpLocks/>
              </p:cNvGrpSpPr>
              <p:nvPr/>
            </p:nvGrpSpPr>
            <p:grpSpPr bwMode="auto">
              <a:xfrm>
                <a:off x="954062" y="2643182"/>
                <a:ext cx="928694" cy="818855"/>
                <a:chOff x="714348" y="2643182"/>
                <a:chExt cx="928694" cy="818855"/>
              </a:xfrm>
            </p:grpSpPr>
            <p:sp>
              <p:nvSpPr>
                <p:cNvPr id="70716" name="Text Box 138"/>
                <p:cNvSpPr txBox="1">
                  <a:spLocks noChangeArrowheads="1"/>
                </p:cNvSpPr>
                <p:nvPr/>
              </p:nvSpPr>
              <p:spPr bwMode="auto">
                <a:xfrm>
                  <a:off x="714348" y="3000372"/>
                  <a:ext cx="9286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FF0000"/>
                      </a:solidFill>
                      <a:latin typeface="Times New Roman" pitchFamily="18" charset="0"/>
                      <a:cs typeface="Times New Roman" pitchFamily="18" charset="0"/>
                    </a:rPr>
                    <a:t>“</a:t>
                  </a:r>
                  <a:r>
                    <a:rPr kumimoji="1" lang="en-US" altLang="zh-CN" sz="2400" b="1">
                      <a:solidFill>
                        <a:srgbClr val="FF0000"/>
                      </a:solidFill>
                      <a:latin typeface="Times New Roman" pitchFamily="18" charset="0"/>
                      <a:cs typeface="Times New Roman" pitchFamily="18" charset="0"/>
                    </a:rPr>
                    <a:t>0”</a:t>
                  </a:r>
                </a:p>
              </p:txBody>
            </p:sp>
            <p:sp>
              <p:nvSpPr>
                <p:cNvPr id="70717" name="Line 130"/>
                <p:cNvSpPr>
                  <a:spLocks noChangeShapeType="1"/>
                </p:cNvSpPr>
                <p:nvPr/>
              </p:nvSpPr>
              <p:spPr bwMode="auto">
                <a:xfrm rot="5400000">
                  <a:off x="1000105" y="2857492"/>
                  <a:ext cx="42861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70715" name="Line 130"/>
              <p:cNvSpPr>
                <a:spLocks noChangeShapeType="1"/>
              </p:cNvSpPr>
              <p:nvPr/>
            </p:nvSpPr>
            <p:spPr bwMode="auto">
              <a:xfrm>
                <a:off x="1457338" y="2643181"/>
                <a:ext cx="32858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70712" name="Text Box 138"/>
            <p:cNvSpPr txBox="1">
              <a:spLocks noChangeArrowheads="1"/>
            </p:cNvSpPr>
            <p:nvPr/>
          </p:nvSpPr>
          <p:spPr bwMode="auto">
            <a:xfrm>
              <a:off x="3638552" y="3967124"/>
              <a:ext cx="471482" cy="45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y</a:t>
              </a:r>
            </a:p>
          </p:txBody>
        </p:sp>
        <p:sp>
          <p:nvSpPr>
            <p:cNvPr id="70713" name="Line 130"/>
            <p:cNvSpPr>
              <a:spLocks noChangeShapeType="1"/>
            </p:cNvSpPr>
            <p:nvPr/>
          </p:nvSpPr>
          <p:spPr bwMode="auto">
            <a:xfrm>
              <a:off x="3197224" y="4252918"/>
              <a:ext cx="42861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92" name="矩形 91"/>
          <p:cNvSpPr>
            <a:spLocks noChangeArrowheads="1"/>
          </p:cNvSpPr>
          <p:nvPr/>
        </p:nvSpPr>
        <p:spPr bwMode="auto">
          <a:xfrm>
            <a:off x="785813" y="3252788"/>
            <a:ext cx="266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2</a:t>
            </a: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 </a:t>
            </a:r>
            <a:r>
              <a:rPr lang="zh-CN" altLang="en-US" sz="2400" b="1">
                <a:solidFill>
                  <a:srgbClr val="0000FF"/>
                </a:solidFill>
                <a:latin typeface="Times New Roman" pitchFamily="18" charset="0"/>
                <a:cs typeface="Times New Roman" pitchFamily="18" charset="0"/>
              </a:rPr>
              <a:t>输入端并联</a:t>
            </a:r>
            <a:endParaRPr lang="zh-CN" altLang="en-US" sz="2400">
              <a:solidFill>
                <a:srgbClr val="0000FF"/>
              </a:solidFill>
              <a:latin typeface="Times New Roman" pitchFamily="18" charset="0"/>
              <a:cs typeface="Times New Roman" pitchFamily="18" charset="0"/>
            </a:endParaRPr>
          </a:p>
        </p:txBody>
      </p:sp>
      <p:grpSp>
        <p:nvGrpSpPr>
          <p:cNvPr id="11" name="组合 92"/>
          <p:cNvGrpSpPr>
            <a:grpSpLocks/>
          </p:cNvGrpSpPr>
          <p:nvPr/>
        </p:nvGrpSpPr>
        <p:grpSpPr bwMode="auto">
          <a:xfrm>
            <a:off x="957263" y="3681413"/>
            <a:ext cx="3043237" cy="890587"/>
            <a:chOff x="957273" y="1714488"/>
            <a:chExt cx="3043223" cy="890580"/>
          </a:xfrm>
        </p:grpSpPr>
        <p:sp>
          <p:nvSpPr>
            <p:cNvPr id="70691" name="Line 130"/>
            <p:cNvSpPr>
              <a:spLocks noChangeShapeType="1"/>
            </p:cNvSpPr>
            <p:nvPr/>
          </p:nvSpPr>
          <p:spPr bwMode="auto">
            <a:xfrm>
              <a:off x="1385874" y="2000293"/>
              <a:ext cx="71435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92" name="Text Box 133"/>
            <p:cNvSpPr txBox="1">
              <a:spLocks noChangeArrowheads="1"/>
            </p:cNvSpPr>
            <p:nvPr/>
          </p:nvSpPr>
          <p:spPr bwMode="auto">
            <a:xfrm>
              <a:off x="966802" y="1714488"/>
              <a:ext cx="471482" cy="45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grpSp>
          <p:nvGrpSpPr>
            <p:cNvPr id="70693" name="组合 61"/>
            <p:cNvGrpSpPr>
              <a:grpSpLocks/>
            </p:cNvGrpSpPr>
            <p:nvPr/>
          </p:nvGrpSpPr>
          <p:grpSpPr bwMode="auto">
            <a:xfrm>
              <a:off x="2100255" y="1890688"/>
              <a:ext cx="1002912" cy="714380"/>
              <a:chOff x="4357683" y="1214404"/>
              <a:chExt cx="601033" cy="428643"/>
            </a:xfrm>
          </p:grpSpPr>
          <p:sp>
            <p:nvSpPr>
              <p:cNvPr id="70699" name="Oval 132"/>
              <p:cNvSpPr>
                <a:spLocks noChangeArrowheads="1"/>
              </p:cNvSpPr>
              <p:nvPr/>
            </p:nvSpPr>
            <p:spPr bwMode="auto">
              <a:xfrm>
                <a:off x="4872419" y="1382698"/>
                <a:ext cx="86297" cy="86403"/>
              </a:xfrm>
              <a:prstGeom prst="ellipse">
                <a:avLst/>
              </a:prstGeom>
              <a:noFill/>
              <a:ln w="28575"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grpSp>
            <p:nvGrpSpPr>
              <p:cNvPr id="70700" name="组合 76"/>
              <p:cNvGrpSpPr>
                <a:grpSpLocks/>
              </p:cNvGrpSpPr>
              <p:nvPr/>
            </p:nvGrpSpPr>
            <p:grpSpPr bwMode="auto">
              <a:xfrm>
                <a:off x="4357683" y="1214404"/>
                <a:ext cx="501528" cy="428643"/>
                <a:chOff x="4284641" y="3500415"/>
                <a:chExt cx="726871" cy="558826"/>
              </a:xfrm>
            </p:grpSpPr>
            <p:sp>
              <p:nvSpPr>
                <p:cNvPr id="104" name="弧形 103"/>
                <p:cNvSpPr/>
                <p:nvPr/>
              </p:nvSpPr>
              <p:spPr bwMode="auto">
                <a:xfrm>
                  <a:off x="4430808" y="3500424"/>
                  <a:ext cx="580485" cy="558817"/>
                </a:xfrm>
                <a:prstGeom prst="arc">
                  <a:avLst>
                    <a:gd name="adj1" fmla="val 16144200"/>
                    <a:gd name="adj2" fmla="val 5427747"/>
                  </a:avLst>
                </a:prstGeom>
                <a:noFill/>
                <a:ln w="38100" cap="flat" cmpd="sng" algn="ctr">
                  <a:solidFill>
                    <a:srgbClr val="0000FF"/>
                  </a:solidFill>
                  <a:prstDash val="solid"/>
                  <a:round/>
                  <a:headEnd type="none" w="med" len="med"/>
                  <a:tailEnd type="none" w="med" len="med"/>
                </a:ln>
                <a:effectLst/>
              </p:spPr>
              <p:txBody>
                <a:bodyPr/>
                <a:lstStyle/>
                <a:p>
                  <a:pPr algn="ctr">
                    <a:defRPr/>
                  </a:pPr>
                  <a:endParaRPr lang="zh-CN" altLang="en-US" sz="1800" b="1">
                    <a:solidFill>
                      <a:srgbClr val="000000"/>
                    </a:solidFill>
                    <a:latin typeface="Times New Roman" pitchFamily="18" charset="0"/>
                    <a:cs typeface="Times New Roman" pitchFamily="18" charset="0"/>
                  </a:endParaRPr>
                </a:p>
              </p:txBody>
            </p:sp>
            <p:cxnSp>
              <p:nvCxnSpPr>
                <p:cNvPr id="70702" name="直接连接符 78"/>
                <p:cNvCxnSpPr>
                  <a:cxnSpLocks noChangeShapeType="1"/>
                  <a:stCxn id="104" idx="0"/>
                </p:cNvCxnSpPr>
                <p:nvPr/>
              </p:nvCxnSpPr>
              <p:spPr bwMode="auto">
                <a:xfrm rot="10800000">
                  <a:off x="4285447" y="3500438"/>
                  <a:ext cx="431048" cy="37"/>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70703" name="直接连接符 79"/>
                <p:cNvCxnSpPr>
                  <a:cxnSpLocks noChangeShapeType="1"/>
                </p:cNvCxnSpPr>
                <p:nvPr/>
              </p:nvCxnSpPr>
              <p:spPr bwMode="auto">
                <a:xfrm rot="10800000">
                  <a:off x="4285447" y="4058467"/>
                  <a:ext cx="435764"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70704" name="直接连接符 80"/>
                <p:cNvCxnSpPr>
                  <a:cxnSpLocks noChangeShapeType="1"/>
                </p:cNvCxnSpPr>
                <p:nvPr/>
              </p:nvCxnSpPr>
              <p:spPr bwMode="auto">
                <a:xfrm rot="5400000">
                  <a:off x="4006433" y="3779420"/>
                  <a:ext cx="558029" cy="1614"/>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grpSp>
        <p:sp>
          <p:nvSpPr>
            <p:cNvPr id="70694" name="Text Box 138"/>
            <p:cNvSpPr txBox="1">
              <a:spLocks noChangeArrowheads="1"/>
            </p:cNvSpPr>
            <p:nvPr/>
          </p:nvSpPr>
          <p:spPr bwMode="auto">
            <a:xfrm>
              <a:off x="3529014" y="2000240"/>
              <a:ext cx="471482" cy="45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y</a:t>
              </a:r>
            </a:p>
          </p:txBody>
        </p:sp>
        <p:sp>
          <p:nvSpPr>
            <p:cNvPr id="70695" name="Text Box 133"/>
            <p:cNvSpPr txBox="1">
              <a:spLocks noChangeArrowheads="1"/>
            </p:cNvSpPr>
            <p:nvPr/>
          </p:nvSpPr>
          <p:spPr bwMode="auto">
            <a:xfrm>
              <a:off x="957273" y="2000294"/>
              <a:ext cx="471482" cy="46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70696" name="Line 130"/>
            <p:cNvSpPr>
              <a:spLocks noChangeShapeType="1"/>
            </p:cNvSpPr>
            <p:nvPr/>
          </p:nvSpPr>
          <p:spPr bwMode="auto">
            <a:xfrm>
              <a:off x="3113086" y="2247881"/>
              <a:ext cx="42861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97" name="Line 130"/>
            <p:cNvSpPr>
              <a:spLocks noChangeShapeType="1"/>
            </p:cNvSpPr>
            <p:nvPr/>
          </p:nvSpPr>
          <p:spPr bwMode="auto">
            <a:xfrm>
              <a:off x="1385874" y="2235181"/>
              <a:ext cx="71435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98" name="Line 130"/>
            <p:cNvSpPr>
              <a:spLocks noChangeShapeType="1"/>
            </p:cNvSpPr>
            <p:nvPr/>
          </p:nvSpPr>
          <p:spPr bwMode="auto">
            <a:xfrm>
              <a:off x="1760518" y="2462195"/>
              <a:ext cx="32858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 name="组合 109"/>
          <p:cNvGrpSpPr>
            <a:grpSpLocks/>
          </p:cNvGrpSpPr>
          <p:nvPr/>
        </p:nvGrpSpPr>
        <p:grpSpPr bwMode="auto">
          <a:xfrm>
            <a:off x="1727200" y="4164013"/>
            <a:ext cx="71438" cy="265112"/>
            <a:chOff x="1727180" y="4164018"/>
            <a:chExt cx="72000" cy="265116"/>
          </a:xfrm>
        </p:grpSpPr>
        <p:sp>
          <p:nvSpPr>
            <p:cNvPr id="70689" name="Line 130"/>
            <p:cNvSpPr>
              <a:spLocks noChangeShapeType="1"/>
            </p:cNvSpPr>
            <p:nvPr/>
          </p:nvSpPr>
          <p:spPr bwMode="auto">
            <a:xfrm rot="5400000" flipV="1">
              <a:off x="1653361" y="4321977"/>
              <a:ext cx="214315" cy="0"/>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90" name="Oval 132"/>
            <p:cNvSpPr>
              <a:spLocks noChangeArrowheads="1"/>
            </p:cNvSpPr>
            <p:nvPr/>
          </p:nvSpPr>
          <p:spPr bwMode="auto">
            <a:xfrm>
              <a:off x="1727180" y="4164018"/>
              <a:ext cx="72000" cy="72000"/>
            </a:xfrm>
            <a:prstGeom prst="ellipse">
              <a:avLst/>
            </a:prstGeom>
            <a:solidFill>
              <a:schemeClr val="tx1"/>
            </a:solidFill>
            <a:ln w="28575" cap="sq">
              <a:solidFill>
                <a:schemeClr val="tx1"/>
              </a:solidFill>
              <a:round/>
              <a:headEnd type="none" w="sm" len="sm"/>
              <a:tailEnd type="none" w="sm" len="sm"/>
            </a:ln>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grpSp>
      <p:sp>
        <p:nvSpPr>
          <p:cNvPr id="111" name="矩形 110"/>
          <p:cNvSpPr>
            <a:spLocks noChangeArrowheads="1"/>
          </p:cNvSpPr>
          <p:nvPr/>
        </p:nvSpPr>
        <p:spPr bwMode="auto">
          <a:xfrm>
            <a:off x="4483100" y="3252788"/>
            <a:ext cx="266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3</a:t>
            </a: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 </a:t>
            </a:r>
            <a:r>
              <a:rPr lang="zh-CN" altLang="en-US" sz="2400" b="1">
                <a:solidFill>
                  <a:srgbClr val="0000FF"/>
                </a:solidFill>
                <a:latin typeface="Times New Roman" pitchFamily="18" charset="0"/>
                <a:cs typeface="Times New Roman" pitchFamily="18" charset="0"/>
              </a:rPr>
              <a:t>输入端悬空</a:t>
            </a:r>
            <a:endParaRPr lang="zh-CN" altLang="en-US" sz="2400">
              <a:solidFill>
                <a:srgbClr val="0000FF"/>
              </a:solidFill>
              <a:latin typeface="Times New Roman" pitchFamily="18" charset="0"/>
              <a:cs typeface="Times New Roman" pitchFamily="18" charset="0"/>
            </a:endParaRPr>
          </a:p>
        </p:txBody>
      </p:sp>
      <p:grpSp>
        <p:nvGrpSpPr>
          <p:cNvPr id="15" name="组合 127"/>
          <p:cNvGrpSpPr>
            <a:grpSpLocks/>
          </p:cNvGrpSpPr>
          <p:nvPr/>
        </p:nvGrpSpPr>
        <p:grpSpPr bwMode="auto">
          <a:xfrm>
            <a:off x="4500563" y="3681413"/>
            <a:ext cx="3357562" cy="1046162"/>
            <a:chOff x="4286248" y="3681425"/>
            <a:chExt cx="3357586" cy="1045601"/>
          </a:xfrm>
        </p:grpSpPr>
        <p:grpSp>
          <p:nvGrpSpPr>
            <p:cNvPr id="70673" name="组合 111"/>
            <p:cNvGrpSpPr>
              <a:grpSpLocks/>
            </p:cNvGrpSpPr>
            <p:nvPr/>
          </p:nvGrpSpPr>
          <p:grpSpPr bwMode="auto">
            <a:xfrm>
              <a:off x="4600611" y="3681425"/>
              <a:ext cx="3043223" cy="890580"/>
              <a:chOff x="957273" y="1714488"/>
              <a:chExt cx="3043223" cy="890580"/>
            </a:xfrm>
          </p:grpSpPr>
          <p:sp>
            <p:nvSpPr>
              <p:cNvPr id="70675" name="Line 130"/>
              <p:cNvSpPr>
                <a:spLocks noChangeShapeType="1"/>
              </p:cNvSpPr>
              <p:nvPr/>
            </p:nvSpPr>
            <p:spPr bwMode="auto">
              <a:xfrm>
                <a:off x="1385874" y="2000293"/>
                <a:ext cx="71435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76" name="Text Box 133"/>
              <p:cNvSpPr txBox="1">
                <a:spLocks noChangeArrowheads="1"/>
              </p:cNvSpPr>
              <p:nvPr/>
            </p:nvSpPr>
            <p:spPr bwMode="auto">
              <a:xfrm>
                <a:off x="966802" y="1714488"/>
                <a:ext cx="471482" cy="45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a</a:t>
                </a:r>
              </a:p>
            </p:txBody>
          </p:sp>
          <p:grpSp>
            <p:nvGrpSpPr>
              <p:cNvPr id="70677" name="组合 61"/>
              <p:cNvGrpSpPr>
                <a:grpSpLocks/>
              </p:cNvGrpSpPr>
              <p:nvPr/>
            </p:nvGrpSpPr>
            <p:grpSpPr bwMode="auto">
              <a:xfrm>
                <a:off x="2100256" y="1890688"/>
                <a:ext cx="1002909" cy="714380"/>
                <a:chOff x="4357683" y="1214404"/>
                <a:chExt cx="601031" cy="428643"/>
              </a:xfrm>
            </p:grpSpPr>
            <p:sp>
              <p:nvSpPr>
                <p:cNvPr id="70683" name="Oval 132"/>
                <p:cNvSpPr>
                  <a:spLocks noChangeArrowheads="1"/>
                </p:cNvSpPr>
                <p:nvPr/>
              </p:nvSpPr>
              <p:spPr bwMode="auto">
                <a:xfrm>
                  <a:off x="4872416" y="1382698"/>
                  <a:ext cx="86298" cy="86357"/>
                </a:xfrm>
                <a:prstGeom prst="ellipse">
                  <a:avLst/>
                </a:prstGeom>
                <a:noFill/>
                <a:ln w="28575"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solidFill>
                      <a:srgbClr val="000000"/>
                    </a:solidFill>
                    <a:latin typeface="Times New Roman" pitchFamily="18" charset="0"/>
                    <a:cs typeface="Times New Roman" pitchFamily="18" charset="0"/>
                  </a:endParaRPr>
                </a:p>
              </p:txBody>
            </p:sp>
            <p:grpSp>
              <p:nvGrpSpPr>
                <p:cNvPr id="70684" name="组合 76"/>
                <p:cNvGrpSpPr>
                  <a:grpSpLocks/>
                </p:cNvGrpSpPr>
                <p:nvPr/>
              </p:nvGrpSpPr>
              <p:grpSpPr bwMode="auto">
                <a:xfrm>
                  <a:off x="4357683" y="1214404"/>
                  <a:ext cx="501528" cy="428643"/>
                  <a:chOff x="4284641" y="3500415"/>
                  <a:chExt cx="726871" cy="558826"/>
                </a:xfrm>
              </p:grpSpPr>
              <p:sp>
                <p:nvSpPr>
                  <p:cNvPr id="123" name="弧形 122"/>
                  <p:cNvSpPr/>
                  <p:nvPr/>
                </p:nvSpPr>
                <p:spPr bwMode="auto">
                  <a:xfrm>
                    <a:off x="4430789" y="3500350"/>
                    <a:ext cx="580492" cy="558523"/>
                  </a:xfrm>
                  <a:prstGeom prst="arc">
                    <a:avLst>
                      <a:gd name="adj1" fmla="val 16144200"/>
                      <a:gd name="adj2" fmla="val 5427747"/>
                    </a:avLst>
                  </a:prstGeom>
                  <a:noFill/>
                  <a:ln w="38100" cap="flat" cmpd="sng" algn="ctr">
                    <a:solidFill>
                      <a:srgbClr val="0000FF"/>
                    </a:solidFill>
                    <a:prstDash val="solid"/>
                    <a:round/>
                    <a:headEnd type="none" w="med" len="med"/>
                    <a:tailEnd type="none" w="med" len="med"/>
                  </a:ln>
                  <a:effectLst/>
                </p:spPr>
                <p:txBody>
                  <a:bodyPr/>
                  <a:lstStyle/>
                  <a:p>
                    <a:pPr algn="ctr">
                      <a:defRPr/>
                    </a:pPr>
                    <a:endParaRPr lang="zh-CN" altLang="en-US" sz="1800" b="1">
                      <a:solidFill>
                        <a:srgbClr val="000000"/>
                      </a:solidFill>
                      <a:latin typeface="Times New Roman" pitchFamily="18" charset="0"/>
                      <a:cs typeface="Times New Roman" pitchFamily="18" charset="0"/>
                    </a:endParaRPr>
                  </a:p>
                </p:txBody>
              </p:sp>
              <p:cxnSp>
                <p:nvCxnSpPr>
                  <p:cNvPr id="70686" name="直接连接符 78"/>
                  <p:cNvCxnSpPr>
                    <a:cxnSpLocks noChangeShapeType="1"/>
                    <a:stCxn id="123" idx="0"/>
                  </p:cNvCxnSpPr>
                  <p:nvPr/>
                </p:nvCxnSpPr>
                <p:spPr bwMode="auto">
                  <a:xfrm rot="10800000">
                    <a:off x="4285447" y="3500438"/>
                    <a:ext cx="431048" cy="37"/>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70687" name="直接连接符 79"/>
                  <p:cNvCxnSpPr>
                    <a:cxnSpLocks noChangeShapeType="1"/>
                  </p:cNvCxnSpPr>
                  <p:nvPr/>
                </p:nvCxnSpPr>
                <p:spPr bwMode="auto">
                  <a:xfrm rot="10800000">
                    <a:off x="4285447" y="4058467"/>
                    <a:ext cx="435764"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70688" name="直接连接符 80"/>
                  <p:cNvCxnSpPr>
                    <a:cxnSpLocks noChangeShapeType="1"/>
                  </p:cNvCxnSpPr>
                  <p:nvPr/>
                </p:nvCxnSpPr>
                <p:spPr bwMode="auto">
                  <a:xfrm rot="5400000">
                    <a:off x="4006433" y="3779420"/>
                    <a:ext cx="558029" cy="1614"/>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grpSp>
          <p:sp>
            <p:nvSpPr>
              <p:cNvPr id="70678" name="Text Box 138"/>
              <p:cNvSpPr txBox="1">
                <a:spLocks noChangeArrowheads="1"/>
              </p:cNvSpPr>
              <p:nvPr/>
            </p:nvSpPr>
            <p:spPr bwMode="auto">
              <a:xfrm>
                <a:off x="3529014" y="2004522"/>
                <a:ext cx="471482" cy="45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y</a:t>
                </a:r>
              </a:p>
            </p:txBody>
          </p:sp>
          <p:sp>
            <p:nvSpPr>
              <p:cNvPr id="70679" name="Text Box 133"/>
              <p:cNvSpPr txBox="1">
                <a:spLocks noChangeArrowheads="1"/>
              </p:cNvSpPr>
              <p:nvPr/>
            </p:nvSpPr>
            <p:spPr bwMode="auto">
              <a:xfrm>
                <a:off x="957273" y="2000294"/>
                <a:ext cx="471482" cy="46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400" b="1" i="1">
                    <a:solidFill>
                      <a:srgbClr val="FF0000"/>
                    </a:solidFill>
                    <a:latin typeface="Times New Roman" pitchFamily="18" charset="0"/>
                    <a:cs typeface="Times New Roman" pitchFamily="18" charset="0"/>
                  </a:rPr>
                  <a:t>b</a:t>
                </a:r>
              </a:p>
            </p:txBody>
          </p:sp>
          <p:sp>
            <p:nvSpPr>
              <p:cNvPr id="70680" name="Line 130"/>
              <p:cNvSpPr>
                <a:spLocks noChangeShapeType="1"/>
              </p:cNvSpPr>
              <p:nvPr/>
            </p:nvSpPr>
            <p:spPr bwMode="auto">
              <a:xfrm>
                <a:off x="3113086" y="2247888"/>
                <a:ext cx="42861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1" name="Line 130"/>
              <p:cNvSpPr>
                <a:spLocks noChangeShapeType="1"/>
              </p:cNvSpPr>
              <p:nvPr/>
            </p:nvSpPr>
            <p:spPr bwMode="auto">
              <a:xfrm>
                <a:off x="1385874" y="2235181"/>
                <a:ext cx="71435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2" name="Line 130"/>
              <p:cNvSpPr>
                <a:spLocks noChangeShapeType="1"/>
              </p:cNvSpPr>
              <p:nvPr/>
            </p:nvSpPr>
            <p:spPr bwMode="auto">
              <a:xfrm>
                <a:off x="1760518" y="2462195"/>
                <a:ext cx="32858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70674" name="Text Box 138"/>
            <p:cNvSpPr txBox="1">
              <a:spLocks noChangeArrowheads="1"/>
            </p:cNvSpPr>
            <p:nvPr/>
          </p:nvSpPr>
          <p:spPr bwMode="auto">
            <a:xfrm>
              <a:off x="4286248" y="4357694"/>
              <a:ext cx="12858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1800" b="1">
                  <a:solidFill>
                    <a:srgbClr val="FF0000"/>
                  </a:solidFill>
                  <a:latin typeface="Times New Roman" pitchFamily="18" charset="0"/>
                  <a:cs typeface="Times New Roman" pitchFamily="18" charset="0"/>
                </a:rPr>
                <a:t>“无连接</a:t>
              </a:r>
              <a:r>
                <a:rPr kumimoji="1" lang="en-US" altLang="zh-CN" sz="1800" b="1">
                  <a:solidFill>
                    <a:srgbClr val="FF0000"/>
                  </a:solidFill>
                  <a:latin typeface="Times New Roman" pitchFamily="18" charset="0"/>
                  <a:cs typeface="Times New Roman" pitchFamily="18" charset="0"/>
                </a:rPr>
                <a:t>”</a:t>
              </a:r>
            </a:p>
          </p:txBody>
        </p:sp>
      </p:grpSp>
      <p:sp>
        <p:nvSpPr>
          <p:cNvPr id="129" name="矩形 128"/>
          <p:cNvSpPr>
            <a:spLocks noChangeArrowheads="1"/>
          </p:cNvSpPr>
          <p:nvPr/>
        </p:nvSpPr>
        <p:spPr bwMode="auto">
          <a:xfrm>
            <a:off x="785813" y="4824413"/>
            <a:ext cx="4510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0000"/>
                </a:solidFill>
                <a:latin typeface="Times New Roman" pitchFamily="18" charset="0"/>
                <a:cs typeface="Times New Roman" pitchFamily="18" charset="0"/>
              </a:rPr>
              <a:t>2. CMOS</a:t>
            </a:r>
            <a:r>
              <a:rPr lang="zh-CN" altLang="en-US" sz="2400" b="1">
                <a:solidFill>
                  <a:srgbClr val="FF0000"/>
                </a:solidFill>
                <a:latin typeface="Times New Roman" pitchFamily="18" charset="0"/>
                <a:cs typeface="Times New Roman" pitchFamily="18" charset="0"/>
              </a:rPr>
              <a:t>门电路多余输入端处理</a:t>
            </a:r>
            <a:endParaRPr lang="zh-CN" altLang="en-US" sz="2400">
              <a:solidFill>
                <a:srgbClr val="FF0000"/>
              </a:solidFill>
              <a:latin typeface="Times New Roman" pitchFamily="18" charset="0"/>
              <a:cs typeface="Times New Roman" pitchFamily="18" charset="0"/>
            </a:endParaRPr>
          </a:p>
        </p:txBody>
      </p:sp>
      <p:sp>
        <p:nvSpPr>
          <p:cNvPr id="130" name="矩形 129"/>
          <p:cNvSpPr>
            <a:spLocks noChangeArrowheads="1"/>
          </p:cNvSpPr>
          <p:nvPr/>
        </p:nvSpPr>
        <p:spPr bwMode="auto">
          <a:xfrm>
            <a:off x="785813" y="5324475"/>
            <a:ext cx="6837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1</a:t>
            </a:r>
            <a:r>
              <a:rPr lang="zh-CN" altLang="en-US" sz="2400" b="1">
                <a:solidFill>
                  <a:srgbClr val="0000FF"/>
                </a:solidFill>
                <a:latin typeface="Times New Roman" pitchFamily="18" charset="0"/>
                <a:cs typeface="Times New Roman" pitchFamily="18" charset="0"/>
              </a:rPr>
              <a:t>）多余输入端可接至固定电平或输入端并联。</a:t>
            </a:r>
            <a:endParaRPr lang="zh-CN" altLang="en-US" sz="2400">
              <a:solidFill>
                <a:srgbClr val="0000FF"/>
              </a:solidFill>
              <a:latin typeface="Times New Roman" pitchFamily="18" charset="0"/>
              <a:cs typeface="Times New Roman" pitchFamily="18" charset="0"/>
            </a:endParaRPr>
          </a:p>
        </p:txBody>
      </p:sp>
      <p:sp>
        <p:nvSpPr>
          <p:cNvPr id="131" name="矩形 130"/>
          <p:cNvSpPr>
            <a:spLocks noChangeArrowheads="1"/>
          </p:cNvSpPr>
          <p:nvPr/>
        </p:nvSpPr>
        <p:spPr bwMode="auto">
          <a:xfrm>
            <a:off x="785813" y="5824538"/>
            <a:ext cx="59801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2</a:t>
            </a: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 CMOS</a:t>
            </a:r>
            <a:r>
              <a:rPr lang="zh-CN" altLang="en-US" sz="2400" b="1">
                <a:solidFill>
                  <a:srgbClr val="0000FF"/>
                </a:solidFill>
                <a:latin typeface="Times New Roman" pitchFamily="18" charset="0"/>
                <a:cs typeface="Times New Roman" pitchFamily="18" charset="0"/>
              </a:rPr>
              <a:t>门电路多余输入端</a:t>
            </a:r>
            <a:r>
              <a:rPr lang="zh-CN" altLang="en-US" sz="2400" b="1">
                <a:solidFill>
                  <a:srgbClr val="FF0000"/>
                </a:solidFill>
                <a:latin typeface="Times New Roman" pitchFamily="18" charset="0"/>
                <a:cs typeface="Times New Roman" pitchFamily="18" charset="0"/>
              </a:rPr>
              <a:t>不能悬空</a:t>
            </a:r>
            <a:r>
              <a:rPr lang="zh-CN" altLang="en-US" sz="2400" b="1">
                <a:solidFill>
                  <a:srgbClr val="0000FF"/>
                </a:solidFill>
                <a:latin typeface="Times New Roman" pitchFamily="18" charset="0"/>
                <a:cs typeface="Times New Roman" pitchFamily="18" charset="0"/>
              </a:rPr>
              <a:t>。</a:t>
            </a:r>
            <a:endParaRPr lang="zh-CN" altLang="en-US" sz="2400">
              <a:solidFill>
                <a:srgbClr val="0000FF"/>
              </a:solidFill>
              <a:latin typeface="Times New Roman" pitchFamily="18" charset="0"/>
              <a:cs typeface="Times New Roman" pitchFamily="18" charset="0"/>
            </a:endParaRPr>
          </a:p>
        </p:txBody>
      </p:sp>
      <p:sp>
        <p:nvSpPr>
          <p:cNvPr id="70672" name="矩形 1"/>
          <p:cNvSpPr>
            <a:spLocks noChangeArrowheads="1"/>
          </p:cNvSpPr>
          <p:nvPr/>
        </p:nvSpPr>
        <p:spPr bwMode="auto">
          <a:xfrm>
            <a:off x="4962525" y="6316663"/>
            <a:ext cx="4108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§2.6</a:t>
            </a:r>
            <a:r>
              <a:rPr kumimoji="1" lang="zh-CN" altLang="en-US" sz="1800" b="1">
                <a:solidFill>
                  <a:srgbClr val="FF0066"/>
                </a:solidFill>
                <a:latin typeface="Times New Roman" pitchFamily="18" charset="0"/>
                <a:ea typeface="楷体_GB2312" pitchFamily="49" charset="-122"/>
                <a:cs typeface="Times New Roman" pitchFamily="18" charset="0"/>
              </a:rPr>
              <a:t> 集成</a:t>
            </a:r>
            <a:r>
              <a:rPr lang="zh-CN" altLang="en-US" sz="1800" b="1">
                <a:solidFill>
                  <a:srgbClr val="FF0066"/>
                </a:solidFill>
                <a:latin typeface="Times New Roman" pitchFamily="18" charset="0"/>
                <a:ea typeface="楷体_GB2312" pitchFamily="49" charset="-122"/>
                <a:cs typeface="Times New Roman" pitchFamily="18" charset="0"/>
              </a:rPr>
              <a:t>逻辑门电路的使用注意事项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wipe(left)">
                                      <p:cBhvr>
                                        <p:cTn id="32" dur="500"/>
                                        <p:tgtEl>
                                          <p:spTgt spid="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1"/>
                                        </p:tgtEl>
                                        <p:attrNameLst>
                                          <p:attrName>style.visibility</p:attrName>
                                        </p:attrNameLst>
                                      </p:cBhvr>
                                      <p:to>
                                        <p:strVal val="visible"/>
                                      </p:to>
                                    </p:set>
                                    <p:animEffect transition="in" filter="wipe(left)">
                                      <p:cBhvr>
                                        <p:cTn id="47" dur="500"/>
                                        <p:tgtEl>
                                          <p:spTgt spid="1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9"/>
                                        </p:tgtEl>
                                        <p:attrNameLst>
                                          <p:attrName>style.visibility</p:attrName>
                                        </p:attrNameLst>
                                      </p:cBhvr>
                                      <p:to>
                                        <p:strVal val="visible"/>
                                      </p:to>
                                    </p:set>
                                    <p:animEffect transition="in" filter="wipe(left)">
                                      <p:cBhvr>
                                        <p:cTn id="57" dur="500"/>
                                        <p:tgtEl>
                                          <p:spTgt spid="12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0"/>
                                        </p:tgtEl>
                                        <p:attrNameLst>
                                          <p:attrName>style.visibility</p:attrName>
                                        </p:attrNameLst>
                                      </p:cBhvr>
                                      <p:to>
                                        <p:strVal val="visible"/>
                                      </p:to>
                                    </p:set>
                                    <p:animEffect transition="in" filter="wipe(left)">
                                      <p:cBhvr>
                                        <p:cTn id="62" dur="500"/>
                                        <p:tgtEl>
                                          <p:spTgt spid="13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31"/>
                                        </p:tgtEl>
                                        <p:attrNameLst>
                                          <p:attrName>style.visibility</p:attrName>
                                        </p:attrNameLst>
                                      </p:cBhvr>
                                      <p:to>
                                        <p:strVal val="visible"/>
                                      </p:to>
                                    </p:set>
                                    <p:animEffect transition="in" filter="wipe(left)">
                                      <p:cBhvr>
                                        <p:cTn id="67"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92" grpId="0"/>
      <p:bldP spid="111" grpId="0"/>
      <p:bldP spid="129" grpId="0"/>
      <p:bldP spid="130" grpId="0"/>
      <p:bldP spid="13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14"/>
          <p:cNvSpPr txBox="1">
            <a:spLocks noChangeArrowheads="1"/>
          </p:cNvSpPr>
          <p:nvPr/>
        </p:nvSpPr>
        <p:spPr bwMode="auto">
          <a:xfrm>
            <a:off x="1000125" y="785813"/>
            <a:ext cx="75723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latin typeface="Times New Roman" pitchFamily="18" charset="0"/>
                <a:cs typeface="Times New Roman" pitchFamily="18" charset="0"/>
              </a:rPr>
              <a:t>        在</a:t>
            </a:r>
            <a:r>
              <a:rPr lang="en-US" altLang="zh-CN" sz="2400" b="1">
                <a:latin typeface="Times New Roman" pitchFamily="18" charset="0"/>
                <a:cs typeface="Times New Roman" pitchFamily="18" charset="0"/>
              </a:rPr>
              <a:t>TTL</a:t>
            </a:r>
            <a:r>
              <a:rPr lang="zh-CN" altLang="en-US" sz="2400" b="1">
                <a:latin typeface="Times New Roman" pitchFamily="18" charset="0"/>
                <a:cs typeface="Times New Roman" pitchFamily="18" charset="0"/>
              </a:rPr>
              <a:t>与</a:t>
            </a:r>
            <a:r>
              <a:rPr lang="en-US" altLang="zh-CN" sz="2400" b="1">
                <a:latin typeface="Times New Roman" pitchFamily="18" charset="0"/>
                <a:cs typeface="Times New Roman" pitchFamily="18" charset="0"/>
              </a:rPr>
              <a:t>CMOS</a:t>
            </a:r>
            <a:r>
              <a:rPr lang="zh-CN" altLang="en-US" sz="2400" b="1">
                <a:latin typeface="Times New Roman" pitchFamily="18" charset="0"/>
                <a:cs typeface="Times New Roman" pitchFamily="18" charset="0"/>
              </a:rPr>
              <a:t>两种电路并存的情况下，经常会遇到互相对接的问题。</a:t>
            </a:r>
          </a:p>
        </p:txBody>
      </p:sp>
      <p:sp>
        <p:nvSpPr>
          <p:cNvPr id="4" name="Text Box 115"/>
          <p:cNvSpPr txBox="1">
            <a:spLocks noChangeArrowheads="1"/>
          </p:cNvSpPr>
          <p:nvPr/>
        </p:nvSpPr>
        <p:spPr bwMode="auto">
          <a:xfrm>
            <a:off x="2928938" y="2571750"/>
            <a:ext cx="3240087" cy="2862263"/>
          </a:xfrm>
          <a:prstGeom prst="rect">
            <a:avLst/>
          </a:prstGeom>
          <a:noFill/>
          <a:ln w="28575" algn="ctr">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lnSpc>
                <a:spcPct val="150000"/>
              </a:lnSpc>
              <a:spcBef>
                <a:spcPct val="0"/>
              </a:spcBef>
              <a:buFontTx/>
              <a:buNone/>
            </a:pPr>
            <a:r>
              <a:rPr lang="zh-CN" altLang="en-US" sz="2400" b="1">
                <a:solidFill>
                  <a:srgbClr val="FF0000"/>
                </a:solidFill>
                <a:latin typeface="Times New Roman" pitchFamily="18" charset="0"/>
                <a:cs typeface="Times New Roman" pitchFamily="18" charset="0"/>
              </a:rPr>
              <a:t>驱动门     负载门</a:t>
            </a:r>
            <a:endParaRPr lang="zh-CN" altLang="en-US" sz="2400" b="1" i="1">
              <a:solidFill>
                <a:srgbClr val="FF0000"/>
              </a:solidFill>
              <a:latin typeface="Times New Roman" pitchFamily="18" charset="0"/>
              <a:cs typeface="Times New Roman" pitchFamily="18" charset="0"/>
            </a:endParaRPr>
          </a:p>
          <a:p>
            <a:pPr algn="ctr" eaLnBrk="1" hangingPunct="1">
              <a:lnSpc>
                <a:spcPct val="150000"/>
              </a:lnSpc>
              <a:spcBef>
                <a:spcPct val="0"/>
              </a:spcBef>
              <a:buFontTx/>
              <a:buNone/>
            </a:pPr>
            <a:r>
              <a:rPr lang="en-US" altLang="zh-CN" sz="2400" b="1" i="1">
                <a:solidFill>
                  <a:srgbClr val="FF0000"/>
                </a:solidFill>
                <a:latin typeface="Times New Roman" pitchFamily="18" charset="0"/>
                <a:cs typeface="Times New Roman" pitchFamily="18" charset="0"/>
              </a:rPr>
              <a:t>U</a:t>
            </a:r>
            <a:r>
              <a:rPr lang="en-US" altLang="zh-CN" sz="2400" b="1" baseline="-25000">
                <a:solidFill>
                  <a:srgbClr val="FF0000"/>
                </a:solidFill>
                <a:latin typeface="Times New Roman" pitchFamily="18" charset="0"/>
                <a:cs typeface="Times New Roman" pitchFamily="18" charset="0"/>
              </a:rPr>
              <a:t>OH(min)</a:t>
            </a:r>
            <a:r>
              <a:rPr lang="zh-CN" altLang="en-US" sz="2400" b="1" baseline="-25000">
                <a:solidFill>
                  <a:srgbClr val="FF0000"/>
                </a:solidFill>
                <a:latin typeface="Times New Roman" pitchFamily="18" charset="0"/>
                <a:cs typeface="Times New Roman" pitchFamily="18" charset="0"/>
              </a:rPr>
              <a:t>  </a:t>
            </a:r>
            <a:r>
              <a:rPr lang="en-US" altLang="zh-CN" sz="2400" b="1">
                <a:solidFill>
                  <a:srgbClr val="FF0000"/>
                </a:solidFill>
                <a:latin typeface="Times New Roman" pitchFamily="18" charset="0"/>
                <a:cs typeface="Times New Roman" pitchFamily="18" charset="0"/>
              </a:rPr>
              <a:t>≥</a:t>
            </a:r>
            <a:r>
              <a:rPr lang="zh-CN" altLang="en-US" sz="2400" b="1">
                <a:solidFill>
                  <a:srgbClr val="FF0000"/>
                </a:solidFill>
                <a:latin typeface="Times New Roman" pitchFamily="18" charset="0"/>
                <a:cs typeface="Times New Roman" pitchFamily="18" charset="0"/>
              </a:rPr>
              <a:t>  </a:t>
            </a:r>
            <a:r>
              <a:rPr lang="en-US" altLang="zh-CN" sz="2400" b="1" i="1">
                <a:solidFill>
                  <a:srgbClr val="FF0000"/>
                </a:solidFill>
                <a:latin typeface="Times New Roman" pitchFamily="18" charset="0"/>
                <a:cs typeface="Times New Roman" pitchFamily="18" charset="0"/>
              </a:rPr>
              <a:t>U</a:t>
            </a:r>
            <a:r>
              <a:rPr lang="en-US" altLang="zh-CN" sz="2400" b="1" baseline="-25000">
                <a:solidFill>
                  <a:srgbClr val="FF0000"/>
                </a:solidFill>
                <a:latin typeface="Times New Roman" pitchFamily="18" charset="0"/>
                <a:cs typeface="Times New Roman" pitchFamily="18" charset="0"/>
              </a:rPr>
              <a:t>IH(min)</a:t>
            </a:r>
            <a:endParaRPr lang="en-US" altLang="zh-CN" sz="2400" b="1" i="1">
              <a:solidFill>
                <a:srgbClr val="FF0000"/>
              </a:solidFill>
              <a:latin typeface="Times New Roman" pitchFamily="18" charset="0"/>
              <a:cs typeface="Times New Roman" pitchFamily="18" charset="0"/>
            </a:endParaRPr>
          </a:p>
          <a:p>
            <a:pPr algn="ctr" eaLnBrk="1" hangingPunct="1">
              <a:lnSpc>
                <a:spcPct val="150000"/>
              </a:lnSpc>
              <a:spcBef>
                <a:spcPct val="0"/>
              </a:spcBef>
              <a:buFontTx/>
              <a:buNone/>
            </a:pPr>
            <a:r>
              <a:rPr lang="en-US" altLang="zh-CN" sz="2400" b="1" i="1">
                <a:solidFill>
                  <a:srgbClr val="FF0000"/>
                </a:solidFill>
                <a:latin typeface="Times New Roman" pitchFamily="18" charset="0"/>
                <a:cs typeface="Times New Roman" pitchFamily="18" charset="0"/>
              </a:rPr>
              <a:t>U</a:t>
            </a:r>
            <a:r>
              <a:rPr lang="en-US" altLang="zh-CN" sz="2400" b="1" baseline="-25000">
                <a:solidFill>
                  <a:srgbClr val="FF0000"/>
                </a:solidFill>
                <a:latin typeface="Times New Roman" pitchFamily="18" charset="0"/>
                <a:cs typeface="Times New Roman" pitchFamily="18" charset="0"/>
              </a:rPr>
              <a:t>OL(max)</a:t>
            </a:r>
            <a:r>
              <a:rPr lang="zh-CN" altLang="en-US" sz="2400" b="1" baseline="-25000">
                <a:solidFill>
                  <a:srgbClr val="FF0000"/>
                </a:solidFill>
                <a:latin typeface="Times New Roman" pitchFamily="18" charset="0"/>
                <a:cs typeface="Times New Roman" pitchFamily="18" charset="0"/>
              </a:rPr>
              <a:t>  </a:t>
            </a:r>
            <a:r>
              <a:rPr lang="en-US" altLang="zh-CN" sz="2400" b="1">
                <a:solidFill>
                  <a:srgbClr val="FF0000"/>
                </a:solidFill>
                <a:latin typeface="Times New Roman" pitchFamily="18" charset="0"/>
                <a:cs typeface="Times New Roman" pitchFamily="18" charset="0"/>
              </a:rPr>
              <a:t>≤</a:t>
            </a:r>
            <a:r>
              <a:rPr lang="zh-CN" altLang="en-US" sz="2400" b="1">
                <a:solidFill>
                  <a:srgbClr val="FF0000"/>
                </a:solidFill>
                <a:latin typeface="Times New Roman" pitchFamily="18" charset="0"/>
                <a:cs typeface="Times New Roman" pitchFamily="18" charset="0"/>
              </a:rPr>
              <a:t> </a:t>
            </a:r>
            <a:r>
              <a:rPr lang="en-US" altLang="zh-CN" sz="2400" b="1" i="1">
                <a:solidFill>
                  <a:srgbClr val="FF0000"/>
                </a:solidFill>
                <a:latin typeface="Times New Roman" pitchFamily="18" charset="0"/>
                <a:cs typeface="Times New Roman" pitchFamily="18" charset="0"/>
              </a:rPr>
              <a:t>U</a:t>
            </a:r>
            <a:r>
              <a:rPr lang="en-US" altLang="zh-CN" sz="2400" b="1" baseline="-25000">
                <a:solidFill>
                  <a:srgbClr val="FF0000"/>
                </a:solidFill>
                <a:latin typeface="Times New Roman" pitchFamily="18" charset="0"/>
                <a:cs typeface="Times New Roman" pitchFamily="18" charset="0"/>
              </a:rPr>
              <a:t>IL(max)</a:t>
            </a:r>
            <a:endParaRPr lang="en-US" altLang="zh-CN" sz="2400" b="1" i="1">
              <a:solidFill>
                <a:srgbClr val="FF0000"/>
              </a:solidFill>
              <a:latin typeface="Times New Roman" pitchFamily="18" charset="0"/>
              <a:cs typeface="Times New Roman" pitchFamily="18" charset="0"/>
            </a:endParaRPr>
          </a:p>
          <a:p>
            <a:pPr algn="ctr" eaLnBrk="1" hangingPunct="1">
              <a:lnSpc>
                <a:spcPct val="150000"/>
              </a:lnSpc>
              <a:spcBef>
                <a:spcPct val="0"/>
              </a:spcBef>
              <a:buFontTx/>
              <a:buNone/>
            </a:pPr>
            <a:r>
              <a:rPr lang="en-US" altLang="zh-CN" sz="2400" b="1" i="1">
                <a:solidFill>
                  <a:srgbClr val="FF0000"/>
                </a:solidFill>
                <a:latin typeface="Times New Roman" pitchFamily="18" charset="0"/>
                <a:cs typeface="Times New Roman" pitchFamily="18" charset="0"/>
              </a:rPr>
              <a:t>I</a:t>
            </a:r>
            <a:r>
              <a:rPr lang="en-US" altLang="zh-CN" sz="2400" b="1" baseline="-25000">
                <a:solidFill>
                  <a:srgbClr val="FF0000"/>
                </a:solidFill>
                <a:latin typeface="Times New Roman" pitchFamily="18" charset="0"/>
                <a:cs typeface="Times New Roman" pitchFamily="18" charset="0"/>
              </a:rPr>
              <a:t>OH(max)</a:t>
            </a:r>
            <a:r>
              <a:rPr lang="zh-CN" altLang="en-US" sz="2400" b="1" baseline="-25000">
                <a:solidFill>
                  <a:srgbClr val="FF0000"/>
                </a:solidFill>
                <a:latin typeface="Times New Roman" pitchFamily="18" charset="0"/>
                <a:cs typeface="Times New Roman" pitchFamily="18" charset="0"/>
              </a:rPr>
              <a:t>  </a:t>
            </a:r>
            <a:r>
              <a:rPr lang="en-US" altLang="zh-CN" sz="2400" b="1">
                <a:solidFill>
                  <a:srgbClr val="FF0000"/>
                </a:solidFill>
                <a:latin typeface="Times New Roman" pitchFamily="18" charset="0"/>
                <a:cs typeface="Times New Roman" pitchFamily="18" charset="0"/>
              </a:rPr>
              <a:t>≥</a:t>
            </a:r>
            <a:r>
              <a:rPr lang="zh-CN" altLang="en-US" sz="2400" b="1">
                <a:solidFill>
                  <a:srgbClr val="FF0000"/>
                </a:solidFill>
                <a:latin typeface="Times New Roman" pitchFamily="18" charset="0"/>
                <a:cs typeface="Times New Roman" pitchFamily="18" charset="0"/>
              </a:rPr>
              <a:t>  </a:t>
            </a:r>
            <a:r>
              <a:rPr lang="en-US" altLang="zh-CN" sz="2400" b="1">
                <a:solidFill>
                  <a:srgbClr val="FF0000"/>
                </a:solidFill>
                <a:latin typeface="Times New Roman" pitchFamily="18" charset="0"/>
                <a:cs typeface="Times New Roman" pitchFamily="18" charset="0"/>
              </a:rPr>
              <a:t>n</a:t>
            </a:r>
            <a:r>
              <a:rPr lang="en-US" altLang="zh-CN" sz="2400" b="1" i="1">
                <a:solidFill>
                  <a:srgbClr val="FF0000"/>
                </a:solidFill>
                <a:latin typeface="Times New Roman" pitchFamily="18" charset="0"/>
                <a:cs typeface="Times New Roman" pitchFamily="18" charset="0"/>
              </a:rPr>
              <a:t>I</a:t>
            </a:r>
            <a:r>
              <a:rPr lang="en-US" altLang="zh-CN" sz="2400" b="1" baseline="-25000">
                <a:solidFill>
                  <a:srgbClr val="FF0000"/>
                </a:solidFill>
                <a:latin typeface="Times New Roman" pitchFamily="18" charset="0"/>
                <a:cs typeface="Times New Roman" pitchFamily="18" charset="0"/>
              </a:rPr>
              <a:t>IH(max)</a:t>
            </a:r>
            <a:endParaRPr lang="en-US" altLang="zh-CN" sz="2400" b="1" i="1">
              <a:solidFill>
                <a:srgbClr val="FF0000"/>
              </a:solidFill>
              <a:latin typeface="Times New Roman" pitchFamily="18" charset="0"/>
              <a:cs typeface="Times New Roman" pitchFamily="18" charset="0"/>
            </a:endParaRPr>
          </a:p>
          <a:p>
            <a:pPr algn="ctr" eaLnBrk="1" hangingPunct="1">
              <a:lnSpc>
                <a:spcPct val="150000"/>
              </a:lnSpc>
              <a:spcBef>
                <a:spcPct val="0"/>
              </a:spcBef>
              <a:buFontTx/>
              <a:buNone/>
            </a:pPr>
            <a:r>
              <a:rPr lang="en-US" altLang="zh-CN" sz="2400" b="1" i="1">
                <a:solidFill>
                  <a:srgbClr val="FF0000"/>
                </a:solidFill>
                <a:latin typeface="Times New Roman" pitchFamily="18" charset="0"/>
                <a:cs typeface="Times New Roman" pitchFamily="18" charset="0"/>
              </a:rPr>
              <a:t>I</a:t>
            </a:r>
            <a:r>
              <a:rPr lang="en-US" altLang="zh-CN" sz="2400" b="1" baseline="-25000">
                <a:solidFill>
                  <a:srgbClr val="FF0000"/>
                </a:solidFill>
                <a:latin typeface="Times New Roman" pitchFamily="18" charset="0"/>
                <a:cs typeface="Times New Roman" pitchFamily="18" charset="0"/>
              </a:rPr>
              <a:t>OL(max)</a:t>
            </a:r>
            <a:r>
              <a:rPr lang="zh-CN" altLang="en-US" sz="2400" b="1" baseline="-25000">
                <a:solidFill>
                  <a:srgbClr val="FF0000"/>
                </a:solidFill>
                <a:latin typeface="Times New Roman" pitchFamily="18" charset="0"/>
                <a:cs typeface="Times New Roman" pitchFamily="18" charset="0"/>
              </a:rPr>
              <a:t>  </a:t>
            </a:r>
            <a:r>
              <a:rPr lang="en-US" altLang="zh-CN" sz="2400" b="1">
                <a:solidFill>
                  <a:srgbClr val="FF0000"/>
                </a:solidFill>
                <a:latin typeface="Times New Roman" pitchFamily="18" charset="0"/>
                <a:cs typeface="Times New Roman" pitchFamily="18" charset="0"/>
              </a:rPr>
              <a:t>≥</a:t>
            </a:r>
            <a:r>
              <a:rPr lang="zh-CN" altLang="en-US" sz="2400" b="1">
                <a:solidFill>
                  <a:srgbClr val="FF0000"/>
                </a:solidFill>
                <a:latin typeface="Times New Roman" pitchFamily="18" charset="0"/>
                <a:cs typeface="Times New Roman" pitchFamily="18" charset="0"/>
              </a:rPr>
              <a:t>  </a:t>
            </a:r>
            <a:r>
              <a:rPr lang="en-US" altLang="zh-CN" sz="2400" b="1">
                <a:solidFill>
                  <a:srgbClr val="FF0000"/>
                </a:solidFill>
                <a:latin typeface="Times New Roman" pitchFamily="18" charset="0"/>
                <a:cs typeface="Times New Roman" pitchFamily="18" charset="0"/>
              </a:rPr>
              <a:t>m</a:t>
            </a:r>
            <a:r>
              <a:rPr lang="en-US" altLang="zh-CN" sz="2400" b="1" i="1">
                <a:solidFill>
                  <a:srgbClr val="FF0000"/>
                </a:solidFill>
                <a:latin typeface="Times New Roman" pitchFamily="18" charset="0"/>
                <a:cs typeface="Times New Roman" pitchFamily="18" charset="0"/>
              </a:rPr>
              <a:t>I</a:t>
            </a:r>
            <a:r>
              <a:rPr lang="en-US" altLang="zh-CN" sz="2400" b="1" baseline="-25000">
                <a:solidFill>
                  <a:srgbClr val="FF0000"/>
                </a:solidFill>
                <a:latin typeface="Times New Roman" pitchFamily="18" charset="0"/>
                <a:cs typeface="Times New Roman" pitchFamily="18" charset="0"/>
              </a:rPr>
              <a:t>IL(max)</a:t>
            </a:r>
            <a:endParaRPr lang="en-US" altLang="zh-CN" sz="2400" b="1">
              <a:solidFill>
                <a:srgbClr val="FF0000"/>
              </a:solidFill>
              <a:latin typeface="Times New Roman" pitchFamily="18" charset="0"/>
              <a:cs typeface="Times New Roman" pitchFamily="18" charset="0"/>
            </a:endParaRPr>
          </a:p>
        </p:txBody>
      </p:sp>
      <p:sp>
        <p:nvSpPr>
          <p:cNvPr id="5" name="Text Box 499"/>
          <p:cNvSpPr txBox="1">
            <a:spLocks noChangeArrowheads="1"/>
          </p:cNvSpPr>
          <p:nvPr/>
        </p:nvSpPr>
        <p:spPr bwMode="auto">
          <a:xfrm>
            <a:off x="1143000" y="5578475"/>
            <a:ext cx="7429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000" b="1">
                <a:latin typeface="Times New Roman" pitchFamily="18" charset="0"/>
                <a:cs typeface="Times New Roman" pitchFamily="18" charset="0"/>
              </a:rPr>
              <a:t>        其中</a:t>
            </a:r>
            <a:r>
              <a:rPr lang="en-US" altLang="zh-CN" sz="2000" b="1">
                <a:latin typeface="Times New Roman" pitchFamily="18" charset="0"/>
                <a:cs typeface="Times New Roman" pitchFamily="18" charset="0"/>
              </a:rPr>
              <a:t>n</a:t>
            </a:r>
            <a:r>
              <a:rPr lang="zh-CN" altLang="en-US" sz="2000" b="1">
                <a:latin typeface="Times New Roman" pitchFamily="18" charset="0"/>
                <a:cs typeface="Times New Roman" pitchFamily="18" charset="0"/>
              </a:rPr>
              <a:t>和</a:t>
            </a:r>
            <a:r>
              <a:rPr lang="en-US" altLang="zh-CN" sz="2000" b="1">
                <a:latin typeface="Times New Roman" pitchFamily="18" charset="0"/>
                <a:cs typeface="Times New Roman" pitchFamily="18" charset="0"/>
              </a:rPr>
              <a:t>m</a:t>
            </a:r>
            <a:r>
              <a:rPr lang="zh-CN" altLang="en-US" sz="2000" b="1">
                <a:latin typeface="Times New Roman" pitchFamily="18" charset="0"/>
                <a:cs typeface="Times New Roman" pitchFamily="18" charset="0"/>
              </a:rPr>
              <a:t>分别为负载电流中</a:t>
            </a:r>
            <a:r>
              <a:rPr lang="en-US" altLang="zh-CN" sz="2000" b="1" i="1">
                <a:latin typeface="Times New Roman" pitchFamily="18" charset="0"/>
                <a:cs typeface="Times New Roman" pitchFamily="18" charset="0"/>
              </a:rPr>
              <a:t>I</a:t>
            </a:r>
            <a:r>
              <a:rPr lang="en-US" altLang="zh-CN" sz="2000" b="1" baseline="-25000">
                <a:latin typeface="Times New Roman" pitchFamily="18" charset="0"/>
                <a:cs typeface="Times New Roman" pitchFamily="18" charset="0"/>
              </a:rPr>
              <a:t>IH</a:t>
            </a:r>
            <a:r>
              <a:rPr lang="zh-CN" altLang="en-US" sz="2000" b="1">
                <a:latin typeface="Times New Roman" pitchFamily="18" charset="0"/>
                <a:cs typeface="Times New Roman" pitchFamily="18" charset="0"/>
              </a:rPr>
              <a:t>和</a:t>
            </a:r>
            <a:r>
              <a:rPr lang="en-US" altLang="zh-CN" sz="2000" b="1" i="1">
                <a:latin typeface="Times New Roman" pitchFamily="18" charset="0"/>
                <a:cs typeface="Times New Roman" pitchFamily="18" charset="0"/>
              </a:rPr>
              <a:t>I</a:t>
            </a:r>
            <a:r>
              <a:rPr lang="en-US" altLang="zh-CN" sz="2000" b="1" baseline="-25000">
                <a:latin typeface="Times New Roman" pitchFamily="18" charset="0"/>
                <a:cs typeface="Times New Roman" pitchFamily="18" charset="0"/>
              </a:rPr>
              <a:t>IL</a:t>
            </a:r>
            <a:r>
              <a:rPr lang="zh-CN" altLang="en-US" sz="2000" b="1">
                <a:latin typeface="Times New Roman" pitchFamily="18" charset="0"/>
                <a:cs typeface="Times New Roman" pitchFamily="18" charset="0"/>
              </a:rPr>
              <a:t>的个数，当所有负载门的输入端没有并联（指多余输入端）的情况下，</a:t>
            </a:r>
            <a:r>
              <a:rPr lang="en-US" altLang="zh-CN" sz="2000" b="1">
                <a:latin typeface="Times New Roman" pitchFamily="18" charset="0"/>
                <a:cs typeface="Times New Roman" pitchFamily="18" charset="0"/>
              </a:rPr>
              <a:t>n=m </a:t>
            </a:r>
            <a:r>
              <a:rPr lang="zh-CN" altLang="en-US" sz="2000" b="1">
                <a:latin typeface="Times New Roman" pitchFamily="18" charset="0"/>
                <a:cs typeface="Times New Roman" pitchFamily="18" charset="0"/>
              </a:rPr>
              <a:t>。</a:t>
            </a:r>
            <a:endParaRPr lang="en-US" altLang="zh-CN" sz="2000" b="1">
              <a:latin typeface="Times New Roman" pitchFamily="18" charset="0"/>
              <a:cs typeface="Times New Roman" pitchFamily="18" charset="0"/>
            </a:endParaRPr>
          </a:p>
        </p:txBody>
      </p:sp>
      <p:sp>
        <p:nvSpPr>
          <p:cNvPr id="71685" name="矩形 6"/>
          <p:cNvSpPr>
            <a:spLocks noChangeArrowheads="1"/>
          </p:cNvSpPr>
          <p:nvPr/>
        </p:nvSpPr>
        <p:spPr bwMode="auto">
          <a:xfrm>
            <a:off x="357188" y="214313"/>
            <a:ext cx="5584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2800" b="1">
                <a:solidFill>
                  <a:srgbClr val="006600"/>
                </a:solidFill>
                <a:latin typeface="Times New Roman" pitchFamily="18" charset="0"/>
                <a:cs typeface="Times New Roman" pitchFamily="18" charset="0"/>
              </a:rPr>
              <a:t>三、</a:t>
            </a:r>
            <a:r>
              <a:rPr lang="en-US" altLang="zh-CN" sz="2800" b="1">
                <a:solidFill>
                  <a:srgbClr val="006600"/>
                </a:solidFill>
                <a:latin typeface="Times New Roman" pitchFamily="18" charset="0"/>
                <a:cs typeface="Times New Roman" pitchFamily="18" charset="0"/>
              </a:rPr>
              <a:t>TTL</a:t>
            </a:r>
            <a:r>
              <a:rPr lang="zh-CN" altLang="en-US" sz="2800" b="1">
                <a:solidFill>
                  <a:srgbClr val="006600"/>
                </a:solidFill>
                <a:latin typeface="Times New Roman" pitchFamily="18" charset="0"/>
                <a:cs typeface="Times New Roman" pitchFamily="18" charset="0"/>
              </a:rPr>
              <a:t>电路与</a:t>
            </a:r>
            <a:r>
              <a:rPr lang="en-US" altLang="zh-CN" sz="2800" b="1">
                <a:solidFill>
                  <a:srgbClr val="006600"/>
                </a:solidFill>
                <a:latin typeface="Times New Roman" pitchFamily="18" charset="0"/>
                <a:cs typeface="Times New Roman" pitchFamily="18" charset="0"/>
              </a:rPr>
              <a:t>CMOS</a:t>
            </a:r>
            <a:r>
              <a:rPr lang="zh-CN" altLang="en-US" sz="2800" b="1">
                <a:solidFill>
                  <a:srgbClr val="006600"/>
                </a:solidFill>
                <a:latin typeface="Times New Roman" pitchFamily="18" charset="0"/>
                <a:cs typeface="Times New Roman" pitchFamily="18" charset="0"/>
              </a:rPr>
              <a:t>电路的接口</a:t>
            </a:r>
          </a:p>
        </p:txBody>
      </p:sp>
      <p:sp>
        <p:nvSpPr>
          <p:cNvPr id="8" name="矩形 7"/>
          <p:cNvSpPr>
            <a:spLocks noChangeArrowheads="1"/>
          </p:cNvSpPr>
          <p:nvPr/>
        </p:nvSpPr>
        <p:spPr bwMode="auto">
          <a:xfrm>
            <a:off x="1000125" y="1714500"/>
            <a:ext cx="75723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FF"/>
                </a:solidFill>
                <a:latin typeface="Times New Roman" pitchFamily="18" charset="0"/>
                <a:cs typeface="Times New Roman" pitchFamily="18" charset="0"/>
              </a:rPr>
              <a:t>        驱动门必须能为负载门提供合乎标准的高、低电平和足够的驱动电流，也就是必须同时满足下列各式：</a:t>
            </a:r>
          </a:p>
        </p:txBody>
      </p:sp>
      <p:sp>
        <p:nvSpPr>
          <p:cNvPr id="71687" name="矩形 1"/>
          <p:cNvSpPr>
            <a:spLocks noChangeArrowheads="1"/>
          </p:cNvSpPr>
          <p:nvPr/>
        </p:nvSpPr>
        <p:spPr bwMode="auto">
          <a:xfrm>
            <a:off x="4962525" y="6316663"/>
            <a:ext cx="4108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§2.6</a:t>
            </a:r>
            <a:r>
              <a:rPr kumimoji="1" lang="zh-CN" altLang="en-US" sz="1800" b="1">
                <a:solidFill>
                  <a:srgbClr val="FF0066"/>
                </a:solidFill>
                <a:latin typeface="Times New Roman" pitchFamily="18" charset="0"/>
                <a:ea typeface="楷体_GB2312" pitchFamily="49" charset="-122"/>
                <a:cs typeface="Times New Roman" pitchFamily="18" charset="0"/>
              </a:rPr>
              <a:t> 集成</a:t>
            </a:r>
            <a:r>
              <a:rPr lang="zh-CN" altLang="en-US" sz="1800" b="1">
                <a:solidFill>
                  <a:srgbClr val="FF0066"/>
                </a:solidFill>
                <a:latin typeface="Times New Roman" pitchFamily="18" charset="0"/>
                <a:ea typeface="楷体_GB2312" pitchFamily="49" charset="-122"/>
                <a:cs typeface="Times New Roman" pitchFamily="18" charset="0"/>
              </a:rPr>
              <a:t>逻辑门电路的使用注意事项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395"/>
          <p:cNvSpPr txBox="1">
            <a:spLocks noChangeArrowheads="1"/>
          </p:cNvSpPr>
          <p:nvPr/>
        </p:nvSpPr>
        <p:spPr bwMode="auto">
          <a:xfrm>
            <a:off x="466725" y="109538"/>
            <a:ext cx="4962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0000"/>
                </a:solidFill>
                <a:latin typeface="Times New Roman" pitchFamily="18" charset="0"/>
                <a:cs typeface="Times New Roman" pitchFamily="18" charset="0"/>
              </a:rPr>
              <a:t>1. </a:t>
            </a:r>
            <a:r>
              <a:rPr lang="zh-CN" altLang="en-US" sz="2400" b="1">
                <a:solidFill>
                  <a:srgbClr val="FF0000"/>
                </a:solidFill>
                <a:latin typeface="Times New Roman" pitchFamily="18" charset="0"/>
                <a:cs typeface="Times New Roman" pitchFamily="18" charset="0"/>
              </a:rPr>
              <a:t>用</a:t>
            </a:r>
            <a:r>
              <a:rPr lang="en-US" altLang="zh-CN" sz="2400" b="1">
                <a:solidFill>
                  <a:srgbClr val="FF0000"/>
                </a:solidFill>
                <a:latin typeface="Times New Roman" pitchFamily="18" charset="0"/>
                <a:cs typeface="Times New Roman" pitchFamily="18" charset="0"/>
              </a:rPr>
              <a:t>TTL</a:t>
            </a:r>
            <a:r>
              <a:rPr lang="zh-CN" altLang="en-US" sz="2400" b="1">
                <a:solidFill>
                  <a:srgbClr val="FF0000"/>
                </a:solidFill>
                <a:latin typeface="Times New Roman" pitchFamily="18" charset="0"/>
                <a:cs typeface="Times New Roman" pitchFamily="18" charset="0"/>
              </a:rPr>
              <a:t>电路驱动</a:t>
            </a:r>
            <a:r>
              <a:rPr lang="en-US" altLang="zh-CN" sz="2400" b="1">
                <a:solidFill>
                  <a:srgbClr val="FF0000"/>
                </a:solidFill>
                <a:latin typeface="Times New Roman" pitchFamily="18" charset="0"/>
                <a:cs typeface="Times New Roman" pitchFamily="18" charset="0"/>
              </a:rPr>
              <a:t>CMOS</a:t>
            </a:r>
            <a:r>
              <a:rPr lang="zh-CN" altLang="en-US" sz="2400" b="1">
                <a:solidFill>
                  <a:srgbClr val="FF0000"/>
                </a:solidFill>
                <a:latin typeface="Times New Roman" pitchFamily="18" charset="0"/>
                <a:cs typeface="Times New Roman" pitchFamily="18" charset="0"/>
              </a:rPr>
              <a:t>电路 </a:t>
            </a:r>
          </a:p>
        </p:txBody>
      </p:sp>
      <p:grpSp>
        <p:nvGrpSpPr>
          <p:cNvPr id="2" name="组合 73"/>
          <p:cNvGrpSpPr>
            <a:grpSpLocks/>
          </p:cNvGrpSpPr>
          <p:nvPr/>
        </p:nvGrpSpPr>
        <p:grpSpPr bwMode="auto">
          <a:xfrm>
            <a:off x="517525" y="747713"/>
            <a:ext cx="8134350" cy="4987925"/>
            <a:chOff x="517525" y="747910"/>
            <a:chExt cx="8134350" cy="4987712"/>
          </a:xfrm>
        </p:grpSpPr>
        <p:pic>
          <p:nvPicPr>
            <p:cNvPr id="72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525" y="1239822"/>
              <a:ext cx="81343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矩形 39"/>
            <p:cNvSpPr/>
            <p:nvPr/>
          </p:nvSpPr>
          <p:spPr>
            <a:xfrm>
              <a:off x="2862263" y="747910"/>
              <a:ext cx="3281362" cy="400033"/>
            </a:xfrm>
            <a:prstGeom prst="rect">
              <a:avLst/>
            </a:prstGeom>
          </p:spPr>
          <p:txBody>
            <a:bodyPr wrap="none">
              <a:spAutoFit/>
            </a:bodyPr>
            <a:lstStyle/>
            <a:p>
              <a:pPr marL="457200" indent="-457200">
                <a:defRPr/>
              </a:pPr>
              <a:r>
                <a:rPr lang="zh-CN" altLang="en-US" sz="2000" b="1" dirty="0">
                  <a:solidFill>
                    <a:srgbClr val="0000FF"/>
                  </a:solidFill>
                  <a:latin typeface="+mn-ea"/>
                  <a:ea typeface="+mn-ea"/>
                </a:rPr>
                <a:t>常用系列门电路的主要参数</a:t>
              </a:r>
            </a:p>
          </p:txBody>
        </p:sp>
      </p:grpSp>
      <p:grpSp>
        <p:nvGrpSpPr>
          <p:cNvPr id="3" name="组合 47"/>
          <p:cNvGrpSpPr>
            <a:grpSpLocks/>
          </p:cNvGrpSpPr>
          <p:nvPr/>
        </p:nvGrpSpPr>
        <p:grpSpPr bwMode="auto">
          <a:xfrm>
            <a:off x="2428875" y="4025900"/>
            <a:ext cx="6072188" cy="1260475"/>
            <a:chOff x="2428860" y="4025904"/>
            <a:chExt cx="6072230" cy="1260484"/>
          </a:xfrm>
        </p:grpSpPr>
        <p:sp>
          <p:nvSpPr>
            <p:cNvPr id="72727" name="Oval 489"/>
            <p:cNvSpPr>
              <a:spLocks noChangeArrowheads="1"/>
            </p:cNvSpPr>
            <p:nvPr/>
          </p:nvSpPr>
          <p:spPr bwMode="auto">
            <a:xfrm>
              <a:off x="2428860" y="4810317"/>
              <a:ext cx="3429024" cy="476071"/>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p>
          </p:txBody>
        </p:sp>
        <p:sp>
          <p:nvSpPr>
            <p:cNvPr id="72728" name="Oval 489"/>
            <p:cNvSpPr>
              <a:spLocks noChangeArrowheads="1"/>
            </p:cNvSpPr>
            <p:nvPr/>
          </p:nvSpPr>
          <p:spPr bwMode="auto">
            <a:xfrm>
              <a:off x="5929322" y="4025904"/>
              <a:ext cx="2571768" cy="476071"/>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p>
          </p:txBody>
        </p:sp>
        <p:sp>
          <p:nvSpPr>
            <p:cNvPr id="72729" name="Line 500"/>
            <p:cNvSpPr>
              <a:spLocks noChangeShapeType="1"/>
            </p:cNvSpPr>
            <p:nvPr/>
          </p:nvSpPr>
          <p:spPr bwMode="auto">
            <a:xfrm flipV="1">
              <a:off x="4857752" y="4357694"/>
              <a:ext cx="1217618" cy="428628"/>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 name="组合 55"/>
          <p:cNvGrpSpPr>
            <a:grpSpLocks/>
          </p:cNvGrpSpPr>
          <p:nvPr/>
        </p:nvGrpSpPr>
        <p:grpSpPr bwMode="auto">
          <a:xfrm>
            <a:off x="2428875" y="4429125"/>
            <a:ext cx="6072188" cy="1260475"/>
            <a:chOff x="2428860" y="4025904"/>
            <a:chExt cx="6072230" cy="1260484"/>
          </a:xfrm>
        </p:grpSpPr>
        <p:sp>
          <p:nvSpPr>
            <p:cNvPr id="72724" name="Oval 489"/>
            <p:cNvSpPr>
              <a:spLocks noChangeArrowheads="1"/>
            </p:cNvSpPr>
            <p:nvPr/>
          </p:nvSpPr>
          <p:spPr bwMode="auto">
            <a:xfrm>
              <a:off x="2428860" y="4810317"/>
              <a:ext cx="3429024" cy="476071"/>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p>
          </p:txBody>
        </p:sp>
        <p:sp>
          <p:nvSpPr>
            <p:cNvPr id="72725" name="Oval 489"/>
            <p:cNvSpPr>
              <a:spLocks noChangeArrowheads="1"/>
            </p:cNvSpPr>
            <p:nvPr/>
          </p:nvSpPr>
          <p:spPr bwMode="auto">
            <a:xfrm>
              <a:off x="5929322" y="4025904"/>
              <a:ext cx="2571768" cy="476071"/>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p>
          </p:txBody>
        </p:sp>
        <p:sp>
          <p:nvSpPr>
            <p:cNvPr id="72726" name="Line 500"/>
            <p:cNvSpPr>
              <a:spLocks noChangeShapeType="1"/>
            </p:cNvSpPr>
            <p:nvPr/>
          </p:nvSpPr>
          <p:spPr bwMode="auto">
            <a:xfrm flipV="1">
              <a:off x="4857752" y="4357694"/>
              <a:ext cx="1217618" cy="428628"/>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5" name="组合 59"/>
          <p:cNvGrpSpPr>
            <a:grpSpLocks/>
          </p:cNvGrpSpPr>
          <p:nvPr/>
        </p:nvGrpSpPr>
        <p:grpSpPr bwMode="auto">
          <a:xfrm>
            <a:off x="2428875" y="2811463"/>
            <a:ext cx="6072188" cy="1260475"/>
            <a:chOff x="2428860" y="4025904"/>
            <a:chExt cx="6072230" cy="1260484"/>
          </a:xfrm>
        </p:grpSpPr>
        <p:sp>
          <p:nvSpPr>
            <p:cNvPr id="72721" name="Oval 489"/>
            <p:cNvSpPr>
              <a:spLocks noChangeArrowheads="1"/>
            </p:cNvSpPr>
            <p:nvPr/>
          </p:nvSpPr>
          <p:spPr bwMode="auto">
            <a:xfrm>
              <a:off x="2428860" y="4810317"/>
              <a:ext cx="3429024" cy="476071"/>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p>
          </p:txBody>
        </p:sp>
        <p:sp>
          <p:nvSpPr>
            <p:cNvPr id="72722" name="Oval 489"/>
            <p:cNvSpPr>
              <a:spLocks noChangeArrowheads="1"/>
            </p:cNvSpPr>
            <p:nvPr/>
          </p:nvSpPr>
          <p:spPr bwMode="auto">
            <a:xfrm>
              <a:off x="5929322" y="4025904"/>
              <a:ext cx="2571768" cy="476071"/>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p>
          </p:txBody>
        </p:sp>
        <p:sp>
          <p:nvSpPr>
            <p:cNvPr id="72723" name="Line 500"/>
            <p:cNvSpPr>
              <a:spLocks noChangeShapeType="1"/>
            </p:cNvSpPr>
            <p:nvPr/>
          </p:nvSpPr>
          <p:spPr bwMode="auto">
            <a:xfrm flipV="1">
              <a:off x="4857752" y="4357694"/>
              <a:ext cx="1217618" cy="428628"/>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6" name="组合 63"/>
          <p:cNvGrpSpPr>
            <a:grpSpLocks/>
          </p:cNvGrpSpPr>
          <p:nvPr/>
        </p:nvGrpSpPr>
        <p:grpSpPr bwMode="auto">
          <a:xfrm>
            <a:off x="2428875" y="2454275"/>
            <a:ext cx="6072188" cy="1260475"/>
            <a:chOff x="2428860" y="4025904"/>
            <a:chExt cx="6072230" cy="1260484"/>
          </a:xfrm>
        </p:grpSpPr>
        <p:sp>
          <p:nvSpPr>
            <p:cNvPr id="72718" name="Oval 489"/>
            <p:cNvSpPr>
              <a:spLocks noChangeArrowheads="1"/>
            </p:cNvSpPr>
            <p:nvPr/>
          </p:nvSpPr>
          <p:spPr bwMode="auto">
            <a:xfrm>
              <a:off x="2428860" y="4810317"/>
              <a:ext cx="3429024" cy="476071"/>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p>
          </p:txBody>
        </p:sp>
        <p:sp>
          <p:nvSpPr>
            <p:cNvPr id="72719" name="Oval 489"/>
            <p:cNvSpPr>
              <a:spLocks noChangeArrowheads="1"/>
            </p:cNvSpPr>
            <p:nvPr/>
          </p:nvSpPr>
          <p:spPr bwMode="auto">
            <a:xfrm>
              <a:off x="5929322" y="4025904"/>
              <a:ext cx="2571768" cy="476071"/>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a:p>
          </p:txBody>
        </p:sp>
        <p:sp>
          <p:nvSpPr>
            <p:cNvPr id="72720" name="Line 500"/>
            <p:cNvSpPr>
              <a:spLocks noChangeShapeType="1"/>
            </p:cNvSpPr>
            <p:nvPr/>
          </p:nvSpPr>
          <p:spPr bwMode="auto">
            <a:xfrm flipV="1">
              <a:off x="4857752" y="4357694"/>
              <a:ext cx="1217618" cy="428628"/>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68" name="AutoShape 503"/>
          <p:cNvSpPr>
            <a:spLocks noChangeArrowheads="1"/>
          </p:cNvSpPr>
          <p:nvPr/>
        </p:nvSpPr>
        <p:spPr bwMode="auto">
          <a:xfrm>
            <a:off x="3429000" y="3289300"/>
            <a:ext cx="2016125" cy="782638"/>
          </a:xfrm>
          <a:prstGeom prst="wedgeRoundRectCallout">
            <a:avLst>
              <a:gd name="adj1" fmla="val 52917"/>
              <a:gd name="adj2" fmla="val 103616"/>
              <a:gd name="adj3" fmla="val 16667"/>
            </a:avLst>
          </a:prstGeom>
          <a:solidFill>
            <a:srgbClr val="0000FF"/>
          </a:solidFill>
          <a:ln w="28575" algn="ctr">
            <a:solidFill>
              <a:srgbClr val="0000FF"/>
            </a:solidFill>
            <a:miter lim="800000"/>
            <a:headEnd/>
            <a:tailEnd/>
          </a:ln>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2000" b="1">
                <a:solidFill>
                  <a:schemeClr val="bg1"/>
                </a:solidFill>
                <a:latin typeface="Tahoma" pitchFamily="34" charset="0"/>
              </a:rPr>
              <a:t>输出拉电流</a:t>
            </a:r>
            <a:endParaRPr lang="en-US" altLang="zh-CN" sz="2000" b="1">
              <a:solidFill>
                <a:schemeClr val="bg1"/>
              </a:solidFill>
              <a:latin typeface="Tahoma" pitchFamily="34" charset="0"/>
            </a:endParaRPr>
          </a:p>
          <a:p>
            <a:pPr algn="ctr" eaLnBrk="1" hangingPunct="1">
              <a:spcBef>
                <a:spcPct val="0"/>
              </a:spcBef>
              <a:buFontTx/>
              <a:buNone/>
            </a:pPr>
            <a:r>
              <a:rPr lang="zh-CN" altLang="en-US" sz="2000" b="1">
                <a:solidFill>
                  <a:schemeClr val="bg1"/>
                </a:solidFill>
                <a:latin typeface="Tahoma" pitchFamily="34" charset="0"/>
              </a:rPr>
              <a:t>满足要求</a:t>
            </a:r>
          </a:p>
        </p:txBody>
      </p:sp>
      <p:sp>
        <p:nvSpPr>
          <p:cNvPr id="69" name="AutoShape 503"/>
          <p:cNvSpPr>
            <a:spLocks noChangeArrowheads="1"/>
          </p:cNvSpPr>
          <p:nvPr/>
        </p:nvSpPr>
        <p:spPr bwMode="auto">
          <a:xfrm>
            <a:off x="3429000" y="3717925"/>
            <a:ext cx="2016125" cy="782638"/>
          </a:xfrm>
          <a:prstGeom prst="wedgeRoundRectCallout">
            <a:avLst>
              <a:gd name="adj1" fmla="val 52917"/>
              <a:gd name="adj2" fmla="val 103616"/>
              <a:gd name="adj3" fmla="val 16667"/>
            </a:avLst>
          </a:prstGeom>
          <a:solidFill>
            <a:srgbClr val="0000FF"/>
          </a:solidFill>
          <a:ln w="28575" algn="ctr">
            <a:solidFill>
              <a:srgbClr val="0000FF"/>
            </a:solidFill>
            <a:miter lim="800000"/>
            <a:headEnd/>
            <a:tailEnd/>
          </a:ln>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2000" b="1">
                <a:solidFill>
                  <a:schemeClr val="bg1"/>
                </a:solidFill>
                <a:latin typeface="Tahoma" pitchFamily="34" charset="0"/>
              </a:rPr>
              <a:t>输出灌电流</a:t>
            </a:r>
            <a:endParaRPr lang="en-US" altLang="zh-CN" sz="2000" b="1">
              <a:solidFill>
                <a:schemeClr val="bg1"/>
              </a:solidFill>
              <a:latin typeface="Tahoma" pitchFamily="34" charset="0"/>
            </a:endParaRPr>
          </a:p>
          <a:p>
            <a:pPr algn="ctr" eaLnBrk="1" hangingPunct="1">
              <a:spcBef>
                <a:spcPct val="0"/>
              </a:spcBef>
              <a:buFontTx/>
              <a:buNone/>
            </a:pPr>
            <a:r>
              <a:rPr lang="zh-CN" altLang="en-US" sz="2000" b="1">
                <a:solidFill>
                  <a:schemeClr val="bg1"/>
                </a:solidFill>
                <a:latin typeface="Tahoma" pitchFamily="34" charset="0"/>
              </a:rPr>
              <a:t>满足要求</a:t>
            </a:r>
          </a:p>
        </p:txBody>
      </p:sp>
      <p:sp>
        <p:nvSpPr>
          <p:cNvPr id="71" name="AutoShape 503"/>
          <p:cNvSpPr>
            <a:spLocks noChangeArrowheads="1"/>
          </p:cNvSpPr>
          <p:nvPr/>
        </p:nvSpPr>
        <p:spPr bwMode="auto">
          <a:xfrm>
            <a:off x="5913438" y="3360738"/>
            <a:ext cx="2016125" cy="782637"/>
          </a:xfrm>
          <a:prstGeom prst="wedgeRoundRectCallout">
            <a:avLst>
              <a:gd name="adj1" fmla="val -64880"/>
              <a:gd name="adj2" fmla="val -91111"/>
              <a:gd name="adj3" fmla="val 16667"/>
            </a:avLst>
          </a:prstGeom>
          <a:solidFill>
            <a:srgbClr val="0000FF"/>
          </a:solidFill>
          <a:ln w="28575" algn="ctr">
            <a:solidFill>
              <a:srgbClr val="0000FF"/>
            </a:solidFill>
            <a:miter lim="800000"/>
            <a:headEnd/>
            <a:tailEnd/>
          </a:ln>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2000" b="1">
                <a:solidFill>
                  <a:schemeClr val="bg1"/>
                </a:solidFill>
                <a:latin typeface="Tahoma" pitchFamily="34" charset="0"/>
              </a:rPr>
              <a:t>输出高电平</a:t>
            </a:r>
            <a:endParaRPr lang="en-US" altLang="zh-CN" sz="2000" b="1">
              <a:solidFill>
                <a:schemeClr val="bg1"/>
              </a:solidFill>
              <a:latin typeface="Tahoma" pitchFamily="34" charset="0"/>
            </a:endParaRPr>
          </a:p>
          <a:p>
            <a:pPr algn="ctr" eaLnBrk="1" hangingPunct="1">
              <a:spcBef>
                <a:spcPct val="0"/>
              </a:spcBef>
              <a:buFontTx/>
              <a:buNone/>
            </a:pPr>
            <a:r>
              <a:rPr lang="zh-CN" altLang="en-US" sz="2000" b="1">
                <a:solidFill>
                  <a:srgbClr val="FF0000"/>
                </a:solidFill>
                <a:latin typeface="Tahoma" pitchFamily="34" charset="0"/>
              </a:rPr>
              <a:t>不满足要求</a:t>
            </a:r>
          </a:p>
        </p:txBody>
      </p:sp>
      <p:sp>
        <p:nvSpPr>
          <p:cNvPr id="70" name="AutoShape 503"/>
          <p:cNvSpPr>
            <a:spLocks noChangeArrowheads="1"/>
          </p:cNvSpPr>
          <p:nvPr/>
        </p:nvSpPr>
        <p:spPr bwMode="auto">
          <a:xfrm>
            <a:off x="6000750" y="3714750"/>
            <a:ext cx="2016125" cy="782638"/>
          </a:xfrm>
          <a:prstGeom prst="wedgeRoundRectCallout">
            <a:avLst>
              <a:gd name="adj1" fmla="val -64880"/>
              <a:gd name="adj2" fmla="val -91111"/>
              <a:gd name="adj3" fmla="val 16667"/>
            </a:avLst>
          </a:prstGeom>
          <a:solidFill>
            <a:srgbClr val="0000FF"/>
          </a:solidFill>
          <a:ln w="28575" algn="ctr">
            <a:solidFill>
              <a:srgbClr val="0000FF"/>
            </a:solidFill>
            <a:miter lim="800000"/>
            <a:headEnd/>
            <a:tailEnd/>
          </a:ln>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2000" b="1">
                <a:solidFill>
                  <a:schemeClr val="bg1"/>
                </a:solidFill>
                <a:latin typeface="Tahoma" pitchFamily="34" charset="0"/>
              </a:rPr>
              <a:t>输出低电平</a:t>
            </a:r>
            <a:endParaRPr lang="en-US" altLang="zh-CN" sz="2000" b="1">
              <a:solidFill>
                <a:schemeClr val="bg1"/>
              </a:solidFill>
              <a:latin typeface="Tahoma" pitchFamily="34" charset="0"/>
            </a:endParaRPr>
          </a:p>
          <a:p>
            <a:pPr algn="ctr" eaLnBrk="1" hangingPunct="1">
              <a:spcBef>
                <a:spcPct val="0"/>
              </a:spcBef>
              <a:buFontTx/>
              <a:buNone/>
            </a:pPr>
            <a:r>
              <a:rPr lang="zh-CN" altLang="en-US" sz="2000" b="1">
                <a:solidFill>
                  <a:schemeClr val="bg1"/>
                </a:solidFill>
                <a:latin typeface="Tahoma" pitchFamily="34" charset="0"/>
              </a:rPr>
              <a:t>满足要求</a:t>
            </a:r>
          </a:p>
        </p:txBody>
      </p:sp>
      <p:sp>
        <p:nvSpPr>
          <p:cNvPr id="72" name="矩形 71"/>
          <p:cNvSpPr>
            <a:spLocks noChangeArrowheads="1"/>
          </p:cNvSpPr>
          <p:nvPr/>
        </p:nvSpPr>
        <p:spPr bwMode="auto">
          <a:xfrm>
            <a:off x="733425" y="5929313"/>
            <a:ext cx="7839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800" b="1" i="1">
                <a:solidFill>
                  <a:srgbClr val="C00000"/>
                </a:solidFill>
                <a:latin typeface="Times New Roman" pitchFamily="18" charset="0"/>
                <a:cs typeface="Times New Roman" pitchFamily="18" charset="0"/>
              </a:rPr>
              <a:t>结论：</a:t>
            </a:r>
            <a:r>
              <a:rPr lang="en-US" altLang="zh-CN" sz="2800" b="1" i="1">
                <a:solidFill>
                  <a:srgbClr val="C00000"/>
                </a:solidFill>
                <a:latin typeface="Times New Roman" pitchFamily="18" charset="0"/>
                <a:cs typeface="Times New Roman" pitchFamily="18" charset="0"/>
              </a:rPr>
              <a:t>TTL</a:t>
            </a:r>
            <a:r>
              <a:rPr lang="zh-CN" altLang="en-US" sz="2800" b="1" i="1">
                <a:solidFill>
                  <a:srgbClr val="C00000"/>
                </a:solidFill>
                <a:latin typeface="Times New Roman" pitchFamily="18" charset="0"/>
                <a:cs typeface="Times New Roman" pitchFamily="18" charset="0"/>
              </a:rPr>
              <a:t>门电路不能直接驱动</a:t>
            </a:r>
            <a:r>
              <a:rPr lang="en-US" altLang="zh-CN" sz="2800" b="1" i="1">
                <a:solidFill>
                  <a:srgbClr val="C00000"/>
                </a:solidFill>
                <a:latin typeface="Times New Roman" pitchFamily="18" charset="0"/>
                <a:cs typeface="Times New Roman" pitchFamily="18" charset="0"/>
              </a:rPr>
              <a:t>CMOS</a:t>
            </a:r>
            <a:r>
              <a:rPr lang="zh-CN" altLang="en-US" sz="2800" b="1" i="1">
                <a:solidFill>
                  <a:srgbClr val="C00000"/>
                </a:solidFill>
                <a:latin typeface="Times New Roman" pitchFamily="18" charset="0"/>
                <a:cs typeface="Times New Roman" pitchFamily="18" charset="0"/>
              </a:rPr>
              <a:t>门电路。 </a:t>
            </a:r>
            <a:endParaRPr lang="zh-CN" altLang="en-US" sz="2800" i="1">
              <a:solidFill>
                <a:srgbClr val="C00000"/>
              </a:solidFill>
            </a:endParaRPr>
          </a:p>
        </p:txBody>
      </p:sp>
      <p:sp>
        <p:nvSpPr>
          <p:cNvPr id="72717" name="矩形 1"/>
          <p:cNvSpPr>
            <a:spLocks noChangeArrowheads="1"/>
          </p:cNvSpPr>
          <p:nvPr/>
        </p:nvSpPr>
        <p:spPr bwMode="auto">
          <a:xfrm>
            <a:off x="5037138" y="109538"/>
            <a:ext cx="4106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§2.6</a:t>
            </a:r>
            <a:r>
              <a:rPr kumimoji="1" lang="zh-CN" altLang="en-US" sz="1800" b="1">
                <a:solidFill>
                  <a:srgbClr val="FF0066"/>
                </a:solidFill>
                <a:latin typeface="Times New Roman" pitchFamily="18" charset="0"/>
                <a:ea typeface="楷体_GB2312" pitchFamily="49" charset="-122"/>
                <a:cs typeface="Times New Roman" pitchFamily="18" charset="0"/>
              </a:rPr>
              <a:t> 集成</a:t>
            </a:r>
            <a:r>
              <a:rPr lang="zh-CN" altLang="en-US" sz="1800" b="1">
                <a:solidFill>
                  <a:srgbClr val="FF0066"/>
                </a:solidFill>
                <a:latin typeface="Times New Roman" pitchFamily="18" charset="0"/>
                <a:ea typeface="楷体_GB2312" pitchFamily="49" charset="-122"/>
                <a:cs typeface="Times New Roman" pitchFamily="18" charset="0"/>
              </a:rPr>
              <a:t>逻辑门电路的使用注意事项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wipe(down)">
                                      <p:cBhvr>
                                        <p:cTn id="17" dur="500"/>
                                        <p:tgtEl>
                                          <p:spTgt spid="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xit" presetSubtype="16" fill="hold" nodeType="clickEffect">
                                  <p:stCondLst>
                                    <p:cond delay="0"/>
                                  </p:stCondLst>
                                  <p:childTnLst>
                                    <p:animEffect transition="out" filter="box(in)">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4" presetClass="exit" presetSubtype="16" fill="hold" grpId="1" nodeType="withEffect">
                                  <p:stCondLst>
                                    <p:cond delay="0"/>
                                  </p:stCondLst>
                                  <p:childTnLst>
                                    <p:animEffect transition="out" filter="box(in)">
                                      <p:cBhvr>
                                        <p:cTn id="24" dur="500"/>
                                        <p:tgtEl>
                                          <p:spTgt spid="68"/>
                                        </p:tgtEl>
                                      </p:cBhvr>
                                    </p:animEffect>
                                    <p:set>
                                      <p:cBhvr>
                                        <p:cTn id="25" dur="1" fill="hold">
                                          <p:stCondLst>
                                            <p:cond delay="499"/>
                                          </p:stCondLst>
                                        </p:cTn>
                                        <p:tgtEl>
                                          <p:spTgt spid="68"/>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wipe(down)">
                                      <p:cBhvr>
                                        <p:cTn id="35" dur="500"/>
                                        <p:tgtEl>
                                          <p:spTgt spid="6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xit" presetSubtype="16" fill="hold" nodeType="clickEffect">
                                  <p:stCondLst>
                                    <p:cond delay="0"/>
                                  </p:stCondLst>
                                  <p:childTnLst>
                                    <p:animEffect transition="out" filter="box(in)">
                                      <p:cBhvr>
                                        <p:cTn id="39" dur="500"/>
                                        <p:tgtEl>
                                          <p:spTgt spid="4"/>
                                        </p:tgtEl>
                                      </p:cBhvr>
                                    </p:animEffect>
                                    <p:set>
                                      <p:cBhvr>
                                        <p:cTn id="40" dur="1" fill="hold">
                                          <p:stCondLst>
                                            <p:cond delay="499"/>
                                          </p:stCondLst>
                                        </p:cTn>
                                        <p:tgtEl>
                                          <p:spTgt spid="4"/>
                                        </p:tgtEl>
                                        <p:attrNameLst>
                                          <p:attrName>style.visibility</p:attrName>
                                        </p:attrNameLst>
                                      </p:cBhvr>
                                      <p:to>
                                        <p:strVal val="hidden"/>
                                      </p:to>
                                    </p:set>
                                  </p:childTnLst>
                                </p:cTn>
                              </p:par>
                              <p:par>
                                <p:cTn id="41" presetID="4" presetClass="exit" presetSubtype="16" fill="hold" grpId="1" nodeType="withEffect">
                                  <p:stCondLst>
                                    <p:cond delay="0"/>
                                  </p:stCondLst>
                                  <p:childTnLst>
                                    <p:animEffect transition="out" filter="box(in)">
                                      <p:cBhvr>
                                        <p:cTn id="42" dur="500"/>
                                        <p:tgtEl>
                                          <p:spTgt spid="69"/>
                                        </p:tgtEl>
                                      </p:cBhvr>
                                    </p:animEffect>
                                    <p:set>
                                      <p:cBhvr>
                                        <p:cTn id="43" dur="1" fill="hold">
                                          <p:stCondLst>
                                            <p:cond delay="499"/>
                                          </p:stCondLst>
                                        </p:cTn>
                                        <p:tgtEl>
                                          <p:spTgt spid="69"/>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down)">
                                      <p:cBhvr>
                                        <p:cTn id="48" dur="500"/>
                                        <p:tgtEl>
                                          <p:spTgt spid="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wipe(up)">
                                      <p:cBhvr>
                                        <p:cTn id="53" dur="500"/>
                                        <p:tgtEl>
                                          <p:spTgt spid="7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xit" presetSubtype="16" fill="hold" nodeType="clickEffect">
                                  <p:stCondLst>
                                    <p:cond delay="0"/>
                                  </p:stCondLst>
                                  <p:childTnLst>
                                    <p:animEffect transition="out" filter="box(in)">
                                      <p:cBhvr>
                                        <p:cTn id="57" dur="500"/>
                                        <p:tgtEl>
                                          <p:spTgt spid="5"/>
                                        </p:tgtEl>
                                      </p:cBhvr>
                                    </p:animEffect>
                                    <p:set>
                                      <p:cBhvr>
                                        <p:cTn id="58" dur="1" fill="hold">
                                          <p:stCondLst>
                                            <p:cond delay="499"/>
                                          </p:stCondLst>
                                        </p:cTn>
                                        <p:tgtEl>
                                          <p:spTgt spid="5"/>
                                        </p:tgtEl>
                                        <p:attrNameLst>
                                          <p:attrName>style.visibility</p:attrName>
                                        </p:attrNameLst>
                                      </p:cBhvr>
                                      <p:to>
                                        <p:strVal val="hidden"/>
                                      </p:to>
                                    </p:set>
                                  </p:childTnLst>
                                </p:cTn>
                              </p:par>
                              <p:par>
                                <p:cTn id="59" presetID="4" presetClass="exit" presetSubtype="16" fill="hold" grpId="1" nodeType="withEffect">
                                  <p:stCondLst>
                                    <p:cond delay="0"/>
                                  </p:stCondLst>
                                  <p:childTnLst>
                                    <p:animEffect transition="out" filter="box(in)">
                                      <p:cBhvr>
                                        <p:cTn id="60" dur="500"/>
                                        <p:tgtEl>
                                          <p:spTgt spid="70"/>
                                        </p:tgtEl>
                                      </p:cBhvr>
                                    </p:animEffect>
                                    <p:set>
                                      <p:cBhvr>
                                        <p:cTn id="61" dur="1" fill="hold">
                                          <p:stCondLst>
                                            <p:cond delay="499"/>
                                          </p:stCondLst>
                                        </p:cTn>
                                        <p:tgtEl>
                                          <p:spTgt spid="70"/>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wipe(down)">
                                      <p:cBhvr>
                                        <p:cTn id="66" dur="500"/>
                                        <p:tgtEl>
                                          <p:spTgt spid="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wipe(up)">
                                      <p:cBhvr>
                                        <p:cTn id="71" dur="500"/>
                                        <p:tgtEl>
                                          <p:spTgt spid="7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wipe(left)">
                                      <p:cBhvr>
                                        <p:cTn id="7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8" grpId="1" animBg="1"/>
      <p:bldP spid="69" grpId="0" animBg="1"/>
      <p:bldP spid="69" grpId="1" animBg="1"/>
      <p:bldP spid="71" grpId="0" animBg="1"/>
      <p:bldP spid="70" grpId="0" animBg="1"/>
      <p:bldP spid="70" grpId="1" animBg="1"/>
      <p:bldP spid="7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矩形 20"/>
          <p:cNvSpPr>
            <a:spLocks noChangeArrowheads="1"/>
          </p:cNvSpPr>
          <p:nvPr/>
        </p:nvSpPr>
        <p:spPr bwMode="auto">
          <a:xfrm>
            <a:off x="571500" y="214313"/>
            <a:ext cx="1912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Ø"/>
            </a:pPr>
            <a:r>
              <a:rPr lang="zh-CN" altLang="en-US" sz="2800" b="1">
                <a:solidFill>
                  <a:srgbClr val="C00000"/>
                </a:solidFill>
                <a:latin typeface="Times New Roman" pitchFamily="18" charset="0"/>
                <a:cs typeface="Times New Roman" pitchFamily="18" charset="0"/>
              </a:rPr>
              <a:t>解决方法</a:t>
            </a:r>
            <a:endParaRPr lang="zh-CN" altLang="en-US" sz="2800">
              <a:solidFill>
                <a:srgbClr val="C00000"/>
              </a:solidFill>
              <a:latin typeface="Times New Roman" pitchFamily="18" charset="0"/>
              <a:cs typeface="Times New Roman" pitchFamily="18" charset="0"/>
            </a:endParaRPr>
          </a:p>
        </p:txBody>
      </p:sp>
      <p:sp>
        <p:nvSpPr>
          <p:cNvPr id="22" name="矩形 21"/>
          <p:cNvSpPr>
            <a:spLocks noChangeArrowheads="1"/>
          </p:cNvSpPr>
          <p:nvPr/>
        </p:nvSpPr>
        <p:spPr bwMode="auto">
          <a:xfrm>
            <a:off x="642938" y="714375"/>
            <a:ext cx="5594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1</a:t>
            </a:r>
            <a:r>
              <a:rPr lang="zh-CN" altLang="en-US" sz="2400" b="1">
                <a:solidFill>
                  <a:srgbClr val="0000FF"/>
                </a:solidFill>
                <a:latin typeface="Times New Roman" pitchFamily="18" charset="0"/>
                <a:cs typeface="Times New Roman" pitchFamily="18" charset="0"/>
              </a:rPr>
              <a:t>）在</a:t>
            </a:r>
            <a:r>
              <a:rPr lang="en-US" altLang="zh-CN" sz="2400" b="1">
                <a:solidFill>
                  <a:srgbClr val="0000FF"/>
                </a:solidFill>
                <a:latin typeface="Times New Roman" pitchFamily="18" charset="0"/>
                <a:cs typeface="Times New Roman" pitchFamily="18" charset="0"/>
              </a:rPr>
              <a:t>TTL</a:t>
            </a:r>
            <a:r>
              <a:rPr lang="zh-CN" altLang="en-US" sz="2400" b="1">
                <a:solidFill>
                  <a:srgbClr val="0000FF"/>
                </a:solidFill>
                <a:latin typeface="Times New Roman" pitchFamily="18" charset="0"/>
                <a:cs typeface="Times New Roman" pitchFamily="18" charset="0"/>
              </a:rPr>
              <a:t>门电路的输出端接上拉电阻</a:t>
            </a:r>
            <a:endParaRPr lang="zh-CN" altLang="en-US" sz="2400">
              <a:latin typeface="Times New Roman" pitchFamily="18" charset="0"/>
              <a:cs typeface="Times New Roman" pitchFamily="18" charset="0"/>
            </a:endParaRPr>
          </a:p>
        </p:txBody>
      </p:sp>
      <p:grpSp>
        <p:nvGrpSpPr>
          <p:cNvPr id="2" name="组合 52"/>
          <p:cNvGrpSpPr>
            <a:grpSpLocks/>
          </p:cNvGrpSpPr>
          <p:nvPr/>
        </p:nvGrpSpPr>
        <p:grpSpPr bwMode="auto">
          <a:xfrm>
            <a:off x="1389063" y="1285875"/>
            <a:ext cx="3822700" cy="2673350"/>
            <a:chOff x="1500166" y="1541456"/>
            <a:chExt cx="3822047" cy="2673362"/>
          </a:xfrm>
        </p:grpSpPr>
        <p:cxnSp>
          <p:nvCxnSpPr>
            <p:cNvPr id="23" name="直接连接符 22"/>
            <p:cNvCxnSpPr/>
            <p:nvPr/>
          </p:nvCxnSpPr>
          <p:spPr bwMode="auto">
            <a:xfrm>
              <a:off x="4014336" y="3975105"/>
              <a:ext cx="287288" cy="1587"/>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9"/>
            <p:cNvCxnSpPr/>
            <p:nvPr/>
          </p:nvCxnSpPr>
          <p:spPr bwMode="auto">
            <a:xfrm rot="16200000" flipV="1">
              <a:off x="1800858" y="2553493"/>
              <a:ext cx="1000129"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auto">
            <a:xfrm rot="16200000" flipV="1">
              <a:off x="3912710" y="3722691"/>
              <a:ext cx="50324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bwMode="auto">
            <a:xfrm rot="16200000" flipV="1">
              <a:off x="2084226" y="3783016"/>
              <a:ext cx="4572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auto">
            <a:xfrm rot="16200000" flipV="1">
              <a:off x="3635691" y="2594768"/>
              <a:ext cx="104458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auto">
            <a:xfrm flipV="1">
              <a:off x="4611134" y="3287714"/>
              <a:ext cx="35712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3762" name="Line 27"/>
            <p:cNvSpPr>
              <a:spLocks noChangeShapeType="1"/>
            </p:cNvSpPr>
            <p:nvPr/>
          </p:nvSpPr>
          <p:spPr bwMode="auto">
            <a:xfrm flipV="1">
              <a:off x="2682615" y="3299142"/>
              <a:ext cx="125978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763" name="Text Box 29"/>
            <p:cNvSpPr txBox="1">
              <a:spLocks noChangeArrowheads="1"/>
            </p:cNvSpPr>
            <p:nvPr/>
          </p:nvSpPr>
          <p:spPr bwMode="auto">
            <a:xfrm>
              <a:off x="2656729" y="3286124"/>
              <a:ext cx="5000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000" b="1" i="1">
                  <a:solidFill>
                    <a:srgbClr val="006600"/>
                  </a:solidFill>
                  <a:latin typeface="Times New Roman" pitchFamily="18" charset="0"/>
                  <a:cs typeface="Times New Roman" pitchFamily="18" charset="0"/>
                </a:rPr>
                <a:t>V</a:t>
              </a:r>
              <a:r>
                <a:rPr kumimoji="1" lang="en-US" altLang="zh-CN" sz="2000" b="1" i="1" baseline="-25000">
                  <a:solidFill>
                    <a:srgbClr val="006600"/>
                  </a:solidFill>
                  <a:latin typeface="Times New Roman" pitchFamily="18" charset="0"/>
                  <a:cs typeface="Times New Roman" pitchFamily="18" charset="0"/>
                </a:rPr>
                <a:t>O</a:t>
              </a:r>
              <a:endParaRPr kumimoji="1" lang="en-US" altLang="zh-CN" sz="2000" b="1" i="1">
                <a:solidFill>
                  <a:srgbClr val="006600"/>
                </a:solidFill>
                <a:latin typeface="Times New Roman" pitchFamily="18" charset="0"/>
                <a:cs typeface="Times New Roman" pitchFamily="18" charset="0"/>
              </a:endParaRPr>
            </a:p>
          </p:txBody>
        </p:sp>
        <p:sp>
          <p:nvSpPr>
            <p:cNvPr id="73764" name="AutoShape 31"/>
            <p:cNvSpPr>
              <a:spLocks noChangeArrowheads="1"/>
            </p:cNvSpPr>
            <p:nvPr/>
          </p:nvSpPr>
          <p:spPr bwMode="auto">
            <a:xfrm>
              <a:off x="1974535" y="3067047"/>
              <a:ext cx="566008" cy="504502"/>
            </a:xfrm>
            <a:prstGeom prst="flowChartDelay">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latin typeface="Times New Roman" pitchFamily="18" charset="0"/>
                <a:cs typeface="Times New Roman" pitchFamily="18" charset="0"/>
              </a:endParaRPr>
            </a:p>
          </p:txBody>
        </p:sp>
        <p:sp>
          <p:nvSpPr>
            <p:cNvPr id="73765" name="Line 32"/>
            <p:cNvSpPr>
              <a:spLocks noChangeShapeType="1"/>
            </p:cNvSpPr>
            <p:nvPr/>
          </p:nvSpPr>
          <p:spPr bwMode="auto">
            <a:xfrm>
              <a:off x="1500166" y="3434160"/>
              <a:ext cx="46897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766" name="Line 33"/>
            <p:cNvSpPr>
              <a:spLocks noChangeShapeType="1"/>
            </p:cNvSpPr>
            <p:nvPr/>
          </p:nvSpPr>
          <p:spPr bwMode="auto">
            <a:xfrm>
              <a:off x="1510947" y="3189735"/>
              <a:ext cx="46897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767" name="Oval 34"/>
            <p:cNvSpPr>
              <a:spLocks noChangeArrowheads="1"/>
            </p:cNvSpPr>
            <p:nvPr/>
          </p:nvSpPr>
          <p:spPr bwMode="auto">
            <a:xfrm>
              <a:off x="2535152" y="3221792"/>
              <a:ext cx="143999" cy="143999"/>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latin typeface="Times New Roman" pitchFamily="18" charset="0"/>
                <a:cs typeface="Times New Roman" pitchFamily="18" charset="0"/>
              </a:endParaRPr>
            </a:p>
          </p:txBody>
        </p:sp>
        <p:sp>
          <p:nvSpPr>
            <p:cNvPr id="73768" name="AutoShape 35"/>
            <p:cNvSpPr>
              <a:spLocks noChangeArrowheads="1"/>
            </p:cNvSpPr>
            <p:nvPr/>
          </p:nvSpPr>
          <p:spPr bwMode="auto">
            <a:xfrm rot="-5400000">
              <a:off x="3893733" y="3049259"/>
              <a:ext cx="596537" cy="498761"/>
            </a:xfrm>
            <a:prstGeom prst="flowChartMerge">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latin typeface="Times New Roman" pitchFamily="18" charset="0"/>
                <a:cs typeface="Times New Roman" pitchFamily="18" charset="0"/>
              </a:endParaRPr>
            </a:p>
          </p:txBody>
        </p:sp>
        <p:sp>
          <p:nvSpPr>
            <p:cNvPr id="73769" name="Oval 36"/>
            <p:cNvSpPr>
              <a:spLocks noChangeArrowheads="1"/>
            </p:cNvSpPr>
            <p:nvPr/>
          </p:nvSpPr>
          <p:spPr bwMode="auto">
            <a:xfrm>
              <a:off x="4456968" y="3219102"/>
              <a:ext cx="143999" cy="143999"/>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latin typeface="Times New Roman" pitchFamily="18" charset="0"/>
                <a:cs typeface="Times New Roman" pitchFamily="18" charset="0"/>
              </a:endParaRPr>
            </a:p>
          </p:txBody>
        </p:sp>
        <p:sp>
          <p:nvSpPr>
            <p:cNvPr id="39" name="椭圆 38"/>
            <p:cNvSpPr/>
            <p:nvPr/>
          </p:nvSpPr>
          <p:spPr bwMode="auto">
            <a:xfrm>
              <a:off x="2241401" y="1941508"/>
              <a:ext cx="107932" cy="1079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itchFamily="18" charset="0"/>
                <a:cs typeface="Times New Roman" pitchFamily="18" charset="0"/>
              </a:endParaRPr>
            </a:p>
          </p:txBody>
        </p:sp>
        <p:sp>
          <p:nvSpPr>
            <p:cNvPr id="73771" name="矩形 26"/>
            <p:cNvSpPr>
              <a:spLocks noChangeArrowheads="1"/>
            </p:cNvSpPr>
            <p:nvPr/>
          </p:nvSpPr>
          <p:spPr bwMode="auto">
            <a:xfrm>
              <a:off x="2039181" y="1541456"/>
              <a:ext cx="15087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800" b="1">
                  <a:latin typeface="Times New Roman" pitchFamily="18" charset="0"/>
                  <a:cs typeface="Times New Roman" pitchFamily="18" charset="0"/>
                </a:rPr>
                <a:t>V</a:t>
              </a:r>
              <a:r>
                <a:rPr kumimoji="1" lang="en-US" altLang="zh-CN" sz="1800" b="1" baseline="-25000">
                  <a:latin typeface="Times New Roman" pitchFamily="18" charset="0"/>
                  <a:cs typeface="Times New Roman" pitchFamily="18" charset="0"/>
                </a:rPr>
                <a:t>CC</a:t>
              </a:r>
              <a:r>
                <a:rPr kumimoji="1" lang="zh-CN" altLang="en-US" sz="1800" b="1">
                  <a:latin typeface="Times New Roman" pitchFamily="18" charset="0"/>
                  <a:cs typeface="Times New Roman" pitchFamily="18" charset="0"/>
                </a:rPr>
                <a:t> （</a:t>
              </a:r>
              <a:r>
                <a:rPr kumimoji="1" lang="en-US" altLang="zh-CN" sz="1800" b="1">
                  <a:latin typeface="Times New Roman" pitchFamily="18" charset="0"/>
                  <a:cs typeface="Times New Roman" pitchFamily="18" charset="0"/>
                </a:rPr>
                <a:t>+5V</a:t>
              </a:r>
              <a:r>
                <a:rPr kumimoji="1" lang="zh-CN" altLang="en-US" sz="1800" b="1">
                  <a:latin typeface="Times New Roman" pitchFamily="18" charset="0"/>
                  <a:cs typeface="Times New Roman" pitchFamily="18" charset="0"/>
                </a:rPr>
                <a:t>）</a:t>
              </a:r>
              <a:endParaRPr lang="zh-CN" altLang="en-US" sz="1800" baseline="-25000">
                <a:latin typeface="Times New Roman" pitchFamily="18" charset="0"/>
                <a:cs typeface="Times New Roman" pitchFamily="18" charset="0"/>
              </a:endParaRPr>
            </a:p>
          </p:txBody>
        </p:sp>
        <p:cxnSp>
          <p:nvCxnSpPr>
            <p:cNvPr id="41" name="直接连接符 17"/>
            <p:cNvCxnSpPr/>
            <p:nvPr/>
          </p:nvCxnSpPr>
          <p:spPr bwMode="auto">
            <a:xfrm rot="5400000" flipH="1" flipV="1">
              <a:off x="2192759" y="2893219"/>
              <a:ext cx="2643199" cy="0"/>
            </a:xfrm>
            <a:prstGeom prst="line">
              <a:avLst/>
            </a:prstGeom>
            <a:ln w="254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auto">
            <a:xfrm>
              <a:off x="2157279" y="4000505"/>
              <a:ext cx="287288" cy="1587"/>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3774" name="Text Box 29"/>
            <p:cNvSpPr txBox="1">
              <a:spLocks noChangeArrowheads="1"/>
            </p:cNvSpPr>
            <p:nvPr/>
          </p:nvSpPr>
          <p:spPr bwMode="auto">
            <a:xfrm>
              <a:off x="3442548" y="3286124"/>
              <a:ext cx="5000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000" b="1" i="1">
                  <a:solidFill>
                    <a:srgbClr val="006600"/>
                  </a:solidFill>
                  <a:latin typeface="Times New Roman" pitchFamily="18" charset="0"/>
                  <a:cs typeface="Times New Roman" pitchFamily="18" charset="0"/>
                </a:rPr>
                <a:t>V</a:t>
              </a:r>
              <a:r>
                <a:rPr kumimoji="1" lang="en-US" altLang="zh-CN" sz="2000" b="1" i="1" baseline="-25000">
                  <a:solidFill>
                    <a:srgbClr val="006600"/>
                  </a:solidFill>
                  <a:latin typeface="Times New Roman" pitchFamily="18" charset="0"/>
                  <a:cs typeface="Times New Roman" pitchFamily="18" charset="0"/>
                </a:rPr>
                <a:t>I</a:t>
              </a:r>
              <a:endParaRPr kumimoji="1" lang="en-US" altLang="zh-CN" sz="2000" b="1" i="1">
                <a:solidFill>
                  <a:srgbClr val="006600"/>
                </a:solidFill>
                <a:latin typeface="Times New Roman" pitchFamily="18" charset="0"/>
                <a:cs typeface="Times New Roman" pitchFamily="18" charset="0"/>
              </a:endParaRPr>
            </a:p>
          </p:txBody>
        </p:sp>
        <p:sp>
          <p:nvSpPr>
            <p:cNvPr id="48" name="椭圆 47"/>
            <p:cNvSpPr/>
            <p:nvPr/>
          </p:nvSpPr>
          <p:spPr bwMode="auto">
            <a:xfrm>
              <a:off x="4098459" y="1971671"/>
              <a:ext cx="107932" cy="1079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itchFamily="18" charset="0"/>
                <a:cs typeface="Times New Roman" pitchFamily="18" charset="0"/>
              </a:endParaRPr>
            </a:p>
          </p:txBody>
        </p:sp>
        <p:sp>
          <p:nvSpPr>
            <p:cNvPr id="73776" name="矩形 48"/>
            <p:cNvSpPr>
              <a:spLocks noChangeArrowheads="1"/>
            </p:cNvSpPr>
            <p:nvPr/>
          </p:nvSpPr>
          <p:spPr bwMode="auto">
            <a:xfrm>
              <a:off x="3871175" y="1571612"/>
              <a:ext cx="1451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800" b="1">
                  <a:solidFill>
                    <a:srgbClr val="0000FF"/>
                  </a:solidFill>
                  <a:latin typeface="Times New Roman" pitchFamily="18" charset="0"/>
                  <a:cs typeface="Times New Roman" pitchFamily="18" charset="0"/>
                </a:rPr>
                <a:t>V</a:t>
              </a:r>
              <a:r>
                <a:rPr kumimoji="1" lang="en-US" altLang="zh-CN" sz="1800" b="1" baseline="-25000">
                  <a:solidFill>
                    <a:srgbClr val="0000FF"/>
                  </a:solidFill>
                  <a:latin typeface="Times New Roman" pitchFamily="18" charset="0"/>
                  <a:cs typeface="Times New Roman" pitchFamily="18" charset="0"/>
                </a:rPr>
                <a:t>DD</a:t>
              </a:r>
              <a:r>
                <a:rPr kumimoji="1" lang="zh-CN" altLang="en-US" sz="1800" b="1">
                  <a:solidFill>
                    <a:srgbClr val="0000FF"/>
                  </a:solidFill>
                  <a:latin typeface="Times New Roman" pitchFamily="18" charset="0"/>
                  <a:cs typeface="Times New Roman" pitchFamily="18" charset="0"/>
                </a:rPr>
                <a:t>（</a:t>
              </a:r>
              <a:r>
                <a:rPr kumimoji="1" lang="en-US" altLang="zh-CN" sz="1800" b="1">
                  <a:solidFill>
                    <a:srgbClr val="0000FF"/>
                  </a:solidFill>
                  <a:latin typeface="Times New Roman" pitchFamily="18" charset="0"/>
                  <a:cs typeface="Times New Roman" pitchFamily="18" charset="0"/>
                </a:rPr>
                <a:t>+5V</a:t>
              </a:r>
              <a:r>
                <a:rPr kumimoji="1" lang="zh-CN" altLang="en-US" sz="1800" b="1">
                  <a:solidFill>
                    <a:srgbClr val="0000FF"/>
                  </a:solidFill>
                  <a:latin typeface="Times New Roman" pitchFamily="18" charset="0"/>
                  <a:cs typeface="Times New Roman" pitchFamily="18" charset="0"/>
                </a:rPr>
                <a:t>）</a:t>
              </a:r>
              <a:endParaRPr lang="zh-CN" altLang="en-US" sz="1800" baseline="-25000">
                <a:solidFill>
                  <a:srgbClr val="0000FF"/>
                </a:solidFill>
                <a:latin typeface="Times New Roman" pitchFamily="18" charset="0"/>
                <a:cs typeface="Times New Roman" pitchFamily="18" charset="0"/>
              </a:endParaRPr>
            </a:p>
          </p:txBody>
        </p:sp>
        <p:sp>
          <p:nvSpPr>
            <p:cNvPr id="73777" name="矩形 49"/>
            <p:cNvSpPr>
              <a:spLocks noChangeArrowheads="1"/>
            </p:cNvSpPr>
            <p:nvPr/>
          </p:nvSpPr>
          <p:spPr bwMode="auto">
            <a:xfrm>
              <a:off x="1513721" y="3571876"/>
              <a:ext cx="6992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latin typeface="Times New Roman" pitchFamily="18" charset="0"/>
                  <a:cs typeface="Times New Roman" pitchFamily="18" charset="0"/>
                </a:rPr>
                <a:t>TTL</a:t>
              </a:r>
              <a:endParaRPr lang="zh-CN" altLang="en-US" sz="2000" baseline="-25000">
                <a:latin typeface="Times New Roman" pitchFamily="18" charset="0"/>
                <a:cs typeface="Times New Roman" pitchFamily="18" charset="0"/>
              </a:endParaRPr>
            </a:p>
          </p:txBody>
        </p:sp>
        <p:sp>
          <p:nvSpPr>
            <p:cNvPr id="73778" name="矩形 50"/>
            <p:cNvSpPr>
              <a:spLocks noChangeArrowheads="1"/>
            </p:cNvSpPr>
            <p:nvPr/>
          </p:nvSpPr>
          <p:spPr bwMode="auto">
            <a:xfrm>
              <a:off x="4228365" y="3429000"/>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FF"/>
                  </a:solidFill>
                  <a:latin typeface="Times New Roman" pitchFamily="18" charset="0"/>
                  <a:cs typeface="Times New Roman" pitchFamily="18" charset="0"/>
                </a:rPr>
                <a:t>CMOS</a:t>
              </a:r>
              <a:endParaRPr lang="zh-CN" altLang="en-US" sz="2000" baseline="-25000">
                <a:solidFill>
                  <a:srgbClr val="0000FF"/>
                </a:solidFill>
                <a:latin typeface="Times New Roman" pitchFamily="18" charset="0"/>
                <a:cs typeface="Times New Roman" pitchFamily="18" charset="0"/>
              </a:endParaRPr>
            </a:p>
          </p:txBody>
        </p:sp>
      </p:grpSp>
      <p:grpSp>
        <p:nvGrpSpPr>
          <p:cNvPr id="3" name="组合 53"/>
          <p:cNvGrpSpPr>
            <a:grpSpLocks/>
          </p:cNvGrpSpPr>
          <p:nvPr/>
        </p:nvGrpSpPr>
        <p:grpSpPr bwMode="auto">
          <a:xfrm>
            <a:off x="2151063" y="1860550"/>
            <a:ext cx="1265237" cy="1208088"/>
            <a:chOff x="2261430" y="2116129"/>
            <a:chExt cx="1265979" cy="1208095"/>
          </a:xfrm>
        </p:grpSpPr>
        <p:cxnSp>
          <p:nvCxnSpPr>
            <p:cNvPr id="55" name="直接连接符 54"/>
            <p:cNvCxnSpPr/>
            <p:nvPr/>
          </p:nvCxnSpPr>
          <p:spPr bwMode="auto">
            <a:xfrm flipV="1">
              <a:off x="2312260" y="2155817"/>
              <a:ext cx="7862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bwMode="auto">
            <a:xfrm flipV="1">
              <a:off x="2261430" y="2116129"/>
              <a:ext cx="71479"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itchFamily="18" charset="0"/>
                <a:cs typeface="Times New Roman" pitchFamily="18" charset="0"/>
              </a:endParaRPr>
            </a:p>
          </p:txBody>
        </p:sp>
        <p:cxnSp>
          <p:nvCxnSpPr>
            <p:cNvPr id="57" name="直接连接符 56"/>
            <p:cNvCxnSpPr/>
            <p:nvPr/>
          </p:nvCxnSpPr>
          <p:spPr bwMode="auto">
            <a:xfrm rot="16200000" flipV="1">
              <a:off x="2523061" y="2737639"/>
              <a:ext cx="1152532" cy="158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bwMode="auto">
            <a:xfrm flipV="1">
              <a:off x="3065176" y="3251199"/>
              <a:ext cx="71479"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itchFamily="18" charset="0"/>
                <a:cs typeface="Times New Roman" pitchFamily="18" charset="0"/>
              </a:endParaRPr>
            </a:p>
          </p:txBody>
        </p:sp>
        <p:sp>
          <p:nvSpPr>
            <p:cNvPr id="59" name="矩形 58"/>
            <p:cNvSpPr/>
            <p:nvPr/>
          </p:nvSpPr>
          <p:spPr bwMode="auto">
            <a:xfrm>
              <a:off x="3014346" y="2495544"/>
              <a:ext cx="142959" cy="4286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itchFamily="18" charset="0"/>
                <a:cs typeface="Times New Roman" pitchFamily="18" charset="0"/>
              </a:endParaRPr>
            </a:p>
          </p:txBody>
        </p:sp>
        <p:sp>
          <p:nvSpPr>
            <p:cNvPr id="73755" name="矩形 26"/>
            <p:cNvSpPr>
              <a:spLocks noChangeArrowheads="1"/>
            </p:cNvSpPr>
            <p:nvPr/>
          </p:nvSpPr>
          <p:spPr bwMode="auto">
            <a:xfrm>
              <a:off x="3156795" y="2500306"/>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FF0000"/>
                  </a:solidFill>
                  <a:latin typeface="Times New Roman" pitchFamily="18" charset="0"/>
                  <a:cs typeface="Times New Roman" pitchFamily="18" charset="0"/>
                </a:rPr>
                <a:t>R</a:t>
              </a:r>
              <a:endParaRPr lang="zh-CN" altLang="en-US" sz="2000" baseline="-25000">
                <a:solidFill>
                  <a:srgbClr val="FF0000"/>
                </a:solidFill>
                <a:latin typeface="Times New Roman" pitchFamily="18" charset="0"/>
                <a:cs typeface="Times New Roman" pitchFamily="18" charset="0"/>
              </a:endParaRPr>
            </a:p>
          </p:txBody>
        </p:sp>
      </p:grpSp>
      <p:grpSp>
        <p:nvGrpSpPr>
          <p:cNvPr id="4" name="组合 69"/>
          <p:cNvGrpSpPr>
            <a:grpSpLocks/>
          </p:cNvGrpSpPr>
          <p:nvPr/>
        </p:nvGrpSpPr>
        <p:grpSpPr bwMode="auto">
          <a:xfrm>
            <a:off x="3286125" y="2530475"/>
            <a:ext cx="571500" cy="369888"/>
            <a:chOff x="3286116" y="2786058"/>
            <a:chExt cx="571504" cy="369332"/>
          </a:xfrm>
        </p:grpSpPr>
        <p:cxnSp>
          <p:nvCxnSpPr>
            <p:cNvPr id="62" name="直接箭头连接符 61"/>
            <p:cNvCxnSpPr/>
            <p:nvPr/>
          </p:nvCxnSpPr>
          <p:spPr>
            <a:xfrm>
              <a:off x="3286116" y="3142709"/>
              <a:ext cx="500067" cy="158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749" name="Text Box 29"/>
            <p:cNvSpPr txBox="1">
              <a:spLocks noChangeArrowheads="1"/>
            </p:cNvSpPr>
            <p:nvPr/>
          </p:nvSpPr>
          <p:spPr bwMode="auto">
            <a:xfrm>
              <a:off x="3357554" y="2786058"/>
              <a:ext cx="500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1800" b="1" i="1">
                  <a:solidFill>
                    <a:srgbClr val="FF0000"/>
                  </a:solidFill>
                  <a:latin typeface="Times New Roman" pitchFamily="18" charset="0"/>
                  <a:cs typeface="Times New Roman" pitchFamily="18" charset="0"/>
                </a:rPr>
                <a:t>I</a:t>
              </a:r>
              <a:r>
                <a:rPr kumimoji="1" lang="en-US" altLang="zh-CN" sz="1800" b="1" i="1" baseline="-25000">
                  <a:solidFill>
                    <a:srgbClr val="FF0000"/>
                  </a:solidFill>
                  <a:latin typeface="Times New Roman" pitchFamily="18" charset="0"/>
                  <a:cs typeface="Times New Roman" pitchFamily="18" charset="0"/>
                </a:rPr>
                <a:t>IH</a:t>
              </a:r>
              <a:endParaRPr kumimoji="1" lang="en-US" altLang="zh-CN" sz="1800" b="1" i="1">
                <a:solidFill>
                  <a:srgbClr val="FF0000"/>
                </a:solidFill>
                <a:latin typeface="Times New Roman" pitchFamily="18" charset="0"/>
                <a:cs typeface="Times New Roman" pitchFamily="18" charset="0"/>
              </a:endParaRPr>
            </a:p>
          </p:txBody>
        </p:sp>
      </p:grpSp>
      <p:grpSp>
        <p:nvGrpSpPr>
          <p:cNvPr id="5" name="组合 70"/>
          <p:cNvGrpSpPr>
            <a:grpSpLocks/>
          </p:cNvGrpSpPr>
          <p:nvPr/>
        </p:nvGrpSpPr>
        <p:grpSpPr bwMode="auto">
          <a:xfrm>
            <a:off x="2428875" y="2530475"/>
            <a:ext cx="744538" cy="369888"/>
            <a:chOff x="2428860" y="2786058"/>
            <a:chExt cx="744542" cy="369332"/>
          </a:xfrm>
        </p:grpSpPr>
        <p:cxnSp>
          <p:nvCxnSpPr>
            <p:cNvPr id="64" name="直接箭头连接符 63"/>
            <p:cNvCxnSpPr/>
            <p:nvPr/>
          </p:nvCxnSpPr>
          <p:spPr>
            <a:xfrm flipH="1">
              <a:off x="2428860" y="3142709"/>
              <a:ext cx="500066" cy="158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747" name="Text Box 29"/>
            <p:cNvSpPr txBox="1">
              <a:spLocks noChangeArrowheads="1"/>
            </p:cNvSpPr>
            <p:nvPr/>
          </p:nvSpPr>
          <p:spPr bwMode="auto">
            <a:xfrm>
              <a:off x="2459022" y="2786058"/>
              <a:ext cx="7143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1800" b="1" i="1">
                  <a:solidFill>
                    <a:srgbClr val="FF0000"/>
                  </a:solidFill>
                  <a:latin typeface="Times New Roman" pitchFamily="18" charset="0"/>
                  <a:cs typeface="Times New Roman" pitchFamily="18" charset="0"/>
                </a:rPr>
                <a:t>I</a:t>
              </a:r>
              <a:r>
                <a:rPr kumimoji="1" lang="en-US" altLang="zh-CN" sz="1800" b="1" i="1" baseline="-25000">
                  <a:solidFill>
                    <a:srgbClr val="FF0000"/>
                  </a:solidFill>
                  <a:latin typeface="Times New Roman" pitchFamily="18" charset="0"/>
                  <a:cs typeface="Times New Roman" pitchFamily="18" charset="0"/>
                </a:rPr>
                <a:t>O</a:t>
              </a:r>
              <a:endParaRPr kumimoji="1" lang="en-US" altLang="zh-CN" sz="1800" b="1" i="1">
                <a:solidFill>
                  <a:srgbClr val="FF0000"/>
                </a:solidFill>
                <a:latin typeface="Times New Roman" pitchFamily="18" charset="0"/>
                <a:cs typeface="Times New Roman" pitchFamily="18" charset="0"/>
              </a:endParaRPr>
            </a:p>
          </p:txBody>
        </p:sp>
      </p:grpSp>
      <p:grpSp>
        <p:nvGrpSpPr>
          <p:cNvPr id="6" name="组合 71"/>
          <p:cNvGrpSpPr>
            <a:grpSpLocks/>
          </p:cNvGrpSpPr>
          <p:nvPr/>
        </p:nvGrpSpPr>
        <p:grpSpPr bwMode="auto">
          <a:xfrm>
            <a:off x="2500313" y="2030413"/>
            <a:ext cx="428625" cy="714375"/>
            <a:chOff x="2500298" y="2285992"/>
            <a:chExt cx="428628" cy="714380"/>
          </a:xfrm>
        </p:grpSpPr>
        <p:cxnSp>
          <p:nvCxnSpPr>
            <p:cNvPr id="65" name="直接箭头连接符 64"/>
            <p:cNvCxnSpPr/>
            <p:nvPr/>
          </p:nvCxnSpPr>
          <p:spPr>
            <a:xfrm rot="5400000">
              <a:off x="2501091" y="2642388"/>
              <a:ext cx="714380" cy="15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745" name="Text Box 29"/>
            <p:cNvSpPr txBox="1">
              <a:spLocks noChangeArrowheads="1"/>
            </p:cNvSpPr>
            <p:nvPr/>
          </p:nvSpPr>
          <p:spPr bwMode="auto">
            <a:xfrm>
              <a:off x="2500298" y="2428868"/>
              <a:ext cx="428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1800" b="1" i="1">
                  <a:solidFill>
                    <a:srgbClr val="FF0000"/>
                  </a:solidFill>
                  <a:latin typeface="Times New Roman" pitchFamily="18" charset="0"/>
                  <a:cs typeface="Times New Roman" pitchFamily="18" charset="0"/>
                </a:rPr>
                <a:t>I</a:t>
              </a:r>
              <a:r>
                <a:rPr kumimoji="1" lang="en-US" altLang="zh-CN" sz="1800" b="1" i="1" baseline="-25000">
                  <a:solidFill>
                    <a:srgbClr val="FF0000"/>
                  </a:solidFill>
                  <a:latin typeface="Times New Roman" pitchFamily="18" charset="0"/>
                  <a:cs typeface="Times New Roman" pitchFamily="18" charset="0"/>
                </a:rPr>
                <a:t>R</a:t>
              </a:r>
              <a:endParaRPr kumimoji="1" lang="en-US" altLang="zh-CN" sz="1800" b="1" i="1">
                <a:solidFill>
                  <a:srgbClr val="FF0000"/>
                </a:solidFill>
                <a:latin typeface="Times New Roman" pitchFamily="18" charset="0"/>
                <a:cs typeface="Times New Roman" pitchFamily="18" charset="0"/>
              </a:endParaRPr>
            </a:p>
          </p:txBody>
        </p:sp>
      </p:grpSp>
      <p:sp>
        <p:nvSpPr>
          <p:cNvPr id="73" name="Text Box 29"/>
          <p:cNvSpPr txBox="1">
            <a:spLocks noChangeArrowheads="1"/>
          </p:cNvSpPr>
          <p:nvPr/>
        </p:nvSpPr>
        <p:spPr bwMode="auto">
          <a:xfrm>
            <a:off x="2214563" y="3316288"/>
            <a:ext cx="1285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000" b="1" i="1">
                <a:solidFill>
                  <a:srgbClr val="006600"/>
                </a:solidFill>
                <a:latin typeface="Times New Roman" pitchFamily="18" charset="0"/>
                <a:cs typeface="Times New Roman" pitchFamily="18" charset="0"/>
              </a:rPr>
              <a:t>V</a:t>
            </a:r>
            <a:r>
              <a:rPr kumimoji="1" lang="en-US" altLang="zh-CN" sz="2000" b="1" i="1" baseline="-25000">
                <a:solidFill>
                  <a:srgbClr val="006600"/>
                </a:solidFill>
                <a:latin typeface="Times New Roman" pitchFamily="18" charset="0"/>
                <a:cs typeface="Times New Roman" pitchFamily="18" charset="0"/>
              </a:rPr>
              <a:t>O</a:t>
            </a:r>
            <a:r>
              <a:rPr kumimoji="1" lang="zh-CN" altLang="en-US" sz="2000" b="1" i="1" baseline="-25000">
                <a:solidFill>
                  <a:srgbClr val="006600"/>
                </a:solidFill>
                <a:latin typeface="Times New Roman" pitchFamily="18" charset="0"/>
                <a:cs typeface="Times New Roman" pitchFamily="18" charset="0"/>
              </a:rPr>
              <a:t>  </a:t>
            </a:r>
            <a:r>
              <a:rPr kumimoji="1" lang="en-US" altLang="zh-CN" sz="2000" b="1">
                <a:solidFill>
                  <a:srgbClr val="FF0000"/>
                </a:solidFill>
                <a:latin typeface="Times New Roman" pitchFamily="18" charset="0"/>
                <a:cs typeface="Times New Roman" pitchFamily="18" charset="0"/>
              </a:rPr>
              <a:t>=</a:t>
            </a:r>
            <a:r>
              <a:rPr kumimoji="1" lang="zh-CN" altLang="en-US" sz="2000" b="1">
                <a:solidFill>
                  <a:srgbClr val="FF0000"/>
                </a:solidFill>
                <a:latin typeface="Times New Roman" pitchFamily="18" charset="0"/>
                <a:cs typeface="Times New Roman" pitchFamily="18" charset="0"/>
              </a:rPr>
              <a:t> </a:t>
            </a:r>
            <a:r>
              <a:rPr kumimoji="1" lang="en-US" altLang="zh-CN" sz="2000" b="1" i="1">
                <a:solidFill>
                  <a:srgbClr val="FF0000"/>
                </a:solidFill>
                <a:latin typeface="Times New Roman" pitchFamily="18" charset="0"/>
                <a:cs typeface="Times New Roman" pitchFamily="18" charset="0"/>
              </a:rPr>
              <a:t>V</a:t>
            </a:r>
            <a:r>
              <a:rPr kumimoji="1" lang="en-US" altLang="zh-CN" sz="2000" b="1" i="1" baseline="-25000">
                <a:solidFill>
                  <a:srgbClr val="FF0000"/>
                </a:solidFill>
                <a:latin typeface="Times New Roman" pitchFamily="18" charset="0"/>
                <a:cs typeface="Times New Roman" pitchFamily="18" charset="0"/>
              </a:rPr>
              <a:t>OH</a:t>
            </a:r>
            <a:endParaRPr kumimoji="1" lang="en-US" altLang="zh-CN" sz="2000" b="1">
              <a:solidFill>
                <a:srgbClr val="FF0000"/>
              </a:solidFill>
              <a:latin typeface="Times New Roman" pitchFamily="18" charset="0"/>
              <a:cs typeface="Times New Roman" pitchFamily="18" charset="0"/>
            </a:endParaRPr>
          </a:p>
        </p:txBody>
      </p:sp>
      <p:sp>
        <p:nvSpPr>
          <p:cNvPr id="76" name="矩形 75"/>
          <p:cNvSpPr>
            <a:spLocks noChangeArrowheads="1"/>
          </p:cNvSpPr>
          <p:nvPr/>
        </p:nvSpPr>
        <p:spPr bwMode="auto">
          <a:xfrm>
            <a:off x="1357313" y="4071938"/>
            <a:ext cx="4175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2000" b="1" i="1">
                <a:solidFill>
                  <a:srgbClr val="FF0000"/>
                </a:solidFill>
                <a:latin typeface="Times New Roman" pitchFamily="18" charset="0"/>
                <a:cs typeface="Times New Roman" pitchFamily="18" charset="0"/>
              </a:rPr>
              <a:t>I</a:t>
            </a:r>
            <a:r>
              <a:rPr lang="en-US" altLang="zh-CN" sz="2000" b="1" baseline="-25000">
                <a:solidFill>
                  <a:srgbClr val="FF0000"/>
                </a:solidFill>
                <a:latin typeface="Times New Roman" pitchFamily="18" charset="0"/>
                <a:cs typeface="Times New Roman" pitchFamily="18" charset="0"/>
              </a:rPr>
              <a:t>O</a:t>
            </a:r>
            <a:r>
              <a:rPr lang="en-US" altLang="zh-CN" sz="2000" b="1">
                <a:solidFill>
                  <a:srgbClr val="FF0000"/>
                </a:solidFill>
                <a:latin typeface="Times New Roman" pitchFamily="18" charset="0"/>
                <a:cs typeface="Times New Roman" pitchFamily="18" charset="0"/>
              </a:rPr>
              <a:t> ---TTL</a:t>
            </a:r>
            <a:r>
              <a:rPr lang="zh-CN" altLang="en-US" sz="2000" b="1">
                <a:solidFill>
                  <a:srgbClr val="FF0000"/>
                </a:solidFill>
                <a:latin typeface="Times New Roman" pitchFamily="18" charset="0"/>
                <a:cs typeface="Times New Roman" pitchFamily="18" charset="0"/>
              </a:rPr>
              <a:t>输出级截止时的漏电流。</a:t>
            </a:r>
          </a:p>
        </p:txBody>
      </p:sp>
      <p:sp>
        <p:nvSpPr>
          <p:cNvPr id="77" name="矩形 76"/>
          <p:cNvSpPr>
            <a:spLocks noChangeArrowheads="1"/>
          </p:cNvSpPr>
          <p:nvPr/>
        </p:nvSpPr>
        <p:spPr bwMode="auto">
          <a:xfrm>
            <a:off x="1357313" y="4457700"/>
            <a:ext cx="3636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2000" b="1" i="1">
                <a:solidFill>
                  <a:srgbClr val="FF0000"/>
                </a:solidFill>
                <a:latin typeface="Times New Roman" pitchFamily="18" charset="0"/>
                <a:cs typeface="Times New Roman" pitchFamily="18" charset="0"/>
              </a:rPr>
              <a:t>I</a:t>
            </a:r>
            <a:r>
              <a:rPr lang="en-US" altLang="zh-CN" sz="2000" b="1" i="1" baseline="-25000">
                <a:solidFill>
                  <a:srgbClr val="FF0000"/>
                </a:solidFill>
                <a:latin typeface="Times New Roman" pitchFamily="18" charset="0"/>
                <a:cs typeface="Times New Roman" pitchFamily="18" charset="0"/>
              </a:rPr>
              <a:t>IH</a:t>
            </a:r>
            <a:r>
              <a:rPr lang="en-US" altLang="zh-CN" sz="2000" b="1">
                <a:solidFill>
                  <a:srgbClr val="FF0000"/>
                </a:solidFill>
                <a:latin typeface="Times New Roman" pitchFamily="18" charset="0"/>
                <a:cs typeface="Times New Roman" pitchFamily="18" charset="0"/>
              </a:rPr>
              <a:t> ---CMOS</a:t>
            </a:r>
            <a:r>
              <a:rPr lang="zh-CN" altLang="en-US" sz="2000" b="1">
                <a:solidFill>
                  <a:srgbClr val="FF0000"/>
                </a:solidFill>
                <a:latin typeface="Times New Roman" pitchFamily="18" charset="0"/>
                <a:cs typeface="Times New Roman" pitchFamily="18" charset="0"/>
              </a:rPr>
              <a:t>高电平输入电流。</a:t>
            </a:r>
          </a:p>
        </p:txBody>
      </p:sp>
      <p:sp>
        <p:nvSpPr>
          <p:cNvPr id="78" name="矩形 77"/>
          <p:cNvSpPr>
            <a:spLocks noChangeArrowheads="1"/>
          </p:cNvSpPr>
          <p:nvPr/>
        </p:nvSpPr>
        <p:spPr bwMode="auto">
          <a:xfrm>
            <a:off x="1357313" y="4929188"/>
            <a:ext cx="1841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2400" b="1" i="1">
                <a:solidFill>
                  <a:srgbClr val="006600"/>
                </a:solidFill>
                <a:latin typeface="Times New Roman" pitchFamily="18" charset="0"/>
                <a:cs typeface="Times New Roman" pitchFamily="18" charset="0"/>
              </a:rPr>
              <a:t>I</a:t>
            </a:r>
            <a:r>
              <a:rPr lang="en-US" altLang="zh-CN" sz="2400" b="1" i="1" baseline="-25000">
                <a:solidFill>
                  <a:srgbClr val="006600"/>
                </a:solidFill>
                <a:latin typeface="Times New Roman" pitchFamily="18" charset="0"/>
                <a:cs typeface="Times New Roman" pitchFamily="18" charset="0"/>
              </a:rPr>
              <a:t>R</a:t>
            </a:r>
            <a:r>
              <a:rPr lang="zh-CN" altLang="en-US" sz="2400" b="1">
                <a:solidFill>
                  <a:srgbClr val="006600"/>
                </a:solidFill>
                <a:latin typeface="Times New Roman" pitchFamily="18" charset="0"/>
                <a:cs typeface="Times New Roman" pitchFamily="18" charset="0"/>
              </a:rPr>
              <a:t>  </a:t>
            </a:r>
            <a:r>
              <a:rPr lang="en-US" altLang="zh-CN" sz="2400" b="1">
                <a:solidFill>
                  <a:srgbClr val="006600"/>
                </a:solidFill>
                <a:latin typeface="Times New Roman" pitchFamily="18" charset="0"/>
                <a:cs typeface="Times New Roman" pitchFamily="18" charset="0"/>
              </a:rPr>
              <a:t>=</a:t>
            </a:r>
            <a:r>
              <a:rPr lang="en-US" altLang="zh-CN" sz="2400" b="1" i="1" baseline="-25000">
                <a:solidFill>
                  <a:srgbClr val="006600"/>
                </a:solidFill>
                <a:latin typeface="Times New Roman" pitchFamily="18" charset="0"/>
                <a:cs typeface="Times New Roman" pitchFamily="18" charset="0"/>
              </a:rPr>
              <a:t> </a:t>
            </a:r>
            <a:r>
              <a:rPr lang="en-US" altLang="zh-CN" sz="2400" b="1" i="1">
                <a:solidFill>
                  <a:srgbClr val="006600"/>
                </a:solidFill>
                <a:latin typeface="Times New Roman" pitchFamily="18" charset="0"/>
                <a:cs typeface="Times New Roman" pitchFamily="18" charset="0"/>
              </a:rPr>
              <a:t>I</a:t>
            </a:r>
            <a:r>
              <a:rPr lang="en-US" altLang="zh-CN" sz="2400" b="1" baseline="-25000">
                <a:solidFill>
                  <a:srgbClr val="006600"/>
                </a:solidFill>
                <a:latin typeface="Times New Roman" pitchFamily="18" charset="0"/>
                <a:cs typeface="Times New Roman" pitchFamily="18" charset="0"/>
              </a:rPr>
              <a:t>O</a:t>
            </a:r>
            <a:r>
              <a:rPr lang="zh-CN" altLang="en-US" sz="2400" b="1">
                <a:solidFill>
                  <a:srgbClr val="006600"/>
                </a:solidFill>
                <a:latin typeface="Times New Roman" pitchFamily="18" charset="0"/>
                <a:cs typeface="Times New Roman" pitchFamily="18" charset="0"/>
              </a:rPr>
              <a:t> </a:t>
            </a:r>
            <a:r>
              <a:rPr lang="en-US" altLang="zh-CN" sz="2400" b="1">
                <a:solidFill>
                  <a:srgbClr val="006600"/>
                </a:solidFill>
                <a:latin typeface="Times New Roman" pitchFamily="18" charset="0"/>
                <a:cs typeface="Times New Roman" pitchFamily="18" charset="0"/>
              </a:rPr>
              <a:t>+ </a:t>
            </a:r>
            <a:r>
              <a:rPr lang="en-US" altLang="zh-CN" sz="2400" b="1" i="1">
                <a:solidFill>
                  <a:srgbClr val="006600"/>
                </a:solidFill>
                <a:latin typeface="Times New Roman" pitchFamily="18" charset="0"/>
                <a:cs typeface="Times New Roman" pitchFamily="18" charset="0"/>
              </a:rPr>
              <a:t>I</a:t>
            </a:r>
            <a:r>
              <a:rPr lang="en-US" altLang="zh-CN" sz="2400" b="1" i="1" baseline="-25000">
                <a:solidFill>
                  <a:srgbClr val="006600"/>
                </a:solidFill>
                <a:latin typeface="Times New Roman" pitchFamily="18" charset="0"/>
                <a:cs typeface="Times New Roman" pitchFamily="18" charset="0"/>
              </a:rPr>
              <a:t>IH </a:t>
            </a:r>
            <a:endParaRPr lang="zh-CN" altLang="en-US" sz="2400" b="1">
              <a:solidFill>
                <a:srgbClr val="006600"/>
              </a:solidFill>
              <a:latin typeface="Times New Roman" pitchFamily="18" charset="0"/>
              <a:cs typeface="Times New Roman" pitchFamily="18" charset="0"/>
            </a:endParaRPr>
          </a:p>
        </p:txBody>
      </p:sp>
      <p:sp>
        <p:nvSpPr>
          <p:cNvPr id="79" name="Text Box 4"/>
          <p:cNvSpPr txBox="1">
            <a:spLocks noChangeArrowheads="1"/>
          </p:cNvSpPr>
          <p:nvPr/>
        </p:nvSpPr>
        <p:spPr bwMode="auto">
          <a:xfrm>
            <a:off x="1327150" y="5357813"/>
            <a:ext cx="3959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i="1">
                <a:solidFill>
                  <a:srgbClr val="006600"/>
                </a:solidFill>
                <a:latin typeface="Times New Roman" pitchFamily="18" charset="0"/>
                <a:cs typeface="Times New Roman" pitchFamily="18" charset="0"/>
              </a:rPr>
              <a:t>V</a:t>
            </a:r>
            <a:r>
              <a:rPr lang="en-US" altLang="zh-CN" sz="2400" b="1" baseline="-25000">
                <a:solidFill>
                  <a:srgbClr val="006600"/>
                </a:solidFill>
                <a:latin typeface="Times New Roman" pitchFamily="18" charset="0"/>
                <a:cs typeface="Times New Roman" pitchFamily="18" charset="0"/>
              </a:rPr>
              <a:t>OH</a:t>
            </a:r>
            <a:r>
              <a:rPr lang="en-US" altLang="zh-CN" sz="2400" b="1">
                <a:solidFill>
                  <a:srgbClr val="006600"/>
                </a:solidFill>
                <a:latin typeface="Times New Roman" pitchFamily="18" charset="0"/>
                <a:cs typeface="Times New Roman" pitchFamily="18" charset="0"/>
              </a:rPr>
              <a:t>=</a:t>
            </a:r>
            <a:r>
              <a:rPr lang="en-US" altLang="zh-CN" sz="2400" b="1" i="1">
                <a:solidFill>
                  <a:srgbClr val="006600"/>
                </a:solidFill>
                <a:latin typeface="Times New Roman" pitchFamily="18" charset="0"/>
                <a:cs typeface="Times New Roman" pitchFamily="18" charset="0"/>
              </a:rPr>
              <a:t>V</a:t>
            </a:r>
            <a:r>
              <a:rPr lang="en-US" altLang="zh-CN" sz="2400" b="1" baseline="-25000">
                <a:solidFill>
                  <a:srgbClr val="006600"/>
                </a:solidFill>
                <a:latin typeface="Times New Roman" pitchFamily="18" charset="0"/>
                <a:cs typeface="Times New Roman" pitchFamily="18" charset="0"/>
              </a:rPr>
              <a:t>CC</a:t>
            </a:r>
            <a:r>
              <a:rPr lang="zh-CN" altLang="en-US" sz="2400" b="1" baseline="-25000">
                <a:solidFill>
                  <a:srgbClr val="006600"/>
                </a:solidFill>
                <a:latin typeface="Times New Roman" pitchFamily="18" charset="0"/>
                <a:cs typeface="Times New Roman" pitchFamily="18" charset="0"/>
              </a:rPr>
              <a:t>  </a:t>
            </a:r>
            <a:r>
              <a:rPr lang="en-US" altLang="zh-CN" sz="2400" b="1">
                <a:solidFill>
                  <a:srgbClr val="006600"/>
                </a:solidFill>
                <a:latin typeface="Times New Roman" pitchFamily="18" charset="0"/>
                <a:cs typeface="Times New Roman" pitchFamily="18" charset="0"/>
              </a:rPr>
              <a:t>-</a:t>
            </a:r>
            <a:r>
              <a:rPr lang="zh-CN" altLang="en-US" sz="2400" b="1">
                <a:solidFill>
                  <a:srgbClr val="006600"/>
                </a:solidFill>
                <a:latin typeface="Times New Roman" pitchFamily="18" charset="0"/>
                <a:cs typeface="Times New Roman" pitchFamily="18" charset="0"/>
              </a:rPr>
              <a:t>  </a:t>
            </a:r>
            <a:r>
              <a:rPr lang="en-US" altLang="zh-CN" sz="2400" b="1" i="1">
                <a:solidFill>
                  <a:srgbClr val="006600"/>
                </a:solidFill>
                <a:latin typeface="Times New Roman" pitchFamily="18" charset="0"/>
                <a:cs typeface="Times New Roman" pitchFamily="18" charset="0"/>
              </a:rPr>
              <a:t>R</a:t>
            </a:r>
            <a:r>
              <a:rPr lang="zh-CN" altLang="en-US" sz="2400" b="1">
                <a:solidFill>
                  <a:srgbClr val="006600"/>
                </a:solidFill>
                <a:latin typeface="Times New Roman" pitchFamily="18" charset="0"/>
                <a:cs typeface="Times New Roman" pitchFamily="18" charset="0"/>
              </a:rPr>
              <a:t>（</a:t>
            </a:r>
            <a:r>
              <a:rPr lang="en-US" altLang="zh-CN" sz="2400" b="1" i="1">
                <a:solidFill>
                  <a:srgbClr val="006600"/>
                </a:solidFill>
                <a:latin typeface="Times New Roman" pitchFamily="18" charset="0"/>
                <a:cs typeface="Times New Roman" pitchFamily="18" charset="0"/>
              </a:rPr>
              <a:t>I</a:t>
            </a:r>
            <a:r>
              <a:rPr lang="en-US" altLang="zh-CN" sz="2400" b="1" baseline="-25000">
                <a:solidFill>
                  <a:srgbClr val="006600"/>
                </a:solidFill>
                <a:latin typeface="Times New Roman" pitchFamily="18" charset="0"/>
                <a:cs typeface="Times New Roman" pitchFamily="18" charset="0"/>
              </a:rPr>
              <a:t>O</a:t>
            </a:r>
            <a:r>
              <a:rPr lang="en-US" altLang="zh-CN" sz="2400" b="1">
                <a:solidFill>
                  <a:srgbClr val="006600"/>
                </a:solidFill>
                <a:latin typeface="Times New Roman" pitchFamily="18" charset="0"/>
                <a:cs typeface="Times New Roman" pitchFamily="18" charset="0"/>
              </a:rPr>
              <a:t>+</a:t>
            </a:r>
            <a:r>
              <a:rPr lang="en-US" altLang="zh-CN" sz="2400" b="1" i="1">
                <a:solidFill>
                  <a:srgbClr val="006600"/>
                </a:solidFill>
                <a:latin typeface="Times New Roman" pitchFamily="18" charset="0"/>
                <a:cs typeface="Times New Roman" pitchFamily="18" charset="0"/>
              </a:rPr>
              <a:t>I</a:t>
            </a:r>
            <a:r>
              <a:rPr lang="en-US" altLang="zh-CN" sz="2400" b="1" baseline="-25000">
                <a:solidFill>
                  <a:srgbClr val="006600"/>
                </a:solidFill>
                <a:latin typeface="Times New Roman" pitchFamily="18" charset="0"/>
                <a:cs typeface="Times New Roman" pitchFamily="18" charset="0"/>
              </a:rPr>
              <a:t>IH</a:t>
            </a:r>
            <a:r>
              <a:rPr lang="zh-CN" altLang="en-US" sz="2400" b="1">
                <a:solidFill>
                  <a:srgbClr val="006600"/>
                </a:solidFill>
                <a:latin typeface="Times New Roman" pitchFamily="18" charset="0"/>
                <a:cs typeface="Times New Roman" pitchFamily="18" charset="0"/>
              </a:rPr>
              <a:t>）</a:t>
            </a:r>
          </a:p>
        </p:txBody>
      </p:sp>
      <p:sp>
        <p:nvSpPr>
          <p:cNvPr id="81" name="矩形 80"/>
          <p:cNvSpPr>
            <a:spLocks noChangeArrowheads="1"/>
          </p:cNvSpPr>
          <p:nvPr/>
        </p:nvSpPr>
        <p:spPr bwMode="auto">
          <a:xfrm>
            <a:off x="1071563" y="5857875"/>
            <a:ext cx="742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FF"/>
                </a:solidFill>
                <a:latin typeface="Times New Roman" pitchFamily="18" charset="0"/>
                <a:cs typeface="Times New Roman" pitchFamily="18" charset="0"/>
              </a:rPr>
              <a:t>        由于</a:t>
            </a:r>
            <a:r>
              <a:rPr lang="en-US" altLang="zh-CN" sz="2400" b="1" i="1">
                <a:solidFill>
                  <a:srgbClr val="0000FF"/>
                </a:solidFill>
                <a:latin typeface="Times New Roman" pitchFamily="18" charset="0"/>
                <a:cs typeface="Times New Roman" pitchFamily="18" charset="0"/>
              </a:rPr>
              <a:t>I</a:t>
            </a:r>
            <a:r>
              <a:rPr lang="en-US" altLang="zh-CN" sz="2400" b="1" baseline="-25000">
                <a:solidFill>
                  <a:srgbClr val="0000FF"/>
                </a:solidFill>
                <a:latin typeface="Times New Roman" pitchFamily="18" charset="0"/>
                <a:cs typeface="Times New Roman" pitchFamily="18" charset="0"/>
              </a:rPr>
              <a:t>O</a:t>
            </a:r>
            <a:r>
              <a:rPr lang="zh-CN" altLang="en-US" sz="2400" b="1">
                <a:solidFill>
                  <a:srgbClr val="0000FF"/>
                </a:solidFill>
                <a:latin typeface="Times New Roman" pitchFamily="18" charset="0"/>
                <a:cs typeface="Times New Roman" pitchFamily="18" charset="0"/>
              </a:rPr>
              <a:t>和</a:t>
            </a:r>
            <a:r>
              <a:rPr lang="en-US" altLang="zh-CN" sz="2400" b="1" i="1">
                <a:solidFill>
                  <a:srgbClr val="0000FF"/>
                </a:solidFill>
                <a:latin typeface="Times New Roman" pitchFamily="18" charset="0"/>
                <a:cs typeface="Times New Roman" pitchFamily="18" charset="0"/>
              </a:rPr>
              <a:t>I</a:t>
            </a:r>
            <a:r>
              <a:rPr lang="en-US" altLang="zh-CN" sz="2400" b="1" baseline="-25000">
                <a:solidFill>
                  <a:srgbClr val="0000FF"/>
                </a:solidFill>
                <a:latin typeface="Times New Roman" pitchFamily="18" charset="0"/>
                <a:cs typeface="Times New Roman" pitchFamily="18" charset="0"/>
              </a:rPr>
              <a:t>IH</a:t>
            </a:r>
            <a:r>
              <a:rPr lang="zh-CN" altLang="en-US" sz="2400" b="1">
                <a:solidFill>
                  <a:srgbClr val="0000FF"/>
                </a:solidFill>
                <a:latin typeface="Times New Roman" pitchFamily="18" charset="0"/>
                <a:cs typeface="Times New Roman" pitchFamily="18" charset="0"/>
              </a:rPr>
              <a:t>都很小，所以只要</a:t>
            </a:r>
            <a:r>
              <a:rPr lang="en-US" altLang="zh-CN" sz="2400" b="1">
                <a:solidFill>
                  <a:srgbClr val="0000FF"/>
                </a:solidFill>
                <a:latin typeface="Times New Roman" pitchFamily="18" charset="0"/>
                <a:cs typeface="Times New Roman" pitchFamily="18" charset="0"/>
              </a:rPr>
              <a:t>R</a:t>
            </a:r>
            <a:r>
              <a:rPr lang="zh-CN" altLang="en-US" sz="2400" b="1">
                <a:solidFill>
                  <a:srgbClr val="0000FF"/>
                </a:solidFill>
                <a:latin typeface="Times New Roman" pitchFamily="18" charset="0"/>
                <a:cs typeface="Times New Roman" pitchFamily="18" charset="0"/>
              </a:rPr>
              <a:t>值不是特别大，输出高电平将被提到  </a:t>
            </a:r>
            <a:r>
              <a:rPr lang="en-US" altLang="zh-CN" sz="2400" b="1" i="1">
                <a:solidFill>
                  <a:srgbClr val="FF0000"/>
                </a:solidFill>
                <a:latin typeface="Times New Roman" pitchFamily="18" charset="0"/>
                <a:cs typeface="Times New Roman" pitchFamily="18" charset="0"/>
              </a:rPr>
              <a:t>V</a:t>
            </a:r>
            <a:r>
              <a:rPr lang="en-US" altLang="zh-CN" sz="2400" b="1" baseline="-25000">
                <a:solidFill>
                  <a:srgbClr val="FF0000"/>
                </a:solidFill>
                <a:latin typeface="Times New Roman" pitchFamily="18" charset="0"/>
                <a:cs typeface="Times New Roman" pitchFamily="18" charset="0"/>
              </a:rPr>
              <a:t>OH</a:t>
            </a:r>
            <a:r>
              <a:rPr lang="zh-CN" altLang="en-US" sz="2400" b="1" baseline="-25000">
                <a:solidFill>
                  <a:srgbClr val="FF0000"/>
                </a:solidFill>
                <a:latin typeface="Times New Roman" pitchFamily="18" charset="0"/>
                <a:cs typeface="Times New Roman" pitchFamily="18" charset="0"/>
              </a:rPr>
              <a:t>  </a:t>
            </a:r>
            <a:r>
              <a:rPr lang="en-US" altLang="zh-CN" sz="2400" b="1">
                <a:solidFill>
                  <a:srgbClr val="FF0000"/>
                </a:solidFill>
                <a:latin typeface="Times New Roman" pitchFamily="18" charset="0"/>
                <a:cs typeface="Times New Roman" pitchFamily="18" charset="0"/>
              </a:rPr>
              <a:t>≈</a:t>
            </a:r>
            <a:r>
              <a:rPr lang="zh-CN" altLang="en-US" sz="2400" b="1">
                <a:solidFill>
                  <a:srgbClr val="FF0000"/>
                </a:solidFill>
                <a:latin typeface="Times New Roman" pitchFamily="18" charset="0"/>
                <a:cs typeface="Times New Roman" pitchFamily="18" charset="0"/>
              </a:rPr>
              <a:t> </a:t>
            </a:r>
            <a:r>
              <a:rPr lang="en-US" altLang="zh-CN" sz="2400" b="1" i="1">
                <a:solidFill>
                  <a:srgbClr val="FF0000"/>
                </a:solidFill>
                <a:latin typeface="Times New Roman" pitchFamily="18" charset="0"/>
                <a:cs typeface="Times New Roman" pitchFamily="18" charset="0"/>
              </a:rPr>
              <a:t>V</a:t>
            </a:r>
            <a:r>
              <a:rPr lang="en-US" altLang="zh-CN" sz="2400" b="1" baseline="-25000">
                <a:solidFill>
                  <a:srgbClr val="FF0000"/>
                </a:solidFill>
                <a:latin typeface="Times New Roman" pitchFamily="18" charset="0"/>
                <a:cs typeface="Times New Roman" pitchFamily="18" charset="0"/>
              </a:rPr>
              <a:t>CC</a:t>
            </a:r>
            <a:r>
              <a:rPr lang="zh-CN" altLang="en-US" sz="2400" b="1" baseline="-25000">
                <a:solidFill>
                  <a:srgbClr val="FF0000"/>
                </a:solidFill>
                <a:latin typeface="Times New Roman" pitchFamily="18" charset="0"/>
                <a:cs typeface="Times New Roman" pitchFamily="18" charset="0"/>
              </a:rPr>
              <a:t> </a:t>
            </a:r>
            <a:r>
              <a:rPr lang="zh-CN" altLang="en-US" sz="2400" b="1">
                <a:solidFill>
                  <a:srgbClr val="0000FF"/>
                </a:solidFill>
                <a:latin typeface="Times New Roman" pitchFamily="18" charset="0"/>
                <a:cs typeface="Times New Roman" pitchFamily="18" charset="0"/>
              </a:rPr>
              <a:t>。 </a:t>
            </a:r>
          </a:p>
        </p:txBody>
      </p:sp>
      <p:sp>
        <p:nvSpPr>
          <p:cNvPr id="73743" name="矩形 1"/>
          <p:cNvSpPr>
            <a:spLocks noChangeArrowheads="1"/>
          </p:cNvSpPr>
          <p:nvPr/>
        </p:nvSpPr>
        <p:spPr bwMode="auto">
          <a:xfrm>
            <a:off x="4964113" y="30163"/>
            <a:ext cx="410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§2.6</a:t>
            </a:r>
            <a:r>
              <a:rPr kumimoji="1" lang="zh-CN" altLang="en-US" sz="1800" b="1">
                <a:solidFill>
                  <a:srgbClr val="FF0066"/>
                </a:solidFill>
                <a:latin typeface="Times New Roman" pitchFamily="18" charset="0"/>
                <a:ea typeface="楷体_GB2312" pitchFamily="49" charset="-122"/>
                <a:cs typeface="Times New Roman" pitchFamily="18" charset="0"/>
              </a:rPr>
              <a:t> 集成</a:t>
            </a:r>
            <a:r>
              <a:rPr lang="zh-CN" altLang="en-US" sz="1800" b="1">
                <a:solidFill>
                  <a:srgbClr val="FF0066"/>
                </a:solidFill>
                <a:latin typeface="Times New Roman" pitchFamily="18" charset="0"/>
                <a:ea typeface="楷体_GB2312" pitchFamily="49" charset="-122"/>
                <a:cs typeface="Times New Roman" pitchFamily="18" charset="0"/>
              </a:rPr>
              <a:t>逻辑门电路的使用注意事项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right)">
                                      <p:cBhvr>
                                        <p:cTn id="31" dur="500"/>
                                        <p:tgtEl>
                                          <p:spTgt spid="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wipe(left)">
                                      <p:cBhvr>
                                        <p:cTn id="36" dur="500"/>
                                        <p:tgtEl>
                                          <p:spTgt spid="7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wipe(left)">
                                      <p:cBhvr>
                                        <p:cTn id="46" dur="500"/>
                                        <p:tgtEl>
                                          <p:spTgt spid="7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wipe(left)">
                                      <p:cBhvr>
                                        <p:cTn id="51" dur="500"/>
                                        <p:tgtEl>
                                          <p:spTgt spid="7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wipe(left)">
                                      <p:cBhvr>
                                        <p:cTn id="56" dur="500"/>
                                        <p:tgtEl>
                                          <p:spTgt spid="7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blinds(horizontal)">
                                      <p:cBhvr>
                                        <p:cTn id="6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73" grpId="0"/>
      <p:bldP spid="76" grpId="0"/>
      <p:bldP spid="77" grpId="0"/>
      <p:bldP spid="78" grpId="0"/>
      <p:bldP spid="79" grpId="0"/>
      <p:bldP spid="8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118"/>
          <p:cNvSpPr>
            <a:spLocks noChangeArrowheads="1"/>
          </p:cNvSpPr>
          <p:nvPr/>
        </p:nvSpPr>
        <p:spPr bwMode="auto">
          <a:xfrm>
            <a:off x="4719638" y="4238625"/>
            <a:ext cx="800100" cy="276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1200" b="1">
                <a:solidFill>
                  <a:srgbClr val="000000"/>
                </a:solidFill>
                <a:latin typeface="楷体" pitchFamily="49" charset="-122"/>
                <a:ea typeface="楷体" pitchFamily="49" charset="-122"/>
                <a:cs typeface="Times New Roman" pitchFamily="18" charset="0"/>
              </a:rPr>
              <a:t>自由电子</a:t>
            </a:r>
            <a:endParaRPr lang="zh-CN" altLang="en-US" sz="1200">
              <a:solidFill>
                <a:srgbClr val="000000"/>
              </a:solidFill>
              <a:latin typeface="楷体" pitchFamily="49" charset="-122"/>
              <a:ea typeface="楷体" pitchFamily="49" charset="-122"/>
              <a:cs typeface="Times New Roman" pitchFamily="18" charset="0"/>
            </a:endParaRPr>
          </a:p>
        </p:txBody>
      </p:sp>
      <p:sp>
        <p:nvSpPr>
          <p:cNvPr id="120" name="矩形 119"/>
          <p:cNvSpPr>
            <a:spLocks noChangeArrowheads="1"/>
          </p:cNvSpPr>
          <p:nvPr/>
        </p:nvSpPr>
        <p:spPr bwMode="auto">
          <a:xfrm>
            <a:off x="3857625" y="3857625"/>
            <a:ext cx="492125" cy="276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1200" b="1">
                <a:solidFill>
                  <a:srgbClr val="000000"/>
                </a:solidFill>
                <a:latin typeface="楷体" pitchFamily="49" charset="-122"/>
                <a:ea typeface="楷体" pitchFamily="49" charset="-122"/>
                <a:cs typeface="Times New Roman" pitchFamily="18" charset="0"/>
              </a:rPr>
              <a:t>空穴</a:t>
            </a:r>
            <a:endParaRPr lang="zh-CN" altLang="en-US" sz="1200">
              <a:solidFill>
                <a:srgbClr val="000000"/>
              </a:solidFill>
              <a:latin typeface="楷体" pitchFamily="49" charset="-122"/>
              <a:ea typeface="楷体" pitchFamily="49" charset="-122"/>
              <a:cs typeface="Times New Roman" pitchFamily="18" charset="0"/>
            </a:endParaRPr>
          </a:p>
        </p:txBody>
      </p:sp>
      <p:grpSp>
        <p:nvGrpSpPr>
          <p:cNvPr id="3" name="组合 8"/>
          <p:cNvGrpSpPr>
            <a:grpSpLocks/>
          </p:cNvGrpSpPr>
          <p:nvPr/>
        </p:nvGrpSpPr>
        <p:grpSpPr bwMode="auto">
          <a:xfrm>
            <a:off x="4000500" y="3233738"/>
            <a:ext cx="1000125" cy="822325"/>
            <a:chOff x="2428860" y="1714488"/>
            <a:chExt cx="1000132" cy="822380"/>
          </a:xfrm>
        </p:grpSpPr>
        <p:grpSp>
          <p:nvGrpSpPr>
            <p:cNvPr id="19565" name="组合 3"/>
            <p:cNvGrpSpPr>
              <a:grpSpLocks/>
            </p:cNvGrpSpPr>
            <p:nvPr/>
          </p:nvGrpSpPr>
          <p:grpSpPr bwMode="auto">
            <a:xfrm>
              <a:off x="2714612" y="1928802"/>
              <a:ext cx="404278" cy="360000"/>
              <a:chOff x="1924032" y="1500174"/>
              <a:chExt cx="404278" cy="360000"/>
            </a:xfrm>
          </p:grpSpPr>
          <p:sp>
            <p:nvSpPr>
              <p:cNvPr id="2" name="椭圆 1"/>
              <p:cNvSpPr/>
              <p:nvPr/>
            </p:nvSpPr>
            <p:spPr>
              <a:xfrm>
                <a:off x="1928795" y="1500186"/>
                <a:ext cx="396878" cy="360387"/>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9571"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5" name="椭圆 4"/>
            <p:cNvSpPr/>
            <p:nvPr/>
          </p:nvSpPr>
          <p:spPr>
            <a:xfrm>
              <a:off x="2857488" y="2428911"/>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 name="椭圆 5"/>
            <p:cNvSpPr/>
            <p:nvPr/>
          </p:nvSpPr>
          <p:spPr>
            <a:xfrm>
              <a:off x="2857488" y="1714488"/>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7" name="椭圆 6"/>
            <p:cNvSpPr/>
            <p:nvPr/>
          </p:nvSpPr>
          <p:spPr>
            <a:xfrm>
              <a:off x="3321041" y="2071699"/>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 name="椭圆 7"/>
            <p:cNvSpPr/>
            <p:nvPr/>
          </p:nvSpPr>
          <p:spPr>
            <a:xfrm>
              <a:off x="2428860" y="2071699"/>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9" name="组合 9"/>
          <p:cNvGrpSpPr>
            <a:grpSpLocks/>
          </p:cNvGrpSpPr>
          <p:nvPr/>
        </p:nvGrpSpPr>
        <p:grpSpPr bwMode="auto">
          <a:xfrm>
            <a:off x="5286375" y="3233738"/>
            <a:ext cx="1000125" cy="822325"/>
            <a:chOff x="2428860" y="1714488"/>
            <a:chExt cx="1000132" cy="822380"/>
          </a:xfrm>
        </p:grpSpPr>
        <p:grpSp>
          <p:nvGrpSpPr>
            <p:cNvPr id="19558" name="组合 3"/>
            <p:cNvGrpSpPr>
              <a:grpSpLocks/>
            </p:cNvGrpSpPr>
            <p:nvPr/>
          </p:nvGrpSpPr>
          <p:grpSpPr bwMode="auto">
            <a:xfrm>
              <a:off x="2714612" y="1928802"/>
              <a:ext cx="404278" cy="360000"/>
              <a:chOff x="1924032" y="1500174"/>
              <a:chExt cx="404278" cy="360000"/>
            </a:xfrm>
          </p:grpSpPr>
          <p:sp>
            <p:nvSpPr>
              <p:cNvPr id="16" name="椭圆 15"/>
              <p:cNvSpPr/>
              <p:nvPr/>
            </p:nvSpPr>
            <p:spPr>
              <a:xfrm>
                <a:off x="1928795" y="1500186"/>
                <a:ext cx="396878" cy="360387"/>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9564"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12" name="椭圆 11"/>
            <p:cNvSpPr/>
            <p:nvPr/>
          </p:nvSpPr>
          <p:spPr>
            <a:xfrm>
              <a:off x="2857488" y="2428911"/>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3" name="椭圆 12"/>
            <p:cNvSpPr/>
            <p:nvPr/>
          </p:nvSpPr>
          <p:spPr>
            <a:xfrm>
              <a:off x="2857488" y="1714488"/>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椭圆 13"/>
            <p:cNvSpPr/>
            <p:nvPr/>
          </p:nvSpPr>
          <p:spPr>
            <a:xfrm>
              <a:off x="3321041" y="2071699"/>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椭圆 14"/>
            <p:cNvSpPr/>
            <p:nvPr/>
          </p:nvSpPr>
          <p:spPr>
            <a:xfrm>
              <a:off x="2428860" y="2071699"/>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11" name="组合 17"/>
          <p:cNvGrpSpPr>
            <a:grpSpLocks/>
          </p:cNvGrpSpPr>
          <p:nvPr/>
        </p:nvGrpSpPr>
        <p:grpSpPr bwMode="auto">
          <a:xfrm>
            <a:off x="2714625" y="3233738"/>
            <a:ext cx="1000125" cy="822325"/>
            <a:chOff x="2428860" y="1714488"/>
            <a:chExt cx="1000132" cy="822380"/>
          </a:xfrm>
        </p:grpSpPr>
        <p:grpSp>
          <p:nvGrpSpPr>
            <p:cNvPr id="19551" name="组合 3"/>
            <p:cNvGrpSpPr>
              <a:grpSpLocks/>
            </p:cNvGrpSpPr>
            <p:nvPr/>
          </p:nvGrpSpPr>
          <p:grpSpPr bwMode="auto">
            <a:xfrm>
              <a:off x="2714612" y="1928802"/>
              <a:ext cx="404278" cy="360000"/>
              <a:chOff x="1924032" y="1500174"/>
              <a:chExt cx="404278" cy="360000"/>
            </a:xfrm>
          </p:grpSpPr>
          <p:sp>
            <p:nvSpPr>
              <p:cNvPr id="24" name="椭圆 23"/>
              <p:cNvSpPr/>
              <p:nvPr/>
            </p:nvSpPr>
            <p:spPr>
              <a:xfrm>
                <a:off x="1928795" y="1500186"/>
                <a:ext cx="396878" cy="360387"/>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9557"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20" name="椭圆 19"/>
            <p:cNvSpPr/>
            <p:nvPr/>
          </p:nvSpPr>
          <p:spPr>
            <a:xfrm>
              <a:off x="2857488" y="2428911"/>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1" name="椭圆 20"/>
            <p:cNvSpPr/>
            <p:nvPr/>
          </p:nvSpPr>
          <p:spPr>
            <a:xfrm>
              <a:off x="2857488" y="1714488"/>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2" name="椭圆 21"/>
            <p:cNvSpPr/>
            <p:nvPr/>
          </p:nvSpPr>
          <p:spPr>
            <a:xfrm>
              <a:off x="3321041" y="2071699"/>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3" name="椭圆 22"/>
            <p:cNvSpPr/>
            <p:nvPr/>
          </p:nvSpPr>
          <p:spPr>
            <a:xfrm>
              <a:off x="2428860" y="2071699"/>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18" name="组合 25"/>
          <p:cNvGrpSpPr>
            <a:grpSpLocks/>
          </p:cNvGrpSpPr>
          <p:nvPr/>
        </p:nvGrpSpPr>
        <p:grpSpPr bwMode="auto">
          <a:xfrm>
            <a:off x="4000500" y="4268788"/>
            <a:ext cx="1000125" cy="822325"/>
            <a:chOff x="2428860" y="1714488"/>
            <a:chExt cx="1000132" cy="822380"/>
          </a:xfrm>
        </p:grpSpPr>
        <p:grpSp>
          <p:nvGrpSpPr>
            <p:cNvPr id="19544" name="组合 3"/>
            <p:cNvGrpSpPr>
              <a:grpSpLocks/>
            </p:cNvGrpSpPr>
            <p:nvPr/>
          </p:nvGrpSpPr>
          <p:grpSpPr bwMode="auto">
            <a:xfrm>
              <a:off x="2714612" y="1928802"/>
              <a:ext cx="404278" cy="360000"/>
              <a:chOff x="1924032" y="1500174"/>
              <a:chExt cx="404278" cy="360000"/>
            </a:xfrm>
          </p:grpSpPr>
          <p:sp>
            <p:nvSpPr>
              <p:cNvPr id="32" name="椭圆 31"/>
              <p:cNvSpPr/>
              <p:nvPr/>
            </p:nvSpPr>
            <p:spPr>
              <a:xfrm>
                <a:off x="1928795" y="1500186"/>
                <a:ext cx="396878" cy="360387"/>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9550"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28" name="椭圆 27"/>
            <p:cNvSpPr/>
            <p:nvPr/>
          </p:nvSpPr>
          <p:spPr>
            <a:xfrm>
              <a:off x="2857488" y="2428911"/>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9" name="椭圆 28"/>
            <p:cNvSpPr/>
            <p:nvPr/>
          </p:nvSpPr>
          <p:spPr>
            <a:xfrm>
              <a:off x="2857488" y="1714488"/>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0" name="椭圆 29"/>
            <p:cNvSpPr/>
            <p:nvPr/>
          </p:nvSpPr>
          <p:spPr>
            <a:xfrm>
              <a:off x="3321041" y="2071699"/>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1" name="椭圆 30"/>
            <p:cNvSpPr/>
            <p:nvPr/>
          </p:nvSpPr>
          <p:spPr>
            <a:xfrm>
              <a:off x="2428860" y="2071699"/>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5" name="组合 33"/>
          <p:cNvGrpSpPr>
            <a:grpSpLocks/>
          </p:cNvGrpSpPr>
          <p:nvPr/>
        </p:nvGrpSpPr>
        <p:grpSpPr bwMode="auto">
          <a:xfrm>
            <a:off x="4000500" y="2233613"/>
            <a:ext cx="1000125" cy="822325"/>
            <a:chOff x="2428860" y="1714488"/>
            <a:chExt cx="1000132" cy="822380"/>
          </a:xfrm>
        </p:grpSpPr>
        <p:grpSp>
          <p:nvGrpSpPr>
            <p:cNvPr id="19537" name="组合 3"/>
            <p:cNvGrpSpPr>
              <a:grpSpLocks/>
            </p:cNvGrpSpPr>
            <p:nvPr/>
          </p:nvGrpSpPr>
          <p:grpSpPr bwMode="auto">
            <a:xfrm>
              <a:off x="2714612" y="1928802"/>
              <a:ext cx="404278" cy="360000"/>
              <a:chOff x="1924032" y="1500174"/>
              <a:chExt cx="404278" cy="360000"/>
            </a:xfrm>
          </p:grpSpPr>
          <p:sp>
            <p:nvSpPr>
              <p:cNvPr id="40" name="椭圆 39"/>
              <p:cNvSpPr/>
              <p:nvPr/>
            </p:nvSpPr>
            <p:spPr>
              <a:xfrm>
                <a:off x="1928795" y="1500186"/>
                <a:ext cx="396878" cy="360387"/>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9543"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36" name="椭圆 35"/>
            <p:cNvSpPr/>
            <p:nvPr/>
          </p:nvSpPr>
          <p:spPr>
            <a:xfrm>
              <a:off x="2857488" y="2428911"/>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7" name="椭圆 36"/>
            <p:cNvSpPr/>
            <p:nvPr/>
          </p:nvSpPr>
          <p:spPr>
            <a:xfrm>
              <a:off x="2857488" y="1714488"/>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8" name="椭圆 37"/>
            <p:cNvSpPr/>
            <p:nvPr/>
          </p:nvSpPr>
          <p:spPr>
            <a:xfrm>
              <a:off x="3321041" y="2071699"/>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9" name="椭圆 38"/>
            <p:cNvSpPr/>
            <p:nvPr/>
          </p:nvSpPr>
          <p:spPr>
            <a:xfrm>
              <a:off x="2428860" y="2071699"/>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44" name="椭圆 43"/>
          <p:cNvSpPr/>
          <p:nvPr/>
        </p:nvSpPr>
        <p:spPr>
          <a:xfrm>
            <a:off x="4329113" y="3876675"/>
            <a:ext cx="285750" cy="576263"/>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5" name="椭圆 44"/>
          <p:cNvSpPr/>
          <p:nvPr/>
        </p:nvSpPr>
        <p:spPr>
          <a:xfrm>
            <a:off x="4338638" y="2833688"/>
            <a:ext cx="285750" cy="576262"/>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6" name="椭圆 45"/>
          <p:cNvSpPr/>
          <p:nvPr/>
        </p:nvSpPr>
        <p:spPr>
          <a:xfrm rot="5400000">
            <a:off x="3717132" y="3345656"/>
            <a:ext cx="285750" cy="576263"/>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8" name="椭圆 47"/>
          <p:cNvSpPr/>
          <p:nvPr/>
        </p:nvSpPr>
        <p:spPr>
          <a:xfrm rot="5400000">
            <a:off x="5003007" y="3355181"/>
            <a:ext cx="285750" cy="576263"/>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27" name="组合 48"/>
          <p:cNvGrpSpPr>
            <a:grpSpLocks/>
          </p:cNvGrpSpPr>
          <p:nvPr/>
        </p:nvGrpSpPr>
        <p:grpSpPr bwMode="auto">
          <a:xfrm>
            <a:off x="2714625" y="2233613"/>
            <a:ext cx="1000125" cy="822325"/>
            <a:chOff x="2428860" y="1714488"/>
            <a:chExt cx="1000132" cy="822380"/>
          </a:xfrm>
        </p:grpSpPr>
        <p:grpSp>
          <p:nvGrpSpPr>
            <p:cNvPr id="19530" name="组合 3"/>
            <p:cNvGrpSpPr>
              <a:grpSpLocks/>
            </p:cNvGrpSpPr>
            <p:nvPr/>
          </p:nvGrpSpPr>
          <p:grpSpPr bwMode="auto">
            <a:xfrm>
              <a:off x="2714612" y="1928802"/>
              <a:ext cx="404278" cy="360000"/>
              <a:chOff x="1924032" y="1500174"/>
              <a:chExt cx="404278" cy="360000"/>
            </a:xfrm>
          </p:grpSpPr>
          <p:sp>
            <p:nvSpPr>
              <p:cNvPr id="55" name="椭圆 54"/>
              <p:cNvSpPr/>
              <p:nvPr/>
            </p:nvSpPr>
            <p:spPr>
              <a:xfrm>
                <a:off x="1928795" y="1500186"/>
                <a:ext cx="396878" cy="360387"/>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9536"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51" name="椭圆 50"/>
            <p:cNvSpPr/>
            <p:nvPr/>
          </p:nvSpPr>
          <p:spPr>
            <a:xfrm>
              <a:off x="2857488" y="2428911"/>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2" name="椭圆 51"/>
            <p:cNvSpPr/>
            <p:nvPr/>
          </p:nvSpPr>
          <p:spPr>
            <a:xfrm>
              <a:off x="2857488" y="1714488"/>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3" name="椭圆 52"/>
            <p:cNvSpPr/>
            <p:nvPr/>
          </p:nvSpPr>
          <p:spPr>
            <a:xfrm>
              <a:off x="3321041" y="2071699"/>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4" name="椭圆 53"/>
            <p:cNvSpPr/>
            <p:nvPr/>
          </p:nvSpPr>
          <p:spPr>
            <a:xfrm>
              <a:off x="2428860" y="2071699"/>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57" name="椭圆 56"/>
          <p:cNvSpPr/>
          <p:nvPr/>
        </p:nvSpPr>
        <p:spPr>
          <a:xfrm>
            <a:off x="3052763" y="2833688"/>
            <a:ext cx="285750" cy="576262"/>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24641" name="组合 57"/>
          <p:cNvGrpSpPr>
            <a:grpSpLocks/>
          </p:cNvGrpSpPr>
          <p:nvPr/>
        </p:nvGrpSpPr>
        <p:grpSpPr bwMode="auto">
          <a:xfrm>
            <a:off x="5286375" y="2233613"/>
            <a:ext cx="1000125" cy="822325"/>
            <a:chOff x="2428860" y="1714488"/>
            <a:chExt cx="1000132" cy="822380"/>
          </a:xfrm>
        </p:grpSpPr>
        <p:grpSp>
          <p:nvGrpSpPr>
            <p:cNvPr id="19523" name="组合 3"/>
            <p:cNvGrpSpPr>
              <a:grpSpLocks/>
            </p:cNvGrpSpPr>
            <p:nvPr/>
          </p:nvGrpSpPr>
          <p:grpSpPr bwMode="auto">
            <a:xfrm>
              <a:off x="2714612" y="1928802"/>
              <a:ext cx="404278" cy="360000"/>
              <a:chOff x="1924032" y="1500174"/>
              <a:chExt cx="404278" cy="360000"/>
            </a:xfrm>
          </p:grpSpPr>
          <p:sp>
            <p:nvSpPr>
              <p:cNvPr id="64" name="椭圆 63"/>
              <p:cNvSpPr/>
              <p:nvPr/>
            </p:nvSpPr>
            <p:spPr>
              <a:xfrm>
                <a:off x="1928795" y="1500186"/>
                <a:ext cx="396878" cy="360387"/>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9529"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60" name="椭圆 59"/>
            <p:cNvSpPr/>
            <p:nvPr/>
          </p:nvSpPr>
          <p:spPr>
            <a:xfrm>
              <a:off x="2857488" y="2428911"/>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1" name="椭圆 60"/>
            <p:cNvSpPr/>
            <p:nvPr/>
          </p:nvSpPr>
          <p:spPr>
            <a:xfrm>
              <a:off x="2857488" y="1714488"/>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2" name="椭圆 61"/>
            <p:cNvSpPr/>
            <p:nvPr/>
          </p:nvSpPr>
          <p:spPr>
            <a:xfrm>
              <a:off x="3321041" y="2071699"/>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3" name="椭圆 62"/>
            <p:cNvSpPr/>
            <p:nvPr/>
          </p:nvSpPr>
          <p:spPr>
            <a:xfrm>
              <a:off x="2428860" y="2071699"/>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66" name="椭圆 65"/>
          <p:cNvSpPr/>
          <p:nvPr/>
        </p:nvSpPr>
        <p:spPr>
          <a:xfrm>
            <a:off x="5624513" y="2833688"/>
            <a:ext cx="285750" cy="576262"/>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24644" name="组合 75"/>
          <p:cNvGrpSpPr>
            <a:grpSpLocks/>
          </p:cNvGrpSpPr>
          <p:nvPr/>
        </p:nvGrpSpPr>
        <p:grpSpPr bwMode="auto">
          <a:xfrm>
            <a:off x="2714625" y="4268788"/>
            <a:ext cx="1000125" cy="822325"/>
            <a:chOff x="2428860" y="1714488"/>
            <a:chExt cx="1000132" cy="822380"/>
          </a:xfrm>
        </p:grpSpPr>
        <p:grpSp>
          <p:nvGrpSpPr>
            <p:cNvPr id="19516" name="组合 3"/>
            <p:cNvGrpSpPr>
              <a:grpSpLocks/>
            </p:cNvGrpSpPr>
            <p:nvPr/>
          </p:nvGrpSpPr>
          <p:grpSpPr bwMode="auto">
            <a:xfrm>
              <a:off x="2714612" y="1928802"/>
              <a:ext cx="404278" cy="360000"/>
              <a:chOff x="1924032" y="1500174"/>
              <a:chExt cx="404278" cy="360000"/>
            </a:xfrm>
          </p:grpSpPr>
          <p:sp>
            <p:nvSpPr>
              <p:cNvPr id="82" name="椭圆 81"/>
              <p:cNvSpPr/>
              <p:nvPr/>
            </p:nvSpPr>
            <p:spPr>
              <a:xfrm>
                <a:off x="1928795" y="1500186"/>
                <a:ext cx="396878" cy="360387"/>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9522"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78" name="椭圆 77"/>
            <p:cNvSpPr/>
            <p:nvPr/>
          </p:nvSpPr>
          <p:spPr>
            <a:xfrm>
              <a:off x="2857488" y="2428911"/>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79" name="椭圆 78"/>
            <p:cNvSpPr/>
            <p:nvPr/>
          </p:nvSpPr>
          <p:spPr>
            <a:xfrm>
              <a:off x="2857488" y="1714488"/>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0" name="椭圆 79"/>
            <p:cNvSpPr/>
            <p:nvPr/>
          </p:nvSpPr>
          <p:spPr>
            <a:xfrm>
              <a:off x="3321041" y="2071699"/>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1" name="椭圆 80"/>
            <p:cNvSpPr/>
            <p:nvPr/>
          </p:nvSpPr>
          <p:spPr>
            <a:xfrm>
              <a:off x="2428860" y="2071699"/>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84" name="椭圆 83"/>
          <p:cNvSpPr/>
          <p:nvPr/>
        </p:nvSpPr>
        <p:spPr>
          <a:xfrm>
            <a:off x="3043238" y="3876675"/>
            <a:ext cx="285750" cy="576263"/>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24646" name="组合 84"/>
          <p:cNvGrpSpPr>
            <a:grpSpLocks/>
          </p:cNvGrpSpPr>
          <p:nvPr/>
        </p:nvGrpSpPr>
        <p:grpSpPr bwMode="auto">
          <a:xfrm>
            <a:off x="5286375" y="4268788"/>
            <a:ext cx="1000125" cy="822325"/>
            <a:chOff x="2428860" y="1714488"/>
            <a:chExt cx="1000132" cy="822380"/>
          </a:xfrm>
        </p:grpSpPr>
        <p:grpSp>
          <p:nvGrpSpPr>
            <p:cNvPr id="19509" name="组合 3"/>
            <p:cNvGrpSpPr>
              <a:grpSpLocks/>
            </p:cNvGrpSpPr>
            <p:nvPr/>
          </p:nvGrpSpPr>
          <p:grpSpPr bwMode="auto">
            <a:xfrm>
              <a:off x="2714612" y="1928802"/>
              <a:ext cx="404278" cy="360000"/>
              <a:chOff x="1924032" y="1500174"/>
              <a:chExt cx="404278" cy="360000"/>
            </a:xfrm>
          </p:grpSpPr>
          <p:sp>
            <p:nvSpPr>
              <p:cNvPr id="91" name="椭圆 90"/>
              <p:cNvSpPr/>
              <p:nvPr/>
            </p:nvSpPr>
            <p:spPr>
              <a:xfrm>
                <a:off x="1928795" y="1500186"/>
                <a:ext cx="396878" cy="360387"/>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9515"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87" name="椭圆 86"/>
            <p:cNvSpPr/>
            <p:nvPr/>
          </p:nvSpPr>
          <p:spPr>
            <a:xfrm>
              <a:off x="2857488" y="2428911"/>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8" name="椭圆 87"/>
            <p:cNvSpPr/>
            <p:nvPr/>
          </p:nvSpPr>
          <p:spPr>
            <a:xfrm>
              <a:off x="2857488" y="1714488"/>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9" name="椭圆 88"/>
            <p:cNvSpPr/>
            <p:nvPr/>
          </p:nvSpPr>
          <p:spPr>
            <a:xfrm>
              <a:off x="3321041" y="2071699"/>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0" name="椭圆 89"/>
            <p:cNvSpPr/>
            <p:nvPr/>
          </p:nvSpPr>
          <p:spPr>
            <a:xfrm>
              <a:off x="2428860" y="2071699"/>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93" name="椭圆 92"/>
          <p:cNvSpPr/>
          <p:nvPr/>
        </p:nvSpPr>
        <p:spPr>
          <a:xfrm>
            <a:off x="5614988" y="3876675"/>
            <a:ext cx="285750" cy="576263"/>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4" name="椭圆 93"/>
          <p:cNvSpPr/>
          <p:nvPr/>
        </p:nvSpPr>
        <p:spPr>
          <a:xfrm rot="5400000">
            <a:off x="3717132" y="2345531"/>
            <a:ext cx="285750" cy="576263"/>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5" name="椭圆 94"/>
          <p:cNvSpPr/>
          <p:nvPr/>
        </p:nvSpPr>
        <p:spPr>
          <a:xfrm rot="5400000">
            <a:off x="5003007" y="2355056"/>
            <a:ext cx="285750" cy="576263"/>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6" name="椭圆 95"/>
          <p:cNvSpPr/>
          <p:nvPr/>
        </p:nvSpPr>
        <p:spPr>
          <a:xfrm rot="5400000">
            <a:off x="3717132" y="4383881"/>
            <a:ext cx="285750" cy="576263"/>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7" name="椭圆 96"/>
          <p:cNvSpPr/>
          <p:nvPr/>
        </p:nvSpPr>
        <p:spPr>
          <a:xfrm rot="5400000">
            <a:off x="5003007" y="4393406"/>
            <a:ext cx="285750" cy="576263"/>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8" name="椭圆 97"/>
          <p:cNvSpPr/>
          <p:nvPr/>
        </p:nvSpPr>
        <p:spPr>
          <a:xfrm>
            <a:off x="4329113" y="4895850"/>
            <a:ext cx="285750" cy="576263"/>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9" name="椭圆 98"/>
          <p:cNvSpPr/>
          <p:nvPr/>
        </p:nvSpPr>
        <p:spPr>
          <a:xfrm>
            <a:off x="3043238" y="4895850"/>
            <a:ext cx="285750" cy="576263"/>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0" name="椭圆 99"/>
          <p:cNvSpPr/>
          <p:nvPr/>
        </p:nvSpPr>
        <p:spPr>
          <a:xfrm>
            <a:off x="5614988" y="4895850"/>
            <a:ext cx="285750" cy="576263"/>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1" name="椭圆 100"/>
          <p:cNvSpPr/>
          <p:nvPr/>
        </p:nvSpPr>
        <p:spPr>
          <a:xfrm>
            <a:off x="4329113" y="1824038"/>
            <a:ext cx="285750" cy="576262"/>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2" name="椭圆 101"/>
          <p:cNvSpPr/>
          <p:nvPr/>
        </p:nvSpPr>
        <p:spPr>
          <a:xfrm>
            <a:off x="3043238" y="1824038"/>
            <a:ext cx="285750" cy="576262"/>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3" name="椭圆 102"/>
          <p:cNvSpPr/>
          <p:nvPr/>
        </p:nvSpPr>
        <p:spPr>
          <a:xfrm>
            <a:off x="5614988" y="1824038"/>
            <a:ext cx="285750" cy="576262"/>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4" name="椭圆 103"/>
          <p:cNvSpPr/>
          <p:nvPr/>
        </p:nvSpPr>
        <p:spPr>
          <a:xfrm rot="5400000">
            <a:off x="2502694" y="3345657"/>
            <a:ext cx="285750" cy="576262"/>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5" name="椭圆 104"/>
          <p:cNvSpPr/>
          <p:nvPr/>
        </p:nvSpPr>
        <p:spPr>
          <a:xfrm rot="5400000">
            <a:off x="2502694" y="2345532"/>
            <a:ext cx="285750" cy="576262"/>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6" name="椭圆 105"/>
          <p:cNvSpPr/>
          <p:nvPr/>
        </p:nvSpPr>
        <p:spPr>
          <a:xfrm rot="5400000">
            <a:off x="2502694" y="4383882"/>
            <a:ext cx="285750" cy="576262"/>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7" name="椭圆 106"/>
          <p:cNvSpPr/>
          <p:nvPr/>
        </p:nvSpPr>
        <p:spPr>
          <a:xfrm rot="5400000">
            <a:off x="6212682" y="3355181"/>
            <a:ext cx="285750" cy="576263"/>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8" name="椭圆 107"/>
          <p:cNvSpPr/>
          <p:nvPr/>
        </p:nvSpPr>
        <p:spPr>
          <a:xfrm rot="5400000">
            <a:off x="6212682" y="2355056"/>
            <a:ext cx="285750" cy="576263"/>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9" name="椭圆 108"/>
          <p:cNvSpPr/>
          <p:nvPr/>
        </p:nvSpPr>
        <p:spPr>
          <a:xfrm rot="5400000">
            <a:off x="6212682" y="4393406"/>
            <a:ext cx="285750" cy="576263"/>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10" name="矩形 109"/>
          <p:cNvSpPr/>
          <p:nvPr/>
        </p:nvSpPr>
        <p:spPr>
          <a:xfrm>
            <a:off x="2857500" y="1800225"/>
            <a:ext cx="3357563"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11" name="矩形 110"/>
          <p:cNvSpPr/>
          <p:nvPr/>
        </p:nvSpPr>
        <p:spPr>
          <a:xfrm>
            <a:off x="2857500" y="5186363"/>
            <a:ext cx="3357563" cy="31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12" name="矩形 111"/>
          <p:cNvSpPr/>
          <p:nvPr/>
        </p:nvSpPr>
        <p:spPr>
          <a:xfrm rot="5400000">
            <a:off x="4893469" y="3626644"/>
            <a:ext cx="3357562"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13" name="矩形 112"/>
          <p:cNvSpPr/>
          <p:nvPr/>
        </p:nvSpPr>
        <p:spPr>
          <a:xfrm rot="5400000">
            <a:off x="750093" y="3555207"/>
            <a:ext cx="3357563"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24648" name="组合 117"/>
          <p:cNvGrpSpPr>
            <a:grpSpLocks/>
          </p:cNvGrpSpPr>
          <p:nvPr/>
        </p:nvGrpSpPr>
        <p:grpSpPr bwMode="auto">
          <a:xfrm>
            <a:off x="4429125" y="3948113"/>
            <a:ext cx="714375" cy="338137"/>
            <a:chOff x="4500562" y="3214686"/>
            <a:chExt cx="714380" cy="338140"/>
          </a:xfrm>
        </p:grpSpPr>
        <p:sp>
          <p:nvSpPr>
            <p:cNvPr id="114" name="椭圆 113"/>
            <p:cNvSpPr/>
            <p:nvPr/>
          </p:nvSpPr>
          <p:spPr>
            <a:xfrm>
              <a:off x="5106991" y="3444875"/>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15" name="椭圆 114"/>
            <p:cNvSpPr/>
            <p:nvPr/>
          </p:nvSpPr>
          <p:spPr>
            <a:xfrm>
              <a:off x="4500562" y="3214686"/>
              <a:ext cx="107951" cy="10795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17" name="直接箭头连接符 116"/>
            <p:cNvCxnSpPr/>
            <p:nvPr/>
          </p:nvCxnSpPr>
          <p:spPr>
            <a:xfrm>
              <a:off x="4627563" y="3297237"/>
              <a:ext cx="468316" cy="179389"/>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19498" name="Text Box 6"/>
          <p:cNvSpPr txBox="1">
            <a:spLocks noChangeArrowheads="1"/>
          </p:cNvSpPr>
          <p:nvPr/>
        </p:nvSpPr>
        <p:spPr bwMode="auto">
          <a:xfrm>
            <a:off x="71438" y="57150"/>
            <a:ext cx="8153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3600" b="1">
                <a:solidFill>
                  <a:srgbClr val="FF0066"/>
                </a:solidFill>
                <a:latin typeface="Times New Roman" pitchFamily="18" charset="0"/>
                <a:cs typeface="Times New Roman" pitchFamily="18" charset="0"/>
              </a:rPr>
              <a:t>§3.2</a:t>
            </a:r>
            <a:r>
              <a:rPr kumimoji="1" lang="en-US" altLang="zh-CN" sz="3600" b="1">
                <a:solidFill>
                  <a:srgbClr val="FF0066"/>
                </a:solidFill>
                <a:latin typeface="Times New Roman" pitchFamily="18" charset="0"/>
                <a:cs typeface="Times New Roman" pitchFamily="18" charset="0"/>
              </a:rPr>
              <a:t> </a:t>
            </a:r>
            <a:r>
              <a:rPr kumimoji="1" lang="zh-CN" altLang="en-US" sz="3600" b="1">
                <a:solidFill>
                  <a:srgbClr val="FF0066"/>
                </a:solidFill>
                <a:latin typeface="Times New Roman" pitchFamily="18" charset="0"/>
                <a:cs typeface="Times New Roman" pitchFamily="18" charset="0"/>
              </a:rPr>
              <a:t>半导体元件的开关特性</a:t>
            </a:r>
          </a:p>
        </p:txBody>
      </p:sp>
      <p:sp>
        <p:nvSpPr>
          <p:cNvPr id="126" name="矩形 3"/>
          <p:cNvSpPr>
            <a:spLocks noChangeArrowheads="1"/>
          </p:cNvSpPr>
          <p:nvPr/>
        </p:nvSpPr>
        <p:spPr bwMode="auto">
          <a:xfrm>
            <a:off x="571500" y="642938"/>
            <a:ext cx="3790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800" b="1">
                <a:solidFill>
                  <a:srgbClr val="006600"/>
                </a:solidFill>
                <a:latin typeface="Times New Roman" pitchFamily="18" charset="0"/>
                <a:cs typeface="Times New Roman" pitchFamily="18" charset="0"/>
              </a:rPr>
              <a:t>一、半导体的基本知识</a:t>
            </a:r>
          </a:p>
        </p:txBody>
      </p:sp>
      <p:sp>
        <p:nvSpPr>
          <p:cNvPr id="127" name="Rectangle 2"/>
          <p:cNvSpPr txBox="1">
            <a:spLocks noRot="1" noChangeArrowheads="1"/>
          </p:cNvSpPr>
          <p:nvPr/>
        </p:nvSpPr>
        <p:spPr>
          <a:xfrm>
            <a:off x="976313" y="1139825"/>
            <a:ext cx="2952750" cy="503238"/>
          </a:xfrm>
          <a:prstGeom prst="rect">
            <a:avLst/>
          </a:prstGeom>
        </p:spPr>
        <p:txBody>
          <a:bodyPr/>
          <a:lstStyle/>
          <a:p>
            <a:pPr eaLnBrk="0" hangingPunct="0">
              <a:defRPr/>
            </a:pPr>
            <a:r>
              <a:rPr lang="en-US" altLang="zh-CN" sz="2400" b="1" kern="0" dirty="0">
                <a:solidFill>
                  <a:srgbClr val="FF0000"/>
                </a:solidFill>
                <a:latin typeface="Times New Roman" pitchFamily="18" charset="0"/>
                <a:ea typeface="宋体"/>
                <a:cs typeface="Times New Roman" pitchFamily="18" charset="0"/>
              </a:rPr>
              <a:t>1. </a:t>
            </a:r>
            <a:r>
              <a:rPr lang="zh-CN" altLang="en-US" sz="2400" b="1" kern="0" dirty="0">
                <a:solidFill>
                  <a:srgbClr val="FF0000"/>
                </a:solidFill>
                <a:latin typeface="Times New Roman" pitchFamily="18" charset="0"/>
                <a:ea typeface="宋体"/>
                <a:cs typeface="Times New Roman" pitchFamily="18" charset="0"/>
              </a:rPr>
              <a:t>本征半导体</a:t>
            </a:r>
          </a:p>
        </p:txBody>
      </p:sp>
      <p:sp>
        <p:nvSpPr>
          <p:cNvPr id="121" name="矩形 120"/>
          <p:cNvSpPr>
            <a:spLocks noChangeArrowheads="1"/>
          </p:cNvSpPr>
          <p:nvPr/>
        </p:nvSpPr>
        <p:spPr bwMode="auto">
          <a:xfrm>
            <a:off x="857250" y="5314950"/>
            <a:ext cx="5275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000" b="1">
                <a:solidFill>
                  <a:srgbClr val="006600"/>
                </a:solidFill>
                <a:latin typeface="Times New Roman" pitchFamily="18" charset="0"/>
                <a:cs typeface="Times New Roman" pitchFamily="18" charset="0"/>
              </a:rPr>
              <a:t>相邻原子之间共用一对电子</a:t>
            </a:r>
            <a:r>
              <a:rPr lang="en-US" altLang="zh-CN" sz="2000" b="1">
                <a:solidFill>
                  <a:srgbClr val="FF0000"/>
                </a:solidFill>
                <a:latin typeface="Times New Roman" pitchFamily="18" charset="0"/>
                <a:cs typeface="Times New Roman" pitchFamily="18" charset="0"/>
              </a:rPr>
              <a:t>---</a:t>
            </a:r>
            <a:r>
              <a:rPr lang="zh-CN" altLang="en-US" sz="2000" b="1">
                <a:solidFill>
                  <a:srgbClr val="FF0000"/>
                </a:solidFill>
                <a:latin typeface="Times New Roman" pitchFamily="18" charset="0"/>
                <a:cs typeface="Times New Roman" pitchFamily="18" charset="0"/>
              </a:rPr>
              <a:t>共价键结构</a:t>
            </a:r>
            <a:r>
              <a:rPr lang="zh-CN" altLang="en-US" sz="2000" b="1">
                <a:solidFill>
                  <a:srgbClr val="006600"/>
                </a:solidFill>
                <a:latin typeface="Times New Roman" pitchFamily="18" charset="0"/>
                <a:cs typeface="Times New Roman" pitchFamily="18" charset="0"/>
              </a:rPr>
              <a:t>。</a:t>
            </a:r>
            <a:endParaRPr lang="zh-CN" altLang="en-US" sz="2000">
              <a:solidFill>
                <a:srgbClr val="000000"/>
              </a:solidFill>
            </a:endParaRPr>
          </a:p>
        </p:txBody>
      </p:sp>
      <p:sp>
        <p:nvSpPr>
          <p:cNvPr id="122" name="矩形 121"/>
          <p:cNvSpPr>
            <a:spLocks noChangeArrowheads="1"/>
          </p:cNvSpPr>
          <p:nvPr/>
        </p:nvSpPr>
        <p:spPr bwMode="auto">
          <a:xfrm>
            <a:off x="857250" y="5672138"/>
            <a:ext cx="5018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000" b="1">
                <a:solidFill>
                  <a:srgbClr val="006600"/>
                </a:solidFill>
                <a:latin typeface="Times New Roman" pitchFamily="18" charset="0"/>
                <a:cs typeface="Times New Roman" pitchFamily="18" charset="0"/>
              </a:rPr>
              <a:t>自由电子和空穴成对出现</a:t>
            </a:r>
            <a:r>
              <a:rPr lang="en-US" altLang="zh-CN" sz="2000" b="1">
                <a:solidFill>
                  <a:srgbClr val="FF0000"/>
                </a:solidFill>
                <a:latin typeface="Times New Roman" pitchFamily="18" charset="0"/>
                <a:cs typeface="Times New Roman" pitchFamily="18" charset="0"/>
              </a:rPr>
              <a:t>---</a:t>
            </a:r>
            <a:r>
              <a:rPr lang="zh-CN" altLang="en-US" sz="2000" b="1">
                <a:solidFill>
                  <a:srgbClr val="FF0000"/>
                </a:solidFill>
                <a:latin typeface="Times New Roman" pitchFamily="18" charset="0"/>
                <a:cs typeface="Times New Roman" pitchFamily="18" charset="0"/>
              </a:rPr>
              <a:t>电子空穴对</a:t>
            </a:r>
            <a:r>
              <a:rPr lang="zh-CN" altLang="en-US" sz="2000" b="1">
                <a:solidFill>
                  <a:srgbClr val="006600"/>
                </a:solidFill>
                <a:latin typeface="Times New Roman" pitchFamily="18" charset="0"/>
                <a:cs typeface="Times New Roman" pitchFamily="18" charset="0"/>
              </a:rPr>
              <a:t>。</a:t>
            </a:r>
            <a:endParaRPr lang="zh-CN" altLang="en-US" sz="2000">
              <a:solidFill>
                <a:srgbClr val="000000"/>
              </a:solidFill>
            </a:endParaRPr>
          </a:p>
        </p:txBody>
      </p:sp>
      <p:sp>
        <p:nvSpPr>
          <p:cNvPr id="123" name="矩形 122"/>
          <p:cNvSpPr>
            <a:spLocks noChangeArrowheads="1"/>
          </p:cNvSpPr>
          <p:nvPr/>
        </p:nvSpPr>
        <p:spPr bwMode="auto">
          <a:xfrm>
            <a:off x="857250" y="6029325"/>
            <a:ext cx="7859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000" b="1">
                <a:solidFill>
                  <a:srgbClr val="006600"/>
                </a:solidFill>
                <a:latin typeface="Times New Roman" pitchFamily="18" charset="0"/>
                <a:cs typeface="Times New Roman" pitchFamily="18" charset="0"/>
              </a:rPr>
              <a:t>自由电子的运动产生</a:t>
            </a:r>
            <a:r>
              <a:rPr lang="zh-CN" altLang="en-US" sz="2000" b="1">
                <a:solidFill>
                  <a:srgbClr val="FF0000"/>
                </a:solidFill>
                <a:latin typeface="Times New Roman" pitchFamily="18" charset="0"/>
                <a:cs typeface="Times New Roman" pitchFamily="18" charset="0"/>
              </a:rPr>
              <a:t>电子电流</a:t>
            </a:r>
            <a:r>
              <a:rPr lang="zh-CN" altLang="en-US" sz="2000" b="1">
                <a:solidFill>
                  <a:srgbClr val="006600"/>
                </a:solidFill>
                <a:latin typeface="Times New Roman" pitchFamily="18" charset="0"/>
                <a:cs typeface="Times New Roman" pitchFamily="18" charset="0"/>
              </a:rPr>
              <a:t>；自由电子递补空穴产生</a:t>
            </a:r>
            <a:r>
              <a:rPr lang="zh-CN" altLang="en-US" sz="2000" b="1">
                <a:solidFill>
                  <a:srgbClr val="FF0000"/>
                </a:solidFill>
                <a:latin typeface="Times New Roman" pitchFamily="18" charset="0"/>
                <a:cs typeface="Times New Roman" pitchFamily="18" charset="0"/>
              </a:rPr>
              <a:t>空穴电流</a:t>
            </a:r>
            <a:r>
              <a:rPr lang="zh-CN" altLang="en-US" sz="2000" b="1">
                <a:solidFill>
                  <a:srgbClr val="006600"/>
                </a:solidFill>
                <a:latin typeface="Times New Roman" pitchFamily="18" charset="0"/>
                <a:cs typeface="Times New Roman" pitchFamily="18" charset="0"/>
              </a:rPr>
              <a:t>。</a:t>
            </a:r>
            <a:endParaRPr lang="zh-CN" altLang="en-US" sz="2000">
              <a:solidFill>
                <a:srgbClr val="000000"/>
              </a:solidFill>
            </a:endParaRPr>
          </a:p>
        </p:txBody>
      </p:sp>
      <p:sp>
        <p:nvSpPr>
          <p:cNvPr id="124" name="矩形 123"/>
          <p:cNvSpPr>
            <a:spLocks noChangeArrowheads="1"/>
          </p:cNvSpPr>
          <p:nvPr/>
        </p:nvSpPr>
        <p:spPr bwMode="auto">
          <a:xfrm>
            <a:off x="857250" y="6386513"/>
            <a:ext cx="6891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000" b="1">
                <a:solidFill>
                  <a:srgbClr val="006600"/>
                </a:solidFill>
                <a:latin typeface="Times New Roman" pitchFamily="18" charset="0"/>
                <a:cs typeface="Times New Roman" pitchFamily="18" charset="0"/>
              </a:rPr>
              <a:t>电子空穴对既</a:t>
            </a:r>
            <a:r>
              <a:rPr lang="zh-CN" altLang="en-US" sz="2000" b="1">
                <a:solidFill>
                  <a:srgbClr val="FF0000"/>
                </a:solidFill>
                <a:latin typeface="Times New Roman" pitchFamily="18" charset="0"/>
                <a:cs typeface="Times New Roman" pitchFamily="18" charset="0"/>
              </a:rPr>
              <a:t>产生又复合</a:t>
            </a:r>
            <a:r>
              <a:rPr lang="zh-CN" altLang="en-US" sz="2000" b="1">
                <a:solidFill>
                  <a:srgbClr val="006600"/>
                </a:solidFill>
                <a:latin typeface="Times New Roman" pitchFamily="18" charset="0"/>
                <a:cs typeface="Times New Roman" pitchFamily="18" charset="0"/>
              </a:rPr>
              <a:t>，在一定温度下达到</a:t>
            </a:r>
            <a:r>
              <a:rPr lang="zh-CN" altLang="en-US" sz="2000" b="1">
                <a:solidFill>
                  <a:srgbClr val="FF0000"/>
                </a:solidFill>
                <a:latin typeface="Times New Roman" pitchFamily="18" charset="0"/>
                <a:cs typeface="Times New Roman" pitchFamily="18" charset="0"/>
              </a:rPr>
              <a:t>动态平衡</a:t>
            </a:r>
            <a:r>
              <a:rPr lang="zh-CN" altLang="en-US" sz="2000" b="1">
                <a:solidFill>
                  <a:srgbClr val="006600"/>
                </a:solidFill>
                <a:latin typeface="Times New Roman" pitchFamily="18" charset="0"/>
                <a:cs typeface="Times New Roman" pitchFamily="18" charset="0"/>
              </a:rPr>
              <a:t> 。</a:t>
            </a:r>
            <a:endParaRPr lang="zh-CN" altLang="en-US" sz="2000">
              <a:solidFill>
                <a:srgbClr val="000000"/>
              </a:solidFill>
            </a:endParaRPr>
          </a:p>
        </p:txBody>
      </p:sp>
      <p:sp>
        <p:nvSpPr>
          <p:cNvPr id="116" name="Rectangle 2"/>
          <p:cNvSpPr txBox="1">
            <a:spLocks noRot="1" noChangeArrowheads="1"/>
          </p:cNvSpPr>
          <p:nvPr/>
        </p:nvSpPr>
        <p:spPr>
          <a:xfrm>
            <a:off x="1285875" y="1571625"/>
            <a:ext cx="6357938" cy="503238"/>
          </a:xfrm>
          <a:prstGeom prst="rect">
            <a:avLst/>
          </a:prstGeom>
        </p:spPr>
        <p:txBody>
          <a:bodyPr/>
          <a:lstStyle/>
          <a:p>
            <a:pPr eaLnBrk="0" hangingPunct="0">
              <a:defRPr/>
            </a:pPr>
            <a:r>
              <a:rPr lang="zh-CN" altLang="en-US" sz="2000" b="1" kern="0" dirty="0">
                <a:solidFill>
                  <a:srgbClr val="000000"/>
                </a:solidFill>
                <a:latin typeface="Times New Roman" pitchFamily="18" charset="0"/>
                <a:ea typeface="宋体"/>
                <a:cs typeface="Times New Roman" pitchFamily="18" charset="0"/>
              </a:rPr>
              <a:t>由硅（</a:t>
            </a:r>
            <a:r>
              <a:rPr lang="en-US" altLang="zh-CN" sz="2000" b="1" kern="0" dirty="0">
                <a:solidFill>
                  <a:srgbClr val="000000"/>
                </a:solidFill>
                <a:latin typeface="Times New Roman" pitchFamily="18" charset="0"/>
                <a:ea typeface="宋体"/>
                <a:cs typeface="Times New Roman" pitchFamily="18" charset="0"/>
              </a:rPr>
              <a:t>Si</a:t>
            </a:r>
            <a:r>
              <a:rPr lang="zh-CN" altLang="en-US" sz="2000" b="1" kern="0" dirty="0">
                <a:solidFill>
                  <a:srgbClr val="000000"/>
                </a:solidFill>
                <a:latin typeface="Times New Roman" pitchFamily="18" charset="0"/>
                <a:ea typeface="宋体"/>
                <a:cs typeface="Times New Roman" pitchFamily="18" charset="0"/>
              </a:rPr>
              <a:t>）、锗（</a:t>
            </a:r>
            <a:r>
              <a:rPr lang="en-US" altLang="zh-CN" sz="2000" b="1" kern="0" dirty="0" err="1">
                <a:solidFill>
                  <a:srgbClr val="000000"/>
                </a:solidFill>
                <a:latin typeface="Times New Roman" pitchFamily="18" charset="0"/>
                <a:ea typeface="宋体"/>
                <a:cs typeface="Times New Roman" pitchFamily="18" charset="0"/>
              </a:rPr>
              <a:t>Ge</a:t>
            </a:r>
            <a:r>
              <a:rPr lang="zh-CN" altLang="en-US" sz="2000" b="1" kern="0" dirty="0">
                <a:solidFill>
                  <a:srgbClr val="000000"/>
                </a:solidFill>
                <a:latin typeface="Times New Roman" pitchFamily="18" charset="0"/>
                <a:ea typeface="宋体"/>
                <a:cs typeface="Times New Roman" pitchFamily="18" charset="0"/>
              </a:rPr>
              <a:t>）等材料制成的单晶体。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wipe(left)">
                                      <p:cBhvr>
                                        <p:cTn id="7" dur="500"/>
                                        <p:tgtEl>
                                          <p:spTgt spid="1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wipe(left)">
                                      <p:cBhvr>
                                        <p:cTn id="12" dur="500"/>
                                        <p:tgtEl>
                                          <p:spTgt spid="1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wipe(left)">
                                      <p:cBhvr>
                                        <p:cTn id="17" dur="500"/>
                                        <p:tgtEl>
                                          <p:spTgt spid="1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p:cTn id="39" dur="500" fill="hold"/>
                                        <p:tgtEl>
                                          <p:spTgt spid="18"/>
                                        </p:tgtEl>
                                        <p:attrNameLst>
                                          <p:attrName>ppt_w</p:attrName>
                                        </p:attrNameLst>
                                      </p:cBhvr>
                                      <p:tavLst>
                                        <p:tav tm="0">
                                          <p:val>
                                            <p:fltVal val="0"/>
                                          </p:val>
                                        </p:tav>
                                        <p:tav tm="100000">
                                          <p:val>
                                            <p:strVal val="#ppt_w"/>
                                          </p:val>
                                        </p:tav>
                                      </p:tavLst>
                                    </p:anim>
                                    <p:anim calcmode="lin" valueType="num">
                                      <p:cBhvr>
                                        <p:cTn id="40"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55" presetClass="entr" presetSubtype="0" fill="hold" grpId="0" nodeType="click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p:cTn id="45" dur="500" fill="hold"/>
                                        <p:tgtEl>
                                          <p:spTgt spid="45"/>
                                        </p:tgtEl>
                                        <p:attrNameLst>
                                          <p:attrName>ppt_w</p:attrName>
                                        </p:attrNameLst>
                                      </p:cBhvr>
                                      <p:tavLst>
                                        <p:tav tm="0">
                                          <p:val>
                                            <p:strVal val="#ppt_w*0.70"/>
                                          </p:val>
                                        </p:tav>
                                        <p:tav tm="100000">
                                          <p:val>
                                            <p:strVal val="#ppt_w"/>
                                          </p:val>
                                        </p:tav>
                                      </p:tavLst>
                                    </p:anim>
                                    <p:anim calcmode="lin" valueType="num">
                                      <p:cBhvr>
                                        <p:cTn id="46" dur="500" fill="hold"/>
                                        <p:tgtEl>
                                          <p:spTgt spid="45"/>
                                        </p:tgtEl>
                                        <p:attrNameLst>
                                          <p:attrName>ppt_h</p:attrName>
                                        </p:attrNameLst>
                                      </p:cBhvr>
                                      <p:tavLst>
                                        <p:tav tm="0">
                                          <p:val>
                                            <p:strVal val="#ppt_h"/>
                                          </p:val>
                                        </p:tav>
                                        <p:tav tm="100000">
                                          <p:val>
                                            <p:strVal val="#ppt_h"/>
                                          </p:val>
                                        </p:tav>
                                      </p:tavLst>
                                    </p:anim>
                                    <p:animEffect transition="in" filter="fade">
                                      <p:cBhvr>
                                        <p:cTn id="47" dur="500"/>
                                        <p:tgtEl>
                                          <p:spTgt spid="45"/>
                                        </p:tgtEl>
                                      </p:cBhvr>
                                    </p:animEffect>
                                  </p:childTnLst>
                                </p:cTn>
                              </p:par>
                              <p:par>
                                <p:cTn id="48" presetID="55" presetClass="entr" presetSubtype="0" fill="hold" grpId="0" nodeType="withEffect">
                                  <p:stCondLst>
                                    <p:cond delay="0"/>
                                  </p:stCondLst>
                                  <p:childTnLst>
                                    <p:set>
                                      <p:cBhvr>
                                        <p:cTn id="49" dur="1" fill="hold">
                                          <p:stCondLst>
                                            <p:cond delay="0"/>
                                          </p:stCondLst>
                                        </p:cTn>
                                        <p:tgtEl>
                                          <p:spTgt spid="46"/>
                                        </p:tgtEl>
                                        <p:attrNameLst>
                                          <p:attrName>style.visibility</p:attrName>
                                        </p:attrNameLst>
                                      </p:cBhvr>
                                      <p:to>
                                        <p:strVal val="visible"/>
                                      </p:to>
                                    </p:set>
                                    <p:anim calcmode="lin" valueType="num">
                                      <p:cBhvr>
                                        <p:cTn id="50" dur="500" fill="hold"/>
                                        <p:tgtEl>
                                          <p:spTgt spid="46"/>
                                        </p:tgtEl>
                                        <p:attrNameLst>
                                          <p:attrName>ppt_w</p:attrName>
                                        </p:attrNameLst>
                                      </p:cBhvr>
                                      <p:tavLst>
                                        <p:tav tm="0">
                                          <p:val>
                                            <p:strVal val="#ppt_w*0.70"/>
                                          </p:val>
                                        </p:tav>
                                        <p:tav tm="100000">
                                          <p:val>
                                            <p:strVal val="#ppt_w"/>
                                          </p:val>
                                        </p:tav>
                                      </p:tavLst>
                                    </p:anim>
                                    <p:anim calcmode="lin" valueType="num">
                                      <p:cBhvr>
                                        <p:cTn id="51" dur="500" fill="hold"/>
                                        <p:tgtEl>
                                          <p:spTgt spid="46"/>
                                        </p:tgtEl>
                                        <p:attrNameLst>
                                          <p:attrName>ppt_h</p:attrName>
                                        </p:attrNameLst>
                                      </p:cBhvr>
                                      <p:tavLst>
                                        <p:tav tm="0">
                                          <p:val>
                                            <p:strVal val="#ppt_h"/>
                                          </p:val>
                                        </p:tav>
                                        <p:tav tm="100000">
                                          <p:val>
                                            <p:strVal val="#ppt_h"/>
                                          </p:val>
                                        </p:tav>
                                      </p:tavLst>
                                    </p:anim>
                                    <p:animEffect transition="in" filter="fade">
                                      <p:cBhvr>
                                        <p:cTn id="52" dur="500"/>
                                        <p:tgtEl>
                                          <p:spTgt spid="46"/>
                                        </p:tgtEl>
                                      </p:cBhvr>
                                    </p:animEffect>
                                  </p:childTnLst>
                                </p:cTn>
                              </p:par>
                              <p:par>
                                <p:cTn id="53" presetID="55"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p:cTn id="55" dur="500" fill="hold"/>
                                        <p:tgtEl>
                                          <p:spTgt spid="48"/>
                                        </p:tgtEl>
                                        <p:attrNameLst>
                                          <p:attrName>ppt_w</p:attrName>
                                        </p:attrNameLst>
                                      </p:cBhvr>
                                      <p:tavLst>
                                        <p:tav tm="0">
                                          <p:val>
                                            <p:strVal val="#ppt_w*0.70"/>
                                          </p:val>
                                        </p:tav>
                                        <p:tav tm="100000">
                                          <p:val>
                                            <p:strVal val="#ppt_w"/>
                                          </p:val>
                                        </p:tav>
                                      </p:tavLst>
                                    </p:anim>
                                    <p:anim calcmode="lin" valueType="num">
                                      <p:cBhvr>
                                        <p:cTn id="56" dur="500" fill="hold"/>
                                        <p:tgtEl>
                                          <p:spTgt spid="48"/>
                                        </p:tgtEl>
                                        <p:attrNameLst>
                                          <p:attrName>ppt_h</p:attrName>
                                        </p:attrNameLst>
                                      </p:cBhvr>
                                      <p:tavLst>
                                        <p:tav tm="0">
                                          <p:val>
                                            <p:strVal val="#ppt_h"/>
                                          </p:val>
                                        </p:tav>
                                        <p:tav tm="100000">
                                          <p:val>
                                            <p:strVal val="#ppt_h"/>
                                          </p:val>
                                        </p:tav>
                                      </p:tavLst>
                                    </p:anim>
                                    <p:animEffect transition="in" filter="fade">
                                      <p:cBhvr>
                                        <p:cTn id="57" dur="500"/>
                                        <p:tgtEl>
                                          <p:spTgt spid="48"/>
                                        </p:tgtEl>
                                      </p:cBhvr>
                                    </p:animEffect>
                                  </p:childTnLst>
                                </p:cTn>
                              </p:par>
                              <p:par>
                                <p:cTn id="58" presetID="55" presetClass="entr" presetSubtype="0"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 calcmode="lin" valueType="num">
                                      <p:cBhvr>
                                        <p:cTn id="60" dur="500" fill="hold"/>
                                        <p:tgtEl>
                                          <p:spTgt spid="44"/>
                                        </p:tgtEl>
                                        <p:attrNameLst>
                                          <p:attrName>ppt_w</p:attrName>
                                        </p:attrNameLst>
                                      </p:cBhvr>
                                      <p:tavLst>
                                        <p:tav tm="0">
                                          <p:val>
                                            <p:strVal val="#ppt_w*0.70"/>
                                          </p:val>
                                        </p:tav>
                                        <p:tav tm="100000">
                                          <p:val>
                                            <p:strVal val="#ppt_w"/>
                                          </p:val>
                                        </p:tav>
                                      </p:tavLst>
                                    </p:anim>
                                    <p:anim calcmode="lin" valueType="num">
                                      <p:cBhvr>
                                        <p:cTn id="61" dur="500" fill="hold"/>
                                        <p:tgtEl>
                                          <p:spTgt spid="44"/>
                                        </p:tgtEl>
                                        <p:attrNameLst>
                                          <p:attrName>ppt_h</p:attrName>
                                        </p:attrNameLst>
                                      </p:cBhvr>
                                      <p:tavLst>
                                        <p:tav tm="0">
                                          <p:val>
                                            <p:strVal val="#ppt_h"/>
                                          </p:val>
                                        </p:tav>
                                        <p:tav tm="100000">
                                          <p:val>
                                            <p:strVal val="#ppt_h"/>
                                          </p:val>
                                        </p:tav>
                                      </p:tavLst>
                                    </p:anim>
                                    <p:animEffect transition="in" filter="fade">
                                      <p:cBhvr>
                                        <p:cTn id="62" dur="500"/>
                                        <p:tgtEl>
                                          <p:spTgt spid="4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16"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
                                          </p:val>
                                        </p:tav>
                                        <p:tav tm="100000">
                                          <p:val>
                                            <p:strVal val="#ppt_w"/>
                                          </p:val>
                                        </p:tav>
                                      </p:tavLst>
                                    </p:anim>
                                    <p:anim calcmode="lin" valueType="num">
                                      <p:cBhvr>
                                        <p:cTn id="68" dur="500" fill="hold"/>
                                        <p:tgtEl>
                                          <p:spTgt spid="3"/>
                                        </p:tgtEl>
                                        <p:attrNameLst>
                                          <p:attrName>ppt_h</p:attrName>
                                        </p:attrNameLst>
                                      </p:cBhvr>
                                      <p:tavLst>
                                        <p:tav tm="0">
                                          <p:val>
                                            <p:flt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p:cTn id="71" dur="500" fill="hold"/>
                                        <p:tgtEl>
                                          <p:spTgt spid="9"/>
                                        </p:tgtEl>
                                        <p:attrNameLst>
                                          <p:attrName>ppt_w</p:attrName>
                                        </p:attrNameLst>
                                      </p:cBhvr>
                                      <p:tavLst>
                                        <p:tav tm="0">
                                          <p:val>
                                            <p:fltVal val="0"/>
                                          </p:val>
                                        </p:tav>
                                        <p:tav tm="100000">
                                          <p:val>
                                            <p:strVal val="#ppt_w"/>
                                          </p:val>
                                        </p:tav>
                                      </p:tavLst>
                                    </p:anim>
                                    <p:anim calcmode="lin" valueType="num">
                                      <p:cBhvr>
                                        <p:cTn id="72" dur="500" fill="hold"/>
                                        <p:tgtEl>
                                          <p:spTgt spid="9"/>
                                        </p:tgtEl>
                                        <p:attrNameLst>
                                          <p:attrName>ppt_h</p:attrName>
                                        </p:attrNameLst>
                                      </p:cBhvr>
                                      <p:tavLst>
                                        <p:tav tm="0">
                                          <p:val>
                                            <p:flt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500" fill="hold"/>
                                        <p:tgtEl>
                                          <p:spTgt spid="11"/>
                                        </p:tgtEl>
                                        <p:attrNameLst>
                                          <p:attrName>ppt_w</p:attrName>
                                        </p:attrNameLst>
                                      </p:cBhvr>
                                      <p:tavLst>
                                        <p:tav tm="0">
                                          <p:val>
                                            <p:fltVal val="0"/>
                                          </p:val>
                                        </p:tav>
                                        <p:tav tm="100000">
                                          <p:val>
                                            <p:strVal val="#ppt_w"/>
                                          </p:val>
                                        </p:tav>
                                      </p:tavLst>
                                    </p:anim>
                                    <p:anim calcmode="lin" valueType="num">
                                      <p:cBhvr>
                                        <p:cTn id="76" dur="500" fill="hold"/>
                                        <p:tgtEl>
                                          <p:spTgt spid="11"/>
                                        </p:tgtEl>
                                        <p:attrNameLst>
                                          <p:attrName>ppt_h</p:attrName>
                                        </p:attrNameLst>
                                      </p:cBhvr>
                                      <p:tavLst>
                                        <p:tav tm="0">
                                          <p:val>
                                            <p:flt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p:cTn id="79" dur="500" fill="hold"/>
                                        <p:tgtEl>
                                          <p:spTgt spid="18"/>
                                        </p:tgtEl>
                                        <p:attrNameLst>
                                          <p:attrName>ppt_w</p:attrName>
                                        </p:attrNameLst>
                                      </p:cBhvr>
                                      <p:tavLst>
                                        <p:tav tm="0">
                                          <p:val>
                                            <p:fltVal val="0"/>
                                          </p:val>
                                        </p:tav>
                                        <p:tav tm="100000">
                                          <p:val>
                                            <p:strVal val="#ppt_w"/>
                                          </p:val>
                                        </p:tav>
                                      </p:tavLst>
                                    </p:anim>
                                    <p:anim calcmode="lin" valueType="num">
                                      <p:cBhvr>
                                        <p:cTn id="80" dur="500" fill="hold"/>
                                        <p:tgtEl>
                                          <p:spTgt spid="18"/>
                                        </p:tgtEl>
                                        <p:attrNameLst>
                                          <p:attrName>ppt_h</p:attrName>
                                        </p:attrNameLst>
                                      </p:cBhvr>
                                      <p:tavLst>
                                        <p:tav tm="0">
                                          <p:val>
                                            <p:flt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p:cTn id="83" dur="500" fill="hold"/>
                                        <p:tgtEl>
                                          <p:spTgt spid="25"/>
                                        </p:tgtEl>
                                        <p:attrNameLst>
                                          <p:attrName>ppt_w</p:attrName>
                                        </p:attrNameLst>
                                      </p:cBhvr>
                                      <p:tavLst>
                                        <p:tav tm="0">
                                          <p:val>
                                            <p:fltVal val="0"/>
                                          </p:val>
                                        </p:tav>
                                        <p:tav tm="100000">
                                          <p:val>
                                            <p:strVal val="#ppt_w"/>
                                          </p:val>
                                        </p:tav>
                                      </p:tavLst>
                                    </p:anim>
                                    <p:anim calcmode="lin" valueType="num">
                                      <p:cBhvr>
                                        <p:cTn id="84" dur="500" fill="hold"/>
                                        <p:tgtEl>
                                          <p:spTgt spid="25"/>
                                        </p:tgtEl>
                                        <p:attrNameLst>
                                          <p:attrName>ppt_h</p:attrName>
                                        </p:attrNameLst>
                                      </p:cBhvr>
                                      <p:tavLst>
                                        <p:tav tm="0">
                                          <p:val>
                                            <p:fltVal val="0"/>
                                          </p:val>
                                        </p:tav>
                                        <p:tav tm="100000">
                                          <p:val>
                                            <p:strVal val="#ppt_h"/>
                                          </p:val>
                                        </p:tav>
                                      </p:tavLst>
                                    </p:anim>
                                  </p:childTnLst>
                                </p:cTn>
                              </p:par>
                              <p:par>
                                <p:cTn id="85" presetID="23" presetClass="entr" presetSubtype="16" fill="hold" grpId="1"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p:cTn id="87" dur="500" fill="hold"/>
                                        <p:tgtEl>
                                          <p:spTgt spid="44"/>
                                        </p:tgtEl>
                                        <p:attrNameLst>
                                          <p:attrName>ppt_w</p:attrName>
                                        </p:attrNameLst>
                                      </p:cBhvr>
                                      <p:tavLst>
                                        <p:tav tm="0">
                                          <p:val>
                                            <p:fltVal val="0"/>
                                          </p:val>
                                        </p:tav>
                                        <p:tav tm="100000">
                                          <p:val>
                                            <p:strVal val="#ppt_w"/>
                                          </p:val>
                                        </p:tav>
                                      </p:tavLst>
                                    </p:anim>
                                    <p:anim calcmode="lin" valueType="num">
                                      <p:cBhvr>
                                        <p:cTn id="88" dur="500" fill="hold"/>
                                        <p:tgtEl>
                                          <p:spTgt spid="44"/>
                                        </p:tgtEl>
                                        <p:attrNameLst>
                                          <p:attrName>ppt_h</p:attrName>
                                        </p:attrNameLst>
                                      </p:cBhvr>
                                      <p:tavLst>
                                        <p:tav tm="0">
                                          <p:val>
                                            <p:fltVal val="0"/>
                                          </p:val>
                                        </p:tav>
                                        <p:tav tm="100000">
                                          <p:val>
                                            <p:strVal val="#ppt_h"/>
                                          </p:val>
                                        </p:tav>
                                      </p:tavLst>
                                    </p:anim>
                                  </p:childTnLst>
                                </p:cTn>
                              </p:par>
                              <p:par>
                                <p:cTn id="89" presetID="23" presetClass="entr" presetSubtype="16" fill="hold" grpId="1" nodeType="withEffect">
                                  <p:stCondLst>
                                    <p:cond delay="0"/>
                                  </p:stCondLst>
                                  <p:childTnLst>
                                    <p:set>
                                      <p:cBhvr>
                                        <p:cTn id="90" dur="1" fill="hold">
                                          <p:stCondLst>
                                            <p:cond delay="0"/>
                                          </p:stCondLst>
                                        </p:cTn>
                                        <p:tgtEl>
                                          <p:spTgt spid="45"/>
                                        </p:tgtEl>
                                        <p:attrNameLst>
                                          <p:attrName>style.visibility</p:attrName>
                                        </p:attrNameLst>
                                      </p:cBhvr>
                                      <p:to>
                                        <p:strVal val="visible"/>
                                      </p:to>
                                    </p:set>
                                    <p:anim calcmode="lin" valueType="num">
                                      <p:cBhvr>
                                        <p:cTn id="91" dur="500" fill="hold"/>
                                        <p:tgtEl>
                                          <p:spTgt spid="45"/>
                                        </p:tgtEl>
                                        <p:attrNameLst>
                                          <p:attrName>ppt_w</p:attrName>
                                        </p:attrNameLst>
                                      </p:cBhvr>
                                      <p:tavLst>
                                        <p:tav tm="0">
                                          <p:val>
                                            <p:fltVal val="0"/>
                                          </p:val>
                                        </p:tav>
                                        <p:tav tm="100000">
                                          <p:val>
                                            <p:strVal val="#ppt_w"/>
                                          </p:val>
                                        </p:tav>
                                      </p:tavLst>
                                    </p:anim>
                                    <p:anim calcmode="lin" valueType="num">
                                      <p:cBhvr>
                                        <p:cTn id="92" dur="500" fill="hold"/>
                                        <p:tgtEl>
                                          <p:spTgt spid="45"/>
                                        </p:tgtEl>
                                        <p:attrNameLst>
                                          <p:attrName>ppt_h</p:attrName>
                                        </p:attrNameLst>
                                      </p:cBhvr>
                                      <p:tavLst>
                                        <p:tav tm="0">
                                          <p:val>
                                            <p:fltVal val="0"/>
                                          </p:val>
                                        </p:tav>
                                        <p:tav tm="100000">
                                          <p:val>
                                            <p:strVal val="#ppt_h"/>
                                          </p:val>
                                        </p:tav>
                                      </p:tavLst>
                                    </p:anim>
                                  </p:childTnLst>
                                </p:cTn>
                              </p:par>
                              <p:par>
                                <p:cTn id="93" presetID="23" presetClass="entr" presetSubtype="16" fill="hold" grpId="1" nodeType="withEffect">
                                  <p:stCondLst>
                                    <p:cond delay="0"/>
                                  </p:stCondLst>
                                  <p:childTnLst>
                                    <p:set>
                                      <p:cBhvr>
                                        <p:cTn id="94" dur="1" fill="hold">
                                          <p:stCondLst>
                                            <p:cond delay="0"/>
                                          </p:stCondLst>
                                        </p:cTn>
                                        <p:tgtEl>
                                          <p:spTgt spid="46"/>
                                        </p:tgtEl>
                                        <p:attrNameLst>
                                          <p:attrName>style.visibility</p:attrName>
                                        </p:attrNameLst>
                                      </p:cBhvr>
                                      <p:to>
                                        <p:strVal val="visible"/>
                                      </p:to>
                                    </p:set>
                                    <p:anim calcmode="lin" valueType="num">
                                      <p:cBhvr>
                                        <p:cTn id="95" dur="500" fill="hold"/>
                                        <p:tgtEl>
                                          <p:spTgt spid="46"/>
                                        </p:tgtEl>
                                        <p:attrNameLst>
                                          <p:attrName>ppt_w</p:attrName>
                                        </p:attrNameLst>
                                      </p:cBhvr>
                                      <p:tavLst>
                                        <p:tav tm="0">
                                          <p:val>
                                            <p:fltVal val="0"/>
                                          </p:val>
                                        </p:tav>
                                        <p:tav tm="100000">
                                          <p:val>
                                            <p:strVal val="#ppt_w"/>
                                          </p:val>
                                        </p:tav>
                                      </p:tavLst>
                                    </p:anim>
                                    <p:anim calcmode="lin" valueType="num">
                                      <p:cBhvr>
                                        <p:cTn id="96" dur="500" fill="hold"/>
                                        <p:tgtEl>
                                          <p:spTgt spid="46"/>
                                        </p:tgtEl>
                                        <p:attrNameLst>
                                          <p:attrName>ppt_h</p:attrName>
                                        </p:attrNameLst>
                                      </p:cBhvr>
                                      <p:tavLst>
                                        <p:tav tm="0">
                                          <p:val>
                                            <p:fltVal val="0"/>
                                          </p:val>
                                        </p:tav>
                                        <p:tav tm="100000">
                                          <p:val>
                                            <p:strVal val="#ppt_h"/>
                                          </p:val>
                                        </p:tav>
                                      </p:tavLst>
                                    </p:anim>
                                  </p:childTnLst>
                                </p:cTn>
                              </p:par>
                              <p:par>
                                <p:cTn id="97" presetID="23" presetClass="entr" presetSubtype="16" fill="hold" grpId="1" nodeType="withEffect">
                                  <p:stCondLst>
                                    <p:cond delay="0"/>
                                  </p:stCondLst>
                                  <p:childTnLst>
                                    <p:set>
                                      <p:cBhvr>
                                        <p:cTn id="98" dur="1" fill="hold">
                                          <p:stCondLst>
                                            <p:cond delay="0"/>
                                          </p:stCondLst>
                                        </p:cTn>
                                        <p:tgtEl>
                                          <p:spTgt spid="48"/>
                                        </p:tgtEl>
                                        <p:attrNameLst>
                                          <p:attrName>style.visibility</p:attrName>
                                        </p:attrNameLst>
                                      </p:cBhvr>
                                      <p:to>
                                        <p:strVal val="visible"/>
                                      </p:to>
                                    </p:set>
                                    <p:anim calcmode="lin" valueType="num">
                                      <p:cBhvr>
                                        <p:cTn id="99" dur="500" fill="hold"/>
                                        <p:tgtEl>
                                          <p:spTgt spid="48"/>
                                        </p:tgtEl>
                                        <p:attrNameLst>
                                          <p:attrName>ppt_w</p:attrName>
                                        </p:attrNameLst>
                                      </p:cBhvr>
                                      <p:tavLst>
                                        <p:tav tm="0">
                                          <p:val>
                                            <p:fltVal val="0"/>
                                          </p:val>
                                        </p:tav>
                                        <p:tav tm="100000">
                                          <p:val>
                                            <p:strVal val="#ppt_w"/>
                                          </p:val>
                                        </p:tav>
                                      </p:tavLst>
                                    </p:anim>
                                    <p:anim calcmode="lin" valueType="num">
                                      <p:cBhvr>
                                        <p:cTn id="100" dur="500" fill="hold"/>
                                        <p:tgtEl>
                                          <p:spTgt spid="48"/>
                                        </p:tgtEl>
                                        <p:attrNameLst>
                                          <p:attrName>ppt_h</p:attrName>
                                        </p:attrNameLst>
                                      </p:cBhvr>
                                      <p:tavLst>
                                        <p:tav tm="0">
                                          <p:val>
                                            <p:fltVal val="0"/>
                                          </p:val>
                                        </p:tav>
                                        <p:tav tm="100000">
                                          <p:val>
                                            <p:strVal val="#ppt_h"/>
                                          </p:val>
                                        </p:tav>
                                      </p:tavLst>
                                    </p:anim>
                                  </p:childTnLst>
                                </p:cTn>
                              </p:par>
                              <p:par>
                                <p:cTn id="101" presetID="23" presetClass="entr" presetSubtype="16" fill="hold" nodeType="withEffect">
                                  <p:stCondLst>
                                    <p:cond delay="0"/>
                                  </p:stCondLst>
                                  <p:childTnLst>
                                    <p:set>
                                      <p:cBhvr>
                                        <p:cTn id="102" dur="1" fill="hold">
                                          <p:stCondLst>
                                            <p:cond delay="0"/>
                                          </p:stCondLst>
                                        </p:cTn>
                                        <p:tgtEl>
                                          <p:spTgt spid="27"/>
                                        </p:tgtEl>
                                        <p:attrNameLst>
                                          <p:attrName>style.visibility</p:attrName>
                                        </p:attrNameLst>
                                      </p:cBhvr>
                                      <p:to>
                                        <p:strVal val="visible"/>
                                      </p:to>
                                    </p:set>
                                    <p:anim calcmode="lin" valueType="num">
                                      <p:cBhvr>
                                        <p:cTn id="103" dur="500" fill="hold"/>
                                        <p:tgtEl>
                                          <p:spTgt spid="27"/>
                                        </p:tgtEl>
                                        <p:attrNameLst>
                                          <p:attrName>ppt_w</p:attrName>
                                        </p:attrNameLst>
                                      </p:cBhvr>
                                      <p:tavLst>
                                        <p:tav tm="0">
                                          <p:val>
                                            <p:fltVal val="0"/>
                                          </p:val>
                                        </p:tav>
                                        <p:tav tm="100000">
                                          <p:val>
                                            <p:strVal val="#ppt_w"/>
                                          </p:val>
                                        </p:tav>
                                      </p:tavLst>
                                    </p:anim>
                                    <p:anim calcmode="lin" valueType="num">
                                      <p:cBhvr>
                                        <p:cTn id="104" dur="500" fill="hold"/>
                                        <p:tgtEl>
                                          <p:spTgt spid="27"/>
                                        </p:tgtEl>
                                        <p:attrNameLst>
                                          <p:attrName>ppt_h</p:attrName>
                                        </p:attrNameLst>
                                      </p:cBhvr>
                                      <p:tavLst>
                                        <p:tav tm="0">
                                          <p:val>
                                            <p:fltVal val="0"/>
                                          </p:val>
                                        </p:tav>
                                        <p:tav tm="100000">
                                          <p:val>
                                            <p:strVal val="#ppt_h"/>
                                          </p:val>
                                        </p:tav>
                                      </p:tavLst>
                                    </p:anim>
                                  </p:childTnLst>
                                </p:cTn>
                              </p:par>
                              <p:par>
                                <p:cTn id="105" presetID="23" presetClass="entr" presetSubtype="16"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anim calcmode="lin" valueType="num">
                                      <p:cBhvr>
                                        <p:cTn id="107" dur="500" fill="hold"/>
                                        <p:tgtEl>
                                          <p:spTgt spid="57"/>
                                        </p:tgtEl>
                                        <p:attrNameLst>
                                          <p:attrName>ppt_w</p:attrName>
                                        </p:attrNameLst>
                                      </p:cBhvr>
                                      <p:tavLst>
                                        <p:tav tm="0">
                                          <p:val>
                                            <p:fltVal val="0"/>
                                          </p:val>
                                        </p:tav>
                                        <p:tav tm="100000">
                                          <p:val>
                                            <p:strVal val="#ppt_w"/>
                                          </p:val>
                                        </p:tav>
                                      </p:tavLst>
                                    </p:anim>
                                    <p:anim calcmode="lin" valueType="num">
                                      <p:cBhvr>
                                        <p:cTn id="108" dur="500" fill="hold"/>
                                        <p:tgtEl>
                                          <p:spTgt spid="57"/>
                                        </p:tgtEl>
                                        <p:attrNameLst>
                                          <p:attrName>ppt_h</p:attrName>
                                        </p:attrNameLst>
                                      </p:cBhvr>
                                      <p:tavLst>
                                        <p:tav tm="0">
                                          <p:val>
                                            <p:fltVal val="0"/>
                                          </p:val>
                                        </p:tav>
                                        <p:tav tm="100000">
                                          <p:val>
                                            <p:strVal val="#ppt_h"/>
                                          </p:val>
                                        </p:tav>
                                      </p:tavLst>
                                    </p:anim>
                                  </p:childTnLst>
                                </p:cTn>
                              </p:par>
                              <p:par>
                                <p:cTn id="109" presetID="23" presetClass="entr" presetSubtype="16" fill="hold" nodeType="withEffect">
                                  <p:stCondLst>
                                    <p:cond delay="0"/>
                                  </p:stCondLst>
                                  <p:childTnLst>
                                    <p:set>
                                      <p:cBhvr>
                                        <p:cTn id="110" dur="1" fill="hold">
                                          <p:stCondLst>
                                            <p:cond delay="0"/>
                                          </p:stCondLst>
                                        </p:cTn>
                                        <p:tgtEl>
                                          <p:spTgt spid="24641"/>
                                        </p:tgtEl>
                                        <p:attrNameLst>
                                          <p:attrName>style.visibility</p:attrName>
                                        </p:attrNameLst>
                                      </p:cBhvr>
                                      <p:to>
                                        <p:strVal val="visible"/>
                                      </p:to>
                                    </p:set>
                                    <p:anim calcmode="lin" valueType="num">
                                      <p:cBhvr>
                                        <p:cTn id="111" dur="500" fill="hold"/>
                                        <p:tgtEl>
                                          <p:spTgt spid="24641"/>
                                        </p:tgtEl>
                                        <p:attrNameLst>
                                          <p:attrName>ppt_w</p:attrName>
                                        </p:attrNameLst>
                                      </p:cBhvr>
                                      <p:tavLst>
                                        <p:tav tm="0">
                                          <p:val>
                                            <p:fltVal val="0"/>
                                          </p:val>
                                        </p:tav>
                                        <p:tav tm="100000">
                                          <p:val>
                                            <p:strVal val="#ppt_w"/>
                                          </p:val>
                                        </p:tav>
                                      </p:tavLst>
                                    </p:anim>
                                    <p:anim calcmode="lin" valueType="num">
                                      <p:cBhvr>
                                        <p:cTn id="112" dur="500" fill="hold"/>
                                        <p:tgtEl>
                                          <p:spTgt spid="24641"/>
                                        </p:tgtEl>
                                        <p:attrNameLst>
                                          <p:attrName>ppt_h</p:attrName>
                                        </p:attrNameLst>
                                      </p:cBhvr>
                                      <p:tavLst>
                                        <p:tav tm="0">
                                          <p:val>
                                            <p:fltVal val="0"/>
                                          </p:val>
                                        </p:tav>
                                        <p:tav tm="100000">
                                          <p:val>
                                            <p:strVal val="#ppt_h"/>
                                          </p:val>
                                        </p:tav>
                                      </p:tavLst>
                                    </p:anim>
                                  </p:childTnLst>
                                </p:cTn>
                              </p:par>
                              <p:par>
                                <p:cTn id="113" presetID="23" presetClass="entr" presetSubtype="16" fill="hold" grpId="0" nodeType="withEffect">
                                  <p:stCondLst>
                                    <p:cond delay="0"/>
                                  </p:stCondLst>
                                  <p:childTnLst>
                                    <p:set>
                                      <p:cBhvr>
                                        <p:cTn id="114" dur="1" fill="hold">
                                          <p:stCondLst>
                                            <p:cond delay="0"/>
                                          </p:stCondLst>
                                        </p:cTn>
                                        <p:tgtEl>
                                          <p:spTgt spid="66"/>
                                        </p:tgtEl>
                                        <p:attrNameLst>
                                          <p:attrName>style.visibility</p:attrName>
                                        </p:attrNameLst>
                                      </p:cBhvr>
                                      <p:to>
                                        <p:strVal val="visible"/>
                                      </p:to>
                                    </p:set>
                                    <p:anim calcmode="lin" valueType="num">
                                      <p:cBhvr>
                                        <p:cTn id="115" dur="500" fill="hold"/>
                                        <p:tgtEl>
                                          <p:spTgt spid="66"/>
                                        </p:tgtEl>
                                        <p:attrNameLst>
                                          <p:attrName>ppt_w</p:attrName>
                                        </p:attrNameLst>
                                      </p:cBhvr>
                                      <p:tavLst>
                                        <p:tav tm="0">
                                          <p:val>
                                            <p:fltVal val="0"/>
                                          </p:val>
                                        </p:tav>
                                        <p:tav tm="100000">
                                          <p:val>
                                            <p:strVal val="#ppt_w"/>
                                          </p:val>
                                        </p:tav>
                                      </p:tavLst>
                                    </p:anim>
                                    <p:anim calcmode="lin" valueType="num">
                                      <p:cBhvr>
                                        <p:cTn id="116" dur="500" fill="hold"/>
                                        <p:tgtEl>
                                          <p:spTgt spid="66"/>
                                        </p:tgtEl>
                                        <p:attrNameLst>
                                          <p:attrName>ppt_h</p:attrName>
                                        </p:attrNameLst>
                                      </p:cBhvr>
                                      <p:tavLst>
                                        <p:tav tm="0">
                                          <p:val>
                                            <p:fltVal val="0"/>
                                          </p:val>
                                        </p:tav>
                                        <p:tav tm="100000">
                                          <p:val>
                                            <p:strVal val="#ppt_h"/>
                                          </p:val>
                                        </p:tav>
                                      </p:tavLst>
                                    </p:anim>
                                  </p:childTnLst>
                                </p:cTn>
                              </p:par>
                              <p:par>
                                <p:cTn id="117" presetID="23" presetClass="entr" presetSubtype="16" fill="hold" nodeType="withEffect">
                                  <p:stCondLst>
                                    <p:cond delay="0"/>
                                  </p:stCondLst>
                                  <p:childTnLst>
                                    <p:set>
                                      <p:cBhvr>
                                        <p:cTn id="118" dur="1" fill="hold">
                                          <p:stCondLst>
                                            <p:cond delay="0"/>
                                          </p:stCondLst>
                                        </p:cTn>
                                        <p:tgtEl>
                                          <p:spTgt spid="24644"/>
                                        </p:tgtEl>
                                        <p:attrNameLst>
                                          <p:attrName>style.visibility</p:attrName>
                                        </p:attrNameLst>
                                      </p:cBhvr>
                                      <p:to>
                                        <p:strVal val="visible"/>
                                      </p:to>
                                    </p:set>
                                    <p:anim calcmode="lin" valueType="num">
                                      <p:cBhvr>
                                        <p:cTn id="119" dur="500" fill="hold"/>
                                        <p:tgtEl>
                                          <p:spTgt spid="24644"/>
                                        </p:tgtEl>
                                        <p:attrNameLst>
                                          <p:attrName>ppt_w</p:attrName>
                                        </p:attrNameLst>
                                      </p:cBhvr>
                                      <p:tavLst>
                                        <p:tav tm="0">
                                          <p:val>
                                            <p:fltVal val="0"/>
                                          </p:val>
                                        </p:tav>
                                        <p:tav tm="100000">
                                          <p:val>
                                            <p:strVal val="#ppt_w"/>
                                          </p:val>
                                        </p:tav>
                                      </p:tavLst>
                                    </p:anim>
                                    <p:anim calcmode="lin" valueType="num">
                                      <p:cBhvr>
                                        <p:cTn id="120" dur="500" fill="hold"/>
                                        <p:tgtEl>
                                          <p:spTgt spid="24644"/>
                                        </p:tgtEl>
                                        <p:attrNameLst>
                                          <p:attrName>ppt_h</p:attrName>
                                        </p:attrNameLst>
                                      </p:cBhvr>
                                      <p:tavLst>
                                        <p:tav tm="0">
                                          <p:val>
                                            <p:fltVal val="0"/>
                                          </p:val>
                                        </p:tav>
                                        <p:tav tm="100000">
                                          <p:val>
                                            <p:strVal val="#ppt_h"/>
                                          </p:val>
                                        </p:tav>
                                      </p:tavLst>
                                    </p:anim>
                                  </p:childTnLst>
                                </p:cTn>
                              </p:par>
                              <p:par>
                                <p:cTn id="121" presetID="23" presetClass="entr" presetSubtype="16" fill="hold" grpId="0" nodeType="withEffect">
                                  <p:stCondLst>
                                    <p:cond delay="0"/>
                                  </p:stCondLst>
                                  <p:childTnLst>
                                    <p:set>
                                      <p:cBhvr>
                                        <p:cTn id="122" dur="1" fill="hold">
                                          <p:stCondLst>
                                            <p:cond delay="0"/>
                                          </p:stCondLst>
                                        </p:cTn>
                                        <p:tgtEl>
                                          <p:spTgt spid="84"/>
                                        </p:tgtEl>
                                        <p:attrNameLst>
                                          <p:attrName>style.visibility</p:attrName>
                                        </p:attrNameLst>
                                      </p:cBhvr>
                                      <p:to>
                                        <p:strVal val="visible"/>
                                      </p:to>
                                    </p:set>
                                    <p:anim calcmode="lin" valueType="num">
                                      <p:cBhvr>
                                        <p:cTn id="123" dur="500" fill="hold"/>
                                        <p:tgtEl>
                                          <p:spTgt spid="84"/>
                                        </p:tgtEl>
                                        <p:attrNameLst>
                                          <p:attrName>ppt_w</p:attrName>
                                        </p:attrNameLst>
                                      </p:cBhvr>
                                      <p:tavLst>
                                        <p:tav tm="0">
                                          <p:val>
                                            <p:fltVal val="0"/>
                                          </p:val>
                                        </p:tav>
                                        <p:tav tm="100000">
                                          <p:val>
                                            <p:strVal val="#ppt_w"/>
                                          </p:val>
                                        </p:tav>
                                      </p:tavLst>
                                    </p:anim>
                                    <p:anim calcmode="lin" valueType="num">
                                      <p:cBhvr>
                                        <p:cTn id="124" dur="500" fill="hold"/>
                                        <p:tgtEl>
                                          <p:spTgt spid="84"/>
                                        </p:tgtEl>
                                        <p:attrNameLst>
                                          <p:attrName>ppt_h</p:attrName>
                                        </p:attrNameLst>
                                      </p:cBhvr>
                                      <p:tavLst>
                                        <p:tav tm="0">
                                          <p:val>
                                            <p:fltVal val="0"/>
                                          </p:val>
                                        </p:tav>
                                        <p:tav tm="100000">
                                          <p:val>
                                            <p:strVal val="#ppt_h"/>
                                          </p:val>
                                        </p:tav>
                                      </p:tavLst>
                                    </p:anim>
                                  </p:childTnLst>
                                </p:cTn>
                              </p:par>
                              <p:par>
                                <p:cTn id="125" presetID="23" presetClass="entr" presetSubtype="16" fill="hold" nodeType="withEffect">
                                  <p:stCondLst>
                                    <p:cond delay="0"/>
                                  </p:stCondLst>
                                  <p:childTnLst>
                                    <p:set>
                                      <p:cBhvr>
                                        <p:cTn id="126" dur="1" fill="hold">
                                          <p:stCondLst>
                                            <p:cond delay="0"/>
                                          </p:stCondLst>
                                        </p:cTn>
                                        <p:tgtEl>
                                          <p:spTgt spid="24646"/>
                                        </p:tgtEl>
                                        <p:attrNameLst>
                                          <p:attrName>style.visibility</p:attrName>
                                        </p:attrNameLst>
                                      </p:cBhvr>
                                      <p:to>
                                        <p:strVal val="visible"/>
                                      </p:to>
                                    </p:set>
                                    <p:anim calcmode="lin" valueType="num">
                                      <p:cBhvr>
                                        <p:cTn id="127" dur="500" fill="hold"/>
                                        <p:tgtEl>
                                          <p:spTgt spid="24646"/>
                                        </p:tgtEl>
                                        <p:attrNameLst>
                                          <p:attrName>ppt_w</p:attrName>
                                        </p:attrNameLst>
                                      </p:cBhvr>
                                      <p:tavLst>
                                        <p:tav tm="0">
                                          <p:val>
                                            <p:fltVal val="0"/>
                                          </p:val>
                                        </p:tav>
                                        <p:tav tm="100000">
                                          <p:val>
                                            <p:strVal val="#ppt_w"/>
                                          </p:val>
                                        </p:tav>
                                      </p:tavLst>
                                    </p:anim>
                                    <p:anim calcmode="lin" valueType="num">
                                      <p:cBhvr>
                                        <p:cTn id="128" dur="500" fill="hold"/>
                                        <p:tgtEl>
                                          <p:spTgt spid="24646"/>
                                        </p:tgtEl>
                                        <p:attrNameLst>
                                          <p:attrName>ppt_h</p:attrName>
                                        </p:attrNameLst>
                                      </p:cBhvr>
                                      <p:tavLst>
                                        <p:tav tm="0">
                                          <p:val>
                                            <p:fltVal val="0"/>
                                          </p:val>
                                        </p:tav>
                                        <p:tav tm="100000">
                                          <p:val>
                                            <p:strVal val="#ppt_h"/>
                                          </p:val>
                                        </p:tav>
                                      </p:tavLst>
                                    </p:anim>
                                  </p:childTnLst>
                                </p:cTn>
                              </p:par>
                              <p:par>
                                <p:cTn id="129" presetID="23" presetClass="entr" presetSubtype="16" fill="hold" grpId="0" nodeType="withEffect">
                                  <p:stCondLst>
                                    <p:cond delay="0"/>
                                  </p:stCondLst>
                                  <p:childTnLst>
                                    <p:set>
                                      <p:cBhvr>
                                        <p:cTn id="130" dur="1" fill="hold">
                                          <p:stCondLst>
                                            <p:cond delay="0"/>
                                          </p:stCondLst>
                                        </p:cTn>
                                        <p:tgtEl>
                                          <p:spTgt spid="93"/>
                                        </p:tgtEl>
                                        <p:attrNameLst>
                                          <p:attrName>style.visibility</p:attrName>
                                        </p:attrNameLst>
                                      </p:cBhvr>
                                      <p:to>
                                        <p:strVal val="visible"/>
                                      </p:to>
                                    </p:set>
                                    <p:anim calcmode="lin" valueType="num">
                                      <p:cBhvr>
                                        <p:cTn id="131" dur="500" fill="hold"/>
                                        <p:tgtEl>
                                          <p:spTgt spid="93"/>
                                        </p:tgtEl>
                                        <p:attrNameLst>
                                          <p:attrName>ppt_w</p:attrName>
                                        </p:attrNameLst>
                                      </p:cBhvr>
                                      <p:tavLst>
                                        <p:tav tm="0">
                                          <p:val>
                                            <p:fltVal val="0"/>
                                          </p:val>
                                        </p:tav>
                                        <p:tav tm="100000">
                                          <p:val>
                                            <p:strVal val="#ppt_w"/>
                                          </p:val>
                                        </p:tav>
                                      </p:tavLst>
                                    </p:anim>
                                    <p:anim calcmode="lin" valueType="num">
                                      <p:cBhvr>
                                        <p:cTn id="132" dur="500" fill="hold"/>
                                        <p:tgtEl>
                                          <p:spTgt spid="93"/>
                                        </p:tgtEl>
                                        <p:attrNameLst>
                                          <p:attrName>ppt_h</p:attrName>
                                        </p:attrNameLst>
                                      </p:cBhvr>
                                      <p:tavLst>
                                        <p:tav tm="0">
                                          <p:val>
                                            <p:fltVal val="0"/>
                                          </p:val>
                                        </p:tav>
                                        <p:tav tm="100000">
                                          <p:val>
                                            <p:strVal val="#ppt_h"/>
                                          </p:val>
                                        </p:tav>
                                      </p:tavLst>
                                    </p:anim>
                                  </p:childTnLst>
                                </p:cTn>
                              </p:par>
                              <p:par>
                                <p:cTn id="133" presetID="23" presetClass="entr" presetSubtype="16" fill="hold" grpId="0" nodeType="withEffect">
                                  <p:stCondLst>
                                    <p:cond delay="0"/>
                                  </p:stCondLst>
                                  <p:childTnLst>
                                    <p:set>
                                      <p:cBhvr>
                                        <p:cTn id="134" dur="1" fill="hold">
                                          <p:stCondLst>
                                            <p:cond delay="0"/>
                                          </p:stCondLst>
                                        </p:cTn>
                                        <p:tgtEl>
                                          <p:spTgt spid="94"/>
                                        </p:tgtEl>
                                        <p:attrNameLst>
                                          <p:attrName>style.visibility</p:attrName>
                                        </p:attrNameLst>
                                      </p:cBhvr>
                                      <p:to>
                                        <p:strVal val="visible"/>
                                      </p:to>
                                    </p:set>
                                    <p:anim calcmode="lin" valueType="num">
                                      <p:cBhvr>
                                        <p:cTn id="135" dur="500" fill="hold"/>
                                        <p:tgtEl>
                                          <p:spTgt spid="94"/>
                                        </p:tgtEl>
                                        <p:attrNameLst>
                                          <p:attrName>ppt_w</p:attrName>
                                        </p:attrNameLst>
                                      </p:cBhvr>
                                      <p:tavLst>
                                        <p:tav tm="0">
                                          <p:val>
                                            <p:fltVal val="0"/>
                                          </p:val>
                                        </p:tav>
                                        <p:tav tm="100000">
                                          <p:val>
                                            <p:strVal val="#ppt_w"/>
                                          </p:val>
                                        </p:tav>
                                      </p:tavLst>
                                    </p:anim>
                                    <p:anim calcmode="lin" valueType="num">
                                      <p:cBhvr>
                                        <p:cTn id="136" dur="500" fill="hold"/>
                                        <p:tgtEl>
                                          <p:spTgt spid="94"/>
                                        </p:tgtEl>
                                        <p:attrNameLst>
                                          <p:attrName>ppt_h</p:attrName>
                                        </p:attrNameLst>
                                      </p:cBhvr>
                                      <p:tavLst>
                                        <p:tav tm="0">
                                          <p:val>
                                            <p:fltVal val="0"/>
                                          </p:val>
                                        </p:tav>
                                        <p:tav tm="100000">
                                          <p:val>
                                            <p:strVal val="#ppt_h"/>
                                          </p:val>
                                        </p:tav>
                                      </p:tavLst>
                                    </p:anim>
                                  </p:childTnLst>
                                </p:cTn>
                              </p:par>
                              <p:par>
                                <p:cTn id="137" presetID="23" presetClass="entr" presetSubtype="16" fill="hold" grpId="0" nodeType="withEffect">
                                  <p:stCondLst>
                                    <p:cond delay="0"/>
                                  </p:stCondLst>
                                  <p:childTnLst>
                                    <p:set>
                                      <p:cBhvr>
                                        <p:cTn id="138" dur="1" fill="hold">
                                          <p:stCondLst>
                                            <p:cond delay="0"/>
                                          </p:stCondLst>
                                        </p:cTn>
                                        <p:tgtEl>
                                          <p:spTgt spid="95"/>
                                        </p:tgtEl>
                                        <p:attrNameLst>
                                          <p:attrName>style.visibility</p:attrName>
                                        </p:attrNameLst>
                                      </p:cBhvr>
                                      <p:to>
                                        <p:strVal val="visible"/>
                                      </p:to>
                                    </p:set>
                                    <p:anim calcmode="lin" valueType="num">
                                      <p:cBhvr>
                                        <p:cTn id="139" dur="500" fill="hold"/>
                                        <p:tgtEl>
                                          <p:spTgt spid="95"/>
                                        </p:tgtEl>
                                        <p:attrNameLst>
                                          <p:attrName>ppt_w</p:attrName>
                                        </p:attrNameLst>
                                      </p:cBhvr>
                                      <p:tavLst>
                                        <p:tav tm="0">
                                          <p:val>
                                            <p:fltVal val="0"/>
                                          </p:val>
                                        </p:tav>
                                        <p:tav tm="100000">
                                          <p:val>
                                            <p:strVal val="#ppt_w"/>
                                          </p:val>
                                        </p:tav>
                                      </p:tavLst>
                                    </p:anim>
                                    <p:anim calcmode="lin" valueType="num">
                                      <p:cBhvr>
                                        <p:cTn id="140" dur="500" fill="hold"/>
                                        <p:tgtEl>
                                          <p:spTgt spid="95"/>
                                        </p:tgtEl>
                                        <p:attrNameLst>
                                          <p:attrName>ppt_h</p:attrName>
                                        </p:attrNameLst>
                                      </p:cBhvr>
                                      <p:tavLst>
                                        <p:tav tm="0">
                                          <p:val>
                                            <p:fltVal val="0"/>
                                          </p:val>
                                        </p:tav>
                                        <p:tav tm="100000">
                                          <p:val>
                                            <p:strVal val="#ppt_h"/>
                                          </p:val>
                                        </p:tav>
                                      </p:tavLst>
                                    </p:anim>
                                  </p:childTnLst>
                                </p:cTn>
                              </p:par>
                              <p:par>
                                <p:cTn id="141" presetID="23" presetClass="entr" presetSubtype="16" fill="hold" grpId="0" nodeType="withEffect">
                                  <p:stCondLst>
                                    <p:cond delay="0"/>
                                  </p:stCondLst>
                                  <p:childTnLst>
                                    <p:set>
                                      <p:cBhvr>
                                        <p:cTn id="142" dur="1" fill="hold">
                                          <p:stCondLst>
                                            <p:cond delay="0"/>
                                          </p:stCondLst>
                                        </p:cTn>
                                        <p:tgtEl>
                                          <p:spTgt spid="96"/>
                                        </p:tgtEl>
                                        <p:attrNameLst>
                                          <p:attrName>style.visibility</p:attrName>
                                        </p:attrNameLst>
                                      </p:cBhvr>
                                      <p:to>
                                        <p:strVal val="visible"/>
                                      </p:to>
                                    </p:set>
                                    <p:anim calcmode="lin" valueType="num">
                                      <p:cBhvr>
                                        <p:cTn id="143" dur="500" fill="hold"/>
                                        <p:tgtEl>
                                          <p:spTgt spid="96"/>
                                        </p:tgtEl>
                                        <p:attrNameLst>
                                          <p:attrName>ppt_w</p:attrName>
                                        </p:attrNameLst>
                                      </p:cBhvr>
                                      <p:tavLst>
                                        <p:tav tm="0">
                                          <p:val>
                                            <p:fltVal val="0"/>
                                          </p:val>
                                        </p:tav>
                                        <p:tav tm="100000">
                                          <p:val>
                                            <p:strVal val="#ppt_w"/>
                                          </p:val>
                                        </p:tav>
                                      </p:tavLst>
                                    </p:anim>
                                    <p:anim calcmode="lin" valueType="num">
                                      <p:cBhvr>
                                        <p:cTn id="144" dur="500" fill="hold"/>
                                        <p:tgtEl>
                                          <p:spTgt spid="96"/>
                                        </p:tgtEl>
                                        <p:attrNameLst>
                                          <p:attrName>ppt_h</p:attrName>
                                        </p:attrNameLst>
                                      </p:cBhvr>
                                      <p:tavLst>
                                        <p:tav tm="0">
                                          <p:val>
                                            <p:fltVal val="0"/>
                                          </p:val>
                                        </p:tav>
                                        <p:tav tm="100000">
                                          <p:val>
                                            <p:strVal val="#ppt_h"/>
                                          </p:val>
                                        </p:tav>
                                      </p:tavLst>
                                    </p:anim>
                                  </p:childTnLst>
                                </p:cTn>
                              </p:par>
                              <p:par>
                                <p:cTn id="145" presetID="23" presetClass="entr" presetSubtype="16" fill="hold" grpId="0" nodeType="withEffect">
                                  <p:stCondLst>
                                    <p:cond delay="0"/>
                                  </p:stCondLst>
                                  <p:childTnLst>
                                    <p:set>
                                      <p:cBhvr>
                                        <p:cTn id="146" dur="1" fill="hold">
                                          <p:stCondLst>
                                            <p:cond delay="0"/>
                                          </p:stCondLst>
                                        </p:cTn>
                                        <p:tgtEl>
                                          <p:spTgt spid="97"/>
                                        </p:tgtEl>
                                        <p:attrNameLst>
                                          <p:attrName>style.visibility</p:attrName>
                                        </p:attrNameLst>
                                      </p:cBhvr>
                                      <p:to>
                                        <p:strVal val="visible"/>
                                      </p:to>
                                    </p:set>
                                    <p:anim calcmode="lin" valueType="num">
                                      <p:cBhvr>
                                        <p:cTn id="147" dur="500" fill="hold"/>
                                        <p:tgtEl>
                                          <p:spTgt spid="97"/>
                                        </p:tgtEl>
                                        <p:attrNameLst>
                                          <p:attrName>ppt_w</p:attrName>
                                        </p:attrNameLst>
                                      </p:cBhvr>
                                      <p:tavLst>
                                        <p:tav tm="0">
                                          <p:val>
                                            <p:fltVal val="0"/>
                                          </p:val>
                                        </p:tav>
                                        <p:tav tm="100000">
                                          <p:val>
                                            <p:strVal val="#ppt_w"/>
                                          </p:val>
                                        </p:tav>
                                      </p:tavLst>
                                    </p:anim>
                                    <p:anim calcmode="lin" valueType="num">
                                      <p:cBhvr>
                                        <p:cTn id="148" dur="500" fill="hold"/>
                                        <p:tgtEl>
                                          <p:spTgt spid="97"/>
                                        </p:tgtEl>
                                        <p:attrNameLst>
                                          <p:attrName>ppt_h</p:attrName>
                                        </p:attrNameLst>
                                      </p:cBhvr>
                                      <p:tavLst>
                                        <p:tav tm="0">
                                          <p:val>
                                            <p:fltVal val="0"/>
                                          </p:val>
                                        </p:tav>
                                        <p:tav tm="100000">
                                          <p:val>
                                            <p:strVal val="#ppt_h"/>
                                          </p:val>
                                        </p:tav>
                                      </p:tavLst>
                                    </p:anim>
                                  </p:childTnLst>
                                </p:cTn>
                              </p:par>
                              <p:par>
                                <p:cTn id="149" presetID="23" presetClass="entr" presetSubtype="16" fill="hold" grpId="0" nodeType="withEffect">
                                  <p:stCondLst>
                                    <p:cond delay="0"/>
                                  </p:stCondLst>
                                  <p:childTnLst>
                                    <p:set>
                                      <p:cBhvr>
                                        <p:cTn id="150" dur="1" fill="hold">
                                          <p:stCondLst>
                                            <p:cond delay="0"/>
                                          </p:stCondLst>
                                        </p:cTn>
                                        <p:tgtEl>
                                          <p:spTgt spid="98"/>
                                        </p:tgtEl>
                                        <p:attrNameLst>
                                          <p:attrName>style.visibility</p:attrName>
                                        </p:attrNameLst>
                                      </p:cBhvr>
                                      <p:to>
                                        <p:strVal val="visible"/>
                                      </p:to>
                                    </p:set>
                                    <p:anim calcmode="lin" valueType="num">
                                      <p:cBhvr>
                                        <p:cTn id="151" dur="500" fill="hold"/>
                                        <p:tgtEl>
                                          <p:spTgt spid="98"/>
                                        </p:tgtEl>
                                        <p:attrNameLst>
                                          <p:attrName>ppt_w</p:attrName>
                                        </p:attrNameLst>
                                      </p:cBhvr>
                                      <p:tavLst>
                                        <p:tav tm="0">
                                          <p:val>
                                            <p:fltVal val="0"/>
                                          </p:val>
                                        </p:tav>
                                        <p:tav tm="100000">
                                          <p:val>
                                            <p:strVal val="#ppt_w"/>
                                          </p:val>
                                        </p:tav>
                                      </p:tavLst>
                                    </p:anim>
                                    <p:anim calcmode="lin" valueType="num">
                                      <p:cBhvr>
                                        <p:cTn id="152" dur="500" fill="hold"/>
                                        <p:tgtEl>
                                          <p:spTgt spid="98"/>
                                        </p:tgtEl>
                                        <p:attrNameLst>
                                          <p:attrName>ppt_h</p:attrName>
                                        </p:attrNameLst>
                                      </p:cBhvr>
                                      <p:tavLst>
                                        <p:tav tm="0">
                                          <p:val>
                                            <p:fltVal val="0"/>
                                          </p:val>
                                        </p:tav>
                                        <p:tav tm="100000">
                                          <p:val>
                                            <p:strVal val="#ppt_h"/>
                                          </p:val>
                                        </p:tav>
                                      </p:tavLst>
                                    </p:anim>
                                  </p:childTnLst>
                                </p:cTn>
                              </p:par>
                              <p:par>
                                <p:cTn id="153" presetID="23" presetClass="entr" presetSubtype="16" fill="hold" grpId="0" nodeType="withEffect">
                                  <p:stCondLst>
                                    <p:cond delay="0"/>
                                  </p:stCondLst>
                                  <p:childTnLst>
                                    <p:set>
                                      <p:cBhvr>
                                        <p:cTn id="154" dur="1" fill="hold">
                                          <p:stCondLst>
                                            <p:cond delay="0"/>
                                          </p:stCondLst>
                                        </p:cTn>
                                        <p:tgtEl>
                                          <p:spTgt spid="99"/>
                                        </p:tgtEl>
                                        <p:attrNameLst>
                                          <p:attrName>style.visibility</p:attrName>
                                        </p:attrNameLst>
                                      </p:cBhvr>
                                      <p:to>
                                        <p:strVal val="visible"/>
                                      </p:to>
                                    </p:set>
                                    <p:anim calcmode="lin" valueType="num">
                                      <p:cBhvr>
                                        <p:cTn id="155" dur="500" fill="hold"/>
                                        <p:tgtEl>
                                          <p:spTgt spid="99"/>
                                        </p:tgtEl>
                                        <p:attrNameLst>
                                          <p:attrName>ppt_w</p:attrName>
                                        </p:attrNameLst>
                                      </p:cBhvr>
                                      <p:tavLst>
                                        <p:tav tm="0">
                                          <p:val>
                                            <p:fltVal val="0"/>
                                          </p:val>
                                        </p:tav>
                                        <p:tav tm="100000">
                                          <p:val>
                                            <p:strVal val="#ppt_w"/>
                                          </p:val>
                                        </p:tav>
                                      </p:tavLst>
                                    </p:anim>
                                    <p:anim calcmode="lin" valueType="num">
                                      <p:cBhvr>
                                        <p:cTn id="156" dur="500" fill="hold"/>
                                        <p:tgtEl>
                                          <p:spTgt spid="99"/>
                                        </p:tgtEl>
                                        <p:attrNameLst>
                                          <p:attrName>ppt_h</p:attrName>
                                        </p:attrNameLst>
                                      </p:cBhvr>
                                      <p:tavLst>
                                        <p:tav tm="0">
                                          <p:val>
                                            <p:fltVal val="0"/>
                                          </p:val>
                                        </p:tav>
                                        <p:tav tm="100000">
                                          <p:val>
                                            <p:strVal val="#ppt_h"/>
                                          </p:val>
                                        </p:tav>
                                      </p:tavLst>
                                    </p:anim>
                                  </p:childTnLst>
                                </p:cTn>
                              </p:par>
                              <p:par>
                                <p:cTn id="157" presetID="23" presetClass="entr" presetSubtype="16" fill="hold" grpId="0" nodeType="withEffect">
                                  <p:stCondLst>
                                    <p:cond delay="0"/>
                                  </p:stCondLst>
                                  <p:childTnLst>
                                    <p:set>
                                      <p:cBhvr>
                                        <p:cTn id="158" dur="1" fill="hold">
                                          <p:stCondLst>
                                            <p:cond delay="0"/>
                                          </p:stCondLst>
                                        </p:cTn>
                                        <p:tgtEl>
                                          <p:spTgt spid="100"/>
                                        </p:tgtEl>
                                        <p:attrNameLst>
                                          <p:attrName>style.visibility</p:attrName>
                                        </p:attrNameLst>
                                      </p:cBhvr>
                                      <p:to>
                                        <p:strVal val="visible"/>
                                      </p:to>
                                    </p:set>
                                    <p:anim calcmode="lin" valueType="num">
                                      <p:cBhvr>
                                        <p:cTn id="159" dur="500" fill="hold"/>
                                        <p:tgtEl>
                                          <p:spTgt spid="100"/>
                                        </p:tgtEl>
                                        <p:attrNameLst>
                                          <p:attrName>ppt_w</p:attrName>
                                        </p:attrNameLst>
                                      </p:cBhvr>
                                      <p:tavLst>
                                        <p:tav tm="0">
                                          <p:val>
                                            <p:fltVal val="0"/>
                                          </p:val>
                                        </p:tav>
                                        <p:tav tm="100000">
                                          <p:val>
                                            <p:strVal val="#ppt_w"/>
                                          </p:val>
                                        </p:tav>
                                      </p:tavLst>
                                    </p:anim>
                                    <p:anim calcmode="lin" valueType="num">
                                      <p:cBhvr>
                                        <p:cTn id="160" dur="500" fill="hold"/>
                                        <p:tgtEl>
                                          <p:spTgt spid="100"/>
                                        </p:tgtEl>
                                        <p:attrNameLst>
                                          <p:attrName>ppt_h</p:attrName>
                                        </p:attrNameLst>
                                      </p:cBhvr>
                                      <p:tavLst>
                                        <p:tav tm="0">
                                          <p:val>
                                            <p:fltVal val="0"/>
                                          </p:val>
                                        </p:tav>
                                        <p:tav tm="100000">
                                          <p:val>
                                            <p:strVal val="#ppt_h"/>
                                          </p:val>
                                        </p:tav>
                                      </p:tavLst>
                                    </p:anim>
                                  </p:childTnLst>
                                </p:cTn>
                              </p:par>
                              <p:par>
                                <p:cTn id="161" presetID="23" presetClass="entr" presetSubtype="16" fill="hold" grpId="0" nodeType="withEffect">
                                  <p:stCondLst>
                                    <p:cond delay="0"/>
                                  </p:stCondLst>
                                  <p:childTnLst>
                                    <p:set>
                                      <p:cBhvr>
                                        <p:cTn id="162" dur="1" fill="hold">
                                          <p:stCondLst>
                                            <p:cond delay="0"/>
                                          </p:stCondLst>
                                        </p:cTn>
                                        <p:tgtEl>
                                          <p:spTgt spid="101"/>
                                        </p:tgtEl>
                                        <p:attrNameLst>
                                          <p:attrName>style.visibility</p:attrName>
                                        </p:attrNameLst>
                                      </p:cBhvr>
                                      <p:to>
                                        <p:strVal val="visible"/>
                                      </p:to>
                                    </p:set>
                                    <p:anim calcmode="lin" valueType="num">
                                      <p:cBhvr>
                                        <p:cTn id="163" dur="500" fill="hold"/>
                                        <p:tgtEl>
                                          <p:spTgt spid="101"/>
                                        </p:tgtEl>
                                        <p:attrNameLst>
                                          <p:attrName>ppt_w</p:attrName>
                                        </p:attrNameLst>
                                      </p:cBhvr>
                                      <p:tavLst>
                                        <p:tav tm="0">
                                          <p:val>
                                            <p:fltVal val="0"/>
                                          </p:val>
                                        </p:tav>
                                        <p:tav tm="100000">
                                          <p:val>
                                            <p:strVal val="#ppt_w"/>
                                          </p:val>
                                        </p:tav>
                                      </p:tavLst>
                                    </p:anim>
                                    <p:anim calcmode="lin" valueType="num">
                                      <p:cBhvr>
                                        <p:cTn id="164" dur="500" fill="hold"/>
                                        <p:tgtEl>
                                          <p:spTgt spid="101"/>
                                        </p:tgtEl>
                                        <p:attrNameLst>
                                          <p:attrName>ppt_h</p:attrName>
                                        </p:attrNameLst>
                                      </p:cBhvr>
                                      <p:tavLst>
                                        <p:tav tm="0">
                                          <p:val>
                                            <p:fltVal val="0"/>
                                          </p:val>
                                        </p:tav>
                                        <p:tav tm="100000">
                                          <p:val>
                                            <p:strVal val="#ppt_h"/>
                                          </p:val>
                                        </p:tav>
                                      </p:tavLst>
                                    </p:anim>
                                  </p:childTnLst>
                                </p:cTn>
                              </p:par>
                              <p:par>
                                <p:cTn id="165" presetID="23" presetClass="entr" presetSubtype="16" fill="hold" grpId="0" nodeType="withEffect">
                                  <p:stCondLst>
                                    <p:cond delay="0"/>
                                  </p:stCondLst>
                                  <p:childTnLst>
                                    <p:set>
                                      <p:cBhvr>
                                        <p:cTn id="166" dur="1" fill="hold">
                                          <p:stCondLst>
                                            <p:cond delay="0"/>
                                          </p:stCondLst>
                                        </p:cTn>
                                        <p:tgtEl>
                                          <p:spTgt spid="102"/>
                                        </p:tgtEl>
                                        <p:attrNameLst>
                                          <p:attrName>style.visibility</p:attrName>
                                        </p:attrNameLst>
                                      </p:cBhvr>
                                      <p:to>
                                        <p:strVal val="visible"/>
                                      </p:to>
                                    </p:set>
                                    <p:anim calcmode="lin" valueType="num">
                                      <p:cBhvr>
                                        <p:cTn id="167" dur="500" fill="hold"/>
                                        <p:tgtEl>
                                          <p:spTgt spid="102"/>
                                        </p:tgtEl>
                                        <p:attrNameLst>
                                          <p:attrName>ppt_w</p:attrName>
                                        </p:attrNameLst>
                                      </p:cBhvr>
                                      <p:tavLst>
                                        <p:tav tm="0">
                                          <p:val>
                                            <p:fltVal val="0"/>
                                          </p:val>
                                        </p:tav>
                                        <p:tav tm="100000">
                                          <p:val>
                                            <p:strVal val="#ppt_w"/>
                                          </p:val>
                                        </p:tav>
                                      </p:tavLst>
                                    </p:anim>
                                    <p:anim calcmode="lin" valueType="num">
                                      <p:cBhvr>
                                        <p:cTn id="168" dur="500" fill="hold"/>
                                        <p:tgtEl>
                                          <p:spTgt spid="102"/>
                                        </p:tgtEl>
                                        <p:attrNameLst>
                                          <p:attrName>ppt_h</p:attrName>
                                        </p:attrNameLst>
                                      </p:cBhvr>
                                      <p:tavLst>
                                        <p:tav tm="0">
                                          <p:val>
                                            <p:fltVal val="0"/>
                                          </p:val>
                                        </p:tav>
                                        <p:tav tm="100000">
                                          <p:val>
                                            <p:strVal val="#ppt_h"/>
                                          </p:val>
                                        </p:tav>
                                      </p:tavLst>
                                    </p:anim>
                                  </p:childTnLst>
                                </p:cTn>
                              </p:par>
                              <p:par>
                                <p:cTn id="169" presetID="23" presetClass="entr" presetSubtype="16" fill="hold" grpId="0" nodeType="withEffect">
                                  <p:stCondLst>
                                    <p:cond delay="0"/>
                                  </p:stCondLst>
                                  <p:childTnLst>
                                    <p:set>
                                      <p:cBhvr>
                                        <p:cTn id="170" dur="1" fill="hold">
                                          <p:stCondLst>
                                            <p:cond delay="0"/>
                                          </p:stCondLst>
                                        </p:cTn>
                                        <p:tgtEl>
                                          <p:spTgt spid="103"/>
                                        </p:tgtEl>
                                        <p:attrNameLst>
                                          <p:attrName>style.visibility</p:attrName>
                                        </p:attrNameLst>
                                      </p:cBhvr>
                                      <p:to>
                                        <p:strVal val="visible"/>
                                      </p:to>
                                    </p:set>
                                    <p:anim calcmode="lin" valueType="num">
                                      <p:cBhvr>
                                        <p:cTn id="171" dur="500" fill="hold"/>
                                        <p:tgtEl>
                                          <p:spTgt spid="103"/>
                                        </p:tgtEl>
                                        <p:attrNameLst>
                                          <p:attrName>ppt_w</p:attrName>
                                        </p:attrNameLst>
                                      </p:cBhvr>
                                      <p:tavLst>
                                        <p:tav tm="0">
                                          <p:val>
                                            <p:fltVal val="0"/>
                                          </p:val>
                                        </p:tav>
                                        <p:tav tm="100000">
                                          <p:val>
                                            <p:strVal val="#ppt_w"/>
                                          </p:val>
                                        </p:tav>
                                      </p:tavLst>
                                    </p:anim>
                                    <p:anim calcmode="lin" valueType="num">
                                      <p:cBhvr>
                                        <p:cTn id="172" dur="500" fill="hold"/>
                                        <p:tgtEl>
                                          <p:spTgt spid="103"/>
                                        </p:tgtEl>
                                        <p:attrNameLst>
                                          <p:attrName>ppt_h</p:attrName>
                                        </p:attrNameLst>
                                      </p:cBhvr>
                                      <p:tavLst>
                                        <p:tav tm="0">
                                          <p:val>
                                            <p:fltVal val="0"/>
                                          </p:val>
                                        </p:tav>
                                        <p:tav tm="100000">
                                          <p:val>
                                            <p:strVal val="#ppt_h"/>
                                          </p:val>
                                        </p:tav>
                                      </p:tavLst>
                                    </p:anim>
                                  </p:childTnLst>
                                </p:cTn>
                              </p:par>
                              <p:par>
                                <p:cTn id="173" presetID="23" presetClass="entr" presetSubtype="16" fill="hold" grpId="0" nodeType="withEffect">
                                  <p:stCondLst>
                                    <p:cond delay="0"/>
                                  </p:stCondLst>
                                  <p:childTnLst>
                                    <p:set>
                                      <p:cBhvr>
                                        <p:cTn id="174" dur="1" fill="hold">
                                          <p:stCondLst>
                                            <p:cond delay="0"/>
                                          </p:stCondLst>
                                        </p:cTn>
                                        <p:tgtEl>
                                          <p:spTgt spid="104"/>
                                        </p:tgtEl>
                                        <p:attrNameLst>
                                          <p:attrName>style.visibility</p:attrName>
                                        </p:attrNameLst>
                                      </p:cBhvr>
                                      <p:to>
                                        <p:strVal val="visible"/>
                                      </p:to>
                                    </p:set>
                                    <p:anim calcmode="lin" valueType="num">
                                      <p:cBhvr>
                                        <p:cTn id="175" dur="500" fill="hold"/>
                                        <p:tgtEl>
                                          <p:spTgt spid="104"/>
                                        </p:tgtEl>
                                        <p:attrNameLst>
                                          <p:attrName>ppt_w</p:attrName>
                                        </p:attrNameLst>
                                      </p:cBhvr>
                                      <p:tavLst>
                                        <p:tav tm="0">
                                          <p:val>
                                            <p:fltVal val="0"/>
                                          </p:val>
                                        </p:tav>
                                        <p:tav tm="100000">
                                          <p:val>
                                            <p:strVal val="#ppt_w"/>
                                          </p:val>
                                        </p:tav>
                                      </p:tavLst>
                                    </p:anim>
                                    <p:anim calcmode="lin" valueType="num">
                                      <p:cBhvr>
                                        <p:cTn id="176" dur="500" fill="hold"/>
                                        <p:tgtEl>
                                          <p:spTgt spid="104"/>
                                        </p:tgtEl>
                                        <p:attrNameLst>
                                          <p:attrName>ppt_h</p:attrName>
                                        </p:attrNameLst>
                                      </p:cBhvr>
                                      <p:tavLst>
                                        <p:tav tm="0">
                                          <p:val>
                                            <p:fltVal val="0"/>
                                          </p:val>
                                        </p:tav>
                                        <p:tav tm="100000">
                                          <p:val>
                                            <p:strVal val="#ppt_h"/>
                                          </p:val>
                                        </p:tav>
                                      </p:tavLst>
                                    </p:anim>
                                  </p:childTnLst>
                                </p:cTn>
                              </p:par>
                              <p:par>
                                <p:cTn id="177" presetID="23" presetClass="entr" presetSubtype="16" fill="hold" grpId="0" nodeType="withEffect">
                                  <p:stCondLst>
                                    <p:cond delay="0"/>
                                  </p:stCondLst>
                                  <p:childTnLst>
                                    <p:set>
                                      <p:cBhvr>
                                        <p:cTn id="178" dur="1" fill="hold">
                                          <p:stCondLst>
                                            <p:cond delay="0"/>
                                          </p:stCondLst>
                                        </p:cTn>
                                        <p:tgtEl>
                                          <p:spTgt spid="105"/>
                                        </p:tgtEl>
                                        <p:attrNameLst>
                                          <p:attrName>style.visibility</p:attrName>
                                        </p:attrNameLst>
                                      </p:cBhvr>
                                      <p:to>
                                        <p:strVal val="visible"/>
                                      </p:to>
                                    </p:set>
                                    <p:anim calcmode="lin" valueType="num">
                                      <p:cBhvr>
                                        <p:cTn id="179" dur="500" fill="hold"/>
                                        <p:tgtEl>
                                          <p:spTgt spid="105"/>
                                        </p:tgtEl>
                                        <p:attrNameLst>
                                          <p:attrName>ppt_w</p:attrName>
                                        </p:attrNameLst>
                                      </p:cBhvr>
                                      <p:tavLst>
                                        <p:tav tm="0">
                                          <p:val>
                                            <p:fltVal val="0"/>
                                          </p:val>
                                        </p:tav>
                                        <p:tav tm="100000">
                                          <p:val>
                                            <p:strVal val="#ppt_w"/>
                                          </p:val>
                                        </p:tav>
                                      </p:tavLst>
                                    </p:anim>
                                    <p:anim calcmode="lin" valueType="num">
                                      <p:cBhvr>
                                        <p:cTn id="180" dur="500" fill="hold"/>
                                        <p:tgtEl>
                                          <p:spTgt spid="105"/>
                                        </p:tgtEl>
                                        <p:attrNameLst>
                                          <p:attrName>ppt_h</p:attrName>
                                        </p:attrNameLst>
                                      </p:cBhvr>
                                      <p:tavLst>
                                        <p:tav tm="0">
                                          <p:val>
                                            <p:fltVal val="0"/>
                                          </p:val>
                                        </p:tav>
                                        <p:tav tm="100000">
                                          <p:val>
                                            <p:strVal val="#ppt_h"/>
                                          </p:val>
                                        </p:tav>
                                      </p:tavLst>
                                    </p:anim>
                                  </p:childTnLst>
                                </p:cTn>
                              </p:par>
                              <p:par>
                                <p:cTn id="181" presetID="23" presetClass="entr" presetSubtype="16" fill="hold" grpId="0" nodeType="withEffect">
                                  <p:stCondLst>
                                    <p:cond delay="0"/>
                                  </p:stCondLst>
                                  <p:childTnLst>
                                    <p:set>
                                      <p:cBhvr>
                                        <p:cTn id="182" dur="1" fill="hold">
                                          <p:stCondLst>
                                            <p:cond delay="0"/>
                                          </p:stCondLst>
                                        </p:cTn>
                                        <p:tgtEl>
                                          <p:spTgt spid="106"/>
                                        </p:tgtEl>
                                        <p:attrNameLst>
                                          <p:attrName>style.visibility</p:attrName>
                                        </p:attrNameLst>
                                      </p:cBhvr>
                                      <p:to>
                                        <p:strVal val="visible"/>
                                      </p:to>
                                    </p:set>
                                    <p:anim calcmode="lin" valueType="num">
                                      <p:cBhvr>
                                        <p:cTn id="183" dur="500" fill="hold"/>
                                        <p:tgtEl>
                                          <p:spTgt spid="106"/>
                                        </p:tgtEl>
                                        <p:attrNameLst>
                                          <p:attrName>ppt_w</p:attrName>
                                        </p:attrNameLst>
                                      </p:cBhvr>
                                      <p:tavLst>
                                        <p:tav tm="0">
                                          <p:val>
                                            <p:fltVal val="0"/>
                                          </p:val>
                                        </p:tav>
                                        <p:tav tm="100000">
                                          <p:val>
                                            <p:strVal val="#ppt_w"/>
                                          </p:val>
                                        </p:tav>
                                      </p:tavLst>
                                    </p:anim>
                                    <p:anim calcmode="lin" valueType="num">
                                      <p:cBhvr>
                                        <p:cTn id="184" dur="500" fill="hold"/>
                                        <p:tgtEl>
                                          <p:spTgt spid="106"/>
                                        </p:tgtEl>
                                        <p:attrNameLst>
                                          <p:attrName>ppt_h</p:attrName>
                                        </p:attrNameLst>
                                      </p:cBhvr>
                                      <p:tavLst>
                                        <p:tav tm="0">
                                          <p:val>
                                            <p:fltVal val="0"/>
                                          </p:val>
                                        </p:tav>
                                        <p:tav tm="100000">
                                          <p:val>
                                            <p:strVal val="#ppt_h"/>
                                          </p:val>
                                        </p:tav>
                                      </p:tavLst>
                                    </p:anim>
                                  </p:childTnLst>
                                </p:cTn>
                              </p:par>
                              <p:par>
                                <p:cTn id="185" presetID="23" presetClass="entr" presetSubtype="16" fill="hold" grpId="0" nodeType="withEffect">
                                  <p:stCondLst>
                                    <p:cond delay="0"/>
                                  </p:stCondLst>
                                  <p:childTnLst>
                                    <p:set>
                                      <p:cBhvr>
                                        <p:cTn id="186" dur="1" fill="hold">
                                          <p:stCondLst>
                                            <p:cond delay="0"/>
                                          </p:stCondLst>
                                        </p:cTn>
                                        <p:tgtEl>
                                          <p:spTgt spid="107"/>
                                        </p:tgtEl>
                                        <p:attrNameLst>
                                          <p:attrName>style.visibility</p:attrName>
                                        </p:attrNameLst>
                                      </p:cBhvr>
                                      <p:to>
                                        <p:strVal val="visible"/>
                                      </p:to>
                                    </p:set>
                                    <p:anim calcmode="lin" valueType="num">
                                      <p:cBhvr>
                                        <p:cTn id="187" dur="500" fill="hold"/>
                                        <p:tgtEl>
                                          <p:spTgt spid="107"/>
                                        </p:tgtEl>
                                        <p:attrNameLst>
                                          <p:attrName>ppt_w</p:attrName>
                                        </p:attrNameLst>
                                      </p:cBhvr>
                                      <p:tavLst>
                                        <p:tav tm="0">
                                          <p:val>
                                            <p:fltVal val="0"/>
                                          </p:val>
                                        </p:tav>
                                        <p:tav tm="100000">
                                          <p:val>
                                            <p:strVal val="#ppt_w"/>
                                          </p:val>
                                        </p:tav>
                                      </p:tavLst>
                                    </p:anim>
                                    <p:anim calcmode="lin" valueType="num">
                                      <p:cBhvr>
                                        <p:cTn id="188" dur="500" fill="hold"/>
                                        <p:tgtEl>
                                          <p:spTgt spid="107"/>
                                        </p:tgtEl>
                                        <p:attrNameLst>
                                          <p:attrName>ppt_h</p:attrName>
                                        </p:attrNameLst>
                                      </p:cBhvr>
                                      <p:tavLst>
                                        <p:tav tm="0">
                                          <p:val>
                                            <p:fltVal val="0"/>
                                          </p:val>
                                        </p:tav>
                                        <p:tav tm="100000">
                                          <p:val>
                                            <p:strVal val="#ppt_h"/>
                                          </p:val>
                                        </p:tav>
                                      </p:tavLst>
                                    </p:anim>
                                  </p:childTnLst>
                                </p:cTn>
                              </p:par>
                              <p:par>
                                <p:cTn id="189" presetID="23" presetClass="entr" presetSubtype="16" fill="hold" grpId="0" nodeType="withEffect">
                                  <p:stCondLst>
                                    <p:cond delay="0"/>
                                  </p:stCondLst>
                                  <p:childTnLst>
                                    <p:set>
                                      <p:cBhvr>
                                        <p:cTn id="190" dur="1" fill="hold">
                                          <p:stCondLst>
                                            <p:cond delay="0"/>
                                          </p:stCondLst>
                                        </p:cTn>
                                        <p:tgtEl>
                                          <p:spTgt spid="108"/>
                                        </p:tgtEl>
                                        <p:attrNameLst>
                                          <p:attrName>style.visibility</p:attrName>
                                        </p:attrNameLst>
                                      </p:cBhvr>
                                      <p:to>
                                        <p:strVal val="visible"/>
                                      </p:to>
                                    </p:set>
                                    <p:anim calcmode="lin" valueType="num">
                                      <p:cBhvr>
                                        <p:cTn id="191" dur="500" fill="hold"/>
                                        <p:tgtEl>
                                          <p:spTgt spid="108"/>
                                        </p:tgtEl>
                                        <p:attrNameLst>
                                          <p:attrName>ppt_w</p:attrName>
                                        </p:attrNameLst>
                                      </p:cBhvr>
                                      <p:tavLst>
                                        <p:tav tm="0">
                                          <p:val>
                                            <p:fltVal val="0"/>
                                          </p:val>
                                        </p:tav>
                                        <p:tav tm="100000">
                                          <p:val>
                                            <p:strVal val="#ppt_w"/>
                                          </p:val>
                                        </p:tav>
                                      </p:tavLst>
                                    </p:anim>
                                    <p:anim calcmode="lin" valueType="num">
                                      <p:cBhvr>
                                        <p:cTn id="192" dur="500" fill="hold"/>
                                        <p:tgtEl>
                                          <p:spTgt spid="108"/>
                                        </p:tgtEl>
                                        <p:attrNameLst>
                                          <p:attrName>ppt_h</p:attrName>
                                        </p:attrNameLst>
                                      </p:cBhvr>
                                      <p:tavLst>
                                        <p:tav tm="0">
                                          <p:val>
                                            <p:fltVal val="0"/>
                                          </p:val>
                                        </p:tav>
                                        <p:tav tm="100000">
                                          <p:val>
                                            <p:strVal val="#ppt_h"/>
                                          </p:val>
                                        </p:tav>
                                      </p:tavLst>
                                    </p:anim>
                                  </p:childTnLst>
                                </p:cTn>
                              </p:par>
                              <p:par>
                                <p:cTn id="193" presetID="23" presetClass="entr" presetSubtype="16" fill="hold" grpId="0" nodeType="withEffect">
                                  <p:stCondLst>
                                    <p:cond delay="0"/>
                                  </p:stCondLst>
                                  <p:childTnLst>
                                    <p:set>
                                      <p:cBhvr>
                                        <p:cTn id="194" dur="1" fill="hold">
                                          <p:stCondLst>
                                            <p:cond delay="0"/>
                                          </p:stCondLst>
                                        </p:cTn>
                                        <p:tgtEl>
                                          <p:spTgt spid="109"/>
                                        </p:tgtEl>
                                        <p:attrNameLst>
                                          <p:attrName>style.visibility</p:attrName>
                                        </p:attrNameLst>
                                      </p:cBhvr>
                                      <p:to>
                                        <p:strVal val="visible"/>
                                      </p:to>
                                    </p:set>
                                    <p:anim calcmode="lin" valueType="num">
                                      <p:cBhvr>
                                        <p:cTn id="195" dur="500" fill="hold"/>
                                        <p:tgtEl>
                                          <p:spTgt spid="109"/>
                                        </p:tgtEl>
                                        <p:attrNameLst>
                                          <p:attrName>ppt_w</p:attrName>
                                        </p:attrNameLst>
                                      </p:cBhvr>
                                      <p:tavLst>
                                        <p:tav tm="0">
                                          <p:val>
                                            <p:fltVal val="0"/>
                                          </p:val>
                                        </p:tav>
                                        <p:tav tm="100000">
                                          <p:val>
                                            <p:strVal val="#ppt_w"/>
                                          </p:val>
                                        </p:tav>
                                      </p:tavLst>
                                    </p:anim>
                                    <p:anim calcmode="lin" valueType="num">
                                      <p:cBhvr>
                                        <p:cTn id="196" dur="500" fill="hold"/>
                                        <p:tgtEl>
                                          <p:spTgt spid="109"/>
                                        </p:tgtEl>
                                        <p:attrNameLst>
                                          <p:attrName>ppt_h</p:attrName>
                                        </p:attrNameLst>
                                      </p:cBhvr>
                                      <p:tavLst>
                                        <p:tav tm="0">
                                          <p:val>
                                            <p:fltVal val="0"/>
                                          </p:val>
                                        </p:tav>
                                        <p:tav tm="100000">
                                          <p:val>
                                            <p:strVal val="#ppt_h"/>
                                          </p:val>
                                        </p:tav>
                                      </p:tavLst>
                                    </p:anim>
                                  </p:childTnLst>
                                </p:cTn>
                              </p:par>
                              <p:par>
                                <p:cTn id="197" presetID="23" presetClass="entr" presetSubtype="16" fill="hold" grpId="0" nodeType="withEffect">
                                  <p:stCondLst>
                                    <p:cond delay="0"/>
                                  </p:stCondLst>
                                  <p:childTnLst>
                                    <p:set>
                                      <p:cBhvr>
                                        <p:cTn id="198" dur="1" fill="hold">
                                          <p:stCondLst>
                                            <p:cond delay="0"/>
                                          </p:stCondLst>
                                        </p:cTn>
                                        <p:tgtEl>
                                          <p:spTgt spid="110"/>
                                        </p:tgtEl>
                                        <p:attrNameLst>
                                          <p:attrName>style.visibility</p:attrName>
                                        </p:attrNameLst>
                                      </p:cBhvr>
                                      <p:to>
                                        <p:strVal val="visible"/>
                                      </p:to>
                                    </p:set>
                                    <p:anim calcmode="lin" valueType="num">
                                      <p:cBhvr>
                                        <p:cTn id="199" dur="500" fill="hold"/>
                                        <p:tgtEl>
                                          <p:spTgt spid="110"/>
                                        </p:tgtEl>
                                        <p:attrNameLst>
                                          <p:attrName>ppt_w</p:attrName>
                                        </p:attrNameLst>
                                      </p:cBhvr>
                                      <p:tavLst>
                                        <p:tav tm="0">
                                          <p:val>
                                            <p:fltVal val="0"/>
                                          </p:val>
                                        </p:tav>
                                        <p:tav tm="100000">
                                          <p:val>
                                            <p:strVal val="#ppt_w"/>
                                          </p:val>
                                        </p:tav>
                                      </p:tavLst>
                                    </p:anim>
                                    <p:anim calcmode="lin" valueType="num">
                                      <p:cBhvr>
                                        <p:cTn id="200" dur="500" fill="hold"/>
                                        <p:tgtEl>
                                          <p:spTgt spid="110"/>
                                        </p:tgtEl>
                                        <p:attrNameLst>
                                          <p:attrName>ppt_h</p:attrName>
                                        </p:attrNameLst>
                                      </p:cBhvr>
                                      <p:tavLst>
                                        <p:tav tm="0">
                                          <p:val>
                                            <p:fltVal val="0"/>
                                          </p:val>
                                        </p:tav>
                                        <p:tav tm="100000">
                                          <p:val>
                                            <p:strVal val="#ppt_h"/>
                                          </p:val>
                                        </p:tav>
                                      </p:tavLst>
                                    </p:anim>
                                  </p:childTnLst>
                                </p:cTn>
                              </p:par>
                              <p:par>
                                <p:cTn id="201" presetID="23" presetClass="entr" presetSubtype="16" fill="hold" grpId="0" nodeType="withEffect">
                                  <p:stCondLst>
                                    <p:cond delay="0"/>
                                  </p:stCondLst>
                                  <p:childTnLst>
                                    <p:set>
                                      <p:cBhvr>
                                        <p:cTn id="202" dur="1" fill="hold">
                                          <p:stCondLst>
                                            <p:cond delay="0"/>
                                          </p:stCondLst>
                                        </p:cTn>
                                        <p:tgtEl>
                                          <p:spTgt spid="111"/>
                                        </p:tgtEl>
                                        <p:attrNameLst>
                                          <p:attrName>style.visibility</p:attrName>
                                        </p:attrNameLst>
                                      </p:cBhvr>
                                      <p:to>
                                        <p:strVal val="visible"/>
                                      </p:to>
                                    </p:set>
                                    <p:anim calcmode="lin" valueType="num">
                                      <p:cBhvr>
                                        <p:cTn id="203" dur="500" fill="hold"/>
                                        <p:tgtEl>
                                          <p:spTgt spid="111"/>
                                        </p:tgtEl>
                                        <p:attrNameLst>
                                          <p:attrName>ppt_w</p:attrName>
                                        </p:attrNameLst>
                                      </p:cBhvr>
                                      <p:tavLst>
                                        <p:tav tm="0">
                                          <p:val>
                                            <p:fltVal val="0"/>
                                          </p:val>
                                        </p:tav>
                                        <p:tav tm="100000">
                                          <p:val>
                                            <p:strVal val="#ppt_w"/>
                                          </p:val>
                                        </p:tav>
                                      </p:tavLst>
                                    </p:anim>
                                    <p:anim calcmode="lin" valueType="num">
                                      <p:cBhvr>
                                        <p:cTn id="204" dur="500" fill="hold"/>
                                        <p:tgtEl>
                                          <p:spTgt spid="111"/>
                                        </p:tgtEl>
                                        <p:attrNameLst>
                                          <p:attrName>ppt_h</p:attrName>
                                        </p:attrNameLst>
                                      </p:cBhvr>
                                      <p:tavLst>
                                        <p:tav tm="0">
                                          <p:val>
                                            <p:fltVal val="0"/>
                                          </p:val>
                                        </p:tav>
                                        <p:tav tm="100000">
                                          <p:val>
                                            <p:strVal val="#ppt_h"/>
                                          </p:val>
                                        </p:tav>
                                      </p:tavLst>
                                    </p:anim>
                                  </p:childTnLst>
                                </p:cTn>
                              </p:par>
                              <p:par>
                                <p:cTn id="205" presetID="23" presetClass="entr" presetSubtype="16" fill="hold" grpId="0" nodeType="withEffect">
                                  <p:stCondLst>
                                    <p:cond delay="0"/>
                                  </p:stCondLst>
                                  <p:childTnLst>
                                    <p:set>
                                      <p:cBhvr>
                                        <p:cTn id="206" dur="1" fill="hold">
                                          <p:stCondLst>
                                            <p:cond delay="0"/>
                                          </p:stCondLst>
                                        </p:cTn>
                                        <p:tgtEl>
                                          <p:spTgt spid="112"/>
                                        </p:tgtEl>
                                        <p:attrNameLst>
                                          <p:attrName>style.visibility</p:attrName>
                                        </p:attrNameLst>
                                      </p:cBhvr>
                                      <p:to>
                                        <p:strVal val="visible"/>
                                      </p:to>
                                    </p:set>
                                    <p:anim calcmode="lin" valueType="num">
                                      <p:cBhvr>
                                        <p:cTn id="207" dur="500" fill="hold"/>
                                        <p:tgtEl>
                                          <p:spTgt spid="112"/>
                                        </p:tgtEl>
                                        <p:attrNameLst>
                                          <p:attrName>ppt_w</p:attrName>
                                        </p:attrNameLst>
                                      </p:cBhvr>
                                      <p:tavLst>
                                        <p:tav tm="0">
                                          <p:val>
                                            <p:fltVal val="0"/>
                                          </p:val>
                                        </p:tav>
                                        <p:tav tm="100000">
                                          <p:val>
                                            <p:strVal val="#ppt_w"/>
                                          </p:val>
                                        </p:tav>
                                      </p:tavLst>
                                    </p:anim>
                                    <p:anim calcmode="lin" valueType="num">
                                      <p:cBhvr>
                                        <p:cTn id="208" dur="500" fill="hold"/>
                                        <p:tgtEl>
                                          <p:spTgt spid="112"/>
                                        </p:tgtEl>
                                        <p:attrNameLst>
                                          <p:attrName>ppt_h</p:attrName>
                                        </p:attrNameLst>
                                      </p:cBhvr>
                                      <p:tavLst>
                                        <p:tav tm="0">
                                          <p:val>
                                            <p:fltVal val="0"/>
                                          </p:val>
                                        </p:tav>
                                        <p:tav tm="100000">
                                          <p:val>
                                            <p:strVal val="#ppt_h"/>
                                          </p:val>
                                        </p:tav>
                                      </p:tavLst>
                                    </p:anim>
                                  </p:childTnLst>
                                </p:cTn>
                              </p:par>
                              <p:par>
                                <p:cTn id="209" presetID="23" presetClass="entr" presetSubtype="16" fill="hold" grpId="0" nodeType="withEffect">
                                  <p:stCondLst>
                                    <p:cond delay="0"/>
                                  </p:stCondLst>
                                  <p:childTnLst>
                                    <p:set>
                                      <p:cBhvr>
                                        <p:cTn id="210" dur="1" fill="hold">
                                          <p:stCondLst>
                                            <p:cond delay="0"/>
                                          </p:stCondLst>
                                        </p:cTn>
                                        <p:tgtEl>
                                          <p:spTgt spid="113"/>
                                        </p:tgtEl>
                                        <p:attrNameLst>
                                          <p:attrName>style.visibility</p:attrName>
                                        </p:attrNameLst>
                                      </p:cBhvr>
                                      <p:to>
                                        <p:strVal val="visible"/>
                                      </p:to>
                                    </p:set>
                                    <p:anim calcmode="lin" valueType="num">
                                      <p:cBhvr>
                                        <p:cTn id="211" dur="500" fill="hold"/>
                                        <p:tgtEl>
                                          <p:spTgt spid="113"/>
                                        </p:tgtEl>
                                        <p:attrNameLst>
                                          <p:attrName>ppt_w</p:attrName>
                                        </p:attrNameLst>
                                      </p:cBhvr>
                                      <p:tavLst>
                                        <p:tav tm="0">
                                          <p:val>
                                            <p:fltVal val="0"/>
                                          </p:val>
                                        </p:tav>
                                        <p:tav tm="100000">
                                          <p:val>
                                            <p:strVal val="#ppt_w"/>
                                          </p:val>
                                        </p:tav>
                                      </p:tavLst>
                                    </p:anim>
                                    <p:anim calcmode="lin" valueType="num">
                                      <p:cBhvr>
                                        <p:cTn id="212" dur="500" fill="hold"/>
                                        <p:tgtEl>
                                          <p:spTgt spid="113"/>
                                        </p:tgtEl>
                                        <p:attrNameLst>
                                          <p:attrName>ppt_h</p:attrName>
                                        </p:attrNameLst>
                                      </p:cBhvr>
                                      <p:tavLst>
                                        <p:tav tm="0">
                                          <p:val>
                                            <p:fltVal val="0"/>
                                          </p:val>
                                        </p:tav>
                                        <p:tav tm="100000">
                                          <p:val>
                                            <p:strVal val="#ppt_h"/>
                                          </p:val>
                                        </p:tav>
                                      </p:tavLst>
                                    </p:anim>
                                  </p:childTnLst>
                                </p:cTn>
                              </p:par>
                            </p:childTnLst>
                          </p:cTn>
                        </p:par>
                      </p:childTnLst>
                    </p:cTn>
                  </p:par>
                  <p:par>
                    <p:cTn id="213" fill="hold" nodeType="clickPar">
                      <p:stCondLst>
                        <p:cond delay="indefinite"/>
                      </p:stCondLst>
                      <p:childTnLst>
                        <p:par>
                          <p:cTn id="214" fill="hold" nodeType="withGroup">
                            <p:stCondLst>
                              <p:cond delay="0"/>
                            </p:stCondLst>
                            <p:childTnLst>
                              <p:par>
                                <p:cTn id="215" presetID="22" presetClass="entr" presetSubtype="8" fill="hold" grpId="0" nodeType="clickEffect">
                                  <p:stCondLst>
                                    <p:cond delay="0"/>
                                  </p:stCondLst>
                                  <p:childTnLst>
                                    <p:set>
                                      <p:cBhvr>
                                        <p:cTn id="216" dur="1" fill="hold">
                                          <p:stCondLst>
                                            <p:cond delay="0"/>
                                          </p:stCondLst>
                                        </p:cTn>
                                        <p:tgtEl>
                                          <p:spTgt spid="121"/>
                                        </p:tgtEl>
                                        <p:attrNameLst>
                                          <p:attrName>style.visibility</p:attrName>
                                        </p:attrNameLst>
                                      </p:cBhvr>
                                      <p:to>
                                        <p:strVal val="visible"/>
                                      </p:to>
                                    </p:set>
                                    <p:animEffect transition="in" filter="wipe(left)">
                                      <p:cBhvr>
                                        <p:cTn id="217" dur="500"/>
                                        <p:tgtEl>
                                          <p:spTgt spid="121"/>
                                        </p:tgtEl>
                                      </p:cBhvr>
                                    </p:animEffec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22" presetClass="entr" presetSubtype="8" fill="hold" nodeType="clickEffect">
                                  <p:stCondLst>
                                    <p:cond delay="0"/>
                                  </p:stCondLst>
                                  <p:childTnLst>
                                    <p:set>
                                      <p:cBhvr>
                                        <p:cTn id="221" dur="1" fill="hold">
                                          <p:stCondLst>
                                            <p:cond delay="0"/>
                                          </p:stCondLst>
                                        </p:cTn>
                                        <p:tgtEl>
                                          <p:spTgt spid="24648"/>
                                        </p:tgtEl>
                                        <p:attrNameLst>
                                          <p:attrName>style.visibility</p:attrName>
                                        </p:attrNameLst>
                                      </p:cBhvr>
                                      <p:to>
                                        <p:strVal val="visible"/>
                                      </p:to>
                                    </p:set>
                                    <p:animEffect transition="in" filter="wipe(left)">
                                      <p:cBhvr>
                                        <p:cTn id="222" dur="500"/>
                                        <p:tgtEl>
                                          <p:spTgt spid="24648"/>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22" presetClass="entr" presetSubtype="8" fill="hold" grpId="0" nodeType="clickEffect">
                                  <p:stCondLst>
                                    <p:cond delay="0"/>
                                  </p:stCondLst>
                                  <p:childTnLst>
                                    <p:set>
                                      <p:cBhvr>
                                        <p:cTn id="226" dur="1" fill="hold">
                                          <p:stCondLst>
                                            <p:cond delay="0"/>
                                          </p:stCondLst>
                                        </p:cTn>
                                        <p:tgtEl>
                                          <p:spTgt spid="119"/>
                                        </p:tgtEl>
                                        <p:attrNameLst>
                                          <p:attrName>style.visibility</p:attrName>
                                        </p:attrNameLst>
                                      </p:cBhvr>
                                      <p:to>
                                        <p:strVal val="visible"/>
                                      </p:to>
                                    </p:set>
                                    <p:animEffect transition="in" filter="wipe(left)">
                                      <p:cBhvr>
                                        <p:cTn id="227" dur="500"/>
                                        <p:tgtEl>
                                          <p:spTgt spid="119"/>
                                        </p:tgtEl>
                                      </p:cBhvr>
                                    </p:animEffect>
                                  </p:childTnLst>
                                </p:cTn>
                              </p:par>
                            </p:childTnLst>
                          </p:cTn>
                        </p:par>
                      </p:childTnLst>
                    </p:cTn>
                  </p:par>
                  <p:par>
                    <p:cTn id="228" fill="hold" nodeType="clickPar">
                      <p:stCondLst>
                        <p:cond delay="indefinite"/>
                      </p:stCondLst>
                      <p:childTnLst>
                        <p:par>
                          <p:cTn id="229" fill="hold" nodeType="withGroup">
                            <p:stCondLst>
                              <p:cond delay="0"/>
                            </p:stCondLst>
                            <p:childTnLst>
                              <p:par>
                                <p:cTn id="230" presetID="22" presetClass="entr" presetSubtype="8" fill="hold" grpId="0" nodeType="clickEffect">
                                  <p:stCondLst>
                                    <p:cond delay="0"/>
                                  </p:stCondLst>
                                  <p:childTnLst>
                                    <p:set>
                                      <p:cBhvr>
                                        <p:cTn id="231" dur="1" fill="hold">
                                          <p:stCondLst>
                                            <p:cond delay="0"/>
                                          </p:stCondLst>
                                        </p:cTn>
                                        <p:tgtEl>
                                          <p:spTgt spid="120"/>
                                        </p:tgtEl>
                                        <p:attrNameLst>
                                          <p:attrName>style.visibility</p:attrName>
                                        </p:attrNameLst>
                                      </p:cBhvr>
                                      <p:to>
                                        <p:strVal val="visible"/>
                                      </p:to>
                                    </p:set>
                                    <p:animEffect transition="in" filter="wipe(left)">
                                      <p:cBhvr>
                                        <p:cTn id="232" dur="500"/>
                                        <p:tgtEl>
                                          <p:spTgt spid="120"/>
                                        </p:tgtEl>
                                      </p:cBhvr>
                                    </p:animEffec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22" presetClass="entr" presetSubtype="8" fill="hold" grpId="0" nodeType="clickEffect">
                                  <p:stCondLst>
                                    <p:cond delay="0"/>
                                  </p:stCondLst>
                                  <p:childTnLst>
                                    <p:set>
                                      <p:cBhvr>
                                        <p:cTn id="236" dur="1" fill="hold">
                                          <p:stCondLst>
                                            <p:cond delay="0"/>
                                          </p:stCondLst>
                                        </p:cTn>
                                        <p:tgtEl>
                                          <p:spTgt spid="122"/>
                                        </p:tgtEl>
                                        <p:attrNameLst>
                                          <p:attrName>style.visibility</p:attrName>
                                        </p:attrNameLst>
                                      </p:cBhvr>
                                      <p:to>
                                        <p:strVal val="visible"/>
                                      </p:to>
                                    </p:set>
                                    <p:animEffect transition="in" filter="wipe(left)">
                                      <p:cBhvr>
                                        <p:cTn id="237" dur="500"/>
                                        <p:tgtEl>
                                          <p:spTgt spid="122"/>
                                        </p:tgtEl>
                                      </p:cBhvr>
                                    </p:animEffec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22" presetClass="entr" presetSubtype="8" fill="hold" grpId="0" nodeType="clickEffect">
                                  <p:stCondLst>
                                    <p:cond delay="0"/>
                                  </p:stCondLst>
                                  <p:childTnLst>
                                    <p:set>
                                      <p:cBhvr>
                                        <p:cTn id="241" dur="1" fill="hold">
                                          <p:stCondLst>
                                            <p:cond delay="0"/>
                                          </p:stCondLst>
                                        </p:cTn>
                                        <p:tgtEl>
                                          <p:spTgt spid="123"/>
                                        </p:tgtEl>
                                        <p:attrNameLst>
                                          <p:attrName>style.visibility</p:attrName>
                                        </p:attrNameLst>
                                      </p:cBhvr>
                                      <p:to>
                                        <p:strVal val="visible"/>
                                      </p:to>
                                    </p:set>
                                    <p:animEffect transition="in" filter="wipe(left)">
                                      <p:cBhvr>
                                        <p:cTn id="242" dur="500"/>
                                        <p:tgtEl>
                                          <p:spTgt spid="123"/>
                                        </p:tgtEl>
                                      </p:cBhvr>
                                    </p:animEffect>
                                  </p:childTnLst>
                                </p:cTn>
                              </p:par>
                            </p:childTnLst>
                          </p:cTn>
                        </p:par>
                      </p:childTnLst>
                    </p:cTn>
                  </p:par>
                  <p:par>
                    <p:cTn id="243" fill="hold" nodeType="clickPar">
                      <p:stCondLst>
                        <p:cond delay="indefinite"/>
                      </p:stCondLst>
                      <p:childTnLst>
                        <p:par>
                          <p:cTn id="244" fill="hold" nodeType="withGroup">
                            <p:stCondLst>
                              <p:cond delay="0"/>
                            </p:stCondLst>
                            <p:childTnLst>
                              <p:par>
                                <p:cTn id="245" presetID="22" presetClass="entr" presetSubtype="8" fill="hold" grpId="0" nodeType="clickEffect">
                                  <p:stCondLst>
                                    <p:cond delay="0"/>
                                  </p:stCondLst>
                                  <p:childTnLst>
                                    <p:set>
                                      <p:cBhvr>
                                        <p:cTn id="246" dur="1" fill="hold">
                                          <p:stCondLst>
                                            <p:cond delay="0"/>
                                          </p:stCondLst>
                                        </p:cTn>
                                        <p:tgtEl>
                                          <p:spTgt spid="124"/>
                                        </p:tgtEl>
                                        <p:attrNameLst>
                                          <p:attrName>style.visibility</p:attrName>
                                        </p:attrNameLst>
                                      </p:cBhvr>
                                      <p:to>
                                        <p:strVal val="visible"/>
                                      </p:to>
                                    </p:set>
                                    <p:animEffect transition="in" filter="wipe(left)">
                                      <p:cBhvr>
                                        <p:cTn id="247"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44" grpId="0" animBg="1"/>
      <p:bldP spid="44" grpId="1" animBg="1"/>
      <p:bldP spid="45" grpId="0" animBg="1"/>
      <p:bldP spid="45" grpId="1" animBg="1"/>
      <p:bldP spid="46" grpId="0" animBg="1"/>
      <p:bldP spid="46" grpId="1" animBg="1"/>
      <p:bldP spid="48" grpId="0" animBg="1"/>
      <p:bldP spid="48" grpId="1" animBg="1"/>
      <p:bldP spid="57" grpId="0" animBg="1"/>
      <p:bldP spid="66" grpId="0" animBg="1"/>
      <p:bldP spid="84"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26" grpId="0"/>
      <p:bldP spid="127" grpId="0"/>
      <p:bldP spid="121" grpId="0"/>
      <p:bldP spid="122" grpId="0"/>
      <p:bldP spid="123" grpId="0"/>
      <p:bldP spid="124" grpId="0"/>
      <p:bldP spid="11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矩形 101"/>
          <p:cNvSpPr>
            <a:spLocks noChangeArrowheads="1"/>
          </p:cNvSpPr>
          <p:nvPr/>
        </p:nvSpPr>
        <p:spPr bwMode="auto">
          <a:xfrm>
            <a:off x="500063" y="214313"/>
            <a:ext cx="4203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2</a:t>
            </a:r>
            <a:r>
              <a:rPr lang="zh-CN" altLang="en-US" sz="2400" b="1">
                <a:solidFill>
                  <a:srgbClr val="0000FF"/>
                </a:solidFill>
                <a:latin typeface="Times New Roman" pitchFamily="18" charset="0"/>
                <a:cs typeface="Times New Roman" pitchFamily="18" charset="0"/>
              </a:rPr>
              <a:t>）通过</a:t>
            </a:r>
            <a:r>
              <a:rPr lang="en-US" altLang="zh-CN" sz="2400" b="1">
                <a:solidFill>
                  <a:srgbClr val="0000FF"/>
                </a:solidFill>
                <a:latin typeface="Times New Roman" pitchFamily="18" charset="0"/>
                <a:cs typeface="Times New Roman" pitchFamily="18" charset="0"/>
              </a:rPr>
              <a:t>OC</a:t>
            </a:r>
            <a:r>
              <a:rPr lang="zh-CN" altLang="en-US" sz="2400" b="1">
                <a:solidFill>
                  <a:srgbClr val="0000FF"/>
                </a:solidFill>
                <a:latin typeface="Times New Roman" pitchFamily="18" charset="0"/>
                <a:cs typeface="Times New Roman" pitchFamily="18" charset="0"/>
              </a:rPr>
              <a:t>门进行电平转换</a:t>
            </a:r>
            <a:endParaRPr lang="zh-CN" altLang="en-US" sz="2400">
              <a:latin typeface="Times New Roman" pitchFamily="18" charset="0"/>
              <a:cs typeface="Times New Roman" pitchFamily="18" charset="0"/>
            </a:endParaRPr>
          </a:p>
        </p:txBody>
      </p:sp>
      <p:grpSp>
        <p:nvGrpSpPr>
          <p:cNvPr id="2" name="组合 172"/>
          <p:cNvGrpSpPr>
            <a:grpSpLocks/>
          </p:cNvGrpSpPr>
          <p:nvPr/>
        </p:nvGrpSpPr>
        <p:grpSpPr bwMode="auto">
          <a:xfrm>
            <a:off x="1357313" y="928688"/>
            <a:ext cx="5545137" cy="2511425"/>
            <a:chOff x="1357290" y="1357298"/>
            <a:chExt cx="5544704" cy="2511434"/>
          </a:xfrm>
        </p:grpSpPr>
        <p:grpSp>
          <p:nvGrpSpPr>
            <p:cNvPr id="74759" name="组合 126"/>
            <p:cNvGrpSpPr>
              <a:grpSpLocks/>
            </p:cNvGrpSpPr>
            <p:nvPr/>
          </p:nvGrpSpPr>
          <p:grpSpPr bwMode="auto">
            <a:xfrm>
              <a:off x="2964531" y="1357298"/>
              <a:ext cx="3937463" cy="2511434"/>
              <a:chOff x="1500166" y="1500174"/>
              <a:chExt cx="3937463" cy="2511434"/>
            </a:xfrm>
          </p:grpSpPr>
          <p:cxnSp>
            <p:nvCxnSpPr>
              <p:cNvPr id="128" name="直接连接符 127"/>
              <p:cNvCxnSpPr/>
              <p:nvPr/>
            </p:nvCxnSpPr>
            <p:spPr bwMode="auto">
              <a:xfrm>
                <a:off x="4013753" y="3975095"/>
                <a:ext cx="287315" cy="158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9"/>
              <p:cNvCxnSpPr/>
              <p:nvPr/>
            </p:nvCxnSpPr>
            <p:spPr bwMode="auto">
              <a:xfrm rot="16200000" flipV="1">
                <a:off x="1800116" y="2553484"/>
                <a:ext cx="1000129"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auto">
              <a:xfrm rot="16200000" flipV="1">
                <a:off x="3912140" y="3722682"/>
                <a:ext cx="503239"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bwMode="auto">
              <a:xfrm rot="16200000" flipV="1">
                <a:off x="2083485" y="3783007"/>
                <a:ext cx="4572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auto">
              <a:xfrm rot="16200000" flipV="1">
                <a:off x="3599403" y="2546340"/>
                <a:ext cx="1116016"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auto">
              <a:xfrm flipV="1">
                <a:off x="4585208" y="3287705"/>
                <a:ext cx="357159"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4778" name="Line 27"/>
              <p:cNvSpPr>
                <a:spLocks noChangeShapeType="1"/>
              </p:cNvSpPr>
              <p:nvPr/>
            </p:nvSpPr>
            <p:spPr bwMode="auto">
              <a:xfrm flipV="1">
                <a:off x="2682616" y="3273742"/>
                <a:ext cx="125990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4779" name="Text Box 29"/>
              <p:cNvSpPr txBox="1">
                <a:spLocks noChangeArrowheads="1"/>
              </p:cNvSpPr>
              <p:nvPr/>
            </p:nvSpPr>
            <p:spPr bwMode="auto">
              <a:xfrm>
                <a:off x="2656729" y="3286124"/>
                <a:ext cx="5000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000" b="1" i="1">
                    <a:solidFill>
                      <a:srgbClr val="006600"/>
                    </a:solidFill>
                    <a:latin typeface="Times New Roman" pitchFamily="18" charset="0"/>
                    <a:cs typeface="Times New Roman" pitchFamily="18" charset="0"/>
                  </a:rPr>
                  <a:t>V</a:t>
                </a:r>
                <a:r>
                  <a:rPr kumimoji="1" lang="en-US" altLang="zh-CN" sz="2000" b="1" i="1" baseline="-25000">
                    <a:solidFill>
                      <a:srgbClr val="006600"/>
                    </a:solidFill>
                    <a:latin typeface="Times New Roman" pitchFamily="18" charset="0"/>
                    <a:cs typeface="Times New Roman" pitchFamily="18" charset="0"/>
                  </a:rPr>
                  <a:t>O</a:t>
                </a:r>
                <a:endParaRPr kumimoji="1" lang="en-US" altLang="zh-CN" sz="2000" b="1" i="1">
                  <a:solidFill>
                    <a:srgbClr val="006600"/>
                  </a:solidFill>
                  <a:latin typeface="Times New Roman" pitchFamily="18" charset="0"/>
                  <a:cs typeface="Times New Roman" pitchFamily="18" charset="0"/>
                </a:endParaRPr>
              </a:p>
            </p:txBody>
          </p:sp>
          <p:sp>
            <p:nvSpPr>
              <p:cNvPr id="74780" name="AutoShape 31"/>
              <p:cNvSpPr>
                <a:spLocks noChangeArrowheads="1"/>
              </p:cNvSpPr>
              <p:nvPr/>
            </p:nvSpPr>
            <p:spPr bwMode="auto">
              <a:xfrm>
                <a:off x="1974535" y="3067047"/>
                <a:ext cx="566008" cy="504502"/>
              </a:xfrm>
              <a:prstGeom prst="flowChartDelay">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latin typeface="Times New Roman" pitchFamily="18" charset="0"/>
                  <a:cs typeface="Times New Roman" pitchFamily="18" charset="0"/>
                </a:endParaRPr>
              </a:p>
            </p:txBody>
          </p:sp>
          <p:sp>
            <p:nvSpPr>
              <p:cNvPr id="74781" name="Line 32"/>
              <p:cNvSpPr>
                <a:spLocks noChangeShapeType="1"/>
              </p:cNvSpPr>
              <p:nvPr/>
            </p:nvSpPr>
            <p:spPr bwMode="auto">
              <a:xfrm>
                <a:off x="1500166" y="3434160"/>
                <a:ext cx="46897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4782" name="Line 33"/>
              <p:cNvSpPr>
                <a:spLocks noChangeShapeType="1"/>
              </p:cNvSpPr>
              <p:nvPr/>
            </p:nvSpPr>
            <p:spPr bwMode="auto">
              <a:xfrm>
                <a:off x="1510947" y="3189735"/>
                <a:ext cx="46897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4783" name="Oval 34"/>
              <p:cNvSpPr>
                <a:spLocks noChangeArrowheads="1"/>
              </p:cNvSpPr>
              <p:nvPr/>
            </p:nvSpPr>
            <p:spPr bwMode="auto">
              <a:xfrm>
                <a:off x="2535152" y="3209091"/>
                <a:ext cx="143999" cy="143999"/>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latin typeface="Times New Roman" pitchFamily="18" charset="0"/>
                  <a:cs typeface="Times New Roman" pitchFamily="18" charset="0"/>
                </a:endParaRPr>
              </a:p>
            </p:txBody>
          </p:sp>
          <p:sp>
            <p:nvSpPr>
              <p:cNvPr id="74784" name="AutoShape 35"/>
              <p:cNvSpPr>
                <a:spLocks noChangeArrowheads="1"/>
              </p:cNvSpPr>
              <p:nvPr/>
            </p:nvSpPr>
            <p:spPr bwMode="auto">
              <a:xfrm rot="-5400000">
                <a:off x="3893733" y="3036559"/>
                <a:ext cx="596537" cy="498761"/>
              </a:xfrm>
              <a:prstGeom prst="flowChartMerge">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p>
            </p:txBody>
          </p:sp>
          <p:sp>
            <p:nvSpPr>
              <p:cNvPr id="74785" name="Oval 36"/>
              <p:cNvSpPr>
                <a:spLocks noChangeArrowheads="1"/>
              </p:cNvSpPr>
              <p:nvPr/>
            </p:nvSpPr>
            <p:spPr bwMode="auto">
              <a:xfrm>
                <a:off x="4456968" y="3206401"/>
                <a:ext cx="143999" cy="143999"/>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p>
            </p:txBody>
          </p:sp>
          <p:sp>
            <p:nvSpPr>
              <p:cNvPr id="142" name="椭圆 141"/>
              <p:cNvSpPr/>
              <p:nvPr/>
            </p:nvSpPr>
            <p:spPr bwMode="auto">
              <a:xfrm>
                <a:off x="2240653" y="1941501"/>
                <a:ext cx="107942" cy="1079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4787" name="矩形 26"/>
              <p:cNvSpPr>
                <a:spLocks noChangeArrowheads="1"/>
              </p:cNvSpPr>
              <p:nvPr/>
            </p:nvSpPr>
            <p:spPr bwMode="auto">
              <a:xfrm>
                <a:off x="2039181" y="1541456"/>
                <a:ext cx="15087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800" b="1">
                    <a:latin typeface="Times New Roman" pitchFamily="18" charset="0"/>
                  </a:rPr>
                  <a:t>V</a:t>
                </a:r>
                <a:r>
                  <a:rPr kumimoji="1" lang="en-US" altLang="zh-CN" sz="1800" b="1" baseline="-25000">
                    <a:latin typeface="Times New Roman" pitchFamily="18" charset="0"/>
                  </a:rPr>
                  <a:t>CC</a:t>
                </a:r>
                <a:r>
                  <a:rPr kumimoji="1" lang="zh-CN" altLang="en-US" sz="1800" b="1">
                    <a:latin typeface="Times New Roman" pitchFamily="18" charset="0"/>
                  </a:rPr>
                  <a:t> （</a:t>
                </a:r>
                <a:r>
                  <a:rPr kumimoji="1" lang="en-US" altLang="zh-CN" sz="1800" b="1">
                    <a:latin typeface="Times New Roman" pitchFamily="18" charset="0"/>
                  </a:rPr>
                  <a:t>+5V</a:t>
                </a:r>
                <a:r>
                  <a:rPr kumimoji="1" lang="zh-CN" altLang="en-US" sz="1800" b="1">
                    <a:latin typeface="Times New Roman" pitchFamily="18" charset="0"/>
                  </a:rPr>
                  <a:t>）</a:t>
                </a:r>
                <a:endParaRPr lang="zh-CN" altLang="en-US" sz="1800" baseline="-25000"/>
              </a:p>
            </p:txBody>
          </p:sp>
          <p:cxnSp>
            <p:nvCxnSpPr>
              <p:cNvPr id="145" name="直接连接符 144"/>
              <p:cNvCxnSpPr/>
              <p:nvPr/>
            </p:nvCxnSpPr>
            <p:spPr bwMode="auto">
              <a:xfrm>
                <a:off x="2156523" y="4000495"/>
                <a:ext cx="287315" cy="158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4789" name="Text Box 29"/>
              <p:cNvSpPr txBox="1">
                <a:spLocks noChangeArrowheads="1"/>
              </p:cNvSpPr>
              <p:nvPr/>
            </p:nvSpPr>
            <p:spPr bwMode="auto">
              <a:xfrm>
                <a:off x="3442548" y="3286124"/>
                <a:ext cx="5000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en-US" altLang="zh-CN" sz="2000" b="1" i="1">
                    <a:solidFill>
                      <a:srgbClr val="006600"/>
                    </a:solidFill>
                    <a:latin typeface="Times New Roman" pitchFamily="18" charset="0"/>
                    <a:cs typeface="Times New Roman" pitchFamily="18" charset="0"/>
                  </a:rPr>
                  <a:t>V</a:t>
                </a:r>
                <a:r>
                  <a:rPr kumimoji="1" lang="en-US" altLang="zh-CN" sz="2000" b="1" i="1" baseline="-25000">
                    <a:solidFill>
                      <a:srgbClr val="006600"/>
                    </a:solidFill>
                    <a:latin typeface="Times New Roman" pitchFamily="18" charset="0"/>
                    <a:cs typeface="Times New Roman" pitchFamily="18" charset="0"/>
                  </a:rPr>
                  <a:t>I</a:t>
                </a:r>
                <a:endParaRPr kumimoji="1" lang="en-US" altLang="zh-CN" sz="2000" b="1" i="1">
                  <a:solidFill>
                    <a:srgbClr val="006600"/>
                  </a:solidFill>
                  <a:latin typeface="Times New Roman" pitchFamily="18" charset="0"/>
                  <a:cs typeface="Times New Roman" pitchFamily="18" charset="0"/>
                </a:endParaRPr>
              </a:p>
            </p:txBody>
          </p:sp>
          <p:sp>
            <p:nvSpPr>
              <p:cNvPr id="147" name="椭圆 146"/>
              <p:cNvSpPr/>
              <p:nvPr/>
            </p:nvSpPr>
            <p:spPr bwMode="auto">
              <a:xfrm>
                <a:off x="4110582" y="1892287"/>
                <a:ext cx="107942" cy="1079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4791" name="矩形 147"/>
              <p:cNvSpPr>
                <a:spLocks noChangeArrowheads="1"/>
              </p:cNvSpPr>
              <p:nvPr/>
            </p:nvSpPr>
            <p:spPr bwMode="auto">
              <a:xfrm>
                <a:off x="3871175" y="1500174"/>
                <a:ext cx="15664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1800" b="1">
                    <a:solidFill>
                      <a:srgbClr val="0000FF"/>
                    </a:solidFill>
                    <a:latin typeface="Times New Roman" pitchFamily="18" charset="0"/>
                  </a:rPr>
                  <a:t>V</a:t>
                </a:r>
                <a:r>
                  <a:rPr kumimoji="1" lang="en-US" altLang="zh-CN" sz="1800" b="1" baseline="-25000">
                    <a:solidFill>
                      <a:srgbClr val="0000FF"/>
                    </a:solidFill>
                    <a:latin typeface="Times New Roman" pitchFamily="18" charset="0"/>
                  </a:rPr>
                  <a:t>DD</a:t>
                </a:r>
                <a:r>
                  <a:rPr kumimoji="1" lang="zh-CN" altLang="en-US" sz="1800" b="1">
                    <a:solidFill>
                      <a:srgbClr val="0000FF"/>
                    </a:solidFill>
                    <a:latin typeface="Times New Roman" pitchFamily="18" charset="0"/>
                  </a:rPr>
                  <a:t>（</a:t>
                </a:r>
                <a:r>
                  <a:rPr kumimoji="1" lang="en-US" altLang="zh-CN" sz="1800" b="1">
                    <a:solidFill>
                      <a:srgbClr val="0000FF"/>
                    </a:solidFill>
                    <a:latin typeface="Times New Roman" pitchFamily="18" charset="0"/>
                  </a:rPr>
                  <a:t>+10V</a:t>
                </a:r>
                <a:r>
                  <a:rPr kumimoji="1" lang="zh-CN" altLang="en-US" sz="1800" b="1">
                    <a:solidFill>
                      <a:srgbClr val="0000FF"/>
                    </a:solidFill>
                    <a:latin typeface="Times New Roman" pitchFamily="18" charset="0"/>
                  </a:rPr>
                  <a:t>）</a:t>
                </a:r>
                <a:endParaRPr lang="zh-CN" altLang="en-US" sz="1800" baseline="-25000">
                  <a:solidFill>
                    <a:srgbClr val="0000FF"/>
                  </a:solidFill>
                </a:endParaRPr>
              </a:p>
            </p:txBody>
          </p:sp>
          <p:sp>
            <p:nvSpPr>
              <p:cNvPr id="74792" name="矩形 149"/>
              <p:cNvSpPr>
                <a:spLocks noChangeArrowheads="1"/>
              </p:cNvSpPr>
              <p:nvPr/>
            </p:nvSpPr>
            <p:spPr bwMode="auto">
              <a:xfrm>
                <a:off x="4228365" y="3429000"/>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FF"/>
                    </a:solidFill>
                    <a:latin typeface="Times New Roman" pitchFamily="18" charset="0"/>
                  </a:rPr>
                  <a:t>CMOS</a:t>
                </a:r>
                <a:endParaRPr lang="zh-CN" altLang="en-US" sz="2000" baseline="-25000">
                  <a:solidFill>
                    <a:srgbClr val="0000FF"/>
                  </a:solidFill>
                </a:endParaRPr>
              </a:p>
            </p:txBody>
          </p:sp>
        </p:grpSp>
        <p:grpSp>
          <p:nvGrpSpPr>
            <p:cNvPr id="74760" name="组合 150"/>
            <p:cNvGrpSpPr>
              <a:grpSpLocks/>
            </p:cNvGrpSpPr>
            <p:nvPr/>
          </p:nvGrpSpPr>
          <p:grpSpPr bwMode="auto">
            <a:xfrm flipH="1">
              <a:off x="4380726" y="1985953"/>
              <a:ext cx="1265979" cy="1169995"/>
              <a:chOff x="2261430" y="2128829"/>
              <a:chExt cx="1265979" cy="1169995"/>
            </a:xfrm>
          </p:grpSpPr>
          <p:cxnSp>
            <p:nvCxnSpPr>
              <p:cNvPr id="152" name="直接连接符 151"/>
              <p:cNvCxnSpPr/>
              <p:nvPr/>
            </p:nvCxnSpPr>
            <p:spPr bwMode="auto">
              <a:xfrm flipV="1">
                <a:off x="2312551" y="2155813"/>
                <a:ext cx="785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椭圆 152"/>
              <p:cNvSpPr/>
              <p:nvPr/>
            </p:nvSpPr>
            <p:spPr bwMode="auto">
              <a:xfrm flipV="1">
                <a:off x="2261755" y="2128826"/>
                <a:ext cx="71432"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54" name="直接连接符 153"/>
              <p:cNvCxnSpPr/>
              <p:nvPr/>
            </p:nvCxnSpPr>
            <p:spPr bwMode="auto">
              <a:xfrm rot="16200000" flipV="1">
                <a:off x="2543469" y="2709059"/>
                <a:ext cx="1111254"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椭圆 154"/>
              <p:cNvSpPr/>
              <p:nvPr/>
            </p:nvSpPr>
            <p:spPr bwMode="auto">
              <a:xfrm flipV="1">
                <a:off x="3064967" y="3225792"/>
                <a:ext cx="71432" cy="7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6" name="矩形 155"/>
              <p:cNvSpPr/>
              <p:nvPr/>
            </p:nvSpPr>
            <p:spPr bwMode="auto">
              <a:xfrm>
                <a:off x="3014171" y="2495539"/>
                <a:ext cx="142864" cy="4286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4771" name="矩形 26"/>
              <p:cNvSpPr>
                <a:spLocks noChangeArrowheads="1"/>
              </p:cNvSpPr>
              <p:nvPr/>
            </p:nvSpPr>
            <p:spPr bwMode="auto">
              <a:xfrm>
                <a:off x="3156795" y="2500306"/>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FF0000"/>
                    </a:solidFill>
                    <a:latin typeface="Times New Roman" pitchFamily="18" charset="0"/>
                  </a:rPr>
                  <a:t>R</a:t>
                </a:r>
                <a:endParaRPr lang="zh-CN" altLang="en-US" sz="2000" baseline="-25000">
                  <a:solidFill>
                    <a:srgbClr val="FF0000"/>
                  </a:solidFill>
                </a:endParaRPr>
              </a:p>
            </p:txBody>
          </p:sp>
        </p:grpSp>
        <p:grpSp>
          <p:nvGrpSpPr>
            <p:cNvPr id="74761" name="组合 170"/>
            <p:cNvGrpSpPr>
              <a:grpSpLocks/>
            </p:cNvGrpSpPr>
            <p:nvPr/>
          </p:nvGrpSpPr>
          <p:grpSpPr bwMode="auto">
            <a:xfrm>
              <a:off x="1357290" y="2786058"/>
              <a:ext cx="1611987" cy="857256"/>
              <a:chOff x="1357290" y="2786058"/>
              <a:chExt cx="1611987" cy="857256"/>
            </a:xfrm>
          </p:grpSpPr>
          <p:sp>
            <p:nvSpPr>
              <p:cNvPr id="74763" name="矩形 167"/>
              <p:cNvSpPr>
                <a:spLocks noChangeArrowheads="1"/>
              </p:cNvSpPr>
              <p:nvPr/>
            </p:nvSpPr>
            <p:spPr bwMode="auto">
              <a:xfrm>
                <a:off x="1357290" y="2857496"/>
                <a:ext cx="12144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kumimoji="1" lang="en-US" altLang="zh-CN" sz="2000" b="1">
                    <a:latin typeface="Times New Roman" pitchFamily="18" charset="0"/>
                  </a:rPr>
                  <a:t>TTL</a:t>
                </a:r>
              </a:p>
              <a:p>
                <a:pPr algn="ctr" eaLnBrk="1" hangingPunct="1">
                  <a:spcBef>
                    <a:spcPct val="0"/>
                  </a:spcBef>
                  <a:buFontTx/>
                  <a:buNone/>
                </a:pPr>
                <a:r>
                  <a:rPr kumimoji="1" lang="zh-CN" altLang="en-US" sz="2000" b="1">
                    <a:latin typeface="Times New Roman" pitchFamily="18" charset="0"/>
                  </a:rPr>
                  <a:t>逻辑电路</a:t>
                </a:r>
                <a:endParaRPr lang="zh-CN" altLang="en-US" sz="2000"/>
              </a:p>
            </p:txBody>
          </p:sp>
          <p:sp>
            <p:nvSpPr>
              <p:cNvPr id="169" name="矩形 168"/>
              <p:cNvSpPr/>
              <p:nvPr/>
            </p:nvSpPr>
            <p:spPr>
              <a:xfrm>
                <a:off x="1357290" y="2786053"/>
                <a:ext cx="1142911" cy="85725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4765" name="Line 33"/>
              <p:cNvSpPr>
                <a:spLocks noChangeShapeType="1"/>
              </p:cNvSpPr>
              <p:nvPr/>
            </p:nvSpPr>
            <p:spPr bwMode="auto">
              <a:xfrm>
                <a:off x="2500298" y="3046410"/>
                <a:ext cx="46897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74762" name="矩形 171"/>
            <p:cNvSpPr>
              <a:spLocks noChangeArrowheads="1"/>
            </p:cNvSpPr>
            <p:nvPr/>
          </p:nvSpPr>
          <p:spPr bwMode="auto">
            <a:xfrm>
              <a:off x="3428992" y="2967034"/>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FF"/>
                  </a:solidFill>
                  <a:latin typeface="Times New Roman" pitchFamily="18" charset="0"/>
                </a:rPr>
                <a:t>OC</a:t>
              </a:r>
              <a:endParaRPr lang="zh-CN" altLang="en-US" sz="2000">
                <a:solidFill>
                  <a:srgbClr val="0000FF"/>
                </a:solidFill>
              </a:endParaRPr>
            </a:p>
          </p:txBody>
        </p:sp>
      </p:grpSp>
      <p:sp>
        <p:nvSpPr>
          <p:cNvPr id="174" name="Text Box 5"/>
          <p:cNvSpPr txBox="1">
            <a:spLocks noChangeArrowheads="1"/>
          </p:cNvSpPr>
          <p:nvPr/>
        </p:nvSpPr>
        <p:spPr bwMode="auto">
          <a:xfrm>
            <a:off x="539750" y="4098925"/>
            <a:ext cx="7488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457200" indent="-4572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3</a:t>
            </a:r>
            <a:r>
              <a:rPr lang="zh-CN" altLang="en-US" sz="2400" b="1">
                <a:solidFill>
                  <a:srgbClr val="0000FF"/>
                </a:solidFill>
                <a:latin typeface="Times New Roman" pitchFamily="18" charset="0"/>
                <a:cs typeface="Times New Roman" pitchFamily="18" charset="0"/>
              </a:rPr>
              <a:t>）采用</a:t>
            </a:r>
            <a:r>
              <a:rPr lang="en-US" altLang="zh-CN" sz="2400" b="1">
                <a:solidFill>
                  <a:srgbClr val="0000FF"/>
                </a:solidFill>
                <a:latin typeface="Times New Roman" pitchFamily="18" charset="0"/>
                <a:cs typeface="Times New Roman" pitchFamily="18" charset="0"/>
              </a:rPr>
              <a:t>74HCT</a:t>
            </a:r>
            <a:r>
              <a:rPr lang="zh-CN" altLang="en-US" sz="2400" b="1">
                <a:solidFill>
                  <a:srgbClr val="0000FF"/>
                </a:solidFill>
                <a:latin typeface="Times New Roman" pitchFamily="18" charset="0"/>
                <a:cs typeface="Times New Roman" pitchFamily="18" charset="0"/>
              </a:rPr>
              <a:t>系列</a:t>
            </a:r>
            <a:r>
              <a:rPr lang="en-US" altLang="zh-CN" sz="2400" b="1">
                <a:solidFill>
                  <a:srgbClr val="0000FF"/>
                </a:solidFill>
                <a:latin typeface="Times New Roman" pitchFamily="18" charset="0"/>
                <a:cs typeface="Times New Roman" pitchFamily="18" charset="0"/>
              </a:rPr>
              <a:t>CMOS</a:t>
            </a:r>
            <a:r>
              <a:rPr lang="zh-CN" altLang="en-US" sz="2400" b="1">
                <a:solidFill>
                  <a:srgbClr val="0000FF"/>
                </a:solidFill>
                <a:latin typeface="Times New Roman" pitchFamily="18" charset="0"/>
                <a:cs typeface="Times New Roman" pitchFamily="18" charset="0"/>
              </a:rPr>
              <a:t>门电路</a:t>
            </a:r>
          </a:p>
        </p:txBody>
      </p:sp>
      <p:sp>
        <p:nvSpPr>
          <p:cNvPr id="175" name="矩形 174"/>
          <p:cNvSpPr>
            <a:spLocks noChangeArrowheads="1"/>
          </p:cNvSpPr>
          <p:nvPr/>
        </p:nvSpPr>
        <p:spPr bwMode="auto">
          <a:xfrm>
            <a:off x="1357313" y="4670425"/>
            <a:ext cx="72151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latin typeface="Times New Roman" pitchFamily="18" charset="0"/>
                <a:cs typeface="Times New Roman" pitchFamily="18" charset="0"/>
              </a:rPr>
              <a:t>        </a:t>
            </a:r>
            <a:r>
              <a:rPr lang="en-US" altLang="zh-CN" sz="2400" b="1">
                <a:solidFill>
                  <a:srgbClr val="C00000"/>
                </a:solidFill>
                <a:latin typeface="Times New Roman" pitchFamily="18" charset="0"/>
                <a:cs typeface="Times New Roman" pitchFamily="18" charset="0"/>
              </a:rPr>
              <a:t>74HCT</a:t>
            </a:r>
            <a:r>
              <a:rPr lang="zh-CN" altLang="en-US" sz="2400" b="1">
                <a:solidFill>
                  <a:srgbClr val="C00000"/>
                </a:solidFill>
                <a:latin typeface="Times New Roman" pitchFamily="18" charset="0"/>
                <a:cs typeface="Times New Roman" pitchFamily="18" charset="0"/>
              </a:rPr>
              <a:t>系列</a:t>
            </a:r>
            <a:r>
              <a:rPr lang="zh-CN" altLang="en-US" sz="2400" b="1">
                <a:latin typeface="Times New Roman" pitchFamily="18" charset="0"/>
                <a:cs typeface="Times New Roman" pitchFamily="18" charset="0"/>
              </a:rPr>
              <a:t>是为了和</a:t>
            </a:r>
            <a:r>
              <a:rPr lang="en-US" altLang="zh-CN" sz="2400" b="1">
                <a:latin typeface="Times New Roman" pitchFamily="18" charset="0"/>
                <a:cs typeface="Times New Roman" pitchFamily="18" charset="0"/>
              </a:rPr>
              <a:t>TTL</a:t>
            </a:r>
            <a:r>
              <a:rPr lang="zh-CN" altLang="en-US" sz="2400" b="1">
                <a:latin typeface="Times New Roman" pitchFamily="18" charset="0"/>
                <a:cs typeface="Times New Roman" pitchFamily="18" charset="0"/>
              </a:rPr>
              <a:t>系列的兼容而设计的，可以直接驱动 。</a:t>
            </a:r>
          </a:p>
        </p:txBody>
      </p:sp>
      <p:sp>
        <p:nvSpPr>
          <p:cNvPr id="74758" name="矩形 1"/>
          <p:cNvSpPr>
            <a:spLocks noChangeArrowheads="1"/>
          </p:cNvSpPr>
          <p:nvPr/>
        </p:nvSpPr>
        <p:spPr bwMode="auto">
          <a:xfrm>
            <a:off x="4962525" y="6316663"/>
            <a:ext cx="4108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§2.6</a:t>
            </a:r>
            <a:r>
              <a:rPr kumimoji="1" lang="zh-CN" altLang="en-US" sz="1800" b="1">
                <a:solidFill>
                  <a:srgbClr val="FF0066"/>
                </a:solidFill>
                <a:latin typeface="Times New Roman" pitchFamily="18" charset="0"/>
                <a:ea typeface="楷体_GB2312" pitchFamily="49" charset="-122"/>
                <a:cs typeface="Times New Roman" pitchFamily="18" charset="0"/>
              </a:rPr>
              <a:t> 集成</a:t>
            </a:r>
            <a:r>
              <a:rPr lang="zh-CN" altLang="en-US" sz="1800" b="1">
                <a:solidFill>
                  <a:srgbClr val="FF0066"/>
                </a:solidFill>
                <a:latin typeface="Times New Roman" pitchFamily="18" charset="0"/>
                <a:ea typeface="楷体_GB2312" pitchFamily="49" charset="-122"/>
                <a:cs typeface="Times New Roman" pitchFamily="18" charset="0"/>
              </a:rPr>
              <a:t>逻辑门电路的使用注意事项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
                                        </p:tgtEl>
                                        <p:attrNameLst>
                                          <p:attrName>style.visibility</p:attrName>
                                        </p:attrNameLst>
                                      </p:cBhvr>
                                      <p:to>
                                        <p:strVal val="visible"/>
                                      </p:to>
                                    </p:set>
                                    <p:animEffect transition="in" filter="wipe(left)">
                                      <p:cBhvr>
                                        <p:cTn id="12" dur="500"/>
                                        <p:tgtEl>
                                          <p:spTgt spid="1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5"/>
                                        </p:tgtEl>
                                        <p:attrNameLst>
                                          <p:attrName>style.visibility</p:attrName>
                                        </p:attrNameLst>
                                      </p:cBhvr>
                                      <p:to>
                                        <p:strVal val="visible"/>
                                      </p:to>
                                    </p:set>
                                    <p:animEffect transition="in" filter="blinds(horizontal)">
                                      <p:cBhvr>
                                        <p:cTn id="17"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p:bldP spid="17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395"/>
          <p:cNvSpPr txBox="1">
            <a:spLocks noChangeArrowheads="1"/>
          </p:cNvSpPr>
          <p:nvPr/>
        </p:nvSpPr>
        <p:spPr bwMode="auto">
          <a:xfrm>
            <a:off x="538163" y="180975"/>
            <a:ext cx="4962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FF0000"/>
                </a:solidFill>
                <a:latin typeface="Times New Roman" pitchFamily="18" charset="0"/>
                <a:cs typeface="Times New Roman" pitchFamily="18" charset="0"/>
              </a:rPr>
              <a:t>2. </a:t>
            </a:r>
            <a:r>
              <a:rPr lang="zh-CN" altLang="en-US" sz="2400" b="1">
                <a:solidFill>
                  <a:srgbClr val="FF0000"/>
                </a:solidFill>
                <a:latin typeface="Times New Roman" pitchFamily="18" charset="0"/>
                <a:cs typeface="Times New Roman" pitchFamily="18" charset="0"/>
              </a:rPr>
              <a:t>用</a:t>
            </a:r>
            <a:r>
              <a:rPr lang="en-US" altLang="zh-CN" sz="2400" b="1">
                <a:solidFill>
                  <a:srgbClr val="FF0000"/>
                </a:solidFill>
                <a:latin typeface="Times New Roman" pitchFamily="18" charset="0"/>
                <a:cs typeface="Times New Roman" pitchFamily="18" charset="0"/>
              </a:rPr>
              <a:t>CMOS</a:t>
            </a:r>
            <a:r>
              <a:rPr lang="zh-CN" altLang="en-US" sz="2400" b="1">
                <a:solidFill>
                  <a:srgbClr val="FF0000"/>
                </a:solidFill>
                <a:latin typeface="Times New Roman" pitchFamily="18" charset="0"/>
                <a:cs typeface="Times New Roman" pitchFamily="18" charset="0"/>
              </a:rPr>
              <a:t>电路驱动</a:t>
            </a:r>
            <a:r>
              <a:rPr lang="en-US" altLang="zh-CN" sz="2400" b="1">
                <a:solidFill>
                  <a:srgbClr val="FF0000"/>
                </a:solidFill>
                <a:latin typeface="Times New Roman" pitchFamily="18" charset="0"/>
                <a:cs typeface="Times New Roman" pitchFamily="18" charset="0"/>
              </a:rPr>
              <a:t>TTL</a:t>
            </a:r>
            <a:r>
              <a:rPr lang="zh-CN" altLang="en-US" sz="2400" b="1">
                <a:solidFill>
                  <a:srgbClr val="FF0000"/>
                </a:solidFill>
                <a:latin typeface="Times New Roman" pitchFamily="18" charset="0"/>
                <a:cs typeface="Times New Roman" pitchFamily="18" charset="0"/>
              </a:rPr>
              <a:t>电路 </a:t>
            </a:r>
          </a:p>
        </p:txBody>
      </p:sp>
      <p:sp>
        <p:nvSpPr>
          <p:cNvPr id="4" name="矩形 3"/>
          <p:cNvSpPr>
            <a:spLocks noChangeArrowheads="1"/>
          </p:cNvSpPr>
          <p:nvPr/>
        </p:nvSpPr>
        <p:spPr bwMode="auto">
          <a:xfrm>
            <a:off x="642938" y="785813"/>
            <a:ext cx="79295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00FF"/>
                </a:solidFill>
                <a:latin typeface="Times New Roman" pitchFamily="18" charset="0"/>
                <a:cs typeface="Times New Roman" pitchFamily="18" charset="0"/>
              </a:rPr>
              <a:t>（</a:t>
            </a:r>
            <a:r>
              <a:rPr lang="en-US" altLang="zh-CN" sz="2400" b="1">
                <a:solidFill>
                  <a:srgbClr val="0000FF"/>
                </a:solidFill>
                <a:latin typeface="Times New Roman" pitchFamily="18" charset="0"/>
                <a:cs typeface="Times New Roman" pitchFamily="18" charset="0"/>
              </a:rPr>
              <a:t>1</a:t>
            </a:r>
            <a:r>
              <a:rPr lang="zh-CN" altLang="en-US" sz="2400" b="1">
                <a:solidFill>
                  <a:srgbClr val="0000FF"/>
                </a:solidFill>
                <a:latin typeface="Times New Roman" pitchFamily="18" charset="0"/>
                <a:cs typeface="Times New Roman" pitchFamily="18" charset="0"/>
              </a:rPr>
              <a:t>）查表可知，一个</a:t>
            </a:r>
            <a:r>
              <a:rPr lang="en-US" altLang="zh-CN" sz="2400" b="1">
                <a:solidFill>
                  <a:srgbClr val="0000FF"/>
                </a:solidFill>
                <a:latin typeface="Times New Roman" pitchFamily="18" charset="0"/>
                <a:cs typeface="Times New Roman" pitchFamily="18" charset="0"/>
              </a:rPr>
              <a:t>74/74LS</a:t>
            </a:r>
            <a:r>
              <a:rPr lang="zh-CN" altLang="en-US" sz="2400" b="1">
                <a:solidFill>
                  <a:srgbClr val="0000FF"/>
                </a:solidFill>
                <a:latin typeface="Times New Roman" pitchFamily="18" charset="0"/>
                <a:cs typeface="Times New Roman" pitchFamily="18" charset="0"/>
              </a:rPr>
              <a:t>系列的</a:t>
            </a:r>
            <a:r>
              <a:rPr lang="en-US" altLang="zh-CN" sz="2400" b="1">
                <a:solidFill>
                  <a:srgbClr val="0000FF"/>
                </a:solidFill>
                <a:latin typeface="Times New Roman" pitchFamily="18" charset="0"/>
                <a:cs typeface="Times New Roman" pitchFamily="18" charset="0"/>
              </a:rPr>
              <a:t>TTL</a:t>
            </a:r>
            <a:r>
              <a:rPr lang="zh-CN" altLang="en-US" sz="2400" b="1">
                <a:solidFill>
                  <a:srgbClr val="0000FF"/>
                </a:solidFill>
                <a:latin typeface="Times New Roman" pitchFamily="18" charset="0"/>
                <a:cs typeface="Times New Roman" pitchFamily="18" charset="0"/>
              </a:rPr>
              <a:t>负载门，都可以用</a:t>
            </a:r>
            <a:r>
              <a:rPr lang="en-US" altLang="zh-CN" sz="2400" b="1">
                <a:solidFill>
                  <a:srgbClr val="0000FF"/>
                </a:solidFill>
                <a:latin typeface="Times New Roman" pitchFamily="18" charset="0"/>
                <a:cs typeface="Times New Roman" pitchFamily="18" charset="0"/>
              </a:rPr>
              <a:t>4000/74HC/74HCT</a:t>
            </a:r>
            <a:r>
              <a:rPr lang="zh-CN" altLang="en-US" sz="2400" b="1">
                <a:solidFill>
                  <a:srgbClr val="0000FF"/>
                </a:solidFill>
                <a:latin typeface="Times New Roman" pitchFamily="18" charset="0"/>
                <a:cs typeface="Times New Roman" pitchFamily="18" charset="0"/>
              </a:rPr>
              <a:t>系列</a:t>
            </a:r>
            <a:r>
              <a:rPr lang="en-US" altLang="zh-CN" sz="2400" b="1">
                <a:solidFill>
                  <a:srgbClr val="0000FF"/>
                </a:solidFill>
                <a:latin typeface="Times New Roman" pitchFamily="18" charset="0"/>
                <a:cs typeface="Times New Roman" pitchFamily="18" charset="0"/>
              </a:rPr>
              <a:t>CMOS</a:t>
            </a:r>
            <a:r>
              <a:rPr lang="zh-CN" altLang="en-US" sz="2400" b="1">
                <a:solidFill>
                  <a:srgbClr val="0000FF"/>
                </a:solidFill>
                <a:latin typeface="Times New Roman" pitchFamily="18" charset="0"/>
                <a:cs typeface="Times New Roman" pitchFamily="18" charset="0"/>
              </a:rPr>
              <a:t>电路直接驱动。</a:t>
            </a:r>
            <a:endParaRPr lang="zh-CN" altLang="en-US" sz="2400" b="1">
              <a:latin typeface="Times New Roman" pitchFamily="18" charset="0"/>
              <a:cs typeface="Times New Roman" pitchFamily="18" charset="0"/>
            </a:endParaRPr>
          </a:p>
        </p:txBody>
      </p:sp>
      <p:sp>
        <p:nvSpPr>
          <p:cNvPr id="5" name="矩形 4"/>
          <p:cNvSpPr>
            <a:spLocks noChangeArrowheads="1"/>
          </p:cNvSpPr>
          <p:nvPr/>
        </p:nvSpPr>
        <p:spPr bwMode="auto">
          <a:xfrm>
            <a:off x="642938" y="1955800"/>
            <a:ext cx="79295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006600"/>
                </a:solidFill>
                <a:latin typeface="Times New Roman" pitchFamily="18" charset="0"/>
                <a:cs typeface="Times New Roman" pitchFamily="18" charset="0"/>
              </a:rPr>
              <a:t>（</a:t>
            </a:r>
            <a:r>
              <a:rPr lang="en-US" altLang="zh-CN" sz="2400" b="1">
                <a:solidFill>
                  <a:srgbClr val="006600"/>
                </a:solidFill>
                <a:latin typeface="Times New Roman" pitchFamily="18" charset="0"/>
                <a:cs typeface="Times New Roman" pitchFamily="18" charset="0"/>
              </a:rPr>
              <a:t>2</a:t>
            </a:r>
            <a:r>
              <a:rPr lang="zh-CN" altLang="en-US" sz="2400" b="1">
                <a:solidFill>
                  <a:srgbClr val="006600"/>
                </a:solidFill>
                <a:latin typeface="Times New Roman" pitchFamily="18" charset="0"/>
                <a:cs typeface="Times New Roman" pitchFamily="18" charset="0"/>
              </a:rPr>
              <a:t>）当</a:t>
            </a:r>
            <a:r>
              <a:rPr lang="en-US" altLang="zh-CN" sz="2400" b="1">
                <a:solidFill>
                  <a:srgbClr val="006600"/>
                </a:solidFill>
                <a:latin typeface="Times New Roman" pitchFamily="18" charset="0"/>
                <a:cs typeface="Times New Roman" pitchFamily="18" charset="0"/>
              </a:rPr>
              <a:t>74/74LS</a:t>
            </a:r>
            <a:r>
              <a:rPr lang="zh-CN" altLang="en-US" sz="2400" b="1">
                <a:solidFill>
                  <a:srgbClr val="006600"/>
                </a:solidFill>
                <a:latin typeface="Times New Roman" pitchFamily="18" charset="0"/>
                <a:cs typeface="Times New Roman" pitchFamily="18" charset="0"/>
              </a:rPr>
              <a:t>系列的</a:t>
            </a:r>
            <a:r>
              <a:rPr lang="en-US" altLang="zh-CN" sz="2400" b="1">
                <a:solidFill>
                  <a:srgbClr val="006600"/>
                </a:solidFill>
                <a:latin typeface="Times New Roman" pitchFamily="18" charset="0"/>
                <a:cs typeface="Times New Roman" pitchFamily="18" charset="0"/>
              </a:rPr>
              <a:t>TTL</a:t>
            </a:r>
            <a:r>
              <a:rPr lang="zh-CN" altLang="en-US" sz="2400" b="1">
                <a:solidFill>
                  <a:srgbClr val="006600"/>
                </a:solidFill>
                <a:latin typeface="Times New Roman" pitchFamily="18" charset="0"/>
                <a:cs typeface="Times New Roman" pitchFamily="18" charset="0"/>
              </a:rPr>
              <a:t>负载门数目较多时，需利用专用的</a:t>
            </a:r>
            <a:r>
              <a:rPr lang="en-US" altLang="zh-CN" sz="2400" b="1">
                <a:solidFill>
                  <a:srgbClr val="006600"/>
                </a:solidFill>
                <a:latin typeface="Times New Roman" pitchFamily="18" charset="0"/>
                <a:cs typeface="Times New Roman" pitchFamily="18" charset="0"/>
              </a:rPr>
              <a:t>CMOS</a:t>
            </a:r>
            <a:r>
              <a:rPr lang="zh-CN" altLang="en-US" sz="2400" b="1">
                <a:solidFill>
                  <a:srgbClr val="006600"/>
                </a:solidFill>
                <a:latin typeface="Times New Roman" pitchFamily="18" charset="0"/>
                <a:cs typeface="Times New Roman" pitchFamily="18" charset="0"/>
              </a:rPr>
              <a:t>驱动器。</a:t>
            </a:r>
          </a:p>
        </p:txBody>
      </p:sp>
      <p:sp>
        <p:nvSpPr>
          <p:cNvPr id="49" name="矩形 48"/>
          <p:cNvSpPr>
            <a:spLocks noChangeArrowheads="1"/>
          </p:cNvSpPr>
          <p:nvPr/>
        </p:nvSpPr>
        <p:spPr bwMode="auto">
          <a:xfrm>
            <a:off x="1285875" y="2857500"/>
            <a:ext cx="7000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latin typeface="Times New Roman" pitchFamily="18" charset="0"/>
                <a:cs typeface="Times New Roman" pitchFamily="18" charset="0"/>
              </a:rPr>
              <a:t>如</a:t>
            </a:r>
            <a:r>
              <a:rPr lang="en-US" altLang="zh-CN" sz="2400" b="1">
                <a:latin typeface="Times New Roman" pitchFamily="18" charset="0"/>
                <a:cs typeface="Times New Roman" pitchFamily="18" charset="0"/>
              </a:rPr>
              <a:t>CC4010</a:t>
            </a:r>
            <a:r>
              <a:rPr lang="zh-CN" altLang="en-US" sz="2400" b="1">
                <a:latin typeface="Times New Roman" pitchFamily="18" charset="0"/>
                <a:cs typeface="Times New Roman" pitchFamily="18" charset="0"/>
              </a:rPr>
              <a:t>，双电源供电的六同相缓冲器</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转换器。</a:t>
            </a:r>
          </a:p>
        </p:txBody>
      </p:sp>
      <p:grpSp>
        <p:nvGrpSpPr>
          <p:cNvPr id="2" name="组合 73"/>
          <p:cNvGrpSpPr>
            <a:grpSpLocks/>
          </p:cNvGrpSpPr>
          <p:nvPr/>
        </p:nvGrpSpPr>
        <p:grpSpPr bwMode="auto">
          <a:xfrm>
            <a:off x="1785938" y="3429000"/>
            <a:ext cx="4787900" cy="2643188"/>
            <a:chOff x="1714480" y="3357562"/>
            <a:chExt cx="4787297" cy="2643206"/>
          </a:xfrm>
        </p:grpSpPr>
        <p:cxnSp>
          <p:nvCxnSpPr>
            <p:cNvPr id="50" name="直接连接符 49"/>
            <p:cNvCxnSpPr/>
            <p:nvPr/>
          </p:nvCxnSpPr>
          <p:spPr bwMode="auto">
            <a:xfrm flipV="1">
              <a:off x="6062094" y="4418019"/>
              <a:ext cx="357143"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785" name="Line 27"/>
            <p:cNvSpPr>
              <a:spLocks noChangeShapeType="1"/>
            </p:cNvSpPr>
            <p:nvPr/>
          </p:nvSpPr>
          <p:spPr bwMode="auto">
            <a:xfrm flipV="1">
              <a:off x="4071934" y="4416749"/>
              <a:ext cx="13350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5786" name="AutoShape 31"/>
            <p:cNvSpPr>
              <a:spLocks noChangeArrowheads="1"/>
            </p:cNvSpPr>
            <p:nvPr/>
          </p:nvSpPr>
          <p:spPr bwMode="auto">
            <a:xfrm>
              <a:off x="2272987" y="4184655"/>
              <a:ext cx="566008" cy="504502"/>
            </a:xfrm>
            <a:prstGeom prst="flowChartDelay">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latin typeface="Times New Roman" pitchFamily="18" charset="0"/>
                <a:cs typeface="Times New Roman" pitchFamily="18" charset="0"/>
              </a:endParaRPr>
            </a:p>
          </p:txBody>
        </p:sp>
        <p:sp>
          <p:nvSpPr>
            <p:cNvPr id="75787" name="Line 32"/>
            <p:cNvSpPr>
              <a:spLocks noChangeShapeType="1"/>
            </p:cNvSpPr>
            <p:nvPr/>
          </p:nvSpPr>
          <p:spPr bwMode="auto">
            <a:xfrm>
              <a:off x="1798618" y="4577168"/>
              <a:ext cx="46897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5788" name="Line 33"/>
            <p:cNvSpPr>
              <a:spLocks noChangeShapeType="1"/>
            </p:cNvSpPr>
            <p:nvPr/>
          </p:nvSpPr>
          <p:spPr bwMode="auto">
            <a:xfrm>
              <a:off x="1809399" y="4294642"/>
              <a:ext cx="46897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5789" name="Oval 34"/>
            <p:cNvSpPr>
              <a:spLocks noChangeArrowheads="1"/>
            </p:cNvSpPr>
            <p:nvPr/>
          </p:nvSpPr>
          <p:spPr bwMode="auto">
            <a:xfrm>
              <a:off x="2833604" y="4352099"/>
              <a:ext cx="143999" cy="143999"/>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latin typeface="Times New Roman" pitchFamily="18" charset="0"/>
                <a:cs typeface="Times New Roman" pitchFamily="18" charset="0"/>
              </a:endParaRPr>
            </a:p>
          </p:txBody>
        </p:sp>
        <p:grpSp>
          <p:nvGrpSpPr>
            <p:cNvPr id="75790" name="组合 55"/>
            <p:cNvGrpSpPr>
              <a:grpSpLocks/>
            </p:cNvGrpSpPr>
            <p:nvPr/>
          </p:nvGrpSpPr>
          <p:grpSpPr bwMode="auto">
            <a:xfrm>
              <a:off x="5406986" y="4130679"/>
              <a:ext cx="658346" cy="596537"/>
              <a:chOff x="5406986" y="2416167"/>
              <a:chExt cx="658346" cy="596537"/>
            </a:xfrm>
          </p:grpSpPr>
          <p:sp>
            <p:nvSpPr>
              <p:cNvPr id="75804" name="AutoShape 35"/>
              <p:cNvSpPr>
                <a:spLocks noChangeArrowheads="1"/>
              </p:cNvSpPr>
              <p:nvPr/>
            </p:nvSpPr>
            <p:spPr bwMode="auto">
              <a:xfrm rot="-5400000">
                <a:off x="5358098" y="2465055"/>
                <a:ext cx="596537" cy="498761"/>
              </a:xfrm>
              <a:prstGeom prst="flowChartMerge">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p>
            </p:txBody>
          </p:sp>
          <p:sp>
            <p:nvSpPr>
              <p:cNvPr id="75805" name="Oval 36"/>
              <p:cNvSpPr>
                <a:spLocks noChangeArrowheads="1"/>
              </p:cNvSpPr>
              <p:nvPr/>
            </p:nvSpPr>
            <p:spPr bwMode="auto">
              <a:xfrm>
                <a:off x="5921333" y="2634897"/>
                <a:ext cx="143999" cy="143999"/>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p>
            </p:txBody>
          </p:sp>
        </p:grpSp>
        <p:sp>
          <p:nvSpPr>
            <p:cNvPr id="59" name="椭圆 58"/>
            <p:cNvSpPr/>
            <p:nvPr/>
          </p:nvSpPr>
          <p:spPr bwMode="auto">
            <a:xfrm>
              <a:off x="4831937" y="4370394"/>
              <a:ext cx="73016"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5792" name="矩形 59"/>
            <p:cNvSpPr>
              <a:spLocks noChangeArrowheads="1"/>
            </p:cNvSpPr>
            <p:nvPr/>
          </p:nvSpPr>
          <p:spPr bwMode="auto">
            <a:xfrm>
              <a:off x="1714480" y="4786322"/>
              <a:ext cx="14702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C00000"/>
                  </a:solidFill>
                  <a:latin typeface="Times New Roman" pitchFamily="18" charset="0"/>
                </a:rPr>
                <a:t>CMOS</a:t>
              </a:r>
              <a:r>
                <a:rPr kumimoji="1" lang="zh-CN" altLang="en-US" sz="2000" b="1">
                  <a:solidFill>
                    <a:srgbClr val="C00000"/>
                  </a:solidFill>
                  <a:latin typeface="Times New Roman" pitchFamily="18" charset="0"/>
                </a:rPr>
                <a:t>系列</a:t>
              </a:r>
              <a:endParaRPr lang="zh-CN" altLang="en-US" sz="2000" baseline="-25000">
                <a:solidFill>
                  <a:srgbClr val="C00000"/>
                </a:solidFill>
              </a:endParaRPr>
            </a:p>
          </p:txBody>
        </p:sp>
        <p:grpSp>
          <p:nvGrpSpPr>
            <p:cNvPr id="75793" name="组合 60"/>
            <p:cNvGrpSpPr>
              <a:grpSpLocks/>
            </p:cNvGrpSpPr>
            <p:nvPr/>
          </p:nvGrpSpPr>
          <p:grpSpPr bwMode="auto">
            <a:xfrm>
              <a:off x="5413852" y="4904165"/>
              <a:ext cx="658346" cy="596537"/>
              <a:chOff x="5406986" y="2416167"/>
              <a:chExt cx="658346" cy="596537"/>
            </a:xfrm>
          </p:grpSpPr>
          <p:sp>
            <p:nvSpPr>
              <p:cNvPr id="75802" name="AutoShape 35"/>
              <p:cNvSpPr>
                <a:spLocks noChangeArrowheads="1"/>
              </p:cNvSpPr>
              <p:nvPr/>
            </p:nvSpPr>
            <p:spPr bwMode="auto">
              <a:xfrm rot="-5400000">
                <a:off x="5358098" y="2465055"/>
                <a:ext cx="596537" cy="498761"/>
              </a:xfrm>
              <a:prstGeom prst="flowChartMerge">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p>
            </p:txBody>
          </p:sp>
          <p:sp>
            <p:nvSpPr>
              <p:cNvPr id="75803" name="Oval 36"/>
              <p:cNvSpPr>
                <a:spLocks noChangeArrowheads="1"/>
              </p:cNvSpPr>
              <p:nvPr/>
            </p:nvSpPr>
            <p:spPr bwMode="auto">
              <a:xfrm>
                <a:off x="5921333" y="2634897"/>
                <a:ext cx="143999" cy="143999"/>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p>
            </p:txBody>
          </p:sp>
        </p:grpSp>
        <p:cxnSp>
          <p:nvCxnSpPr>
            <p:cNvPr id="64" name="直接连接符 63"/>
            <p:cNvCxnSpPr/>
            <p:nvPr/>
          </p:nvCxnSpPr>
          <p:spPr bwMode="auto">
            <a:xfrm flipV="1">
              <a:off x="6084317" y="5200663"/>
              <a:ext cx="357143"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795" name="Line 27"/>
            <p:cNvSpPr>
              <a:spLocks noChangeShapeType="1"/>
            </p:cNvSpPr>
            <p:nvPr/>
          </p:nvSpPr>
          <p:spPr bwMode="auto">
            <a:xfrm flipV="1">
              <a:off x="4857752" y="5202249"/>
              <a:ext cx="53993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5796" name="Line 27"/>
            <p:cNvSpPr>
              <a:spLocks noChangeShapeType="1"/>
            </p:cNvSpPr>
            <p:nvPr/>
          </p:nvSpPr>
          <p:spPr bwMode="auto">
            <a:xfrm flipH="1">
              <a:off x="4865202" y="4416432"/>
              <a:ext cx="0" cy="78581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5797" name="AutoShape 35"/>
            <p:cNvSpPr>
              <a:spLocks noChangeArrowheads="1"/>
            </p:cNvSpPr>
            <p:nvPr/>
          </p:nvSpPr>
          <p:spPr bwMode="auto">
            <a:xfrm rot="-5400000">
              <a:off x="3520274" y="4166868"/>
              <a:ext cx="596537" cy="498761"/>
            </a:xfrm>
            <a:prstGeom prst="flowChartMerge">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600" b="1"/>
            </a:p>
          </p:txBody>
        </p:sp>
        <p:sp>
          <p:nvSpPr>
            <p:cNvPr id="75798" name="Line 27"/>
            <p:cNvSpPr>
              <a:spLocks noChangeShapeType="1"/>
            </p:cNvSpPr>
            <p:nvPr/>
          </p:nvSpPr>
          <p:spPr bwMode="auto">
            <a:xfrm flipV="1">
              <a:off x="3000364" y="4428764"/>
              <a:ext cx="55831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5799" name="矩形 70"/>
            <p:cNvSpPr>
              <a:spLocks noChangeArrowheads="1"/>
            </p:cNvSpPr>
            <p:nvPr/>
          </p:nvSpPr>
          <p:spPr bwMode="auto">
            <a:xfrm>
              <a:off x="5286380" y="5600658"/>
              <a:ext cx="12153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000" b="1">
                  <a:solidFill>
                    <a:srgbClr val="0000FF"/>
                  </a:solidFill>
                  <a:latin typeface="Times New Roman" pitchFamily="18" charset="0"/>
                </a:rPr>
                <a:t>TTL</a:t>
              </a:r>
              <a:r>
                <a:rPr kumimoji="1" lang="zh-CN" altLang="en-US" sz="2000" b="1">
                  <a:solidFill>
                    <a:srgbClr val="0000FF"/>
                  </a:solidFill>
                  <a:latin typeface="Times New Roman" pitchFamily="18" charset="0"/>
                </a:rPr>
                <a:t>系列</a:t>
              </a:r>
              <a:endParaRPr lang="zh-CN" altLang="en-US" sz="2000">
                <a:solidFill>
                  <a:srgbClr val="0000FF"/>
                </a:solidFill>
              </a:endParaRPr>
            </a:p>
          </p:txBody>
        </p:sp>
        <p:cxnSp>
          <p:nvCxnSpPr>
            <p:cNvPr id="72" name="直接连接符 17"/>
            <p:cNvCxnSpPr/>
            <p:nvPr/>
          </p:nvCxnSpPr>
          <p:spPr bwMode="auto">
            <a:xfrm rot="5400000" flipH="1" flipV="1">
              <a:off x="3178588" y="4679165"/>
              <a:ext cx="2643206" cy="0"/>
            </a:xfrm>
            <a:prstGeom prst="line">
              <a:avLst/>
            </a:prstGeom>
            <a:ln w="254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75801" name="矩形 72"/>
            <p:cNvSpPr>
              <a:spLocks noChangeArrowheads="1"/>
            </p:cNvSpPr>
            <p:nvPr/>
          </p:nvSpPr>
          <p:spPr bwMode="auto">
            <a:xfrm>
              <a:off x="3214678" y="3643314"/>
              <a:ext cx="10695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2000" b="1">
                  <a:solidFill>
                    <a:srgbClr val="006600"/>
                  </a:solidFill>
                  <a:latin typeface="Times New Roman" pitchFamily="18" charset="0"/>
                  <a:cs typeface="Times New Roman" pitchFamily="18" charset="0"/>
                </a:rPr>
                <a:t>CC4010</a:t>
              </a:r>
            </a:p>
          </p:txBody>
        </p:sp>
      </p:grpSp>
      <p:sp>
        <p:nvSpPr>
          <p:cNvPr id="75783" name="矩形 1"/>
          <p:cNvSpPr>
            <a:spLocks noChangeArrowheads="1"/>
          </p:cNvSpPr>
          <p:nvPr/>
        </p:nvSpPr>
        <p:spPr bwMode="auto">
          <a:xfrm>
            <a:off x="4962525" y="6316663"/>
            <a:ext cx="4108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b="1">
                <a:solidFill>
                  <a:srgbClr val="FF0066"/>
                </a:solidFill>
                <a:latin typeface="Times New Roman" pitchFamily="18" charset="0"/>
                <a:ea typeface="楷体_GB2312" pitchFamily="49" charset="-122"/>
                <a:cs typeface="Times New Roman" pitchFamily="18" charset="0"/>
              </a:rPr>
              <a:t>§2.6</a:t>
            </a:r>
            <a:r>
              <a:rPr kumimoji="1" lang="zh-CN" altLang="en-US" sz="1800" b="1">
                <a:solidFill>
                  <a:srgbClr val="FF0066"/>
                </a:solidFill>
                <a:latin typeface="Times New Roman" pitchFamily="18" charset="0"/>
                <a:ea typeface="楷体_GB2312" pitchFamily="49" charset="-122"/>
                <a:cs typeface="Times New Roman" pitchFamily="18" charset="0"/>
              </a:rPr>
              <a:t> 集成</a:t>
            </a:r>
            <a:r>
              <a:rPr lang="zh-CN" altLang="en-US" sz="1800" b="1">
                <a:solidFill>
                  <a:srgbClr val="FF0066"/>
                </a:solidFill>
                <a:latin typeface="Times New Roman" pitchFamily="18" charset="0"/>
                <a:ea typeface="楷体_GB2312" pitchFamily="49" charset="-122"/>
                <a:cs typeface="Times New Roman" pitchFamily="18" charset="0"/>
              </a:rPr>
              <a:t>逻辑门电路的使用注意事项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left)">
                                      <p:cBhvr>
                                        <p:cTn id="17" dur="500"/>
                                        <p:tgtEl>
                                          <p:spTgt spid="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4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Box 1"/>
          <p:cNvSpPr txBox="1">
            <a:spLocks noChangeArrowheads="1"/>
          </p:cNvSpPr>
          <p:nvPr/>
        </p:nvSpPr>
        <p:spPr bwMode="auto">
          <a:xfrm>
            <a:off x="323850" y="198438"/>
            <a:ext cx="7561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400" b="1">
                <a:solidFill>
                  <a:srgbClr val="FF0000"/>
                </a:solidFill>
              </a:rPr>
              <a:t>练习：</a:t>
            </a:r>
            <a:r>
              <a:rPr lang="en-US" altLang="zh-CN" sz="2400" b="1">
                <a:solidFill>
                  <a:srgbClr val="000000"/>
                </a:solidFill>
              </a:rPr>
              <a:t>1.</a:t>
            </a:r>
            <a:r>
              <a:rPr lang="zh-CN" altLang="en-US" sz="2400" b="1">
                <a:solidFill>
                  <a:srgbClr val="000000"/>
                </a:solidFill>
              </a:rPr>
              <a:t>试画出实现以下功能的</a:t>
            </a:r>
            <a:r>
              <a:rPr lang="en-US" altLang="zh-CN" sz="2400" b="1">
                <a:solidFill>
                  <a:srgbClr val="000000"/>
                </a:solidFill>
              </a:rPr>
              <a:t>CMOS</a:t>
            </a:r>
            <a:r>
              <a:rPr lang="zh-CN" altLang="en-US" sz="2400" b="1">
                <a:solidFill>
                  <a:srgbClr val="000000"/>
                </a:solidFill>
              </a:rPr>
              <a:t>电路</a:t>
            </a:r>
          </a:p>
        </p:txBody>
      </p:sp>
      <p:graphicFrame>
        <p:nvGraphicFramePr>
          <p:cNvPr id="76803" name="对象 2"/>
          <p:cNvGraphicFramePr>
            <a:graphicFrameLocks noChangeAspect="1"/>
          </p:cNvGraphicFramePr>
          <p:nvPr/>
        </p:nvGraphicFramePr>
        <p:xfrm>
          <a:off x="1331913" y="660400"/>
          <a:ext cx="2232025" cy="431800"/>
        </p:xfrm>
        <a:graphic>
          <a:graphicData uri="http://schemas.openxmlformats.org/presentationml/2006/ole">
            <mc:AlternateContent xmlns:mc="http://schemas.openxmlformats.org/markup-compatibility/2006">
              <mc:Choice xmlns:v="urn:schemas-microsoft-com:vml" Requires="v">
                <p:oleObj spid="_x0000_s76811" name="公式" r:id="rId3" imgW="875920" imgH="215806" progId="Equation.3">
                  <p:embed/>
                </p:oleObj>
              </mc:Choice>
              <mc:Fallback>
                <p:oleObj name="公式" r:id="rId3" imgW="875920" imgH="215806"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660400"/>
                        <a:ext cx="2232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4" name="对象 3"/>
          <p:cNvGraphicFramePr>
            <a:graphicFrameLocks noChangeAspect="1"/>
          </p:cNvGraphicFramePr>
          <p:nvPr/>
        </p:nvGraphicFramePr>
        <p:xfrm>
          <a:off x="1331913" y="1125538"/>
          <a:ext cx="2232025" cy="358775"/>
        </p:xfrm>
        <a:graphic>
          <a:graphicData uri="http://schemas.openxmlformats.org/presentationml/2006/ole">
            <mc:AlternateContent xmlns:mc="http://schemas.openxmlformats.org/markup-compatibility/2006">
              <mc:Choice xmlns:v="urn:schemas-microsoft-com:vml" Requires="v">
                <p:oleObj spid="_x0000_s76812" name="公式" r:id="rId5" imgW="723586" imgH="165028" progId="Equation.3">
                  <p:embed/>
                </p:oleObj>
              </mc:Choice>
              <mc:Fallback>
                <p:oleObj name="公式" r:id="rId5" imgW="723586" imgH="165028" progId="Equation.3">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1125538"/>
                        <a:ext cx="22320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5" name="对象 4"/>
          <p:cNvGraphicFramePr>
            <a:graphicFrameLocks noChangeAspect="1"/>
          </p:cNvGraphicFramePr>
          <p:nvPr/>
        </p:nvGraphicFramePr>
        <p:xfrm>
          <a:off x="1403350" y="1484313"/>
          <a:ext cx="1944688" cy="431800"/>
        </p:xfrm>
        <a:graphic>
          <a:graphicData uri="http://schemas.openxmlformats.org/presentationml/2006/ole">
            <mc:AlternateContent xmlns:mc="http://schemas.openxmlformats.org/markup-compatibility/2006">
              <mc:Choice xmlns:v="urn:schemas-microsoft-com:vml" Requires="v">
                <p:oleObj spid="_x0000_s76813" name="公式" r:id="rId7" imgW="875920" imgH="215806" progId="Equation.3">
                  <p:embed/>
                </p:oleObj>
              </mc:Choice>
              <mc:Fallback>
                <p:oleObj name="公式" r:id="rId7" imgW="875920" imgH="215806" progId="Equation.3">
                  <p:embed/>
                  <p:pic>
                    <p:nvPicPr>
                      <p:cNvPr id="0"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1484313"/>
                        <a:ext cx="1944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680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4300" y="1196975"/>
            <a:ext cx="4535488" cy="543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807" name="TextBox 5"/>
          <p:cNvSpPr txBox="1">
            <a:spLocks noChangeArrowheads="1"/>
          </p:cNvSpPr>
          <p:nvPr/>
        </p:nvSpPr>
        <p:spPr bwMode="auto">
          <a:xfrm>
            <a:off x="179388" y="2276475"/>
            <a:ext cx="3529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a:solidFill>
                  <a:srgbClr val="000000"/>
                </a:solidFill>
              </a:rPr>
              <a:t>2.</a:t>
            </a:r>
            <a:r>
              <a:rPr lang="zh-CN" altLang="en-US" sz="2400">
                <a:solidFill>
                  <a:srgbClr val="000000"/>
                </a:solidFill>
              </a:rPr>
              <a:t>写出图示的逻辑表达式</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矩形 2"/>
          <p:cNvSpPr>
            <a:spLocks noChangeArrowheads="1"/>
          </p:cNvSpPr>
          <p:nvPr/>
        </p:nvSpPr>
        <p:spPr bwMode="auto">
          <a:xfrm>
            <a:off x="3176588" y="357188"/>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3600" b="1">
                <a:solidFill>
                  <a:srgbClr val="D60093"/>
                </a:solidFill>
                <a:latin typeface="Times New Roman" pitchFamily="18" charset="0"/>
                <a:cs typeface="Times New Roman" pitchFamily="18" charset="0"/>
              </a:rPr>
              <a:t>本章小结</a:t>
            </a:r>
          </a:p>
        </p:txBody>
      </p:sp>
      <p:sp>
        <p:nvSpPr>
          <p:cNvPr id="5" name="矩形 4"/>
          <p:cNvSpPr>
            <a:spLocks noChangeArrowheads="1"/>
          </p:cNvSpPr>
          <p:nvPr/>
        </p:nvSpPr>
        <p:spPr bwMode="auto">
          <a:xfrm>
            <a:off x="571500" y="1143000"/>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kumimoji="1" lang="en-US" altLang="zh-CN" sz="2400" b="1">
                <a:solidFill>
                  <a:srgbClr val="0000FF"/>
                </a:solidFill>
                <a:latin typeface="Times New Roman" pitchFamily="18" charset="0"/>
                <a:cs typeface="Times New Roman" pitchFamily="18" charset="0"/>
              </a:rPr>
              <a:t>1. </a:t>
            </a:r>
            <a:r>
              <a:rPr kumimoji="1" lang="zh-CN" altLang="en-US" sz="2400" b="1">
                <a:solidFill>
                  <a:srgbClr val="0000FF"/>
                </a:solidFill>
                <a:latin typeface="Times New Roman" pitchFamily="18" charset="0"/>
                <a:cs typeface="Times New Roman" pitchFamily="18" charset="0"/>
              </a:rPr>
              <a:t>理解二极管、三极管和</a:t>
            </a:r>
            <a:r>
              <a:rPr kumimoji="1" lang="en-US" altLang="zh-CN" sz="2400" b="1">
                <a:solidFill>
                  <a:srgbClr val="0000FF"/>
                </a:solidFill>
                <a:latin typeface="Times New Roman" pitchFamily="18" charset="0"/>
                <a:cs typeface="Times New Roman" pitchFamily="18" charset="0"/>
              </a:rPr>
              <a:t>MOS</a:t>
            </a:r>
            <a:r>
              <a:rPr kumimoji="1" lang="zh-CN" altLang="en-US" sz="2400" b="1">
                <a:solidFill>
                  <a:srgbClr val="0000FF"/>
                </a:solidFill>
                <a:latin typeface="Times New Roman" pitchFamily="18" charset="0"/>
                <a:cs typeface="Times New Roman" pitchFamily="18" charset="0"/>
              </a:rPr>
              <a:t>管的开关特性。</a:t>
            </a:r>
            <a:endParaRPr lang="zh-CN" altLang="en-US" sz="2400">
              <a:solidFill>
                <a:srgbClr val="0000FF"/>
              </a:solidFill>
              <a:latin typeface="Times New Roman" pitchFamily="18" charset="0"/>
              <a:cs typeface="Times New Roman" pitchFamily="18" charset="0"/>
            </a:endParaRPr>
          </a:p>
        </p:txBody>
      </p:sp>
      <p:sp>
        <p:nvSpPr>
          <p:cNvPr id="6" name="矩形 5"/>
          <p:cNvSpPr>
            <a:spLocks noChangeArrowheads="1"/>
          </p:cNvSpPr>
          <p:nvPr/>
        </p:nvSpPr>
        <p:spPr bwMode="auto">
          <a:xfrm>
            <a:off x="554038" y="1844675"/>
            <a:ext cx="7929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kumimoji="1" lang="en-US" altLang="zh-CN" sz="2400" b="1">
                <a:solidFill>
                  <a:srgbClr val="0000FF"/>
                </a:solidFill>
                <a:latin typeface="Times New Roman" pitchFamily="18" charset="0"/>
                <a:cs typeface="Times New Roman" pitchFamily="18" charset="0"/>
              </a:rPr>
              <a:t>2. </a:t>
            </a:r>
            <a:r>
              <a:rPr kumimoji="1" lang="zh-CN" altLang="en-US" sz="2400" b="1">
                <a:solidFill>
                  <a:srgbClr val="0000FF"/>
                </a:solidFill>
                <a:latin typeface="Times New Roman" pitchFamily="18" charset="0"/>
                <a:cs typeface="Times New Roman" pitchFamily="18" charset="0"/>
              </a:rPr>
              <a:t>熟练掌握常见逻辑门电路的电路结构、逻辑功能等。</a:t>
            </a:r>
            <a:endParaRPr lang="zh-CN" altLang="en-US" sz="2400">
              <a:solidFill>
                <a:srgbClr val="0000FF"/>
              </a:solidFill>
              <a:latin typeface="Times New Roman" pitchFamily="18" charset="0"/>
              <a:cs typeface="Times New Roman" pitchFamily="18" charset="0"/>
            </a:endParaRPr>
          </a:p>
        </p:txBody>
      </p:sp>
      <p:sp>
        <p:nvSpPr>
          <p:cNvPr id="7" name="矩形 6"/>
          <p:cNvSpPr>
            <a:spLocks noChangeArrowheads="1"/>
          </p:cNvSpPr>
          <p:nvPr/>
        </p:nvSpPr>
        <p:spPr bwMode="auto">
          <a:xfrm>
            <a:off x="571500" y="2565400"/>
            <a:ext cx="7929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kumimoji="1" lang="en-US" altLang="zh-CN" sz="2400" b="1">
                <a:solidFill>
                  <a:srgbClr val="0000FF"/>
                </a:solidFill>
                <a:latin typeface="Times New Roman" pitchFamily="18" charset="0"/>
                <a:cs typeface="Times New Roman" pitchFamily="18" charset="0"/>
              </a:rPr>
              <a:t>3. </a:t>
            </a:r>
            <a:r>
              <a:rPr kumimoji="1" lang="zh-CN" altLang="en-US" sz="2400" b="1">
                <a:solidFill>
                  <a:srgbClr val="0000FF"/>
                </a:solidFill>
                <a:latin typeface="Times New Roman" pitchFamily="18" charset="0"/>
                <a:cs typeface="Times New Roman" pitchFamily="18" charset="0"/>
              </a:rPr>
              <a:t>理解</a:t>
            </a:r>
            <a:r>
              <a:rPr kumimoji="1" lang="en-US" altLang="zh-CN" sz="2400" b="1">
                <a:solidFill>
                  <a:srgbClr val="0000FF"/>
                </a:solidFill>
                <a:latin typeface="Times New Roman" pitchFamily="18" charset="0"/>
                <a:cs typeface="Times New Roman" pitchFamily="18" charset="0"/>
              </a:rPr>
              <a:t>TTL</a:t>
            </a:r>
            <a:r>
              <a:rPr kumimoji="1" lang="zh-CN" altLang="en-US" sz="2400" b="1">
                <a:solidFill>
                  <a:srgbClr val="0000FF"/>
                </a:solidFill>
                <a:latin typeface="Times New Roman" pitchFamily="18" charset="0"/>
                <a:cs typeface="Times New Roman" pitchFamily="18" charset="0"/>
              </a:rPr>
              <a:t>门和</a:t>
            </a:r>
            <a:r>
              <a:rPr kumimoji="1" lang="en-US" altLang="zh-CN" sz="2400" b="1">
                <a:solidFill>
                  <a:srgbClr val="0000FF"/>
                </a:solidFill>
                <a:latin typeface="Times New Roman" pitchFamily="18" charset="0"/>
                <a:cs typeface="Times New Roman" pitchFamily="18" charset="0"/>
              </a:rPr>
              <a:t>COMS</a:t>
            </a:r>
            <a:r>
              <a:rPr kumimoji="1" lang="zh-CN" altLang="en-US" sz="2400" b="1">
                <a:solidFill>
                  <a:srgbClr val="0000FF"/>
                </a:solidFill>
                <a:latin typeface="Times New Roman" pitchFamily="18" charset="0"/>
                <a:cs typeface="Times New Roman" pitchFamily="18" charset="0"/>
              </a:rPr>
              <a:t>门的外特性。</a:t>
            </a:r>
            <a:endParaRPr lang="zh-CN" altLang="en-US" sz="2400">
              <a:solidFill>
                <a:srgbClr val="0000FF"/>
              </a:solidFill>
              <a:latin typeface="Times New Roman" pitchFamily="18" charset="0"/>
              <a:cs typeface="Times New Roman" pitchFamily="18" charset="0"/>
            </a:endParaRPr>
          </a:p>
        </p:txBody>
      </p:sp>
      <p:sp>
        <p:nvSpPr>
          <p:cNvPr id="8" name="矩形 7"/>
          <p:cNvSpPr>
            <a:spLocks noChangeArrowheads="1"/>
          </p:cNvSpPr>
          <p:nvPr/>
        </p:nvSpPr>
        <p:spPr bwMode="auto">
          <a:xfrm>
            <a:off x="611188" y="3284538"/>
            <a:ext cx="8072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50000"/>
              </a:spcBef>
              <a:buFontTx/>
              <a:buNone/>
            </a:pPr>
            <a:r>
              <a:rPr kumimoji="1" lang="en-US" altLang="zh-CN" sz="2400" b="1">
                <a:solidFill>
                  <a:srgbClr val="0000FF"/>
                </a:solidFill>
                <a:latin typeface="Times New Roman" pitchFamily="18" charset="0"/>
                <a:cs typeface="Times New Roman" pitchFamily="18" charset="0"/>
              </a:rPr>
              <a:t>4. </a:t>
            </a:r>
            <a:r>
              <a:rPr kumimoji="1" lang="zh-CN" altLang="en-US" sz="2400" b="1">
                <a:solidFill>
                  <a:srgbClr val="0000FF"/>
                </a:solidFill>
                <a:latin typeface="Times New Roman" pitchFamily="18" charset="0"/>
                <a:cs typeface="Times New Roman" pitchFamily="18" charset="0"/>
              </a:rPr>
              <a:t>理解集成逻辑门电路的使用注意事项。</a:t>
            </a:r>
          </a:p>
        </p:txBody>
      </p:sp>
      <p:sp>
        <p:nvSpPr>
          <p:cNvPr id="9" name="矩形 8"/>
          <p:cNvSpPr>
            <a:spLocks noChangeArrowheads="1"/>
          </p:cNvSpPr>
          <p:nvPr/>
        </p:nvSpPr>
        <p:spPr bwMode="auto">
          <a:xfrm>
            <a:off x="611188" y="3933825"/>
            <a:ext cx="80724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50000"/>
              </a:spcBef>
              <a:buFontTx/>
              <a:buNone/>
            </a:pPr>
            <a:r>
              <a:rPr kumimoji="1" lang="en-US" altLang="zh-CN" sz="2400" b="1">
                <a:solidFill>
                  <a:srgbClr val="0000FF"/>
                </a:solidFill>
                <a:latin typeface="Times New Roman" pitchFamily="18" charset="0"/>
                <a:cs typeface="Times New Roman" pitchFamily="18" charset="0"/>
              </a:rPr>
              <a:t>5. </a:t>
            </a:r>
            <a:r>
              <a:rPr kumimoji="1" lang="zh-CN" altLang="en-US" sz="2400" b="1">
                <a:solidFill>
                  <a:srgbClr val="0000FF"/>
                </a:solidFill>
                <a:latin typeface="Times New Roman" pitchFamily="18" charset="0"/>
                <a:cs typeface="Times New Roman" pitchFamily="18" charset="0"/>
              </a:rPr>
              <a:t>了解集成逻辑门电路的命名方式。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30"/>
          <p:cNvGrpSpPr>
            <a:grpSpLocks/>
          </p:cNvGrpSpPr>
          <p:nvPr/>
        </p:nvGrpSpPr>
        <p:grpSpPr bwMode="auto">
          <a:xfrm>
            <a:off x="4500563" y="385763"/>
            <a:ext cx="4429125" cy="3767137"/>
            <a:chOff x="285720" y="876282"/>
            <a:chExt cx="4429156" cy="3767164"/>
          </a:xfrm>
        </p:grpSpPr>
        <p:sp>
          <p:nvSpPr>
            <p:cNvPr id="232" name="矩形 231"/>
            <p:cNvSpPr/>
            <p:nvPr/>
          </p:nvSpPr>
          <p:spPr>
            <a:xfrm>
              <a:off x="571472" y="1142984"/>
              <a:ext cx="3857652" cy="321471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20802" name="组合 116"/>
            <p:cNvGrpSpPr>
              <a:grpSpLocks/>
            </p:cNvGrpSpPr>
            <p:nvPr/>
          </p:nvGrpSpPr>
          <p:grpSpPr bwMode="auto">
            <a:xfrm>
              <a:off x="285720" y="876282"/>
              <a:ext cx="4429156" cy="3767164"/>
              <a:chOff x="1881148" y="593702"/>
              <a:chExt cx="4429156" cy="3767164"/>
            </a:xfrm>
          </p:grpSpPr>
          <p:grpSp>
            <p:nvGrpSpPr>
              <p:cNvPr id="20803" name="组合 3"/>
              <p:cNvGrpSpPr>
                <a:grpSpLocks/>
              </p:cNvGrpSpPr>
              <p:nvPr/>
            </p:nvGrpSpPr>
            <p:grpSpPr bwMode="auto">
              <a:xfrm>
                <a:off x="3595660" y="2074850"/>
                <a:ext cx="1000132" cy="822380"/>
                <a:chOff x="2428860" y="1714488"/>
                <a:chExt cx="1000132" cy="822380"/>
              </a:xfrm>
            </p:grpSpPr>
            <p:grpSp>
              <p:nvGrpSpPr>
                <p:cNvPr id="20896" name="组合 3"/>
                <p:cNvGrpSpPr>
                  <a:grpSpLocks/>
                </p:cNvGrpSpPr>
                <p:nvPr/>
              </p:nvGrpSpPr>
              <p:grpSpPr bwMode="auto">
                <a:xfrm>
                  <a:off x="2714612" y="1928802"/>
                  <a:ext cx="404278" cy="360000"/>
                  <a:chOff x="1924032" y="1500174"/>
                  <a:chExt cx="404278" cy="360000"/>
                </a:xfrm>
              </p:grpSpPr>
              <p:sp>
                <p:nvSpPr>
                  <p:cNvPr id="332" name="椭圆 1"/>
                  <p:cNvSpPr/>
                  <p:nvPr/>
                </p:nvSpPr>
                <p:spPr>
                  <a:xfrm>
                    <a:off x="1928794" y="1500175"/>
                    <a:ext cx="396878" cy="36036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0902"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328" name="椭圆 4"/>
                <p:cNvSpPr/>
                <p:nvPr/>
              </p:nvSpPr>
              <p:spPr>
                <a:xfrm>
                  <a:off x="2857488" y="242886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29" name="椭圆 6"/>
                <p:cNvSpPr/>
                <p:nvPr/>
              </p:nvSpPr>
              <p:spPr>
                <a:xfrm>
                  <a:off x="2857488" y="171448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30" name="椭圆 7"/>
                <p:cNvSpPr/>
                <p:nvPr/>
              </p:nvSpPr>
              <p:spPr>
                <a:xfrm>
                  <a:off x="3321041" y="2071679"/>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31" name="椭圆 8"/>
                <p:cNvSpPr/>
                <p:nvPr/>
              </p:nvSpPr>
              <p:spPr>
                <a:xfrm>
                  <a:off x="2428860" y="2071679"/>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804" name="组合 11"/>
              <p:cNvGrpSpPr>
                <a:grpSpLocks/>
              </p:cNvGrpSpPr>
              <p:nvPr/>
            </p:nvGrpSpPr>
            <p:grpSpPr bwMode="auto">
              <a:xfrm>
                <a:off x="4881544" y="2074850"/>
                <a:ext cx="1000132" cy="822380"/>
                <a:chOff x="2428860" y="1714488"/>
                <a:chExt cx="1000132" cy="822380"/>
              </a:xfrm>
            </p:grpSpPr>
            <p:grpSp>
              <p:nvGrpSpPr>
                <p:cNvPr id="20889" name="组合 3"/>
                <p:cNvGrpSpPr>
                  <a:grpSpLocks/>
                </p:cNvGrpSpPr>
                <p:nvPr/>
              </p:nvGrpSpPr>
              <p:grpSpPr bwMode="auto">
                <a:xfrm>
                  <a:off x="2714612" y="1928802"/>
                  <a:ext cx="404278" cy="360000"/>
                  <a:chOff x="1924032" y="1500174"/>
                  <a:chExt cx="404278" cy="360000"/>
                </a:xfrm>
              </p:grpSpPr>
              <p:sp>
                <p:nvSpPr>
                  <p:cNvPr id="325" name="椭圆 17"/>
                  <p:cNvSpPr/>
                  <p:nvPr/>
                </p:nvSpPr>
                <p:spPr>
                  <a:xfrm>
                    <a:off x="1928794" y="1500175"/>
                    <a:ext cx="396878" cy="36036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0895"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321" name="椭圆 13"/>
                <p:cNvSpPr/>
                <p:nvPr/>
              </p:nvSpPr>
              <p:spPr>
                <a:xfrm>
                  <a:off x="2857488" y="242886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22" name="椭圆 12"/>
                <p:cNvSpPr/>
                <p:nvPr/>
              </p:nvSpPr>
              <p:spPr>
                <a:xfrm>
                  <a:off x="2857488" y="171448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23" name="椭圆 15"/>
                <p:cNvSpPr/>
                <p:nvPr/>
              </p:nvSpPr>
              <p:spPr>
                <a:xfrm>
                  <a:off x="3321041" y="2071679"/>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24" name="椭圆 323"/>
                <p:cNvSpPr/>
                <p:nvPr/>
              </p:nvSpPr>
              <p:spPr>
                <a:xfrm>
                  <a:off x="2428860" y="2071679"/>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805" name="组合 19"/>
              <p:cNvGrpSpPr>
                <a:grpSpLocks/>
              </p:cNvGrpSpPr>
              <p:nvPr/>
            </p:nvGrpSpPr>
            <p:grpSpPr bwMode="auto">
              <a:xfrm>
                <a:off x="2309776" y="2074850"/>
                <a:ext cx="1000132" cy="822380"/>
                <a:chOff x="2428860" y="1714488"/>
                <a:chExt cx="1000132" cy="822380"/>
              </a:xfrm>
            </p:grpSpPr>
            <p:grpSp>
              <p:nvGrpSpPr>
                <p:cNvPr id="20882" name="组合 3"/>
                <p:cNvGrpSpPr>
                  <a:grpSpLocks/>
                </p:cNvGrpSpPr>
                <p:nvPr/>
              </p:nvGrpSpPr>
              <p:grpSpPr bwMode="auto">
                <a:xfrm>
                  <a:off x="2714612" y="1928802"/>
                  <a:ext cx="404278" cy="360000"/>
                  <a:chOff x="1924032" y="1500174"/>
                  <a:chExt cx="404278" cy="360000"/>
                </a:xfrm>
              </p:grpSpPr>
              <p:sp>
                <p:nvSpPr>
                  <p:cNvPr id="318" name="椭圆 317"/>
                  <p:cNvSpPr/>
                  <p:nvPr/>
                </p:nvSpPr>
                <p:spPr>
                  <a:xfrm>
                    <a:off x="1928794" y="1500175"/>
                    <a:ext cx="396878" cy="36036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0888"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314" name="椭圆 313"/>
                <p:cNvSpPr/>
                <p:nvPr/>
              </p:nvSpPr>
              <p:spPr>
                <a:xfrm>
                  <a:off x="2857488" y="242886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15" name="椭圆 20"/>
                <p:cNvSpPr/>
                <p:nvPr/>
              </p:nvSpPr>
              <p:spPr>
                <a:xfrm>
                  <a:off x="2857488" y="171448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16" name="椭圆 315"/>
                <p:cNvSpPr/>
                <p:nvPr/>
              </p:nvSpPr>
              <p:spPr>
                <a:xfrm>
                  <a:off x="3321041" y="2071679"/>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17" name="椭圆 316"/>
                <p:cNvSpPr/>
                <p:nvPr/>
              </p:nvSpPr>
              <p:spPr>
                <a:xfrm>
                  <a:off x="2428860" y="2071679"/>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806" name="组合 27"/>
              <p:cNvGrpSpPr>
                <a:grpSpLocks/>
              </p:cNvGrpSpPr>
              <p:nvPr/>
            </p:nvGrpSpPr>
            <p:grpSpPr bwMode="auto">
              <a:xfrm>
                <a:off x="3595660" y="3109858"/>
                <a:ext cx="1000132" cy="822380"/>
                <a:chOff x="2428860" y="1714488"/>
                <a:chExt cx="1000132" cy="822380"/>
              </a:xfrm>
            </p:grpSpPr>
            <p:grpSp>
              <p:nvGrpSpPr>
                <p:cNvPr id="20875" name="组合 3"/>
                <p:cNvGrpSpPr>
                  <a:grpSpLocks/>
                </p:cNvGrpSpPr>
                <p:nvPr/>
              </p:nvGrpSpPr>
              <p:grpSpPr bwMode="auto">
                <a:xfrm>
                  <a:off x="2714612" y="1928802"/>
                  <a:ext cx="404278" cy="360000"/>
                  <a:chOff x="1924032" y="1500174"/>
                  <a:chExt cx="404278" cy="360000"/>
                </a:xfrm>
              </p:grpSpPr>
              <p:sp>
                <p:nvSpPr>
                  <p:cNvPr id="311" name="椭圆 310"/>
                  <p:cNvSpPr/>
                  <p:nvPr/>
                </p:nvSpPr>
                <p:spPr>
                  <a:xfrm>
                    <a:off x="1928794" y="1500224"/>
                    <a:ext cx="396878" cy="36036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0881"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307" name="椭圆 306"/>
                <p:cNvSpPr/>
                <p:nvPr/>
              </p:nvSpPr>
              <p:spPr>
                <a:xfrm>
                  <a:off x="2857488" y="242891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08" name="椭圆 28"/>
                <p:cNvSpPr/>
                <p:nvPr/>
              </p:nvSpPr>
              <p:spPr>
                <a:xfrm>
                  <a:off x="2857488" y="171453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09" name="椭圆 308"/>
                <p:cNvSpPr/>
                <p:nvPr/>
              </p:nvSpPr>
              <p:spPr>
                <a:xfrm>
                  <a:off x="3321041" y="207172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10" name="椭圆 309"/>
                <p:cNvSpPr/>
                <p:nvPr/>
              </p:nvSpPr>
              <p:spPr>
                <a:xfrm>
                  <a:off x="2428860" y="207172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807" name="组合 35"/>
              <p:cNvGrpSpPr>
                <a:grpSpLocks/>
              </p:cNvGrpSpPr>
              <p:nvPr/>
            </p:nvGrpSpPr>
            <p:grpSpPr bwMode="auto">
              <a:xfrm>
                <a:off x="3595660" y="1074718"/>
                <a:ext cx="1000132" cy="822380"/>
                <a:chOff x="2428860" y="1714488"/>
                <a:chExt cx="1000132" cy="822380"/>
              </a:xfrm>
            </p:grpSpPr>
            <p:grpSp>
              <p:nvGrpSpPr>
                <p:cNvPr id="20868" name="组合 3"/>
                <p:cNvGrpSpPr>
                  <a:grpSpLocks/>
                </p:cNvGrpSpPr>
                <p:nvPr/>
              </p:nvGrpSpPr>
              <p:grpSpPr bwMode="auto">
                <a:xfrm>
                  <a:off x="2714612" y="1928802"/>
                  <a:ext cx="404278" cy="360000"/>
                  <a:chOff x="1924032" y="1500174"/>
                  <a:chExt cx="404278" cy="360000"/>
                </a:xfrm>
              </p:grpSpPr>
              <p:sp>
                <p:nvSpPr>
                  <p:cNvPr id="304" name="椭圆 41"/>
                  <p:cNvSpPr/>
                  <p:nvPr/>
                </p:nvSpPr>
                <p:spPr>
                  <a:xfrm>
                    <a:off x="1928794" y="1500174"/>
                    <a:ext cx="396878" cy="36036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0874"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300" name="椭圆 299"/>
                <p:cNvSpPr/>
                <p:nvPr/>
              </p:nvSpPr>
              <p:spPr>
                <a:xfrm>
                  <a:off x="2857488" y="242886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01" name="椭圆 36"/>
                <p:cNvSpPr/>
                <p:nvPr/>
              </p:nvSpPr>
              <p:spPr>
                <a:xfrm>
                  <a:off x="2857488" y="171448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02" name="椭圆 301"/>
                <p:cNvSpPr/>
                <p:nvPr/>
              </p:nvSpPr>
              <p:spPr>
                <a:xfrm>
                  <a:off x="3321041" y="207167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03" name="椭圆 302"/>
                <p:cNvSpPr/>
                <p:nvPr/>
              </p:nvSpPr>
              <p:spPr>
                <a:xfrm>
                  <a:off x="2428860" y="207167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239" name="椭圆 238"/>
              <p:cNvSpPr/>
              <p:nvPr/>
            </p:nvSpPr>
            <p:spPr>
              <a:xfrm>
                <a:off x="3924274" y="2717792"/>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40" name="椭圆 239"/>
              <p:cNvSpPr/>
              <p:nvPr/>
            </p:nvSpPr>
            <p:spPr>
              <a:xfrm>
                <a:off x="3933799" y="1674797"/>
                <a:ext cx="285752" cy="576267"/>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41" name="椭圆 240"/>
              <p:cNvSpPr/>
              <p:nvPr/>
            </p:nvSpPr>
            <p:spPr>
              <a:xfrm rot="5400000">
                <a:off x="3312289" y="2186769"/>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42" name="椭圆 241"/>
              <p:cNvSpPr/>
              <p:nvPr/>
            </p:nvSpPr>
            <p:spPr>
              <a:xfrm rot="5400000">
                <a:off x="4598173" y="2196295"/>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20812" name="组合 47"/>
              <p:cNvGrpSpPr>
                <a:grpSpLocks/>
              </p:cNvGrpSpPr>
              <p:nvPr/>
            </p:nvGrpSpPr>
            <p:grpSpPr bwMode="auto">
              <a:xfrm>
                <a:off x="2309776" y="1074718"/>
                <a:ext cx="1000132" cy="822380"/>
                <a:chOff x="2428860" y="1714488"/>
                <a:chExt cx="1000132" cy="822380"/>
              </a:xfrm>
            </p:grpSpPr>
            <p:grpSp>
              <p:nvGrpSpPr>
                <p:cNvPr id="20861" name="组合 3"/>
                <p:cNvGrpSpPr>
                  <a:grpSpLocks/>
                </p:cNvGrpSpPr>
                <p:nvPr/>
              </p:nvGrpSpPr>
              <p:grpSpPr bwMode="auto">
                <a:xfrm>
                  <a:off x="2714612" y="1928802"/>
                  <a:ext cx="404278" cy="360000"/>
                  <a:chOff x="1924032" y="1500174"/>
                  <a:chExt cx="404278" cy="360000"/>
                </a:xfrm>
              </p:grpSpPr>
              <p:sp>
                <p:nvSpPr>
                  <p:cNvPr id="297" name="椭圆 296"/>
                  <p:cNvSpPr/>
                  <p:nvPr/>
                </p:nvSpPr>
                <p:spPr>
                  <a:xfrm>
                    <a:off x="1928794" y="1500174"/>
                    <a:ext cx="396878" cy="36036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0867"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293" name="椭圆 292"/>
                <p:cNvSpPr/>
                <p:nvPr/>
              </p:nvSpPr>
              <p:spPr>
                <a:xfrm>
                  <a:off x="2857488" y="242886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94" name="椭圆 293"/>
                <p:cNvSpPr/>
                <p:nvPr/>
              </p:nvSpPr>
              <p:spPr>
                <a:xfrm>
                  <a:off x="2857488" y="171448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95" name="椭圆 294"/>
                <p:cNvSpPr/>
                <p:nvPr/>
              </p:nvSpPr>
              <p:spPr>
                <a:xfrm>
                  <a:off x="3321041" y="207167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96" name="椭圆 295"/>
                <p:cNvSpPr/>
                <p:nvPr/>
              </p:nvSpPr>
              <p:spPr>
                <a:xfrm>
                  <a:off x="2428860" y="207167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244" name="椭圆 243"/>
              <p:cNvSpPr/>
              <p:nvPr/>
            </p:nvSpPr>
            <p:spPr>
              <a:xfrm>
                <a:off x="2647915" y="1674797"/>
                <a:ext cx="285752" cy="576267"/>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20814" name="组合 56"/>
              <p:cNvGrpSpPr>
                <a:grpSpLocks/>
              </p:cNvGrpSpPr>
              <p:nvPr/>
            </p:nvGrpSpPr>
            <p:grpSpPr bwMode="auto">
              <a:xfrm>
                <a:off x="4881544" y="1074718"/>
                <a:ext cx="1000132" cy="822380"/>
                <a:chOff x="2428860" y="1714488"/>
                <a:chExt cx="1000132" cy="822380"/>
              </a:xfrm>
            </p:grpSpPr>
            <p:grpSp>
              <p:nvGrpSpPr>
                <p:cNvPr id="20854" name="组合 3"/>
                <p:cNvGrpSpPr>
                  <a:grpSpLocks/>
                </p:cNvGrpSpPr>
                <p:nvPr/>
              </p:nvGrpSpPr>
              <p:grpSpPr bwMode="auto">
                <a:xfrm>
                  <a:off x="2714612" y="1928802"/>
                  <a:ext cx="404278" cy="360000"/>
                  <a:chOff x="1924032" y="1500174"/>
                  <a:chExt cx="404278" cy="360000"/>
                </a:xfrm>
              </p:grpSpPr>
              <p:sp>
                <p:nvSpPr>
                  <p:cNvPr id="290" name="椭圆 289"/>
                  <p:cNvSpPr/>
                  <p:nvPr/>
                </p:nvSpPr>
                <p:spPr>
                  <a:xfrm>
                    <a:off x="1928794" y="1500174"/>
                    <a:ext cx="396878" cy="36036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0860"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286" name="椭圆 285"/>
                <p:cNvSpPr/>
                <p:nvPr/>
              </p:nvSpPr>
              <p:spPr>
                <a:xfrm>
                  <a:off x="2857488" y="242886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87" name="椭圆 286"/>
                <p:cNvSpPr/>
                <p:nvPr/>
              </p:nvSpPr>
              <p:spPr>
                <a:xfrm>
                  <a:off x="2857488" y="171448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88" name="椭圆 287"/>
                <p:cNvSpPr/>
                <p:nvPr/>
              </p:nvSpPr>
              <p:spPr>
                <a:xfrm>
                  <a:off x="3321041" y="207167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89" name="椭圆 288"/>
                <p:cNvSpPr/>
                <p:nvPr/>
              </p:nvSpPr>
              <p:spPr>
                <a:xfrm>
                  <a:off x="2428860" y="207167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246" name="椭圆 245"/>
              <p:cNvSpPr/>
              <p:nvPr/>
            </p:nvSpPr>
            <p:spPr>
              <a:xfrm>
                <a:off x="5219683" y="1674797"/>
                <a:ext cx="285752" cy="576267"/>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20816" name="组合 65"/>
              <p:cNvGrpSpPr>
                <a:grpSpLocks/>
              </p:cNvGrpSpPr>
              <p:nvPr/>
            </p:nvGrpSpPr>
            <p:grpSpPr bwMode="auto">
              <a:xfrm>
                <a:off x="2309776" y="3109858"/>
                <a:ext cx="1000132" cy="822380"/>
                <a:chOff x="2428860" y="1714488"/>
                <a:chExt cx="1000132" cy="822380"/>
              </a:xfrm>
            </p:grpSpPr>
            <p:grpSp>
              <p:nvGrpSpPr>
                <p:cNvPr id="20847" name="组合 3"/>
                <p:cNvGrpSpPr>
                  <a:grpSpLocks/>
                </p:cNvGrpSpPr>
                <p:nvPr/>
              </p:nvGrpSpPr>
              <p:grpSpPr bwMode="auto">
                <a:xfrm>
                  <a:off x="2714612" y="1928802"/>
                  <a:ext cx="404278" cy="360000"/>
                  <a:chOff x="1924032" y="1500174"/>
                  <a:chExt cx="404278" cy="360000"/>
                </a:xfrm>
              </p:grpSpPr>
              <p:sp>
                <p:nvSpPr>
                  <p:cNvPr id="283" name="椭圆 282"/>
                  <p:cNvSpPr/>
                  <p:nvPr/>
                </p:nvSpPr>
                <p:spPr>
                  <a:xfrm>
                    <a:off x="1928794" y="1500224"/>
                    <a:ext cx="396878" cy="36036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0853"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279" name="椭圆 278"/>
                <p:cNvSpPr/>
                <p:nvPr/>
              </p:nvSpPr>
              <p:spPr>
                <a:xfrm>
                  <a:off x="2857488" y="242891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80" name="椭圆 279"/>
                <p:cNvSpPr/>
                <p:nvPr/>
              </p:nvSpPr>
              <p:spPr>
                <a:xfrm>
                  <a:off x="2857488" y="171453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81" name="椭圆 280"/>
                <p:cNvSpPr/>
                <p:nvPr/>
              </p:nvSpPr>
              <p:spPr>
                <a:xfrm>
                  <a:off x="3321041" y="207172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82" name="椭圆 281"/>
                <p:cNvSpPr/>
                <p:nvPr/>
              </p:nvSpPr>
              <p:spPr>
                <a:xfrm>
                  <a:off x="2428860" y="207172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248" name="椭圆 247"/>
              <p:cNvSpPr/>
              <p:nvPr/>
            </p:nvSpPr>
            <p:spPr>
              <a:xfrm>
                <a:off x="2638390" y="2717792"/>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20818" name="组合 74"/>
              <p:cNvGrpSpPr>
                <a:grpSpLocks/>
              </p:cNvGrpSpPr>
              <p:nvPr/>
            </p:nvGrpSpPr>
            <p:grpSpPr bwMode="auto">
              <a:xfrm>
                <a:off x="4881544" y="3109858"/>
                <a:ext cx="1000132" cy="822380"/>
                <a:chOff x="2428860" y="1714488"/>
                <a:chExt cx="1000132" cy="822380"/>
              </a:xfrm>
            </p:grpSpPr>
            <p:grpSp>
              <p:nvGrpSpPr>
                <p:cNvPr id="20840" name="组合 3"/>
                <p:cNvGrpSpPr>
                  <a:grpSpLocks/>
                </p:cNvGrpSpPr>
                <p:nvPr/>
              </p:nvGrpSpPr>
              <p:grpSpPr bwMode="auto">
                <a:xfrm>
                  <a:off x="2714612" y="1928802"/>
                  <a:ext cx="404278" cy="360000"/>
                  <a:chOff x="1924032" y="1500174"/>
                  <a:chExt cx="404278" cy="360000"/>
                </a:xfrm>
              </p:grpSpPr>
              <p:sp>
                <p:nvSpPr>
                  <p:cNvPr id="276" name="椭圆 275"/>
                  <p:cNvSpPr/>
                  <p:nvPr/>
                </p:nvSpPr>
                <p:spPr>
                  <a:xfrm>
                    <a:off x="1928794" y="1500224"/>
                    <a:ext cx="396878" cy="36036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0846"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272" name="椭圆 271"/>
                <p:cNvSpPr/>
                <p:nvPr/>
              </p:nvSpPr>
              <p:spPr>
                <a:xfrm>
                  <a:off x="2857488" y="242891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73" name="椭圆 272"/>
                <p:cNvSpPr/>
                <p:nvPr/>
              </p:nvSpPr>
              <p:spPr>
                <a:xfrm>
                  <a:off x="2857488" y="171453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74" name="椭圆 273"/>
                <p:cNvSpPr/>
                <p:nvPr/>
              </p:nvSpPr>
              <p:spPr>
                <a:xfrm>
                  <a:off x="3321041" y="207172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75" name="椭圆 274"/>
                <p:cNvSpPr/>
                <p:nvPr/>
              </p:nvSpPr>
              <p:spPr>
                <a:xfrm>
                  <a:off x="2428860" y="207172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250" name="椭圆 249"/>
              <p:cNvSpPr/>
              <p:nvPr/>
            </p:nvSpPr>
            <p:spPr>
              <a:xfrm>
                <a:off x="5210158" y="2717792"/>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51" name="椭圆 250"/>
              <p:cNvSpPr/>
              <p:nvPr/>
            </p:nvSpPr>
            <p:spPr>
              <a:xfrm rot="5400000">
                <a:off x="3312289" y="1186637"/>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52" name="椭圆 251"/>
              <p:cNvSpPr/>
              <p:nvPr/>
            </p:nvSpPr>
            <p:spPr>
              <a:xfrm rot="5400000">
                <a:off x="4598173" y="1196162"/>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53" name="椭圆 252"/>
              <p:cNvSpPr/>
              <p:nvPr/>
            </p:nvSpPr>
            <p:spPr>
              <a:xfrm rot="5400000">
                <a:off x="3312289" y="3225002"/>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54" name="椭圆 253"/>
              <p:cNvSpPr/>
              <p:nvPr/>
            </p:nvSpPr>
            <p:spPr>
              <a:xfrm rot="5400000">
                <a:off x="4598173" y="3234527"/>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55" name="椭圆 254"/>
              <p:cNvSpPr/>
              <p:nvPr/>
            </p:nvSpPr>
            <p:spPr>
              <a:xfrm>
                <a:off x="3924274" y="3736975"/>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56" name="椭圆 255"/>
              <p:cNvSpPr/>
              <p:nvPr/>
            </p:nvSpPr>
            <p:spPr>
              <a:xfrm>
                <a:off x="2638390" y="3736975"/>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57" name="椭圆 256"/>
              <p:cNvSpPr/>
              <p:nvPr/>
            </p:nvSpPr>
            <p:spPr>
              <a:xfrm>
                <a:off x="5210158" y="3736975"/>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58" name="椭圆 257"/>
              <p:cNvSpPr/>
              <p:nvPr/>
            </p:nvSpPr>
            <p:spPr>
              <a:xfrm>
                <a:off x="3924274" y="665140"/>
                <a:ext cx="285752" cy="576267"/>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59" name="椭圆 258"/>
              <p:cNvSpPr/>
              <p:nvPr/>
            </p:nvSpPr>
            <p:spPr>
              <a:xfrm>
                <a:off x="2638390" y="665140"/>
                <a:ext cx="285752" cy="576267"/>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60" name="椭圆 259"/>
              <p:cNvSpPr/>
              <p:nvPr/>
            </p:nvSpPr>
            <p:spPr>
              <a:xfrm>
                <a:off x="5210158" y="665140"/>
                <a:ext cx="285752" cy="576267"/>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61" name="椭圆 260"/>
              <p:cNvSpPr/>
              <p:nvPr/>
            </p:nvSpPr>
            <p:spPr>
              <a:xfrm rot="5400000">
                <a:off x="2097843" y="2186768"/>
                <a:ext cx="285752" cy="576267"/>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62" name="椭圆 261"/>
              <p:cNvSpPr/>
              <p:nvPr/>
            </p:nvSpPr>
            <p:spPr>
              <a:xfrm rot="5400000">
                <a:off x="2097843" y="1186636"/>
                <a:ext cx="285752" cy="576267"/>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63" name="椭圆 262"/>
              <p:cNvSpPr/>
              <p:nvPr/>
            </p:nvSpPr>
            <p:spPr>
              <a:xfrm rot="5400000">
                <a:off x="2097843" y="3225001"/>
                <a:ext cx="285752" cy="576267"/>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64" name="椭圆 263"/>
              <p:cNvSpPr/>
              <p:nvPr/>
            </p:nvSpPr>
            <p:spPr>
              <a:xfrm rot="5400000">
                <a:off x="5807856" y="2196295"/>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65" name="椭圆 264"/>
              <p:cNvSpPr/>
              <p:nvPr/>
            </p:nvSpPr>
            <p:spPr>
              <a:xfrm rot="5400000">
                <a:off x="5807856" y="1196162"/>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66" name="椭圆 265"/>
              <p:cNvSpPr/>
              <p:nvPr/>
            </p:nvSpPr>
            <p:spPr>
              <a:xfrm rot="5400000">
                <a:off x="5807856" y="3234527"/>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67" name="矩形 266"/>
              <p:cNvSpPr/>
              <p:nvPr/>
            </p:nvSpPr>
            <p:spPr>
              <a:xfrm>
                <a:off x="2024024" y="593702"/>
                <a:ext cx="4143404"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68" name="矩形 267"/>
              <p:cNvSpPr/>
              <p:nvPr/>
            </p:nvSpPr>
            <p:spPr>
              <a:xfrm>
                <a:off x="2014499" y="4037014"/>
                <a:ext cx="4143404" cy="323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69" name="矩形 268"/>
              <p:cNvSpPr/>
              <p:nvPr/>
            </p:nvSpPr>
            <p:spPr>
              <a:xfrm rot="5400000">
                <a:off x="4488634" y="2467759"/>
                <a:ext cx="3357587"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70" name="矩形 269"/>
              <p:cNvSpPr/>
              <p:nvPr/>
            </p:nvSpPr>
            <p:spPr>
              <a:xfrm rot="5400000">
                <a:off x="345231" y="2396321"/>
                <a:ext cx="3357586"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grpSp>
        <p:nvGrpSpPr>
          <p:cNvPr id="25801" name="组合 229"/>
          <p:cNvGrpSpPr>
            <a:grpSpLocks/>
          </p:cNvGrpSpPr>
          <p:nvPr/>
        </p:nvGrpSpPr>
        <p:grpSpPr bwMode="auto">
          <a:xfrm>
            <a:off x="214313" y="385763"/>
            <a:ext cx="4429125" cy="3767137"/>
            <a:chOff x="285720" y="876282"/>
            <a:chExt cx="4429156" cy="3767164"/>
          </a:xfrm>
        </p:grpSpPr>
        <p:sp>
          <p:nvSpPr>
            <p:cNvPr id="229" name="矩形 228"/>
            <p:cNvSpPr/>
            <p:nvPr/>
          </p:nvSpPr>
          <p:spPr>
            <a:xfrm>
              <a:off x="571472" y="1142984"/>
              <a:ext cx="3857652" cy="3214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20700" name="组合 116"/>
            <p:cNvGrpSpPr>
              <a:grpSpLocks/>
            </p:cNvGrpSpPr>
            <p:nvPr/>
          </p:nvGrpSpPr>
          <p:grpSpPr bwMode="auto">
            <a:xfrm>
              <a:off x="285720" y="876282"/>
              <a:ext cx="4429156" cy="3767164"/>
              <a:chOff x="1881148" y="593702"/>
              <a:chExt cx="4429156" cy="3767164"/>
            </a:xfrm>
          </p:grpSpPr>
          <p:grpSp>
            <p:nvGrpSpPr>
              <p:cNvPr id="20701" name="组合 3"/>
              <p:cNvGrpSpPr>
                <a:grpSpLocks/>
              </p:cNvGrpSpPr>
              <p:nvPr/>
            </p:nvGrpSpPr>
            <p:grpSpPr bwMode="auto">
              <a:xfrm>
                <a:off x="3595660" y="2074850"/>
                <a:ext cx="1000132" cy="822380"/>
                <a:chOff x="2428860" y="1714488"/>
                <a:chExt cx="1000132" cy="822380"/>
              </a:xfrm>
            </p:grpSpPr>
            <p:grpSp>
              <p:nvGrpSpPr>
                <p:cNvPr id="20794" name="组合 3"/>
                <p:cNvGrpSpPr>
                  <a:grpSpLocks/>
                </p:cNvGrpSpPr>
                <p:nvPr/>
              </p:nvGrpSpPr>
              <p:grpSpPr bwMode="auto">
                <a:xfrm>
                  <a:off x="2714612" y="1928802"/>
                  <a:ext cx="404278" cy="360000"/>
                  <a:chOff x="1924032" y="1500174"/>
                  <a:chExt cx="404278" cy="360000"/>
                </a:xfrm>
              </p:grpSpPr>
              <p:sp>
                <p:nvSpPr>
                  <p:cNvPr id="10" name="椭圆 1"/>
                  <p:cNvSpPr/>
                  <p:nvPr/>
                </p:nvSpPr>
                <p:spPr>
                  <a:xfrm>
                    <a:off x="1928794" y="1500175"/>
                    <a:ext cx="396878" cy="36036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0800"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6" name="椭圆 4"/>
                <p:cNvSpPr/>
                <p:nvPr/>
              </p:nvSpPr>
              <p:spPr>
                <a:xfrm>
                  <a:off x="2857488" y="242886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7" name="椭圆 6"/>
                <p:cNvSpPr/>
                <p:nvPr/>
              </p:nvSpPr>
              <p:spPr>
                <a:xfrm>
                  <a:off x="2857488" y="171448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 name="椭圆 7"/>
                <p:cNvSpPr/>
                <p:nvPr/>
              </p:nvSpPr>
              <p:spPr>
                <a:xfrm>
                  <a:off x="3321041" y="2071679"/>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 name="椭圆 8"/>
                <p:cNvSpPr/>
                <p:nvPr/>
              </p:nvSpPr>
              <p:spPr>
                <a:xfrm>
                  <a:off x="2428860" y="2071679"/>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702" name="组合 11"/>
              <p:cNvGrpSpPr>
                <a:grpSpLocks/>
              </p:cNvGrpSpPr>
              <p:nvPr/>
            </p:nvGrpSpPr>
            <p:grpSpPr bwMode="auto">
              <a:xfrm>
                <a:off x="4881544" y="2074850"/>
                <a:ext cx="1000132" cy="822380"/>
                <a:chOff x="2428860" y="1714488"/>
                <a:chExt cx="1000132" cy="822380"/>
              </a:xfrm>
            </p:grpSpPr>
            <p:grpSp>
              <p:nvGrpSpPr>
                <p:cNvPr id="20787" name="组合 3"/>
                <p:cNvGrpSpPr>
                  <a:grpSpLocks/>
                </p:cNvGrpSpPr>
                <p:nvPr/>
              </p:nvGrpSpPr>
              <p:grpSpPr bwMode="auto">
                <a:xfrm>
                  <a:off x="2714612" y="1928802"/>
                  <a:ext cx="404278" cy="360000"/>
                  <a:chOff x="1924032" y="1500174"/>
                  <a:chExt cx="404278" cy="360000"/>
                </a:xfrm>
              </p:grpSpPr>
              <p:sp>
                <p:nvSpPr>
                  <p:cNvPr id="18" name="椭圆 17"/>
                  <p:cNvSpPr/>
                  <p:nvPr/>
                </p:nvSpPr>
                <p:spPr>
                  <a:xfrm>
                    <a:off x="1928794" y="1500175"/>
                    <a:ext cx="396878" cy="36036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0793"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14" name="椭圆 13"/>
                <p:cNvSpPr/>
                <p:nvPr/>
              </p:nvSpPr>
              <p:spPr>
                <a:xfrm>
                  <a:off x="2857488" y="242886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椭圆 12"/>
                <p:cNvSpPr/>
                <p:nvPr/>
              </p:nvSpPr>
              <p:spPr>
                <a:xfrm>
                  <a:off x="2857488" y="171448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6" name="椭圆 15"/>
                <p:cNvSpPr/>
                <p:nvPr/>
              </p:nvSpPr>
              <p:spPr>
                <a:xfrm>
                  <a:off x="3321041" y="2071679"/>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7" name="椭圆 16"/>
                <p:cNvSpPr/>
                <p:nvPr/>
              </p:nvSpPr>
              <p:spPr>
                <a:xfrm>
                  <a:off x="2428860" y="2071679"/>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703" name="组合 19"/>
              <p:cNvGrpSpPr>
                <a:grpSpLocks/>
              </p:cNvGrpSpPr>
              <p:nvPr/>
            </p:nvGrpSpPr>
            <p:grpSpPr bwMode="auto">
              <a:xfrm>
                <a:off x="2309776" y="2074850"/>
                <a:ext cx="1000132" cy="822380"/>
                <a:chOff x="2428860" y="1714488"/>
                <a:chExt cx="1000132" cy="822380"/>
              </a:xfrm>
            </p:grpSpPr>
            <p:grpSp>
              <p:nvGrpSpPr>
                <p:cNvPr id="20780" name="组合 3"/>
                <p:cNvGrpSpPr>
                  <a:grpSpLocks/>
                </p:cNvGrpSpPr>
                <p:nvPr/>
              </p:nvGrpSpPr>
              <p:grpSpPr bwMode="auto">
                <a:xfrm>
                  <a:off x="2714612" y="1928802"/>
                  <a:ext cx="404278" cy="360000"/>
                  <a:chOff x="1924032" y="1500174"/>
                  <a:chExt cx="404278" cy="360000"/>
                </a:xfrm>
              </p:grpSpPr>
              <p:sp>
                <p:nvSpPr>
                  <p:cNvPr id="26" name="椭圆 25"/>
                  <p:cNvSpPr/>
                  <p:nvPr/>
                </p:nvSpPr>
                <p:spPr>
                  <a:xfrm>
                    <a:off x="1928794" y="1500175"/>
                    <a:ext cx="396878" cy="36036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0786"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22" name="椭圆 21"/>
                <p:cNvSpPr/>
                <p:nvPr/>
              </p:nvSpPr>
              <p:spPr>
                <a:xfrm>
                  <a:off x="2857488" y="242886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3" name="椭圆 20"/>
                <p:cNvSpPr/>
                <p:nvPr/>
              </p:nvSpPr>
              <p:spPr>
                <a:xfrm>
                  <a:off x="2857488" y="171448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4" name="椭圆 23"/>
                <p:cNvSpPr/>
                <p:nvPr/>
              </p:nvSpPr>
              <p:spPr>
                <a:xfrm>
                  <a:off x="3321041" y="2071679"/>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5" name="椭圆 24"/>
                <p:cNvSpPr/>
                <p:nvPr/>
              </p:nvSpPr>
              <p:spPr>
                <a:xfrm>
                  <a:off x="2428860" y="2071679"/>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704" name="组合 27"/>
              <p:cNvGrpSpPr>
                <a:grpSpLocks/>
              </p:cNvGrpSpPr>
              <p:nvPr/>
            </p:nvGrpSpPr>
            <p:grpSpPr bwMode="auto">
              <a:xfrm>
                <a:off x="3595660" y="3109858"/>
                <a:ext cx="1000132" cy="822380"/>
                <a:chOff x="2428860" y="1714488"/>
                <a:chExt cx="1000132" cy="822380"/>
              </a:xfrm>
            </p:grpSpPr>
            <p:grpSp>
              <p:nvGrpSpPr>
                <p:cNvPr id="20773" name="组合 3"/>
                <p:cNvGrpSpPr>
                  <a:grpSpLocks/>
                </p:cNvGrpSpPr>
                <p:nvPr/>
              </p:nvGrpSpPr>
              <p:grpSpPr bwMode="auto">
                <a:xfrm>
                  <a:off x="2714612" y="1928802"/>
                  <a:ext cx="404278" cy="360000"/>
                  <a:chOff x="1924032" y="1500174"/>
                  <a:chExt cx="404278" cy="360000"/>
                </a:xfrm>
              </p:grpSpPr>
              <p:sp>
                <p:nvSpPr>
                  <p:cNvPr id="34" name="椭圆 33"/>
                  <p:cNvSpPr/>
                  <p:nvPr/>
                </p:nvSpPr>
                <p:spPr>
                  <a:xfrm>
                    <a:off x="1928794" y="1500224"/>
                    <a:ext cx="396878" cy="36036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0779"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30" name="椭圆 29"/>
                <p:cNvSpPr/>
                <p:nvPr/>
              </p:nvSpPr>
              <p:spPr>
                <a:xfrm>
                  <a:off x="2857488" y="242891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1" name="椭圆 28"/>
                <p:cNvSpPr/>
                <p:nvPr/>
              </p:nvSpPr>
              <p:spPr>
                <a:xfrm>
                  <a:off x="2857488" y="171453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2" name="椭圆 31"/>
                <p:cNvSpPr/>
                <p:nvPr/>
              </p:nvSpPr>
              <p:spPr>
                <a:xfrm>
                  <a:off x="3321041" y="207172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3" name="椭圆 32"/>
                <p:cNvSpPr/>
                <p:nvPr/>
              </p:nvSpPr>
              <p:spPr>
                <a:xfrm>
                  <a:off x="2428860" y="207172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705" name="组合 35"/>
              <p:cNvGrpSpPr>
                <a:grpSpLocks/>
              </p:cNvGrpSpPr>
              <p:nvPr/>
            </p:nvGrpSpPr>
            <p:grpSpPr bwMode="auto">
              <a:xfrm>
                <a:off x="3595660" y="1074718"/>
                <a:ext cx="1000132" cy="822380"/>
                <a:chOff x="2428860" y="1714488"/>
                <a:chExt cx="1000132" cy="822380"/>
              </a:xfrm>
            </p:grpSpPr>
            <p:grpSp>
              <p:nvGrpSpPr>
                <p:cNvPr id="20766" name="组合 3"/>
                <p:cNvGrpSpPr>
                  <a:grpSpLocks/>
                </p:cNvGrpSpPr>
                <p:nvPr/>
              </p:nvGrpSpPr>
              <p:grpSpPr bwMode="auto">
                <a:xfrm>
                  <a:off x="2714612" y="1928802"/>
                  <a:ext cx="404278" cy="360000"/>
                  <a:chOff x="1924032" y="1500174"/>
                  <a:chExt cx="404278" cy="360000"/>
                </a:xfrm>
              </p:grpSpPr>
              <p:sp>
                <p:nvSpPr>
                  <p:cNvPr id="42" name="椭圆 41"/>
                  <p:cNvSpPr/>
                  <p:nvPr/>
                </p:nvSpPr>
                <p:spPr>
                  <a:xfrm>
                    <a:off x="1928794" y="1500174"/>
                    <a:ext cx="396878" cy="36036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0772"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38" name="椭圆 37"/>
                <p:cNvSpPr/>
                <p:nvPr/>
              </p:nvSpPr>
              <p:spPr>
                <a:xfrm>
                  <a:off x="2857488" y="242886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9" name="椭圆 36"/>
                <p:cNvSpPr/>
                <p:nvPr/>
              </p:nvSpPr>
              <p:spPr>
                <a:xfrm>
                  <a:off x="2857488" y="171448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0" name="椭圆 39"/>
                <p:cNvSpPr/>
                <p:nvPr/>
              </p:nvSpPr>
              <p:spPr>
                <a:xfrm>
                  <a:off x="3321041" y="207167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1" name="椭圆 40"/>
                <p:cNvSpPr/>
                <p:nvPr/>
              </p:nvSpPr>
              <p:spPr>
                <a:xfrm>
                  <a:off x="2428860" y="207167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44" name="椭圆 43"/>
              <p:cNvSpPr/>
              <p:nvPr/>
            </p:nvSpPr>
            <p:spPr>
              <a:xfrm>
                <a:off x="3924274" y="2717792"/>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5" name="椭圆 44"/>
              <p:cNvSpPr/>
              <p:nvPr/>
            </p:nvSpPr>
            <p:spPr>
              <a:xfrm>
                <a:off x="3933799" y="1674797"/>
                <a:ext cx="285752" cy="576267"/>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6" name="椭圆 45"/>
              <p:cNvSpPr/>
              <p:nvPr/>
            </p:nvSpPr>
            <p:spPr>
              <a:xfrm rot="5400000">
                <a:off x="3312289" y="2186769"/>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7" name="椭圆 46"/>
              <p:cNvSpPr/>
              <p:nvPr/>
            </p:nvSpPr>
            <p:spPr>
              <a:xfrm rot="5400000">
                <a:off x="4598173" y="2196295"/>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20710" name="组合 47"/>
              <p:cNvGrpSpPr>
                <a:grpSpLocks/>
              </p:cNvGrpSpPr>
              <p:nvPr/>
            </p:nvGrpSpPr>
            <p:grpSpPr bwMode="auto">
              <a:xfrm>
                <a:off x="2309776" y="1074718"/>
                <a:ext cx="1000132" cy="822380"/>
                <a:chOff x="2428860" y="1714488"/>
                <a:chExt cx="1000132" cy="822380"/>
              </a:xfrm>
            </p:grpSpPr>
            <p:grpSp>
              <p:nvGrpSpPr>
                <p:cNvPr id="20759" name="组合 3"/>
                <p:cNvGrpSpPr>
                  <a:grpSpLocks/>
                </p:cNvGrpSpPr>
                <p:nvPr/>
              </p:nvGrpSpPr>
              <p:grpSpPr bwMode="auto">
                <a:xfrm>
                  <a:off x="2714612" y="1928802"/>
                  <a:ext cx="404278" cy="360000"/>
                  <a:chOff x="1924032" y="1500174"/>
                  <a:chExt cx="404278" cy="360000"/>
                </a:xfrm>
              </p:grpSpPr>
              <p:sp>
                <p:nvSpPr>
                  <p:cNvPr id="54" name="椭圆 53"/>
                  <p:cNvSpPr/>
                  <p:nvPr/>
                </p:nvSpPr>
                <p:spPr>
                  <a:xfrm>
                    <a:off x="1928794" y="1500174"/>
                    <a:ext cx="396878" cy="36036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0765"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50" name="椭圆 49"/>
                <p:cNvSpPr/>
                <p:nvPr/>
              </p:nvSpPr>
              <p:spPr>
                <a:xfrm>
                  <a:off x="2857488" y="242886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1" name="椭圆 50"/>
                <p:cNvSpPr/>
                <p:nvPr/>
              </p:nvSpPr>
              <p:spPr>
                <a:xfrm>
                  <a:off x="2857488" y="171448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2" name="椭圆 51"/>
                <p:cNvSpPr/>
                <p:nvPr/>
              </p:nvSpPr>
              <p:spPr>
                <a:xfrm>
                  <a:off x="3321041" y="207167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3" name="椭圆 52"/>
                <p:cNvSpPr/>
                <p:nvPr/>
              </p:nvSpPr>
              <p:spPr>
                <a:xfrm>
                  <a:off x="2428860" y="207167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56" name="椭圆 55"/>
              <p:cNvSpPr/>
              <p:nvPr/>
            </p:nvSpPr>
            <p:spPr>
              <a:xfrm>
                <a:off x="2647915" y="1674797"/>
                <a:ext cx="285752" cy="576267"/>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20712" name="组合 56"/>
              <p:cNvGrpSpPr>
                <a:grpSpLocks/>
              </p:cNvGrpSpPr>
              <p:nvPr/>
            </p:nvGrpSpPr>
            <p:grpSpPr bwMode="auto">
              <a:xfrm>
                <a:off x="4881544" y="1074718"/>
                <a:ext cx="1000132" cy="822380"/>
                <a:chOff x="2428860" y="1714488"/>
                <a:chExt cx="1000132" cy="822380"/>
              </a:xfrm>
            </p:grpSpPr>
            <p:grpSp>
              <p:nvGrpSpPr>
                <p:cNvPr id="20752" name="组合 3"/>
                <p:cNvGrpSpPr>
                  <a:grpSpLocks/>
                </p:cNvGrpSpPr>
                <p:nvPr/>
              </p:nvGrpSpPr>
              <p:grpSpPr bwMode="auto">
                <a:xfrm>
                  <a:off x="2714612" y="1928802"/>
                  <a:ext cx="404278" cy="360000"/>
                  <a:chOff x="1924032" y="1500174"/>
                  <a:chExt cx="404278" cy="360000"/>
                </a:xfrm>
              </p:grpSpPr>
              <p:sp>
                <p:nvSpPr>
                  <p:cNvPr id="63" name="椭圆 62"/>
                  <p:cNvSpPr/>
                  <p:nvPr/>
                </p:nvSpPr>
                <p:spPr>
                  <a:xfrm>
                    <a:off x="1928794" y="1500174"/>
                    <a:ext cx="396878" cy="36036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0758"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59" name="椭圆 58"/>
                <p:cNvSpPr/>
                <p:nvPr/>
              </p:nvSpPr>
              <p:spPr>
                <a:xfrm>
                  <a:off x="2857488" y="242886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0" name="椭圆 59"/>
                <p:cNvSpPr/>
                <p:nvPr/>
              </p:nvSpPr>
              <p:spPr>
                <a:xfrm>
                  <a:off x="2857488" y="171448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1" name="椭圆 60"/>
                <p:cNvSpPr/>
                <p:nvPr/>
              </p:nvSpPr>
              <p:spPr>
                <a:xfrm>
                  <a:off x="3321041" y="207167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2" name="椭圆 61"/>
                <p:cNvSpPr/>
                <p:nvPr/>
              </p:nvSpPr>
              <p:spPr>
                <a:xfrm>
                  <a:off x="2428860" y="207167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65" name="椭圆 64"/>
              <p:cNvSpPr/>
              <p:nvPr/>
            </p:nvSpPr>
            <p:spPr>
              <a:xfrm>
                <a:off x="5219683" y="1674797"/>
                <a:ext cx="285752" cy="576267"/>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20714" name="组合 65"/>
              <p:cNvGrpSpPr>
                <a:grpSpLocks/>
              </p:cNvGrpSpPr>
              <p:nvPr/>
            </p:nvGrpSpPr>
            <p:grpSpPr bwMode="auto">
              <a:xfrm>
                <a:off x="2309776" y="3109858"/>
                <a:ext cx="1000132" cy="822380"/>
                <a:chOff x="2428860" y="1714488"/>
                <a:chExt cx="1000132" cy="822380"/>
              </a:xfrm>
            </p:grpSpPr>
            <p:grpSp>
              <p:nvGrpSpPr>
                <p:cNvPr id="20745" name="组合 3"/>
                <p:cNvGrpSpPr>
                  <a:grpSpLocks/>
                </p:cNvGrpSpPr>
                <p:nvPr/>
              </p:nvGrpSpPr>
              <p:grpSpPr bwMode="auto">
                <a:xfrm>
                  <a:off x="2714612" y="1928802"/>
                  <a:ext cx="404278" cy="360000"/>
                  <a:chOff x="1924032" y="1500174"/>
                  <a:chExt cx="404278" cy="360000"/>
                </a:xfrm>
              </p:grpSpPr>
              <p:sp>
                <p:nvSpPr>
                  <p:cNvPr id="72" name="椭圆 71"/>
                  <p:cNvSpPr/>
                  <p:nvPr/>
                </p:nvSpPr>
                <p:spPr>
                  <a:xfrm>
                    <a:off x="1928794" y="1500224"/>
                    <a:ext cx="396878" cy="36036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0751"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68" name="椭圆 67"/>
                <p:cNvSpPr/>
                <p:nvPr/>
              </p:nvSpPr>
              <p:spPr>
                <a:xfrm>
                  <a:off x="2857488" y="242891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9" name="椭圆 68"/>
                <p:cNvSpPr/>
                <p:nvPr/>
              </p:nvSpPr>
              <p:spPr>
                <a:xfrm>
                  <a:off x="2857488" y="171453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70" name="椭圆 69"/>
                <p:cNvSpPr/>
                <p:nvPr/>
              </p:nvSpPr>
              <p:spPr>
                <a:xfrm>
                  <a:off x="3321041" y="207172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71" name="椭圆 70"/>
                <p:cNvSpPr/>
                <p:nvPr/>
              </p:nvSpPr>
              <p:spPr>
                <a:xfrm>
                  <a:off x="2428860" y="207172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74" name="椭圆 73"/>
              <p:cNvSpPr/>
              <p:nvPr/>
            </p:nvSpPr>
            <p:spPr>
              <a:xfrm>
                <a:off x="2638390" y="2717792"/>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20716" name="组合 74"/>
              <p:cNvGrpSpPr>
                <a:grpSpLocks/>
              </p:cNvGrpSpPr>
              <p:nvPr/>
            </p:nvGrpSpPr>
            <p:grpSpPr bwMode="auto">
              <a:xfrm>
                <a:off x="4881544" y="3109858"/>
                <a:ext cx="1000132" cy="822380"/>
                <a:chOff x="2428860" y="1714488"/>
                <a:chExt cx="1000132" cy="822380"/>
              </a:xfrm>
            </p:grpSpPr>
            <p:grpSp>
              <p:nvGrpSpPr>
                <p:cNvPr id="20738" name="组合 3"/>
                <p:cNvGrpSpPr>
                  <a:grpSpLocks/>
                </p:cNvGrpSpPr>
                <p:nvPr/>
              </p:nvGrpSpPr>
              <p:grpSpPr bwMode="auto">
                <a:xfrm>
                  <a:off x="2714612" y="1928802"/>
                  <a:ext cx="404278" cy="360000"/>
                  <a:chOff x="1924032" y="1500174"/>
                  <a:chExt cx="404278" cy="360000"/>
                </a:xfrm>
              </p:grpSpPr>
              <p:sp>
                <p:nvSpPr>
                  <p:cNvPr id="81" name="椭圆 80"/>
                  <p:cNvSpPr/>
                  <p:nvPr/>
                </p:nvSpPr>
                <p:spPr>
                  <a:xfrm>
                    <a:off x="1928794" y="1500224"/>
                    <a:ext cx="396878" cy="36036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0744"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00FF"/>
                        </a:solidFill>
                        <a:latin typeface="Times New Roman" pitchFamily="18" charset="0"/>
                        <a:cs typeface="Times New Roman" pitchFamily="18" charset="0"/>
                      </a:rPr>
                      <a:t>+4</a:t>
                    </a:r>
                    <a:endParaRPr lang="zh-CN" altLang="en-US" sz="1600">
                      <a:solidFill>
                        <a:srgbClr val="0000FF"/>
                      </a:solidFill>
                    </a:endParaRPr>
                  </a:p>
                </p:txBody>
              </p:sp>
            </p:grpSp>
            <p:sp>
              <p:nvSpPr>
                <p:cNvPr id="77" name="椭圆 76"/>
                <p:cNvSpPr/>
                <p:nvPr/>
              </p:nvSpPr>
              <p:spPr>
                <a:xfrm>
                  <a:off x="2857488" y="242891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78" name="椭圆 77"/>
                <p:cNvSpPr/>
                <p:nvPr/>
              </p:nvSpPr>
              <p:spPr>
                <a:xfrm>
                  <a:off x="2857488" y="1714537"/>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79" name="椭圆 78"/>
                <p:cNvSpPr/>
                <p:nvPr/>
              </p:nvSpPr>
              <p:spPr>
                <a:xfrm>
                  <a:off x="3321041" y="207172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0" name="椭圆 79"/>
                <p:cNvSpPr/>
                <p:nvPr/>
              </p:nvSpPr>
              <p:spPr>
                <a:xfrm>
                  <a:off x="2428860" y="2071728"/>
                  <a:ext cx="107951" cy="1079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83" name="椭圆 82"/>
              <p:cNvSpPr/>
              <p:nvPr/>
            </p:nvSpPr>
            <p:spPr>
              <a:xfrm>
                <a:off x="5210158" y="2717792"/>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4" name="椭圆 83"/>
              <p:cNvSpPr/>
              <p:nvPr/>
            </p:nvSpPr>
            <p:spPr>
              <a:xfrm rot="5400000">
                <a:off x="3312289" y="1186637"/>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5" name="椭圆 84"/>
              <p:cNvSpPr/>
              <p:nvPr/>
            </p:nvSpPr>
            <p:spPr>
              <a:xfrm rot="5400000">
                <a:off x="4598173" y="1196162"/>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6" name="椭圆 85"/>
              <p:cNvSpPr/>
              <p:nvPr/>
            </p:nvSpPr>
            <p:spPr>
              <a:xfrm rot="5400000">
                <a:off x="3312289" y="3225002"/>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7" name="椭圆 86"/>
              <p:cNvSpPr/>
              <p:nvPr/>
            </p:nvSpPr>
            <p:spPr>
              <a:xfrm rot="5400000">
                <a:off x="4598173" y="3234527"/>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8" name="椭圆 87"/>
              <p:cNvSpPr/>
              <p:nvPr/>
            </p:nvSpPr>
            <p:spPr>
              <a:xfrm>
                <a:off x="3924274" y="3736975"/>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9" name="椭圆 88"/>
              <p:cNvSpPr/>
              <p:nvPr/>
            </p:nvSpPr>
            <p:spPr>
              <a:xfrm>
                <a:off x="2638390" y="3736975"/>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0" name="椭圆 89"/>
              <p:cNvSpPr/>
              <p:nvPr/>
            </p:nvSpPr>
            <p:spPr>
              <a:xfrm>
                <a:off x="5210158" y="3736975"/>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1" name="椭圆 90"/>
              <p:cNvSpPr/>
              <p:nvPr/>
            </p:nvSpPr>
            <p:spPr>
              <a:xfrm>
                <a:off x="3924274" y="665140"/>
                <a:ext cx="285752" cy="576267"/>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2" name="椭圆 91"/>
              <p:cNvSpPr/>
              <p:nvPr/>
            </p:nvSpPr>
            <p:spPr>
              <a:xfrm>
                <a:off x="2638390" y="665140"/>
                <a:ext cx="285752" cy="576267"/>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3" name="椭圆 92"/>
              <p:cNvSpPr/>
              <p:nvPr/>
            </p:nvSpPr>
            <p:spPr>
              <a:xfrm>
                <a:off x="5210158" y="665140"/>
                <a:ext cx="285752" cy="576267"/>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4" name="椭圆 93"/>
              <p:cNvSpPr/>
              <p:nvPr/>
            </p:nvSpPr>
            <p:spPr>
              <a:xfrm rot="5400000">
                <a:off x="2097843" y="2186768"/>
                <a:ext cx="285752" cy="576267"/>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5" name="椭圆 94"/>
              <p:cNvSpPr/>
              <p:nvPr/>
            </p:nvSpPr>
            <p:spPr>
              <a:xfrm rot="5400000">
                <a:off x="2097843" y="1186636"/>
                <a:ext cx="285752" cy="576267"/>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6" name="椭圆 95"/>
              <p:cNvSpPr/>
              <p:nvPr/>
            </p:nvSpPr>
            <p:spPr>
              <a:xfrm rot="5400000">
                <a:off x="2097843" y="3225001"/>
                <a:ext cx="285752" cy="576267"/>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7" name="椭圆 96"/>
              <p:cNvSpPr/>
              <p:nvPr/>
            </p:nvSpPr>
            <p:spPr>
              <a:xfrm rot="5400000">
                <a:off x="5807856" y="2196295"/>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8" name="椭圆 97"/>
              <p:cNvSpPr/>
              <p:nvPr/>
            </p:nvSpPr>
            <p:spPr>
              <a:xfrm rot="5400000">
                <a:off x="5807856" y="1196162"/>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9" name="椭圆 98"/>
              <p:cNvSpPr/>
              <p:nvPr/>
            </p:nvSpPr>
            <p:spPr>
              <a:xfrm rot="5400000">
                <a:off x="5807856" y="3234527"/>
                <a:ext cx="285752" cy="576266"/>
              </a:xfrm>
              <a:prstGeom prst="ellipse">
                <a:avLst/>
              </a:prstGeom>
              <a:noFill/>
              <a:ln w="1905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0" name="矩形 99"/>
              <p:cNvSpPr/>
              <p:nvPr/>
            </p:nvSpPr>
            <p:spPr>
              <a:xfrm>
                <a:off x="2024024" y="593702"/>
                <a:ext cx="4143404"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1" name="矩形 100"/>
              <p:cNvSpPr/>
              <p:nvPr/>
            </p:nvSpPr>
            <p:spPr>
              <a:xfrm>
                <a:off x="2014499" y="4037014"/>
                <a:ext cx="4143404" cy="323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2" name="矩形 101"/>
              <p:cNvSpPr/>
              <p:nvPr/>
            </p:nvSpPr>
            <p:spPr>
              <a:xfrm rot="5400000">
                <a:off x="4488634" y="2467759"/>
                <a:ext cx="3357587"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3" name="矩形 102"/>
              <p:cNvSpPr/>
              <p:nvPr/>
            </p:nvSpPr>
            <p:spPr>
              <a:xfrm rot="5400000">
                <a:off x="345231" y="2396321"/>
                <a:ext cx="3357586"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sp>
        <p:nvSpPr>
          <p:cNvPr id="2" name="矩形 1"/>
          <p:cNvSpPr>
            <a:spLocks noChangeArrowheads="1"/>
          </p:cNvSpPr>
          <p:nvPr/>
        </p:nvSpPr>
        <p:spPr bwMode="auto">
          <a:xfrm>
            <a:off x="6929438" y="2671763"/>
            <a:ext cx="800100" cy="276225"/>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1200" b="1">
                <a:solidFill>
                  <a:srgbClr val="000000"/>
                </a:solidFill>
                <a:latin typeface="楷体" pitchFamily="49" charset="-122"/>
                <a:ea typeface="楷体" pitchFamily="49" charset="-122"/>
                <a:cs typeface="Times New Roman" pitchFamily="18" charset="0"/>
              </a:rPr>
              <a:t>自由电子</a:t>
            </a:r>
            <a:endParaRPr lang="zh-CN" altLang="en-US" sz="1200">
              <a:solidFill>
                <a:srgbClr val="000000"/>
              </a:solidFill>
              <a:latin typeface="楷体" pitchFamily="49" charset="-122"/>
              <a:ea typeface="楷体" pitchFamily="49" charset="-122"/>
              <a:cs typeface="Times New Roman" pitchFamily="18" charset="0"/>
            </a:endParaRPr>
          </a:p>
        </p:txBody>
      </p:sp>
      <p:sp>
        <p:nvSpPr>
          <p:cNvPr id="3" name="矩形 2"/>
          <p:cNvSpPr>
            <a:spLocks noChangeArrowheads="1"/>
          </p:cNvSpPr>
          <p:nvPr/>
        </p:nvSpPr>
        <p:spPr bwMode="auto">
          <a:xfrm>
            <a:off x="2571750" y="2509838"/>
            <a:ext cx="492125" cy="276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1200" b="1">
                <a:solidFill>
                  <a:srgbClr val="000000"/>
                </a:solidFill>
                <a:latin typeface="楷体" pitchFamily="49" charset="-122"/>
                <a:ea typeface="楷体" pitchFamily="49" charset="-122"/>
                <a:cs typeface="Times New Roman" pitchFamily="18" charset="0"/>
              </a:rPr>
              <a:t>空穴</a:t>
            </a:r>
            <a:endParaRPr lang="zh-CN" altLang="en-US" sz="1200">
              <a:solidFill>
                <a:srgbClr val="000000"/>
              </a:solidFill>
              <a:latin typeface="楷体" pitchFamily="49" charset="-122"/>
              <a:ea typeface="楷体" pitchFamily="49" charset="-122"/>
              <a:cs typeface="Times New Roman" pitchFamily="18" charset="0"/>
            </a:endParaRPr>
          </a:p>
        </p:txBody>
      </p:sp>
      <p:sp>
        <p:nvSpPr>
          <p:cNvPr id="108" name="Rectangle 2"/>
          <p:cNvSpPr txBox="1">
            <a:spLocks noRot="1" noChangeArrowheads="1"/>
          </p:cNvSpPr>
          <p:nvPr/>
        </p:nvSpPr>
        <p:spPr>
          <a:xfrm>
            <a:off x="571500" y="100013"/>
            <a:ext cx="2952750" cy="503237"/>
          </a:xfrm>
          <a:prstGeom prst="rect">
            <a:avLst/>
          </a:prstGeom>
        </p:spPr>
        <p:txBody>
          <a:bodyPr/>
          <a:lstStyle/>
          <a:p>
            <a:pPr eaLnBrk="0" hangingPunct="0">
              <a:defRPr/>
            </a:pPr>
            <a:r>
              <a:rPr lang="en-US" altLang="zh-CN" sz="2400" b="1" kern="0" dirty="0">
                <a:solidFill>
                  <a:srgbClr val="FF0000"/>
                </a:solidFill>
                <a:latin typeface="Times New Roman" pitchFamily="18" charset="0"/>
                <a:ea typeface="宋体"/>
                <a:cs typeface="Times New Roman" pitchFamily="18" charset="0"/>
              </a:rPr>
              <a:t>2. </a:t>
            </a:r>
            <a:r>
              <a:rPr lang="zh-CN" altLang="en-US" sz="2400" b="1" kern="0" dirty="0">
                <a:solidFill>
                  <a:srgbClr val="FF0000"/>
                </a:solidFill>
                <a:latin typeface="Times New Roman" pitchFamily="18" charset="0"/>
                <a:ea typeface="宋体"/>
                <a:cs typeface="Times New Roman" pitchFamily="18" charset="0"/>
              </a:rPr>
              <a:t>杂质半导体</a:t>
            </a:r>
          </a:p>
        </p:txBody>
      </p:sp>
      <p:grpSp>
        <p:nvGrpSpPr>
          <p:cNvPr id="25823" name="组合 108"/>
          <p:cNvGrpSpPr>
            <a:grpSpLocks/>
          </p:cNvGrpSpPr>
          <p:nvPr/>
        </p:nvGrpSpPr>
        <p:grpSpPr bwMode="auto">
          <a:xfrm>
            <a:off x="1928813" y="1866900"/>
            <a:ext cx="1000125" cy="822325"/>
            <a:chOff x="2428860" y="1714488"/>
            <a:chExt cx="1000132" cy="822380"/>
          </a:xfrm>
        </p:grpSpPr>
        <p:grpSp>
          <p:nvGrpSpPr>
            <p:cNvPr id="20692" name="组合 3"/>
            <p:cNvGrpSpPr>
              <a:grpSpLocks/>
            </p:cNvGrpSpPr>
            <p:nvPr/>
          </p:nvGrpSpPr>
          <p:grpSpPr bwMode="auto">
            <a:xfrm>
              <a:off x="2714612" y="1928802"/>
              <a:ext cx="404278" cy="360000"/>
              <a:chOff x="1924032" y="1500174"/>
              <a:chExt cx="404278" cy="360000"/>
            </a:xfrm>
          </p:grpSpPr>
          <p:sp>
            <p:nvSpPr>
              <p:cNvPr id="115" name="椭圆 1"/>
              <p:cNvSpPr/>
              <p:nvPr/>
            </p:nvSpPr>
            <p:spPr>
              <a:xfrm>
                <a:off x="1928794" y="1500187"/>
                <a:ext cx="396878" cy="360386"/>
              </a:xfrm>
              <a:prstGeom prst="ellipse">
                <a:avLst/>
              </a:prstGeom>
              <a:solidFill>
                <a:schemeClr val="bg1"/>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0698"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006600"/>
                    </a:solidFill>
                    <a:latin typeface="Times New Roman" pitchFamily="18" charset="0"/>
                    <a:cs typeface="Times New Roman" pitchFamily="18" charset="0"/>
                  </a:rPr>
                  <a:t>+3</a:t>
                </a:r>
                <a:endParaRPr lang="zh-CN" altLang="en-US" sz="1600">
                  <a:solidFill>
                    <a:srgbClr val="006600"/>
                  </a:solidFill>
                </a:endParaRPr>
              </a:p>
            </p:txBody>
          </p:sp>
        </p:grpSp>
        <p:sp>
          <p:nvSpPr>
            <p:cNvPr id="111" name="椭圆 4"/>
            <p:cNvSpPr/>
            <p:nvPr/>
          </p:nvSpPr>
          <p:spPr>
            <a:xfrm>
              <a:off x="2857488" y="2428911"/>
              <a:ext cx="107951" cy="10795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12" name="椭圆 111"/>
            <p:cNvSpPr/>
            <p:nvPr/>
          </p:nvSpPr>
          <p:spPr>
            <a:xfrm>
              <a:off x="2857488" y="1714488"/>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13" name="椭圆 112"/>
            <p:cNvSpPr/>
            <p:nvPr/>
          </p:nvSpPr>
          <p:spPr>
            <a:xfrm>
              <a:off x="3321041" y="2071700"/>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14" name="椭圆 113"/>
            <p:cNvSpPr/>
            <p:nvPr/>
          </p:nvSpPr>
          <p:spPr>
            <a:xfrm>
              <a:off x="2428860" y="2071700"/>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36" name="组合 227"/>
          <p:cNvGrpSpPr>
            <a:grpSpLocks/>
          </p:cNvGrpSpPr>
          <p:nvPr/>
        </p:nvGrpSpPr>
        <p:grpSpPr bwMode="auto">
          <a:xfrm>
            <a:off x="6215063" y="1866900"/>
            <a:ext cx="1000125" cy="822325"/>
            <a:chOff x="2071670" y="5072074"/>
            <a:chExt cx="1000132" cy="822380"/>
          </a:xfrm>
        </p:grpSpPr>
        <p:grpSp>
          <p:nvGrpSpPr>
            <p:cNvPr id="20683" name="组合 218"/>
            <p:cNvGrpSpPr>
              <a:grpSpLocks/>
            </p:cNvGrpSpPr>
            <p:nvPr/>
          </p:nvGrpSpPr>
          <p:grpSpPr bwMode="auto">
            <a:xfrm>
              <a:off x="2071670" y="5072074"/>
              <a:ext cx="1000132" cy="822380"/>
              <a:chOff x="2428860" y="1714488"/>
              <a:chExt cx="1000132" cy="822380"/>
            </a:xfrm>
          </p:grpSpPr>
          <p:grpSp>
            <p:nvGrpSpPr>
              <p:cNvPr id="20685" name="组合 3"/>
              <p:cNvGrpSpPr>
                <a:grpSpLocks/>
              </p:cNvGrpSpPr>
              <p:nvPr/>
            </p:nvGrpSpPr>
            <p:grpSpPr bwMode="auto">
              <a:xfrm>
                <a:off x="2714612" y="1928802"/>
                <a:ext cx="404278" cy="360000"/>
                <a:chOff x="1924032" y="1500174"/>
                <a:chExt cx="404278" cy="360000"/>
              </a:xfrm>
            </p:grpSpPr>
            <p:sp>
              <p:nvSpPr>
                <p:cNvPr id="225" name="椭圆 1"/>
                <p:cNvSpPr/>
                <p:nvPr/>
              </p:nvSpPr>
              <p:spPr>
                <a:xfrm>
                  <a:off x="1928794" y="1500187"/>
                  <a:ext cx="396878" cy="360386"/>
                </a:xfrm>
                <a:prstGeom prst="ellipse">
                  <a:avLst/>
                </a:prstGeom>
                <a:solidFill>
                  <a:schemeClr val="bg1"/>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0691" name="矩形 2"/>
                <p:cNvSpPr>
                  <a:spLocks noChangeArrowheads="1"/>
                </p:cNvSpPr>
                <p:nvPr/>
              </p:nvSpPr>
              <p:spPr bwMode="auto">
                <a:xfrm>
                  <a:off x="1924032" y="1504937"/>
                  <a:ext cx="404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600" b="1">
                      <a:solidFill>
                        <a:srgbClr val="660066"/>
                      </a:solidFill>
                      <a:latin typeface="Times New Roman" pitchFamily="18" charset="0"/>
                      <a:cs typeface="Times New Roman" pitchFamily="18" charset="0"/>
                    </a:rPr>
                    <a:t>+5</a:t>
                  </a:r>
                  <a:endParaRPr lang="zh-CN" altLang="en-US" sz="1600">
                    <a:solidFill>
                      <a:srgbClr val="660066"/>
                    </a:solidFill>
                  </a:endParaRPr>
                </a:p>
              </p:txBody>
            </p:sp>
          </p:grpSp>
          <p:sp>
            <p:nvSpPr>
              <p:cNvPr id="221" name="椭圆 4"/>
              <p:cNvSpPr/>
              <p:nvPr/>
            </p:nvSpPr>
            <p:spPr>
              <a:xfrm>
                <a:off x="2857488" y="2428911"/>
                <a:ext cx="107951" cy="10795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22" name="椭圆 221"/>
              <p:cNvSpPr/>
              <p:nvPr/>
            </p:nvSpPr>
            <p:spPr>
              <a:xfrm>
                <a:off x="2857488" y="1714488"/>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23" name="椭圆 222"/>
              <p:cNvSpPr/>
              <p:nvPr/>
            </p:nvSpPr>
            <p:spPr>
              <a:xfrm>
                <a:off x="3321041" y="2071700"/>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24" name="椭圆 223"/>
              <p:cNvSpPr/>
              <p:nvPr/>
            </p:nvSpPr>
            <p:spPr>
              <a:xfrm>
                <a:off x="2428860" y="2071700"/>
                <a:ext cx="107951" cy="107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227" name="椭圆 4"/>
            <p:cNvSpPr/>
            <p:nvPr/>
          </p:nvSpPr>
          <p:spPr>
            <a:xfrm>
              <a:off x="2963851" y="5749982"/>
              <a:ext cx="107951" cy="107957"/>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531" name="矩形 530"/>
          <p:cNvSpPr/>
          <p:nvPr/>
        </p:nvSpPr>
        <p:spPr>
          <a:xfrm>
            <a:off x="1000125" y="5886450"/>
            <a:ext cx="2765425" cy="708025"/>
          </a:xfrm>
          <a:prstGeom prst="rect">
            <a:avLst/>
          </a:prstGeom>
        </p:spPr>
        <p:txBody>
          <a:bodyPr wrap="none">
            <a:spAutoFit/>
          </a:bodyPr>
          <a:lstStyle/>
          <a:p>
            <a:pPr algn="ctr" eaLnBrk="0" hangingPunct="0">
              <a:defRPr/>
            </a:pPr>
            <a:r>
              <a:rPr lang="en-US" altLang="zh-CN" sz="2000" b="1" kern="0" dirty="0">
                <a:solidFill>
                  <a:srgbClr val="000000"/>
                </a:solidFill>
                <a:latin typeface="Times New Roman" pitchFamily="18" charset="0"/>
                <a:cs typeface="Times New Roman" pitchFamily="18" charset="0"/>
              </a:rPr>
              <a:t>P</a:t>
            </a:r>
            <a:r>
              <a:rPr lang="zh-CN" altLang="en-US" sz="2000" b="1" kern="0" dirty="0">
                <a:solidFill>
                  <a:srgbClr val="000000"/>
                </a:solidFill>
                <a:latin typeface="Times New Roman" pitchFamily="18" charset="0"/>
                <a:cs typeface="Times New Roman" pitchFamily="18" charset="0"/>
              </a:rPr>
              <a:t>型半导体</a:t>
            </a:r>
            <a:endParaRPr lang="en-US" altLang="zh-CN" sz="2000" b="1" kern="0" dirty="0">
              <a:solidFill>
                <a:srgbClr val="000000"/>
              </a:solidFill>
              <a:latin typeface="Times New Roman" pitchFamily="18" charset="0"/>
              <a:cs typeface="Times New Roman" pitchFamily="18" charset="0"/>
            </a:endParaRPr>
          </a:p>
          <a:p>
            <a:pPr algn="ctr" eaLnBrk="0" hangingPunct="0">
              <a:defRPr/>
            </a:pPr>
            <a:r>
              <a:rPr lang="zh-CN" altLang="en-US" sz="2000" b="1" kern="0" dirty="0">
                <a:solidFill>
                  <a:srgbClr val="000000"/>
                </a:solidFill>
                <a:latin typeface="Times New Roman" pitchFamily="18" charset="0"/>
                <a:cs typeface="Times New Roman" pitchFamily="18" charset="0"/>
              </a:rPr>
              <a:t>（</a:t>
            </a:r>
            <a:r>
              <a:rPr lang="zh-CN" altLang="en-US" sz="2000" b="1" kern="0" dirty="0">
                <a:solidFill>
                  <a:srgbClr val="FF0000"/>
                </a:solidFill>
                <a:latin typeface="Times New Roman" pitchFamily="18" charset="0"/>
                <a:cs typeface="Times New Roman" pitchFamily="18" charset="0"/>
              </a:rPr>
              <a:t>空穴</a:t>
            </a:r>
            <a:r>
              <a:rPr lang="zh-CN" altLang="en-US" sz="2000" b="1" kern="0" dirty="0">
                <a:solidFill>
                  <a:srgbClr val="000000"/>
                </a:solidFill>
                <a:latin typeface="Times New Roman" pitchFamily="18" charset="0"/>
                <a:cs typeface="Times New Roman" pitchFamily="18" charset="0"/>
              </a:rPr>
              <a:t>为多数载流子）</a:t>
            </a:r>
          </a:p>
        </p:txBody>
      </p:sp>
      <p:sp>
        <p:nvSpPr>
          <p:cNvPr id="532" name="矩形 531"/>
          <p:cNvSpPr/>
          <p:nvPr/>
        </p:nvSpPr>
        <p:spPr>
          <a:xfrm>
            <a:off x="5500688" y="5886450"/>
            <a:ext cx="2765425" cy="708025"/>
          </a:xfrm>
          <a:prstGeom prst="rect">
            <a:avLst/>
          </a:prstGeom>
        </p:spPr>
        <p:txBody>
          <a:bodyPr wrap="none">
            <a:spAutoFit/>
          </a:bodyPr>
          <a:lstStyle/>
          <a:p>
            <a:pPr algn="ctr" eaLnBrk="0" hangingPunct="0">
              <a:defRPr/>
            </a:pPr>
            <a:r>
              <a:rPr lang="en-US" altLang="zh-CN" sz="2000" b="1" kern="0" dirty="0">
                <a:solidFill>
                  <a:srgbClr val="000000"/>
                </a:solidFill>
                <a:latin typeface="Times New Roman" pitchFamily="18" charset="0"/>
                <a:cs typeface="Times New Roman" pitchFamily="18" charset="0"/>
              </a:rPr>
              <a:t>N</a:t>
            </a:r>
            <a:r>
              <a:rPr lang="zh-CN" altLang="en-US" sz="2000" b="1" kern="0" dirty="0">
                <a:solidFill>
                  <a:srgbClr val="000000"/>
                </a:solidFill>
                <a:latin typeface="Times New Roman" pitchFamily="18" charset="0"/>
                <a:cs typeface="Times New Roman" pitchFamily="18" charset="0"/>
              </a:rPr>
              <a:t>型半导体</a:t>
            </a:r>
            <a:endParaRPr lang="en-US" altLang="zh-CN" sz="2000" b="1" kern="0" dirty="0">
              <a:solidFill>
                <a:srgbClr val="000000"/>
              </a:solidFill>
              <a:latin typeface="Times New Roman" pitchFamily="18" charset="0"/>
              <a:cs typeface="Times New Roman" pitchFamily="18" charset="0"/>
            </a:endParaRPr>
          </a:p>
          <a:p>
            <a:pPr algn="ctr" eaLnBrk="0" hangingPunct="0">
              <a:defRPr/>
            </a:pPr>
            <a:r>
              <a:rPr lang="zh-CN" altLang="en-US" sz="2000" b="1" kern="0" dirty="0">
                <a:solidFill>
                  <a:srgbClr val="000000"/>
                </a:solidFill>
                <a:latin typeface="Times New Roman" pitchFamily="18" charset="0"/>
                <a:cs typeface="Times New Roman" pitchFamily="18" charset="0"/>
              </a:rPr>
              <a:t>（</a:t>
            </a:r>
            <a:r>
              <a:rPr lang="zh-CN" altLang="en-US" sz="2000" b="1" kern="0" dirty="0">
                <a:solidFill>
                  <a:srgbClr val="FF0000"/>
                </a:solidFill>
                <a:latin typeface="Times New Roman" pitchFamily="18" charset="0"/>
                <a:cs typeface="Times New Roman" pitchFamily="18" charset="0"/>
              </a:rPr>
              <a:t>电子</a:t>
            </a:r>
            <a:r>
              <a:rPr lang="zh-CN" altLang="en-US" sz="2000" b="1" kern="0" dirty="0">
                <a:solidFill>
                  <a:srgbClr val="000000"/>
                </a:solidFill>
                <a:latin typeface="Times New Roman" pitchFamily="18" charset="0"/>
                <a:cs typeface="Times New Roman" pitchFamily="18" charset="0"/>
              </a:rPr>
              <a:t>为多数载流子）</a:t>
            </a:r>
          </a:p>
        </p:txBody>
      </p:sp>
      <p:grpSp>
        <p:nvGrpSpPr>
          <p:cNvPr id="48" name="组合 534"/>
          <p:cNvGrpSpPr>
            <a:grpSpLocks/>
          </p:cNvGrpSpPr>
          <p:nvPr/>
        </p:nvGrpSpPr>
        <p:grpSpPr bwMode="auto">
          <a:xfrm>
            <a:off x="642938" y="3886200"/>
            <a:ext cx="3500437" cy="1868488"/>
            <a:chOff x="642910" y="3886146"/>
            <a:chExt cx="3500462" cy="1868628"/>
          </a:xfrm>
        </p:grpSpPr>
        <p:grpSp>
          <p:nvGrpSpPr>
            <p:cNvPr id="20606" name="组合 529"/>
            <p:cNvGrpSpPr>
              <a:grpSpLocks/>
            </p:cNvGrpSpPr>
            <p:nvPr/>
          </p:nvGrpSpPr>
          <p:grpSpPr bwMode="auto">
            <a:xfrm>
              <a:off x="642910" y="3886146"/>
              <a:ext cx="3500462" cy="1868628"/>
              <a:chOff x="642910" y="4000504"/>
              <a:chExt cx="3500462" cy="1868628"/>
            </a:xfrm>
          </p:grpSpPr>
          <p:grpSp>
            <p:nvGrpSpPr>
              <p:cNvPr id="20608" name="组合 525"/>
              <p:cNvGrpSpPr>
                <a:grpSpLocks/>
              </p:cNvGrpSpPr>
              <p:nvPr/>
            </p:nvGrpSpPr>
            <p:grpSpPr bwMode="auto">
              <a:xfrm>
                <a:off x="642910" y="4429132"/>
                <a:ext cx="3500462" cy="1440000"/>
                <a:chOff x="571472" y="4429132"/>
                <a:chExt cx="3500462" cy="1440000"/>
              </a:xfrm>
            </p:grpSpPr>
            <p:sp>
              <p:nvSpPr>
                <p:cNvPr id="334" name="矩形 333"/>
                <p:cNvSpPr/>
                <p:nvPr/>
              </p:nvSpPr>
              <p:spPr>
                <a:xfrm>
                  <a:off x="571472" y="4429161"/>
                  <a:ext cx="3500462" cy="143997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20611" name="组合 348"/>
                <p:cNvGrpSpPr>
                  <a:grpSpLocks/>
                </p:cNvGrpSpPr>
                <p:nvPr/>
              </p:nvGrpSpPr>
              <p:grpSpPr bwMode="auto">
                <a:xfrm>
                  <a:off x="3609968" y="4572008"/>
                  <a:ext cx="390528" cy="359438"/>
                  <a:chOff x="5324480" y="5143512"/>
                  <a:chExt cx="390528" cy="359438"/>
                </a:xfrm>
              </p:grpSpPr>
              <p:sp>
                <p:nvSpPr>
                  <p:cNvPr id="350" name="椭圆 349"/>
                  <p:cNvSpPr/>
                  <p:nvPr/>
                </p:nvSpPr>
                <p:spPr>
                  <a:xfrm>
                    <a:off x="5324481" y="5214994"/>
                    <a:ext cx="287339" cy="287359"/>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51" name="直接连接符 350"/>
                  <p:cNvCxnSpPr/>
                  <p:nvPr/>
                </p:nvCxnSpPr>
                <p:spPr>
                  <a:xfrm>
                    <a:off x="5357818" y="5357880"/>
                    <a:ext cx="214315"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52" name="椭圆 351"/>
                  <p:cNvSpPr/>
                  <p:nvPr/>
                </p:nvSpPr>
                <p:spPr>
                  <a:xfrm>
                    <a:off x="5607058" y="5143551"/>
                    <a:ext cx="107951" cy="10795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612" name="组合 352"/>
                <p:cNvGrpSpPr>
                  <a:grpSpLocks/>
                </p:cNvGrpSpPr>
                <p:nvPr/>
              </p:nvGrpSpPr>
              <p:grpSpPr bwMode="auto">
                <a:xfrm>
                  <a:off x="3609968" y="4998388"/>
                  <a:ext cx="390528" cy="359438"/>
                  <a:chOff x="5324480" y="5143512"/>
                  <a:chExt cx="390528" cy="359438"/>
                </a:xfrm>
              </p:grpSpPr>
              <p:sp>
                <p:nvSpPr>
                  <p:cNvPr id="354" name="椭圆 353"/>
                  <p:cNvSpPr/>
                  <p:nvPr/>
                </p:nvSpPr>
                <p:spPr>
                  <a:xfrm>
                    <a:off x="5324481" y="5215683"/>
                    <a:ext cx="287339" cy="287360"/>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55" name="直接连接符 354"/>
                  <p:cNvCxnSpPr/>
                  <p:nvPr/>
                </p:nvCxnSpPr>
                <p:spPr>
                  <a:xfrm>
                    <a:off x="5357818" y="5358569"/>
                    <a:ext cx="214315"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56" name="椭圆 355"/>
                  <p:cNvSpPr/>
                  <p:nvPr/>
                </p:nvSpPr>
                <p:spPr>
                  <a:xfrm>
                    <a:off x="5607058" y="5144241"/>
                    <a:ext cx="107951" cy="10795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613" name="组合 356"/>
                <p:cNvGrpSpPr>
                  <a:grpSpLocks/>
                </p:cNvGrpSpPr>
                <p:nvPr/>
              </p:nvGrpSpPr>
              <p:grpSpPr bwMode="auto">
                <a:xfrm>
                  <a:off x="3609968" y="5427016"/>
                  <a:ext cx="390528" cy="359438"/>
                  <a:chOff x="5324480" y="5143512"/>
                  <a:chExt cx="390528" cy="359438"/>
                </a:xfrm>
              </p:grpSpPr>
              <p:sp>
                <p:nvSpPr>
                  <p:cNvPr id="358" name="椭圆 357"/>
                  <p:cNvSpPr/>
                  <p:nvPr/>
                </p:nvSpPr>
                <p:spPr>
                  <a:xfrm>
                    <a:off x="5324481" y="5215712"/>
                    <a:ext cx="287339" cy="287360"/>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59" name="直接连接符 358"/>
                  <p:cNvCxnSpPr/>
                  <p:nvPr/>
                </p:nvCxnSpPr>
                <p:spPr>
                  <a:xfrm>
                    <a:off x="5357818" y="5358598"/>
                    <a:ext cx="214315"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60" name="椭圆 359"/>
                  <p:cNvSpPr/>
                  <p:nvPr/>
                </p:nvSpPr>
                <p:spPr>
                  <a:xfrm>
                    <a:off x="5607058" y="5144270"/>
                    <a:ext cx="107951" cy="10795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614" name="组合 360"/>
                <p:cNvGrpSpPr>
                  <a:grpSpLocks/>
                </p:cNvGrpSpPr>
                <p:nvPr/>
              </p:nvGrpSpPr>
              <p:grpSpPr bwMode="auto">
                <a:xfrm>
                  <a:off x="3000364" y="4572008"/>
                  <a:ext cx="390528" cy="359438"/>
                  <a:chOff x="5324480" y="5143512"/>
                  <a:chExt cx="390528" cy="359438"/>
                </a:xfrm>
              </p:grpSpPr>
              <p:sp>
                <p:nvSpPr>
                  <p:cNvPr id="362" name="椭圆 361"/>
                  <p:cNvSpPr/>
                  <p:nvPr/>
                </p:nvSpPr>
                <p:spPr>
                  <a:xfrm>
                    <a:off x="5324480" y="5214994"/>
                    <a:ext cx="287339" cy="287359"/>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63" name="直接连接符 362"/>
                  <p:cNvCxnSpPr/>
                  <p:nvPr/>
                </p:nvCxnSpPr>
                <p:spPr>
                  <a:xfrm>
                    <a:off x="5357817" y="5357880"/>
                    <a:ext cx="214315"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64" name="椭圆 363"/>
                  <p:cNvSpPr/>
                  <p:nvPr/>
                </p:nvSpPr>
                <p:spPr>
                  <a:xfrm>
                    <a:off x="5607057" y="5143551"/>
                    <a:ext cx="107951" cy="10795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615" name="组合 364"/>
                <p:cNvGrpSpPr>
                  <a:grpSpLocks/>
                </p:cNvGrpSpPr>
                <p:nvPr/>
              </p:nvGrpSpPr>
              <p:grpSpPr bwMode="auto">
                <a:xfrm>
                  <a:off x="3000364" y="4998388"/>
                  <a:ext cx="390528" cy="359438"/>
                  <a:chOff x="5324480" y="5143512"/>
                  <a:chExt cx="390528" cy="359438"/>
                </a:xfrm>
              </p:grpSpPr>
              <p:sp>
                <p:nvSpPr>
                  <p:cNvPr id="366" name="椭圆 365"/>
                  <p:cNvSpPr/>
                  <p:nvPr/>
                </p:nvSpPr>
                <p:spPr>
                  <a:xfrm>
                    <a:off x="5324480" y="5215683"/>
                    <a:ext cx="287339" cy="287360"/>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67" name="直接连接符 366"/>
                  <p:cNvCxnSpPr/>
                  <p:nvPr/>
                </p:nvCxnSpPr>
                <p:spPr>
                  <a:xfrm>
                    <a:off x="5357817" y="5358569"/>
                    <a:ext cx="214315"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68" name="椭圆 367"/>
                  <p:cNvSpPr/>
                  <p:nvPr/>
                </p:nvSpPr>
                <p:spPr>
                  <a:xfrm>
                    <a:off x="5607057" y="5144241"/>
                    <a:ext cx="107951" cy="10795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616" name="组合 368"/>
                <p:cNvGrpSpPr>
                  <a:grpSpLocks/>
                </p:cNvGrpSpPr>
                <p:nvPr/>
              </p:nvGrpSpPr>
              <p:grpSpPr bwMode="auto">
                <a:xfrm>
                  <a:off x="3000364" y="5427016"/>
                  <a:ext cx="390528" cy="359438"/>
                  <a:chOff x="5324480" y="5143512"/>
                  <a:chExt cx="390528" cy="359438"/>
                </a:xfrm>
              </p:grpSpPr>
              <p:sp>
                <p:nvSpPr>
                  <p:cNvPr id="370" name="椭圆 369"/>
                  <p:cNvSpPr/>
                  <p:nvPr/>
                </p:nvSpPr>
                <p:spPr>
                  <a:xfrm>
                    <a:off x="5324480" y="5215712"/>
                    <a:ext cx="287339" cy="287360"/>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71" name="直接连接符 370"/>
                  <p:cNvCxnSpPr/>
                  <p:nvPr/>
                </p:nvCxnSpPr>
                <p:spPr>
                  <a:xfrm>
                    <a:off x="5357817" y="5358598"/>
                    <a:ext cx="214315"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72" name="椭圆 371"/>
                  <p:cNvSpPr/>
                  <p:nvPr/>
                </p:nvSpPr>
                <p:spPr>
                  <a:xfrm>
                    <a:off x="5607057" y="5144270"/>
                    <a:ext cx="107951" cy="10795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617" name="组合 372"/>
                <p:cNvGrpSpPr>
                  <a:grpSpLocks/>
                </p:cNvGrpSpPr>
                <p:nvPr/>
              </p:nvGrpSpPr>
              <p:grpSpPr bwMode="auto">
                <a:xfrm>
                  <a:off x="2395522" y="4572008"/>
                  <a:ext cx="390528" cy="359438"/>
                  <a:chOff x="5324480" y="5143512"/>
                  <a:chExt cx="390528" cy="359438"/>
                </a:xfrm>
              </p:grpSpPr>
              <p:sp>
                <p:nvSpPr>
                  <p:cNvPr id="374" name="椭圆 373"/>
                  <p:cNvSpPr/>
                  <p:nvPr/>
                </p:nvSpPr>
                <p:spPr>
                  <a:xfrm>
                    <a:off x="5324480" y="5214994"/>
                    <a:ext cx="287340" cy="287359"/>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75" name="直接连接符 374"/>
                  <p:cNvCxnSpPr/>
                  <p:nvPr/>
                </p:nvCxnSpPr>
                <p:spPr>
                  <a:xfrm>
                    <a:off x="5357818" y="5357880"/>
                    <a:ext cx="214314"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76" name="椭圆 375"/>
                  <p:cNvSpPr/>
                  <p:nvPr/>
                </p:nvSpPr>
                <p:spPr>
                  <a:xfrm>
                    <a:off x="5607057" y="5143551"/>
                    <a:ext cx="107951" cy="10795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618" name="组合 376"/>
                <p:cNvGrpSpPr>
                  <a:grpSpLocks/>
                </p:cNvGrpSpPr>
                <p:nvPr/>
              </p:nvGrpSpPr>
              <p:grpSpPr bwMode="auto">
                <a:xfrm>
                  <a:off x="2395522" y="4998388"/>
                  <a:ext cx="390528" cy="359438"/>
                  <a:chOff x="5324480" y="5143512"/>
                  <a:chExt cx="390528" cy="359438"/>
                </a:xfrm>
              </p:grpSpPr>
              <p:sp>
                <p:nvSpPr>
                  <p:cNvPr id="378" name="椭圆 377"/>
                  <p:cNvSpPr/>
                  <p:nvPr/>
                </p:nvSpPr>
                <p:spPr>
                  <a:xfrm>
                    <a:off x="5324480" y="5215683"/>
                    <a:ext cx="287340" cy="287360"/>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79" name="直接连接符 378"/>
                  <p:cNvCxnSpPr/>
                  <p:nvPr/>
                </p:nvCxnSpPr>
                <p:spPr>
                  <a:xfrm>
                    <a:off x="5357818" y="5358569"/>
                    <a:ext cx="214314"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80" name="椭圆 379"/>
                  <p:cNvSpPr/>
                  <p:nvPr/>
                </p:nvSpPr>
                <p:spPr>
                  <a:xfrm>
                    <a:off x="5607057" y="5144241"/>
                    <a:ext cx="107951" cy="10795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619" name="组合 380"/>
                <p:cNvGrpSpPr>
                  <a:grpSpLocks/>
                </p:cNvGrpSpPr>
                <p:nvPr/>
              </p:nvGrpSpPr>
              <p:grpSpPr bwMode="auto">
                <a:xfrm>
                  <a:off x="2395522" y="5427016"/>
                  <a:ext cx="390528" cy="359438"/>
                  <a:chOff x="5324480" y="5143512"/>
                  <a:chExt cx="390528" cy="359438"/>
                </a:xfrm>
              </p:grpSpPr>
              <p:sp>
                <p:nvSpPr>
                  <p:cNvPr id="382" name="椭圆 381"/>
                  <p:cNvSpPr/>
                  <p:nvPr/>
                </p:nvSpPr>
                <p:spPr>
                  <a:xfrm>
                    <a:off x="5324480" y="5215712"/>
                    <a:ext cx="287340" cy="287360"/>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83" name="直接连接符 382"/>
                  <p:cNvCxnSpPr/>
                  <p:nvPr/>
                </p:nvCxnSpPr>
                <p:spPr>
                  <a:xfrm>
                    <a:off x="5357818" y="5358598"/>
                    <a:ext cx="214314"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84" name="椭圆 383"/>
                  <p:cNvSpPr/>
                  <p:nvPr/>
                </p:nvSpPr>
                <p:spPr>
                  <a:xfrm>
                    <a:off x="5607057" y="5144270"/>
                    <a:ext cx="107951" cy="10795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620" name="组合 384"/>
                <p:cNvGrpSpPr>
                  <a:grpSpLocks/>
                </p:cNvGrpSpPr>
                <p:nvPr/>
              </p:nvGrpSpPr>
              <p:grpSpPr bwMode="auto">
                <a:xfrm>
                  <a:off x="1857356" y="4572008"/>
                  <a:ext cx="390528" cy="359438"/>
                  <a:chOff x="5324480" y="5143512"/>
                  <a:chExt cx="390528" cy="359438"/>
                </a:xfrm>
              </p:grpSpPr>
              <p:sp>
                <p:nvSpPr>
                  <p:cNvPr id="386" name="椭圆 385"/>
                  <p:cNvSpPr/>
                  <p:nvPr/>
                </p:nvSpPr>
                <p:spPr>
                  <a:xfrm>
                    <a:off x="5324480" y="5214994"/>
                    <a:ext cx="287339" cy="287359"/>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87" name="直接连接符 386"/>
                  <p:cNvCxnSpPr/>
                  <p:nvPr/>
                </p:nvCxnSpPr>
                <p:spPr>
                  <a:xfrm>
                    <a:off x="5357817" y="5357880"/>
                    <a:ext cx="214315"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88" name="椭圆 387"/>
                  <p:cNvSpPr/>
                  <p:nvPr/>
                </p:nvSpPr>
                <p:spPr>
                  <a:xfrm>
                    <a:off x="5607057" y="5143551"/>
                    <a:ext cx="107951" cy="10795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621" name="组合 388"/>
                <p:cNvGrpSpPr>
                  <a:grpSpLocks/>
                </p:cNvGrpSpPr>
                <p:nvPr/>
              </p:nvGrpSpPr>
              <p:grpSpPr bwMode="auto">
                <a:xfrm>
                  <a:off x="1857356" y="4998388"/>
                  <a:ext cx="390528" cy="359438"/>
                  <a:chOff x="5324480" y="5143512"/>
                  <a:chExt cx="390528" cy="359438"/>
                </a:xfrm>
              </p:grpSpPr>
              <p:sp>
                <p:nvSpPr>
                  <p:cNvPr id="390" name="椭圆 389"/>
                  <p:cNvSpPr/>
                  <p:nvPr/>
                </p:nvSpPr>
                <p:spPr>
                  <a:xfrm>
                    <a:off x="5324480" y="5215683"/>
                    <a:ext cx="287339" cy="287360"/>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91" name="直接连接符 390"/>
                  <p:cNvCxnSpPr/>
                  <p:nvPr/>
                </p:nvCxnSpPr>
                <p:spPr>
                  <a:xfrm>
                    <a:off x="5357817" y="5358569"/>
                    <a:ext cx="214315"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92" name="椭圆 391"/>
                  <p:cNvSpPr/>
                  <p:nvPr/>
                </p:nvSpPr>
                <p:spPr>
                  <a:xfrm>
                    <a:off x="5607057" y="5144241"/>
                    <a:ext cx="107951" cy="10795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622" name="组合 392"/>
                <p:cNvGrpSpPr>
                  <a:grpSpLocks/>
                </p:cNvGrpSpPr>
                <p:nvPr/>
              </p:nvGrpSpPr>
              <p:grpSpPr bwMode="auto">
                <a:xfrm>
                  <a:off x="1857356" y="5427016"/>
                  <a:ext cx="390528" cy="359438"/>
                  <a:chOff x="5324480" y="5143512"/>
                  <a:chExt cx="390528" cy="359438"/>
                </a:xfrm>
              </p:grpSpPr>
              <p:sp>
                <p:nvSpPr>
                  <p:cNvPr id="394" name="椭圆 393"/>
                  <p:cNvSpPr/>
                  <p:nvPr/>
                </p:nvSpPr>
                <p:spPr>
                  <a:xfrm>
                    <a:off x="5324480" y="5215712"/>
                    <a:ext cx="287339" cy="287360"/>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95" name="直接连接符 394"/>
                  <p:cNvCxnSpPr/>
                  <p:nvPr/>
                </p:nvCxnSpPr>
                <p:spPr>
                  <a:xfrm>
                    <a:off x="5357817" y="5358598"/>
                    <a:ext cx="214315"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96" name="椭圆 395"/>
                  <p:cNvSpPr/>
                  <p:nvPr/>
                </p:nvSpPr>
                <p:spPr>
                  <a:xfrm>
                    <a:off x="5607057" y="5144270"/>
                    <a:ext cx="107951" cy="10795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623" name="组合 396"/>
                <p:cNvGrpSpPr>
                  <a:grpSpLocks/>
                </p:cNvGrpSpPr>
                <p:nvPr/>
              </p:nvGrpSpPr>
              <p:grpSpPr bwMode="auto">
                <a:xfrm>
                  <a:off x="1247752" y="4572008"/>
                  <a:ext cx="390528" cy="359438"/>
                  <a:chOff x="5324480" y="5143512"/>
                  <a:chExt cx="390528" cy="359438"/>
                </a:xfrm>
              </p:grpSpPr>
              <p:sp>
                <p:nvSpPr>
                  <p:cNvPr id="398" name="椭圆 397"/>
                  <p:cNvSpPr/>
                  <p:nvPr/>
                </p:nvSpPr>
                <p:spPr>
                  <a:xfrm>
                    <a:off x="5324480" y="5214994"/>
                    <a:ext cx="287339" cy="287359"/>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99" name="直接连接符 398"/>
                  <p:cNvCxnSpPr/>
                  <p:nvPr/>
                </p:nvCxnSpPr>
                <p:spPr>
                  <a:xfrm>
                    <a:off x="5357817" y="5357880"/>
                    <a:ext cx="214315"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400" name="椭圆 399"/>
                  <p:cNvSpPr/>
                  <p:nvPr/>
                </p:nvSpPr>
                <p:spPr>
                  <a:xfrm>
                    <a:off x="5607057" y="5143551"/>
                    <a:ext cx="107951" cy="10795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624" name="组合 400"/>
                <p:cNvGrpSpPr>
                  <a:grpSpLocks/>
                </p:cNvGrpSpPr>
                <p:nvPr/>
              </p:nvGrpSpPr>
              <p:grpSpPr bwMode="auto">
                <a:xfrm>
                  <a:off x="1247752" y="4998388"/>
                  <a:ext cx="390528" cy="359438"/>
                  <a:chOff x="5324480" y="5143512"/>
                  <a:chExt cx="390528" cy="359438"/>
                </a:xfrm>
              </p:grpSpPr>
              <p:sp>
                <p:nvSpPr>
                  <p:cNvPr id="402" name="椭圆 401"/>
                  <p:cNvSpPr/>
                  <p:nvPr/>
                </p:nvSpPr>
                <p:spPr>
                  <a:xfrm>
                    <a:off x="5324480" y="5215683"/>
                    <a:ext cx="287339" cy="287360"/>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03" name="直接连接符 402"/>
                  <p:cNvCxnSpPr/>
                  <p:nvPr/>
                </p:nvCxnSpPr>
                <p:spPr>
                  <a:xfrm>
                    <a:off x="5357817" y="5358569"/>
                    <a:ext cx="214315"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404" name="椭圆 403"/>
                  <p:cNvSpPr/>
                  <p:nvPr/>
                </p:nvSpPr>
                <p:spPr>
                  <a:xfrm>
                    <a:off x="5607057" y="5144241"/>
                    <a:ext cx="107951" cy="10795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625" name="组合 404"/>
                <p:cNvGrpSpPr>
                  <a:grpSpLocks/>
                </p:cNvGrpSpPr>
                <p:nvPr/>
              </p:nvGrpSpPr>
              <p:grpSpPr bwMode="auto">
                <a:xfrm>
                  <a:off x="1247752" y="5427016"/>
                  <a:ext cx="390528" cy="359438"/>
                  <a:chOff x="5324480" y="5143512"/>
                  <a:chExt cx="390528" cy="359438"/>
                </a:xfrm>
              </p:grpSpPr>
              <p:sp>
                <p:nvSpPr>
                  <p:cNvPr id="406" name="椭圆 405"/>
                  <p:cNvSpPr/>
                  <p:nvPr/>
                </p:nvSpPr>
                <p:spPr>
                  <a:xfrm>
                    <a:off x="5324480" y="5215712"/>
                    <a:ext cx="287339" cy="287360"/>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07" name="直接连接符 406"/>
                  <p:cNvCxnSpPr/>
                  <p:nvPr/>
                </p:nvCxnSpPr>
                <p:spPr>
                  <a:xfrm>
                    <a:off x="5357817" y="5358598"/>
                    <a:ext cx="214315"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408" name="椭圆 407"/>
                  <p:cNvSpPr/>
                  <p:nvPr/>
                </p:nvSpPr>
                <p:spPr>
                  <a:xfrm>
                    <a:off x="5607057" y="5144270"/>
                    <a:ext cx="107951" cy="10795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626" name="组合 408"/>
                <p:cNvGrpSpPr>
                  <a:grpSpLocks/>
                </p:cNvGrpSpPr>
                <p:nvPr/>
              </p:nvGrpSpPr>
              <p:grpSpPr bwMode="auto">
                <a:xfrm>
                  <a:off x="642910" y="4572008"/>
                  <a:ext cx="390528" cy="359438"/>
                  <a:chOff x="5324480" y="5143512"/>
                  <a:chExt cx="390528" cy="359438"/>
                </a:xfrm>
              </p:grpSpPr>
              <p:sp>
                <p:nvSpPr>
                  <p:cNvPr id="410" name="椭圆 409"/>
                  <p:cNvSpPr/>
                  <p:nvPr/>
                </p:nvSpPr>
                <p:spPr>
                  <a:xfrm>
                    <a:off x="5324480" y="5214994"/>
                    <a:ext cx="287340" cy="287359"/>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11" name="直接连接符 410"/>
                  <p:cNvCxnSpPr/>
                  <p:nvPr/>
                </p:nvCxnSpPr>
                <p:spPr>
                  <a:xfrm>
                    <a:off x="5357818" y="5357880"/>
                    <a:ext cx="214314"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412" name="椭圆 411"/>
                  <p:cNvSpPr/>
                  <p:nvPr/>
                </p:nvSpPr>
                <p:spPr>
                  <a:xfrm>
                    <a:off x="5607057" y="5143551"/>
                    <a:ext cx="107951" cy="10795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627" name="组合 412"/>
                <p:cNvGrpSpPr>
                  <a:grpSpLocks/>
                </p:cNvGrpSpPr>
                <p:nvPr/>
              </p:nvGrpSpPr>
              <p:grpSpPr bwMode="auto">
                <a:xfrm>
                  <a:off x="642910" y="4998388"/>
                  <a:ext cx="390528" cy="359438"/>
                  <a:chOff x="5324480" y="5143512"/>
                  <a:chExt cx="390528" cy="359438"/>
                </a:xfrm>
              </p:grpSpPr>
              <p:sp>
                <p:nvSpPr>
                  <p:cNvPr id="414" name="椭圆 413"/>
                  <p:cNvSpPr/>
                  <p:nvPr/>
                </p:nvSpPr>
                <p:spPr>
                  <a:xfrm>
                    <a:off x="5324480" y="5215683"/>
                    <a:ext cx="287340" cy="287360"/>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15" name="直接连接符 414"/>
                  <p:cNvCxnSpPr/>
                  <p:nvPr/>
                </p:nvCxnSpPr>
                <p:spPr>
                  <a:xfrm>
                    <a:off x="5357818" y="5358569"/>
                    <a:ext cx="214314"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416" name="椭圆 415"/>
                  <p:cNvSpPr/>
                  <p:nvPr/>
                </p:nvSpPr>
                <p:spPr>
                  <a:xfrm>
                    <a:off x="5607057" y="5144241"/>
                    <a:ext cx="107951" cy="10795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0628" name="组合 416"/>
                <p:cNvGrpSpPr>
                  <a:grpSpLocks/>
                </p:cNvGrpSpPr>
                <p:nvPr/>
              </p:nvGrpSpPr>
              <p:grpSpPr bwMode="auto">
                <a:xfrm>
                  <a:off x="642910" y="5427016"/>
                  <a:ext cx="390528" cy="359438"/>
                  <a:chOff x="5324480" y="5143512"/>
                  <a:chExt cx="390528" cy="359438"/>
                </a:xfrm>
              </p:grpSpPr>
              <p:sp>
                <p:nvSpPr>
                  <p:cNvPr id="418" name="椭圆 417"/>
                  <p:cNvSpPr/>
                  <p:nvPr/>
                </p:nvSpPr>
                <p:spPr>
                  <a:xfrm>
                    <a:off x="5324480" y="5215712"/>
                    <a:ext cx="287340" cy="287360"/>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19" name="直接连接符 418"/>
                  <p:cNvCxnSpPr/>
                  <p:nvPr/>
                </p:nvCxnSpPr>
                <p:spPr>
                  <a:xfrm>
                    <a:off x="5357818" y="5358598"/>
                    <a:ext cx="214314"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420" name="椭圆 419"/>
                  <p:cNvSpPr/>
                  <p:nvPr/>
                </p:nvSpPr>
                <p:spPr>
                  <a:xfrm>
                    <a:off x="5607057" y="5144270"/>
                    <a:ext cx="107951" cy="10795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sp>
            <p:nvSpPr>
              <p:cNvPr id="528" name="下箭头 527"/>
              <p:cNvSpPr/>
              <p:nvPr/>
            </p:nvSpPr>
            <p:spPr>
              <a:xfrm>
                <a:off x="2285984" y="4000504"/>
                <a:ext cx="214315" cy="357215"/>
              </a:xfrm>
              <a:prstGeom prst="downArrow">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sp>
          <p:nvSpPr>
            <p:cNvPr id="20607" name="矩形 532"/>
            <p:cNvSpPr>
              <a:spLocks noChangeArrowheads="1"/>
            </p:cNvSpPr>
            <p:nvPr/>
          </p:nvSpPr>
          <p:spPr bwMode="auto">
            <a:xfrm>
              <a:off x="2786050" y="4295009"/>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1200" b="1">
                  <a:solidFill>
                    <a:srgbClr val="FF0000"/>
                  </a:solidFill>
                  <a:latin typeface="楷体" pitchFamily="49" charset="-122"/>
                  <a:ea typeface="楷体" pitchFamily="49" charset="-122"/>
                  <a:cs typeface="Times New Roman" pitchFamily="18" charset="0"/>
                </a:rPr>
                <a:t>空穴</a:t>
              </a:r>
              <a:endParaRPr lang="zh-CN" altLang="en-US" sz="1200">
                <a:solidFill>
                  <a:srgbClr val="FF0000"/>
                </a:solidFill>
                <a:latin typeface="楷体" pitchFamily="49" charset="-122"/>
                <a:ea typeface="楷体" pitchFamily="49" charset="-122"/>
                <a:cs typeface="Times New Roman" pitchFamily="18" charset="0"/>
              </a:endParaRPr>
            </a:p>
          </p:txBody>
        </p:sp>
      </p:grpSp>
      <p:grpSp>
        <p:nvGrpSpPr>
          <p:cNvPr id="119" name="组合 535"/>
          <p:cNvGrpSpPr>
            <a:grpSpLocks/>
          </p:cNvGrpSpPr>
          <p:nvPr/>
        </p:nvGrpSpPr>
        <p:grpSpPr bwMode="auto">
          <a:xfrm>
            <a:off x="5000625" y="3886200"/>
            <a:ext cx="3500438" cy="1868488"/>
            <a:chOff x="5000628" y="3886146"/>
            <a:chExt cx="3500462" cy="1868628"/>
          </a:xfrm>
        </p:grpSpPr>
        <p:grpSp>
          <p:nvGrpSpPr>
            <p:cNvPr id="20494" name="组合 526"/>
            <p:cNvGrpSpPr>
              <a:grpSpLocks/>
            </p:cNvGrpSpPr>
            <p:nvPr/>
          </p:nvGrpSpPr>
          <p:grpSpPr bwMode="auto">
            <a:xfrm>
              <a:off x="5000628" y="4314774"/>
              <a:ext cx="3500462" cy="1440000"/>
              <a:chOff x="5429256" y="4429132"/>
              <a:chExt cx="3500462" cy="1440000"/>
            </a:xfrm>
          </p:grpSpPr>
          <p:sp>
            <p:nvSpPr>
              <p:cNvPr id="422" name="矩形 421"/>
              <p:cNvSpPr/>
              <p:nvPr/>
            </p:nvSpPr>
            <p:spPr>
              <a:xfrm>
                <a:off x="5429256" y="4429161"/>
                <a:ext cx="3500462" cy="1439971"/>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20498" name="组合 422"/>
              <p:cNvGrpSpPr>
                <a:grpSpLocks/>
              </p:cNvGrpSpPr>
              <p:nvPr/>
            </p:nvGrpSpPr>
            <p:grpSpPr bwMode="auto">
              <a:xfrm>
                <a:off x="5574380" y="4572008"/>
                <a:ext cx="396000" cy="359438"/>
                <a:chOff x="4821190" y="4572008"/>
                <a:chExt cx="396000" cy="359438"/>
              </a:xfrm>
            </p:grpSpPr>
            <p:grpSp>
              <p:nvGrpSpPr>
                <p:cNvPr id="20601" name="组合 339"/>
                <p:cNvGrpSpPr>
                  <a:grpSpLocks/>
                </p:cNvGrpSpPr>
                <p:nvPr/>
              </p:nvGrpSpPr>
              <p:grpSpPr bwMode="auto">
                <a:xfrm>
                  <a:off x="4821190" y="4572008"/>
                  <a:ext cx="396000" cy="359438"/>
                  <a:chOff x="5216480" y="5143512"/>
                  <a:chExt cx="396000" cy="359438"/>
                </a:xfrm>
              </p:grpSpPr>
              <p:sp>
                <p:nvSpPr>
                  <p:cNvPr id="335" name="椭圆 334"/>
                  <p:cNvSpPr/>
                  <p:nvPr/>
                </p:nvSpPr>
                <p:spPr>
                  <a:xfrm>
                    <a:off x="5323771" y="5214994"/>
                    <a:ext cx="288927" cy="28735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38" name="直接连接符 337"/>
                  <p:cNvCxnSpPr/>
                  <p:nvPr/>
                </p:nvCxnSpPr>
                <p:spPr>
                  <a:xfrm>
                    <a:off x="5357108" y="5357880"/>
                    <a:ext cx="215902"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9" name="椭圆 338"/>
                  <p:cNvSpPr/>
                  <p:nvPr/>
                </p:nvSpPr>
                <p:spPr>
                  <a:xfrm>
                    <a:off x="5215820" y="5143551"/>
                    <a:ext cx="107951" cy="107958"/>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421" name="直接连接符 420"/>
                <p:cNvCxnSpPr/>
                <p:nvPr/>
              </p:nvCxnSpPr>
              <p:spPr>
                <a:xfrm rot="5400000">
                  <a:off x="4969749" y="4787963"/>
                  <a:ext cx="214328"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499" name="组合 423"/>
              <p:cNvGrpSpPr>
                <a:grpSpLocks/>
              </p:cNvGrpSpPr>
              <p:nvPr/>
            </p:nvGrpSpPr>
            <p:grpSpPr bwMode="auto">
              <a:xfrm>
                <a:off x="5572132" y="4998388"/>
                <a:ext cx="396000" cy="359438"/>
                <a:chOff x="4821190" y="4572008"/>
                <a:chExt cx="396000" cy="359438"/>
              </a:xfrm>
            </p:grpSpPr>
            <p:grpSp>
              <p:nvGrpSpPr>
                <p:cNvPr id="20596" name="组合 339"/>
                <p:cNvGrpSpPr>
                  <a:grpSpLocks/>
                </p:cNvGrpSpPr>
                <p:nvPr/>
              </p:nvGrpSpPr>
              <p:grpSpPr bwMode="auto">
                <a:xfrm>
                  <a:off x="4821190" y="4572008"/>
                  <a:ext cx="396000" cy="359438"/>
                  <a:chOff x="5216480" y="5143512"/>
                  <a:chExt cx="396000" cy="359438"/>
                </a:xfrm>
              </p:grpSpPr>
              <p:sp>
                <p:nvSpPr>
                  <p:cNvPr id="427" name="椭圆 426"/>
                  <p:cNvSpPr/>
                  <p:nvPr/>
                </p:nvSpPr>
                <p:spPr>
                  <a:xfrm>
                    <a:off x="5324431" y="5215683"/>
                    <a:ext cx="287340" cy="287360"/>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28" name="直接连接符 427"/>
                  <p:cNvCxnSpPr/>
                  <p:nvPr/>
                </p:nvCxnSpPr>
                <p:spPr>
                  <a:xfrm>
                    <a:off x="5357769" y="5358569"/>
                    <a:ext cx="21431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29" name="椭圆 428"/>
                  <p:cNvSpPr/>
                  <p:nvPr/>
                </p:nvSpPr>
                <p:spPr>
                  <a:xfrm>
                    <a:off x="5216480" y="5144241"/>
                    <a:ext cx="107951" cy="107958"/>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426" name="直接连接符 425"/>
                <p:cNvCxnSpPr/>
                <p:nvPr/>
              </p:nvCxnSpPr>
              <p:spPr>
                <a:xfrm rot="5400000">
                  <a:off x="4970409" y="4788653"/>
                  <a:ext cx="214329"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500" name="组合 429"/>
              <p:cNvGrpSpPr>
                <a:grpSpLocks/>
              </p:cNvGrpSpPr>
              <p:nvPr/>
            </p:nvGrpSpPr>
            <p:grpSpPr bwMode="auto">
              <a:xfrm>
                <a:off x="5572132" y="5427016"/>
                <a:ext cx="396000" cy="359438"/>
                <a:chOff x="4821190" y="4572008"/>
                <a:chExt cx="396000" cy="359438"/>
              </a:xfrm>
            </p:grpSpPr>
            <p:grpSp>
              <p:nvGrpSpPr>
                <p:cNvPr id="20591" name="组合 339"/>
                <p:cNvGrpSpPr>
                  <a:grpSpLocks/>
                </p:cNvGrpSpPr>
                <p:nvPr/>
              </p:nvGrpSpPr>
              <p:grpSpPr bwMode="auto">
                <a:xfrm>
                  <a:off x="4821190" y="4572008"/>
                  <a:ext cx="396000" cy="359438"/>
                  <a:chOff x="5216480" y="5143512"/>
                  <a:chExt cx="396000" cy="359438"/>
                </a:xfrm>
              </p:grpSpPr>
              <p:sp>
                <p:nvSpPr>
                  <p:cNvPr id="433" name="椭圆 432"/>
                  <p:cNvSpPr/>
                  <p:nvPr/>
                </p:nvSpPr>
                <p:spPr>
                  <a:xfrm>
                    <a:off x="5324431" y="5215712"/>
                    <a:ext cx="287340" cy="287360"/>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34" name="直接连接符 433"/>
                  <p:cNvCxnSpPr/>
                  <p:nvPr/>
                </p:nvCxnSpPr>
                <p:spPr>
                  <a:xfrm>
                    <a:off x="5357769" y="5358598"/>
                    <a:ext cx="21431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35" name="椭圆 434"/>
                  <p:cNvSpPr/>
                  <p:nvPr/>
                </p:nvSpPr>
                <p:spPr>
                  <a:xfrm>
                    <a:off x="5216480" y="5144270"/>
                    <a:ext cx="107951" cy="107958"/>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432" name="直接连接符 431"/>
                <p:cNvCxnSpPr/>
                <p:nvPr/>
              </p:nvCxnSpPr>
              <p:spPr>
                <a:xfrm rot="5400000">
                  <a:off x="4970409" y="4788682"/>
                  <a:ext cx="214329"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501" name="组合 435"/>
              <p:cNvGrpSpPr>
                <a:grpSpLocks/>
              </p:cNvGrpSpPr>
              <p:nvPr/>
            </p:nvGrpSpPr>
            <p:grpSpPr bwMode="auto">
              <a:xfrm>
                <a:off x="6135206" y="4572008"/>
                <a:ext cx="396000" cy="359438"/>
                <a:chOff x="4821190" y="4572008"/>
                <a:chExt cx="396000" cy="359438"/>
              </a:xfrm>
            </p:grpSpPr>
            <p:grpSp>
              <p:nvGrpSpPr>
                <p:cNvPr id="20586" name="组合 339"/>
                <p:cNvGrpSpPr>
                  <a:grpSpLocks/>
                </p:cNvGrpSpPr>
                <p:nvPr/>
              </p:nvGrpSpPr>
              <p:grpSpPr bwMode="auto">
                <a:xfrm>
                  <a:off x="4821190" y="4572008"/>
                  <a:ext cx="396000" cy="359438"/>
                  <a:chOff x="5216480" y="5143512"/>
                  <a:chExt cx="396000" cy="359438"/>
                </a:xfrm>
              </p:grpSpPr>
              <p:sp>
                <p:nvSpPr>
                  <p:cNvPr id="439" name="椭圆 438"/>
                  <p:cNvSpPr/>
                  <p:nvPr/>
                </p:nvSpPr>
                <p:spPr>
                  <a:xfrm>
                    <a:off x="5324924" y="5214994"/>
                    <a:ext cx="287339" cy="28735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40" name="直接连接符 439"/>
                  <p:cNvCxnSpPr/>
                  <p:nvPr/>
                </p:nvCxnSpPr>
                <p:spPr>
                  <a:xfrm>
                    <a:off x="5358261" y="5357880"/>
                    <a:ext cx="214315"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41" name="椭圆 440"/>
                  <p:cNvSpPr/>
                  <p:nvPr/>
                </p:nvSpPr>
                <p:spPr>
                  <a:xfrm>
                    <a:off x="5216973" y="5143551"/>
                    <a:ext cx="107951" cy="107958"/>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438" name="直接连接符 437"/>
                <p:cNvCxnSpPr/>
                <p:nvPr/>
              </p:nvCxnSpPr>
              <p:spPr>
                <a:xfrm rot="5400000">
                  <a:off x="4970902" y="4787963"/>
                  <a:ext cx="214328"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502" name="组合 441"/>
              <p:cNvGrpSpPr>
                <a:grpSpLocks/>
              </p:cNvGrpSpPr>
              <p:nvPr/>
            </p:nvGrpSpPr>
            <p:grpSpPr bwMode="auto">
              <a:xfrm>
                <a:off x="6132958" y="4998388"/>
                <a:ext cx="396000" cy="359438"/>
                <a:chOff x="4821190" y="4572008"/>
                <a:chExt cx="396000" cy="359438"/>
              </a:xfrm>
            </p:grpSpPr>
            <p:grpSp>
              <p:nvGrpSpPr>
                <p:cNvPr id="20581" name="组合 339"/>
                <p:cNvGrpSpPr>
                  <a:grpSpLocks/>
                </p:cNvGrpSpPr>
                <p:nvPr/>
              </p:nvGrpSpPr>
              <p:grpSpPr bwMode="auto">
                <a:xfrm>
                  <a:off x="4821190" y="4572008"/>
                  <a:ext cx="396000" cy="359438"/>
                  <a:chOff x="5216480" y="5143512"/>
                  <a:chExt cx="396000" cy="359438"/>
                </a:xfrm>
              </p:grpSpPr>
              <p:sp>
                <p:nvSpPr>
                  <p:cNvPr id="445" name="椭圆 444"/>
                  <p:cNvSpPr/>
                  <p:nvPr/>
                </p:nvSpPr>
                <p:spPr>
                  <a:xfrm>
                    <a:off x="5323997" y="5215683"/>
                    <a:ext cx="288927" cy="287360"/>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46" name="直接连接符 445"/>
                  <p:cNvCxnSpPr/>
                  <p:nvPr/>
                </p:nvCxnSpPr>
                <p:spPr>
                  <a:xfrm>
                    <a:off x="5357334" y="5358569"/>
                    <a:ext cx="21590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47" name="椭圆 446"/>
                  <p:cNvSpPr/>
                  <p:nvPr/>
                </p:nvSpPr>
                <p:spPr>
                  <a:xfrm>
                    <a:off x="5216046" y="5144241"/>
                    <a:ext cx="107951" cy="107958"/>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444" name="直接连接符 443"/>
                <p:cNvCxnSpPr/>
                <p:nvPr/>
              </p:nvCxnSpPr>
              <p:spPr>
                <a:xfrm rot="5400000">
                  <a:off x="4969974" y="4788653"/>
                  <a:ext cx="214329"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503" name="组合 447"/>
              <p:cNvGrpSpPr>
                <a:grpSpLocks/>
              </p:cNvGrpSpPr>
              <p:nvPr/>
            </p:nvGrpSpPr>
            <p:grpSpPr bwMode="auto">
              <a:xfrm>
                <a:off x="6132958" y="5427016"/>
                <a:ext cx="396000" cy="359438"/>
                <a:chOff x="4821190" y="4572008"/>
                <a:chExt cx="396000" cy="359438"/>
              </a:xfrm>
            </p:grpSpPr>
            <p:grpSp>
              <p:nvGrpSpPr>
                <p:cNvPr id="20576" name="组合 339"/>
                <p:cNvGrpSpPr>
                  <a:grpSpLocks/>
                </p:cNvGrpSpPr>
                <p:nvPr/>
              </p:nvGrpSpPr>
              <p:grpSpPr bwMode="auto">
                <a:xfrm>
                  <a:off x="4821190" y="4572008"/>
                  <a:ext cx="396000" cy="359438"/>
                  <a:chOff x="5216480" y="5143512"/>
                  <a:chExt cx="396000" cy="359438"/>
                </a:xfrm>
              </p:grpSpPr>
              <p:sp>
                <p:nvSpPr>
                  <p:cNvPr id="451" name="椭圆 450"/>
                  <p:cNvSpPr/>
                  <p:nvPr/>
                </p:nvSpPr>
                <p:spPr>
                  <a:xfrm>
                    <a:off x="5323997" y="5215712"/>
                    <a:ext cx="288927" cy="287360"/>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52" name="直接连接符 451"/>
                  <p:cNvCxnSpPr/>
                  <p:nvPr/>
                </p:nvCxnSpPr>
                <p:spPr>
                  <a:xfrm>
                    <a:off x="5357334" y="5358598"/>
                    <a:ext cx="21590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53" name="椭圆 452"/>
                  <p:cNvSpPr/>
                  <p:nvPr/>
                </p:nvSpPr>
                <p:spPr>
                  <a:xfrm>
                    <a:off x="5216046" y="5144270"/>
                    <a:ext cx="107951" cy="107958"/>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450" name="直接连接符 449"/>
                <p:cNvCxnSpPr/>
                <p:nvPr/>
              </p:nvCxnSpPr>
              <p:spPr>
                <a:xfrm rot="5400000">
                  <a:off x="4969974" y="4788682"/>
                  <a:ext cx="214329"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504" name="组合 453"/>
              <p:cNvGrpSpPr>
                <a:grpSpLocks/>
              </p:cNvGrpSpPr>
              <p:nvPr/>
            </p:nvGrpSpPr>
            <p:grpSpPr bwMode="auto">
              <a:xfrm>
                <a:off x="6747768" y="4572008"/>
                <a:ext cx="396000" cy="359438"/>
                <a:chOff x="4821190" y="4572008"/>
                <a:chExt cx="396000" cy="359438"/>
              </a:xfrm>
            </p:grpSpPr>
            <p:grpSp>
              <p:nvGrpSpPr>
                <p:cNvPr id="20571" name="组合 339"/>
                <p:cNvGrpSpPr>
                  <a:grpSpLocks/>
                </p:cNvGrpSpPr>
                <p:nvPr/>
              </p:nvGrpSpPr>
              <p:grpSpPr bwMode="auto">
                <a:xfrm>
                  <a:off x="4821190" y="4572008"/>
                  <a:ext cx="396000" cy="359438"/>
                  <a:chOff x="5216480" y="5143512"/>
                  <a:chExt cx="396000" cy="359438"/>
                </a:xfrm>
              </p:grpSpPr>
              <p:sp>
                <p:nvSpPr>
                  <p:cNvPr id="457" name="椭圆 456"/>
                  <p:cNvSpPr/>
                  <p:nvPr/>
                </p:nvSpPr>
                <p:spPr>
                  <a:xfrm>
                    <a:off x="5325141" y="5214994"/>
                    <a:ext cx="287339" cy="28735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58" name="直接连接符 457"/>
                  <p:cNvCxnSpPr/>
                  <p:nvPr/>
                </p:nvCxnSpPr>
                <p:spPr>
                  <a:xfrm>
                    <a:off x="5358478" y="5357880"/>
                    <a:ext cx="214315"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59" name="椭圆 458"/>
                  <p:cNvSpPr/>
                  <p:nvPr/>
                </p:nvSpPr>
                <p:spPr>
                  <a:xfrm>
                    <a:off x="5217190" y="5143551"/>
                    <a:ext cx="107951" cy="107958"/>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456" name="直接连接符 455"/>
                <p:cNvCxnSpPr/>
                <p:nvPr/>
              </p:nvCxnSpPr>
              <p:spPr>
                <a:xfrm rot="5400000">
                  <a:off x="4971119" y="4787963"/>
                  <a:ext cx="214328"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505" name="组合 459"/>
              <p:cNvGrpSpPr>
                <a:grpSpLocks/>
              </p:cNvGrpSpPr>
              <p:nvPr/>
            </p:nvGrpSpPr>
            <p:grpSpPr bwMode="auto">
              <a:xfrm>
                <a:off x="6745520" y="4998388"/>
                <a:ext cx="396000" cy="359438"/>
                <a:chOff x="4821190" y="4572008"/>
                <a:chExt cx="396000" cy="359438"/>
              </a:xfrm>
            </p:grpSpPr>
            <p:grpSp>
              <p:nvGrpSpPr>
                <p:cNvPr id="20566" name="组合 339"/>
                <p:cNvGrpSpPr>
                  <a:grpSpLocks/>
                </p:cNvGrpSpPr>
                <p:nvPr/>
              </p:nvGrpSpPr>
              <p:grpSpPr bwMode="auto">
                <a:xfrm>
                  <a:off x="4821190" y="4572008"/>
                  <a:ext cx="396000" cy="359438"/>
                  <a:chOff x="5216480" y="5143512"/>
                  <a:chExt cx="396000" cy="359438"/>
                </a:xfrm>
              </p:grpSpPr>
              <p:sp>
                <p:nvSpPr>
                  <p:cNvPr id="463" name="椭圆 462"/>
                  <p:cNvSpPr/>
                  <p:nvPr/>
                </p:nvSpPr>
                <p:spPr>
                  <a:xfrm>
                    <a:off x="5324214" y="5215683"/>
                    <a:ext cx="288927" cy="287360"/>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64" name="直接连接符 463"/>
                  <p:cNvCxnSpPr/>
                  <p:nvPr/>
                </p:nvCxnSpPr>
                <p:spPr>
                  <a:xfrm>
                    <a:off x="5357551" y="5358569"/>
                    <a:ext cx="21590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65" name="椭圆 464"/>
                  <p:cNvSpPr/>
                  <p:nvPr/>
                </p:nvSpPr>
                <p:spPr>
                  <a:xfrm>
                    <a:off x="5216263" y="5144241"/>
                    <a:ext cx="107951" cy="107958"/>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462" name="直接连接符 461"/>
                <p:cNvCxnSpPr/>
                <p:nvPr/>
              </p:nvCxnSpPr>
              <p:spPr>
                <a:xfrm rot="5400000">
                  <a:off x="4970191" y="4788653"/>
                  <a:ext cx="214329"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506" name="组合 465"/>
              <p:cNvGrpSpPr>
                <a:grpSpLocks/>
              </p:cNvGrpSpPr>
              <p:nvPr/>
            </p:nvGrpSpPr>
            <p:grpSpPr bwMode="auto">
              <a:xfrm>
                <a:off x="6745520" y="5427016"/>
                <a:ext cx="396000" cy="359438"/>
                <a:chOff x="4821190" y="4572008"/>
                <a:chExt cx="396000" cy="359438"/>
              </a:xfrm>
            </p:grpSpPr>
            <p:grpSp>
              <p:nvGrpSpPr>
                <p:cNvPr id="20561" name="组合 339"/>
                <p:cNvGrpSpPr>
                  <a:grpSpLocks/>
                </p:cNvGrpSpPr>
                <p:nvPr/>
              </p:nvGrpSpPr>
              <p:grpSpPr bwMode="auto">
                <a:xfrm>
                  <a:off x="4821190" y="4572008"/>
                  <a:ext cx="396000" cy="359438"/>
                  <a:chOff x="5216480" y="5143512"/>
                  <a:chExt cx="396000" cy="359438"/>
                </a:xfrm>
              </p:grpSpPr>
              <p:sp>
                <p:nvSpPr>
                  <p:cNvPr id="469" name="椭圆 468"/>
                  <p:cNvSpPr/>
                  <p:nvPr/>
                </p:nvSpPr>
                <p:spPr>
                  <a:xfrm>
                    <a:off x="5324214" y="5215712"/>
                    <a:ext cx="288927" cy="287360"/>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70" name="直接连接符 469"/>
                  <p:cNvCxnSpPr/>
                  <p:nvPr/>
                </p:nvCxnSpPr>
                <p:spPr>
                  <a:xfrm>
                    <a:off x="5357551" y="5358598"/>
                    <a:ext cx="21590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71" name="椭圆 470"/>
                  <p:cNvSpPr/>
                  <p:nvPr/>
                </p:nvSpPr>
                <p:spPr>
                  <a:xfrm>
                    <a:off x="5216263" y="5144270"/>
                    <a:ext cx="107951" cy="107958"/>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468" name="直接连接符 467"/>
                <p:cNvCxnSpPr/>
                <p:nvPr/>
              </p:nvCxnSpPr>
              <p:spPr>
                <a:xfrm rot="5400000">
                  <a:off x="4970191" y="4788682"/>
                  <a:ext cx="214329"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507" name="组合 471"/>
              <p:cNvGrpSpPr>
                <a:grpSpLocks/>
              </p:cNvGrpSpPr>
              <p:nvPr/>
            </p:nvGrpSpPr>
            <p:grpSpPr bwMode="auto">
              <a:xfrm>
                <a:off x="7319272" y="4572008"/>
                <a:ext cx="396000" cy="359438"/>
                <a:chOff x="4821190" y="4572008"/>
                <a:chExt cx="396000" cy="359438"/>
              </a:xfrm>
            </p:grpSpPr>
            <p:grpSp>
              <p:nvGrpSpPr>
                <p:cNvPr id="20556" name="组合 339"/>
                <p:cNvGrpSpPr>
                  <a:grpSpLocks/>
                </p:cNvGrpSpPr>
                <p:nvPr/>
              </p:nvGrpSpPr>
              <p:grpSpPr bwMode="auto">
                <a:xfrm>
                  <a:off x="4821190" y="4572008"/>
                  <a:ext cx="396000" cy="359438"/>
                  <a:chOff x="5216480" y="5143512"/>
                  <a:chExt cx="396000" cy="359438"/>
                </a:xfrm>
              </p:grpSpPr>
              <p:sp>
                <p:nvSpPr>
                  <p:cNvPr id="475" name="椭圆 474"/>
                  <p:cNvSpPr/>
                  <p:nvPr/>
                </p:nvSpPr>
                <p:spPr>
                  <a:xfrm>
                    <a:off x="5325141" y="5214994"/>
                    <a:ext cx="287339" cy="28735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76" name="直接连接符 475"/>
                  <p:cNvCxnSpPr/>
                  <p:nvPr/>
                </p:nvCxnSpPr>
                <p:spPr>
                  <a:xfrm>
                    <a:off x="5358478" y="5357880"/>
                    <a:ext cx="214315"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77" name="椭圆 476"/>
                  <p:cNvSpPr/>
                  <p:nvPr/>
                </p:nvSpPr>
                <p:spPr>
                  <a:xfrm>
                    <a:off x="5217190" y="5143551"/>
                    <a:ext cx="107951" cy="107958"/>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474" name="直接连接符 473"/>
                <p:cNvCxnSpPr/>
                <p:nvPr/>
              </p:nvCxnSpPr>
              <p:spPr>
                <a:xfrm rot="5400000">
                  <a:off x="4971119" y="4787963"/>
                  <a:ext cx="214328"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508" name="组合 477"/>
              <p:cNvGrpSpPr>
                <a:grpSpLocks/>
              </p:cNvGrpSpPr>
              <p:nvPr/>
            </p:nvGrpSpPr>
            <p:grpSpPr bwMode="auto">
              <a:xfrm>
                <a:off x="7317024" y="4998388"/>
                <a:ext cx="396000" cy="359438"/>
                <a:chOff x="4821190" y="4572008"/>
                <a:chExt cx="396000" cy="359438"/>
              </a:xfrm>
            </p:grpSpPr>
            <p:grpSp>
              <p:nvGrpSpPr>
                <p:cNvPr id="20551" name="组合 339"/>
                <p:cNvGrpSpPr>
                  <a:grpSpLocks/>
                </p:cNvGrpSpPr>
                <p:nvPr/>
              </p:nvGrpSpPr>
              <p:grpSpPr bwMode="auto">
                <a:xfrm>
                  <a:off x="4821190" y="4572008"/>
                  <a:ext cx="396000" cy="359438"/>
                  <a:chOff x="5216480" y="5143512"/>
                  <a:chExt cx="396000" cy="359438"/>
                </a:xfrm>
              </p:grpSpPr>
              <p:sp>
                <p:nvSpPr>
                  <p:cNvPr id="481" name="椭圆 480"/>
                  <p:cNvSpPr/>
                  <p:nvPr/>
                </p:nvSpPr>
                <p:spPr>
                  <a:xfrm>
                    <a:off x="5324214" y="5215683"/>
                    <a:ext cx="288927" cy="287360"/>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82" name="直接连接符 481"/>
                  <p:cNvCxnSpPr/>
                  <p:nvPr/>
                </p:nvCxnSpPr>
                <p:spPr>
                  <a:xfrm>
                    <a:off x="5357551" y="5358569"/>
                    <a:ext cx="21590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83" name="椭圆 482"/>
                  <p:cNvSpPr/>
                  <p:nvPr/>
                </p:nvSpPr>
                <p:spPr>
                  <a:xfrm>
                    <a:off x="5216263" y="5144241"/>
                    <a:ext cx="107951" cy="107958"/>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480" name="直接连接符 479"/>
                <p:cNvCxnSpPr/>
                <p:nvPr/>
              </p:nvCxnSpPr>
              <p:spPr>
                <a:xfrm rot="5400000">
                  <a:off x="4970191" y="4788653"/>
                  <a:ext cx="214329"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509" name="组合 483"/>
              <p:cNvGrpSpPr>
                <a:grpSpLocks/>
              </p:cNvGrpSpPr>
              <p:nvPr/>
            </p:nvGrpSpPr>
            <p:grpSpPr bwMode="auto">
              <a:xfrm>
                <a:off x="7317024" y="5427016"/>
                <a:ext cx="396000" cy="359438"/>
                <a:chOff x="4821190" y="4572008"/>
                <a:chExt cx="396000" cy="359438"/>
              </a:xfrm>
            </p:grpSpPr>
            <p:grpSp>
              <p:nvGrpSpPr>
                <p:cNvPr id="20546" name="组合 339"/>
                <p:cNvGrpSpPr>
                  <a:grpSpLocks/>
                </p:cNvGrpSpPr>
                <p:nvPr/>
              </p:nvGrpSpPr>
              <p:grpSpPr bwMode="auto">
                <a:xfrm>
                  <a:off x="4821190" y="4572008"/>
                  <a:ext cx="396000" cy="359438"/>
                  <a:chOff x="5216480" y="5143512"/>
                  <a:chExt cx="396000" cy="359438"/>
                </a:xfrm>
              </p:grpSpPr>
              <p:sp>
                <p:nvSpPr>
                  <p:cNvPr id="487" name="椭圆 486"/>
                  <p:cNvSpPr/>
                  <p:nvPr/>
                </p:nvSpPr>
                <p:spPr>
                  <a:xfrm>
                    <a:off x="5324214" y="5215712"/>
                    <a:ext cx="288927" cy="287360"/>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88" name="直接连接符 487"/>
                  <p:cNvCxnSpPr/>
                  <p:nvPr/>
                </p:nvCxnSpPr>
                <p:spPr>
                  <a:xfrm>
                    <a:off x="5357551" y="5358598"/>
                    <a:ext cx="21590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89" name="椭圆 488"/>
                  <p:cNvSpPr/>
                  <p:nvPr/>
                </p:nvSpPr>
                <p:spPr>
                  <a:xfrm>
                    <a:off x="5216263" y="5144270"/>
                    <a:ext cx="107951" cy="107958"/>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486" name="直接连接符 485"/>
                <p:cNvCxnSpPr/>
                <p:nvPr/>
              </p:nvCxnSpPr>
              <p:spPr>
                <a:xfrm rot="5400000">
                  <a:off x="4970191" y="4788682"/>
                  <a:ext cx="214329"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510" name="组合 489"/>
              <p:cNvGrpSpPr>
                <a:grpSpLocks/>
              </p:cNvGrpSpPr>
              <p:nvPr/>
            </p:nvGrpSpPr>
            <p:grpSpPr bwMode="auto">
              <a:xfrm>
                <a:off x="7849718" y="4572008"/>
                <a:ext cx="396000" cy="359438"/>
                <a:chOff x="4821190" y="4572008"/>
                <a:chExt cx="396000" cy="359438"/>
              </a:xfrm>
            </p:grpSpPr>
            <p:grpSp>
              <p:nvGrpSpPr>
                <p:cNvPr id="20541" name="组合 339"/>
                <p:cNvGrpSpPr>
                  <a:grpSpLocks/>
                </p:cNvGrpSpPr>
                <p:nvPr/>
              </p:nvGrpSpPr>
              <p:grpSpPr bwMode="auto">
                <a:xfrm>
                  <a:off x="4821190" y="4572008"/>
                  <a:ext cx="396000" cy="359438"/>
                  <a:chOff x="5216480" y="5143512"/>
                  <a:chExt cx="396000" cy="359438"/>
                </a:xfrm>
              </p:grpSpPr>
              <p:sp>
                <p:nvSpPr>
                  <p:cNvPr id="493" name="椭圆 492"/>
                  <p:cNvSpPr/>
                  <p:nvPr/>
                </p:nvSpPr>
                <p:spPr>
                  <a:xfrm>
                    <a:off x="5324924" y="5214994"/>
                    <a:ext cx="287339" cy="28735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94" name="直接连接符 493"/>
                  <p:cNvCxnSpPr/>
                  <p:nvPr/>
                </p:nvCxnSpPr>
                <p:spPr>
                  <a:xfrm>
                    <a:off x="5358261" y="5357880"/>
                    <a:ext cx="214315"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95" name="椭圆 494"/>
                  <p:cNvSpPr/>
                  <p:nvPr/>
                </p:nvSpPr>
                <p:spPr>
                  <a:xfrm>
                    <a:off x="5216973" y="5143551"/>
                    <a:ext cx="107951" cy="107958"/>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492" name="直接连接符 491"/>
                <p:cNvCxnSpPr/>
                <p:nvPr/>
              </p:nvCxnSpPr>
              <p:spPr>
                <a:xfrm rot="5400000">
                  <a:off x="4970902" y="4787963"/>
                  <a:ext cx="214328"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511" name="组合 495"/>
              <p:cNvGrpSpPr>
                <a:grpSpLocks/>
              </p:cNvGrpSpPr>
              <p:nvPr/>
            </p:nvGrpSpPr>
            <p:grpSpPr bwMode="auto">
              <a:xfrm>
                <a:off x="7847470" y="4998388"/>
                <a:ext cx="396000" cy="359438"/>
                <a:chOff x="4821190" y="4572008"/>
                <a:chExt cx="396000" cy="359438"/>
              </a:xfrm>
            </p:grpSpPr>
            <p:grpSp>
              <p:nvGrpSpPr>
                <p:cNvPr id="20536" name="组合 339"/>
                <p:cNvGrpSpPr>
                  <a:grpSpLocks/>
                </p:cNvGrpSpPr>
                <p:nvPr/>
              </p:nvGrpSpPr>
              <p:grpSpPr bwMode="auto">
                <a:xfrm>
                  <a:off x="4821190" y="4572008"/>
                  <a:ext cx="396000" cy="359438"/>
                  <a:chOff x="5216480" y="5143512"/>
                  <a:chExt cx="396000" cy="359438"/>
                </a:xfrm>
              </p:grpSpPr>
              <p:sp>
                <p:nvSpPr>
                  <p:cNvPr id="499" name="椭圆 498"/>
                  <p:cNvSpPr/>
                  <p:nvPr/>
                </p:nvSpPr>
                <p:spPr>
                  <a:xfrm>
                    <a:off x="5323997" y="5215683"/>
                    <a:ext cx="288927" cy="287360"/>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500" name="直接连接符 499"/>
                  <p:cNvCxnSpPr/>
                  <p:nvPr/>
                </p:nvCxnSpPr>
                <p:spPr>
                  <a:xfrm>
                    <a:off x="5357334" y="5358569"/>
                    <a:ext cx="21590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01" name="椭圆 500"/>
                  <p:cNvSpPr/>
                  <p:nvPr/>
                </p:nvSpPr>
                <p:spPr>
                  <a:xfrm>
                    <a:off x="5216046" y="5144241"/>
                    <a:ext cx="107951" cy="107958"/>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498" name="直接连接符 497"/>
                <p:cNvCxnSpPr/>
                <p:nvPr/>
              </p:nvCxnSpPr>
              <p:spPr>
                <a:xfrm rot="5400000">
                  <a:off x="4969974" y="4788653"/>
                  <a:ext cx="214329"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512" name="组合 501"/>
              <p:cNvGrpSpPr>
                <a:grpSpLocks/>
              </p:cNvGrpSpPr>
              <p:nvPr/>
            </p:nvGrpSpPr>
            <p:grpSpPr bwMode="auto">
              <a:xfrm>
                <a:off x="7847470" y="5427016"/>
                <a:ext cx="396000" cy="359438"/>
                <a:chOff x="4821190" y="4572008"/>
                <a:chExt cx="396000" cy="359438"/>
              </a:xfrm>
            </p:grpSpPr>
            <p:grpSp>
              <p:nvGrpSpPr>
                <p:cNvPr id="20531" name="组合 339"/>
                <p:cNvGrpSpPr>
                  <a:grpSpLocks/>
                </p:cNvGrpSpPr>
                <p:nvPr/>
              </p:nvGrpSpPr>
              <p:grpSpPr bwMode="auto">
                <a:xfrm>
                  <a:off x="4821190" y="4572008"/>
                  <a:ext cx="396000" cy="359438"/>
                  <a:chOff x="5216480" y="5143512"/>
                  <a:chExt cx="396000" cy="359438"/>
                </a:xfrm>
              </p:grpSpPr>
              <p:sp>
                <p:nvSpPr>
                  <p:cNvPr id="505" name="椭圆 504"/>
                  <p:cNvSpPr/>
                  <p:nvPr/>
                </p:nvSpPr>
                <p:spPr>
                  <a:xfrm>
                    <a:off x="5323997" y="5215712"/>
                    <a:ext cx="288927" cy="287360"/>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506" name="直接连接符 505"/>
                  <p:cNvCxnSpPr/>
                  <p:nvPr/>
                </p:nvCxnSpPr>
                <p:spPr>
                  <a:xfrm>
                    <a:off x="5357334" y="5358598"/>
                    <a:ext cx="21590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07" name="椭圆 506"/>
                  <p:cNvSpPr/>
                  <p:nvPr/>
                </p:nvSpPr>
                <p:spPr>
                  <a:xfrm>
                    <a:off x="5216046" y="5144270"/>
                    <a:ext cx="107951" cy="107958"/>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504" name="直接连接符 503"/>
                <p:cNvCxnSpPr/>
                <p:nvPr/>
              </p:nvCxnSpPr>
              <p:spPr>
                <a:xfrm rot="5400000">
                  <a:off x="4969974" y="4788682"/>
                  <a:ext cx="214329"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513" name="组合 507"/>
              <p:cNvGrpSpPr>
                <a:grpSpLocks/>
              </p:cNvGrpSpPr>
              <p:nvPr/>
            </p:nvGrpSpPr>
            <p:grpSpPr bwMode="auto">
              <a:xfrm>
                <a:off x="8390842" y="4572008"/>
                <a:ext cx="396000" cy="359438"/>
                <a:chOff x="4821190" y="4572008"/>
                <a:chExt cx="396000" cy="359438"/>
              </a:xfrm>
            </p:grpSpPr>
            <p:grpSp>
              <p:nvGrpSpPr>
                <p:cNvPr id="20526" name="组合 339"/>
                <p:cNvGrpSpPr>
                  <a:grpSpLocks/>
                </p:cNvGrpSpPr>
                <p:nvPr/>
              </p:nvGrpSpPr>
              <p:grpSpPr bwMode="auto">
                <a:xfrm>
                  <a:off x="4821190" y="4572008"/>
                  <a:ext cx="396000" cy="359438"/>
                  <a:chOff x="5216480" y="5143512"/>
                  <a:chExt cx="396000" cy="359438"/>
                </a:xfrm>
              </p:grpSpPr>
              <p:sp>
                <p:nvSpPr>
                  <p:cNvPr id="511" name="椭圆 510"/>
                  <p:cNvSpPr/>
                  <p:nvPr/>
                </p:nvSpPr>
                <p:spPr>
                  <a:xfrm>
                    <a:off x="5325140" y="5214994"/>
                    <a:ext cx="287340" cy="28735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512" name="直接连接符 511"/>
                  <p:cNvCxnSpPr/>
                  <p:nvPr/>
                </p:nvCxnSpPr>
                <p:spPr>
                  <a:xfrm>
                    <a:off x="5358478" y="5357880"/>
                    <a:ext cx="214314"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13" name="椭圆 512"/>
                  <p:cNvSpPr/>
                  <p:nvPr/>
                </p:nvSpPr>
                <p:spPr>
                  <a:xfrm>
                    <a:off x="5217189" y="5143551"/>
                    <a:ext cx="107951" cy="107958"/>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510" name="直接连接符 509"/>
                <p:cNvCxnSpPr/>
                <p:nvPr/>
              </p:nvCxnSpPr>
              <p:spPr>
                <a:xfrm rot="5400000">
                  <a:off x="4971119" y="4787963"/>
                  <a:ext cx="214328"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514" name="组合 513"/>
              <p:cNvGrpSpPr>
                <a:grpSpLocks/>
              </p:cNvGrpSpPr>
              <p:nvPr/>
            </p:nvGrpSpPr>
            <p:grpSpPr bwMode="auto">
              <a:xfrm>
                <a:off x="8388594" y="4998388"/>
                <a:ext cx="396000" cy="359438"/>
                <a:chOff x="4821190" y="4572008"/>
                <a:chExt cx="396000" cy="359438"/>
              </a:xfrm>
            </p:grpSpPr>
            <p:grpSp>
              <p:nvGrpSpPr>
                <p:cNvPr id="20521" name="组合 339"/>
                <p:cNvGrpSpPr>
                  <a:grpSpLocks/>
                </p:cNvGrpSpPr>
                <p:nvPr/>
              </p:nvGrpSpPr>
              <p:grpSpPr bwMode="auto">
                <a:xfrm>
                  <a:off x="4821190" y="4572008"/>
                  <a:ext cx="396000" cy="359438"/>
                  <a:chOff x="5216480" y="5143512"/>
                  <a:chExt cx="396000" cy="359438"/>
                </a:xfrm>
              </p:grpSpPr>
              <p:sp>
                <p:nvSpPr>
                  <p:cNvPr id="517" name="椭圆 516"/>
                  <p:cNvSpPr/>
                  <p:nvPr/>
                </p:nvSpPr>
                <p:spPr>
                  <a:xfrm>
                    <a:off x="5324213" y="5215683"/>
                    <a:ext cx="288927" cy="287360"/>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518" name="直接连接符 517"/>
                  <p:cNvCxnSpPr/>
                  <p:nvPr/>
                </p:nvCxnSpPr>
                <p:spPr>
                  <a:xfrm>
                    <a:off x="5357551" y="5358569"/>
                    <a:ext cx="21590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19" name="椭圆 518"/>
                  <p:cNvSpPr/>
                  <p:nvPr/>
                </p:nvSpPr>
                <p:spPr>
                  <a:xfrm>
                    <a:off x="5216262" y="5144241"/>
                    <a:ext cx="107951" cy="107958"/>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516" name="直接连接符 515"/>
                <p:cNvCxnSpPr/>
                <p:nvPr/>
              </p:nvCxnSpPr>
              <p:spPr>
                <a:xfrm rot="5400000">
                  <a:off x="4970191" y="4788653"/>
                  <a:ext cx="214329"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515" name="组合 519"/>
              <p:cNvGrpSpPr>
                <a:grpSpLocks/>
              </p:cNvGrpSpPr>
              <p:nvPr/>
            </p:nvGrpSpPr>
            <p:grpSpPr bwMode="auto">
              <a:xfrm>
                <a:off x="8388594" y="5427016"/>
                <a:ext cx="396000" cy="359438"/>
                <a:chOff x="4821190" y="4572008"/>
                <a:chExt cx="396000" cy="359438"/>
              </a:xfrm>
            </p:grpSpPr>
            <p:grpSp>
              <p:nvGrpSpPr>
                <p:cNvPr id="20516" name="组合 339"/>
                <p:cNvGrpSpPr>
                  <a:grpSpLocks/>
                </p:cNvGrpSpPr>
                <p:nvPr/>
              </p:nvGrpSpPr>
              <p:grpSpPr bwMode="auto">
                <a:xfrm>
                  <a:off x="4821190" y="4572008"/>
                  <a:ext cx="396000" cy="359438"/>
                  <a:chOff x="5216480" y="5143512"/>
                  <a:chExt cx="396000" cy="359438"/>
                </a:xfrm>
              </p:grpSpPr>
              <p:sp>
                <p:nvSpPr>
                  <p:cNvPr id="523" name="椭圆 522"/>
                  <p:cNvSpPr/>
                  <p:nvPr/>
                </p:nvSpPr>
                <p:spPr>
                  <a:xfrm>
                    <a:off x="5324213" y="5215712"/>
                    <a:ext cx="288927" cy="287360"/>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524" name="直接连接符 523"/>
                  <p:cNvCxnSpPr/>
                  <p:nvPr/>
                </p:nvCxnSpPr>
                <p:spPr>
                  <a:xfrm>
                    <a:off x="5357551" y="5358598"/>
                    <a:ext cx="21590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25" name="椭圆 524"/>
                  <p:cNvSpPr/>
                  <p:nvPr/>
                </p:nvSpPr>
                <p:spPr>
                  <a:xfrm>
                    <a:off x="5216262" y="5144270"/>
                    <a:ext cx="107951" cy="107958"/>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522" name="直接连接符 521"/>
                <p:cNvCxnSpPr/>
                <p:nvPr/>
              </p:nvCxnSpPr>
              <p:spPr>
                <a:xfrm rot="5400000">
                  <a:off x="4970191" y="4788682"/>
                  <a:ext cx="214329"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529" name="下箭头 528"/>
            <p:cNvSpPr/>
            <p:nvPr/>
          </p:nvSpPr>
          <p:spPr>
            <a:xfrm>
              <a:off x="6572264" y="3886146"/>
              <a:ext cx="214314" cy="357215"/>
            </a:xfrm>
            <a:prstGeom prst="downArrow">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0496" name="矩形 533"/>
            <p:cNvSpPr>
              <a:spLocks noChangeArrowheads="1"/>
            </p:cNvSpPr>
            <p:nvPr/>
          </p:nvSpPr>
          <p:spPr bwMode="auto">
            <a:xfrm>
              <a:off x="5929322" y="4286256"/>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1200" b="1">
                  <a:solidFill>
                    <a:srgbClr val="000000"/>
                  </a:solidFill>
                  <a:latin typeface="楷体" pitchFamily="49" charset="-122"/>
                  <a:ea typeface="楷体" pitchFamily="49" charset="-122"/>
                  <a:cs typeface="Times New Roman" pitchFamily="18" charset="0"/>
                </a:rPr>
                <a:t>电子</a:t>
              </a:r>
              <a:endParaRPr lang="zh-CN" altLang="en-US" sz="1200">
                <a:solidFill>
                  <a:srgbClr val="000000"/>
                </a:solidFill>
                <a:latin typeface="楷体" pitchFamily="49" charset="-122"/>
                <a:ea typeface="楷体" pitchFamily="49" charset="-122"/>
                <a:cs typeface="Times New Roman" pitchFamily="18" charset="0"/>
              </a:endParaRPr>
            </a:p>
          </p:txBody>
        </p:sp>
      </p:grpSp>
      <p:sp>
        <p:nvSpPr>
          <p:cNvPr id="20493" name="Text Box 6"/>
          <p:cNvSpPr txBox="1">
            <a:spLocks noChangeArrowheads="1"/>
          </p:cNvSpPr>
          <p:nvPr/>
        </p:nvSpPr>
        <p:spPr bwMode="auto">
          <a:xfrm>
            <a:off x="5808663" y="63500"/>
            <a:ext cx="327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800" b="1">
                <a:solidFill>
                  <a:srgbClr val="FF0066"/>
                </a:solidFill>
                <a:latin typeface="Times New Roman" pitchFamily="18" charset="0"/>
                <a:cs typeface="Times New Roman" pitchFamily="18" charset="0"/>
              </a:rPr>
              <a:t>§3.2</a:t>
            </a:r>
            <a:r>
              <a:rPr kumimoji="1" lang="en-US" altLang="zh-CN" sz="1800" b="1">
                <a:solidFill>
                  <a:srgbClr val="FF0066"/>
                </a:solidFill>
                <a:latin typeface="Times New Roman" pitchFamily="18" charset="0"/>
                <a:cs typeface="Times New Roman" pitchFamily="18" charset="0"/>
              </a:rPr>
              <a:t> </a:t>
            </a:r>
            <a:r>
              <a:rPr kumimoji="1" lang="zh-CN" altLang="en-US" sz="1800" b="1">
                <a:solidFill>
                  <a:srgbClr val="FF0066"/>
                </a:solidFill>
                <a:latin typeface="Times New Roman" pitchFamily="18" charset="0"/>
                <a:cs typeface="Times New Roman" pitchFamily="18" charset="0"/>
              </a:rPr>
              <a:t>半导体元件的开关特性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801"/>
                                        </p:tgtEl>
                                        <p:attrNameLst>
                                          <p:attrName>style.visibility</p:attrName>
                                        </p:attrNameLst>
                                      </p:cBhvr>
                                      <p:to>
                                        <p:strVal val="visible"/>
                                      </p:to>
                                    </p:set>
                                    <p:animEffect transition="in" filter="blinds(horizontal)">
                                      <p:cBhvr>
                                        <p:cTn id="7" dur="500"/>
                                        <p:tgtEl>
                                          <p:spTgt spid="258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32" fill="hold" nodeType="clickEffect">
                                  <p:stCondLst>
                                    <p:cond delay="0"/>
                                  </p:stCondLst>
                                  <p:childTnLst>
                                    <p:set>
                                      <p:cBhvr>
                                        <p:cTn id="11" dur="1" fill="hold">
                                          <p:stCondLst>
                                            <p:cond delay="0"/>
                                          </p:stCondLst>
                                        </p:cTn>
                                        <p:tgtEl>
                                          <p:spTgt spid="25823"/>
                                        </p:tgtEl>
                                        <p:attrNameLst>
                                          <p:attrName>style.visibility</p:attrName>
                                        </p:attrNameLst>
                                      </p:cBhvr>
                                      <p:to>
                                        <p:strVal val="visible"/>
                                      </p:to>
                                    </p:set>
                                    <p:anim calcmode="lin" valueType="num">
                                      <p:cBhvr>
                                        <p:cTn id="12" dur="500" fill="hold"/>
                                        <p:tgtEl>
                                          <p:spTgt spid="25823"/>
                                        </p:tgtEl>
                                        <p:attrNameLst>
                                          <p:attrName>ppt_w</p:attrName>
                                        </p:attrNameLst>
                                      </p:cBhvr>
                                      <p:tavLst>
                                        <p:tav tm="0">
                                          <p:val>
                                            <p:strVal val="4*#ppt_w"/>
                                          </p:val>
                                        </p:tav>
                                        <p:tav tm="100000">
                                          <p:val>
                                            <p:strVal val="#ppt_w"/>
                                          </p:val>
                                        </p:tav>
                                      </p:tavLst>
                                    </p:anim>
                                    <p:anim calcmode="lin" valueType="num">
                                      <p:cBhvr>
                                        <p:cTn id="13" dur="500" fill="hold"/>
                                        <p:tgtEl>
                                          <p:spTgt spid="25823"/>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up)">
                                      <p:cBhvr>
                                        <p:cTn id="23" dur="500"/>
                                        <p:tgtEl>
                                          <p:spTgt spid="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31"/>
                                        </p:tgtEl>
                                        <p:attrNameLst>
                                          <p:attrName>style.visibility</p:attrName>
                                        </p:attrNameLst>
                                      </p:cBhvr>
                                      <p:to>
                                        <p:strVal val="visible"/>
                                      </p:to>
                                    </p:set>
                                    <p:animEffect transition="in" filter="wipe(left)">
                                      <p:cBhvr>
                                        <p:cTn id="28" dur="500"/>
                                        <p:tgtEl>
                                          <p:spTgt spid="53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linds(horizontal)">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32" fill="hold" nodeType="click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p:cTn id="38" dur="500" fill="hold"/>
                                        <p:tgtEl>
                                          <p:spTgt spid="36"/>
                                        </p:tgtEl>
                                        <p:attrNameLst>
                                          <p:attrName>ppt_w</p:attrName>
                                        </p:attrNameLst>
                                      </p:cBhvr>
                                      <p:tavLst>
                                        <p:tav tm="0">
                                          <p:val>
                                            <p:strVal val="4*#ppt_w"/>
                                          </p:val>
                                        </p:tav>
                                        <p:tav tm="100000">
                                          <p:val>
                                            <p:strVal val="#ppt_w"/>
                                          </p:val>
                                        </p:tav>
                                      </p:tavLst>
                                    </p:anim>
                                    <p:anim calcmode="lin" valueType="num">
                                      <p:cBhvr>
                                        <p:cTn id="39" dur="500" fill="hold"/>
                                        <p:tgtEl>
                                          <p:spTgt spid="36"/>
                                        </p:tgtEl>
                                        <p:attrNameLst>
                                          <p:attrName>ppt_h</p:attrName>
                                        </p:attrNameLst>
                                      </p:cBhvr>
                                      <p:tavLst>
                                        <p:tav tm="0">
                                          <p:val>
                                            <p:strVal val="4*#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119"/>
                                        </p:tgtEl>
                                        <p:attrNameLst>
                                          <p:attrName>style.visibility</p:attrName>
                                        </p:attrNameLst>
                                      </p:cBhvr>
                                      <p:to>
                                        <p:strVal val="visible"/>
                                      </p:to>
                                    </p:set>
                                    <p:animEffect transition="in" filter="wipe(up)">
                                      <p:cBhvr>
                                        <p:cTn id="49" dur="500"/>
                                        <p:tgtEl>
                                          <p:spTgt spid="11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32"/>
                                        </p:tgtEl>
                                        <p:attrNameLst>
                                          <p:attrName>style.visibility</p:attrName>
                                        </p:attrNameLst>
                                      </p:cBhvr>
                                      <p:to>
                                        <p:strVal val="visible"/>
                                      </p:to>
                                    </p:set>
                                    <p:animEffect transition="in" filter="wipe(left)">
                                      <p:cBhvr>
                                        <p:cTn id="54" dur="500"/>
                                        <p:tgtEl>
                                          <p:spTgt spid="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31" grpId="0"/>
      <p:bldP spid="5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571500" y="100013"/>
            <a:ext cx="2952750" cy="503237"/>
          </a:xfrm>
          <a:prstGeom prst="rect">
            <a:avLst/>
          </a:prstGeom>
        </p:spPr>
        <p:txBody>
          <a:bodyPr/>
          <a:lstStyle/>
          <a:p>
            <a:pPr eaLnBrk="0" hangingPunct="0">
              <a:defRPr/>
            </a:pPr>
            <a:r>
              <a:rPr lang="en-US" altLang="zh-CN" sz="2400" b="1" kern="0" dirty="0">
                <a:solidFill>
                  <a:srgbClr val="FF0000"/>
                </a:solidFill>
                <a:latin typeface="Times New Roman" pitchFamily="18" charset="0"/>
                <a:ea typeface="宋体"/>
                <a:cs typeface="Times New Roman" pitchFamily="18" charset="0"/>
              </a:rPr>
              <a:t>3. PN</a:t>
            </a:r>
            <a:r>
              <a:rPr lang="zh-CN" altLang="en-US" sz="2400" b="1" kern="0" dirty="0">
                <a:solidFill>
                  <a:srgbClr val="FF0000"/>
                </a:solidFill>
                <a:latin typeface="Times New Roman" pitchFamily="18" charset="0"/>
                <a:ea typeface="宋体"/>
                <a:cs typeface="Times New Roman" pitchFamily="18" charset="0"/>
              </a:rPr>
              <a:t>结及其特性</a:t>
            </a:r>
          </a:p>
        </p:txBody>
      </p:sp>
      <p:sp>
        <p:nvSpPr>
          <p:cNvPr id="3" name="Rectangle 2"/>
          <p:cNvSpPr txBox="1">
            <a:spLocks noRot="1" noChangeArrowheads="1"/>
          </p:cNvSpPr>
          <p:nvPr/>
        </p:nvSpPr>
        <p:spPr>
          <a:xfrm>
            <a:off x="642938" y="568325"/>
            <a:ext cx="2952750" cy="503238"/>
          </a:xfrm>
          <a:prstGeom prst="rect">
            <a:avLst/>
          </a:prstGeom>
        </p:spPr>
        <p:txBody>
          <a:bodyPr/>
          <a:lstStyle/>
          <a:p>
            <a:pPr eaLnBrk="0" hangingPunct="0">
              <a:buFont typeface="Wingdings" pitchFamily="2" charset="2"/>
              <a:buChar char="n"/>
              <a:defRPr/>
            </a:pPr>
            <a:r>
              <a:rPr lang="en-US" altLang="zh-CN" sz="2400" b="1" kern="0" dirty="0">
                <a:solidFill>
                  <a:srgbClr val="006600"/>
                </a:solidFill>
                <a:latin typeface="Times New Roman" pitchFamily="18" charset="0"/>
                <a:ea typeface="宋体"/>
                <a:cs typeface="Times New Roman" pitchFamily="18" charset="0"/>
              </a:rPr>
              <a:t>PN</a:t>
            </a:r>
            <a:r>
              <a:rPr lang="zh-CN" altLang="en-US" sz="2400" b="1" kern="0" dirty="0">
                <a:solidFill>
                  <a:srgbClr val="006600"/>
                </a:solidFill>
                <a:latin typeface="Times New Roman" pitchFamily="18" charset="0"/>
                <a:ea typeface="宋体"/>
                <a:cs typeface="Times New Roman" pitchFamily="18" charset="0"/>
              </a:rPr>
              <a:t>结的形成</a:t>
            </a:r>
          </a:p>
        </p:txBody>
      </p:sp>
      <p:grpSp>
        <p:nvGrpSpPr>
          <p:cNvPr id="4" name="组合 194"/>
          <p:cNvGrpSpPr>
            <a:grpSpLocks/>
          </p:cNvGrpSpPr>
          <p:nvPr/>
        </p:nvGrpSpPr>
        <p:grpSpPr bwMode="auto">
          <a:xfrm>
            <a:off x="1071563" y="1328738"/>
            <a:ext cx="7000875" cy="1468437"/>
            <a:chOff x="714348" y="1328780"/>
            <a:chExt cx="7000924" cy="1468518"/>
          </a:xfrm>
        </p:grpSpPr>
        <p:grpSp>
          <p:nvGrpSpPr>
            <p:cNvPr id="21714" name="组合 3"/>
            <p:cNvGrpSpPr>
              <a:grpSpLocks/>
            </p:cNvGrpSpPr>
            <p:nvPr/>
          </p:nvGrpSpPr>
          <p:grpSpPr bwMode="auto">
            <a:xfrm>
              <a:off x="714348" y="1337533"/>
              <a:ext cx="3500462" cy="1459765"/>
              <a:chOff x="642910" y="4295009"/>
              <a:chExt cx="3500462" cy="1459765"/>
            </a:xfrm>
          </p:grpSpPr>
          <p:grpSp>
            <p:nvGrpSpPr>
              <p:cNvPr id="21827" name="组合 525"/>
              <p:cNvGrpSpPr>
                <a:grpSpLocks/>
              </p:cNvGrpSpPr>
              <p:nvPr/>
            </p:nvGrpSpPr>
            <p:grpSpPr bwMode="auto">
              <a:xfrm>
                <a:off x="642910" y="4314774"/>
                <a:ext cx="3500462" cy="1440000"/>
                <a:chOff x="571472" y="4429132"/>
                <a:chExt cx="3500462" cy="1440000"/>
              </a:xfrm>
            </p:grpSpPr>
            <p:sp>
              <p:nvSpPr>
                <p:cNvPr id="9" name="矩形 8"/>
                <p:cNvSpPr/>
                <p:nvPr/>
              </p:nvSpPr>
              <p:spPr>
                <a:xfrm>
                  <a:off x="571472" y="4429190"/>
                  <a:ext cx="3500461" cy="143994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21830" name="组合 348"/>
                <p:cNvGrpSpPr>
                  <a:grpSpLocks/>
                </p:cNvGrpSpPr>
                <p:nvPr/>
              </p:nvGrpSpPr>
              <p:grpSpPr bwMode="auto">
                <a:xfrm>
                  <a:off x="3609968" y="4572008"/>
                  <a:ext cx="390528" cy="359438"/>
                  <a:chOff x="5324480" y="5143512"/>
                  <a:chExt cx="390528" cy="359438"/>
                </a:xfrm>
              </p:grpSpPr>
              <p:sp>
                <p:nvSpPr>
                  <p:cNvPr id="79" name="椭圆 78"/>
                  <p:cNvSpPr/>
                  <p:nvPr/>
                </p:nvSpPr>
                <p:spPr>
                  <a:xfrm>
                    <a:off x="5324480" y="5215018"/>
                    <a:ext cx="287339" cy="287354"/>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80" name="直接连接符 79"/>
                  <p:cNvCxnSpPr/>
                  <p:nvPr/>
                </p:nvCxnSpPr>
                <p:spPr>
                  <a:xfrm>
                    <a:off x="5357817" y="5357901"/>
                    <a:ext cx="214315"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a:off x="5607057" y="5143577"/>
                    <a:ext cx="107951" cy="107956"/>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831" name="组合 352"/>
                <p:cNvGrpSpPr>
                  <a:grpSpLocks/>
                </p:cNvGrpSpPr>
                <p:nvPr/>
              </p:nvGrpSpPr>
              <p:grpSpPr bwMode="auto">
                <a:xfrm>
                  <a:off x="3609968" y="4998388"/>
                  <a:ext cx="390528" cy="359438"/>
                  <a:chOff x="5324480" y="5143512"/>
                  <a:chExt cx="390528" cy="359438"/>
                </a:xfrm>
              </p:grpSpPr>
              <p:sp>
                <p:nvSpPr>
                  <p:cNvPr id="76" name="椭圆 75"/>
                  <p:cNvSpPr/>
                  <p:nvPr/>
                </p:nvSpPr>
                <p:spPr>
                  <a:xfrm>
                    <a:off x="5324480" y="5215700"/>
                    <a:ext cx="287339" cy="287353"/>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77" name="直接连接符 76"/>
                  <p:cNvCxnSpPr/>
                  <p:nvPr/>
                </p:nvCxnSpPr>
                <p:spPr>
                  <a:xfrm>
                    <a:off x="5357817" y="5358583"/>
                    <a:ext cx="214315"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a:off x="5607057" y="5144258"/>
                    <a:ext cx="107951" cy="107956"/>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832" name="组合 356"/>
                <p:cNvGrpSpPr>
                  <a:grpSpLocks/>
                </p:cNvGrpSpPr>
                <p:nvPr/>
              </p:nvGrpSpPr>
              <p:grpSpPr bwMode="auto">
                <a:xfrm>
                  <a:off x="3609968" y="5427016"/>
                  <a:ext cx="390528" cy="359438"/>
                  <a:chOff x="5324480" y="5143512"/>
                  <a:chExt cx="390528" cy="359438"/>
                </a:xfrm>
              </p:grpSpPr>
              <p:sp>
                <p:nvSpPr>
                  <p:cNvPr id="73" name="椭圆 72"/>
                  <p:cNvSpPr/>
                  <p:nvPr/>
                </p:nvSpPr>
                <p:spPr>
                  <a:xfrm>
                    <a:off x="5324480" y="5215720"/>
                    <a:ext cx="287339" cy="287353"/>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74" name="直接连接符 73"/>
                  <p:cNvCxnSpPr/>
                  <p:nvPr/>
                </p:nvCxnSpPr>
                <p:spPr>
                  <a:xfrm>
                    <a:off x="5357817" y="5358603"/>
                    <a:ext cx="214315"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5607057" y="5144278"/>
                    <a:ext cx="107951" cy="107956"/>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833" name="组合 360"/>
                <p:cNvGrpSpPr>
                  <a:grpSpLocks/>
                </p:cNvGrpSpPr>
                <p:nvPr/>
              </p:nvGrpSpPr>
              <p:grpSpPr bwMode="auto">
                <a:xfrm>
                  <a:off x="3000364" y="4572008"/>
                  <a:ext cx="390528" cy="359438"/>
                  <a:chOff x="5324480" y="5143512"/>
                  <a:chExt cx="390528" cy="359438"/>
                </a:xfrm>
              </p:grpSpPr>
              <p:sp>
                <p:nvSpPr>
                  <p:cNvPr id="70" name="椭圆 69"/>
                  <p:cNvSpPr/>
                  <p:nvPr/>
                </p:nvSpPr>
                <p:spPr>
                  <a:xfrm>
                    <a:off x="5324480" y="5215018"/>
                    <a:ext cx="287339" cy="287354"/>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71" name="直接连接符 70"/>
                  <p:cNvCxnSpPr/>
                  <p:nvPr/>
                </p:nvCxnSpPr>
                <p:spPr>
                  <a:xfrm>
                    <a:off x="5357817" y="5357901"/>
                    <a:ext cx="214315"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5607057" y="5143577"/>
                    <a:ext cx="107951" cy="107956"/>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834" name="组合 364"/>
                <p:cNvGrpSpPr>
                  <a:grpSpLocks/>
                </p:cNvGrpSpPr>
                <p:nvPr/>
              </p:nvGrpSpPr>
              <p:grpSpPr bwMode="auto">
                <a:xfrm>
                  <a:off x="3000364" y="4998388"/>
                  <a:ext cx="390528" cy="359438"/>
                  <a:chOff x="5324480" y="5143512"/>
                  <a:chExt cx="390528" cy="359438"/>
                </a:xfrm>
              </p:grpSpPr>
              <p:sp>
                <p:nvSpPr>
                  <p:cNvPr id="67" name="椭圆 66"/>
                  <p:cNvSpPr/>
                  <p:nvPr/>
                </p:nvSpPr>
                <p:spPr>
                  <a:xfrm>
                    <a:off x="5324480" y="5215700"/>
                    <a:ext cx="287339" cy="287353"/>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68" name="直接连接符 67"/>
                  <p:cNvCxnSpPr/>
                  <p:nvPr/>
                </p:nvCxnSpPr>
                <p:spPr>
                  <a:xfrm>
                    <a:off x="5357817" y="5358583"/>
                    <a:ext cx="214315"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5607057" y="5144258"/>
                    <a:ext cx="107951" cy="107956"/>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835" name="组合 368"/>
                <p:cNvGrpSpPr>
                  <a:grpSpLocks/>
                </p:cNvGrpSpPr>
                <p:nvPr/>
              </p:nvGrpSpPr>
              <p:grpSpPr bwMode="auto">
                <a:xfrm>
                  <a:off x="3000364" y="5427016"/>
                  <a:ext cx="390528" cy="359438"/>
                  <a:chOff x="5324480" y="5143512"/>
                  <a:chExt cx="390528" cy="359438"/>
                </a:xfrm>
              </p:grpSpPr>
              <p:sp>
                <p:nvSpPr>
                  <p:cNvPr id="64" name="椭圆 63"/>
                  <p:cNvSpPr/>
                  <p:nvPr/>
                </p:nvSpPr>
                <p:spPr>
                  <a:xfrm>
                    <a:off x="5324480" y="5215720"/>
                    <a:ext cx="287339" cy="287353"/>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65" name="直接连接符 64"/>
                  <p:cNvCxnSpPr/>
                  <p:nvPr/>
                </p:nvCxnSpPr>
                <p:spPr>
                  <a:xfrm>
                    <a:off x="5357817" y="5358603"/>
                    <a:ext cx="214315"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5607057" y="5144278"/>
                    <a:ext cx="107951" cy="107956"/>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836" name="组合 372"/>
                <p:cNvGrpSpPr>
                  <a:grpSpLocks/>
                </p:cNvGrpSpPr>
                <p:nvPr/>
              </p:nvGrpSpPr>
              <p:grpSpPr bwMode="auto">
                <a:xfrm>
                  <a:off x="2395522" y="4572008"/>
                  <a:ext cx="390528" cy="359438"/>
                  <a:chOff x="5324480" y="5143512"/>
                  <a:chExt cx="390528" cy="359438"/>
                </a:xfrm>
              </p:grpSpPr>
              <p:sp>
                <p:nvSpPr>
                  <p:cNvPr id="61" name="椭圆 60"/>
                  <p:cNvSpPr/>
                  <p:nvPr/>
                </p:nvSpPr>
                <p:spPr>
                  <a:xfrm>
                    <a:off x="5324480" y="5215018"/>
                    <a:ext cx="287340" cy="287354"/>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62" name="直接连接符 61"/>
                  <p:cNvCxnSpPr/>
                  <p:nvPr/>
                </p:nvCxnSpPr>
                <p:spPr>
                  <a:xfrm>
                    <a:off x="5357818" y="5357901"/>
                    <a:ext cx="214314"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5607057" y="5143577"/>
                    <a:ext cx="107951" cy="107956"/>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837" name="组合 376"/>
                <p:cNvGrpSpPr>
                  <a:grpSpLocks/>
                </p:cNvGrpSpPr>
                <p:nvPr/>
              </p:nvGrpSpPr>
              <p:grpSpPr bwMode="auto">
                <a:xfrm>
                  <a:off x="2395522" y="4998388"/>
                  <a:ext cx="390528" cy="359438"/>
                  <a:chOff x="5324480" y="5143512"/>
                  <a:chExt cx="390528" cy="359438"/>
                </a:xfrm>
              </p:grpSpPr>
              <p:sp>
                <p:nvSpPr>
                  <p:cNvPr id="58" name="椭圆 57"/>
                  <p:cNvSpPr/>
                  <p:nvPr/>
                </p:nvSpPr>
                <p:spPr>
                  <a:xfrm>
                    <a:off x="5324480" y="5215700"/>
                    <a:ext cx="287340" cy="287353"/>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59" name="直接连接符 58"/>
                  <p:cNvCxnSpPr/>
                  <p:nvPr/>
                </p:nvCxnSpPr>
                <p:spPr>
                  <a:xfrm>
                    <a:off x="5357818" y="5358583"/>
                    <a:ext cx="214314"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5607057" y="5144258"/>
                    <a:ext cx="107951" cy="107956"/>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838" name="组合 380"/>
                <p:cNvGrpSpPr>
                  <a:grpSpLocks/>
                </p:cNvGrpSpPr>
                <p:nvPr/>
              </p:nvGrpSpPr>
              <p:grpSpPr bwMode="auto">
                <a:xfrm>
                  <a:off x="2395522" y="5427016"/>
                  <a:ext cx="390528" cy="359438"/>
                  <a:chOff x="5324480" y="5143512"/>
                  <a:chExt cx="390528" cy="359438"/>
                </a:xfrm>
              </p:grpSpPr>
              <p:sp>
                <p:nvSpPr>
                  <p:cNvPr id="55" name="椭圆 54"/>
                  <p:cNvSpPr/>
                  <p:nvPr/>
                </p:nvSpPr>
                <p:spPr>
                  <a:xfrm>
                    <a:off x="5324480" y="5215720"/>
                    <a:ext cx="287340" cy="287353"/>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56" name="直接连接符 55"/>
                  <p:cNvCxnSpPr/>
                  <p:nvPr/>
                </p:nvCxnSpPr>
                <p:spPr>
                  <a:xfrm>
                    <a:off x="5357818" y="5358603"/>
                    <a:ext cx="214314"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5607057" y="5144278"/>
                    <a:ext cx="107951" cy="107956"/>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839" name="组合 384"/>
                <p:cNvGrpSpPr>
                  <a:grpSpLocks/>
                </p:cNvGrpSpPr>
                <p:nvPr/>
              </p:nvGrpSpPr>
              <p:grpSpPr bwMode="auto">
                <a:xfrm>
                  <a:off x="1857356" y="4572008"/>
                  <a:ext cx="390528" cy="359438"/>
                  <a:chOff x="5324480" y="5143512"/>
                  <a:chExt cx="390528" cy="359438"/>
                </a:xfrm>
              </p:grpSpPr>
              <p:sp>
                <p:nvSpPr>
                  <p:cNvPr id="52" name="椭圆 51"/>
                  <p:cNvSpPr/>
                  <p:nvPr/>
                </p:nvSpPr>
                <p:spPr>
                  <a:xfrm>
                    <a:off x="5324480" y="5215018"/>
                    <a:ext cx="287339" cy="287354"/>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53" name="直接连接符 52"/>
                  <p:cNvCxnSpPr/>
                  <p:nvPr/>
                </p:nvCxnSpPr>
                <p:spPr>
                  <a:xfrm>
                    <a:off x="5357817" y="5357901"/>
                    <a:ext cx="214315"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5607057" y="5143577"/>
                    <a:ext cx="107951" cy="107956"/>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840" name="组合 388"/>
                <p:cNvGrpSpPr>
                  <a:grpSpLocks/>
                </p:cNvGrpSpPr>
                <p:nvPr/>
              </p:nvGrpSpPr>
              <p:grpSpPr bwMode="auto">
                <a:xfrm>
                  <a:off x="1857356" y="4998388"/>
                  <a:ext cx="390528" cy="359438"/>
                  <a:chOff x="5324480" y="5143512"/>
                  <a:chExt cx="390528" cy="359438"/>
                </a:xfrm>
              </p:grpSpPr>
              <p:sp>
                <p:nvSpPr>
                  <p:cNvPr id="49" name="椭圆 48"/>
                  <p:cNvSpPr/>
                  <p:nvPr/>
                </p:nvSpPr>
                <p:spPr>
                  <a:xfrm>
                    <a:off x="5324480" y="5215700"/>
                    <a:ext cx="287339" cy="287353"/>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50" name="直接连接符 49"/>
                  <p:cNvCxnSpPr/>
                  <p:nvPr/>
                </p:nvCxnSpPr>
                <p:spPr>
                  <a:xfrm>
                    <a:off x="5357817" y="5358583"/>
                    <a:ext cx="214315"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5607057" y="5144258"/>
                    <a:ext cx="107951" cy="107956"/>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841" name="组合 392"/>
                <p:cNvGrpSpPr>
                  <a:grpSpLocks/>
                </p:cNvGrpSpPr>
                <p:nvPr/>
              </p:nvGrpSpPr>
              <p:grpSpPr bwMode="auto">
                <a:xfrm>
                  <a:off x="1857356" y="5427016"/>
                  <a:ext cx="390528" cy="359438"/>
                  <a:chOff x="5324480" y="5143512"/>
                  <a:chExt cx="390528" cy="359438"/>
                </a:xfrm>
              </p:grpSpPr>
              <p:sp>
                <p:nvSpPr>
                  <p:cNvPr id="46" name="椭圆 45"/>
                  <p:cNvSpPr/>
                  <p:nvPr/>
                </p:nvSpPr>
                <p:spPr>
                  <a:xfrm>
                    <a:off x="5324480" y="5215720"/>
                    <a:ext cx="287339" cy="287353"/>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7" name="直接连接符 46"/>
                  <p:cNvCxnSpPr/>
                  <p:nvPr/>
                </p:nvCxnSpPr>
                <p:spPr>
                  <a:xfrm>
                    <a:off x="5357817" y="5358603"/>
                    <a:ext cx="214315"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5607057" y="5144278"/>
                    <a:ext cx="107951" cy="107956"/>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842" name="组合 396"/>
                <p:cNvGrpSpPr>
                  <a:grpSpLocks/>
                </p:cNvGrpSpPr>
                <p:nvPr/>
              </p:nvGrpSpPr>
              <p:grpSpPr bwMode="auto">
                <a:xfrm>
                  <a:off x="1247752" y="4572008"/>
                  <a:ext cx="390528" cy="359438"/>
                  <a:chOff x="5324480" y="5143512"/>
                  <a:chExt cx="390528" cy="359438"/>
                </a:xfrm>
              </p:grpSpPr>
              <p:sp>
                <p:nvSpPr>
                  <p:cNvPr id="43" name="椭圆 42"/>
                  <p:cNvSpPr/>
                  <p:nvPr/>
                </p:nvSpPr>
                <p:spPr>
                  <a:xfrm>
                    <a:off x="5324480" y="5215018"/>
                    <a:ext cx="287339" cy="287354"/>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4" name="直接连接符 43"/>
                  <p:cNvCxnSpPr/>
                  <p:nvPr/>
                </p:nvCxnSpPr>
                <p:spPr>
                  <a:xfrm>
                    <a:off x="5357817" y="5357901"/>
                    <a:ext cx="214315"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5607057" y="5143577"/>
                    <a:ext cx="107951" cy="107956"/>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843" name="组合 400"/>
                <p:cNvGrpSpPr>
                  <a:grpSpLocks/>
                </p:cNvGrpSpPr>
                <p:nvPr/>
              </p:nvGrpSpPr>
              <p:grpSpPr bwMode="auto">
                <a:xfrm>
                  <a:off x="1247752" y="4998388"/>
                  <a:ext cx="390528" cy="359438"/>
                  <a:chOff x="5324480" y="5143512"/>
                  <a:chExt cx="390528" cy="359438"/>
                </a:xfrm>
              </p:grpSpPr>
              <p:sp>
                <p:nvSpPr>
                  <p:cNvPr id="40" name="椭圆 39"/>
                  <p:cNvSpPr/>
                  <p:nvPr/>
                </p:nvSpPr>
                <p:spPr>
                  <a:xfrm>
                    <a:off x="5324480" y="5215700"/>
                    <a:ext cx="287339" cy="287353"/>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1" name="直接连接符 40"/>
                  <p:cNvCxnSpPr/>
                  <p:nvPr/>
                </p:nvCxnSpPr>
                <p:spPr>
                  <a:xfrm>
                    <a:off x="5357817" y="5358583"/>
                    <a:ext cx="214315"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5607057" y="5144258"/>
                    <a:ext cx="107951" cy="107956"/>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844" name="组合 404"/>
                <p:cNvGrpSpPr>
                  <a:grpSpLocks/>
                </p:cNvGrpSpPr>
                <p:nvPr/>
              </p:nvGrpSpPr>
              <p:grpSpPr bwMode="auto">
                <a:xfrm>
                  <a:off x="1247752" y="5427016"/>
                  <a:ext cx="390528" cy="359438"/>
                  <a:chOff x="5324480" y="5143512"/>
                  <a:chExt cx="390528" cy="359438"/>
                </a:xfrm>
              </p:grpSpPr>
              <p:sp>
                <p:nvSpPr>
                  <p:cNvPr id="37" name="椭圆 36"/>
                  <p:cNvSpPr/>
                  <p:nvPr/>
                </p:nvSpPr>
                <p:spPr>
                  <a:xfrm>
                    <a:off x="5324480" y="5215720"/>
                    <a:ext cx="287339" cy="287353"/>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8" name="直接连接符 37"/>
                  <p:cNvCxnSpPr/>
                  <p:nvPr/>
                </p:nvCxnSpPr>
                <p:spPr>
                  <a:xfrm>
                    <a:off x="5357817" y="5358603"/>
                    <a:ext cx="214315"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5607057" y="5144278"/>
                    <a:ext cx="107951" cy="107956"/>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845" name="组合 408"/>
                <p:cNvGrpSpPr>
                  <a:grpSpLocks/>
                </p:cNvGrpSpPr>
                <p:nvPr/>
              </p:nvGrpSpPr>
              <p:grpSpPr bwMode="auto">
                <a:xfrm>
                  <a:off x="642910" y="4572008"/>
                  <a:ext cx="390528" cy="359438"/>
                  <a:chOff x="5324480" y="5143512"/>
                  <a:chExt cx="390528" cy="359438"/>
                </a:xfrm>
              </p:grpSpPr>
              <p:sp>
                <p:nvSpPr>
                  <p:cNvPr id="34" name="椭圆 33"/>
                  <p:cNvSpPr/>
                  <p:nvPr/>
                </p:nvSpPr>
                <p:spPr>
                  <a:xfrm>
                    <a:off x="5324479" y="5215018"/>
                    <a:ext cx="287340" cy="287354"/>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5" name="直接连接符 34"/>
                  <p:cNvCxnSpPr/>
                  <p:nvPr/>
                </p:nvCxnSpPr>
                <p:spPr>
                  <a:xfrm>
                    <a:off x="5357817" y="5357901"/>
                    <a:ext cx="214314"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607056" y="5143577"/>
                    <a:ext cx="107951" cy="107956"/>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846" name="组合 412"/>
                <p:cNvGrpSpPr>
                  <a:grpSpLocks/>
                </p:cNvGrpSpPr>
                <p:nvPr/>
              </p:nvGrpSpPr>
              <p:grpSpPr bwMode="auto">
                <a:xfrm>
                  <a:off x="642910" y="4998388"/>
                  <a:ext cx="390528" cy="359438"/>
                  <a:chOff x="5324480" y="5143512"/>
                  <a:chExt cx="390528" cy="359438"/>
                </a:xfrm>
              </p:grpSpPr>
              <p:sp>
                <p:nvSpPr>
                  <p:cNvPr id="31" name="椭圆 30"/>
                  <p:cNvSpPr/>
                  <p:nvPr/>
                </p:nvSpPr>
                <p:spPr>
                  <a:xfrm>
                    <a:off x="5324479" y="5215700"/>
                    <a:ext cx="287340" cy="287353"/>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2" name="直接连接符 31"/>
                  <p:cNvCxnSpPr/>
                  <p:nvPr/>
                </p:nvCxnSpPr>
                <p:spPr>
                  <a:xfrm>
                    <a:off x="5357817" y="5358583"/>
                    <a:ext cx="214314"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5607056" y="5144258"/>
                    <a:ext cx="107951" cy="107956"/>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847" name="组合 416"/>
                <p:cNvGrpSpPr>
                  <a:grpSpLocks/>
                </p:cNvGrpSpPr>
                <p:nvPr/>
              </p:nvGrpSpPr>
              <p:grpSpPr bwMode="auto">
                <a:xfrm>
                  <a:off x="642910" y="5427016"/>
                  <a:ext cx="390528" cy="359438"/>
                  <a:chOff x="5324480" y="5143512"/>
                  <a:chExt cx="390528" cy="359438"/>
                </a:xfrm>
              </p:grpSpPr>
              <p:sp>
                <p:nvSpPr>
                  <p:cNvPr id="28" name="椭圆 27"/>
                  <p:cNvSpPr/>
                  <p:nvPr/>
                </p:nvSpPr>
                <p:spPr>
                  <a:xfrm>
                    <a:off x="5324479" y="5215720"/>
                    <a:ext cx="287340" cy="287353"/>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29" name="直接连接符 28"/>
                  <p:cNvCxnSpPr/>
                  <p:nvPr/>
                </p:nvCxnSpPr>
                <p:spPr>
                  <a:xfrm>
                    <a:off x="5357817" y="5358603"/>
                    <a:ext cx="214314"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5607056" y="5144278"/>
                    <a:ext cx="107951" cy="107956"/>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sp>
            <p:nvSpPr>
              <p:cNvPr id="21828" name="矩形 5"/>
              <p:cNvSpPr>
                <a:spLocks noChangeArrowheads="1"/>
              </p:cNvSpPr>
              <p:nvPr/>
            </p:nvSpPr>
            <p:spPr bwMode="auto">
              <a:xfrm>
                <a:off x="2786050" y="4295009"/>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1200" b="1">
                    <a:solidFill>
                      <a:srgbClr val="FF0000"/>
                    </a:solidFill>
                    <a:latin typeface="楷体" pitchFamily="49" charset="-122"/>
                    <a:ea typeface="楷体" pitchFamily="49" charset="-122"/>
                    <a:cs typeface="Times New Roman" pitchFamily="18" charset="0"/>
                  </a:rPr>
                  <a:t>空穴</a:t>
                </a:r>
                <a:endParaRPr lang="zh-CN" altLang="en-US" sz="1200">
                  <a:solidFill>
                    <a:srgbClr val="FF0000"/>
                  </a:solidFill>
                  <a:latin typeface="楷体" pitchFamily="49" charset="-122"/>
                  <a:ea typeface="楷体" pitchFamily="49" charset="-122"/>
                  <a:cs typeface="Times New Roman" pitchFamily="18" charset="0"/>
                </a:endParaRPr>
              </a:p>
            </p:txBody>
          </p:sp>
        </p:grpSp>
        <p:grpSp>
          <p:nvGrpSpPr>
            <p:cNvPr id="21715" name="组合 81"/>
            <p:cNvGrpSpPr>
              <a:grpSpLocks/>
            </p:cNvGrpSpPr>
            <p:nvPr/>
          </p:nvGrpSpPr>
          <p:grpSpPr bwMode="auto">
            <a:xfrm>
              <a:off x="4214810" y="1328780"/>
              <a:ext cx="3500462" cy="1468518"/>
              <a:chOff x="5000628" y="4286256"/>
              <a:chExt cx="3500462" cy="1468518"/>
            </a:xfrm>
          </p:grpSpPr>
          <p:grpSp>
            <p:nvGrpSpPr>
              <p:cNvPr id="21716" name="组合 526"/>
              <p:cNvGrpSpPr>
                <a:grpSpLocks/>
              </p:cNvGrpSpPr>
              <p:nvPr/>
            </p:nvGrpSpPr>
            <p:grpSpPr bwMode="auto">
              <a:xfrm>
                <a:off x="5000628" y="4314774"/>
                <a:ext cx="3500462" cy="1440000"/>
                <a:chOff x="5429256" y="4429132"/>
                <a:chExt cx="3500462" cy="1440000"/>
              </a:xfrm>
            </p:grpSpPr>
            <p:sp>
              <p:nvSpPr>
                <p:cNvPr id="86" name="矩形 85"/>
                <p:cNvSpPr/>
                <p:nvPr/>
              </p:nvSpPr>
              <p:spPr>
                <a:xfrm>
                  <a:off x="5429255" y="4429191"/>
                  <a:ext cx="3500462" cy="1439941"/>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21719" name="组合 422"/>
                <p:cNvGrpSpPr>
                  <a:grpSpLocks/>
                </p:cNvGrpSpPr>
                <p:nvPr/>
              </p:nvGrpSpPr>
              <p:grpSpPr bwMode="auto">
                <a:xfrm>
                  <a:off x="5574380" y="4572008"/>
                  <a:ext cx="396000" cy="359438"/>
                  <a:chOff x="4821190" y="4572008"/>
                  <a:chExt cx="396000" cy="359438"/>
                </a:xfrm>
              </p:grpSpPr>
              <p:grpSp>
                <p:nvGrpSpPr>
                  <p:cNvPr id="21822" name="组合 339"/>
                  <p:cNvGrpSpPr>
                    <a:grpSpLocks/>
                  </p:cNvGrpSpPr>
                  <p:nvPr/>
                </p:nvGrpSpPr>
                <p:grpSpPr bwMode="auto">
                  <a:xfrm>
                    <a:off x="4821190" y="4572008"/>
                    <a:ext cx="396000" cy="359438"/>
                    <a:chOff x="5216480" y="5143512"/>
                    <a:chExt cx="396000" cy="359438"/>
                  </a:xfrm>
                </p:grpSpPr>
                <p:sp>
                  <p:nvSpPr>
                    <p:cNvPr id="192" name="椭圆 191"/>
                    <p:cNvSpPr/>
                    <p:nvPr/>
                  </p:nvSpPr>
                  <p:spPr>
                    <a:xfrm>
                      <a:off x="5323770" y="5215019"/>
                      <a:ext cx="288927" cy="287354"/>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93" name="直接连接符 192"/>
                    <p:cNvCxnSpPr/>
                    <p:nvPr/>
                  </p:nvCxnSpPr>
                  <p:spPr>
                    <a:xfrm>
                      <a:off x="5357107" y="5357902"/>
                      <a:ext cx="21590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4" name="椭圆 193"/>
                    <p:cNvSpPr/>
                    <p:nvPr/>
                  </p:nvSpPr>
                  <p:spPr>
                    <a:xfrm>
                      <a:off x="5215819" y="5143578"/>
                      <a:ext cx="107951" cy="107956"/>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191" name="直接连接符 190"/>
                  <p:cNvCxnSpPr/>
                  <p:nvPr/>
                </p:nvCxnSpPr>
                <p:spPr>
                  <a:xfrm rot="5400000">
                    <a:off x="4969749" y="4787986"/>
                    <a:ext cx="214325"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720" name="组合 423"/>
                <p:cNvGrpSpPr>
                  <a:grpSpLocks/>
                </p:cNvGrpSpPr>
                <p:nvPr/>
              </p:nvGrpSpPr>
              <p:grpSpPr bwMode="auto">
                <a:xfrm>
                  <a:off x="5572132" y="4998388"/>
                  <a:ext cx="396000" cy="359438"/>
                  <a:chOff x="4821190" y="4572008"/>
                  <a:chExt cx="396000" cy="359438"/>
                </a:xfrm>
              </p:grpSpPr>
              <p:grpSp>
                <p:nvGrpSpPr>
                  <p:cNvPr id="21817" name="组合 339"/>
                  <p:cNvGrpSpPr>
                    <a:grpSpLocks/>
                  </p:cNvGrpSpPr>
                  <p:nvPr/>
                </p:nvGrpSpPr>
                <p:grpSpPr bwMode="auto">
                  <a:xfrm>
                    <a:off x="4821190" y="4572008"/>
                    <a:ext cx="396000" cy="359438"/>
                    <a:chOff x="5216480" y="5143512"/>
                    <a:chExt cx="396000" cy="359438"/>
                  </a:xfrm>
                </p:grpSpPr>
                <p:sp>
                  <p:nvSpPr>
                    <p:cNvPr id="187" name="椭圆 186"/>
                    <p:cNvSpPr/>
                    <p:nvPr/>
                  </p:nvSpPr>
                  <p:spPr>
                    <a:xfrm>
                      <a:off x="5324430" y="5215700"/>
                      <a:ext cx="287340" cy="28735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88" name="直接连接符 187"/>
                    <p:cNvCxnSpPr/>
                    <p:nvPr/>
                  </p:nvCxnSpPr>
                  <p:spPr>
                    <a:xfrm>
                      <a:off x="5357768" y="5358583"/>
                      <a:ext cx="214314"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9" name="椭圆 188"/>
                    <p:cNvSpPr/>
                    <p:nvPr/>
                  </p:nvSpPr>
                  <p:spPr>
                    <a:xfrm>
                      <a:off x="5216479" y="5144258"/>
                      <a:ext cx="107951" cy="107956"/>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186" name="直接连接符 185"/>
                  <p:cNvCxnSpPr/>
                  <p:nvPr/>
                </p:nvCxnSpPr>
                <p:spPr>
                  <a:xfrm rot="5400000">
                    <a:off x="4970411" y="4788666"/>
                    <a:ext cx="214324"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721" name="组合 429"/>
                <p:cNvGrpSpPr>
                  <a:grpSpLocks/>
                </p:cNvGrpSpPr>
                <p:nvPr/>
              </p:nvGrpSpPr>
              <p:grpSpPr bwMode="auto">
                <a:xfrm>
                  <a:off x="5572132" y="5427016"/>
                  <a:ext cx="396000" cy="359438"/>
                  <a:chOff x="4821190" y="4572008"/>
                  <a:chExt cx="396000" cy="359438"/>
                </a:xfrm>
              </p:grpSpPr>
              <p:grpSp>
                <p:nvGrpSpPr>
                  <p:cNvPr id="21812" name="组合 339"/>
                  <p:cNvGrpSpPr>
                    <a:grpSpLocks/>
                  </p:cNvGrpSpPr>
                  <p:nvPr/>
                </p:nvGrpSpPr>
                <p:grpSpPr bwMode="auto">
                  <a:xfrm>
                    <a:off x="4821190" y="4572008"/>
                    <a:ext cx="396000" cy="359438"/>
                    <a:chOff x="5216480" y="5143512"/>
                    <a:chExt cx="396000" cy="359438"/>
                  </a:xfrm>
                </p:grpSpPr>
                <p:sp>
                  <p:nvSpPr>
                    <p:cNvPr id="182" name="椭圆 181"/>
                    <p:cNvSpPr/>
                    <p:nvPr/>
                  </p:nvSpPr>
                  <p:spPr>
                    <a:xfrm>
                      <a:off x="5324430" y="5215721"/>
                      <a:ext cx="287340" cy="28735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83" name="直接连接符 182"/>
                    <p:cNvCxnSpPr/>
                    <p:nvPr/>
                  </p:nvCxnSpPr>
                  <p:spPr>
                    <a:xfrm>
                      <a:off x="5357768" y="5358604"/>
                      <a:ext cx="214314"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4" name="椭圆 183"/>
                    <p:cNvSpPr/>
                    <p:nvPr/>
                  </p:nvSpPr>
                  <p:spPr>
                    <a:xfrm>
                      <a:off x="5216479" y="5144279"/>
                      <a:ext cx="107951" cy="107956"/>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181" name="直接连接符 180"/>
                  <p:cNvCxnSpPr/>
                  <p:nvPr/>
                </p:nvCxnSpPr>
                <p:spPr>
                  <a:xfrm rot="5400000">
                    <a:off x="4970411" y="4788687"/>
                    <a:ext cx="214324"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722" name="组合 435"/>
                <p:cNvGrpSpPr>
                  <a:grpSpLocks/>
                </p:cNvGrpSpPr>
                <p:nvPr/>
              </p:nvGrpSpPr>
              <p:grpSpPr bwMode="auto">
                <a:xfrm>
                  <a:off x="6135206" y="4572008"/>
                  <a:ext cx="396000" cy="359438"/>
                  <a:chOff x="4821190" y="4572008"/>
                  <a:chExt cx="396000" cy="359438"/>
                </a:xfrm>
              </p:grpSpPr>
              <p:grpSp>
                <p:nvGrpSpPr>
                  <p:cNvPr id="21807" name="组合 339"/>
                  <p:cNvGrpSpPr>
                    <a:grpSpLocks/>
                  </p:cNvGrpSpPr>
                  <p:nvPr/>
                </p:nvGrpSpPr>
                <p:grpSpPr bwMode="auto">
                  <a:xfrm>
                    <a:off x="4821190" y="4572008"/>
                    <a:ext cx="396000" cy="359438"/>
                    <a:chOff x="5216480" y="5143512"/>
                    <a:chExt cx="396000" cy="359438"/>
                  </a:xfrm>
                </p:grpSpPr>
                <p:sp>
                  <p:nvSpPr>
                    <p:cNvPr id="177" name="椭圆 176"/>
                    <p:cNvSpPr/>
                    <p:nvPr/>
                  </p:nvSpPr>
                  <p:spPr>
                    <a:xfrm>
                      <a:off x="5324923" y="5215019"/>
                      <a:ext cx="287339" cy="287354"/>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78" name="直接连接符 177"/>
                    <p:cNvCxnSpPr/>
                    <p:nvPr/>
                  </p:nvCxnSpPr>
                  <p:spPr>
                    <a:xfrm>
                      <a:off x="5358260" y="5357902"/>
                      <a:ext cx="214315"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9" name="椭圆 178"/>
                    <p:cNvSpPr/>
                    <p:nvPr/>
                  </p:nvSpPr>
                  <p:spPr>
                    <a:xfrm>
                      <a:off x="5216972" y="5143578"/>
                      <a:ext cx="107951" cy="107956"/>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176" name="直接连接符 175"/>
                  <p:cNvCxnSpPr/>
                  <p:nvPr/>
                </p:nvCxnSpPr>
                <p:spPr>
                  <a:xfrm rot="5400000">
                    <a:off x="4970902" y="4787986"/>
                    <a:ext cx="214325"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723" name="组合 441"/>
                <p:cNvGrpSpPr>
                  <a:grpSpLocks/>
                </p:cNvGrpSpPr>
                <p:nvPr/>
              </p:nvGrpSpPr>
              <p:grpSpPr bwMode="auto">
                <a:xfrm>
                  <a:off x="6132958" y="4998388"/>
                  <a:ext cx="396000" cy="359438"/>
                  <a:chOff x="4821190" y="4572008"/>
                  <a:chExt cx="396000" cy="359438"/>
                </a:xfrm>
              </p:grpSpPr>
              <p:grpSp>
                <p:nvGrpSpPr>
                  <p:cNvPr id="21802" name="组合 339"/>
                  <p:cNvGrpSpPr>
                    <a:grpSpLocks/>
                  </p:cNvGrpSpPr>
                  <p:nvPr/>
                </p:nvGrpSpPr>
                <p:grpSpPr bwMode="auto">
                  <a:xfrm>
                    <a:off x="4821190" y="4572008"/>
                    <a:ext cx="396000" cy="359438"/>
                    <a:chOff x="5216480" y="5143512"/>
                    <a:chExt cx="396000" cy="359438"/>
                  </a:xfrm>
                </p:grpSpPr>
                <p:sp>
                  <p:nvSpPr>
                    <p:cNvPr id="172" name="椭圆 171"/>
                    <p:cNvSpPr/>
                    <p:nvPr/>
                  </p:nvSpPr>
                  <p:spPr>
                    <a:xfrm>
                      <a:off x="5323996" y="5215700"/>
                      <a:ext cx="288927" cy="28735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73" name="直接连接符 172"/>
                    <p:cNvCxnSpPr/>
                    <p:nvPr/>
                  </p:nvCxnSpPr>
                  <p:spPr>
                    <a:xfrm>
                      <a:off x="5357333" y="5358583"/>
                      <a:ext cx="215902"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4" name="椭圆 173"/>
                    <p:cNvSpPr/>
                    <p:nvPr/>
                  </p:nvSpPr>
                  <p:spPr>
                    <a:xfrm>
                      <a:off x="5216045" y="5144258"/>
                      <a:ext cx="107951" cy="107956"/>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171" name="直接连接符 170"/>
                  <p:cNvCxnSpPr/>
                  <p:nvPr/>
                </p:nvCxnSpPr>
                <p:spPr>
                  <a:xfrm rot="5400000">
                    <a:off x="4969976" y="4788666"/>
                    <a:ext cx="21432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724" name="组合 447"/>
                <p:cNvGrpSpPr>
                  <a:grpSpLocks/>
                </p:cNvGrpSpPr>
                <p:nvPr/>
              </p:nvGrpSpPr>
              <p:grpSpPr bwMode="auto">
                <a:xfrm>
                  <a:off x="6132958" y="5427016"/>
                  <a:ext cx="396000" cy="359438"/>
                  <a:chOff x="4821190" y="4572008"/>
                  <a:chExt cx="396000" cy="359438"/>
                </a:xfrm>
              </p:grpSpPr>
              <p:grpSp>
                <p:nvGrpSpPr>
                  <p:cNvPr id="21797" name="组合 339"/>
                  <p:cNvGrpSpPr>
                    <a:grpSpLocks/>
                  </p:cNvGrpSpPr>
                  <p:nvPr/>
                </p:nvGrpSpPr>
                <p:grpSpPr bwMode="auto">
                  <a:xfrm>
                    <a:off x="4821190" y="4572008"/>
                    <a:ext cx="396000" cy="359438"/>
                    <a:chOff x="5216480" y="5143512"/>
                    <a:chExt cx="396000" cy="359438"/>
                  </a:xfrm>
                </p:grpSpPr>
                <p:sp>
                  <p:nvSpPr>
                    <p:cNvPr id="167" name="椭圆 166"/>
                    <p:cNvSpPr/>
                    <p:nvPr/>
                  </p:nvSpPr>
                  <p:spPr>
                    <a:xfrm>
                      <a:off x="5323996" y="5215721"/>
                      <a:ext cx="288927" cy="28735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68" name="直接连接符 167"/>
                    <p:cNvCxnSpPr/>
                    <p:nvPr/>
                  </p:nvCxnSpPr>
                  <p:spPr>
                    <a:xfrm>
                      <a:off x="5357333" y="5358604"/>
                      <a:ext cx="215902"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69" name="椭圆 168"/>
                    <p:cNvSpPr/>
                    <p:nvPr/>
                  </p:nvSpPr>
                  <p:spPr>
                    <a:xfrm>
                      <a:off x="5216045" y="5144279"/>
                      <a:ext cx="107951" cy="107956"/>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166" name="直接连接符 165"/>
                  <p:cNvCxnSpPr/>
                  <p:nvPr/>
                </p:nvCxnSpPr>
                <p:spPr>
                  <a:xfrm rot="5400000">
                    <a:off x="4969976" y="4788687"/>
                    <a:ext cx="21432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725" name="组合 453"/>
                <p:cNvGrpSpPr>
                  <a:grpSpLocks/>
                </p:cNvGrpSpPr>
                <p:nvPr/>
              </p:nvGrpSpPr>
              <p:grpSpPr bwMode="auto">
                <a:xfrm>
                  <a:off x="6747768" y="4572008"/>
                  <a:ext cx="396000" cy="359438"/>
                  <a:chOff x="4821190" y="4572008"/>
                  <a:chExt cx="396000" cy="359438"/>
                </a:xfrm>
              </p:grpSpPr>
              <p:grpSp>
                <p:nvGrpSpPr>
                  <p:cNvPr id="21792" name="组合 339"/>
                  <p:cNvGrpSpPr>
                    <a:grpSpLocks/>
                  </p:cNvGrpSpPr>
                  <p:nvPr/>
                </p:nvGrpSpPr>
                <p:grpSpPr bwMode="auto">
                  <a:xfrm>
                    <a:off x="4821190" y="4572008"/>
                    <a:ext cx="396000" cy="359438"/>
                    <a:chOff x="5216480" y="5143512"/>
                    <a:chExt cx="396000" cy="359438"/>
                  </a:xfrm>
                </p:grpSpPr>
                <p:sp>
                  <p:nvSpPr>
                    <p:cNvPr id="162" name="椭圆 161"/>
                    <p:cNvSpPr/>
                    <p:nvPr/>
                  </p:nvSpPr>
                  <p:spPr>
                    <a:xfrm>
                      <a:off x="5325140" y="5215019"/>
                      <a:ext cx="287339" cy="287354"/>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63" name="直接连接符 162"/>
                    <p:cNvCxnSpPr/>
                    <p:nvPr/>
                  </p:nvCxnSpPr>
                  <p:spPr>
                    <a:xfrm>
                      <a:off x="5358477" y="5357902"/>
                      <a:ext cx="214315"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64" name="椭圆 163"/>
                    <p:cNvSpPr/>
                    <p:nvPr/>
                  </p:nvSpPr>
                  <p:spPr>
                    <a:xfrm>
                      <a:off x="5217189" y="5143578"/>
                      <a:ext cx="107951" cy="107956"/>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161" name="直接连接符 160"/>
                  <p:cNvCxnSpPr/>
                  <p:nvPr/>
                </p:nvCxnSpPr>
                <p:spPr>
                  <a:xfrm rot="5400000">
                    <a:off x="4971119" y="4787986"/>
                    <a:ext cx="214325"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726" name="组合 459"/>
                <p:cNvGrpSpPr>
                  <a:grpSpLocks/>
                </p:cNvGrpSpPr>
                <p:nvPr/>
              </p:nvGrpSpPr>
              <p:grpSpPr bwMode="auto">
                <a:xfrm>
                  <a:off x="6745520" y="4998388"/>
                  <a:ext cx="396000" cy="359438"/>
                  <a:chOff x="4821190" y="4572008"/>
                  <a:chExt cx="396000" cy="359438"/>
                </a:xfrm>
              </p:grpSpPr>
              <p:grpSp>
                <p:nvGrpSpPr>
                  <p:cNvPr id="21787" name="组合 339"/>
                  <p:cNvGrpSpPr>
                    <a:grpSpLocks/>
                  </p:cNvGrpSpPr>
                  <p:nvPr/>
                </p:nvGrpSpPr>
                <p:grpSpPr bwMode="auto">
                  <a:xfrm>
                    <a:off x="4821190" y="4572008"/>
                    <a:ext cx="396000" cy="359438"/>
                    <a:chOff x="5216480" y="5143512"/>
                    <a:chExt cx="396000" cy="359438"/>
                  </a:xfrm>
                </p:grpSpPr>
                <p:sp>
                  <p:nvSpPr>
                    <p:cNvPr id="157" name="椭圆 156"/>
                    <p:cNvSpPr/>
                    <p:nvPr/>
                  </p:nvSpPr>
                  <p:spPr>
                    <a:xfrm>
                      <a:off x="5324213" y="5215700"/>
                      <a:ext cx="288927" cy="28735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58" name="直接连接符 157"/>
                    <p:cNvCxnSpPr/>
                    <p:nvPr/>
                  </p:nvCxnSpPr>
                  <p:spPr>
                    <a:xfrm>
                      <a:off x="5357550" y="5358583"/>
                      <a:ext cx="215902"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59" name="椭圆 158"/>
                    <p:cNvSpPr/>
                    <p:nvPr/>
                  </p:nvSpPr>
                  <p:spPr>
                    <a:xfrm>
                      <a:off x="5216262" y="5144258"/>
                      <a:ext cx="107951" cy="107956"/>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156" name="直接连接符 155"/>
                  <p:cNvCxnSpPr/>
                  <p:nvPr/>
                </p:nvCxnSpPr>
                <p:spPr>
                  <a:xfrm rot="5400000">
                    <a:off x="4970193" y="4788666"/>
                    <a:ext cx="21432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727" name="组合 465"/>
                <p:cNvGrpSpPr>
                  <a:grpSpLocks/>
                </p:cNvGrpSpPr>
                <p:nvPr/>
              </p:nvGrpSpPr>
              <p:grpSpPr bwMode="auto">
                <a:xfrm>
                  <a:off x="6745520" y="5427016"/>
                  <a:ext cx="396000" cy="359438"/>
                  <a:chOff x="4821190" y="4572008"/>
                  <a:chExt cx="396000" cy="359438"/>
                </a:xfrm>
              </p:grpSpPr>
              <p:grpSp>
                <p:nvGrpSpPr>
                  <p:cNvPr id="21782" name="组合 339"/>
                  <p:cNvGrpSpPr>
                    <a:grpSpLocks/>
                  </p:cNvGrpSpPr>
                  <p:nvPr/>
                </p:nvGrpSpPr>
                <p:grpSpPr bwMode="auto">
                  <a:xfrm>
                    <a:off x="4821190" y="4572008"/>
                    <a:ext cx="396000" cy="359438"/>
                    <a:chOff x="5216480" y="5143512"/>
                    <a:chExt cx="396000" cy="359438"/>
                  </a:xfrm>
                </p:grpSpPr>
                <p:sp>
                  <p:nvSpPr>
                    <p:cNvPr id="152" name="椭圆 151"/>
                    <p:cNvSpPr/>
                    <p:nvPr/>
                  </p:nvSpPr>
                  <p:spPr>
                    <a:xfrm>
                      <a:off x="5324213" y="5215721"/>
                      <a:ext cx="288927" cy="28735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53" name="直接连接符 152"/>
                    <p:cNvCxnSpPr/>
                    <p:nvPr/>
                  </p:nvCxnSpPr>
                  <p:spPr>
                    <a:xfrm>
                      <a:off x="5357550" y="5358604"/>
                      <a:ext cx="215902"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a:off x="5216262" y="5144279"/>
                      <a:ext cx="107951" cy="107956"/>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151" name="直接连接符 150"/>
                  <p:cNvCxnSpPr/>
                  <p:nvPr/>
                </p:nvCxnSpPr>
                <p:spPr>
                  <a:xfrm rot="5400000">
                    <a:off x="4970193" y="4788687"/>
                    <a:ext cx="21432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728" name="组合 471"/>
                <p:cNvGrpSpPr>
                  <a:grpSpLocks/>
                </p:cNvGrpSpPr>
                <p:nvPr/>
              </p:nvGrpSpPr>
              <p:grpSpPr bwMode="auto">
                <a:xfrm>
                  <a:off x="7319272" y="4572008"/>
                  <a:ext cx="396000" cy="359438"/>
                  <a:chOff x="4821190" y="4572008"/>
                  <a:chExt cx="396000" cy="359438"/>
                </a:xfrm>
              </p:grpSpPr>
              <p:grpSp>
                <p:nvGrpSpPr>
                  <p:cNvPr id="21777" name="组合 339"/>
                  <p:cNvGrpSpPr>
                    <a:grpSpLocks/>
                  </p:cNvGrpSpPr>
                  <p:nvPr/>
                </p:nvGrpSpPr>
                <p:grpSpPr bwMode="auto">
                  <a:xfrm>
                    <a:off x="4821190" y="4572008"/>
                    <a:ext cx="396000" cy="359438"/>
                    <a:chOff x="5216480" y="5143512"/>
                    <a:chExt cx="396000" cy="359438"/>
                  </a:xfrm>
                </p:grpSpPr>
                <p:sp>
                  <p:nvSpPr>
                    <p:cNvPr id="147" name="椭圆 146"/>
                    <p:cNvSpPr/>
                    <p:nvPr/>
                  </p:nvSpPr>
                  <p:spPr>
                    <a:xfrm>
                      <a:off x="5325140" y="5215019"/>
                      <a:ext cx="287339" cy="287354"/>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48" name="直接连接符 147"/>
                    <p:cNvCxnSpPr/>
                    <p:nvPr/>
                  </p:nvCxnSpPr>
                  <p:spPr>
                    <a:xfrm>
                      <a:off x="5358477" y="5357902"/>
                      <a:ext cx="214315"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a:off x="5217189" y="5143578"/>
                      <a:ext cx="107951" cy="107956"/>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146" name="直接连接符 145"/>
                  <p:cNvCxnSpPr/>
                  <p:nvPr/>
                </p:nvCxnSpPr>
                <p:spPr>
                  <a:xfrm rot="5400000">
                    <a:off x="4971119" y="4787986"/>
                    <a:ext cx="214325"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729" name="组合 477"/>
                <p:cNvGrpSpPr>
                  <a:grpSpLocks/>
                </p:cNvGrpSpPr>
                <p:nvPr/>
              </p:nvGrpSpPr>
              <p:grpSpPr bwMode="auto">
                <a:xfrm>
                  <a:off x="7317024" y="4998388"/>
                  <a:ext cx="396000" cy="359438"/>
                  <a:chOff x="4821190" y="4572008"/>
                  <a:chExt cx="396000" cy="359438"/>
                </a:xfrm>
              </p:grpSpPr>
              <p:grpSp>
                <p:nvGrpSpPr>
                  <p:cNvPr id="21772" name="组合 339"/>
                  <p:cNvGrpSpPr>
                    <a:grpSpLocks/>
                  </p:cNvGrpSpPr>
                  <p:nvPr/>
                </p:nvGrpSpPr>
                <p:grpSpPr bwMode="auto">
                  <a:xfrm>
                    <a:off x="4821190" y="4572008"/>
                    <a:ext cx="396000" cy="359438"/>
                    <a:chOff x="5216480" y="5143512"/>
                    <a:chExt cx="396000" cy="359438"/>
                  </a:xfrm>
                </p:grpSpPr>
                <p:sp>
                  <p:nvSpPr>
                    <p:cNvPr id="142" name="椭圆 141"/>
                    <p:cNvSpPr/>
                    <p:nvPr/>
                  </p:nvSpPr>
                  <p:spPr>
                    <a:xfrm>
                      <a:off x="5324213" y="5215700"/>
                      <a:ext cx="288927" cy="28735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43" name="直接连接符 142"/>
                    <p:cNvCxnSpPr/>
                    <p:nvPr/>
                  </p:nvCxnSpPr>
                  <p:spPr>
                    <a:xfrm>
                      <a:off x="5357550" y="5358583"/>
                      <a:ext cx="215902"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4" name="椭圆 143"/>
                    <p:cNvSpPr/>
                    <p:nvPr/>
                  </p:nvSpPr>
                  <p:spPr>
                    <a:xfrm>
                      <a:off x="5216262" y="5144258"/>
                      <a:ext cx="107951" cy="107956"/>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141" name="直接连接符 140"/>
                  <p:cNvCxnSpPr/>
                  <p:nvPr/>
                </p:nvCxnSpPr>
                <p:spPr>
                  <a:xfrm rot="5400000">
                    <a:off x="4970193" y="4788666"/>
                    <a:ext cx="21432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730" name="组合 483"/>
                <p:cNvGrpSpPr>
                  <a:grpSpLocks/>
                </p:cNvGrpSpPr>
                <p:nvPr/>
              </p:nvGrpSpPr>
              <p:grpSpPr bwMode="auto">
                <a:xfrm>
                  <a:off x="7317024" y="5427016"/>
                  <a:ext cx="396000" cy="359438"/>
                  <a:chOff x="4821190" y="4572008"/>
                  <a:chExt cx="396000" cy="359438"/>
                </a:xfrm>
              </p:grpSpPr>
              <p:grpSp>
                <p:nvGrpSpPr>
                  <p:cNvPr id="21767" name="组合 339"/>
                  <p:cNvGrpSpPr>
                    <a:grpSpLocks/>
                  </p:cNvGrpSpPr>
                  <p:nvPr/>
                </p:nvGrpSpPr>
                <p:grpSpPr bwMode="auto">
                  <a:xfrm>
                    <a:off x="4821190" y="4572008"/>
                    <a:ext cx="396000" cy="359438"/>
                    <a:chOff x="5216480" y="5143512"/>
                    <a:chExt cx="396000" cy="359438"/>
                  </a:xfrm>
                </p:grpSpPr>
                <p:sp>
                  <p:nvSpPr>
                    <p:cNvPr id="137" name="椭圆 136"/>
                    <p:cNvSpPr/>
                    <p:nvPr/>
                  </p:nvSpPr>
                  <p:spPr>
                    <a:xfrm>
                      <a:off x="5324213" y="5215721"/>
                      <a:ext cx="288927" cy="28735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38" name="直接连接符 137"/>
                    <p:cNvCxnSpPr/>
                    <p:nvPr/>
                  </p:nvCxnSpPr>
                  <p:spPr>
                    <a:xfrm>
                      <a:off x="5357550" y="5358604"/>
                      <a:ext cx="215902"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39" name="椭圆 138"/>
                    <p:cNvSpPr/>
                    <p:nvPr/>
                  </p:nvSpPr>
                  <p:spPr>
                    <a:xfrm>
                      <a:off x="5216262" y="5144279"/>
                      <a:ext cx="107951" cy="107956"/>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136" name="直接连接符 135"/>
                  <p:cNvCxnSpPr/>
                  <p:nvPr/>
                </p:nvCxnSpPr>
                <p:spPr>
                  <a:xfrm rot="5400000">
                    <a:off x="4970193" y="4788687"/>
                    <a:ext cx="21432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731" name="组合 489"/>
                <p:cNvGrpSpPr>
                  <a:grpSpLocks/>
                </p:cNvGrpSpPr>
                <p:nvPr/>
              </p:nvGrpSpPr>
              <p:grpSpPr bwMode="auto">
                <a:xfrm>
                  <a:off x="7849718" y="4572008"/>
                  <a:ext cx="396000" cy="359438"/>
                  <a:chOff x="4821190" y="4572008"/>
                  <a:chExt cx="396000" cy="359438"/>
                </a:xfrm>
              </p:grpSpPr>
              <p:grpSp>
                <p:nvGrpSpPr>
                  <p:cNvPr id="21762" name="组合 339"/>
                  <p:cNvGrpSpPr>
                    <a:grpSpLocks/>
                  </p:cNvGrpSpPr>
                  <p:nvPr/>
                </p:nvGrpSpPr>
                <p:grpSpPr bwMode="auto">
                  <a:xfrm>
                    <a:off x="4821190" y="4572008"/>
                    <a:ext cx="396000" cy="359438"/>
                    <a:chOff x="5216480" y="5143512"/>
                    <a:chExt cx="396000" cy="359438"/>
                  </a:xfrm>
                </p:grpSpPr>
                <p:sp>
                  <p:nvSpPr>
                    <p:cNvPr id="132" name="椭圆 131"/>
                    <p:cNvSpPr/>
                    <p:nvPr/>
                  </p:nvSpPr>
                  <p:spPr>
                    <a:xfrm>
                      <a:off x="5324923" y="5215019"/>
                      <a:ext cx="287339" cy="287354"/>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33" name="直接连接符 132"/>
                    <p:cNvCxnSpPr/>
                    <p:nvPr/>
                  </p:nvCxnSpPr>
                  <p:spPr>
                    <a:xfrm>
                      <a:off x="5358260" y="5357902"/>
                      <a:ext cx="214315"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椭圆 133"/>
                    <p:cNvSpPr/>
                    <p:nvPr/>
                  </p:nvSpPr>
                  <p:spPr>
                    <a:xfrm>
                      <a:off x="5216972" y="5143578"/>
                      <a:ext cx="107951" cy="107956"/>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131" name="直接连接符 130"/>
                  <p:cNvCxnSpPr/>
                  <p:nvPr/>
                </p:nvCxnSpPr>
                <p:spPr>
                  <a:xfrm rot="5400000">
                    <a:off x="4970902" y="4787986"/>
                    <a:ext cx="214325"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732" name="组合 495"/>
                <p:cNvGrpSpPr>
                  <a:grpSpLocks/>
                </p:cNvGrpSpPr>
                <p:nvPr/>
              </p:nvGrpSpPr>
              <p:grpSpPr bwMode="auto">
                <a:xfrm>
                  <a:off x="7847470" y="4998388"/>
                  <a:ext cx="396000" cy="359438"/>
                  <a:chOff x="4821190" y="4572008"/>
                  <a:chExt cx="396000" cy="359438"/>
                </a:xfrm>
              </p:grpSpPr>
              <p:grpSp>
                <p:nvGrpSpPr>
                  <p:cNvPr id="21757" name="组合 339"/>
                  <p:cNvGrpSpPr>
                    <a:grpSpLocks/>
                  </p:cNvGrpSpPr>
                  <p:nvPr/>
                </p:nvGrpSpPr>
                <p:grpSpPr bwMode="auto">
                  <a:xfrm>
                    <a:off x="4821190" y="4572008"/>
                    <a:ext cx="396000" cy="359438"/>
                    <a:chOff x="5216480" y="5143512"/>
                    <a:chExt cx="396000" cy="359438"/>
                  </a:xfrm>
                </p:grpSpPr>
                <p:sp>
                  <p:nvSpPr>
                    <p:cNvPr id="127" name="椭圆 126"/>
                    <p:cNvSpPr/>
                    <p:nvPr/>
                  </p:nvSpPr>
                  <p:spPr>
                    <a:xfrm>
                      <a:off x="5323996" y="5215700"/>
                      <a:ext cx="288927" cy="28735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28" name="直接连接符 127"/>
                    <p:cNvCxnSpPr/>
                    <p:nvPr/>
                  </p:nvCxnSpPr>
                  <p:spPr>
                    <a:xfrm>
                      <a:off x="5357333" y="5358583"/>
                      <a:ext cx="215902"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29" name="椭圆 128"/>
                    <p:cNvSpPr/>
                    <p:nvPr/>
                  </p:nvSpPr>
                  <p:spPr>
                    <a:xfrm>
                      <a:off x="5216045" y="5144258"/>
                      <a:ext cx="107951" cy="107956"/>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126" name="直接连接符 125"/>
                  <p:cNvCxnSpPr/>
                  <p:nvPr/>
                </p:nvCxnSpPr>
                <p:spPr>
                  <a:xfrm rot="5400000">
                    <a:off x="4969976" y="4788666"/>
                    <a:ext cx="21432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733" name="组合 501"/>
                <p:cNvGrpSpPr>
                  <a:grpSpLocks/>
                </p:cNvGrpSpPr>
                <p:nvPr/>
              </p:nvGrpSpPr>
              <p:grpSpPr bwMode="auto">
                <a:xfrm>
                  <a:off x="7847470" y="5427016"/>
                  <a:ext cx="396000" cy="359438"/>
                  <a:chOff x="4821190" y="4572008"/>
                  <a:chExt cx="396000" cy="359438"/>
                </a:xfrm>
              </p:grpSpPr>
              <p:grpSp>
                <p:nvGrpSpPr>
                  <p:cNvPr id="21752" name="组合 339"/>
                  <p:cNvGrpSpPr>
                    <a:grpSpLocks/>
                  </p:cNvGrpSpPr>
                  <p:nvPr/>
                </p:nvGrpSpPr>
                <p:grpSpPr bwMode="auto">
                  <a:xfrm>
                    <a:off x="4821190" y="4572008"/>
                    <a:ext cx="396000" cy="359438"/>
                    <a:chOff x="5216480" y="5143512"/>
                    <a:chExt cx="396000" cy="359438"/>
                  </a:xfrm>
                </p:grpSpPr>
                <p:sp>
                  <p:nvSpPr>
                    <p:cNvPr id="122" name="椭圆 121"/>
                    <p:cNvSpPr/>
                    <p:nvPr/>
                  </p:nvSpPr>
                  <p:spPr>
                    <a:xfrm>
                      <a:off x="5323996" y="5215721"/>
                      <a:ext cx="288927" cy="28735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23" name="直接连接符 122"/>
                    <p:cNvCxnSpPr/>
                    <p:nvPr/>
                  </p:nvCxnSpPr>
                  <p:spPr>
                    <a:xfrm>
                      <a:off x="5357333" y="5358604"/>
                      <a:ext cx="215902"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24" name="椭圆 123"/>
                    <p:cNvSpPr/>
                    <p:nvPr/>
                  </p:nvSpPr>
                  <p:spPr>
                    <a:xfrm>
                      <a:off x="5216045" y="5144279"/>
                      <a:ext cx="107951" cy="107956"/>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121" name="直接连接符 120"/>
                  <p:cNvCxnSpPr/>
                  <p:nvPr/>
                </p:nvCxnSpPr>
                <p:spPr>
                  <a:xfrm rot="5400000">
                    <a:off x="4969976" y="4788687"/>
                    <a:ext cx="21432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734" name="组合 507"/>
                <p:cNvGrpSpPr>
                  <a:grpSpLocks/>
                </p:cNvGrpSpPr>
                <p:nvPr/>
              </p:nvGrpSpPr>
              <p:grpSpPr bwMode="auto">
                <a:xfrm>
                  <a:off x="8390842" y="4572008"/>
                  <a:ext cx="396000" cy="359438"/>
                  <a:chOff x="4821190" y="4572008"/>
                  <a:chExt cx="396000" cy="359438"/>
                </a:xfrm>
              </p:grpSpPr>
              <p:grpSp>
                <p:nvGrpSpPr>
                  <p:cNvPr id="21747" name="组合 339"/>
                  <p:cNvGrpSpPr>
                    <a:grpSpLocks/>
                  </p:cNvGrpSpPr>
                  <p:nvPr/>
                </p:nvGrpSpPr>
                <p:grpSpPr bwMode="auto">
                  <a:xfrm>
                    <a:off x="4821190" y="4572008"/>
                    <a:ext cx="396000" cy="359438"/>
                    <a:chOff x="5216480" y="5143512"/>
                    <a:chExt cx="396000" cy="359438"/>
                  </a:xfrm>
                </p:grpSpPr>
                <p:sp>
                  <p:nvSpPr>
                    <p:cNvPr id="117" name="椭圆 116"/>
                    <p:cNvSpPr/>
                    <p:nvPr/>
                  </p:nvSpPr>
                  <p:spPr>
                    <a:xfrm>
                      <a:off x="5325139" y="5215019"/>
                      <a:ext cx="287340" cy="287354"/>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18" name="直接连接符 117"/>
                    <p:cNvCxnSpPr/>
                    <p:nvPr/>
                  </p:nvCxnSpPr>
                  <p:spPr>
                    <a:xfrm>
                      <a:off x="5358477" y="5357902"/>
                      <a:ext cx="21431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9" name="椭圆 118"/>
                    <p:cNvSpPr/>
                    <p:nvPr/>
                  </p:nvSpPr>
                  <p:spPr>
                    <a:xfrm>
                      <a:off x="5217188" y="5143578"/>
                      <a:ext cx="107951" cy="107956"/>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116" name="直接连接符 115"/>
                  <p:cNvCxnSpPr/>
                  <p:nvPr/>
                </p:nvCxnSpPr>
                <p:spPr>
                  <a:xfrm rot="5400000">
                    <a:off x="4971119" y="4787986"/>
                    <a:ext cx="214325"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735" name="组合 513"/>
                <p:cNvGrpSpPr>
                  <a:grpSpLocks/>
                </p:cNvGrpSpPr>
                <p:nvPr/>
              </p:nvGrpSpPr>
              <p:grpSpPr bwMode="auto">
                <a:xfrm>
                  <a:off x="8388594" y="4998388"/>
                  <a:ext cx="396000" cy="359438"/>
                  <a:chOff x="4821190" y="4572008"/>
                  <a:chExt cx="396000" cy="359438"/>
                </a:xfrm>
              </p:grpSpPr>
              <p:grpSp>
                <p:nvGrpSpPr>
                  <p:cNvPr id="21742" name="组合 339"/>
                  <p:cNvGrpSpPr>
                    <a:grpSpLocks/>
                  </p:cNvGrpSpPr>
                  <p:nvPr/>
                </p:nvGrpSpPr>
                <p:grpSpPr bwMode="auto">
                  <a:xfrm>
                    <a:off x="4821190" y="4572008"/>
                    <a:ext cx="396000" cy="359438"/>
                    <a:chOff x="5216480" y="5143512"/>
                    <a:chExt cx="396000" cy="359438"/>
                  </a:xfrm>
                </p:grpSpPr>
                <p:sp>
                  <p:nvSpPr>
                    <p:cNvPr id="112" name="椭圆 111"/>
                    <p:cNvSpPr/>
                    <p:nvPr/>
                  </p:nvSpPr>
                  <p:spPr>
                    <a:xfrm>
                      <a:off x="5324212" y="5215700"/>
                      <a:ext cx="288927" cy="28735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13" name="直接连接符 112"/>
                    <p:cNvCxnSpPr/>
                    <p:nvPr/>
                  </p:nvCxnSpPr>
                  <p:spPr>
                    <a:xfrm>
                      <a:off x="5357550" y="5358583"/>
                      <a:ext cx="215902"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4" name="椭圆 113"/>
                    <p:cNvSpPr/>
                    <p:nvPr/>
                  </p:nvSpPr>
                  <p:spPr>
                    <a:xfrm>
                      <a:off x="5216261" y="5144258"/>
                      <a:ext cx="107951" cy="107956"/>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111" name="直接连接符 110"/>
                  <p:cNvCxnSpPr/>
                  <p:nvPr/>
                </p:nvCxnSpPr>
                <p:spPr>
                  <a:xfrm rot="5400000">
                    <a:off x="4970193" y="4788666"/>
                    <a:ext cx="214324"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736" name="组合 519"/>
                <p:cNvGrpSpPr>
                  <a:grpSpLocks/>
                </p:cNvGrpSpPr>
                <p:nvPr/>
              </p:nvGrpSpPr>
              <p:grpSpPr bwMode="auto">
                <a:xfrm>
                  <a:off x="8388594" y="5427016"/>
                  <a:ext cx="396000" cy="359438"/>
                  <a:chOff x="4821190" y="4572008"/>
                  <a:chExt cx="396000" cy="359438"/>
                </a:xfrm>
              </p:grpSpPr>
              <p:grpSp>
                <p:nvGrpSpPr>
                  <p:cNvPr id="21737" name="组合 339"/>
                  <p:cNvGrpSpPr>
                    <a:grpSpLocks/>
                  </p:cNvGrpSpPr>
                  <p:nvPr/>
                </p:nvGrpSpPr>
                <p:grpSpPr bwMode="auto">
                  <a:xfrm>
                    <a:off x="4821190" y="4572008"/>
                    <a:ext cx="396000" cy="359438"/>
                    <a:chOff x="5216480" y="5143512"/>
                    <a:chExt cx="396000" cy="359438"/>
                  </a:xfrm>
                </p:grpSpPr>
                <p:sp>
                  <p:nvSpPr>
                    <p:cNvPr id="107" name="椭圆 106"/>
                    <p:cNvSpPr/>
                    <p:nvPr/>
                  </p:nvSpPr>
                  <p:spPr>
                    <a:xfrm>
                      <a:off x="5324212" y="5215721"/>
                      <a:ext cx="288927" cy="28735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108" name="直接连接符 107"/>
                    <p:cNvCxnSpPr/>
                    <p:nvPr/>
                  </p:nvCxnSpPr>
                  <p:spPr>
                    <a:xfrm>
                      <a:off x="5357550" y="5358604"/>
                      <a:ext cx="215902"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a:off x="5216261" y="5144279"/>
                      <a:ext cx="107951" cy="107956"/>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106" name="直接连接符 105"/>
                  <p:cNvCxnSpPr/>
                  <p:nvPr/>
                </p:nvCxnSpPr>
                <p:spPr>
                  <a:xfrm rot="5400000">
                    <a:off x="4970193" y="4788687"/>
                    <a:ext cx="214324"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21717" name="矩形 84"/>
              <p:cNvSpPr>
                <a:spLocks noChangeArrowheads="1"/>
              </p:cNvSpPr>
              <p:nvPr/>
            </p:nvSpPr>
            <p:spPr bwMode="auto">
              <a:xfrm>
                <a:off x="5929322" y="4286256"/>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1200" b="1">
                    <a:solidFill>
                      <a:srgbClr val="000000"/>
                    </a:solidFill>
                    <a:latin typeface="楷体" pitchFamily="49" charset="-122"/>
                    <a:ea typeface="楷体" pitchFamily="49" charset="-122"/>
                    <a:cs typeface="Times New Roman" pitchFamily="18" charset="0"/>
                  </a:rPr>
                  <a:t>电子</a:t>
                </a:r>
                <a:endParaRPr lang="zh-CN" altLang="en-US" sz="1200">
                  <a:solidFill>
                    <a:srgbClr val="000000"/>
                  </a:solidFill>
                  <a:latin typeface="楷体" pitchFamily="49" charset="-122"/>
                  <a:ea typeface="楷体" pitchFamily="49" charset="-122"/>
                  <a:cs typeface="Times New Roman" pitchFamily="18" charset="0"/>
                </a:endParaRPr>
              </a:p>
            </p:txBody>
          </p:sp>
        </p:grpSp>
      </p:grpSp>
      <p:grpSp>
        <p:nvGrpSpPr>
          <p:cNvPr id="26633" name="组合 203"/>
          <p:cNvGrpSpPr>
            <a:grpSpLocks/>
          </p:cNvGrpSpPr>
          <p:nvPr/>
        </p:nvGrpSpPr>
        <p:grpSpPr bwMode="auto">
          <a:xfrm>
            <a:off x="3783013" y="1428750"/>
            <a:ext cx="750887" cy="857250"/>
            <a:chOff x="3463306" y="1428736"/>
            <a:chExt cx="751504" cy="857256"/>
          </a:xfrm>
        </p:grpSpPr>
        <p:cxnSp>
          <p:nvCxnSpPr>
            <p:cNvPr id="197" name="直接箭头连接符 196"/>
            <p:cNvCxnSpPr/>
            <p:nvPr/>
          </p:nvCxnSpPr>
          <p:spPr>
            <a:xfrm>
              <a:off x="4035276" y="1428736"/>
              <a:ext cx="179534" cy="15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接箭头连接符 198"/>
            <p:cNvCxnSpPr/>
            <p:nvPr/>
          </p:nvCxnSpPr>
          <p:spPr>
            <a:xfrm>
              <a:off x="4035276" y="1857364"/>
              <a:ext cx="179534" cy="15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p:nvPr/>
          </p:nvCxnSpPr>
          <p:spPr>
            <a:xfrm>
              <a:off x="4035276" y="2284405"/>
              <a:ext cx="179534" cy="15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p:nvPr/>
          </p:nvCxnSpPr>
          <p:spPr>
            <a:xfrm>
              <a:off x="3463306" y="1428736"/>
              <a:ext cx="179534" cy="15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p:cNvCxnSpPr/>
            <p:nvPr/>
          </p:nvCxnSpPr>
          <p:spPr>
            <a:xfrm>
              <a:off x="3463306" y="1857364"/>
              <a:ext cx="179534" cy="15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p:cNvCxnSpPr/>
            <p:nvPr/>
          </p:nvCxnSpPr>
          <p:spPr>
            <a:xfrm>
              <a:off x="3463306" y="2284405"/>
              <a:ext cx="179534" cy="15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634" name="组合 211"/>
          <p:cNvGrpSpPr>
            <a:grpSpLocks/>
          </p:cNvGrpSpPr>
          <p:nvPr/>
        </p:nvGrpSpPr>
        <p:grpSpPr bwMode="auto">
          <a:xfrm>
            <a:off x="4619625" y="1662113"/>
            <a:ext cx="750888" cy="857250"/>
            <a:chOff x="4262435" y="1662100"/>
            <a:chExt cx="751504" cy="857256"/>
          </a:xfrm>
        </p:grpSpPr>
        <p:cxnSp>
          <p:nvCxnSpPr>
            <p:cNvPr id="206" name="直接箭头连接符 205"/>
            <p:cNvCxnSpPr/>
            <p:nvPr/>
          </p:nvCxnSpPr>
          <p:spPr>
            <a:xfrm>
              <a:off x="4834404" y="1662100"/>
              <a:ext cx="179535" cy="1587"/>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7" name="直接箭头连接符 206"/>
            <p:cNvCxnSpPr/>
            <p:nvPr/>
          </p:nvCxnSpPr>
          <p:spPr>
            <a:xfrm>
              <a:off x="4834404" y="2090728"/>
              <a:ext cx="179535" cy="1587"/>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8" name="直接箭头连接符 207"/>
            <p:cNvCxnSpPr/>
            <p:nvPr/>
          </p:nvCxnSpPr>
          <p:spPr>
            <a:xfrm>
              <a:off x="4834404" y="2517768"/>
              <a:ext cx="179535" cy="1588"/>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9" name="直接箭头连接符 208"/>
            <p:cNvCxnSpPr/>
            <p:nvPr/>
          </p:nvCxnSpPr>
          <p:spPr>
            <a:xfrm>
              <a:off x="4262435" y="1662100"/>
              <a:ext cx="179535" cy="1587"/>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0" name="直接箭头连接符 209"/>
            <p:cNvCxnSpPr/>
            <p:nvPr/>
          </p:nvCxnSpPr>
          <p:spPr>
            <a:xfrm>
              <a:off x="4262435" y="2090728"/>
              <a:ext cx="179535" cy="1587"/>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1" name="直接箭头连接符 210"/>
            <p:cNvCxnSpPr/>
            <p:nvPr/>
          </p:nvCxnSpPr>
          <p:spPr>
            <a:xfrm>
              <a:off x="4262435" y="2517768"/>
              <a:ext cx="179535" cy="1588"/>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6635" name="组合 403"/>
          <p:cNvGrpSpPr>
            <a:grpSpLocks/>
          </p:cNvGrpSpPr>
          <p:nvPr/>
        </p:nvGrpSpPr>
        <p:grpSpPr bwMode="auto">
          <a:xfrm>
            <a:off x="1071563" y="2924175"/>
            <a:ext cx="7000875" cy="2187575"/>
            <a:chOff x="1071538" y="2923876"/>
            <a:chExt cx="7000924" cy="2187956"/>
          </a:xfrm>
        </p:grpSpPr>
        <p:grpSp>
          <p:nvGrpSpPr>
            <p:cNvPr id="21523" name="组合 212"/>
            <p:cNvGrpSpPr>
              <a:grpSpLocks/>
            </p:cNvGrpSpPr>
            <p:nvPr/>
          </p:nvGrpSpPr>
          <p:grpSpPr bwMode="auto">
            <a:xfrm>
              <a:off x="1071538" y="3643314"/>
              <a:ext cx="7000924" cy="1468518"/>
              <a:chOff x="714348" y="1328780"/>
              <a:chExt cx="7000924" cy="1468518"/>
            </a:xfrm>
          </p:grpSpPr>
          <p:grpSp>
            <p:nvGrpSpPr>
              <p:cNvPr id="21526" name="组合 3"/>
              <p:cNvGrpSpPr>
                <a:grpSpLocks/>
              </p:cNvGrpSpPr>
              <p:nvPr/>
            </p:nvGrpSpPr>
            <p:grpSpPr bwMode="auto">
              <a:xfrm>
                <a:off x="714348" y="1328780"/>
                <a:ext cx="3500462" cy="1468518"/>
                <a:chOff x="642910" y="4286256"/>
                <a:chExt cx="3500462" cy="1468518"/>
              </a:xfrm>
            </p:grpSpPr>
            <p:grpSp>
              <p:nvGrpSpPr>
                <p:cNvPr id="21633" name="组合 525"/>
                <p:cNvGrpSpPr>
                  <a:grpSpLocks/>
                </p:cNvGrpSpPr>
                <p:nvPr/>
              </p:nvGrpSpPr>
              <p:grpSpPr bwMode="auto">
                <a:xfrm>
                  <a:off x="642910" y="4314774"/>
                  <a:ext cx="3500462" cy="1440000"/>
                  <a:chOff x="571472" y="4429132"/>
                  <a:chExt cx="3500462" cy="1440000"/>
                </a:xfrm>
              </p:grpSpPr>
              <p:sp>
                <p:nvSpPr>
                  <p:cNvPr id="329" name="矩形 8"/>
                  <p:cNvSpPr/>
                  <p:nvPr/>
                </p:nvSpPr>
                <p:spPr>
                  <a:xfrm>
                    <a:off x="571472" y="4429019"/>
                    <a:ext cx="3500461" cy="144011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21636" name="组合 348"/>
                  <p:cNvGrpSpPr>
                    <a:grpSpLocks/>
                  </p:cNvGrpSpPr>
                  <p:nvPr/>
                </p:nvGrpSpPr>
                <p:grpSpPr bwMode="auto">
                  <a:xfrm>
                    <a:off x="3609968" y="4643446"/>
                    <a:ext cx="288000" cy="288000"/>
                    <a:chOff x="5324480" y="5214950"/>
                    <a:chExt cx="288000" cy="288000"/>
                  </a:xfrm>
                </p:grpSpPr>
                <p:sp>
                  <p:nvSpPr>
                    <p:cNvPr id="399" name="椭圆 78"/>
                    <p:cNvSpPr/>
                    <p:nvPr/>
                  </p:nvSpPr>
                  <p:spPr>
                    <a:xfrm>
                      <a:off x="5324480" y="5214872"/>
                      <a:ext cx="287339" cy="287388"/>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400" name="直接连接符 79"/>
                    <p:cNvCxnSpPr/>
                    <p:nvPr/>
                  </p:nvCxnSpPr>
                  <p:spPr>
                    <a:xfrm>
                      <a:off x="5357817" y="5357772"/>
                      <a:ext cx="214314"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21637" name="组合 352"/>
                  <p:cNvGrpSpPr>
                    <a:grpSpLocks/>
                  </p:cNvGrpSpPr>
                  <p:nvPr/>
                </p:nvGrpSpPr>
                <p:grpSpPr bwMode="auto">
                  <a:xfrm>
                    <a:off x="3609968" y="5069826"/>
                    <a:ext cx="288000" cy="288000"/>
                    <a:chOff x="5324480" y="5214950"/>
                    <a:chExt cx="288000" cy="288000"/>
                  </a:xfrm>
                </p:grpSpPr>
                <p:sp>
                  <p:nvSpPr>
                    <p:cNvPr id="396" name="椭圆 75"/>
                    <p:cNvSpPr/>
                    <p:nvPr/>
                  </p:nvSpPr>
                  <p:spPr>
                    <a:xfrm>
                      <a:off x="5324480" y="5215605"/>
                      <a:ext cx="287339" cy="287387"/>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97" name="直接连接符 76"/>
                    <p:cNvCxnSpPr/>
                    <p:nvPr/>
                  </p:nvCxnSpPr>
                  <p:spPr>
                    <a:xfrm>
                      <a:off x="5357817" y="5358505"/>
                      <a:ext cx="214314"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21638" name="组合 356"/>
                  <p:cNvGrpSpPr>
                    <a:grpSpLocks/>
                  </p:cNvGrpSpPr>
                  <p:nvPr/>
                </p:nvGrpSpPr>
                <p:grpSpPr bwMode="auto">
                  <a:xfrm>
                    <a:off x="3609968" y="5498454"/>
                    <a:ext cx="288000" cy="288000"/>
                    <a:chOff x="5324480" y="5214950"/>
                    <a:chExt cx="288000" cy="288000"/>
                  </a:xfrm>
                </p:grpSpPr>
                <p:sp>
                  <p:nvSpPr>
                    <p:cNvPr id="393" name="椭圆 72"/>
                    <p:cNvSpPr/>
                    <p:nvPr/>
                  </p:nvSpPr>
                  <p:spPr>
                    <a:xfrm>
                      <a:off x="5324480" y="5215676"/>
                      <a:ext cx="287339" cy="287387"/>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94" name="直接连接符 73"/>
                    <p:cNvCxnSpPr/>
                    <p:nvPr/>
                  </p:nvCxnSpPr>
                  <p:spPr>
                    <a:xfrm>
                      <a:off x="5357817" y="5358576"/>
                      <a:ext cx="214314"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21639" name="组合 360"/>
                  <p:cNvGrpSpPr>
                    <a:grpSpLocks/>
                  </p:cNvGrpSpPr>
                  <p:nvPr/>
                </p:nvGrpSpPr>
                <p:grpSpPr bwMode="auto">
                  <a:xfrm>
                    <a:off x="3000364" y="4643446"/>
                    <a:ext cx="288000" cy="288000"/>
                    <a:chOff x="5324480" y="5214950"/>
                    <a:chExt cx="288000" cy="288000"/>
                  </a:xfrm>
                </p:grpSpPr>
                <p:sp>
                  <p:nvSpPr>
                    <p:cNvPr id="390" name="椭圆 69"/>
                    <p:cNvSpPr/>
                    <p:nvPr/>
                  </p:nvSpPr>
                  <p:spPr>
                    <a:xfrm>
                      <a:off x="5324480" y="5214872"/>
                      <a:ext cx="287339" cy="287388"/>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91" name="直接连接符 70"/>
                    <p:cNvCxnSpPr/>
                    <p:nvPr/>
                  </p:nvCxnSpPr>
                  <p:spPr>
                    <a:xfrm>
                      <a:off x="5357817" y="5357772"/>
                      <a:ext cx="214314"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21640" name="组合 364"/>
                  <p:cNvGrpSpPr>
                    <a:grpSpLocks/>
                  </p:cNvGrpSpPr>
                  <p:nvPr/>
                </p:nvGrpSpPr>
                <p:grpSpPr bwMode="auto">
                  <a:xfrm>
                    <a:off x="3000364" y="5069826"/>
                    <a:ext cx="288000" cy="288000"/>
                    <a:chOff x="5324480" y="5214950"/>
                    <a:chExt cx="288000" cy="288000"/>
                  </a:xfrm>
                </p:grpSpPr>
                <p:sp>
                  <p:nvSpPr>
                    <p:cNvPr id="387" name="椭圆 66"/>
                    <p:cNvSpPr/>
                    <p:nvPr/>
                  </p:nvSpPr>
                  <p:spPr>
                    <a:xfrm>
                      <a:off x="5324480" y="5215605"/>
                      <a:ext cx="287339" cy="287387"/>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88" name="直接连接符 67"/>
                    <p:cNvCxnSpPr/>
                    <p:nvPr/>
                  </p:nvCxnSpPr>
                  <p:spPr>
                    <a:xfrm>
                      <a:off x="5357817" y="5358505"/>
                      <a:ext cx="214314"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21641" name="组合 368"/>
                  <p:cNvGrpSpPr>
                    <a:grpSpLocks/>
                  </p:cNvGrpSpPr>
                  <p:nvPr/>
                </p:nvGrpSpPr>
                <p:grpSpPr bwMode="auto">
                  <a:xfrm>
                    <a:off x="3000364" y="5498454"/>
                    <a:ext cx="288000" cy="288000"/>
                    <a:chOff x="5324480" y="5214950"/>
                    <a:chExt cx="288000" cy="288000"/>
                  </a:xfrm>
                </p:grpSpPr>
                <p:sp>
                  <p:nvSpPr>
                    <p:cNvPr id="384" name="椭圆 63"/>
                    <p:cNvSpPr/>
                    <p:nvPr/>
                  </p:nvSpPr>
                  <p:spPr>
                    <a:xfrm>
                      <a:off x="5324480" y="5215676"/>
                      <a:ext cx="287339" cy="287387"/>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85" name="直接连接符 64"/>
                    <p:cNvCxnSpPr/>
                    <p:nvPr/>
                  </p:nvCxnSpPr>
                  <p:spPr>
                    <a:xfrm>
                      <a:off x="5357817" y="5358576"/>
                      <a:ext cx="214314"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21642" name="组合 372"/>
                  <p:cNvGrpSpPr>
                    <a:grpSpLocks/>
                  </p:cNvGrpSpPr>
                  <p:nvPr/>
                </p:nvGrpSpPr>
                <p:grpSpPr bwMode="auto">
                  <a:xfrm>
                    <a:off x="2395522" y="4572008"/>
                    <a:ext cx="390528" cy="359438"/>
                    <a:chOff x="5324480" y="5143512"/>
                    <a:chExt cx="390528" cy="359438"/>
                  </a:xfrm>
                </p:grpSpPr>
                <p:sp>
                  <p:nvSpPr>
                    <p:cNvPr id="381" name="椭圆 60"/>
                    <p:cNvSpPr/>
                    <p:nvPr/>
                  </p:nvSpPr>
                  <p:spPr>
                    <a:xfrm>
                      <a:off x="5324480" y="5214873"/>
                      <a:ext cx="287340" cy="287388"/>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82" name="直接连接符 61"/>
                    <p:cNvCxnSpPr/>
                    <p:nvPr/>
                  </p:nvCxnSpPr>
                  <p:spPr>
                    <a:xfrm>
                      <a:off x="5357818" y="5357773"/>
                      <a:ext cx="214314"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83" name="椭圆 62"/>
                    <p:cNvSpPr/>
                    <p:nvPr/>
                  </p:nvSpPr>
                  <p:spPr>
                    <a:xfrm>
                      <a:off x="5607057" y="5143423"/>
                      <a:ext cx="107951" cy="10796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643" name="组合 376"/>
                  <p:cNvGrpSpPr>
                    <a:grpSpLocks/>
                  </p:cNvGrpSpPr>
                  <p:nvPr/>
                </p:nvGrpSpPr>
                <p:grpSpPr bwMode="auto">
                  <a:xfrm>
                    <a:off x="2395522" y="4998388"/>
                    <a:ext cx="390528" cy="359438"/>
                    <a:chOff x="5324480" y="5143512"/>
                    <a:chExt cx="390528" cy="359438"/>
                  </a:xfrm>
                </p:grpSpPr>
                <p:sp>
                  <p:nvSpPr>
                    <p:cNvPr id="378" name="椭圆 57"/>
                    <p:cNvSpPr/>
                    <p:nvPr/>
                  </p:nvSpPr>
                  <p:spPr>
                    <a:xfrm>
                      <a:off x="5324480" y="5215605"/>
                      <a:ext cx="287340" cy="287387"/>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79" name="直接连接符 58"/>
                    <p:cNvCxnSpPr/>
                    <p:nvPr/>
                  </p:nvCxnSpPr>
                  <p:spPr>
                    <a:xfrm>
                      <a:off x="5357818" y="5358505"/>
                      <a:ext cx="214314"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80" name="椭圆 59"/>
                    <p:cNvSpPr/>
                    <p:nvPr/>
                  </p:nvSpPr>
                  <p:spPr>
                    <a:xfrm>
                      <a:off x="5607057" y="5144154"/>
                      <a:ext cx="107951" cy="10796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644" name="组合 380"/>
                  <p:cNvGrpSpPr>
                    <a:grpSpLocks/>
                  </p:cNvGrpSpPr>
                  <p:nvPr/>
                </p:nvGrpSpPr>
                <p:grpSpPr bwMode="auto">
                  <a:xfrm>
                    <a:off x="2395522" y="5427016"/>
                    <a:ext cx="390528" cy="359438"/>
                    <a:chOff x="5324480" y="5143512"/>
                    <a:chExt cx="390528" cy="359438"/>
                  </a:xfrm>
                </p:grpSpPr>
                <p:sp>
                  <p:nvSpPr>
                    <p:cNvPr id="375" name="椭圆 54"/>
                    <p:cNvSpPr/>
                    <p:nvPr/>
                  </p:nvSpPr>
                  <p:spPr>
                    <a:xfrm>
                      <a:off x="5324480" y="5215677"/>
                      <a:ext cx="287340" cy="287387"/>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76" name="直接连接符 55"/>
                    <p:cNvCxnSpPr/>
                    <p:nvPr/>
                  </p:nvCxnSpPr>
                  <p:spPr>
                    <a:xfrm>
                      <a:off x="5357818" y="5358577"/>
                      <a:ext cx="214314"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77" name="椭圆 56"/>
                    <p:cNvSpPr/>
                    <p:nvPr/>
                  </p:nvSpPr>
                  <p:spPr>
                    <a:xfrm>
                      <a:off x="5607057" y="5144226"/>
                      <a:ext cx="107951" cy="10796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645" name="组合 384"/>
                  <p:cNvGrpSpPr>
                    <a:grpSpLocks/>
                  </p:cNvGrpSpPr>
                  <p:nvPr/>
                </p:nvGrpSpPr>
                <p:grpSpPr bwMode="auto">
                  <a:xfrm>
                    <a:off x="1857356" y="4572008"/>
                    <a:ext cx="390528" cy="359438"/>
                    <a:chOff x="5324480" y="5143512"/>
                    <a:chExt cx="390528" cy="359438"/>
                  </a:xfrm>
                </p:grpSpPr>
                <p:sp>
                  <p:nvSpPr>
                    <p:cNvPr id="372" name="椭圆 51"/>
                    <p:cNvSpPr/>
                    <p:nvPr/>
                  </p:nvSpPr>
                  <p:spPr>
                    <a:xfrm>
                      <a:off x="5324480" y="5214873"/>
                      <a:ext cx="287339" cy="287388"/>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73" name="直接连接符 52"/>
                    <p:cNvCxnSpPr/>
                    <p:nvPr/>
                  </p:nvCxnSpPr>
                  <p:spPr>
                    <a:xfrm>
                      <a:off x="5357817" y="5357773"/>
                      <a:ext cx="214315"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74" name="椭圆 53"/>
                    <p:cNvSpPr/>
                    <p:nvPr/>
                  </p:nvSpPr>
                  <p:spPr>
                    <a:xfrm>
                      <a:off x="5607057" y="5143423"/>
                      <a:ext cx="107951" cy="10796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646" name="组合 388"/>
                  <p:cNvGrpSpPr>
                    <a:grpSpLocks/>
                  </p:cNvGrpSpPr>
                  <p:nvPr/>
                </p:nvGrpSpPr>
                <p:grpSpPr bwMode="auto">
                  <a:xfrm>
                    <a:off x="1857356" y="4998388"/>
                    <a:ext cx="390528" cy="359438"/>
                    <a:chOff x="5324480" y="5143512"/>
                    <a:chExt cx="390528" cy="359438"/>
                  </a:xfrm>
                </p:grpSpPr>
                <p:sp>
                  <p:nvSpPr>
                    <p:cNvPr id="369" name="椭圆 48"/>
                    <p:cNvSpPr/>
                    <p:nvPr/>
                  </p:nvSpPr>
                  <p:spPr>
                    <a:xfrm>
                      <a:off x="5324480" y="5215605"/>
                      <a:ext cx="287339" cy="287387"/>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70" name="直接连接符 49"/>
                    <p:cNvCxnSpPr/>
                    <p:nvPr/>
                  </p:nvCxnSpPr>
                  <p:spPr>
                    <a:xfrm>
                      <a:off x="5357817" y="5358505"/>
                      <a:ext cx="214315"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71" name="椭圆 50"/>
                    <p:cNvSpPr/>
                    <p:nvPr/>
                  </p:nvSpPr>
                  <p:spPr>
                    <a:xfrm>
                      <a:off x="5607057" y="5144154"/>
                      <a:ext cx="107951" cy="10796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647" name="组合 392"/>
                  <p:cNvGrpSpPr>
                    <a:grpSpLocks/>
                  </p:cNvGrpSpPr>
                  <p:nvPr/>
                </p:nvGrpSpPr>
                <p:grpSpPr bwMode="auto">
                  <a:xfrm>
                    <a:off x="1857356" y="5427016"/>
                    <a:ext cx="390528" cy="359438"/>
                    <a:chOff x="5324480" y="5143512"/>
                    <a:chExt cx="390528" cy="359438"/>
                  </a:xfrm>
                </p:grpSpPr>
                <p:sp>
                  <p:nvSpPr>
                    <p:cNvPr id="366" name="椭圆 45"/>
                    <p:cNvSpPr/>
                    <p:nvPr/>
                  </p:nvSpPr>
                  <p:spPr>
                    <a:xfrm>
                      <a:off x="5324480" y="5215677"/>
                      <a:ext cx="287339" cy="287387"/>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67" name="直接连接符 46"/>
                    <p:cNvCxnSpPr/>
                    <p:nvPr/>
                  </p:nvCxnSpPr>
                  <p:spPr>
                    <a:xfrm>
                      <a:off x="5357817" y="5358577"/>
                      <a:ext cx="214315"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68" name="椭圆 47"/>
                    <p:cNvSpPr/>
                    <p:nvPr/>
                  </p:nvSpPr>
                  <p:spPr>
                    <a:xfrm>
                      <a:off x="5607057" y="5144226"/>
                      <a:ext cx="107951" cy="10796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648" name="组合 396"/>
                  <p:cNvGrpSpPr>
                    <a:grpSpLocks/>
                  </p:cNvGrpSpPr>
                  <p:nvPr/>
                </p:nvGrpSpPr>
                <p:grpSpPr bwMode="auto">
                  <a:xfrm>
                    <a:off x="1247752" y="4572008"/>
                    <a:ext cx="390528" cy="359438"/>
                    <a:chOff x="5324480" y="5143512"/>
                    <a:chExt cx="390528" cy="359438"/>
                  </a:xfrm>
                </p:grpSpPr>
                <p:sp>
                  <p:nvSpPr>
                    <p:cNvPr id="363" name="椭圆 42"/>
                    <p:cNvSpPr/>
                    <p:nvPr/>
                  </p:nvSpPr>
                  <p:spPr>
                    <a:xfrm>
                      <a:off x="5324480" y="5214873"/>
                      <a:ext cx="287339" cy="287388"/>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64" name="直接连接符 43"/>
                    <p:cNvCxnSpPr/>
                    <p:nvPr/>
                  </p:nvCxnSpPr>
                  <p:spPr>
                    <a:xfrm>
                      <a:off x="5357817" y="5357773"/>
                      <a:ext cx="214315"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65" name="椭圆 44"/>
                    <p:cNvSpPr/>
                    <p:nvPr/>
                  </p:nvSpPr>
                  <p:spPr>
                    <a:xfrm>
                      <a:off x="5607057" y="5143423"/>
                      <a:ext cx="107951" cy="10796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649" name="组合 400"/>
                  <p:cNvGrpSpPr>
                    <a:grpSpLocks/>
                  </p:cNvGrpSpPr>
                  <p:nvPr/>
                </p:nvGrpSpPr>
                <p:grpSpPr bwMode="auto">
                  <a:xfrm>
                    <a:off x="1247752" y="4998388"/>
                    <a:ext cx="390528" cy="359438"/>
                    <a:chOff x="5324480" y="5143512"/>
                    <a:chExt cx="390528" cy="359438"/>
                  </a:xfrm>
                </p:grpSpPr>
                <p:sp>
                  <p:nvSpPr>
                    <p:cNvPr id="360" name="椭圆 359"/>
                    <p:cNvSpPr/>
                    <p:nvPr/>
                  </p:nvSpPr>
                  <p:spPr>
                    <a:xfrm>
                      <a:off x="5324480" y="5215605"/>
                      <a:ext cx="287339" cy="287387"/>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61" name="直接连接符 40"/>
                    <p:cNvCxnSpPr/>
                    <p:nvPr/>
                  </p:nvCxnSpPr>
                  <p:spPr>
                    <a:xfrm>
                      <a:off x="5357817" y="5358505"/>
                      <a:ext cx="214315"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62" name="椭圆 41"/>
                    <p:cNvSpPr/>
                    <p:nvPr/>
                  </p:nvSpPr>
                  <p:spPr>
                    <a:xfrm>
                      <a:off x="5607057" y="5144154"/>
                      <a:ext cx="107951" cy="10796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650" name="组合 404"/>
                  <p:cNvGrpSpPr>
                    <a:grpSpLocks/>
                  </p:cNvGrpSpPr>
                  <p:nvPr/>
                </p:nvGrpSpPr>
                <p:grpSpPr bwMode="auto">
                  <a:xfrm>
                    <a:off x="1247752" y="5427016"/>
                    <a:ext cx="390528" cy="359438"/>
                    <a:chOff x="5324480" y="5143512"/>
                    <a:chExt cx="390528" cy="359438"/>
                  </a:xfrm>
                </p:grpSpPr>
                <p:sp>
                  <p:nvSpPr>
                    <p:cNvPr id="357" name="椭圆 356"/>
                    <p:cNvSpPr/>
                    <p:nvPr/>
                  </p:nvSpPr>
                  <p:spPr>
                    <a:xfrm>
                      <a:off x="5324480" y="5215677"/>
                      <a:ext cx="287339" cy="287387"/>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58" name="直接连接符 357"/>
                    <p:cNvCxnSpPr/>
                    <p:nvPr/>
                  </p:nvCxnSpPr>
                  <p:spPr>
                    <a:xfrm>
                      <a:off x="5357817" y="5358577"/>
                      <a:ext cx="214315"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59" name="椭圆 358"/>
                    <p:cNvSpPr/>
                    <p:nvPr/>
                  </p:nvSpPr>
                  <p:spPr>
                    <a:xfrm>
                      <a:off x="5607057" y="5144226"/>
                      <a:ext cx="107951" cy="10796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651" name="组合 408"/>
                  <p:cNvGrpSpPr>
                    <a:grpSpLocks/>
                  </p:cNvGrpSpPr>
                  <p:nvPr/>
                </p:nvGrpSpPr>
                <p:grpSpPr bwMode="auto">
                  <a:xfrm>
                    <a:off x="642910" y="4572008"/>
                    <a:ext cx="390528" cy="359438"/>
                    <a:chOff x="5324480" y="5143512"/>
                    <a:chExt cx="390528" cy="359438"/>
                  </a:xfrm>
                </p:grpSpPr>
                <p:sp>
                  <p:nvSpPr>
                    <p:cNvPr id="354" name="椭圆 353"/>
                    <p:cNvSpPr/>
                    <p:nvPr/>
                  </p:nvSpPr>
                  <p:spPr>
                    <a:xfrm>
                      <a:off x="5324479" y="5214873"/>
                      <a:ext cx="287340" cy="287388"/>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55" name="直接连接符 354"/>
                    <p:cNvCxnSpPr/>
                    <p:nvPr/>
                  </p:nvCxnSpPr>
                  <p:spPr>
                    <a:xfrm>
                      <a:off x="5357817" y="5357773"/>
                      <a:ext cx="214314"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56" name="椭圆 35"/>
                    <p:cNvSpPr/>
                    <p:nvPr/>
                  </p:nvSpPr>
                  <p:spPr>
                    <a:xfrm>
                      <a:off x="5607056" y="5143423"/>
                      <a:ext cx="107951" cy="10796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652" name="组合 412"/>
                  <p:cNvGrpSpPr>
                    <a:grpSpLocks/>
                  </p:cNvGrpSpPr>
                  <p:nvPr/>
                </p:nvGrpSpPr>
                <p:grpSpPr bwMode="auto">
                  <a:xfrm>
                    <a:off x="642910" y="4998388"/>
                    <a:ext cx="390528" cy="359438"/>
                    <a:chOff x="5324480" y="5143512"/>
                    <a:chExt cx="390528" cy="359438"/>
                  </a:xfrm>
                </p:grpSpPr>
                <p:sp>
                  <p:nvSpPr>
                    <p:cNvPr id="351" name="椭圆 30"/>
                    <p:cNvSpPr/>
                    <p:nvPr/>
                  </p:nvSpPr>
                  <p:spPr>
                    <a:xfrm>
                      <a:off x="5324479" y="5215605"/>
                      <a:ext cx="287340" cy="287387"/>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52" name="直接连接符 351"/>
                    <p:cNvCxnSpPr/>
                    <p:nvPr/>
                  </p:nvCxnSpPr>
                  <p:spPr>
                    <a:xfrm>
                      <a:off x="5357817" y="5358505"/>
                      <a:ext cx="214314"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53" name="椭圆 352"/>
                    <p:cNvSpPr/>
                    <p:nvPr/>
                  </p:nvSpPr>
                  <p:spPr>
                    <a:xfrm>
                      <a:off x="5607056" y="5144154"/>
                      <a:ext cx="107951" cy="10796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1653" name="组合 416"/>
                  <p:cNvGrpSpPr>
                    <a:grpSpLocks/>
                  </p:cNvGrpSpPr>
                  <p:nvPr/>
                </p:nvGrpSpPr>
                <p:grpSpPr bwMode="auto">
                  <a:xfrm>
                    <a:off x="642910" y="5427016"/>
                    <a:ext cx="390528" cy="359438"/>
                    <a:chOff x="5324480" y="5143512"/>
                    <a:chExt cx="390528" cy="359438"/>
                  </a:xfrm>
                </p:grpSpPr>
                <p:sp>
                  <p:nvSpPr>
                    <p:cNvPr id="348" name="椭圆 347"/>
                    <p:cNvSpPr/>
                    <p:nvPr/>
                  </p:nvSpPr>
                  <p:spPr>
                    <a:xfrm>
                      <a:off x="5324479" y="5215677"/>
                      <a:ext cx="287340" cy="287387"/>
                    </a:xfrm>
                    <a:prstGeom prst="ellipse">
                      <a:avLst/>
                    </a:prstGeom>
                    <a:solidFill>
                      <a:schemeClr val="bg1"/>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49" name="直接连接符 348"/>
                    <p:cNvCxnSpPr/>
                    <p:nvPr/>
                  </p:nvCxnSpPr>
                  <p:spPr>
                    <a:xfrm>
                      <a:off x="5357817" y="5358577"/>
                      <a:ext cx="214314" cy="15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50" name="椭圆 349"/>
                    <p:cNvSpPr/>
                    <p:nvPr/>
                  </p:nvSpPr>
                  <p:spPr>
                    <a:xfrm>
                      <a:off x="5607056" y="5144226"/>
                      <a:ext cx="107951" cy="10796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sp>
              <p:nvSpPr>
                <p:cNvPr id="21634" name="矩形 327"/>
                <p:cNvSpPr>
                  <a:spLocks noChangeArrowheads="1"/>
                </p:cNvSpPr>
                <p:nvPr/>
              </p:nvSpPr>
              <p:spPr bwMode="auto">
                <a:xfrm>
                  <a:off x="2326945" y="4286256"/>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1200" b="1">
                      <a:solidFill>
                        <a:srgbClr val="FF0000"/>
                      </a:solidFill>
                      <a:latin typeface="楷体" pitchFamily="49" charset="-122"/>
                      <a:ea typeface="楷体" pitchFamily="49" charset="-122"/>
                      <a:cs typeface="Times New Roman" pitchFamily="18" charset="0"/>
                    </a:rPr>
                    <a:t>空穴</a:t>
                  </a:r>
                  <a:endParaRPr lang="zh-CN" altLang="en-US" sz="1200">
                    <a:solidFill>
                      <a:srgbClr val="FF0000"/>
                    </a:solidFill>
                    <a:latin typeface="楷体" pitchFamily="49" charset="-122"/>
                    <a:ea typeface="楷体" pitchFamily="49" charset="-122"/>
                    <a:cs typeface="Times New Roman" pitchFamily="18" charset="0"/>
                  </a:endParaRPr>
                </a:p>
              </p:txBody>
            </p:sp>
          </p:grpSp>
          <p:grpSp>
            <p:nvGrpSpPr>
              <p:cNvPr id="21527" name="组合 81"/>
              <p:cNvGrpSpPr>
                <a:grpSpLocks/>
              </p:cNvGrpSpPr>
              <p:nvPr/>
            </p:nvGrpSpPr>
            <p:grpSpPr bwMode="auto">
              <a:xfrm>
                <a:off x="4214810" y="1328780"/>
                <a:ext cx="3500462" cy="1468518"/>
                <a:chOff x="5000628" y="4286256"/>
                <a:chExt cx="3500462" cy="1468518"/>
              </a:xfrm>
            </p:grpSpPr>
            <p:grpSp>
              <p:nvGrpSpPr>
                <p:cNvPr id="21528" name="组合 526"/>
                <p:cNvGrpSpPr>
                  <a:grpSpLocks/>
                </p:cNvGrpSpPr>
                <p:nvPr/>
              </p:nvGrpSpPr>
              <p:grpSpPr bwMode="auto">
                <a:xfrm>
                  <a:off x="5000628" y="4314774"/>
                  <a:ext cx="3500462" cy="1440000"/>
                  <a:chOff x="5429256" y="4429132"/>
                  <a:chExt cx="3500462" cy="1440000"/>
                </a:xfrm>
              </p:grpSpPr>
              <p:sp>
                <p:nvSpPr>
                  <p:cNvPr id="218" name="矩形 217"/>
                  <p:cNvSpPr/>
                  <p:nvPr/>
                </p:nvSpPr>
                <p:spPr>
                  <a:xfrm>
                    <a:off x="5429255" y="4429019"/>
                    <a:ext cx="3500462" cy="1440113"/>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21531" name="组合 422"/>
                  <p:cNvGrpSpPr>
                    <a:grpSpLocks/>
                  </p:cNvGrpSpPr>
                  <p:nvPr/>
                </p:nvGrpSpPr>
                <p:grpSpPr bwMode="auto">
                  <a:xfrm>
                    <a:off x="5682380" y="4643446"/>
                    <a:ext cx="288000" cy="288000"/>
                    <a:chOff x="4929190" y="4643446"/>
                    <a:chExt cx="288000" cy="288000"/>
                  </a:xfrm>
                </p:grpSpPr>
                <p:grpSp>
                  <p:nvGrpSpPr>
                    <p:cNvPr id="21629" name="组合 339"/>
                    <p:cNvGrpSpPr>
                      <a:grpSpLocks/>
                    </p:cNvGrpSpPr>
                    <p:nvPr/>
                  </p:nvGrpSpPr>
                  <p:grpSpPr bwMode="auto">
                    <a:xfrm>
                      <a:off x="4929190" y="4643446"/>
                      <a:ext cx="288000" cy="288000"/>
                      <a:chOff x="5324480" y="5214950"/>
                      <a:chExt cx="288000" cy="288000"/>
                    </a:xfrm>
                  </p:grpSpPr>
                  <p:sp>
                    <p:nvSpPr>
                      <p:cNvPr id="324" name="椭圆 323"/>
                      <p:cNvSpPr/>
                      <p:nvPr/>
                    </p:nvSpPr>
                    <p:spPr>
                      <a:xfrm>
                        <a:off x="5323770" y="5214872"/>
                        <a:ext cx="288927" cy="28738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25" name="直接连接符 324"/>
                      <p:cNvCxnSpPr/>
                      <p:nvPr/>
                    </p:nvCxnSpPr>
                    <p:spPr>
                      <a:xfrm>
                        <a:off x="5357107" y="5357772"/>
                        <a:ext cx="215901"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23" name="直接连接符 322"/>
                    <p:cNvCxnSpPr/>
                    <p:nvPr/>
                  </p:nvCxnSpPr>
                  <p:spPr>
                    <a:xfrm rot="5400000">
                      <a:off x="4969736" y="4787856"/>
                      <a:ext cx="21435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32" name="组合 423"/>
                  <p:cNvGrpSpPr>
                    <a:grpSpLocks/>
                  </p:cNvGrpSpPr>
                  <p:nvPr/>
                </p:nvGrpSpPr>
                <p:grpSpPr bwMode="auto">
                  <a:xfrm>
                    <a:off x="5680132" y="5069826"/>
                    <a:ext cx="288000" cy="288000"/>
                    <a:chOff x="4929190" y="4643446"/>
                    <a:chExt cx="288000" cy="288000"/>
                  </a:xfrm>
                </p:grpSpPr>
                <p:grpSp>
                  <p:nvGrpSpPr>
                    <p:cNvPr id="21625" name="组合 339"/>
                    <p:cNvGrpSpPr>
                      <a:grpSpLocks/>
                    </p:cNvGrpSpPr>
                    <p:nvPr/>
                  </p:nvGrpSpPr>
                  <p:grpSpPr bwMode="auto">
                    <a:xfrm>
                      <a:off x="4929190" y="4643446"/>
                      <a:ext cx="288000" cy="288000"/>
                      <a:chOff x="5324480" y="5214950"/>
                      <a:chExt cx="288000" cy="288000"/>
                    </a:xfrm>
                  </p:grpSpPr>
                  <p:sp>
                    <p:nvSpPr>
                      <p:cNvPr id="319" name="椭圆 318"/>
                      <p:cNvSpPr/>
                      <p:nvPr/>
                    </p:nvSpPr>
                    <p:spPr>
                      <a:xfrm>
                        <a:off x="5324430" y="5215605"/>
                        <a:ext cx="287340" cy="287387"/>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20" name="直接连接符 319"/>
                      <p:cNvCxnSpPr/>
                      <p:nvPr/>
                    </p:nvCxnSpPr>
                    <p:spPr>
                      <a:xfrm>
                        <a:off x="5357768" y="5358505"/>
                        <a:ext cx="214313"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18" name="直接连接符 317"/>
                    <p:cNvCxnSpPr/>
                    <p:nvPr/>
                  </p:nvCxnSpPr>
                  <p:spPr>
                    <a:xfrm rot="5400000">
                      <a:off x="4970398" y="4788588"/>
                      <a:ext cx="214349"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33" name="组合 429"/>
                  <p:cNvGrpSpPr>
                    <a:grpSpLocks/>
                  </p:cNvGrpSpPr>
                  <p:nvPr/>
                </p:nvGrpSpPr>
                <p:grpSpPr bwMode="auto">
                  <a:xfrm>
                    <a:off x="5680132" y="5498454"/>
                    <a:ext cx="288000" cy="288000"/>
                    <a:chOff x="4929190" y="4643446"/>
                    <a:chExt cx="288000" cy="288000"/>
                  </a:xfrm>
                </p:grpSpPr>
                <p:grpSp>
                  <p:nvGrpSpPr>
                    <p:cNvPr id="21621" name="组合 339"/>
                    <p:cNvGrpSpPr>
                      <a:grpSpLocks/>
                    </p:cNvGrpSpPr>
                    <p:nvPr/>
                  </p:nvGrpSpPr>
                  <p:grpSpPr bwMode="auto">
                    <a:xfrm>
                      <a:off x="4929190" y="4643446"/>
                      <a:ext cx="288000" cy="288000"/>
                      <a:chOff x="5324480" y="5214950"/>
                      <a:chExt cx="288000" cy="288000"/>
                    </a:xfrm>
                  </p:grpSpPr>
                  <p:sp>
                    <p:nvSpPr>
                      <p:cNvPr id="314" name="椭圆 313"/>
                      <p:cNvSpPr/>
                      <p:nvPr/>
                    </p:nvSpPr>
                    <p:spPr>
                      <a:xfrm>
                        <a:off x="5324430" y="5215676"/>
                        <a:ext cx="287340" cy="287387"/>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15" name="直接连接符 314"/>
                      <p:cNvCxnSpPr/>
                      <p:nvPr/>
                    </p:nvCxnSpPr>
                    <p:spPr>
                      <a:xfrm>
                        <a:off x="5357768" y="5358576"/>
                        <a:ext cx="214313"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13" name="直接连接符 312"/>
                    <p:cNvCxnSpPr/>
                    <p:nvPr/>
                  </p:nvCxnSpPr>
                  <p:spPr>
                    <a:xfrm rot="5400000">
                      <a:off x="4970398" y="4788659"/>
                      <a:ext cx="214349"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34" name="组合 435"/>
                  <p:cNvGrpSpPr>
                    <a:grpSpLocks/>
                  </p:cNvGrpSpPr>
                  <p:nvPr/>
                </p:nvGrpSpPr>
                <p:grpSpPr bwMode="auto">
                  <a:xfrm>
                    <a:off x="6243206" y="4643446"/>
                    <a:ext cx="288000" cy="288000"/>
                    <a:chOff x="4929190" y="4643446"/>
                    <a:chExt cx="288000" cy="288000"/>
                  </a:xfrm>
                </p:grpSpPr>
                <p:grpSp>
                  <p:nvGrpSpPr>
                    <p:cNvPr id="21617" name="组合 339"/>
                    <p:cNvGrpSpPr>
                      <a:grpSpLocks/>
                    </p:cNvGrpSpPr>
                    <p:nvPr/>
                  </p:nvGrpSpPr>
                  <p:grpSpPr bwMode="auto">
                    <a:xfrm>
                      <a:off x="4929190" y="4643446"/>
                      <a:ext cx="288000" cy="288000"/>
                      <a:chOff x="5324480" y="5214950"/>
                      <a:chExt cx="288000" cy="288000"/>
                    </a:xfrm>
                  </p:grpSpPr>
                  <p:sp>
                    <p:nvSpPr>
                      <p:cNvPr id="309" name="椭圆 308"/>
                      <p:cNvSpPr/>
                      <p:nvPr/>
                    </p:nvSpPr>
                    <p:spPr>
                      <a:xfrm>
                        <a:off x="5324923" y="5214872"/>
                        <a:ext cx="287339" cy="28738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10" name="直接连接符 309"/>
                      <p:cNvCxnSpPr/>
                      <p:nvPr/>
                    </p:nvCxnSpPr>
                    <p:spPr>
                      <a:xfrm>
                        <a:off x="5358260" y="5357772"/>
                        <a:ext cx="21431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08" name="直接连接符 307"/>
                    <p:cNvCxnSpPr/>
                    <p:nvPr/>
                  </p:nvCxnSpPr>
                  <p:spPr>
                    <a:xfrm rot="5400000">
                      <a:off x="4970889" y="4787856"/>
                      <a:ext cx="21435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35" name="组合 441"/>
                  <p:cNvGrpSpPr>
                    <a:grpSpLocks/>
                  </p:cNvGrpSpPr>
                  <p:nvPr/>
                </p:nvGrpSpPr>
                <p:grpSpPr bwMode="auto">
                  <a:xfrm>
                    <a:off x="6240958" y="5069826"/>
                    <a:ext cx="288000" cy="288000"/>
                    <a:chOff x="4929190" y="4643446"/>
                    <a:chExt cx="288000" cy="288000"/>
                  </a:xfrm>
                </p:grpSpPr>
                <p:grpSp>
                  <p:nvGrpSpPr>
                    <p:cNvPr id="21613" name="组合 339"/>
                    <p:cNvGrpSpPr>
                      <a:grpSpLocks/>
                    </p:cNvGrpSpPr>
                    <p:nvPr/>
                  </p:nvGrpSpPr>
                  <p:grpSpPr bwMode="auto">
                    <a:xfrm>
                      <a:off x="4929190" y="4643446"/>
                      <a:ext cx="288000" cy="288000"/>
                      <a:chOff x="5324480" y="5214950"/>
                      <a:chExt cx="288000" cy="288000"/>
                    </a:xfrm>
                  </p:grpSpPr>
                  <p:sp>
                    <p:nvSpPr>
                      <p:cNvPr id="304" name="椭圆 303"/>
                      <p:cNvSpPr/>
                      <p:nvPr/>
                    </p:nvSpPr>
                    <p:spPr>
                      <a:xfrm>
                        <a:off x="5323996" y="5215605"/>
                        <a:ext cx="288927" cy="287387"/>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05" name="直接连接符 304"/>
                      <p:cNvCxnSpPr/>
                      <p:nvPr/>
                    </p:nvCxnSpPr>
                    <p:spPr>
                      <a:xfrm>
                        <a:off x="5357333" y="5358505"/>
                        <a:ext cx="215901"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03" name="直接连接符 302"/>
                    <p:cNvCxnSpPr/>
                    <p:nvPr/>
                  </p:nvCxnSpPr>
                  <p:spPr>
                    <a:xfrm rot="5400000">
                      <a:off x="4969963" y="4788588"/>
                      <a:ext cx="214349"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36" name="组合 447"/>
                  <p:cNvGrpSpPr>
                    <a:grpSpLocks/>
                  </p:cNvGrpSpPr>
                  <p:nvPr/>
                </p:nvGrpSpPr>
                <p:grpSpPr bwMode="auto">
                  <a:xfrm>
                    <a:off x="6240958" y="5498454"/>
                    <a:ext cx="288000" cy="288000"/>
                    <a:chOff x="4929190" y="4643446"/>
                    <a:chExt cx="288000" cy="288000"/>
                  </a:xfrm>
                </p:grpSpPr>
                <p:grpSp>
                  <p:nvGrpSpPr>
                    <p:cNvPr id="21609" name="组合 339"/>
                    <p:cNvGrpSpPr>
                      <a:grpSpLocks/>
                    </p:cNvGrpSpPr>
                    <p:nvPr/>
                  </p:nvGrpSpPr>
                  <p:grpSpPr bwMode="auto">
                    <a:xfrm>
                      <a:off x="4929190" y="4643446"/>
                      <a:ext cx="288000" cy="288000"/>
                      <a:chOff x="5324480" y="5214950"/>
                      <a:chExt cx="288000" cy="288000"/>
                    </a:xfrm>
                  </p:grpSpPr>
                  <p:sp>
                    <p:nvSpPr>
                      <p:cNvPr id="299" name="椭圆 298"/>
                      <p:cNvSpPr/>
                      <p:nvPr/>
                    </p:nvSpPr>
                    <p:spPr>
                      <a:xfrm>
                        <a:off x="5323996" y="5215676"/>
                        <a:ext cx="288927" cy="287387"/>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300" name="直接连接符 299"/>
                      <p:cNvCxnSpPr/>
                      <p:nvPr/>
                    </p:nvCxnSpPr>
                    <p:spPr>
                      <a:xfrm>
                        <a:off x="5357333" y="5358576"/>
                        <a:ext cx="215901"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98" name="直接连接符 297"/>
                    <p:cNvCxnSpPr/>
                    <p:nvPr/>
                  </p:nvCxnSpPr>
                  <p:spPr>
                    <a:xfrm rot="5400000">
                      <a:off x="4969963" y="4788659"/>
                      <a:ext cx="214349"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37" name="组合 453"/>
                  <p:cNvGrpSpPr>
                    <a:grpSpLocks/>
                  </p:cNvGrpSpPr>
                  <p:nvPr/>
                </p:nvGrpSpPr>
                <p:grpSpPr bwMode="auto">
                  <a:xfrm>
                    <a:off x="6747768" y="4572008"/>
                    <a:ext cx="396000" cy="359438"/>
                    <a:chOff x="4821190" y="4572008"/>
                    <a:chExt cx="396000" cy="359438"/>
                  </a:xfrm>
                </p:grpSpPr>
                <p:grpSp>
                  <p:nvGrpSpPr>
                    <p:cNvPr id="21604" name="组合 339"/>
                    <p:cNvGrpSpPr>
                      <a:grpSpLocks/>
                    </p:cNvGrpSpPr>
                    <p:nvPr/>
                  </p:nvGrpSpPr>
                  <p:grpSpPr bwMode="auto">
                    <a:xfrm>
                      <a:off x="4821190" y="4572008"/>
                      <a:ext cx="396000" cy="359438"/>
                      <a:chOff x="5216480" y="5143512"/>
                      <a:chExt cx="396000" cy="359438"/>
                    </a:xfrm>
                  </p:grpSpPr>
                  <p:sp>
                    <p:nvSpPr>
                      <p:cNvPr id="294" name="椭圆 293"/>
                      <p:cNvSpPr/>
                      <p:nvPr/>
                    </p:nvSpPr>
                    <p:spPr>
                      <a:xfrm>
                        <a:off x="5325140" y="5214873"/>
                        <a:ext cx="287339" cy="28738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295" name="直接连接符 294"/>
                      <p:cNvCxnSpPr/>
                      <p:nvPr/>
                    </p:nvCxnSpPr>
                    <p:spPr>
                      <a:xfrm>
                        <a:off x="5358477" y="5357773"/>
                        <a:ext cx="214315"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6" name="椭圆 295"/>
                      <p:cNvSpPr/>
                      <p:nvPr/>
                    </p:nvSpPr>
                    <p:spPr>
                      <a:xfrm>
                        <a:off x="5217189" y="5143423"/>
                        <a:ext cx="107951" cy="107969"/>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293" name="直接连接符 292"/>
                    <p:cNvCxnSpPr/>
                    <p:nvPr/>
                  </p:nvCxnSpPr>
                  <p:spPr>
                    <a:xfrm rot="5400000">
                      <a:off x="4971106" y="4787857"/>
                      <a:ext cx="214351"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38" name="组合 459"/>
                  <p:cNvGrpSpPr>
                    <a:grpSpLocks/>
                  </p:cNvGrpSpPr>
                  <p:nvPr/>
                </p:nvGrpSpPr>
                <p:grpSpPr bwMode="auto">
                  <a:xfrm>
                    <a:off x="6745520" y="4998388"/>
                    <a:ext cx="396000" cy="359438"/>
                    <a:chOff x="4821190" y="4572008"/>
                    <a:chExt cx="396000" cy="359438"/>
                  </a:xfrm>
                </p:grpSpPr>
                <p:grpSp>
                  <p:nvGrpSpPr>
                    <p:cNvPr id="21599" name="组合 339"/>
                    <p:cNvGrpSpPr>
                      <a:grpSpLocks/>
                    </p:cNvGrpSpPr>
                    <p:nvPr/>
                  </p:nvGrpSpPr>
                  <p:grpSpPr bwMode="auto">
                    <a:xfrm>
                      <a:off x="4821190" y="4572008"/>
                      <a:ext cx="396000" cy="359438"/>
                      <a:chOff x="5216480" y="5143512"/>
                      <a:chExt cx="396000" cy="359438"/>
                    </a:xfrm>
                  </p:grpSpPr>
                  <p:sp>
                    <p:nvSpPr>
                      <p:cNvPr id="289" name="椭圆 288"/>
                      <p:cNvSpPr/>
                      <p:nvPr/>
                    </p:nvSpPr>
                    <p:spPr>
                      <a:xfrm>
                        <a:off x="5324213" y="5215605"/>
                        <a:ext cx="288927" cy="287387"/>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290" name="直接连接符 289"/>
                      <p:cNvCxnSpPr/>
                      <p:nvPr/>
                    </p:nvCxnSpPr>
                    <p:spPr>
                      <a:xfrm>
                        <a:off x="5357550" y="5358505"/>
                        <a:ext cx="215902"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1" name="椭圆 290"/>
                      <p:cNvSpPr/>
                      <p:nvPr/>
                    </p:nvSpPr>
                    <p:spPr>
                      <a:xfrm>
                        <a:off x="5216262" y="5144154"/>
                        <a:ext cx="107951" cy="107969"/>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288" name="直接连接符 287"/>
                    <p:cNvCxnSpPr/>
                    <p:nvPr/>
                  </p:nvCxnSpPr>
                  <p:spPr>
                    <a:xfrm rot="5400000">
                      <a:off x="4970180" y="4788588"/>
                      <a:ext cx="21435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39" name="组合 465"/>
                  <p:cNvGrpSpPr>
                    <a:grpSpLocks/>
                  </p:cNvGrpSpPr>
                  <p:nvPr/>
                </p:nvGrpSpPr>
                <p:grpSpPr bwMode="auto">
                  <a:xfrm>
                    <a:off x="6745520" y="5427016"/>
                    <a:ext cx="396000" cy="359438"/>
                    <a:chOff x="4821190" y="4572008"/>
                    <a:chExt cx="396000" cy="359438"/>
                  </a:xfrm>
                </p:grpSpPr>
                <p:grpSp>
                  <p:nvGrpSpPr>
                    <p:cNvPr id="21594" name="组合 339"/>
                    <p:cNvGrpSpPr>
                      <a:grpSpLocks/>
                    </p:cNvGrpSpPr>
                    <p:nvPr/>
                  </p:nvGrpSpPr>
                  <p:grpSpPr bwMode="auto">
                    <a:xfrm>
                      <a:off x="4821190" y="4572008"/>
                      <a:ext cx="396000" cy="359438"/>
                      <a:chOff x="5216480" y="5143512"/>
                      <a:chExt cx="396000" cy="359438"/>
                    </a:xfrm>
                  </p:grpSpPr>
                  <p:sp>
                    <p:nvSpPr>
                      <p:cNvPr id="284" name="椭圆 283"/>
                      <p:cNvSpPr/>
                      <p:nvPr/>
                    </p:nvSpPr>
                    <p:spPr>
                      <a:xfrm>
                        <a:off x="5324213" y="5215677"/>
                        <a:ext cx="288927" cy="287387"/>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285" name="直接连接符 284"/>
                      <p:cNvCxnSpPr/>
                      <p:nvPr/>
                    </p:nvCxnSpPr>
                    <p:spPr>
                      <a:xfrm>
                        <a:off x="5357550" y="5358577"/>
                        <a:ext cx="215902"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6" name="椭圆 285"/>
                      <p:cNvSpPr/>
                      <p:nvPr/>
                    </p:nvSpPr>
                    <p:spPr>
                      <a:xfrm>
                        <a:off x="5216262" y="5144226"/>
                        <a:ext cx="107951" cy="107969"/>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283" name="直接连接符 282"/>
                    <p:cNvCxnSpPr/>
                    <p:nvPr/>
                  </p:nvCxnSpPr>
                  <p:spPr>
                    <a:xfrm rot="5400000">
                      <a:off x="4970180" y="4788660"/>
                      <a:ext cx="21435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40" name="组合 471"/>
                  <p:cNvGrpSpPr>
                    <a:grpSpLocks/>
                  </p:cNvGrpSpPr>
                  <p:nvPr/>
                </p:nvGrpSpPr>
                <p:grpSpPr bwMode="auto">
                  <a:xfrm>
                    <a:off x="7319272" y="4572008"/>
                    <a:ext cx="396000" cy="359438"/>
                    <a:chOff x="4821190" y="4572008"/>
                    <a:chExt cx="396000" cy="359438"/>
                  </a:xfrm>
                </p:grpSpPr>
                <p:grpSp>
                  <p:nvGrpSpPr>
                    <p:cNvPr id="21589" name="组合 339"/>
                    <p:cNvGrpSpPr>
                      <a:grpSpLocks/>
                    </p:cNvGrpSpPr>
                    <p:nvPr/>
                  </p:nvGrpSpPr>
                  <p:grpSpPr bwMode="auto">
                    <a:xfrm>
                      <a:off x="4821190" y="4572008"/>
                      <a:ext cx="396000" cy="359438"/>
                      <a:chOff x="5216480" y="5143512"/>
                      <a:chExt cx="396000" cy="359438"/>
                    </a:xfrm>
                  </p:grpSpPr>
                  <p:sp>
                    <p:nvSpPr>
                      <p:cNvPr id="279" name="椭圆 278"/>
                      <p:cNvSpPr/>
                      <p:nvPr/>
                    </p:nvSpPr>
                    <p:spPr>
                      <a:xfrm>
                        <a:off x="5325140" y="5214873"/>
                        <a:ext cx="287339" cy="28738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280" name="直接连接符 279"/>
                      <p:cNvCxnSpPr/>
                      <p:nvPr/>
                    </p:nvCxnSpPr>
                    <p:spPr>
                      <a:xfrm>
                        <a:off x="5358477" y="5357773"/>
                        <a:ext cx="214315"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1" name="椭圆 280"/>
                      <p:cNvSpPr/>
                      <p:nvPr/>
                    </p:nvSpPr>
                    <p:spPr>
                      <a:xfrm>
                        <a:off x="5217189" y="5143423"/>
                        <a:ext cx="107951" cy="107969"/>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278" name="直接连接符 277"/>
                    <p:cNvCxnSpPr/>
                    <p:nvPr/>
                  </p:nvCxnSpPr>
                  <p:spPr>
                    <a:xfrm rot="5400000">
                      <a:off x="4971106" y="4787857"/>
                      <a:ext cx="214351"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41" name="组合 477"/>
                  <p:cNvGrpSpPr>
                    <a:grpSpLocks/>
                  </p:cNvGrpSpPr>
                  <p:nvPr/>
                </p:nvGrpSpPr>
                <p:grpSpPr bwMode="auto">
                  <a:xfrm>
                    <a:off x="7317024" y="4998388"/>
                    <a:ext cx="396000" cy="359438"/>
                    <a:chOff x="4821190" y="4572008"/>
                    <a:chExt cx="396000" cy="359438"/>
                  </a:xfrm>
                </p:grpSpPr>
                <p:grpSp>
                  <p:nvGrpSpPr>
                    <p:cNvPr id="21584" name="组合 339"/>
                    <p:cNvGrpSpPr>
                      <a:grpSpLocks/>
                    </p:cNvGrpSpPr>
                    <p:nvPr/>
                  </p:nvGrpSpPr>
                  <p:grpSpPr bwMode="auto">
                    <a:xfrm>
                      <a:off x="4821190" y="4572008"/>
                      <a:ext cx="396000" cy="359438"/>
                      <a:chOff x="5216480" y="5143512"/>
                      <a:chExt cx="396000" cy="359438"/>
                    </a:xfrm>
                  </p:grpSpPr>
                  <p:sp>
                    <p:nvSpPr>
                      <p:cNvPr id="274" name="椭圆 273"/>
                      <p:cNvSpPr/>
                      <p:nvPr/>
                    </p:nvSpPr>
                    <p:spPr>
                      <a:xfrm>
                        <a:off x="5324213" y="5215605"/>
                        <a:ext cx="288927" cy="287387"/>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275" name="直接连接符 274"/>
                      <p:cNvCxnSpPr/>
                      <p:nvPr/>
                    </p:nvCxnSpPr>
                    <p:spPr>
                      <a:xfrm>
                        <a:off x="5357550" y="5358505"/>
                        <a:ext cx="215902"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76" name="椭圆 275"/>
                      <p:cNvSpPr/>
                      <p:nvPr/>
                    </p:nvSpPr>
                    <p:spPr>
                      <a:xfrm>
                        <a:off x="5216262" y="5144154"/>
                        <a:ext cx="107951" cy="107969"/>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273" name="直接连接符 272"/>
                    <p:cNvCxnSpPr/>
                    <p:nvPr/>
                  </p:nvCxnSpPr>
                  <p:spPr>
                    <a:xfrm rot="5400000">
                      <a:off x="4970180" y="4788588"/>
                      <a:ext cx="21435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42" name="组合 483"/>
                  <p:cNvGrpSpPr>
                    <a:grpSpLocks/>
                  </p:cNvGrpSpPr>
                  <p:nvPr/>
                </p:nvGrpSpPr>
                <p:grpSpPr bwMode="auto">
                  <a:xfrm>
                    <a:off x="7317024" y="5427016"/>
                    <a:ext cx="396000" cy="359438"/>
                    <a:chOff x="4821190" y="4572008"/>
                    <a:chExt cx="396000" cy="359438"/>
                  </a:xfrm>
                </p:grpSpPr>
                <p:grpSp>
                  <p:nvGrpSpPr>
                    <p:cNvPr id="21579" name="组合 339"/>
                    <p:cNvGrpSpPr>
                      <a:grpSpLocks/>
                    </p:cNvGrpSpPr>
                    <p:nvPr/>
                  </p:nvGrpSpPr>
                  <p:grpSpPr bwMode="auto">
                    <a:xfrm>
                      <a:off x="4821190" y="4572008"/>
                      <a:ext cx="396000" cy="359438"/>
                      <a:chOff x="5216480" y="5143512"/>
                      <a:chExt cx="396000" cy="359438"/>
                    </a:xfrm>
                  </p:grpSpPr>
                  <p:sp>
                    <p:nvSpPr>
                      <p:cNvPr id="269" name="椭圆 268"/>
                      <p:cNvSpPr/>
                      <p:nvPr/>
                    </p:nvSpPr>
                    <p:spPr>
                      <a:xfrm>
                        <a:off x="5324213" y="5215677"/>
                        <a:ext cx="288927" cy="287387"/>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270" name="直接连接符 269"/>
                      <p:cNvCxnSpPr/>
                      <p:nvPr/>
                    </p:nvCxnSpPr>
                    <p:spPr>
                      <a:xfrm>
                        <a:off x="5357550" y="5358577"/>
                        <a:ext cx="215902"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71" name="椭圆 270"/>
                      <p:cNvSpPr/>
                      <p:nvPr/>
                    </p:nvSpPr>
                    <p:spPr>
                      <a:xfrm>
                        <a:off x="5216262" y="5144226"/>
                        <a:ext cx="107951" cy="107969"/>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268" name="直接连接符 267"/>
                    <p:cNvCxnSpPr/>
                    <p:nvPr/>
                  </p:nvCxnSpPr>
                  <p:spPr>
                    <a:xfrm rot="5400000">
                      <a:off x="4970180" y="4788660"/>
                      <a:ext cx="21435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43" name="组合 489"/>
                  <p:cNvGrpSpPr>
                    <a:grpSpLocks/>
                  </p:cNvGrpSpPr>
                  <p:nvPr/>
                </p:nvGrpSpPr>
                <p:grpSpPr bwMode="auto">
                  <a:xfrm>
                    <a:off x="7849718" y="4572008"/>
                    <a:ext cx="396000" cy="359438"/>
                    <a:chOff x="4821190" y="4572008"/>
                    <a:chExt cx="396000" cy="359438"/>
                  </a:xfrm>
                </p:grpSpPr>
                <p:grpSp>
                  <p:nvGrpSpPr>
                    <p:cNvPr id="21574" name="组合 339"/>
                    <p:cNvGrpSpPr>
                      <a:grpSpLocks/>
                    </p:cNvGrpSpPr>
                    <p:nvPr/>
                  </p:nvGrpSpPr>
                  <p:grpSpPr bwMode="auto">
                    <a:xfrm>
                      <a:off x="4821190" y="4572008"/>
                      <a:ext cx="396000" cy="359438"/>
                      <a:chOff x="5216480" y="5143512"/>
                      <a:chExt cx="396000" cy="359438"/>
                    </a:xfrm>
                  </p:grpSpPr>
                  <p:sp>
                    <p:nvSpPr>
                      <p:cNvPr id="264" name="椭圆 263"/>
                      <p:cNvSpPr/>
                      <p:nvPr/>
                    </p:nvSpPr>
                    <p:spPr>
                      <a:xfrm>
                        <a:off x="5324923" y="5214873"/>
                        <a:ext cx="287339" cy="28738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265" name="直接连接符 264"/>
                      <p:cNvCxnSpPr/>
                      <p:nvPr/>
                    </p:nvCxnSpPr>
                    <p:spPr>
                      <a:xfrm>
                        <a:off x="5358260" y="5357773"/>
                        <a:ext cx="214315"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66" name="椭圆 265"/>
                      <p:cNvSpPr/>
                      <p:nvPr/>
                    </p:nvSpPr>
                    <p:spPr>
                      <a:xfrm>
                        <a:off x="5216972" y="5143423"/>
                        <a:ext cx="107951" cy="107969"/>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263" name="直接连接符 262"/>
                    <p:cNvCxnSpPr/>
                    <p:nvPr/>
                  </p:nvCxnSpPr>
                  <p:spPr>
                    <a:xfrm rot="5400000">
                      <a:off x="4970889" y="4787857"/>
                      <a:ext cx="214351"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44" name="组合 495"/>
                  <p:cNvGrpSpPr>
                    <a:grpSpLocks/>
                  </p:cNvGrpSpPr>
                  <p:nvPr/>
                </p:nvGrpSpPr>
                <p:grpSpPr bwMode="auto">
                  <a:xfrm>
                    <a:off x="7847470" y="4998388"/>
                    <a:ext cx="396000" cy="359438"/>
                    <a:chOff x="4821190" y="4572008"/>
                    <a:chExt cx="396000" cy="359438"/>
                  </a:xfrm>
                </p:grpSpPr>
                <p:grpSp>
                  <p:nvGrpSpPr>
                    <p:cNvPr id="21569" name="组合 339"/>
                    <p:cNvGrpSpPr>
                      <a:grpSpLocks/>
                    </p:cNvGrpSpPr>
                    <p:nvPr/>
                  </p:nvGrpSpPr>
                  <p:grpSpPr bwMode="auto">
                    <a:xfrm>
                      <a:off x="4821190" y="4572008"/>
                      <a:ext cx="396000" cy="359438"/>
                      <a:chOff x="5216480" y="5143512"/>
                      <a:chExt cx="396000" cy="359438"/>
                    </a:xfrm>
                  </p:grpSpPr>
                  <p:sp>
                    <p:nvSpPr>
                      <p:cNvPr id="259" name="椭圆 258"/>
                      <p:cNvSpPr/>
                      <p:nvPr/>
                    </p:nvSpPr>
                    <p:spPr>
                      <a:xfrm>
                        <a:off x="5323996" y="5215605"/>
                        <a:ext cx="288927" cy="287387"/>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260" name="直接连接符 259"/>
                      <p:cNvCxnSpPr/>
                      <p:nvPr/>
                    </p:nvCxnSpPr>
                    <p:spPr>
                      <a:xfrm>
                        <a:off x="5357333" y="5358505"/>
                        <a:ext cx="215902"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61" name="椭圆 260"/>
                      <p:cNvSpPr/>
                      <p:nvPr/>
                    </p:nvSpPr>
                    <p:spPr>
                      <a:xfrm>
                        <a:off x="5216045" y="5144154"/>
                        <a:ext cx="107951" cy="107969"/>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258" name="直接连接符 257"/>
                    <p:cNvCxnSpPr/>
                    <p:nvPr/>
                  </p:nvCxnSpPr>
                  <p:spPr>
                    <a:xfrm rot="5400000">
                      <a:off x="4969963" y="4788588"/>
                      <a:ext cx="21435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45" name="组合 501"/>
                  <p:cNvGrpSpPr>
                    <a:grpSpLocks/>
                  </p:cNvGrpSpPr>
                  <p:nvPr/>
                </p:nvGrpSpPr>
                <p:grpSpPr bwMode="auto">
                  <a:xfrm>
                    <a:off x="7847470" y="5427016"/>
                    <a:ext cx="396000" cy="359438"/>
                    <a:chOff x="4821190" y="4572008"/>
                    <a:chExt cx="396000" cy="359438"/>
                  </a:xfrm>
                </p:grpSpPr>
                <p:grpSp>
                  <p:nvGrpSpPr>
                    <p:cNvPr id="21564" name="组合 339"/>
                    <p:cNvGrpSpPr>
                      <a:grpSpLocks/>
                    </p:cNvGrpSpPr>
                    <p:nvPr/>
                  </p:nvGrpSpPr>
                  <p:grpSpPr bwMode="auto">
                    <a:xfrm>
                      <a:off x="4821190" y="4572008"/>
                      <a:ext cx="396000" cy="359438"/>
                      <a:chOff x="5216480" y="5143512"/>
                      <a:chExt cx="396000" cy="359438"/>
                    </a:xfrm>
                  </p:grpSpPr>
                  <p:sp>
                    <p:nvSpPr>
                      <p:cNvPr id="254" name="椭圆 253"/>
                      <p:cNvSpPr/>
                      <p:nvPr/>
                    </p:nvSpPr>
                    <p:spPr>
                      <a:xfrm>
                        <a:off x="5323996" y="5215677"/>
                        <a:ext cx="288927" cy="287387"/>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255" name="直接连接符 254"/>
                      <p:cNvCxnSpPr/>
                      <p:nvPr/>
                    </p:nvCxnSpPr>
                    <p:spPr>
                      <a:xfrm>
                        <a:off x="5357333" y="5358577"/>
                        <a:ext cx="215902"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56" name="椭圆 255"/>
                      <p:cNvSpPr/>
                      <p:nvPr/>
                    </p:nvSpPr>
                    <p:spPr>
                      <a:xfrm>
                        <a:off x="5216045" y="5144226"/>
                        <a:ext cx="107951" cy="107969"/>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253" name="直接连接符 252"/>
                    <p:cNvCxnSpPr/>
                    <p:nvPr/>
                  </p:nvCxnSpPr>
                  <p:spPr>
                    <a:xfrm rot="5400000">
                      <a:off x="4969963" y="4788660"/>
                      <a:ext cx="21435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46" name="组合 507"/>
                  <p:cNvGrpSpPr>
                    <a:grpSpLocks/>
                  </p:cNvGrpSpPr>
                  <p:nvPr/>
                </p:nvGrpSpPr>
                <p:grpSpPr bwMode="auto">
                  <a:xfrm>
                    <a:off x="8390842" y="4572008"/>
                    <a:ext cx="396000" cy="359438"/>
                    <a:chOff x="4821190" y="4572008"/>
                    <a:chExt cx="396000" cy="359438"/>
                  </a:xfrm>
                </p:grpSpPr>
                <p:grpSp>
                  <p:nvGrpSpPr>
                    <p:cNvPr id="21559" name="组合 339"/>
                    <p:cNvGrpSpPr>
                      <a:grpSpLocks/>
                    </p:cNvGrpSpPr>
                    <p:nvPr/>
                  </p:nvGrpSpPr>
                  <p:grpSpPr bwMode="auto">
                    <a:xfrm>
                      <a:off x="4821190" y="4572008"/>
                      <a:ext cx="396000" cy="359438"/>
                      <a:chOff x="5216480" y="5143512"/>
                      <a:chExt cx="396000" cy="359438"/>
                    </a:xfrm>
                  </p:grpSpPr>
                  <p:sp>
                    <p:nvSpPr>
                      <p:cNvPr id="249" name="椭圆 248"/>
                      <p:cNvSpPr/>
                      <p:nvPr/>
                    </p:nvSpPr>
                    <p:spPr>
                      <a:xfrm>
                        <a:off x="5325139" y="5214873"/>
                        <a:ext cx="287340" cy="28738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250" name="直接连接符 249"/>
                      <p:cNvCxnSpPr/>
                      <p:nvPr/>
                    </p:nvCxnSpPr>
                    <p:spPr>
                      <a:xfrm>
                        <a:off x="5358477" y="5357773"/>
                        <a:ext cx="21431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51" name="椭圆 250"/>
                      <p:cNvSpPr/>
                      <p:nvPr/>
                    </p:nvSpPr>
                    <p:spPr>
                      <a:xfrm>
                        <a:off x="5217188" y="5143423"/>
                        <a:ext cx="107951" cy="107969"/>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248" name="直接连接符 247"/>
                    <p:cNvCxnSpPr/>
                    <p:nvPr/>
                  </p:nvCxnSpPr>
                  <p:spPr>
                    <a:xfrm rot="5400000">
                      <a:off x="4971106" y="4787857"/>
                      <a:ext cx="214351"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47" name="组合 513"/>
                  <p:cNvGrpSpPr>
                    <a:grpSpLocks/>
                  </p:cNvGrpSpPr>
                  <p:nvPr/>
                </p:nvGrpSpPr>
                <p:grpSpPr bwMode="auto">
                  <a:xfrm>
                    <a:off x="8388594" y="4998388"/>
                    <a:ext cx="396000" cy="359438"/>
                    <a:chOff x="4821190" y="4572008"/>
                    <a:chExt cx="396000" cy="359438"/>
                  </a:xfrm>
                </p:grpSpPr>
                <p:grpSp>
                  <p:nvGrpSpPr>
                    <p:cNvPr id="21554" name="组合 339"/>
                    <p:cNvGrpSpPr>
                      <a:grpSpLocks/>
                    </p:cNvGrpSpPr>
                    <p:nvPr/>
                  </p:nvGrpSpPr>
                  <p:grpSpPr bwMode="auto">
                    <a:xfrm>
                      <a:off x="4821190" y="4572008"/>
                      <a:ext cx="396000" cy="359438"/>
                      <a:chOff x="5216480" y="5143512"/>
                      <a:chExt cx="396000" cy="359438"/>
                    </a:xfrm>
                  </p:grpSpPr>
                  <p:sp>
                    <p:nvSpPr>
                      <p:cNvPr id="244" name="椭圆 243"/>
                      <p:cNvSpPr/>
                      <p:nvPr/>
                    </p:nvSpPr>
                    <p:spPr>
                      <a:xfrm>
                        <a:off x="5324212" y="5215605"/>
                        <a:ext cx="288927" cy="287387"/>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245" name="直接连接符 244"/>
                      <p:cNvCxnSpPr/>
                      <p:nvPr/>
                    </p:nvCxnSpPr>
                    <p:spPr>
                      <a:xfrm>
                        <a:off x="5357550" y="5358505"/>
                        <a:ext cx="215902"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46" name="椭圆 245"/>
                      <p:cNvSpPr/>
                      <p:nvPr/>
                    </p:nvSpPr>
                    <p:spPr>
                      <a:xfrm>
                        <a:off x="5216261" y="5144154"/>
                        <a:ext cx="107951" cy="107969"/>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243" name="直接连接符 242"/>
                    <p:cNvCxnSpPr/>
                    <p:nvPr/>
                  </p:nvCxnSpPr>
                  <p:spPr>
                    <a:xfrm rot="5400000">
                      <a:off x="4970180" y="4788588"/>
                      <a:ext cx="214350"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48" name="组合 519"/>
                  <p:cNvGrpSpPr>
                    <a:grpSpLocks/>
                  </p:cNvGrpSpPr>
                  <p:nvPr/>
                </p:nvGrpSpPr>
                <p:grpSpPr bwMode="auto">
                  <a:xfrm>
                    <a:off x="8388594" y="5427016"/>
                    <a:ext cx="396000" cy="359438"/>
                    <a:chOff x="4821190" y="4572008"/>
                    <a:chExt cx="396000" cy="359438"/>
                  </a:xfrm>
                </p:grpSpPr>
                <p:grpSp>
                  <p:nvGrpSpPr>
                    <p:cNvPr id="21549" name="组合 339"/>
                    <p:cNvGrpSpPr>
                      <a:grpSpLocks/>
                    </p:cNvGrpSpPr>
                    <p:nvPr/>
                  </p:nvGrpSpPr>
                  <p:grpSpPr bwMode="auto">
                    <a:xfrm>
                      <a:off x="4821190" y="4572008"/>
                      <a:ext cx="396000" cy="359438"/>
                      <a:chOff x="5216480" y="5143512"/>
                      <a:chExt cx="396000" cy="359438"/>
                    </a:xfrm>
                  </p:grpSpPr>
                  <p:sp>
                    <p:nvSpPr>
                      <p:cNvPr id="239" name="椭圆 238"/>
                      <p:cNvSpPr/>
                      <p:nvPr/>
                    </p:nvSpPr>
                    <p:spPr>
                      <a:xfrm>
                        <a:off x="5324212" y="5215677"/>
                        <a:ext cx="288927" cy="287387"/>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240" name="直接连接符 239"/>
                      <p:cNvCxnSpPr/>
                      <p:nvPr/>
                    </p:nvCxnSpPr>
                    <p:spPr>
                      <a:xfrm>
                        <a:off x="5357550" y="5358577"/>
                        <a:ext cx="215902"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41" name="椭圆 240"/>
                      <p:cNvSpPr/>
                      <p:nvPr/>
                    </p:nvSpPr>
                    <p:spPr>
                      <a:xfrm>
                        <a:off x="5216261" y="5144226"/>
                        <a:ext cx="107951" cy="107969"/>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cxnSp>
                  <p:nvCxnSpPr>
                    <p:cNvPr id="238" name="直接连接符 237"/>
                    <p:cNvCxnSpPr/>
                    <p:nvPr/>
                  </p:nvCxnSpPr>
                  <p:spPr>
                    <a:xfrm rot="5400000">
                      <a:off x="4970180" y="4788660"/>
                      <a:ext cx="214350"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21529" name="矩形 216"/>
                <p:cNvSpPr>
                  <a:spLocks noChangeArrowheads="1"/>
                </p:cNvSpPr>
                <p:nvPr/>
              </p:nvSpPr>
              <p:spPr bwMode="auto">
                <a:xfrm>
                  <a:off x="6341760" y="4286256"/>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1200" b="1">
                      <a:solidFill>
                        <a:srgbClr val="000000"/>
                      </a:solidFill>
                      <a:latin typeface="楷体" pitchFamily="49" charset="-122"/>
                      <a:ea typeface="楷体" pitchFamily="49" charset="-122"/>
                      <a:cs typeface="Times New Roman" pitchFamily="18" charset="0"/>
                    </a:rPr>
                    <a:t>电子</a:t>
                  </a:r>
                  <a:endParaRPr lang="zh-CN" altLang="en-US" sz="1200">
                    <a:solidFill>
                      <a:srgbClr val="000000"/>
                    </a:solidFill>
                    <a:latin typeface="楷体" pitchFamily="49" charset="-122"/>
                    <a:ea typeface="楷体" pitchFamily="49" charset="-122"/>
                    <a:cs typeface="Times New Roman" pitchFamily="18" charset="0"/>
                  </a:endParaRPr>
                </a:p>
              </p:txBody>
            </p:sp>
          </p:grpSp>
        </p:grpSp>
        <p:sp>
          <p:nvSpPr>
            <p:cNvPr id="402" name="下箭头 401"/>
            <p:cNvSpPr/>
            <p:nvPr/>
          </p:nvSpPr>
          <p:spPr>
            <a:xfrm>
              <a:off x="4386261" y="2923876"/>
              <a:ext cx="360365" cy="647813"/>
            </a:xfrm>
            <a:prstGeom prst="downArrow">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03" name="矩形 402"/>
            <p:cNvSpPr/>
            <p:nvPr/>
          </p:nvSpPr>
          <p:spPr>
            <a:xfrm>
              <a:off x="4643438" y="3000089"/>
              <a:ext cx="1217621" cy="400120"/>
            </a:xfrm>
            <a:prstGeom prst="rect">
              <a:avLst/>
            </a:prstGeom>
          </p:spPr>
          <p:txBody>
            <a:bodyPr wrap="none">
              <a:spAutoFit/>
            </a:bodyPr>
            <a:lstStyle/>
            <a:p>
              <a:pPr eaLnBrk="0" hangingPunct="0">
                <a:defRPr/>
              </a:pPr>
              <a:r>
                <a:rPr lang="zh-CN" altLang="en-US" sz="2000" b="1" kern="0" dirty="0">
                  <a:solidFill>
                    <a:srgbClr val="660066"/>
                  </a:solidFill>
                  <a:latin typeface="Times New Roman" pitchFamily="18" charset="0"/>
                  <a:cs typeface="Times New Roman" pitchFamily="18" charset="0"/>
                </a:rPr>
                <a:t>扩散平衡</a:t>
              </a:r>
            </a:p>
          </p:txBody>
        </p:sp>
      </p:grpSp>
      <p:grpSp>
        <p:nvGrpSpPr>
          <p:cNvPr id="235" name="组合 413"/>
          <p:cNvGrpSpPr>
            <a:grpSpLocks/>
          </p:cNvGrpSpPr>
          <p:nvPr/>
        </p:nvGrpSpPr>
        <p:grpSpPr bwMode="auto">
          <a:xfrm>
            <a:off x="3355975" y="3429000"/>
            <a:ext cx="2430463" cy="2557463"/>
            <a:chOff x="3356760" y="3429000"/>
            <a:chExt cx="2429686" cy="2556794"/>
          </a:xfrm>
        </p:grpSpPr>
        <p:cxnSp>
          <p:nvCxnSpPr>
            <p:cNvPr id="406" name="直接连接符 405"/>
            <p:cNvCxnSpPr/>
            <p:nvPr/>
          </p:nvCxnSpPr>
          <p:spPr>
            <a:xfrm rot="5400000">
              <a:off x="2079950" y="4707398"/>
              <a:ext cx="2555206" cy="1587"/>
            </a:xfrm>
            <a:prstGeom prst="line">
              <a:avLst/>
            </a:prstGeom>
            <a:ln w="222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07" name="直接连接符 406"/>
            <p:cNvCxnSpPr/>
            <p:nvPr/>
          </p:nvCxnSpPr>
          <p:spPr>
            <a:xfrm rot="5400000">
              <a:off x="4508049" y="4705810"/>
              <a:ext cx="2555206" cy="1587"/>
            </a:xfrm>
            <a:prstGeom prst="line">
              <a:avLst/>
            </a:prstGeom>
            <a:ln w="222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08" name="矩形 407"/>
            <p:cNvSpPr/>
            <p:nvPr/>
          </p:nvSpPr>
          <p:spPr>
            <a:xfrm>
              <a:off x="3858250" y="5143052"/>
              <a:ext cx="1474317" cy="399945"/>
            </a:xfrm>
            <a:prstGeom prst="rect">
              <a:avLst/>
            </a:prstGeom>
          </p:spPr>
          <p:txBody>
            <a:bodyPr wrap="none">
              <a:spAutoFit/>
            </a:bodyPr>
            <a:lstStyle/>
            <a:p>
              <a:pPr eaLnBrk="0" hangingPunct="0">
                <a:defRPr/>
              </a:pPr>
              <a:r>
                <a:rPr lang="zh-CN" altLang="en-US" sz="2000" b="1" kern="0" dirty="0">
                  <a:solidFill>
                    <a:srgbClr val="000000"/>
                  </a:solidFill>
                  <a:latin typeface="楷体" pitchFamily="49" charset="-122"/>
                  <a:ea typeface="楷体" pitchFamily="49" charset="-122"/>
                  <a:cs typeface="Times New Roman" pitchFamily="18" charset="0"/>
                </a:rPr>
                <a:t>空间电荷区</a:t>
              </a:r>
            </a:p>
          </p:txBody>
        </p:sp>
      </p:grpSp>
      <p:grpSp>
        <p:nvGrpSpPr>
          <p:cNvPr id="236" name="组合 414"/>
          <p:cNvGrpSpPr>
            <a:grpSpLocks/>
          </p:cNvGrpSpPr>
          <p:nvPr/>
        </p:nvGrpSpPr>
        <p:grpSpPr bwMode="auto">
          <a:xfrm>
            <a:off x="3357563" y="5519738"/>
            <a:ext cx="2428875" cy="400050"/>
            <a:chOff x="3357554" y="5519695"/>
            <a:chExt cx="2428892" cy="400110"/>
          </a:xfrm>
        </p:grpSpPr>
        <p:cxnSp>
          <p:nvCxnSpPr>
            <p:cNvPr id="410" name="直接箭头连接符 409"/>
            <p:cNvCxnSpPr/>
            <p:nvPr/>
          </p:nvCxnSpPr>
          <p:spPr>
            <a:xfrm>
              <a:off x="3357554" y="5714986"/>
              <a:ext cx="2428892" cy="1588"/>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11" name="矩形 410"/>
            <p:cNvSpPr/>
            <p:nvPr/>
          </p:nvSpPr>
          <p:spPr>
            <a:xfrm>
              <a:off x="4143371" y="5519695"/>
              <a:ext cx="958857" cy="400110"/>
            </a:xfrm>
            <a:prstGeom prst="rect">
              <a:avLst/>
            </a:prstGeom>
            <a:solidFill>
              <a:schemeClr val="bg1"/>
            </a:solidFill>
          </p:spPr>
          <p:txBody>
            <a:bodyPr wrap="none">
              <a:spAutoFit/>
            </a:bodyPr>
            <a:lstStyle/>
            <a:p>
              <a:pPr eaLnBrk="0" hangingPunct="0">
                <a:defRPr/>
              </a:pPr>
              <a:r>
                <a:rPr lang="zh-CN" altLang="en-US" sz="2000" b="1" kern="0" dirty="0">
                  <a:solidFill>
                    <a:srgbClr val="0000FF"/>
                  </a:solidFill>
                  <a:latin typeface="楷体" pitchFamily="49" charset="-122"/>
                  <a:ea typeface="楷体" pitchFamily="49" charset="-122"/>
                  <a:cs typeface="Times New Roman" pitchFamily="18" charset="0"/>
                </a:rPr>
                <a:t>耗尽层</a:t>
              </a:r>
            </a:p>
          </p:txBody>
        </p:sp>
      </p:grpSp>
      <p:grpSp>
        <p:nvGrpSpPr>
          <p:cNvPr id="237" name="组合 415"/>
          <p:cNvGrpSpPr>
            <a:grpSpLocks/>
          </p:cNvGrpSpPr>
          <p:nvPr/>
        </p:nvGrpSpPr>
        <p:grpSpPr bwMode="auto">
          <a:xfrm>
            <a:off x="3736975" y="6072188"/>
            <a:ext cx="1692275" cy="438150"/>
            <a:chOff x="3737256" y="6072206"/>
            <a:chExt cx="1692000" cy="438210"/>
          </a:xfrm>
        </p:grpSpPr>
        <p:cxnSp>
          <p:nvCxnSpPr>
            <p:cNvPr id="412" name="直接箭头连接符 411"/>
            <p:cNvCxnSpPr/>
            <p:nvPr/>
          </p:nvCxnSpPr>
          <p:spPr>
            <a:xfrm>
              <a:off x="3737256" y="6072206"/>
              <a:ext cx="1692000" cy="1587"/>
            </a:xfrm>
            <a:prstGeom prst="straightConnector1">
              <a:avLst/>
            </a:prstGeom>
            <a:ln w="19050">
              <a:solidFill>
                <a:srgbClr val="C00000"/>
              </a:solidFill>
              <a:headEnd type="triangle" w="med" len="lg"/>
              <a:tailEnd type="none" w="lg" len="lg"/>
            </a:ln>
          </p:spPr>
          <p:style>
            <a:lnRef idx="1">
              <a:schemeClr val="accent1"/>
            </a:lnRef>
            <a:fillRef idx="0">
              <a:schemeClr val="accent1"/>
            </a:fillRef>
            <a:effectRef idx="0">
              <a:schemeClr val="accent1"/>
            </a:effectRef>
            <a:fontRef idx="minor">
              <a:schemeClr val="tx1"/>
            </a:fontRef>
          </p:style>
        </p:cxnSp>
        <p:sp>
          <p:nvSpPr>
            <p:cNvPr id="413" name="矩形 412"/>
            <p:cNvSpPr/>
            <p:nvPr/>
          </p:nvSpPr>
          <p:spPr>
            <a:xfrm>
              <a:off x="4146764" y="6110311"/>
              <a:ext cx="958694" cy="400105"/>
            </a:xfrm>
            <a:prstGeom prst="rect">
              <a:avLst/>
            </a:prstGeom>
            <a:solidFill>
              <a:srgbClr val="FFFF00"/>
            </a:solidFill>
          </p:spPr>
          <p:txBody>
            <a:bodyPr wrap="none">
              <a:spAutoFit/>
            </a:bodyPr>
            <a:lstStyle/>
            <a:p>
              <a:pPr eaLnBrk="0" hangingPunct="0">
                <a:defRPr/>
              </a:pPr>
              <a:r>
                <a:rPr lang="zh-CN" altLang="en-US" sz="2000" b="1" kern="0" dirty="0">
                  <a:solidFill>
                    <a:srgbClr val="C00000"/>
                  </a:solidFill>
                  <a:latin typeface="宋体"/>
                  <a:ea typeface="宋体"/>
                  <a:cs typeface="Times New Roman" pitchFamily="18" charset="0"/>
                </a:rPr>
                <a:t>内电场</a:t>
              </a:r>
            </a:p>
          </p:txBody>
        </p:sp>
      </p:grpSp>
      <p:sp>
        <p:nvSpPr>
          <p:cNvPr id="21515" name="Text Box 6"/>
          <p:cNvSpPr txBox="1">
            <a:spLocks noChangeArrowheads="1"/>
          </p:cNvSpPr>
          <p:nvPr/>
        </p:nvSpPr>
        <p:spPr bwMode="auto">
          <a:xfrm>
            <a:off x="5808663" y="63500"/>
            <a:ext cx="327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800" b="1">
                <a:solidFill>
                  <a:srgbClr val="FF0066"/>
                </a:solidFill>
                <a:latin typeface="Times New Roman" pitchFamily="18" charset="0"/>
                <a:cs typeface="Times New Roman" pitchFamily="18" charset="0"/>
              </a:rPr>
              <a:t>§3.2</a:t>
            </a:r>
            <a:r>
              <a:rPr kumimoji="1" lang="en-US" altLang="zh-CN" sz="1800" b="1">
                <a:solidFill>
                  <a:srgbClr val="FF0066"/>
                </a:solidFill>
                <a:latin typeface="Times New Roman" pitchFamily="18" charset="0"/>
                <a:cs typeface="Times New Roman" pitchFamily="18" charset="0"/>
              </a:rPr>
              <a:t> </a:t>
            </a:r>
            <a:r>
              <a:rPr kumimoji="1" lang="zh-CN" altLang="en-US" sz="1800" b="1">
                <a:solidFill>
                  <a:srgbClr val="FF0066"/>
                </a:solidFill>
                <a:latin typeface="Times New Roman" pitchFamily="18" charset="0"/>
                <a:cs typeface="Times New Roman" pitchFamily="18" charset="0"/>
              </a:rPr>
              <a:t>半导体元件的开关特性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vertic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633"/>
                                        </p:tgtEl>
                                        <p:attrNameLst>
                                          <p:attrName>style.visibility</p:attrName>
                                        </p:attrNameLst>
                                      </p:cBhvr>
                                      <p:to>
                                        <p:strVal val="visible"/>
                                      </p:to>
                                    </p:set>
                                    <p:animEffect transition="in" filter="wipe(left)">
                                      <p:cBhvr>
                                        <p:cTn id="17" dur="500"/>
                                        <p:tgtEl>
                                          <p:spTgt spid="266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26634"/>
                                        </p:tgtEl>
                                        <p:attrNameLst>
                                          <p:attrName>style.visibility</p:attrName>
                                        </p:attrNameLst>
                                      </p:cBhvr>
                                      <p:to>
                                        <p:strVal val="visible"/>
                                      </p:to>
                                    </p:set>
                                    <p:animEffect transition="in" filter="wipe(right)">
                                      <p:cBhvr>
                                        <p:cTn id="22" dur="500"/>
                                        <p:tgtEl>
                                          <p:spTgt spid="266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6635"/>
                                        </p:tgtEl>
                                        <p:attrNameLst>
                                          <p:attrName>style.visibility</p:attrName>
                                        </p:attrNameLst>
                                      </p:cBhvr>
                                      <p:to>
                                        <p:strVal val="visible"/>
                                      </p:to>
                                    </p:set>
                                    <p:animEffect transition="in" filter="wipe(up)">
                                      <p:cBhvr>
                                        <p:cTn id="27" dur="500"/>
                                        <p:tgtEl>
                                          <p:spTgt spid="266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35"/>
                                        </p:tgtEl>
                                        <p:attrNameLst>
                                          <p:attrName>style.visibility</p:attrName>
                                        </p:attrNameLst>
                                      </p:cBhvr>
                                      <p:to>
                                        <p:strVal val="visible"/>
                                      </p:to>
                                    </p:set>
                                    <p:animEffect transition="in" filter="wipe(up)">
                                      <p:cBhvr>
                                        <p:cTn id="32" dur="500"/>
                                        <p:tgtEl>
                                          <p:spTgt spid="23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nodeType="clickEffect">
                                  <p:stCondLst>
                                    <p:cond delay="0"/>
                                  </p:stCondLst>
                                  <p:childTnLst>
                                    <p:set>
                                      <p:cBhvr>
                                        <p:cTn id="36" dur="1" fill="hold">
                                          <p:stCondLst>
                                            <p:cond delay="0"/>
                                          </p:stCondLst>
                                        </p:cTn>
                                        <p:tgtEl>
                                          <p:spTgt spid="236"/>
                                        </p:tgtEl>
                                        <p:attrNameLst>
                                          <p:attrName>style.visibility</p:attrName>
                                        </p:attrNameLst>
                                      </p:cBhvr>
                                      <p:to>
                                        <p:strVal val="visible"/>
                                      </p:to>
                                    </p:set>
                                    <p:anim calcmode="lin" valueType="num">
                                      <p:cBhvr>
                                        <p:cTn id="37" dur="500" fill="hold"/>
                                        <p:tgtEl>
                                          <p:spTgt spid="236"/>
                                        </p:tgtEl>
                                        <p:attrNameLst>
                                          <p:attrName>ppt_w</p:attrName>
                                        </p:attrNameLst>
                                      </p:cBhvr>
                                      <p:tavLst>
                                        <p:tav tm="0">
                                          <p:val>
                                            <p:fltVal val="0"/>
                                          </p:val>
                                        </p:tav>
                                        <p:tav tm="100000">
                                          <p:val>
                                            <p:strVal val="#ppt_w"/>
                                          </p:val>
                                        </p:tav>
                                      </p:tavLst>
                                    </p:anim>
                                    <p:anim calcmode="lin" valueType="num">
                                      <p:cBhvr>
                                        <p:cTn id="38" dur="500" fill="hold"/>
                                        <p:tgtEl>
                                          <p:spTgt spid="236"/>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237"/>
                                        </p:tgtEl>
                                        <p:attrNameLst>
                                          <p:attrName>style.visibility</p:attrName>
                                        </p:attrNameLst>
                                      </p:cBhvr>
                                      <p:to>
                                        <p:strVal val="visible"/>
                                      </p:to>
                                    </p:set>
                                    <p:animEffect transition="in" filter="wipe(right)">
                                      <p:cBhvr>
                                        <p:cTn id="43" dur="5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642938" y="71438"/>
            <a:ext cx="2952750" cy="503237"/>
          </a:xfrm>
          <a:prstGeom prst="rect">
            <a:avLst/>
          </a:prstGeom>
        </p:spPr>
        <p:txBody>
          <a:bodyPr/>
          <a:lstStyle/>
          <a:p>
            <a:pPr eaLnBrk="0" hangingPunct="0">
              <a:buFont typeface="Wingdings" pitchFamily="2" charset="2"/>
              <a:buChar char="n"/>
              <a:defRPr/>
            </a:pPr>
            <a:r>
              <a:rPr lang="en-US" altLang="zh-CN" sz="2400" b="1" kern="0" dirty="0">
                <a:solidFill>
                  <a:srgbClr val="006600"/>
                </a:solidFill>
                <a:latin typeface="Times New Roman" pitchFamily="18" charset="0"/>
                <a:ea typeface="宋体"/>
                <a:cs typeface="Times New Roman" pitchFamily="18" charset="0"/>
              </a:rPr>
              <a:t>PN</a:t>
            </a:r>
            <a:r>
              <a:rPr lang="zh-CN" altLang="en-US" sz="2400" b="1" kern="0" dirty="0">
                <a:solidFill>
                  <a:srgbClr val="006600"/>
                </a:solidFill>
                <a:latin typeface="Times New Roman" pitchFamily="18" charset="0"/>
                <a:ea typeface="宋体"/>
                <a:cs typeface="Times New Roman" pitchFamily="18" charset="0"/>
              </a:rPr>
              <a:t>结的特性</a:t>
            </a:r>
          </a:p>
        </p:txBody>
      </p:sp>
      <p:grpSp>
        <p:nvGrpSpPr>
          <p:cNvPr id="3" name="组合 102"/>
          <p:cNvGrpSpPr>
            <a:grpSpLocks/>
          </p:cNvGrpSpPr>
          <p:nvPr/>
        </p:nvGrpSpPr>
        <p:grpSpPr bwMode="auto">
          <a:xfrm>
            <a:off x="500063" y="1071563"/>
            <a:ext cx="3787775" cy="2214562"/>
            <a:chOff x="500063" y="785813"/>
            <a:chExt cx="3787775" cy="2214562"/>
          </a:xfrm>
        </p:grpSpPr>
        <p:cxnSp>
          <p:nvCxnSpPr>
            <p:cNvPr id="203" name="直接连接符 202"/>
            <p:cNvCxnSpPr/>
            <p:nvPr/>
          </p:nvCxnSpPr>
          <p:spPr>
            <a:xfrm>
              <a:off x="500063" y="1500188"/>
              <a:ext cx="3786187"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628" name="组合 192"/>
            <p:cNvGrpSpPr>
              <a:grpSpLocks/>
            </p:cNvGrpSpPr>
            <p:nvPr/>
          </p:nvGrpSpPr>
          <p:grpSpPr bwMode="auto">
            <a:xfrm>
              <a:off x="766763" y="785813"/>
              <a:ext cx="3286125" cy="1643062"/>
              <a:chOff x="714348" y="785794"/>
              <a:chExt cx="3286148" cy="1643074"/>
            </a:xfrm>
          </p:grpSpPr>
          <p:pic>
            <p:nvPicPr>
              <p:cNvPr id="226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714348" y="1142982"/>
                <a:ext cx="3286148" cy="79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5" name="直接连接符 184"/>
              <p:cNvCxnSpPr/>
              <p:nvPr/>
            </p:nvCxnSpPr>
            <p:spPr>
              <a:xfrm rot="5400000">
                <a:off x="1156469" y="1486680"/>
                <a:ext cx="1260484" cy="1588"/>
              </a:xfrm>
              <a:prstGeom prst="line">
                <a:avLst/>
              </a:prstGeom>
              <a:ln w="222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rot="5400000">
                <a:off x="2297890" y="1486680"/>
                <a:ext cx="1260484" cy="1587"/>
              </a:xfrm>
              <a:prstGeom prst="line">
                <a:avLst/>
              </a:prstGeom>
              <a:ln w="2222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nvGrpSpPr>
              <p:cNvPr id="22643" name="组合 186"/>
              <p:cNvGrpSpPr>
                <a:grpSpLocks/>
              </p:cNvGrpSpPr>
              <p:nvPr/>
            </p:nvGrpSpPr>
            <p:grpSpPr bwMode="auto">
              <a:xfrm>
                <a:off x="1785918" y="785794"/>
                <a:ext cx="1152000" cy="307777"/>
                <a:chOff x="3357554" y="5640546"/>
                <a:chExt cx="1152000" cy="307777"/>
              </a:xfrm>
            </p:grpSpPr>
            <p:cxnSp>
              <p:nvCxnSpPr>
                <p:cNvPr id="188" name="直接箭头连接符 187"/>
                <p:cNvCxnSpPr/>
                <p:nvPr/>
              </p:nvCxnSpPr>
              <p:spPr>
                <a:xfrm>
                  <a:off x="3357554" y="5805647"/>
                  <a:ext cx="1152533" cy="1587"/>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89" name="矩形 188"/>
                <p:cNvSpPr/>
                <p:nvPr/>
              </p:nvSpPr>
              <p:spPr>
                <a:xfrm>
                  <a:off x="3571868" y="5640546"/>
                  <a:ext cx="723905" cy="307977"/>
                </a:xfrm>
                <a:prstGeom prst="rect">
                  <a:avLst/>
                </a:prstGeom>
                <a:solidFill>
                  <a:schemeClr val="bg1"/>
                </a:solidFill>
              </p:spPr>
              <p:txBody>
                <a:bodyPr wrap="none">
                  <a:spAutoFit/>
                </a:bodyPr>
                <a:lstStyle/>
                <a:p>
                  <a:pPr eaLnBrk="0" hangingPunct="0">
                    <a:defRPr/>
                  </a:pPr>
                  <a:r>
                    <a:rPr lang="zh-CN" altLang="en-US" sz="1400" b="1" kern="0" dirty="0">
                      <a:solidFill>
                        <a:srgbClr val="0000FF"/>
                      </a:solidFill>
                      <a:latin typeface="楷体" pitchFamily="49" charset="-122"/>
                      <a:ea typeface="楷体" pitchFamily="49" charset="-122"/>
                      <a:cs typeface="Times New Roman" pitchFamily="18" charset="0"/>
                    </a:rPr>
                    <a:t>耗尽层</a:t>
                  </a:r>
                </a:p>
              </p:txBody>
            </p:sp>
          </p:grpSp>
          <p:grpSp>
            <p:nvGrpSpPr>
              <p:cNvPr id="22644" name="组合 191"/>
              <p:cNvGrpSpPr>
                <a:grpSpLocks/>
              </p:cNvGrpSpPr>
              <p:nvPr/>
            </p:nvGrpSpPr>
            <p:grpSpPr bwMode="auto">
              <a:xfrm>
                <a:off x="1994612" y="2060966"/>
                <a:ext cx="728895" cy="367902"/>
                <a:chOff x="1994612" y="2406843"/>
                <a:chExt cx="728895" cy="367902"/>
              </a:xfrm>
            </p:grpSpPr>
            <p:sp>
              <p:nvSpPr>
                <p:cNvPr id="191" name="矩形 190"/>
                <p:cNvSpPr/>
                <p:nvPr/>
              </p:nvSpPr>
              <p:spPr>
                <a:xfrm>
                  <a:off x="2000232" y="2466767"/>
                  <a:ext cx="723905" cy="307978"/>
                </a:xfrm>
                <a:prstGeom prst="rect">
                  <a:avLst/>
                </a:prstGeom>
                <a:solidFill>
                  <a:srgbClr val="FFFF00"/>
                </a:solidFill>
              </p:spPr>
              <p:txBody>
                <a:bodyPr wrap="none">
                  <a:spAutoFit/>
                </a:bodyPr>
                <a:lstStyle/>
                <a:p>
                  <a:pPr eaLnBrk="0" hangingPunct="0">
                    <a:defRPr/>
                  </a:pPr>
                  <a:r>
                    <a:rPr lang="zh-CN" altLang="en-US" sz="1400" b="1" kern="0" dirty="0">
                      <a:solidFill>
                        <a:srgbClr val="C00000"/>
                      </a:solidFill>
                      <a:latin typeface="宋体"/>
                      <a:ea typeface="宋体"/>
                      <a:cs typeface="Times New Roman" pitchFamily="18" charset="0"/>
                    </a:rPr>
                    <a:t>内电场</a:t>
                  </a:r>
                </a:p>
              </p:txBody>
            </p:sp>
            <p:cxnSp>
              <p:nvCxnSpPr>
                <p:cNvPr id="190" name="直接箭头连接符 189"/>
                <p:cNvCxnSpPr/>
                <p:nvPr/>
              </p:nvCxnSpPr>
              <p:spPr>
                <a:xfrm>
                  <a:off x="1993882" y="2406442"/>
                  <a:ext cx="720730" cy="1588"/>
                </a:xfrm>
                <a:prstGeom prst="straightConnector1">
                  <a:avLst/>
                </a:prstGeom>
                <a:ln w="19050">
                  <a:solidFill>
                    <a:srgbClr val="C00000"/>
                  </a:solidFill>
                  <a:headEnd type="triangle" w="med" len="lg"/>
                  <a:tailEnd type="none" w="lg" len="lg"/>
                </a:ln>
              </p:spPr>
              <p:style>
                <a:lnRef idx="1">
                  <a:schemeClr val="accent1"/>
                </a:lnRef>
                <a:fillRef idx="0">
                  <a:schemeClr val="accent1"/>
                </a:fillRef>
                <a:effectRef idx="0">
                  <a:schemeClr val="accent1"/>
                </a:effectRef>
                <a:fontRef idx="minor">
                  <a:schemeClr val="tx1"/>
                </a:fontRef>
              </p:style>
            </p:cxnSp>
          </p:grpSp>
        </p:grpSp>
        <p:sp>
          <p:nvSpPr>
            <p:cNvPr id="194" name="矩形 193"/>
            <p:cNvSpPr/>
            <p:nvPr/>
          </p:nvSpPr>
          <p:spPr>
            <a:xfrm>
              <a:off x="1000125" y="804863"/>
              <a:ext cx="515938" cy="338137"/>
            </a:xfrm>
            <a:prstGeom prst="rect">
              <a:avLst/>
            </a:prstGeom>
          </p:spPr>
          <p:txBody>
            <a:bodyPr wrap="none">
              <a:spAutoFit/>
            </a:bodyPr>
            <a:lstStyle/>
            <a:p>
              <a:pPr>
                <a:defRPr/>
              </a:pPr>
              <a:r>
                <a:rPr lang="en-US" altLang="zh-CN" b="1" kern="0" dirty="0">
                  <a:solidFill>
                    <a:srgbClr val="000000"/>
                  </a:solidFill>
                  <a:latin typeface="Times New Roman" pitchFamily="18" charset="0"/>
                  <a:cs typeface="Times New Roman" pitchFamily="18" charset="0"/>
                </a:rPr>
                <a:t>P</a:t>
              </a:r>
              <a:r>
                <a:rPr lang="zh-CN" altLang="en-US" b="1" kern="0" dirty="0">
                  <a:solidFill>
                    <a:srgbClr val="000000"/>
                  </a:solidFill>
                  <a:latin typeface="Times New Roman" pitchFamily="18" charset="0"/>
                  <a:cs typeface="Times New Roman" pitchFamily="18" charset="0"/>
                </a:rPr>
                <a:t>型</a:t>
              </a:r>
              <a:endParaRPr lang="zh-CN" altLang="en-US" dirty="0">
                <a:solidFill>
                  <a:srgbClr val="000000"/>
                </a:solidFill>
              </a:endParaRPr>
            </a:p>
          </p:txBody>
        </p:sp>
        <p:sp>
          <p:nvSpPr>
            <p:cNvPr id="195" name="矩形 194"/>
            <p:cNvSpPr/>
            <p:nvPr/>
          </p:nvSpPr>
          <p:spPr>
            <a:xfrm>
              <a:off x="3248025" y="804863"/>
              <a:ext cx="538163" cy="338137"/>
            </a:xfrm>
            <a:prstGeom prst="rect">
              <a:avLst/>
            </a:prstGeom>
          </p:spPr>
          <p:txBody>
            <a:bodyPr wrap="none">
              <a:spAutoFit/>
            </a:bodyPr>
            <a:lstStyle/>
            <a:p>
              <a:pPr>
                <a:defRPr/>
              </a:pPr>
              <a:r>
                <a:rPr lang="en-US" altLang="zh-CN" b="1" kern="0" dirty="0">
                  <a:solidFill>
                    <a:srgbClr val="000000"/>
                  </a:solidFill>
                  <a:latin typeface="Times New Roman" pitchFamily="18" charset="0"/>
                  <a:cs typeface="Times New Roman" pitchFamily="18" charset="0"/>
                </a:rPr>
                <a:t>N</a:t>
              </a:r>
              <a:r>
                <a:rPr lang="zh-CN" altLang="en-US" b="1" kern="0" dirty="0">
                  <a:solidFill>
                    <a:srgbClr val="000000"/>
                  </a:solidFill>
                  <a:latin typeface="Times New Roman" pitchFamily="18" charset="0"/>
                  <a:cs typeface="Times New Roman" pitchFamily="18" charset="0"/>
                </a:rPr>
                <a:t>型</a:t>
              </a:r>
              <a:endParaRPr lang="zh-CN" altLang="en-US" dirty="0">
                <a:solidFill>
                  <a:srgbClr val="000000"/>
                </a:solidFill>
              </a:endParaRPr>
            </a:p>
          </p:txBody>
        </p:sp>
        <p:grpSp>
          <p:nvGrpSpPr>
            <p:cNvPr id="22631" name="组合 200"/>
            <p:cNvGrpSpPr>
              <a:grpSpLocks/>
            </p:cNvGrpSpPr>
            <p:nvPr/>
          </p:nvGrpSpPr>
          <p:grpSpPr bwMode="auto">
            <a:xfrm>
              <a:off x="2203450" y="2640013"/>
              <a:ext cx="296863" cy="360362"/>
              <a:chOff x="2060557" y="2835636"/>
              <a:chExt cx="296865" cy="360000"/>
            </a:xfrm>
          </p:grpSpPr>
          <p:cxnSp>
            <p:nvCxnSpPr>
              <p:cNvPr id="197" name="直接连接符 196"/>
              <p:cNvCxnSpPr/>
              <p:nvPr/>
            </p:nvCxnSpPr>
            <p:spPr>
              <a:xfrm rot="5400000">
                <a:off x="1881351" y="3014842"/>
                <a:ext cx="360000" cy="1588"/>
              </a:xfrm>
              <a:prstGeom prst="line">
                <a:avLst/>
              </a:prstGeom>
              <a:ln w="2540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rot="5400000">
                <a:off x="2062236" y="3016428"/>
                <a:ext cx="179207" cy="1587"/>
              </a:xfrm>
              <a:prstGeom prst="line">
                <a:avLst/>
              </a:prstGeom>
              <a:ln w="5080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rot="5400000">
                <a:off x="2086140" y="3014842"/>
                <a:ext cx="360000" cy="1587"/>
              </a:xfrm>
              <a:prstGeom prst="line">
                <a:avLst/>
              </a:prstGeom>
              <a:ln w="2540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rot="5400000">
                <a:off x="2267024" y="3016428"/>
                <a:ext cx="179207" cy="1588"/>
              </a:xfrm>
              <a:prstGeom prst="line">
                <a:avLst/>
              </a:prstGeom>
              <a:ln w="50800">
                <a:solidFill>
                  <a:srgbClr val="006600"/>
                </a:solidFill>
              </a:ln>
            </p:spPr>
            <p:style>
              <a:lnRef idx="1">
                <a:schemeClr val="accent1"/>
              </a:lnRef>
              <a:fillRef idx="0">
                <a:schemeClr val="accent1"/>
              </a:fillRef>
              <a:effectRef idx="0">
                <a:schemeClr val="accent1"/>
              </a:effectRef>
              <a:fontRef idx="minor">
                <a:schemeClr val="tx1"/>
              </a:fontRef>
            </p:style>
          </p:cxnSp>
        </p:grpSp>
        <p:cxnSp>
          <p:nvCxnSpPr>
            <p:cNvPr id="204" name="直接连接符 203"/>
            <p:cNvCxnSpPr/>
            <p:nvPr/>
          </p:nvCxnSpPr>
          <p:spPr>
            <a:xfrm>
              <a:off x="500063" y="2827338"/>
              <a:ext cx="1692275"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2519363" y="2828925"/>
              <a:ext cx="176371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rot="5400000">
              <a:off x="3621088" y="2165350"/>
              <a:ext cx="133191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rot="5400000">
              <a:off x="-165099" y="2165350"/>
              <a:ext cx="1331912"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组合 118"/>
          <p:cNvGrpSpPr>
            <a:grpSpLocks/>
          </p:cNvGrpSpPr>
          <p:nvPr/>
        </p:nvGrpSpPr>
        <p:grpSpPr bwMode="auto">
          <a:xfrm>
            <a:off x="4929188" y="1071563"/>
            <a:ext cx="3787775" cy="2214562"/>
            <a:chOff x="4929188" y="1071562"/>
            <a:chExt cx="3787775" cy="2214562"/>
          </a:xfrm>
        </p:grpSpPr>
        <p:cxnSp>
          <p:nvCxnSpPr>
            <p:cNvPr id="236" name="直接连接符 235"/>
            <p:cNvCxnSpPr/>
            <p:nvPr/>
          </p:nvCxnSpPr>
          <p:spPr>
            <a:xfrm>
              <a:off x="4929188" y="1785937"/>
              <a:ext cx="3786187"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606" name="组合 236"/>
            <p:cNvGrpSpPr>
              <a:grpSpLocks/>
            </p:cNvGrpSpPr>
            <p:nvPr/>
          </p:nvGrpSpPr>
          <p:grpSpPr bwMode="auto">
            <a:xfrm>
              <a:off x="5195888" y="1071562"/>
              <a:ext cx="3286125" cy="1643062"/>
              <a:chOff x="714348" y="785794"/>
              <a:chExt cx="3286148" cy="1643074"/>
            </a:xfrm>
          </p:grpSpPr>
          <p:pic>
            <p:nvPicPr>
              <p:cNvPr id="226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714348" y="1142982"/>
                <a:ext cx="3286148" cy="79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9" name="直接连接符 238"/>
              <p:cNvCxnSpPr/>
              <p:nvPr/>
            </p:nvCxnSpPr>
            <p:spPr>
              <a:xfrm rot="5400000">
                <a:off x="1156469" y="1486680"/>
                <a:ext cx="1260484" cy="1588"/>
              </a:xfrm>
              <a:prstGeom prst="line">
                <a:avLst/>
              </a:prstGeom>
              <a:ln w="222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rot="5400000">
                <a:off x="2297890" y="1486680"/>
                <a:ext cx="1260484" cy="1587"/>
              </a:xfrm>
              <a:prstGeom prst="line">
                <a:avLst/>
              </a:prstGeom>
              <a:ln w="2222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nvGrpSpPr>
              <p:cNvPr id="22621" name="组合 186"/>
              <p:cNvGrpSpPr>
                <a:grpSpLocks/>
              </p:cNvGrpSpPr>
              <p:nvPr/>
            </p:nvGrpSpPr>
            <p:grpSpPr bwMode="auto">
              <a:xfrm>
                <a:off x="1785918" y="785794"/>
                <a:ext cx="1152000" cy="307777"/>
                <a:chOff x="3357554" y="5640546"/>
                <a:chExt cx="1152000" cy="307777"/>
              </a:xfrm>
            </p:grpSpPr>
            <p:cxnSp>
              <p:nvCxnSpPr>
                <p:cNvPr id="245" name="直接箭头连接符 244"/>
                <p:cNvCxnSpPr/>
                <p:nvPr/>
              </p:nvCxnSpPr>
              <p:spPr>
                <a:xfrm>
                  <a:off x="3357553" y="5805647"/>
                  <a:ext cx="1152533" cy="1587"/>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46" name="矩形 245"/>
                <p:cNvSpPr/>
                <p:nvPr/>
              </p:nvSpPr>
              <p:spPr>
                <a:xfrm>
                  <a:off x="3571867" y="5640546"/>
                  <a:ext cx="723905" cy="307977"/>
                </a:xfrm>
                <a:prstGeom prst="rect">
                  <a:avLst/>
                </a:prstGeom>
                <a:solidFill>
                  <a:schemeClr val="bg1"/>
                </a:solidFill>
              </p:spPr>
              <p:txBody>
                <a:bodyPr wrap="none">
                  <a:spAutoFit/>
                </a:bodyPr>
                <a:lstStyle/>
                <a:p>
                  <a:pPr eaLnBrk="0" hangingPunct="0">
                    <a:defRPr/>
                  </a:pPr>
                  <a:r>
                    <a:rPr lang="zh-CN" altLang="en-US" sz="1400" b="1" kern="0" dirty="0">
                      <a:solidFill>
                        <a:srgbClr val="0000FF"/>
                      </a:solidFill>
                      <a:latin typeface="楷体" pitchFamily="49" charset="-122"/>
                      <a:ea typeface="楷体" pitchFamily="49" charset="-122"/>
                      <a:cs typeface="Times New Roman" pitchFamily="18" charset="0"/>
                    </a:rPr>
                    <a:t>耗尽层</a:t>
                  </a:r>
                </a:p>
              </p:txBody>
            </p:sp>
          </p:grpSp>
          <p:grpSp>
            <p:nvGrpSpPr>
              <p:cNvPr id="22622" name="组合 191"/>
              <p:cNvGrpSpPr>
                <a:grpSpLocks/>
              </p:cNvGrpSpPr>
              <p:nvPr/>
            </p:nvGrpSpPr>
            <p:grpSpPr bwMode="auto">
              <a:xfrm>
                <a:off x="1994612" y="2060966"/>
                <a:ext cx="728895" cy="367902"/>
                <a:chOff x="1994612" y="2406843"/>
                <a:chExt cx="728895" cy="367902"/>
              </a:xfrm>
            </p:grpSpPr>
            <p:sp>
              <p:nvSpPr>
                <p:cNvPr id="243" name="矩形 242"/>
                <p:cNvSpPr/>
                <p:nvPr/>
              </p:nvSpPr>
              <p:spPr>
                <a:xfrm>
                  <a:off x="2000232" y="2466767"/>
                  <a:ext cx="723905" cy="307978"/>
                </a:xfrm>
                <a:prstGeom prst="rect">
                  <a:avLst/>
                </a:prstGeom>
                <a:solidFill>
                  <a:srgbClr val="FFFF00"/>
                </a:solidFill>
              </p:spPr>
              <p:txBody>
                <a:bodyPr wrap="none">
                  <a:spAutoFit/>
                </a:bodyPr>
                <a:lstStyle/>
                <a:p>
                  <a:pPr eaLnBrk="0" hangingPunct="0">
                    <a:defRPr/>
                  </a:pPr>
                  <a:r>
                    <a:rPr lang="zh-CN" altLang="en-US" sz="1400" b="1" kern="0" dirty="0">
                      <a:solidFill>
                        <a:srgbClr val="C00000"/>
                      </a:solidFill>
                      <a:latin typeface="宋体"/>
                      <a:ea typeface="宋体"/>
                      <a:cs typeface="Times New Roman" pitchFamily="18" charset="0"/>
                    </a:rPr>
                    <a:t>内电场</a:t>
                  </a:r>
                </a:p>
              </p:txBody>
            </p:sp>
            <p:cxnSp>
              <p:nvCxnSpPr>
                <p:cNvPr id="244" name="直接箭头连接符 243"/>
                <p:cNvCxnSpPr/>
                <p:nvPr/>
              </p:nvCxnSpPr>
              <p:spPr>
                <a:xfrm>
                  <a:off x="1993882" y="2406442"/>
                  <a:ext cx="720730" cy="1588"/>
                </a:xfrm>
                <a:prstGeom prst="straightConnector1">
                  <a:avLst/>
                </a:prstGeom>
                <a:ln w="19050">
                  <a:solidFill>
                    <a:srgbClr val="C00000"/>
                  </a:solidFill>
                  <a:headEnd type="triangle" w="med" len="lg"/>
                  <a:tailEnd type="none" w="lg" len="lg"/>
                </a:ln>
              </p:spPr>
              <p:style>
                <a:lnRef idx="1">
                  <a:schemeClr val="accent1"/>
                </a:lnRef>
                <a:fillRef idx="0">
                  <a:schemeClr val="accent1"/>
                </a:fillRef>
                <a:effectRef idx="0">
                  <a:schemeClr val="accent1"/>
                </a:effectRef>
                <a:fontRef idx="minor">
                  <a:schemeClr val="tx1"/>
                </a:fontRef>
              </p:style>
            </p:cxnSp>
          </p:grpSp>
        </p:grpSp>
        <p:sp>
          <p:nvSpPr>
            <p:cNvPr id="247" name="矩形 246"/>
            <p:cNvSpPr/>
            <p:nvPr/>
          </p:nvSpPr>
          <p:spPr>
            <a:xfrm>
              <a:off x="5429250" y="1090612"/>
              <a:ext cx="515938" cy="338137"/>
            </a:xfrm>
            <a:prstGeom prst="rect">
              <a:avLst/>
            </a:prstGeom>
          </p:spPr>
          <p:txBody>
            <a:bodyPr wrap="none">
              <a:spAutoFit/>
            </a:bodyPr>
            <a:lstStyle/>
            <a:p>
              <a:pPr>
                <a:defRPr/>
              </a:pPr>
              <a:r>
                <a:rPr lang="en-US" altLang="zh-CN" b="1" kern="0" dirty="0">
                  <a:solidFill>
                    <a:srgbClr val="000000"/>
                  </a:solidFill>
                  <a:latin typeface="Times New Roman" pitchFamily="18" charset="0"/>
                  <a:cs typeface="Times New Roman" pitchFamily="18" charset="0"/>
                </a:rPr>
                <a:t>P</a:t>
              </a:r>
              <a:r>
                <a:rPr lang="zh-CN" altLang="en-US" b="1" kern="0" dirty="0">
                  <a:solidFill>
                    <a:srgbClr val="000000"/>
                  </a:solidFill>
                  <a:latin typeface="Times New Roman" pitchFamily="18" charset="0"/>
                  <a:cs typeface="Times New Roman" pitchFamily="18" charset="0"/>
                </a:rPr>
                <a:t>型</a:t>
              </a:r>
              <a:endParaRPr lang="zh-CN" altLang="en-US" dirty="0">
                <a:solidFill>
                  <a:srgbClr val="000000"/>
                </a:solidFill>
              </a:endParaRPr>
            </a:p>
          </p:txBody>
        </p:sp>
        <p:sp>
          <p:nvSpPr>
            <p:cNvPr id="248" name="矩形 247"/>
            <p:cNvSpPr/>
            <p:nvPr/>
          </p:nvSpPr>
          <p:spPr>
            <a:xfrm>
              <a:off x="7677150" y="1090612"/>
              <a:ext cx="538163" cy="338137"/>
            </a:xfrm>
            <a:prstGeom prst="rect">
              <a:avLst/>
            </a:prstGeom>
          </p:spPr>
          <p:txBody>
            <a:bodyPr wrap="none">
              <a:spAutoFit/>
            </a:bodyPr>
            <a:lstStyle/>
            <a:p>
              <a:pPr>
                <a:defRPr/>
              </a:pPr>
              <a:r>
                <a:rPr lang="en-US" altLang="zh-CN" b="1" kern="0" dirty="0">
                  <a:solidFill>
                    <a:srgbClr val="000000"/>
                  </a:solidFill>
                  <a:latin typeface="Times New Roman" pitchFamily="18" charset="0"/>
                  <a:cs typeface="Times New Roman" pitchFamily="18" charset="0"/>
                </a:rPr>
                <a:t>N</a:t>
              </a:r>
              <a:r>
                <a:rPr lang="zh-CN" altLang="en-US" b="1" kern="0" dirty="0">
                  <a:solidFill>
                    <a:srgbClr val="000000"/>
                  </a:solidFill>
                  <a:latin typeface="Times New Roman" pitchFamily="18" charset="0"/>
                  <a:cs typeface="Times New Roman" pitchFamily="18" charset="0"/>
                </a:rPr>
                <a:t>型</a:t>
              </a:r>
              <a:endParaRPr lang="zh-CN" altLang="en-US" dirty="0">
                <a:solidFill>
                  <a:srgbClr val="000000"/>
                </a:solidFill>
              </a:endParaRPr>
            </a:p>
          </p:txBody>
        </p:sp>
        <p:grpSp>
          <p:nvGrpSpPr>
            <p:cNvPr id="22609" name="组合 248"/>
            <p:cNvGrpSpPr>
              <a:grpSpLocks/>
            </p:cNvGrpSpPr>
            <p:nvPr/>
          </p:nvGrpSpPr>
          <p:grpSpPr bwMode="auto">
            <a:xfrm flipH="1">
              <a:off x="6642100" y="2925762"/>
              <a:ext cx="296863" cy="360362"/>
              <a:chOff x="2060557" y="2835636"/>
              <a:chExt cx="296865" cy="360000"/>
            </a:xfrm>
          </p:grpSpPr>
          <p:cxnSp>
            <p:nvCxnSpPr>
              <p:cNvPr id="250" name="直接连接符 249"/>
              <p:cNvCxnSpPr/>
              <p:nvPr/>
            </p:nvCxnSpPr>
            <p:spPr>
              <a:xfrm rot="5400000">
                <a:off x="1881351" y="3014842"/>
                <a:ext cx="360000" cy="1588"/>
              </a:xfrm>
              <a:prstGeom prst="line">
                <a:avLst/>
              </a:prstGeom>
              <a:ln w="2540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rot="5400000">
                <a:off x="2062236" y="3016428"/>
                <a:ext cx="179207" cy="1587"/>
              </a:xfrm>
              <a:prstGeom prst="line">
                <a:avLst/>
              </a:prstGeom>
              <a:ln w="5080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rot="5400000">
                <a:off x="2086139" y="3014842"/>
                <a:ext cx="360000" cy="1587"/>
              </a:xfrm>
              <a:prstGeom prst="line">
                <a:avLst/>
              </a:prstGeom>
              <a:ln w="2540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rot="5400000">
                <a:off x="2267025" y="3016428"/>
                <a:ext cx="179207" cy="1588"/>
              </a:xfrm>
              <a:prstGeom prst="line">
                <a:avLst/>
              </a:prstGeom>
              <a:ln w="50800">
                <a:solidFill>
                  <a:srgbClr val="006600"/>
                </a:solidFill>
              </a:ln>
            </p:spPr>
            <p:style>
              <a:lnRef idx="1">
                <a:schemeClr val="accent1"/>
              </a:lnRef>
              <a:fillRef idx="0">
                <a:schemeClr val="accent1"/>
              </a:fillRef>
              <a:effectRef idx="0">
                <a:schemeClr val="accent1"/>
              </a:effectRef>
              <a:fontRef idx="minor">
                <a:schemeClr val="tx1"/>
              </a:fontRef>
            </p:style>
          </p:cxnSp>
        </p:grpSp>
        <p:cxnSp>
          <p:nvCxnSpPr>
            <p:cNvPr id="254" name="直接连接符 253"/>
            <p:cNvCxnSpPr/>
            <p:nvPr/>
          </p:nvCxnSpPr>
          <p:spPr>
            <a:xfrm>
              <a:off x="4929188" y="3113087"/>
              <a:ext cx="1692275"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a:off x="6948488" y="3114674"/>
              <a:ext cx="176371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rot="5400000">
              <a:off x="8050213" y="2451099"/>
              <a:ext cx="133191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rot="5400000">
              <a:off x="4264026" y="2451099"/>
              <a:ext cx="1331912"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209"/>
          <p:cNvGrpSpPr>
            <a:grpSpLocks/>
          </p:cNvGrpSpPr>
          <p:nvPr/>
        </p:nvGrpSpPr>
        <p:grpSpPr bwMode="auto">
          <a:xfrm>
            <a:off x="1000125" y="2347913"/>
            <a:ext cx="747713" cy="379412"/>
            <a:chOff x="2000232" y="3214686"/>
            <a:chExt cx="747718" cy="379215"/>
          </a:xfrm>
        </p:grpSpPr>
        <p:sp>
          <p:nvSpPr>
            <p:cNvPr id="105" name="矩形 104"/>
            <p:cNvSpPr/>
            <p:nvPr/>
          </p:nvSpPr>
          <p:spPr>
            <a:xfrm>
              <a:off x="2000232" y="3286086"/>
              <a:ext cx="723905" cy="307815"/>
            </a:xfrm>
            <a:prstGeom prst="rect">
              <a:avLst/>
            </a:prstGeom>
            <a:solidFill>
              <a:srgbClr val="FFFF00"/>
            </a:solidFill>
          </p:spPr>
          <p:txBody>
            <a:bodyPr wrap="none">
              <a:spAutoFit/>
            </a:bodyPr>
            <a:lstStyle/>
            <a:p>
              <a:pPr eaLnBrk="0" hangingPunct="0">
                <a:defRPr/>
              </a:pPr>
              <a:r>
                <a:rPr lang="zh-CN" altLang="en-US" sz="1400" b="1" kern="0" dirty="0">
                  <a:solidFill>
                    <a:srgbClr val="006600"/>
                  </a:solidFill>
                  <a:latin typeface="宋体"/>
                  <a:ea typeface="宋体"/>
                  <a:cs typeface="Times New Roman" pitchFamily="18" charset="0"/>
                </a:rPr>
                <a:t>外电场</a:t>
              </a:r>
            </a:p>
          </p:txBody>
        </p:sp>
        <p:cxnSp>
          <p:nvCxnSpPr>
            <p:cNvPr id="106" name="直接箭头连接符 105"/>
            <p:cNvCxnSpPr/>
            <p:nvPr/>
          </p:nvCxnSpPr>
          <p:spPr>
            <a:xfrm>
              <a:off x="2027220" y="3214686"/>
              <a:ext cx="720730" cy="1586"/>
            </a:xfrm>
            <a:prstGeom prst="straightConnector1">
              <a:avLst/>
            </a:prstGeom>
            <a:ln w="19050">
              <a:solidFill>
                <a:srgbClr val="0066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cxnSp>
      </p:grpSp>
      <p:sp>
        <p:nvSpPr>
          <p:cNvPr id="108" name="Rectangle 2"/>
          <p:cNvSpPr txBox="1">
            <a:spLocks noRot="1" noChangeArrowheads="1"/>
          </p:cNvSpPr>
          <p:nvPr/>
        </p:nvSpPr>
        <p:spPr>
          <a:xfrm>
            <a:off x="785813" y="568325"/>
            <a:ext cx="3429000" cy="503238"/>
          </a:xfrm>
          <a:prstGeom prst="rect">
            <a:avLst/>
          </a:prstGeom>
        </p:spPr>
        <p:txBody>
          <a:bodyPr/>
          <a:lstStyle/>
          <a:p>
            <a:pPr eaLnBrk="0" hangingPunct="0">
              <a:buFont typeface="Wingdings" pitchFamily="2" charset="2"/>
              <a:buChar char="Ø"/>
              <a:defRPr/>
            </a:pPr>
            <a:r>
              <a:rPr lang="en-US" altLang="zh-CN" sz="2000" b="1" kern="0" dirty="0">
                <a:solidFill>
                  <a:srgbClr val="FF0000"/>
                </a:solidFill>
                <a:latin typeface="Times New Roman" pitchFamily="18" charset="0"/>
                <a:ea typeface="宋体"/>
                <a:cs typeface="Times New Roman" pitchFamily="18" charset="0"/>
              </a:rPr>
              <a:t>PN</a:t>
            </a:r>
            <a:r>
              <a:rPr lang="zh-CN" altLang="en-US" sz="2000" b="1" kern="0" dirty="0">
                <a:solidFill>
                  <a:srgbClr val="FF0000"/>
                </a:solidFill>
                <a:latin typeface="Times New Roman" pitchFamily="18" charset="0"/>
                <a:ea typeface="宋体"/>
                <a:cs typeface="Times New Roman" pitchFamily="18" charset="0"/>
              </a:rPr>
              <a:t>结加正向电压（正偏）</a:t>
            </a:r>
          </a:p>
        </p:txBody>
      </p:sp>
      <p:sp>
        <p:nvSpPr>
          <p:cNvPr id="109" name="Rectangle 2"/>
          <p:cNvSpPr txBox="1">
            <a:spLocks noRot="1" noChangeArrowheads="1"/>
          </p:cNvSpPr>
          <p:nvPr/>
        </p:nvSpPr>
        <p:spPr>
          <a:xfrm>
            <a:off x="5286375" y="571500"/>
            <a:ext cx="3429000" cy="503238"/>
          </a:xfrm>
          <a:prstGeom prst="rect">
            <a:avLst/>
          </a:prstGeom>
        </p:spPr>
        <p:txBody>
          <a:bodyPr/>
          <a:lstStyle/>
          <a:p>
            <a:pPr eaLnBrk="0" hangingPunct="0">
              <a:buFont typeface="Wingdings" pitchFamily="2" charset="2"/>
              <a:buChar char="Ø"/>
              <a:defRPr/>
            </a:pPr>
            <a:r>
              <a:rPr lang="en-US" altLang="zh-CN" sz="2000" b="1" kern="0" dirty="0">
                <a:solidFill>
                  <a:srgbClr val="FF0000"/>
                </a:solidFill>
                <a:latin typeface="Times New Roman" pitchFamily="18" charset="0"/>
                <a:ea typeface="宋体"/>
                <a:cs typeface="Times New Roman" pitchFamily="18" charset="0"/>
              </a:rPr>
              <a:t>PN</a:t>
            </a:r>
            <a:r>
              <a:rPr lang="zh-CN" altLang="en-US" sz="2000" b="1" kern="0" dirty="0">
                <a:solidFill>
                  <a:srgbClr val="FF0000"/>
                </a:solidFill>
                <a:latin typeface="Times New Roman" pitchFamily="18" charset="0"/>
                <a:ea typeface="宋体"/>
                <a:cs typeface="Times New Roman" pitchFamily="18" charset="0"/>
              </a:rPr>
              <a:t>结加反向电压（反偏）</a:t>
            </a:r>
          </a:p>
        </p:txBody>
      </p:sp>
      <p:grpSp>
        <p:nvGrpSpPr>
          <p:cNvPr id="14" name="组合 111"/>
          <p:cNvGrpSpPr>
            <a:grpSpLocks/>
          </p:cNvGrpSpPr>
          <p:nvPr/>
        </p:nvGrpSpPr>
        <p:grpSpPr bwMode="auto">
          <a:xfrm>
            <a:off x="571500" y="5211763"/>
            <a:ext cx="265113" cy="431800"/>
            <a:chOff x="571471" y="4714885"/>
            <a:chExt cx="264817" cy="432000"/>
          </a:xfrm>
        </p:grpSpPr>
        <p:cxnSp>
          <p:nvCxnSpPr>
            <p:cNvPr id="110" name="直接箭头连接符 109"/>
            <p:cNvCxnSpPr/>
            <p:nvPr/>
          </p:nvCxnSpPr>
          <p:spPr bwMode="auto">
            <a:xfrm rot="5400000">
              <a:off x="356264" y="4930092"/>
              <a:ext cx="432000" cy="1586"/>
            </a:xfrm>
            <a:prstGeom prst="straightConnector1">
              <a:avLst/>
            </a:prstGeom>
            <a:ln w="19050">
              <a:solidFill>
                <a:srgbClr val="0000FF"/>
              </a:solidFill>
              <a:headEnd type="triangle" w="med" len="lg"/>
              <a:tailEnd type="none" w="lg" len="lg"/>
            </a:ln>
          </p:spPr>
          <p:style>
            <a:lnRef idx="1">
              <a:schemeClr val="accent1"/>
            </a:lnRef>
            <a:fillRef idx="0">
              <a:schemeClr val="accent1"/>
            </a:fillRef>
            <a:effectRef idx="0">
              <a:schemeClr val="accent1"/>
            </a:effectRef>
            <a:fontRef idx="minor">
              <a:schemeClr val="tx1"/>
            </a:fontRef>
          </p:style>
        </p:cxnSp>
        <p:sp>
          <p:nvSpPr>
            <p:cNvPr id="111" name="矩形 110"/>
            <p:cNvSpPr/>
            <p:nvPr/>
          </p:nvSpPr>
          <p:spPr>
            <a:xfrm>
              <a:off x="571471" y="4786355"/>
              <a:ext cx="264817" cy="338295"/>
            </a:xfrm>
            <a:prstGeom prst="rect">
              <a:avLst/>
            </a:prstGeom>
          </p:spPr>
          <p:txBody>
            <a:bodyPr wrap="none">
              <a:spAutoFit/>
            </a:bodyPr>
            <a:lstStyle/>
            <a:p>
              <a:pPr>
                <a:defRPr/>
              </a:pPr>
              <a:r>
                <a:rPr lang="en-US" altLang="zh-CN" b="1" kern="0" dirty="0">
                  <a:solidFill>
                    <a:srgbClr val="0000FF"/>
                  </a:solidFill>
                  <a:latin typeface="Times New Roman" pitchFamily="18" charset="0"/>
                  <a:cs typeface="Times New Roman" pitchFamily="18" charset="0"/>
                </a:rPr>
                <a:t>I</a:t>
              </a:r>
              <a:endParaRPr lang="zh-CN" altLang="en-US" dirty="0">
                <a:solidFill>
                  <a:srgbClr val="0000FF"/>
                </a:solidFill>
              </a:endParaRPr>
            </a:p>
          </p:txBody>
        </p:sp>
      </p:grpSp>
      <p:grpSp>
        <p:nvGrpSpPr>
          <p:cNvPr id="15" name="组合 117"/>
          <p:cNvGrpSpPr>
            <a:grpSpLocks/>
          </p:cNvGrpSpPr>
          <p:nvPr/>
        </p:nvGrpSpPr>
        <p:grpSpPr bwMode="auto">
          <a:xfrm>
            <a:off x="500063" y="3357563"/>
            <a:ext cx="3787775" cy="2643187"/>
            <a:chOff x="500063" y="3357562"/>
            <a:chExt cx="3787775" cy="2643206"/>
          </a:xfrm>
        </p:grpSpPr>
        <p:grpSp>
          <p:nvGrpSpPr>
            <p:cNvPr id="22574" name="组合 106"/>
            <p:cNvGrpSpPr>
              <a:grpSpLocks/>
            </p:cNvGrpSpPr>
            <p:nvPr/>
          </p:nvGrpSpPr>
          <p:grpSpPr bwMode="auto">
            <a:xfrm>
              <a:off x="500063" y="3786205"/>
              <a:ext cx="3787775" cy="2214563"/>
              <a:chOff x="500063" y="3571875"/>
              <a:chExt cx="3787775" cy="2214563"/>
            </a:xfrm>
          </p:grpSpPr>
          <p:cxnSp>
            <p:nvCxnSpPr>
              <p:cNvPr id="211" name="直接连接符 210"/>
              <p:cNvCxnSpPr/>
              <p:nvPr/>
            </p:nvCxnSpPr>
            <p:spPr>
              <a:xfrm>
                <a:off x="500063" y="4286240"/>
                <a:ext cx="3786187"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577" name="组合 211"/>
              <p:cNvGrpSpPr>
                <a:grpSpLocks/>
              </p:cNvGrpSpPr>
              <p:nvPr/>
            </p:nvGrpSpPr>
            <p:grpSpPr bwMode="auto">
              <a:xfrm>
                <a:off x="766763" y="3571875"/>
                <a:ext cx="3286125" cy="1643063"/>
                <a:chOff x="714348" y="785794"/>
                <a:chExt cx="3286148" cy="1643074"/>
              </a:xfrm>
            </p:grpSpPr>
            <p:pic>
              <p:nvPicPr>
                <p:cNvPr id="225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714348" y="1142982"/>
                  <a:ext cx="3286148" cy="79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93" name="组合 186"/>
                <p:cNvGrpSpPr>
                  <a:grpSpLocks/>
                </p:cNvGrpSpPr>
                <p:nvPr/>
              </p:nvGrpSpPr>
              <p:grpSpPr bwMode="auto">
                <a:xfrm>
                  <a:off x="2000232" y="785794"/>
                  <a:ext cx="723275" cy="307777"/>
                  <a:chOff x="3571868" y="5640546"/>
                  <a:chExt cx="723275" cy="307777"/>
                </a:xfrm>
              </p:grpSpPr>
              <p:cxnSp>
                <p:nvCxnSpPr>
                  <p:cNvPr id="220" name="直接箭头连接符 219"/>
                  <p:cNvCxnSpPr/>
                  <p:nvPr/>
                </p:nvCxnSpPr>
                <p:spPr>
                  <a:xfrm>
                    <a:off x="3619493" y="5805633"/>
                    <a:ext cx="649291" cy="1587"/>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21" name="矩形 220"/>
                  <p:cNvSpPr/>
                  <p:nvPr/>
                </p:nvSpPr>
                <p:spPr>
                  <a:xfrm>
                    <a:off x="3571868" y="5640531"/>
                    <a:ext cx="723905" cy="307979"/>
                  </a:xfrm>
                  <a:prstGeom prst="rect">
                    <a:avLst/>
                  </a:prstGeom>
                  <a:solidFill>
                    <a:schemeClr val="bg1"/>
                  </a:solidFill>
                </p:spPr>
                <p:txBody>
                  <a:bodyPr wrap="none">
                    <a:spAutoFit/>
                  </a:bodyPr>
                  <a:lstStyle/>
                  <a:p>
                    <a:pPr eaLnBrk="0" hangingPunct="0">
                      <a:defRPr/>
                    </a:pPr>
                    <a:r>
                      <a:rPr lang="zh-CN" altLang="en-US" sz="1400" b="1" kern="0" dirty="0">
                        <a:solidFill>
                          <a:srgbClr val="0000FF"/>
                        </a:solidFill>
                        <a:latin typeface="楷体" pitchFamily="49" charset="-122"/>
                        <a:ea typeface="楷体" pitchFamily="49" charset="-122"/>
                        <a:cs typeface="Times New Roman" pitchFamily="18" charset="0"/>
                      </a:rPr>
                      <a:t>耗尽层</a:t>
                    </a:r>
                  </a:p>
                </p:txBody>
              </p:sp>
            </p:grpSp>
            <p:grpSp>
              <p:nvGrpSpPr>
                <p:cNvPr id="22594" name="组合 191"/>
                <p:cNvGrpSpPr>
                  <a:grpSpLocks/>
                </p:cNvGrpSpPr>
                <p:nvPr/>
              </p:nvGrpSpPr>
              <p:grpSpPr bwMode="auto">
                <a:xfrm>
                  <a:off x="1994612" y="2060966"/>
                  <a:ext cx="728895" cy="367902"/>
                  <a:chOff x="1994612" y="2406843"/>
                  <a:chExt cx="728895" cy="367902"/>
                </a:xfrm>
              </p:grpSpPr>
              <p:sp>
                <p:nvSpPr>
                  <p:cNvPr id="218" name="矩形 217"/>
                  <p:cNvSpPr/>
                  <p:nvPr/>
                </p:nvSpPr>
                <p:spPr>
                  <a:xfrm>
                    <a:off x="2000232" y="2466762"/>
                    <a:ext cx="723905" cy="307979"/>
                  </a:xfrm>
                  <a:prstGeom prst="rect">
                    <a:avLst/>
                  </a:prstGeom>
                  <a:solidFill>
                    <a:srgbClr val="FFFF00"/>
                  </a:solidFill>
                </p:spPr>
                <p:txBody>
                  <a:bodyPr wrap="none">
                    <a:spAutoFit/>
                  </a:bodyPr>
                  <a:lstStyle/>
                  <a:p>
                    <a:pPr eaLnBrk="0" hangingPunct="0">
                      <a:defRPr/>
                    </a:pPr>
                    <a:r>
                      <a:rPr lang="zh-CN" altLang="en-US" sz="1400" b="1" kern="0" dirty="0">
                        <a:solidFill>
                          <a:srgbClr val="C00000"/>
                        </a:solidFill>
                        <a:latin typeface="宋体"/>
                        <a:ea typeface="宋体"/>
                        <a:cs typeface="Times New Roman" pitchFamily="18" charset="0"/>
                      </a:rPr>
                      <a:t>内电场</a:t>
                    </a:r>
                  </a:p>
                </p:txBody>
              </p:sp>
              <p:cxnSp>
                <p:nvCxnSpPr>
                  <p:cNvPr id="219" name="直接箭头连接符 218"/>
                  <p:cNvCxnSpPr/>
                  <p:nvPr/>
                </p:nvCxnSpPr>
                <p:spPr>
                  <a:xfrm>
                    <a:off x="1993882" y="2406436"/>
                    <a:ext cx="720730" cy="1588"/>
                  </a:xfrm>
                  <a:prstGeom prst="straightConnector1">
                    <a:avLst/>
                  </a:prstGeom>
                  <a:ln w="19050">
                    <a:solidFill>
                      <a:srgbClr val="C00000"/>
                    </a:solidFill>
                    <a:headEnd type="triangle" w="med" len="lg"/>
                    <a:tailEnd type="none" w="lg" len="lg"/>
                  </a:ln>
                </p:spPr>
                <p:style>
                  <a:lnRef idx="1">
                    <a:schemeClr val="accent1"/>
                  </a:lnRef>
                  <a:fillRef idx="0">
                    <a:schemeClr val="accent1"/>
                  </a:fillRef>
                  <a:effectRef idx="0">
                    <a:schemeClr val="accent1"/>
                  </a:effectRef>
                  <a:fontRef idx="minor">
                    <a:schemeClr val="tx1"/>
                  </a:fontRef>
                </p:style>
              </p:cxnSp>
            </p:grpSp>
            <p:cxnSp>
              <p:nvCxnSpPr>
                <p:cNvPr id="214" name="直接连接符 213"/>
                <p:cNvCxnSpPr/>
                <p:nvPr/>
              </p:nvCxnSpPr>
              <p:spPr>
                <a:xfrm rot="5400000">
                  <a:off x="1426342" y="1486670"/>
                  <a:ext cx="1260493" cy="1588"/>
                </a:xfrm>
                <a:prstGeom prst="line">
                  <a:avLst/>
                </a:prstGeom>
                <a:ln w="222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rot="5400000">
                  <a:off x="2064521" y="1486670"/>
                  <a:ext cx="1260493" cy="1588"/>
                </a:xfrm>
                <a:prstGeom prst="line">
                  <a:avLst/>
                </a:prstGeom>
                <a:ln w="2222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
            <p:nvSpPr>
              <p:cNvPr id="222" name="矩形 221"/>
              <p:cNvSpPr/>
              <p:nvPr/>
            </p:nvSpPr>
            <p:spPr>
              <a:xfrm>
                <a:off x="1000125" y="3590910"/>
                <a:ext cx="515938" cy="338139"/>
              </a:xfrm>
              <a:prstGeom prst="rect">
                <a:avLst/>
              </a:prstGeom>
            </p:spPr>
            <p:txBody>
              <a:bodyPr wrap="none">
                <a:spAutoFit/>
              </a:bodyPr>
              <a:lstStyle/>
              <a:p>
                <a:pPr>
                  <a:defRPr/>
                </a:pPr>
                <a:r>
                  <a:rPr lang="en-US" altLang="zh-CN" b="1" kern="0" dirty="0">
                    <a:solidFill>
                      <a:srgbClr val="000000"/>
                    </a:solidFill>
                    <a:latin typeface="Times New Roman" pitchFamily="18" charset="0"/>
                    <a:cs typeface="Times New Roman" pitchFamily="18" charset="0"/>
                  </a:rPr>
                  <a:t>P</a:t>
                </a:r>
                <a:r>
                  <a:rPr lang="zh-CN" altLang="en-US" b="1" kern="0" dirty="0">
                    <a:solidFill>
                      <a:srgbClr val="000000"/>
                    </a:solidFill>
                    <a:latin typeface="Times New Roman" pitchFamily="18" charset="0"/>
                    <a:cs typeface="Times New Roman" pitchFamily="18" charset="0"/>
                  </a:rPr>
                  <a:t>型</a:t>
                </a:r>
                <a:endParaRPr lang="zh-CN" altLang="en-US" dirty="0">
                  <a:solidFill>
                    <a:srgbClr val="000000"/>
                  </a:solidFill>
                </a:endParaRPr>
              </a:p>
            </p:txBody>
          </p:sp>
          <p:sp>
            <p:nvSpPr>
              <p:cNvPr id="223" name="矩形 222"/>
              <p:cNvSpPr/>
              <p:nvPr/>
            </p:nvSpPr>
            <p:spPr>
              <a:xfrm>
                <a:off x="3248025" y="3590910"/>
                <a:ext cx="538163" cy="338139"/>
              </a:xfrm>
              <a:prstGeom prst="rect">
                <a:avLst/>
              </a:prstGeom>
            </p:spPr>
            <p:txBody>
              <a:bodyPr wrap="none">
                <a:spAutoFit/>
              </a:bodyPr>
              <a:lstStyle/>
              <a:p>
                <a:pPr>
                  <a:defRPr/>
                </a:pPr>
                <a:r>
                  <a:rPr lang="en-US" altLang="zh-CN" b="1" kern="0" dirty="0">
                    <a:solidFill>
                      <a:srgbClr val="000000"/>
                    </a:solidFill>
                    <a:latin typeface="Times New Roman" pitchFamily="18" charset="0"/>
                    <a:cs typeface="Times New Roman" pitchFamily="18" charset="0"/>
                  </a:rPr>
                  <a:t>N</a:t>
                </a:r>
                <a:r>
                  <a:rPr lang="zh-CN" altLang="en-US" b="1" kern="0" dirty="0">
                    <a:solidFill>
                      <a:srgbClr val="000000"/>
                    </a:solidFill>
                    <a:latin typeface="Times New Roman" pitchFamily="18" charset="0"/>
                    <a:cs typeface="Times New Roman" pitchFamily="18" charset="0"/>
                  </a:rPr>
                  <a:t>型</a:t>
                </a:r>
                <a:endParaRPr lang="zh-CN" altLang="en-US" dirty="0">
                  <a:solidFill>
                    <a:srgbClr val="000000"/>
                  </a:solidFill>
                </a:endParaRPr>
              </a:p>
            </p:txBody>
          </p:sp>
          <p:grpSp>
            <p:nvGrpSpPr>
              <p:cNvPr id="22580" name="组合 223"/>
              <p:cNvGrpSpPr>
                <a:grpSpLocks/>
              </p:cNvGrpSpPr>
              <p:nvPr/>
            </p:nvGrpSpPr>
            <p:grpSpPr bwMode="auto">
              <a:xfrm>
                <a:off x="2203450" y="5426075"/>
                <a:ext cx="296863" cy="360363"/>
                <a:chOff x="2060557" y="2835636"/>
                <a:chExt cx="296865" cy="360000"/>
              </a:xfrm>
            </p:grpSpPr>
            <p:cxnSp>
              <p:nvCxnSpPr>
                <p:cNvPr id="225" name="直接连接符 224"/>
                <p:cNvCxnSpPr/>
                <p:nvPr/>
              </p:nvCxnSpPr>
              <p:spPr>
                <a:xfrm rot="5400000">
                  <a:off x="1881350" y="3014841"/>
                  <a:ext cx="360002" cy="1588"/>
                </a:xfrm>
                <a:prstGeom prst="line">
                  <a:avLst/>
                </a:prstGeom>
                <a:ln w="2540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rot="5400000">
                  <a:off x="2062235" y="3016427"/>
                  <a:ext cx="179208" cy="1587"/>
                </a:xfrm>
                <a:prstGeom prst="line">
                  <a:avLst/>
                </a:prstGeom>
                <a:ln w="5080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rot="5400000">
                  <a:off x="2086139" y="3014841"/>
                  <a:ext cx="360002" cy="1587"/>
                </a:xfrm>
                <a:prstGeom prst="line">
                  <a:avLst/>
                </a:prstGeom>
                <a:ln w="2540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rot="5400000">
                  <a:off x="2267024" y="3016427"/>
                  <a:ext cx="179208" cy="1588"/>
                </a:xfrm>
                <a:prstGeom prst="line">
                  <a:avLst/>
                </a:prstGeom>
                <a:ln w="50800">
                  <a:solidFill>
                    <a:srgbClr val="006600"/>
                  </a:solidFill>
                </a:ln>
              </p:spPr>
              <p:style>
                <a:lnRef idx="1">
                  <a:schemeClr val="accent1"/>
                </a:lnRef>
                <a:fillRef idx="0">
                  <a:schemeClr val="accent1"/>
                </a:fillRef>
                <a:effectRef idx="0">
                  <a:schemeClr val="accent1"/>
                </a:effectRef>
                <a:fontRef idx="minor">
                  <a:schemeClr val="tx1"/>
                </a:fontRef>
              </p:style>
            </p:cxnSp>
          </p:grpSp>
          <p:cxnSp>
            <p:nvCxnSpPr>
              <p:cNvPr id="229" name="直接连接符 228"/>
              <p:cNvCxnSpPr/>
              <p:nvPr/>
            </p:nvCxnSpPr>
            <p:spPr>
              <a:xfrm>
                <a:off x="500063" y="5613400"/>
                <a:ext cx="1692275"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2519363" y="5614987"/>
                <a:ext cx="176371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rot="5400000">
                <a:off x="3621083" y="4951407"/>
                <a:ext cx="133192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rot="5400000">
                <a:off x="-165104" y="4951407"/>
                <a:ext cx="1331922"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585" name="组合 232"/>
              <p:cNvGrpSpPr>
                <a:grpSpLocks/>
              </p:cNvGrpSpPr>
              <p:nvPr/>
            </p:nvGrpSpPr>
            <p:grpSpPr bwMode="auto">
              <a:xfrm>
                <a:off x="1000125" y="4845050"/>
                <a:ext cx="747713" cy="379413"/>
                <a:chOff x="2000232" y="3214686"/>
                <a:chExt cx="747718" cy="379215"/>
              </a:xfrm>
            </p:grpSpPr>
            <p:sp>
              <p:nvSpPr>
                <p:cNvPr id="234" name="矩形 233"/>
                <p:cNvSpPr/>
                <p:nvPr/>
              </p:nvSpPr>
              <p:spPr>
                <a:xfrm>
                  <a:off x="2000232" y="3286080"/>
                  <a:ext cx="723905" cy="307817"/>
                </a:xfrm>
                <a:prstGeom prst="rect">
                  <a:avLst/>
                </a:prstGeom>
                <a:solidFill>
                  <a:srgbClr val="FFFF00"/>
                </a:solidFill>
              </p:spPr>
              <p:txBody>
                <a:bodyPr wrap="none">
                  <a:spAutoFit/>
                </a:bodyPr>
                <a:lstStyle/>
                <a:p>
                  <a:pPr eaLnBrk="0" hangingPunct="0">
                    <a:defRPr/>
                  </a:pPr>
                  <a:r>
                    <a:rPr lang="zh-CN" altLang="en-US" sz="1400" b="1" kern="0" dirty="0">
                      <a:solidFill>
                        <a:srgbClr val="006600"/>
                      </a:solidFill>
                      <a:latin typeface="宋体"/>
                      <a:ea typeface="宋体"/>
                      <a:cs typeface="Times New Roman" pitchFamily="18" charset="0"/>
                    </a:rPr>
                    <a:t>外电场</a:t>
                  </a:r>
                </a:p>
              </p:txBody>
            </p:sp>
            <p:cxnSp>
              <p:nvCxnSpPr>
                <p:cNvPr id="235" name="直接箭头连接符 234"/>
                <p:cNvCxnSpPr/>
                <p:nvPr/>
              </p:nvCxnSpPr>
              <p:spPr>
                <a:xfrm>
                  <a:off x="2027220" y="3214680"/>
                  <a:ext cx="720730" cy="1586"/>
                </a:xfrm>
                <a:prstGeom prst="straightConnector1">
                  <a:avLst/>
                </a:prstGeom>
                <a:ln w="19050">
                  <a:solidFill>
                    <a:srgbClr val="0066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cxnSp>
          </p:grpSp>
        </p:grpSp>
        <p:sp>
          <p:nvSpPr>
            <p:cNvPr id="116" name="下箭头 115"/>
            <p:cNvSpPr/>
            <p:nvPr/>
          </p:nvSpPr>
          <p:spPr bwMode="auto">
            <a:xfrm>
              <a:off x="2247900" y="3357562"/>
              <a:ext cx="323850" cy="431803"/>
            </a:xfrm>
            <a:prstGeom prst="downArrow">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2" name="组合 123"/>
          <p:cNvGrpSpPr>
            <a:grpSpLocks/>
          </p:cNvGrpSpPr>
          <p:nvPr/>
        </p:nvGrpSpPr>
        <p:grpSpPr bwMode="auto">
          <a:xfrm>
            <a:off x="4929188" y="3357563"/>
            <a:ext cx="3787775" cy="2643187"/>
            <a:chOff x="4929188" y="3357562"/>
            <a:chExt cx="3787775" cy="2643206"/>
          </a:xfrm>
        </p:grpSpPr>
        <p:grpSp>
          <p:nvGrpSpPr>
            <p:cNvPr id="22547" name="组合 122"/>
            <p:cNvGrpSpPr>
              <a:grpSpLocks/>
            </p:cNvGrpSpPr>
            <p:nvPr/>
          </p:nvGrpSpPr>
          <p:grpSpPr bwMode="auto">
            <a:xfrm>
              <a:off x="4929188" y="3786205"/>
              <a:ext cx="3787775" cy="2214563"/>
              <a:chOff x="4929188" y="3786205"/>
              <a:chExt cx="3787775" cy="2214563"/>
            </a:xfrm>
          </p:grpSpPr>
          <p:cxnSp>
            <p:nvCxnSpPr>
              <p:cNvPr id="261" name="直接连接符 260"/>
              <p:cNvCxnSpPr/>
              <p:nvPr/>
            </p:nvCxnSpPr>
            <p:spPr>
              <a:xfrm>
                <a:off x="4929188" y="4500570"/>
                <a:ext cx="3786187"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550" name="组合 261"/>
              <p:cNvGrpSpPr>
                <a:grpSpLocks/>
              </p:cNvGrpSpPr>
              <p:nvPr/>
            </p:nvGrpSpPr>
            <p:grpSpPr bwMode="auto">
              <a:xfrm>
                <a:off x="5195888" y="3786205"/>
                <a:ext cx="3286125" cy="1643063"/>
                <a:chOff x="714348" y="785794"/>
                <a:chExt cx="3286148" cy="1643074"/>
              </a:xfrm>
            </p:grpSpPr>
            <p:pic>
              <p:nvPicPr>
                <p:cNvPr id="225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714348" y="1142982"/>
                  <a:ext cx="3286148" cy="79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4" name="直接连接符 263"/>
                <p:cNvCxnSpPr/>
                <p:nvPr/>
              </p:nvCxnSpPr>
              <p:spPr>
                <a:xfrm rot="5400000">
                  <a:off x="899288" y="1486670"/>
                  <a:ext cx="1260493" cy="1588"/>
                </a:xfrm>
                <a:prstGeom prst="line">
                  <a:avLst/>
                </a:prstGeom>
                <a:ln w="222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rot="5400000">
                  <a:off x="2593163" y="1486670"/>
                  <a:ext cx="1260493" cy="1587"/>
                </a:xfrm>
                <a:prstGeom prst="line">
                  <a:avLst/>
                </a:prstGeom>
                <a:ln w="2222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nvGrpSpPr>
                <p:cNvPr id="22568" name="组合 186"/>
                <p:cNvGrpSpPr>
                  <a:grpSpLocks/>
                </p:cNvGrpSpPr>
                <p:nvPr/>
              </p:nvGrpSpPr>
              <p:grpSpPr bwMode="auto">
                <a:xfrm>
                  <a:off x="1528741" y="785794"/>
                  <a:ext cx="1692000" cy="307777"/>
                  <a:chOff x="3100377" y="5640546"/>
                  <a:chExt cx="1692000" cy="307777"/>
                </a:xfrm>
              </p:grpSpPr>
              <p:cxnSp>
                <p:nvCxnSpPr>
                  <p:cNvPr id="270" name="直接箭头连接符 269"/>
                  <p:cNvCxnSpPr/>
                  <p:nvPr/>
                </p:nvCxnSpPr>
                <p:spPr>
                  <a:xfrm>
                    <a:off x="3100377" y="5805633"/>
                    <a:ext cx="1692287" cy="1587"/>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71" name="矩形 270"/>
                  <p:cNvSpPr/>
                  <p:nvPr/>
                </p:nvSpPr>
                <p:spPr>
                  <a:xfrm>
                    <a:off x="3571868" y="5640531"/>
                    <a:ext cx="723905" cy="307979"/>
                  </a:xfrm>
                  <a:prstGeom prst="rect">
                    <a:avLst/>
                  </a:prstGeom>
                  <a:solidFill>
                    <a:schemeClr val="bg1"/>
                  </a:solidFill>
                </p:spPr>
                <p:txBody>
                  <a:bodyPr wrap="none">
                    <a:spAutoFit/>
                  </a:bodyPr>
                  <a:lstStyle/>
                  <a:p>
                    <a:pPr eaLnBrk="0" hangingPunct="0">
                      <a:defRPr/>
                    </a:pPr>
                    <a:r>
                      <a:rPr lang="zh-CN" altLang="en-US" sz="1400" b="1" kern="0" dirty="0">
                        <a:solidFill>
                          <a:srgbClr val="0000FF"/>
                        </a:solidFill>
                        <a:latin typeface="楷体" pitchFamily="49" charset="-122"/>
                        <a:ea typeface="楷体" pitchFamily="49" charset="-122"/>
                        <a:cs typeface="Times New Roman" pitchFamily="18" charset="0"/>
                      </a:rPr>
                      <a:t>耗尽层</a:t>
                    </a:r>
                  </a:p>
                </p:txBody>
              </p:sp>
            </p:grpSp>
            <p:grpSp>
              <p:nvGrpSpPr>
                <p:cNvPr id="22569" name="组合 191"/>
                <p:cNvGrpSpPr>
                  <a:grpSpLocks/>
                </p:cNvGrpSpPr>
                <p:nvPr/>
              </p:nvGrpSpPr>
              <p:grpSpPr bwMode="auto">
                <a:xfrm>
                  <a:off x="1994612" y="2060966"/>
                  <a:ext cx="728895" cy="367902"/>
                  <a:chOff x="1994612" y="2406843"/>
                  <a:chExt cx="728895" cy="367902"/>
                </a:xfrm>
              </p:grpSpPr>
              <p:sp>
                <p:nvSpPr>
                  <p:cNvPr id="268" name="矩形 267"/>
                  <p:cNvSpPr/>
                  <p:nvPr/>
                </p:nvSpPr>
                <p:spPr>
                  <a:xfrm>
                    <a:off x="2000232" y="2466762"/>
                    <a:ext cx="723905" cy="307979"/>
                  </a:xfrm>
                  <a:prstGeom prst="rect">
                    <a:avLst/>
                  </a:prstGeom>
                  <a:solidFill>
                    <a:srgbClr val="FFFF00"/>
                  </a:solidFill>
                </p:spPr>
                <p:txBody>
                  <a:bodyPr wrap="none">
                    <a:spAutoFit/>
                  </a:bodyPr>
                  <a:lstStyle/>
                  <a:p>
                    <a:pPr eaLnBrk="0" hangingPunct="0">
                      <a:defRPr/>
                    </a:pPr>
                    <a:r>
                      <a:rPr lang="zh-CN" altLang="en-US" sz="1400" b="1" kern="0" dirty="0">
                        <a:solidFill>
                          <a:srgbClr val="C00000"/>
                        </a:solidFill>
                        <a:latin typeface="宋体"/>
                        <a:ea typeface="宋体"/>
                        <a:cs typeface="Times New Roman" pitchFamily="18" charset="0"/>
                      </a:rPr>
                      <a:t>内电场</a:t>
                    </a:r>
                  </a:p>
                </p:txBody>
              </p:sp>
              <p:cxnSp>
                <p:nvCxnSpPr>
                  <p:cNvPr id="269" name="直接箭头连接符 268"/>
                  <p:cNvCxnSpPr/>
                  <p:nvPr/>
                </p:nvCxnSpPr>
                <p:spPr>
                  <a:xfrm>
                    <a:off x="1993882" y="2406436"/>
                    <a:ext cx="720730" cy="1588"/>
                  </a:xfrm>
                  <a:prstGeom prst="straightConnector1">
                    <a:avLst/>
                  </a:prstGeom>
                  <a:ln w="19050">
                    <a:solidFill>
                      <a:srgbClr val="C00000"/>
                    </a:solidFill>
                    <a:headEnd type="triangle" w="med" len="lg"/>
                    <a:tailEnd type="none" w="lg" len="lg"/>
                  </a:ln>
                </p:spPr>
                <p:style>
                  <a:lnRef idx="1">
                    <a:schemeClr val="accent1"/>
                  </a:lnRef>
                  <a:fillRef idx="0">
                    <a:schemeClr val="accent1"/>
                  </a:fillRef>
                  <a:effectRef idx="0">
                    <a:schemeClr val="accent1"/>
                  </a:effectRef>
                  <a:fontRef idx="minor">
                    <a:schemeClr val="tx1"/>
                  </a:fontRef>
                </p:style>
              </p:cxnSp>
            </p:grpSp>
          </p:grpSp>
          <p:sp>
            <p:nvSpPr>
              <p:cNvPr id="272" name="矩形 271"/>
              <p:cNvSpPr/>
              <p:nvPr/>
            </p:nvSpPr>
            <p:spPr>
              <a:xfrm>
                <a:off x="5429250" y="3805240"/>
                <a:ext cx="515938" cy="338139"/>
              </a:xfrm>
              <a:prstGeom prst="rect">
                <a:avLst/>
              </a:prstGeom>
            </p:spPr>
            <p:txBody>
              <a:bodyPr wrap="none">
                <a:spAutoFit/>
              </a:bodyPr>
              <a:lstStyle/>
              <a:p>
                <a:pPr>
                  <a:defRPr/>
                </a:pPr>
                <a:r>
                  <a:rPr lang="en-US" altLang="zh-CN" b="1" kern="0" dirty="0">
                    <a:solidFill>
                      <a:srgbClr val="000000"/>
                    </a:solidFill>
                    <a:latin typeface="Times New Roman" pitchFamily="18" charset="0"/>
                    <a:cs typeface="Times New Roman" pitchFamily="18" charset="0"/>
                  </a:rPr>
                  <a:t>P</a:t>
                </a:r>
                <a:r>
                  <a:rPr lang="zh-CN" altLang="en-US" b="1" kern="0" dirty="0">
                    <a:solidFill>
                      <a:srgbClr val="000000"/>
                    </a:solidFill>
                    <a:latin typeface="Times New Roman" pitchFamily="18" charset="0"/>
                    <a:cs typeface="Times New Roman" pitchFamily="18" charset="0"/>
                  </a:rPr>
                  <a:t>型</a:t>
                </a:r>
                <a:endParaRPr lang="zh-CN" altLang="en-US" dirty="0">
                  <a:solidFill>
                    <a:srgbClr val="000000"/>
                  </a:solidFill>
                </a:endParaRPr>
              </a:p>
            </p:txBody>
          </p:sp>
          <p:sp>
            <p:nvSpPr>
              <p:cNvPr id="273" name="矩形 272"/>
              <p:cNvSpPr/>
              <p:nvPr/>
            </p:nvSpPr>
            <p:spPr>
              <a:xfrm>
                <a:off x="7677150" y="3805240"/>
                <a:ext cx="538163" cy="338139"/>
              </a:xfrm>
              <a:prstGeom prst="rect">
                <a:avLst/>
              </a:prstGeom>
            </p:spPr>
            <p:txBody>
              <a:bodyPr wrap="none">
                <a:spAutoFit/>
              </a:bodyPr>
              <a:lstStyle/>
              <a:p>
                <a:pPr>
                  <a:defRPr/>
                </a:pPr>
                <a:r>
                  <a:rPr lang="en-US" altLang="zh-CN" b="1" kern="0" dirty="0">
                    <a:solidFill>
                      <a:srgbClr val="000000"/>
                    </a:solidFill>
                    <a:latin typeface="Times New Roman" pitchFamily="18" charset="0"/>
                    <a:cs typeface="Times New Roman" pitchFamily="18" charset="0"/>
                  </a:rPr>
                  <a:t>N</a:t>
                </a:r>
                <a:r>
                  <a:rPr lang="zh-CN" altLang="en-US" b="1" kern="0" dirty="0">
                    <a:solidFill>
                      <a:srgbClr val="000000"/>
                    </a:solidFill>
                    <a:latin typeface="Times New Roman" pitchFamily="18" charset="0"/>
                    <a:cs typeface="Times New Roman" pitchFamily="18" charset="0"/>
                  </a:rPr>
                  <a:t>型</a:t>
                </a:r>
                <a:endParaRPr lang="zh-CN" altLang="en-US" dirty="0">
                  <a:solidFill>
                    <a:srgbClr val="000000"/>
                  </a:solidFill>
                </a:endParaRPr>
              </a:p>
            </p:txBody>
          </p:sp>
          <p:grpSp>
            <p:nvGrpSpPr>
              <p:cNvPr id="22553" name="组合 273"/>
              <p:cNvGrpSpPr>
                <a:grpSpLocks/>
              </p:cNvGrpSpPr>
              <p:nvPr/>
            </p:nvGrpSpPr>
            <p:grpSpPr bwMode="auto">
              <a:xfrm flipH="1">
                <a:off x="6642100" y="5640405"/>
                <a:ext cx="296863" cy="360363"/>
                <a:chOff x="2060557" y="2835636"/>
                <a:chExt cx="296865" cy="360000"/>
              </a:xfrm>
            </p:grpSpPr>
            <p:cxnSp>
              <p:nvCxnSpPr>
                <p:cNvPr id="275" name="直接连接符 274"/>
                <p:cNvCxnSpPr/>
                <p:nvPr/>
              </p:nvCxnSpPr>
              <p:spPr>
                <a:xfrm rot="5400000">
                  <a:off x="1881350" y="3014841"/>
                  <a:ext cx="360002" cy="1588"/>
                </a:xfrm>
                <a:prstGeom prst="line">
                  <a:avLst/>
                </a:prstGeom>
                <a:ln w="2540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rot="5400000">
                  <a:off x="2062235" y="3016427"/>
                  <a:ext cx="179208" cy="1587"/>
                </a:xfrm>
                <a:prstGeom prst="line">
                  <a:avLst/>
                </a:prstGeom>
                <a:ln w="5080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rot="5400000">
                  <a:off x="2086138" y="3014841"/>
                  <a:ext cx="360002" cy="1587"/>
                </a:xfrm>
                <a:prstGeom prst="line">
                  <a:avLst/>
                </a:prstGeom>
                <a:ln w="2540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rot="5400000">
                  <a:off x="2267025" y="3016427"/>
                  <a:ext cx="179208" cy="1588"/>
                </a:xfrm>
                <a:prstGeom prst="line">
                  <a:avLst/>
                </a:prstGeom>
                <a:ln w="50800">
                  <a:solidFill>
                    <a:srgbClr val="006600"/>
                  </a:solidFill>
                </a:ln>
              </p:spPr>
              <p:style>
                <a:lnRef idx="1">
                  <a:schemeClr val="accent1"/>
                </a:lnRef>
                <a:fillRef idx="0">
                  <a:schemeClr val="accent1"/>
                </a:fillRef>
                <a:effectRef idx="0">
                  <a:schemeClr val="accent1"/>
                </a:effectRef>
                <a:fontRef idx="minor">
                  <a:schemeClr val="tx1"/>
                </a:fontRef>
              </p:style>
            </p:cxnSp>
          </p:grpSp>
          <p:cxnSp>
            <p:nvCxnSpPr>
              <p:cNvPr id="279" name="直接连接符 278"/>
              <p:cNvCxnSpPr/>
              <p:nvPr/>
            </p:nvCxnSpPr>
            <p:spPr>
              <a:xfrm>
                <a:off x="4929188" y="5827730"/>
                <a:ext cx="1692275"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6948488" y="5829317"/>
                <a:ext cx="176371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nvCxnSpPr>
            <p:spPr>
              <a:xfrm rot="5400000">
                <a:off x="8050208" y="5165737"/>
                <a:ext cx="133192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nvCxnSpPr>
            <p:spPr>
              <a:xfrm rot="5400000">
                <a:off x="4264021" y="5165737"/>
                <a:ext cx="1331922"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558" name="组合 282"/>
              <p:cNvGrpSpPr>
                <a:grpSpLocks/>
              </p:cNvGrpSpPr>
              <p:nvPr/>
            </p:nvGrpSpPr>
            <p:grpSpPr bwMode="auto">
              <a:xfrm>
                <a:off x="7500938" y="5049855"/>
                <a:ext cx="747712" cy="379413"/>
                <a:chOff x="2000232" y="3214686"/>
                <a:chExt cx="747718" cy="379215"/>
              </a:xfrm>
            </p:grpSpPr>
            <p:sp>
              <p:nvSpPr>
                <p:cNvPr id="284" name="矩形 283"/>
                <p:cNvSpPr/>
                <p:nvPr/>
              </p:nvSpPr>
              <p:spPr>
                <a:xfrm>
                  <a:off x="2000232" y="3286080"/>
                  <a:ext cx="723906" cy="307817"/>
                </a:xfrm>
                <a:prstGeom prst="rect">
                  <a:avLst/>
                </a:prstGeom>
                <a:solidFill>
                  <a:srgbClr val="FFFF00"/>
                </a:solidFill>
              </p:spPr>
              <p:txBody>
                <a:bodyPr wrap="none">
                  <a:spAutoFit/>
                </a:bodyPr>
                <a:lstStyle/>
                <a:p>
                  <a:pPr eaLnBrk="0" hangingPunct="0">
                    <a:defRPr/>
                  </a:pPr>
                  <a:r>
                    <a:rPr lang="zh-CN" altLang="en-US" sz="1400" b="1" kern="0" dirty="0">
                      <a:solidFill>
                        <a:srgbClr val="006600"/>
                      </a:solidFill>
                      <a:latin typeface="宋体"/>
                      <a:ea typeface="宋体"/>
                      <a:cs typeface="Times New Roman" pitchFamily="18" charset="0"/>
                    </a:rPr>
                    <a:t>外电场</a:t>
                  </a:r>
                </a:p>
              </p:txBody>
            </p:sp>
            <p:cxnSp>
              <p:nvCxnSpPr>
                <p:cNvPr id="285" name="直接箭头连接符 284"/>
                <p:cNvCxnSpPr/>
                <p:nvPr/>
              </p:nvCxnSpPr>
              <p:spPr>
                <a:xfrm flipH="1">
                  <a:off x="2027219" y="3214680"/>
                  <a:ext cx="720731" cy="1586"/>
                </a:xfrm>
                <a:prstGeom prst="straightConnector1">
                  <a:avLst/>
                </a:prstGeom>
                <a:ln w="19050">
                  <a:solidFill>
                    <a:srgbClr val="0066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cxnSp>
          </p:grpSp>
        </p:grpSp>
        <p:sp>
          <p:nvSpPr>
            <p:cNvPr id="117" name="下箭头 116"/>
            <p:cNvSpPr/>
            <p:nvPr/>
          </p:nvSpPr>
          <p:spPr bwMode="auto">
            <a:xfrm>
              <a:off x="6677025" y="3357562"/>
              <a:ext cx="323850" cy="431803"/>
            </a:xfrm>
            <a:prstGeom prst="downArrow">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grpSp>
        <p:nvGrpSpPr>
          <p:cNvPr id="29" name="组合 257"/>
          <p:cNvGrpSpPr>
            <a:grpSpLocks/>
          </p:cNvGrpSpPr>
          <p:nvPr/>
        </p:nvGrpSpPr>
        <p:grpSpPr bwMode="auto">
          <a:xfrm>
            <a:off x="7467600" y="2344738"/>
            <a:ext cx="747713" cy="379412"/>
            <a:chOff x="2000232" y="3214686"/>
            <a:chExt cx="747718" cy="379215"/>
          </a:xfrm>
        </p:grpSpPr>
        <p:sp>
          <p:nvSpPr>
            <p:cNvPr id="121" name="矩形 120"/>
            <p:cNvSpPr/>
            <p:nvPr/>
          </p:nvSpPr>
          <p:spPr>
            <a:xfrm>
              <a:off x="2000232" y="3286086"/>
              <a:ext cx="723905" cy="307815"/>
            </a:xfrm>
            <a:prstGeom prst="rect">
              <a:avLst/>
            </a:prstGeom>
            <a:solidFill>
              <a:srgbClr val="FFFF00"/>
            </a:solidFill>
          </p:spPr>
          <p:txBody>
            <a:bodyPr wrap="none">
              <a:spAutoFit/>
            </a:bodyPr>
            <a:lstStyle/>
            <a:p>
              <a:pPr eaLnBrk="0" hangingPunct="0">
                <a:defRPr/>
              </a:pPr>
              <a:r>
                <a:rPr lang="zh-CN" altLang="en-US" sz="1400" b="1" kern="0" dirty="0">
                  <a:solidFill>
                    <a:srgbClr val="006600"/>
                  </a:solidFill>
                  <a:latin typeface="宋体"/>
                  <a:ea typeface="宋体"/>
                  <a:cs typeface="Times New Roman" pitchFamily="18" charset="0"/>
                </a:rPr>
                <a:t>外电场</a:t>
              </a:r>
            </a:p>
          </p:txBody>
        </p:sp>
        <p:cxnSp>
          <p:nvCxnSpPr>
            <p:cNvPr id="122" name="直接箭头连接符 121"/>
            <p:cNvCxnSpPr/>
            <p:nvPr/>
          </p:nvCxnSpPr>
          <p:spPr>
            <a:xfrm flipH="1">
              <a:off x="2027220" y="3214686"/>
              <a:ext cx="720730" cy="1586"/>
            </a:xfrm>
            <a:prstGeom prst="straightConnector1">
              <a:avLst/>
            </a:prstGeom>
            <a:ln w="19050">
              <a:solidFill>
                <a:srgbClr val="0066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30" name="组合 124"/>
          <p:cNvGrpSpPr>
            <a:grpSpLocks/>
          </p:cNvGrpSpPr>
          <p:nvPr/>
        </p:nvGrpSpPr>
        <p:grpSpPr bwMode="auto">
          <a:xfrm>
            <a:off x="8143875" y="5214938"/>
            <a:ext cx="530225" cy="431800"/>
            <a:chOff x="71405" y="4714885"/>
            <a:chExt cx="530915" cy="432000"/>
          </a:xfrm>
        </p:grpSpPr>
        <p:cxnSp>
          <p:nvCxnSpPr>
            <p:cNvPr id="126" name="直接箭头连接符 125"/>
            <p:cNvCxnSpPr/>
            <p:nvPr/>
          </p:nvCxnSpPr>
          <p:spPr bwMode="auto">
            <a:xfrm rot="5400000">
              <a:off x="356914" y="4930090"/>
              <a:ext cx="432000" cy="1589"/>
            </a:xfrm>
            <a:prstGeom prst="straightConnector1">
              <a:avLst/>
            </a:prstGeom>
            <a:ln w="19050">
              <a:solidFill>
                <a:srgbClr val="0000FF"/>
              </a:solidFill>
              <a:headEnd type="triangle" w="med" len="lg"/>
              <a:tailEnd type="none" w="lg" len="lg"/>
            </a:ln>
          </p:spPr>
          <p:style>
            <a:lnRef idx="1">
              <a:schemeClr val="accent1"/>
            </a:lnRef>
            <a:fillRef idx="0">
              <a:schemeClr val="accent1"/>
            </a:fillRef>
            <a:effectRef idx="0">
              <a:schemeClr val="accent1"/>
            </a:effectRef>
            <a:fontRef idx="minor">
              <a:schemeClr val="tx1"/>
            </a:fontRef>
          </p:style>
        </p:cxnSp>
        <p:sp>
          <p:nvSpPr>
            <p:cNvPr id="127" name="矩形 126"/>
            <p:cNvSpPr/>
            <p:nvPr/>
          </p:nvSpPr>
          <p:spPr>
            <a:xfrm>
              <a:off x="71405" y="4786355"/>
              <a:ext cx="530915" cy="338295"/>
            </a:xfrm>
            <a:prstGeom prst="rect">
              <a:avLst/>
            </a:prstGeom>
          </p:spPr>
          <p:txBody>
            <a:bodyPr wrap="none">
              <a:spAutoFit/>
            </a:bodyPr>
            <a:lstStyle/>
            <a:p>
              <a:pPr>
                <a:defRPr/>
              </a:pPr>
              <a:r>
                <a:rPr lang="en-US" altLang="zh-CN" b="1" kern="0" dirty="0">
                  <a:solidFill>
                    <a:srgbClr val="0000FF"/>
                  </a:solidFill>
                  <a:latin typeface="Times New Roman" pitchFamily="18" charset="0"/>
                  <a:cs typeface="Times New Roman" pitchFamily="18" charset="0"/>
                </a:rPr>
                <a:t>I ≈0</a:t>
              </a:r>
              <a:endParaRPr lang="zh-CN" altLang="en-US" dirty="0">
                <a:solidFill>
                  <a:srgbClr val="0000FF"/>
                </a:solidFill>
              </a:endParaRPr>
            </a:p>
          </p:txBody>
        </p:sp>
      </p:grpSp>
      <p:sp>
        <p:nvSpPr>
          <p:cNvPr id="128" name="Rectangle 2"/>
          <p:cNvSpPr txBox="1">
            <a:spLocks noRot="1" noChangeArrowheads="1"/>
          </p:cNvSpPr>
          <p:nvPr/>
        </p:nvSpPr>
        <p:spPr>
          <a:xfrm>
            <a:off x="2714625" y="6143625"/>
            <a:ext cx="3786188" cy="503238"/>
          </a:xfrm>
          <a:prstGeom prst="rect">
            <a:avLst/>
          </a:prstGeom>
          <a:solidFill>
            <a:srgbClr val="FF99FF"/>
          </a:solidFill>
        </p:spPr>
        <p:txBody>
          <a:bodyPr/>
          <a:lstStyle/>
          <a:p>
            <a:pPr eaLnBrk="0" hangingPunct="0">
              <a:defRPr/>
            </a:pPr>
            <a:r>
              <a:rPr lang="zh-CN" altLang="en-US" sz="2400" b="1" i="1" kern="0" dirty="0">
                <a:solidFill>
                  <a:srgbClr val="0000FF"/>
                </a:solidFill>
                <a:latin typeface="Times New Roman" pitchFamily="18" charset="0"/>
                <a:ea typeface="宋体"/>
                <a:cs typeface="Times New Roman" pitchFamily="18" charset="0"/>
              </a:rPr>
              <a:t>     </a:t>
            </a:r>
            <a:r>
              <a:rPr lang="en-US" altLang="zh-CN" sz="2400" b="1" i="1" kern="0" dirty="0">
                <a:solidFill>
                  <a:srgbClr val="0000FF"/>
                </a:solidFill>
                <a:latin typeface="Times New Roman" pitchFamily="18" charset="0"/>
                <a:ea typeface="宋体"/>
                <a:cs typeface="Times New Roman" pitchFamily="18" charset="0"/>
              </a:rPr>
              <a:t>PN</a:t>
            </a:r>
            <a:r>
              <a:rPr lang="zh-CN" altLang="en-US" sz="2400" b="1" i="1" kern="0" dirty="0">
                <a:solidFill>
                  <a:srgbClr val="0000FF"/>
                </a:solidFill>
                <a:latin typeface="Times New Roman" pitchFamily="18" charset="0"/>
                <a:ea typeface="宋体"/>
                <a:cs typeface="Times New Roman" pitchFamily="18" charset="0"/>
              </a:rPr>
              <a:t>结具有单向导电性</a:t>
            </a:r>
          </a:p>
        </p:txBody>
      </p:sp>
      <p:sp>
        <p:nvSpPr>
          <p:cNvPr id="22542" name="Text Box 6"/>
          <p:cNvSpPr txBox="1">
            <a:spLocks noChangeArrowheads="1"/>
          </p:cNvSpPr>
          <p:nvPr/>
        </p:nvSpPr>
        <p:spPr bwMode="auto">
          <a:xfrm>
            <a:off x="5808663" y="63500"/>
            <a:ext cx="327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1800" b="1">
                <a:solidFill>
                  <a:srgbClr val="FF0066"/>
                </a:solidFill>
                <a:latin typeface="Times New Roman" pitchFamily="18" charset="0"/>
                <a:cs typeface="Times New Roman" pitchFamily="18" charset="0"/>
              </a:rPr>
              <a:t>§3.2</a:t>
            </a:r>
            <a:r>
              <a:rPr kumimoji="1" lang="en-US" altLang="zh-CN" sz="1800" b="1">
                <a:solidFill>
                  <a:srgbClr val="FF0066"/>
                </a:solidFill>
                <a:latin typeface="Times New Roman" pitchFamily="18" charset="0"/>
                <a:cs typeface="Times New Roman" pitchFamily="18" charset="0"/>
              </a:rPr>
              <a:t> </a:t>
            </a:r>
            <a:r>
              <a:rPr kumimoji="1" lang="zh-CN" altLang="en-US" sz="1800" b="1">
                <a:solidFill>
                  <a:srgbClr val="FF0066"/>
                </a:solidFill>
                <a:latin typeface="Times New Roman" pitchFamily="18" charset="0"/>
                <a:cs typeface="Times New Roman" pitchFamily="18" charset="0"/>
              </a:rPr>
              <a:t>半导体元件的开关特性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left)">
                                      <p:cBhvr>
                                        <p:cTn id="7" dur="500"/>
                                        <p:tgtEl>
                                          <p:spTgt spid="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wipe(left)">
                                      <p:cBhvr>
                                        <p:cTn id="32" dur="500"/>
                                        <p:tgtEl>
                                          <p:spTgt spid="1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right)">
                                      <p:cBhvr>
                                        <p:cTn id="42" dur="500"/>
                                        <p:tgtEl>
                                          <p:spTgt spid="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up)">
                                      <p:cBhvr>
                                        <p:cTn id="47" dur="500"/>
                                        <p:tgtEl>
                                          <p:spTgt spid="2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down)">
                                      <p:cBhvr>
                                        <p:cTn id="52" dur="500"/>
                                        <p:tgtEl>
                                          <p:spTgt spid="3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8"/>
                                        </p:tgtEl>
                                        <p:attrNameLst>
                                          <p:attrName>style.visibility</p:attrName>
                                        </p:attrNameLst>
                                      </p:cBhvr>
                                      <p:to>
                                        <p:strVal val="visible"/>
                                      </p:to>
                                    </p:set>
                                    <p:animEffect transition="in" filter="wipe(left)">
                                      <p:cBhvr>
                                        <p:cTn id="5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9" grpId="0"/>
      <p:bldP spid="128" grpId="0" animBg="1"/>
    </p:bld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11228</TotalTime>
  <Words>6053</Words>
  <Application>Microsoft Office PowerPoint</Application>
  <PresentationFormat>全屏显示(4:3)</PresentationFormat>
  <Paragraphs>1192</Paragraphs>
  <Slides>63</Slides>
  <Notes>10</Notes>
  <HiddenSlides>0</HiddenSlides>
  <MMClips>0</MMClips>
  <ScaleCrop>false</ScaleCrop>
  <HeadingPairs>
    <vt:vector size="8" baseType="variant">
      <vt:variant>
        <vt:lpstr>已用的字体</vt:lpstr>
      </vt:variant>
      <vt:variant>
        <vt:i4>18</vt:i4>
      </vt:variant>
      <vt:variant>
        <vt:lpstr>主题</vt:lpstr>
      </vt:variant>
      <vt:variant>
        <vt:i4>3</vt:i4>
      </vt:variant>
      <vt:variant>
        <vt:lpstr>嵌入 OLE 服务器</vt:lpstr>
      </vt:variant>
      <vt:variant>
        <vt:i4>3</vt:i4>
      </vt:variant>
      <vt:variant>
        <vt:lpstr>幻灯片标题</vt:lpstr>
      </vt:variant>
      <vt:variant>
        <vt:i4>63</vt:i4>
      </vt:variant>
    </vt:vector>
  </HeadingPairs>
  <TitlesOfParts>
    <vt:vector size="87" baseType="lpstr">
      <vt:lpstr>黑体</vt:lpstr>
      <vt:lpstr>华文仿宋</vt:lpstr>
      <vt:lpstr>华文楷体</vt:lpstr>
      <vt:lpstr>华文新魏</vt:lpstr>
      <vt:lpstr>楷体</vt:lpstr>
      <vt:lpstr>楷体_GB2312</vt:lpstr>
      <vt:lpstr>宋体</vt:lpstr>
      <vt:lpstr>微软雅黑</vt:lpstr>
      <vt:lpstr>幼圆</vt:lpstr>
      <vt:lpstr>Arial</vt:lpstr>
      <vt:lpstr>Calibri</vt:lpstr>
      <vt:lpstr>Franklin Gothic Book</vt:lpstr>
      <vt:lpstr>Franklin Gothic Medium</vt:lpstr>
      <vt:lpstr>Symbol</vt:lpstr>
      <vt:lpstr>Tahoma</vt:lpstr>
      <vt:lpstr>Times New Roman</vt:lpstr>
      <vt:lpstr>Wingdings</vt:lpstr>
      <vt:lpstr>Wingdings 2</vt:lpstr>
      <vt:lpstr>默认设计模板</vt:lpstr>
      <vt:lpstr>暗香扑面</vt:lpstr>
      <vt:lpstr>1_默认设计模板</vt:lpstr>
      <vt:lpstr>图片</vt:lpstr>
      <vt:lpstr>公式</vt:lpstr>
      <vt:lpstr>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sdf</dc:creator>
  <cp:lastModifiedBy>sdf</cp:lastModifiedBy>
  <cp:revision>1096</cp:revision>
  <dcterms:created xsi:type="dcterms:W3CDTF">1601-01-01T00:00:00Z</dcterms:created>
  <dcterms:modified xsi:type="dcterms:W3CDTF">2018-03-13T05:28:30Z</dcterms:modified>
</cp:coreProperties>
</file>