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  <p:sldMasterId id="2147485147" r:id="rId2"/>
  </p:sldMasterIdLst>
  <p:notesMasterIdLst>
    <p:notesMasterId r:id="rId37"/>
  </p:notesMasterIdLst>
  <p:handoutMasterIdLst>
    <p:handoutMasterId r:id="rId38"/>
  </p:handoutMasterIdLst>
  <p:sldIdLst>
    <p:sldId id="280" r:id="rId3"/>
    <p:sldId id="278" r:id="rId4"/>
    <p:sldId id="282" r:id="rId5"/>
    <p:sldId id="284" r:id="rId6"/>
    <p:sldId id="285" r:id="rId7"/>
    <p:sldId id="286" r:id="rId8"/>
    <p:sldId id="287" r:id="rId9"/>
    <p:sldId id="288" r:id="rId10"/>
    <p:sldId id="290" r:id="rId11"/>
    <p:sldId id="292" r:id="rId12"/>
    <p:sldId id="295" r:id="rId13"/>
    <p:sldId id="328" r:id="rId14"/>
    <p:sldId id="304" r:id="rId15"/>
    <p:sldId id="308" r:id="rId16"/>
    <p:sldId id="305" r:id="rId17"/>
    <p:sldId id="330" r:id="rId18"/>
    <p:sldId id="296" r:id="rId19"/>
    <p:sldId id="310" r:id="rId20"/>
    <p:sldId id="319" r:id="rId21"/>
    <p:sldId id="311" r:id="rId22"/>
    <p:sldId id="332" r:id="rId23"/>
    <p:sldId id="313" r:id="rId24"/>
    <p:sldId id="314" r:id="rId25"/>
    <p:sldId id="315" r:id="rId26"/>
    <p:sldId id="321" r:id="rId27"/>
    <p:sldId id="316" r:id="rId28"/>
    <p:sldId id="324" r:id="rId29"/>
    <p:sldId id="325" r:id="rId30"/>
    <p:sldId id="331" r:id="rId31"/>
    <p:sldId id="301" r:id="rId32"/>
    <p:sldId id="326" r:id="rId33"/>
    <p:sldId id="327" r:id="rId34"/>
    <p:sldId id="333" r:id="rId35"/>
    <p:sldId id="334" r:id="rId36"/>
  </p:sldIdLst>
  <p:sldSz cx="9144000" cy="6858000" type="screen4x3"/>
  <p:notesSz cx="6761163" cy="9931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FFFFCC"/>
    <a:srgbClr val="FFFFFF"/>
    <a:srgbClr val="FF3399"/>
    <a:srgbClr val="CC99FF"/>
    <a:srgbClr val="00CC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10" autoAdjust="0"/>
    <p:restoredTop sz="99663" autoAdjust="0"/>
  </p:normalViewPr>
  <p:slideViewPr>
    <p:cSldViewPr>
      <p:cViewPr>
        <p:scale>
          <a:sx n="62" d="100"/>
          <a:sy n="62" d="100"/>
        </p:scale>
        <p:origin x="-1848" y="-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5.emf"/><Relationship Id="rId7" Type="http://schemas.openxmlformats.org/officeDocument/2006/relationships/image" Target="../media/image29.wmf"/><Relationship Id="rId2" Type="http://schemas.openxmlformats.org/officeDocument/2006/relationships/image" Target="../media/image84.emf"/><Relationship Id="rId1" Type="http://schemas.openxmlformats.org/officeDocument/2006/relationships/image" Target="../media/image83.emf"/><Relationship Id="rId6" Type="http://schemas.openxmlformats.org/officeDocument/2006/relationships/image" Target="../media/image28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9" Type="http://schemas.openxmlformats.org/officeDocument/2006/relationships/image" Target="../media/image8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90.emf"/><Relationship Id="rId7" Type="http://schemas.openxmlformats.org/officeDocument/2006/relationships/image" Target="../media/image28.wmf"/><Relationship Id="rId2" Type="http://schemas.openxmlformats.org/officeDocument/2006/relationships/image" Target="../media/image89.emf"/><Relationship Id="rId1" Type="http://schemas.openxmlformats.org/officeDocument/2006/relationships/image" Target="../media/image88.e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91.emf"/><Relationship Id="rId9" Type="http://schemas.openxmlformats.org/officeDocument/2006/relationships/image" Target="../media/image9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image" Target="../media/image102.wmf"/><Relationship Id="rId3" Type="http://schemas.openxmlformats.org/officeDocument/2006/relationships/image" Target="../media/image95.emf"/><Relationship Id="rId7" Type="http://schemas.openxmlformats.org/officeDocument/2006/relationships/image" Target="../media/image29.wmf"/><Relationship Id="rId12" Type="http://schemas.openxmlformats.org/officeDocument/2006/relationships/image" Target="../media/image101.emf"/><Relationship Id="rId2" Type="http://schemas.openxmlformats.org/officeDocument/2006/relationships/image" Target="../media/image94.emf"/><Relationship Id="rId1" Type="http://schemas.openxmlformats.org/officeDocument/2006/relationships/image" Target="../media/image93.emf"/><Relationship Id="rId6" Type="http://schemas.openxmlformats.org/officeDocument/2006/relationships/image" Target="../media/image96.wmf"/><Relationship Id="rId11" Type="http://schemas.openxmlformats.org/officeDocument/2006/relationships/image" Target="../media/image100.emf"/><Relationship Id="rId5" Type="http://schemas.openxmlformats.org/officeDocument/2006/relationships/image" Target="../media/image8.wmf"/><Relationship Id="rId10" Type="http://schemas.openxmlformats.org/officeDocument/2006/relationships/image" Target="../media/image99.emf"/><Relationship Id="rId4" Type="http://schemas.openxmlformats.org/officeDocument/2006/relationships/image" Target="../media/image7.wmf"/><Relationship Id="rId9" Type="http://schemas.openxmlformats.org/officeDocument/2006/relationships/image" Target="../media/image9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4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2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7.wmf"/><Relationship Id="rId7" Type="http://schemas.openxmlformats.org/officeDocument/2006/relationships/image" Target="../media/image24.wmf"/><Relationship Id="rId12" Type="http://schemas.openxmlformats.org/officeDocument/2006/relationships/image" Target="../media/image29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21.wmf"/><Relationship Id="rId11" Type="http://schemas.openxmlformats.org/officeDocument/2006/relationships/image" Target="../media/image28.wmf"/><Relationship Id="rId5" Type="http://schemas.openxmlformats.org/officeDocument/2006/relationships/image" Target="../media/image23.wmf"/><Relationship Id="rId10" Type="http://schemas.openxmlformats.org/officeDocument/2006/relationships/image" Target="../media/image27.emf"/><Relationship Id="rId4" Type="http://schemas.openxmlformats.org/officeDocument/2006/relationships/image" Target="../media/image8.wmf"/><Relationship Id="rId9" Type="http://schemas.openxmlformats.org/officeDocument/2006/relationships/image" Target="../media/image26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28.wmf"/><Relationship Id="rId3" Type="http://schemas.openxmlformats.org/officeDocument/2006/relationships/image" Target="../media/image7.wmf"/><Relationship Id="rId7" Type="http://schemas.openxmlformats.org/officeDocument/2006/relationships/image" Target="../media/image32.wmf"/><Relationship Id="rId12" Type="http://schemas.openxmlformats.org/officeDocument/2006/relationships/image" Target="../media/image37.wmf"/><Relationship Id="rId2" Type="http://schemas.openxmlformats.org/officeDocument/2006/relationships/image" Target="../media/image31.wmf"/><Relationship Id="rId16" Type="http://schemas.openxmlformats.org/officeDocument/2006/relationships/image" Target="../media/image39.wmf"/><Relationship Id="rId1" Type="http://schemas.openxmlformats.org/officeDocument/2006/relationships/image" Target="../media/image30.wmf"/><Relationship Id="rId6" Type="http://schemas.openxmlformats.org/officeDocument/2006/relationships/image" Target="../media/image21.wmf"/><Relationship Id="rId11" Type="http://schemas.openxmlformats.org/officeDocument/2006/relationships/image" Target="../media/image36.wmf"/><Relationship Id="rId5" Type="http://schemas.openxmlformats.org/officeDocument/2006/relationships/image" Target="../media/image23.wmf"/><Relationship Id="rId15" Type="http://schemas.openxmlformats.org/officeDocument/2006/relationships/image" Target="../media/image38.wmf"/><Relationship Id="rId10" Type="http://schemas.openxmlformats.org/officeDocument/2006/relationships/image" Target="../media/image35.wmf"/><Relationship Id="rId4" Type="http://schemas.openxmlformats.org/officeDocument/2006/relationships/image" Target="../media/image8.wmf"/><Relationship Id="rId9" Type="http://schemas.openxmlformats.org/officeDocument/2006/relationships/image" Target="../media/image34.wmf"/><Relationship Id="rId14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4.emf"/><Relationship Id="rId7" Type="http://schemas.openxmlformats.org/officeDocument/2006/relationships/image" Target="../media/image29.wmf"/><Relationship Id="rId2" Type="http://schemas.openxmlformats.org/officeDocument/2006/relationships/image" Target="../media/image43.wmf"/><Relationship Id="rId1" Type="http://schemas.openxmlformats.org/officeDocument/2006/relationships/image" Target="../media/image42.emf"/><Relationship Id="rId6" Type="http://schemas.openxmlformats.org/officeDocument/2006/relationships/image" Target="../media/image45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9.wmf"/><Relationship Id="rId1" Type="http://schemas.openxmlformats.org/officeDocument/2006/relationships/image" Target="../media/image48.e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55.emf"/><Relationship Id="rId7" Type="http://schemas.openxmlformats.org/officeDocument/2006/relationships/image" Target="../media/image57.w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56.emf"/><Relationship Id="rId9" Type="http://schemas.openxmlformats.org/officeDocument/2006/relationships/image" Target="../media/image5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28.wmf"/><Relationship Id="rId7" Type="http://schemas.openxmlformats.org/officeDocument/2006/relationships/image" Target="../media/image6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62.wmf"/><Relationship Id="rId5" Type="http://schemas.openxmlformats.org/officeDocument/2006/relationships/image" Target="../media/image43.wmf"/><Relationship Id="rId10" Type="http://schemas.openxmlformats.org/officeDocument/2006/relationships/image" Target="../media/image66.wmf"/><Relationship Id="rId4" Type="http://schemas.openxmlformats.org/officeDocument/2006/relationships/image" Target="../media/image29.wmf"/><Relationship Id="rId9" Type="http://schemas.openxmlformats.org/officeDocument/2006/relationships/image" Target="../media/image6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432925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D6855189-2729-4081-8887-9A84F51560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7963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5EAC8CC-DFF0-4C78-96F1-3D6161133949}" type="datetimeFigureOut">
              <a:rPr lang="zh-CN" altLang="en-US"/>
              <a:pPr>
                <a:defRPr/>
              </a:pPr>
              <a:t>2017/11/20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8525" y="744538"/>
            <a:ext cx="496411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275" y="4718050"/>
            <a:ext cx="5408613" cy="4468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050" y="9432925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3FADFB8-12DB-4F99-A432-E17F5B126E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309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mtClean="0"/>
              <a:t>2. Qn+1=Qn+A+/B</a:t>
            </a:r>
            <a:endParaRPr lang="zh-CN" altLang="en-US" smtClean="0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0E02700-13AB-4862-999C-8E0A7B965D8F}" type="slidenum">
              <a:rPr lang="zh-CN" altLang="en-US" sz="1200" smtClean="0">
                <a:solidFill>
                  <a:srgbClr val="000000"/>
                </a:solidFill>
              </a:rPr>
              <a:pPr eaLnBrk="1" hangingPunct="1"/>
              <a:t>33</a:t>
            </a:fld>
            <a:endParaRPr lang="zh-CN" altLang="en-US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mtClean="0"/>
              <a:t>3.D</a:t>
            </a: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08265A8-2611-4863-B3F3-AF5D536E35B4}" type="slidenum">
              <a:rPr lang="zh-CN" altLang="en-US" sz="1200" smtClean="0">
                <a:solidFill>
                  <a:srgbClr val="000000"/>
                </a:solidFill>
              </a:rPr>
              <a:pPr eaLnBrk="1" hangingPunct="1"/>
              <a:t>34</a:t>
            </a:fld>
            <a:endParaRPr lang="zh-CN" altLang="en-US" sz="12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6E62B-AFFF-4CC0-BE52-ADDE5D0407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324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695F8-336C-4194-8023-97738A713D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993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66226-4E59-46E2-891B-8490067516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1167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3197225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DA2CF-3ED4-4F99-A741-4FD916E0AC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2128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73025" y="6400800"/>
            <a:ext cx="32004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825" y="6400800"/>
            <a:ext cx="37338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AF1C8-72F9-4C0F-AD4E-55F814E48F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7677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3143250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C1ADC-B4F4-4D7B-922D-485C3A6988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128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29460-300F-4FCC-9EAB-5F9A6F82ED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6913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53C9B-133E-433F-92D1-C2D29EC23F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9546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F18C1-6EAD-4A4B-BFAE-01A383EBCD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04800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02097-32BF-42FC-B12D-D0934A986F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3177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86063" y="1054100"/>
            <a:ext cx="5903912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706D2-C2A2-40A9-A7B5-0C863FE9D5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527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B2073-4B12-486D-9037-F5668B543C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54031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0D480-E6E9-4A85-A2BF-F6997CFB12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8459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C6BC8-D71E-4CA0-8C12-E01A1DA39C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8221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5CEF2-7994-4A08-B7AD-58544747656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317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4E555-C8FA-4963-A4F7-8CD8916E85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086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6B8961-DFA3-4EA1-9626-9B2658996D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771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4C37F-C4B3-4FD6-A584-CE7A1A0A0B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363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DC5AF-7A88-4D54-B241-7BBACC09CA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776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7EFEF-5B2F-48B4-AFB5-5ACCD6F6D6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953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B2FB9-24FE-41E1-AEAE-BEDEB74A68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8674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F7D81-1547-4414-93BF-89E25632B4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83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471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7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7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4CDF500-B46B-470C-A04A-DCD7B5AB29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25" r:id="rId1"/>
    <p:sldLayoutId id="2147485426" r:id="rId2"/>
    <p:sldLayoutId id="2147485427" r:id="rId3"/>
    <p:sldLayoutId id="2147485428" r:id="rId4"/>
    <p:sldLayoutId id="2147485429" r:id="rId5"/>
    <p:sldLayoutId id="2147485430" r:id="rId6"/>
    <p:sldLayoutId id="2147485431" r:id="rId7"/>
    <p:sldLayoutId id="2147485432" r:id="rId8"/>
    <p:sldLayoutId id="2147485433" r:id="rId9"/>
    <p:sldLayoutId id="2147485434" r:id="rId10"/>
    <p:sldLayoutId id="214748543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613"/>
            <a:ext cx="9144000" cy="179387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2E28E8E-B6AF-45E8-84CC-42920DE731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5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37" r:id="rId1"/>
    <p:sldLayoutId id="2147485438" r:id="rId2"/>
    <p:sldLayoutId id="2147485439" r:id="rId3"/>
    <p:sldLayoutId id="2147485440" r:id="rId4"/>
    <p:sldLayoutId id="2147485441" r:id="rId5"/>
    <p:sldLayoutId id="2147485442" r:id="rId6"/>
    <p:sldLayoutId id="2147485443" r:id="rId7"/>
    <p:sldLayoutId id="2147485444" r:id="rId8"/>
    <p:sldLayoutId id="2147485445" r:id="rId9"/>
    <p:sldLayoutId id="2147485446" r:id="rId10"/>
    <p:sldLayoutId id="214748543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ß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Þ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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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33.wmf"/><Relationship Id="rId26" Type="http://schemas.openxmlformats.org/officeDocument/2006/relationships/image" Target="../media/image37.wmf"/><Relationship Id="rId3" Type="http://schemas.openxmlformats.org/officeDocument/2006/relationships/oleObject" Target="../embeddings/oleObject37.bin"/><Relationship Id="rId21" Type="http://schemas.openxmlformats.org/officeDocument/2006/relationships/oleObject" Target="../embeddings/oleObject46.bin"/><Relationship Id="rId34" Type="http://schemas.openxmlformats.org/officeDocument/2006/relationships/image" Target="../media/image38.wmf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44.bin"/><Relationship Id="rId25" Type="http://schemas.openxmlformats.org/officeDocument/2006/relationships/oleObject" Target="../embeddings/oleObject48.bin"/><Relationship Id="rId33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wmf"/><Relationship Id="rId20" Type="http://schemas.openxmlformats.org/officeDocument/2006/relationships/image" Target="../media/image34.wmf"/><Relationship Id="rId29" Type="http://schemas.openxmlformats.org/officeDocument/2006/relationships/oleObject" Target="../embeddings/oleObject51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41.bin"/><Relationship Id="rId24" Type="http://schemas.openxmlformats.org/officeDocument/2006/relationships/image" Target="../media/image36.wmf"/><Relationship Id="rId32" Type="http://schemas.openxmlformats.org/officeDocument/2006/relationships/image" Target="../media/image29.wmf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23" Type="http://schemas.openxmlformats.org/officeDocument/2006/relationships/oleObject" Target="../embeddings/oleObject47.bin"/><Relationship Id="rId28" Type="http://schemas.openxmlformats.org/officeDocument/2006/relationships/oleObject" Target="../embeddings/oleObject50.bin"/><Relationship Id="rId36" Type="http://schemas.openxmlformats.org/officeDocument/2006/relationships/image" Target="../media/image39.wmf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45.bin"/><Relationship Id="rId31" Type="http://schemas.openxmlformats.org/officeDocument/2006/relationships/oleObject" Target="../embeddings/oleObject52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21.wmf"/><Relationship Id="rId22" Type="http://schemas.openxmlformats.org/officeDocument/2006/relationships/image" Target="../media/image35.wmf"/><Relationship Id="rId27" Type="http://schemas.openxmlformats.org/officeDocument/2006/relationships/oleObject" Target="../embeddings/oleObject49.bin"/><Relationship Id="rId30" Type="http://schemas.openxmlformats.org/officeDocument/2006/relationships/image" Target="../media/image28.wmf"/><Relationship Id="rId35" Type="http://schemas.openxmlformats.org/officeDocument/2006/relationships/oleObject" Target="../embeddings/oleObject5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62.bin"/><Relationship Id="rId3" Type="http://schemas.openxmlformats.org/officeDocument/2006/relationships/image" Target="../media/image47.png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59.bin"/><Relationship Id="rId17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1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7.wmf"/><Relationship Id="rId5" Type="http://schemas.openxmlformats.org/officeDocument/2006/relationships/image" Target="../media/image42.emf"/><Relationship Id="rId15" Type="http://schemas.openxmlformats.org/officeDocument/2006/relationships/image" Target="../media/image45.wmf"/><Relationship Id="rId10" Type="http://schemas.openxmlformats.org/officeDocument/2006/relationships/oleObject" Target="../embeddings/oleObject58.bin"/><Relationship Id="rId19" Type="http://schemas.openxmlformats.org/officeDocument/2006/relationships/image" Target="../media/image46.wmf"/><Relationship Id="rId4" Type="http://schemas.openxmlformats.org/officeDocument/2006/relationships/oleObject" Target="../embeddings/oleObject55.bin"/><Relationship Id="rId9" Type="http://schemas.openxmlformats.org/officeDocument/2006/relationships/image" Target="../media/image44.emf"/><Relationship Id="rId14" Type="http://schemas.openxmlformats.org/officeDocument/2006/relationships/oleObject" Target="../embeddings/oleObject6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6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50.wmf"/><Relationship Id="rId4" Type="http://schemas.openxmlformats.org/officeDocument/2006/relationships/image" Target="../media/image48.e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5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29.wmf"/><Relationship Id="rId3" Type="http://schemas.openxmlformats.org/officeDocument/2006/relationships/oleObject" Target="../embeddings/oleObject69.bin"/><Relationship Id="rId21" Type="http://schemas.openxmlformats.org/officeDocument/2006/relationships/image" Target="../media/image59.png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.wmf"/><Relationship Id="rId20" Type="http://schemas.openxmlformats.org/officeDocument/2006/relationships/image" Target="../media/image58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4.e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10" Type="http://schemas.openxmlformats.org/officeDocument/2006/relationships/image" Target="../media/image56.emf"/><Relationship Id="rId19" Type="http://schemas.openxmlformats.org/officeDocument/2006/relationships/oleObject" Target="../embeddings/oleObject77.bin"/><Relationship Id="rId4" Type="http://schemas.openxmlformats.org/officeDocument/2006/relationships/image" Target="../media/image53.e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62.wmf"/><Relationship Id="rId26" Type="http://schemas.openxmlformats.org/officeDocument/2006/relationships/oleObject" Target="../embeddings/oleObject93.bin"/><Relationship Id="rId3" Type="http://schemas.openxmlformats.org/officeDocument/2006/relationships/oleObject" Target="../embeddings/oleObject78.bin"/><Relationship Id="rId21" Type="http://schemas.openxmlformats.org/officeDocument/2006/relationships/oleObject" Target="../embeddings/oleObject90.bin"/><Relationship Id="rId7" Type="http://schemas.openxmlformats.org/officeDocument/2006/relationships/oleObject" Target="../embeddings/oleObject80.bin"/><Relationship Id="rId12" Type="http://schemas.openxmlformats.org/officeDocument/2006/relationships/oleObject" Target="../embeddings/oleObject83.bin"/><Relationship Id="rId17" Type="http://schemas.openxmlformats.org/officeDocument/2006/relationships/oleObject" Target="../embeddings/oleObject87.bin"/><Relationship Id="rId25" Type="http://schemas.openxmlformats.org/officeDocument/2006/relationships/oleObject" Target="../embeddings/oleObject92.bin"/><Relationship Id="rId33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wmf"/><Relationship Id="rId20" Type="http://schemas.openxmlformats.org/officeDocument/2006/relationships/oleObject" Target="../embeddings/oleObject89.bin"/><Relationship Id="rId29" Type="http://schemas.openxmlformats.org/officeDocument/2006/relationships/image" Target="../media/image66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82.bin"/><Relationship Id="rId24" Type="http://schemas.openxmlformats.org/officeDocument/2006/relationships/image" Target="../media/image64.wmf"/><Relationship Id="rId32" Type="http://schemas.openxmlformats.org/officeDocument/2006/relationships/oleObject" Target="../embeddings/oleObject97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6.bin"/><Relationship Id="rId23" Type="http://schemas.openxmlformats.org/officeDocument/2006/relationships/oleObject" Target="../embeddings/oleObject91.bin"/><Relationship Id="rId28" Type="http://schemas.openxmlformats.org/officeDocument/2006/relationships/oleObject" Target="../embeddings/oleObject94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88.bin"/><Relationship Id="rId31" Type="http://schemas.openxmlformats.org/officeDocument/2006/relationships/oleObject" Target="../embeddings/oleObject96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81.bin"/><Relationship Id="rId14" Type="http://schemas.openxmlformats.org/officeDocument/2006/relationships/oleObject" Target="../embeddings/oleObject85.bin"/><Relationship Id="rId22" Type="http://schemas.openxmlformats.org/officeDocument/2006/relationships/image" Target="../media/image63.wmf"/><Relationship Id="rId27" Type="http://schemas.openxmlformats.org/officeDocument/2006/relationships/image" Target="../media/image65.wmf"/><Relationship Id="rId30" Type="http://schemas.openxmlformats.org/officeDocument/2006/relationships/oleObject" Target="../embeddings/oleObject9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78.png"/><Relationship Id="rId4" Type="http://schemas.openxmlformats.org/officeDocument/2006/relationships/image" Target="../media/image77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81.png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8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13" Type="http://schemas.openxmlformats.org/officeDocument/2006/relationships/oleObject" Target="../embeddings/oleObject109.bin"/><Relationship Id="rId18" Type="http://schemas.openxmlformats.org/officeDocument/2006/relationships/image" Target="../media/image86.wmf"/><Relationship Id="rId3" Type="http://schemas.openxmlformats.org/officeDocument/2006/relationships/oleObject" Target="../embeddings/oleObject104.bin"/><Relationship Id="rId21" Type="http://schemas.openxmlformats.org/officeDocument/2006/relationships/oleObject" Target="../embeddings/oleObject113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wmf"/><Relationship Id="rId20" Type="http://schemas.openxmlformats.org/officeDocument/2006/relationships/image" Target="../media/image87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4.e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12.bin"/><Relationship Id="rId4" Type="http://schemas.openxmlformats.org/officeDocument/2006/relationships/image" Target="../media/image83.e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28.wmf"/><Relationship Id="rId22" Type="http://schemas.openxmlformats.org/officeDocument/2006/relationships/oleObject" Target="../embeddings/oleObject11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13" Type="http://schemas.openxmlformats.org/officeDocument/2006/relationships/oleObject" Target="../embeddings/oleObject120.bin"/><Relationship Id="rId18" Type="http://schemas.openxmlformats.org/officeDocument/2006/relationships/image" Target="../media/image29.wmf"/><Relationship Id="rId26" Type="http://schemas.openxmlformats.org/officeDocument/2006/relationships/image" Target="../media/image92.wmf"/><Relationship Id="rId3" Type="http://schemas.openxmlformats.org/officeDocument/2006/relationships/oleObject" Target="../embeddings/oleObject115.bin"/><Relationship Id="rId21" Type="http://schemas.openxmlformats.org/officeDocument/2006/relationships/oleObject" Target="../embeddings/oleObject125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22.bin"/><Relationship Id="rId25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.wmf"/><Relationship Id="rId20" Type="http://schemas.openxmlformats.org/officeDocument/2006/relationships/oleObject" Target="../embeddings/oleObject124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9.emf"/><Relationship Id="rId11" Type="http://schemas.openxmlformats.org/officeDocument/2006/relationships/oleObject" Target="../embeddings/oleObject119.bin"/><Relationship Id="rId24" Type="http://schemas.openxmlformats.org/officeDocument/2006/relationships/oleObject" Target="../embeddings/oleObject128.bin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23" Type="http://schemas.openxmlformats.org/officeDocument/2006/relationships/oleObject" Target="../embeddings/oleObject127.bin"/><Relationship Id="rId28" Type="http://schemas.openxmlformats.org/officeDocument/2006/relationships/oleObject" Target="../embeddings/oleObject131.bin"/><Relationship Id="rId10" Type="http://schemas.openxmlformats.org/officeDocument/2006/relationships/image" Target="../media/image91.emf"/><Relationship Id="rId19" Type="http://schemas.openxmlformats.org/officeDocument/2006/relationships/oleObject" Target="../embeddings/oleObject123.bin"/><Relationship Id="rId4" Type="http://schemas.openxmlformats.org/officeDocument/2006/relationships/image" Target="../media/image88.e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8.wmf"/><Relationship Id="rId22" Type="http://schemas.openxmlformats.org/officeDocument/2006/relationships/oleObject" Target="../embeddings/oleObject126.bin"/><Relationship Id="rId27" Type="http://schemas.openxmlformats.org/officeDocument/2006/relationships/oleObject" Target="../embeddings/oleObject130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97.wmf"/><Relationship Id="rId26" Type="http://schemas.openxmlformats.org/officeDocument/2006/relationships/image" Target="../media/image101.emf"/><Relationship Id="rId3" Type="http://schemas.openxmlformats.org/officeDocument/2006/relationships/oleObject" Target="../embeddings/oleObject132.bin"/><Relationship Id="rId21" Type="http://schemas.openxmlformats.org/officeDocument/2006/relationships/oleObject" Target="../embeddings/oleObject141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39.bin"/><Relationship Id="rId25" Type="http://schemas.openxmlformats.org/officeDocument/2006/relationships/oleObject" Target="../embeddings/oleObject143.bin"/><Relationship Id="rId33" Type="http://schemas.openxmlformats.org/officeDocument/2006/relationships/image" Target="../media/image10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wmf"/><Relationship Id="rId20" Type="http://schemas.openxmlformats.org/officeDocument/2006/relationships/image" Target="../media/image98.wmf"/><Relationship Id="rId29" Type="http://schemas.openxmlformats.org/officeDocument/2006/relationships/oleObject" Target="../embeddings/oleObject146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4.emf"/><Relationship Id="rId11" Type="http://schemas.openxmlformats.org/officeDocument/2006/relationships/oleObject" Target="../embeddings/oleObject136.bin"/><Relationship Id="rId24" Type="http://schemas.openxmlformats.org/officeDocument/2006/relationships/image" Target="../media/image100.emf"/><Relationship Id="rId32" Type="http://schemas.openxmlformats.org/officeDocument/2006/relationships/oleObject" Target="../embeddings/oleObject149.bin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23" Type="http://schemas.openxmlformats.org/officeDocument/2006/relationships/oleObject" Target="../embeddings/oleObject142.bin"/><Relationship Id="rId28" Type="http://schemas.openxmlformats.org/officeDocument/2006/relationships/oleObject" Target="../embeddings/oleObject145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40.bin"/><Relationship Id="rId31" Type="http://schemas.openxmlformats.org/officeDocument/2006/relationships/oleObject" Target="../embeddings/oleObject148.bin"/><Relationship Id="rId4" Type="http://schemas.openxmlformats.org/officeDocument/2006/relationships/image" Target="../media/image93.e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96.wmf"/><Relationship Id="rId22" Type="http://schemas.openxmlformats.org/officeDocument/2006/relationships/image" Target="../media/image99.emf"/><Relationship Id="rId27" Type="http://schemas.openxmlformats.org/officeDocument/2006/relationships/oleObject" Target="../embeddings/oleObject144.bin"/><Relationship Id="rId30" Type="http://schemas.openxmlformats.org/officeDocument/2006/relationships/oleObject" Target="../embeddings/oleObject14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2.bin"/><Relationship Id="rId3" Type="http://schemas.openxmlformats.org/officeDocument/2006/relationships/image" Target="../media/image105.png"/><Relationship Id="rId7" Type="http://schemas.openxmlformats.org/officeDocument/2006/relationships/image" Target="../media/image10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51.bin"/><Relationship Id="rId11" Type="http://schemas.openxmlformats.org/officeDocument/2006/relationships/image" Target="../media/image107.png"/><Relationship Id="rId5" Type="http://schemas.openxmlformats.org/officeDocument/2006/relationships/image" Target="../media/image43.wmf"/><Relationship Id="rId10" Type="http://schemas.openxmlformats.org/officeDocument/2006/relationships/image" Target="../media/image106.png"/><Relationship Id="rId4" Type="http://schemas.openxmlformats.org/officeDocument/2006/relationships/oleObject" Target="../embeddings/oleObject150.bin"/><Relationship Id="rId9" Type="http://schemas.openxmlformats.org/officeDocument/2006/relationships/image" Target="../media/image104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8" Type="http://schemas.openxmlformats.org/officeDocument/2006/relationships/oleObject" Target="../embeddings/oleObject10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1.wmf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9.wmf"/><Relationship Id="rId25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3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4.png"/><Relationship Id="rId23" Type="http://schemas.openxmlformats.org/officeDocument/2006/relationships/image" Target="../media/image12.wmf"/><Relationship Id="rId10" Type="http://schemas.openxmlformats.org/officeDocument/2006/relationships/image" Target="../media/image8.wmf"/><Relationship Id="rId19" Type="http://schemas.openxmlformats.org/officeDocument/2006/relationships/image" Target="../media/image10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8.bin"/><Relationship Id="rId22" Type="http://schemas.openxmlformats.org/officeDocument/2006/relationships/oleObject" Target="../embeddings/oleObject12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2.emf"/><Relationship Id="rId4" Type="http://schemas.openxmlformats.org/officeDocument/2006/relationships/image" Target="../media/image111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11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9.wmf"/><Relationship Id="rId17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25.wmf"/><Relationship Id="rId26" Type="http://schemas.openxmlformats.org/officeDocument/2006/relationships/image" Target="../media/image28.wmf"/><Relationship Id="rId3" Type="http://schemas.openxmlformats.org/officeDocument/2006/relationships/oleObject" Target="../embeddings/oleObject23.bin"/><Relationship Id="rId21" Type="http://schemas.openxmlformats.org/officeDocument/2006/relationships/oleObject" Target="../embeddings/oleObject32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30.bin"/><Relationship Id="rId25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20" Type="http://schemas.openxmlformats.org/officeDocument/2006/relationships/image" Target="../media/image26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27.bin"/><Relationship Id="rId24" Type="http://schemas.openxmlformats.org/officeDocument/2006/relationships/oleObject" Target="../embeddings/oleObject34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28" Type="http://schemas.openxmlformats.org/officeDocument/2006/relationships/image" Target="../media/image29.wmf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1.wmf"/><Relationship Id="rId22" Type="http://schemas.openxmlformats.org/officeDocument/2006/relationships/image" Target="../media/image27.emf"/><Relationship Id="rId27" Type="http://schemas.openxmlformats.org/officeDocument/2006/relationships/oleObject" Target="../embeddings/oleObject3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Grp="1" noChangeArrowheads="1"/>
          </p:cNvSpPr>
          <p:nvPr>
            <p:ph type="title"/>
          </p:nvPr>
        </p:nvSpPr>
        <p:spPr>
          <a:xfrm>
            <a:off x="1571625" y="3571875"/>
            <a:ext cx="6286500" cy="1054100"/>
          </a:xfrm>
          <a:prstGeom prst="roundRect">
            <a:avLst>
              <a:gd name="adj" fmla="val 25079"/>
            </a:avLst>
          </a:prstGeom>
        </p:spPr>
        <p:txBody>
          <a:bodyPr/>
          <a:lstStyle/>
          <a:p>
            <a:pPr marL="914400" indent="-914400" eaLnBrk="1" hangingPunct="1"/>
            <a:r>
              <a:rPr lang="zh-CN" altLang="en-US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mtClean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章 锁存器与触发器</a:t>
            </a:r>
          </a:p>
        </p:txBody>
      </p:sp>
      <p:sp>
        <p:nvSpPr>
          <p:cNvPr id="13315" name="AutoShape 7"/>
          <p:cNvSpPr>
            <a:spLocks noChangeArrowheads="1"/>
          </p:cNvSpPr>
          <p:nvPr/>
        </p:nvSpPr>
        <p:spPr bwMode="auto">
          <a:xfrm>
            <a:off x="611188" y="1004888"/>
            <a:ext cx="6697662" cy="911225"/>
          </a:xfrm>
          <a:prstGeom prst="roundRect">
            <a:avLst>
              <a:gd name="adj" fmla="val 2507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marL="914400" indent="-9144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chemeClr val="tx2"/>
                </a:solidFill>
                <a:latin typeface="Arial" charset="0"/>
              </a:rPr>
              <a:t> </a:t>
            </a:r>
            <a:r>
              <a:rPr lang="zh-CN" altLang="en-US" sz="4800" b="1">
                <a:solidFill>
                  <a:srgbClr val="FF0066"/>
                </a:solidFill>
                <a:latin typeface="Arial" charset="0"/>
                <a:ea typeface="楷体_GB2312" pitchFamily="49" charset="-122"/>
              </a:rPr>
              <a:t>数字逻辑设计</a:t>
            </a:r>
            <a:endParaRPr lang="en-US" altLang="zh-CN" sz="4800" b="1">
              <a:solidFill>
                <a:srgbClr val="FF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83"/>
          <p:cNvGrpSpPr>
            <a:grpSpLocks/>
          </p:cNvGrpSpPr>
          <p:nvPr/>
        </p:nvGrpSpPr>
        <p:grpSpPr bwMode="auto">
          <a:xfrm>
            <a:off x="4500563" y="3155950"/>
            <a:ext cx="4429125" cy="1630363"/>
            <a:chOff x="4500562" y="3594774"/>
            <a:chExt cx="4429124" cy="2763184"/>
          </a:xfrm>
        </p:grpSpPr>
        <p:sp>
          <p:nvSpPr>
            <p:cNvPr id="181" name="矩形 180"/>
            <p:cNvSpPr/>
            <p:nvPr/>
          </p:nvSpPr>
          <p:spPr>
            <a:xfrm>
              <a:off x="4500562" y="4286243"/>
              <a:ext cx="4429124" cy="2071715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646" name="矩形 181"/>
            <p:cNvSpPr>
              <a:spLocks noChangeArrowheads="1"/>
            </p:cNvSpPr>
            <p:nvPr/>
          </p:nvSpPr>
          <p:spPr bwMode="auto">
            <a:xfrm>
              <a:off x="4572000" y="3594774"/>
              <a:ext cx="1418978" cy="46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Char char="n"/>
              </a:pP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注意：</a:t>
              </a:r>
              <a:endParaRPr lang="zh-CN" altLang="en-US" sz="2400">
                <a:solidFill>
                  <a:srgbClr val="FF0000"/>
                </a:solidFill>
              </a:endParaRPr>
            </a:p>
          </p:txBody>
        </p:sp>
      </p:grpSp>
      <p:sp>
        <p:nvSpPr>
          <p:cNvPr id="22531" name="Text Box 24"/>
          <p:cNvSpPr txBox="1">
            <a:spLocks noChangeArrowheads="1"/>
          </p:cNvSpPr>
          <p:nvPr/>
        </p:nvSpPr>
        <p:spPr bwMode="auto">
          <a:xfrm>
            <a:off x="500063" y="142875"/>
            <a:ext cx="4357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带有异步控制端的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锁存器</a:t>
            </a:r>
            <a:endParaRPr kumimoji="1" lang="zh-CN" alt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组合 168"/>
          <p:cNvGrpSpPr>
            <a:grpSpLocks/>
          </p:cNvGrpSpPr>
          <p:nvPr/>
        </p:nvGrpSpPr>
        <p:grpSpPr bwMode="auto">
          <a:xfrm>
            <a:off x="1517650" y="2571750"/>
            <a:ext cx="3024188" cy="2249488"/>
            <a:chOff x="1518182" y="2572538"/>
            <a:chExt cx="3023652" cy="2249103"/>
          </a:xfrm>
        </p:grpSpPr>
        <p:graphicFrame>
          <p:nvGraphicFramePr>
            <p:cNvPr id="22635" name="Object 9"/>
            <p:cNvGraphicFramePr>
              <a:graphicFrameLocks noChangeAspect="1"/>
            </p:cNvGraphicFramePr>
            <p:nvPr/>
          </p:nvGraphicFramePr>
          <p:xfrm>
            <a:off x="4143372" y="2714620"/>
            <a:ext cx="398462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47" name="公式" r:id="rId3" imgW="203024" imgH="215713" progId="Equation.3">
                    <p:embed/>
                  </p:oleObj>
                </mc:Choice>
                <mc:Fallback>
                  <p:oleObj name="公式" r:id="rId3" imgW="203024" imgH="215713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3372" y="2714620"/>
                          <a:ext cx="398462" cy="350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636" name="组合 100"/>
            <p:cNvGrpSpPr>
              <a:grpSpLocks/>
            </p:cNvGrpSpPr>
            <p:nvPr/>
          </p:nvGrpSpPr>
          <p:grpSpPr bwMode="auto">
            <a:xfrm>
              <a:off x="1518182" y="2572538"/>
              <a:ext cx="2625190" cy="2249103"/>
              <a:chOff x="1518182" y="2572538"/>
              <a:chExt cx="2625190" cy="2249103"/>
            </a:xfrm>
          </p:grpSpPr>
          <p:cxnSp>
            <p:nvCxnSpPr>
              <p:cNvPr id="72" name="直接连接符 71"/>
              <p:cNvCxnSpPr/>
              <p:nvPr/>
            </p:nvCxnSpPr>
            <p:spPr>
              <a:xfrm rot="16200000" flipH="1">
                <a:off x="1176927" y="4429596"/>
                <a:ext cx="714253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rot="16200000" flipH="1">
                <a:off x="2981596" y="4435945"/>
                <a:ext cx="701555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rot="5400000">
                <a:off x="2964138" y="2750308"/>
                <a:ext cx="357127" cy="1587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rot="10800000">
                <a:off x="3149843" y="2929665"/>
                <a:ext cx="993599" cy="1587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 rot="10800000">
                <a:off x="1518182" y="4786722"/>
                <a:ext cx="2268136" cy="1587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 rot="5400000">
                <a:off x="2857789" y="3858194"/>
                <a:ext cx="1857057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椭圆 95"/>
              <p:cNvSpPr/>
              <p:nvPr/>
            </p:nvSpPr>
            <p:spPr>
              <a:xfrm>
                <a:off x="3286344" y="4762913"/>
                <a:ext cx="71425" cy="5872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3748225" y="2891571"/>
                <a:ext cx="90471" cy="825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</p:grpSp>
      <p:grpSp>
        <p:nvGrpSpPr>
          <p:cNvPr id="5" name="组合 167"/>
          <p:cNvGrpSpPr>
            <a:grpSpLocks/>
          </p:cNvGrpSpPr>
          <p:nvPr/>
        </p:nvGrpSpPr>
        <p:grpSpPr bwMode="auto">
          <a:xfrm>
            <a:off x="285750" y="2571750"/>
            <a:ext cx="2941638" cy="2020888"/>
            <a:chOff x="285720" y="2571744"/>
            <a:chExt cx="2941658" cy="2021297"/>
          </a:xfrm>
        </p:grpSpPr>
        <p:graphicFrame>
          <p:nvGraphicFramePr>
            <p:cNvPr id="22625" name="Object 8"/>
            <p:cNvGraphicFramePr>
              <a:graphicFrameLocks noChangeAspect="1"/>
            </p:cNvGraphicFramePr>
            <p:nvPr/>
          </p:nvGraphicFramePr>
          <p:xfrm>
            <a:off x="285720" y="2714620"/>
            <a:ext cx="374650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48" name="公式" r:id="rId5" imgW="190335" imgH="215713" progId="Equation.3">
                    <p:embed/>
                  </p:oleObj>
                </mc:Choice>
                <mc:Fallback>
                  <p:oleObj name="公式" r:id="rId5" imgW="190335" imgH="215713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720" y="2714620"/>
                          <a:ext cx="374650" cy="350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626" name="组合 99"/>
            <p:cNvGrpSpPr>
              <a:grpSpLocks/>
            </p:cNvGrpSpPr>
            <p:nvPr/>
          </p:nvGrpSpPr>
          <p:grpSpPr bwMode="auto">
            <a:xfrm>
              <a:off x="642910" y="2571744"/>
              <a:ext cx="2584468" cy="2021297"/>
              <a:chOff x="642910" y="2571744"/>
              <a:chExt cx="2584468" cy="2021297"/>
            </a:xfrm>
          </p:grpSpPr>
          <p:cxnSp>
            <p:nvCxnSpPr>
              <p:cNvPr id="71" name="直接连接符 70"/>
              <p:cNvCxnSpPr/>
              <p:nvPr/>
            </p:nvCxnSpPr>
            <p:spPr>
              <a:xfrm rot="5400000">
                <a:off x="1178647" y="4320729"/>
                <a:ext cx="500163" cy="3175"/>
              </a:xfrm>
              <a:prstGeom prst="line">
                <a:avLst/>
              </a:prstGeom>
              <a:ln w="254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5400000">
                <a:off x="2983648" y="4328669"/>
                <a:ext cx="487461" cy="0"/>
              </a:xfrm>
              <a:prstGeom prst="line">
                <a:avLst/>
              </a:prstGeom>
              <a:ln w="254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rot="5400000">
                <a:off x="179196" y="3749908"/>
                <a:ext cx="1643395" cy="1588"/>
              </a:xfrm>
              <a:prstGeom prst="line">
                <a:avLst/>
              </a:prstGeom>
              <a:ln w="254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rot="5400000">
                <a:off x="1465206" y="2749580"/>
                <a:ext cx="357260" cy="1587"/>
              </a:xfrm>
              <a:prstGeom prst="line">
                <a:avLst/>
              </a:prstGeom>
              <a:ln w="254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 rot="10800000">
                <a:off x="642910" y="2929004"/>
                <a:ext cx="993782" cy="1587"/>
              </a:xfrm>
              <a:prstGeom prst="line">
                <a:avLst/>
              </a:prstGeom>
              <a:ln w="254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 rot="10800000">
                <a:off x="1000099" y="4572399"/>
                <a:ext cx="2214578" cy="1588"/>
              </a:xfrm>
              <a:prstGeom prst="line">
                <a:avLst/>
              </a:prstGeom>
              <a:ln w="254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椭圆 88"/>
              <p:cNvSpPr/>
              <p:nvPr/>
            </p:nvSpPr>
            <p:spPr>
              <a:xfrm>
                <a:off x="1395390" y="4534291"/>
                <a:ext cx="71437" cy="587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954062" y="2882957"/>
                <a:ext cx="90488" cy="8415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</p:grpSp>
      <p:grpSp>
        <p:nvGrpSpPr>
          <p:cNvPr id="7" name="组合 101"/>
          <p:cNvGrpSpPr>
            <a:grpSpLocks/>
          </p:cNvGrpSpPr>
          <p:nvPr/>
        </p:nvGrpSpPr>
        <p:grpSpPr bwMode="auto">
          <a:xfrm>
            <a:off x="1150938" y="642938"/>
            <a:ext cx="2579687" cy="6072187"/>
            <a:chOff x="1304925" y="1285855"/>
            <a:chExt cx="2052629" cy="5214979"/>
          </a:xfrm>
        </p:grpSpPr>
        <p:grpSp>
          <p:nvGrpSpPr>
            <p:cNvPr id="22562" name="组合 1"/>
            <p:cNvGrpSpPr>
              <a:grpSpLocks/>
            </p:cNvGrpSpPr>
            <p:nvPr/>
          </p:nvGrpSpPr>
          <p:grpSpPr bwMode="auto">
            <a:xfrm>
              <a:off x="1428729" y="1285855"/>
              <a:ext cx="1714515" cy="2216878"/>
              <a:chOff x="819827" y="1928802"/>
              <a:chExt cx="2155139" cy="3142950"/>
            </a:xfrm>
          </p:grpSpPr>
          <p:grpSp>
            <p:nvGrpSpPr>
              <p:cNvPr id="22593" name="组合 20"/>
              <p:cNvGrpSpPr>
                <a:grpSpLocks/>
              </p:cNvGrpSpPr>
              <p:nvPr/>
            </p:nvGrpSpPr>
            <p:grpSpPr bwMode="auto">
              <a:xfrm rot="-5400000">
                <a:off x="614053" y="3426337"/>
                <a:ext cx="1056078" cy="644530"/>
                <a:chOff x="856430" y="3429000"/>
                <a:chExt cx="1056078" cy="644530"/>
              </a:xfrm>
            </p:grpSpPr>
            <p:grpSp>
              <p:nvGrpSpPr>
                <p:cNvPr id="22619" name="组合 18"/>
                <p:cNvGrpSpPr>
                  <a:grpSpLocks/>
                </p:cNvGrpSpPr>
                <p:nvPr/>
              </p:nvGrpSpPr>
              <p:grpSpPr bwMode="auto">
                <a:xfrm>
                  <a:off x="856430" y="3429000"/>
                  <a:ext cx="858050" cy="644530"/>
                  <a:chOff x="856430" y="3286124"/>
                  <a:chExt cx="1429554" cy="787406"/>
                </a:xfrm>
              </p:grpSpPr>
              <p:sp>
                <p:nvSpPr>
                  <p:cNvPr id="162" name="弧形 161"/>
                  <p:cNvSpPr/>
                  <p:nvPr/>
                </p:nvSpPr>
                <p:spPr>
                  <a:xfrm>
                    <a:off x="1299717" y="3286103"/>
                    <a:ext cx="1001532" cy="785600"/>
                  </a:xfrm>
                  <a:prstGeom prst="arc">
                    <a:avLst>
                      <a:gd name="adj1" fmla="val 16200000"/>
                      <a:gd name="adj2" fmla="val 5524654"/>
                    </a:avLst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cxnSp>
                <p:nvCxnSpPr>
                  <p:cNvPr id="163" name="直接连接符 162"/>
                  <p:cNvCxnSpPr>
                    <a:endCxn id="162" idx="0"/>
                  </p:cNvCxnSpPr>
                  <p:nvPr/>
                </p:nvCxnSpPr>
                <p:spPr>
                  <a:xfrm>
                    <a:off x="871407" y="3286103"/>
                    <a:ext cx="930686" cy="193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直接连接符 34"/>
                  <p:cNvCxnSpPr/>
                  <p:nvPr/>
                </p:nvCxnSpPr>
                <p:spPr>
                  <a:xfrm>
                    <a:off x="871406" y="4071703"/>
                    <a:ext cx="930686" cy="194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直接连接符 35"/>
                  <p:cNvCxnSpPr/>
                  <p:nvPr/>
                </p:nvCxnSpPr>
                <p:spPr>
                  <a:xfrm rot="5400000">
                    <a:off x="413228" y="3679873"/>
                    <a:ext cx="78754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1" name="椭圆 160"/>
                <p:cNvSpPr/>
                <p:nvPr/>
              </p:nvSpPr>
              <p:spPr>
                <a:xfrm>
                  <a:off x="1737174" y="3668737"/>
                  <a:ext cx="175896" cy="14448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2594" name="组合 21"/>
              <p:cNvGrpSpPr>
                <a:grpSpLocks/>
              </p:cNvGrpSpPr>
              <p:nvPr/>
            </p:nvGrpSpPr>
            <p:grpSpPr bwMode="auto">
              <a:xfrm rot="-5400000">
                <a:off x="2128746" y="3431918"/>
                <a:ext cx="1047909" cy="644530"/>
                <a:chOff x="856430" y="3429000"/>
                <a:chExt cx="1047909" cy="644530"/>
              </a:xfrm>
            </p:grpSpPr>
            <p:grpSp>
              <p:nvGrpSpPr>
                <p:cNvPr id="22613" name="组合 18"/>
                <p:cNvGrpSpPr>
                  <a:grpSpLocks/>
                </p:cNvGrpSpPr>
                <p:nvPr/>
              </p:nvGrpSpPr>
              <p:grpSpPr bwMode="auto">
                <a:xfrm>
                  <a:off x="856430" y="3429000"/>
                  <a:ext cx="858050" cy="644530"/>
                  <a:chOff x="856430" y="3286124"/>
                  <a:chExt cx="1429554" cy="787406"/>
                </a:xfrm>
              </p:grpSpPr>
              <p:sp>
                <p:nvSpPr>
                  <p:cNvPr id="156" name="弧形 24"/>
                  <p:cNvSpPr/>
                  <p:nvPr/>
                </p:nvSpPr>
                <p:spPr>
                  <a:xfrm>
                    <a:off x="1308651" y="3285334"/>
                    <a:ext cx="1049837" cy="785601"/>
                  </a:xfrm>
                  <a:prstGeom prst="arc">
                    <a:avLst>
                      <a:gd name="adj1" fmla="val 16200000"/>
                      <a:gd name="adj2" fmla="val 5524654"/>
                    </a:avLst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cxnSp>
                <p:nvCxnSpPr>
                  <p:cNvPr id="157" name="直接连接符 27"/>
                  <p:cNvCxnSpPr/>
                  <p:nvPr/>
                </p:nvCxnSpPr>
                <p:spPr>
                  <a:xfrm>
                    <a:off x="906106" y="3285335"/>
                    <a:ext cx="930685" cy="194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直接连接符 28"/>
                  <p:cNvCxnSpPr/>
                  <p:nvPr/>
                </p:nvCxnSpPr>
                <p:spPr>
                  <a:xfrm>
                    <a:off x="906107" y="4070937"/>
                    <a:ext cx="930685" cy="193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直接连接符 29"/>
                  <p:cNvCxnSpPr/>
                  <p:nvPr/>
                </p:nvCxnSpPr>
                <p:spPr>
                  <a:xfrm rot="5400000">
                    <a:off x="447928" y="3640310"/>
                    <a:ext cx="78754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5" name="椭圆 154"/>
                <p:cNvSpPr/>
                <p:nvPr/>
              </p:nvSpPr>
              <p:spPr>
                <a:xfrm>
                  <a:off x="1758000" y="3668111"/>
                  <a:ext cx="175896" cy="1429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  <p:cxnSp>
            <p:nvCxnSpPr>
              <p:cNvPr id="136" name="直接连接符 135"/>
              <p:cNvCxnSpPr/>
              <p:nvPr/>
            </p:nvCxnSpPr>
            <p:spPr>
              <a:xfrm rot="5400000">
                <a:off x="607636" y="4678572"/>
                <a:ext cx="784771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/>
              <p:nvPr/>
            </p:nvCxnSpPr>
            <p:spPr>
              <a:xfrm rot="5400000">
                <a:off x="2392926" y="4677605"/>
                <a:ext cx="786704" cy="15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33"/>
              <p:cNvCxnSpPr/>
              <p:nvPr/>
            </p:nvCxnSpPr>
            <p:spPr>
              <a:xfrm rot="5400000">
                <a:off x="1071267" y="4498809"/>
                <a:ext cx="429111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34"/>
              <p:cNvCxnSpPr/>
              <p:nvPr/>
            </p:nvCxnSpPr>
            <p:spPr>
              <a:xfrm rot="5400000">
                <a:off x="2285921" y="4498808"/>
                <a:ext cx="429111" cy="15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 rot="5400000">
                <a:off x="2250992" y="2821023"/>
                <a:ext cx="784771" cy="15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600" name="组合 69"/>
              <p:cNvGrpSpPr>
                <a:grpSpLocks/>
              </p:cNvGrpSpPr>
              <p:nvPr/>
            </p:nvGrpSpPr>
            <p:grpSpPr bwMode="auto">
              <a:xfrm>
                <a:off x="1285852" y="2857496"/>
                <a:ext cx="1357322" cy="1858976"/>
                <a:chOff x="1500166" y="2857496"/>
                <a:chExt cx="1357322" cy="1858976"/>
              </a:xfrm>
            </p:grpSpPr>
            <p:cxnSp>
              <p:nvCxnSpPr>
                <p:cNvPr id="151" name="直接连接符 21"/>
                <p:cNvCxnSpPr/>
                <p:nvPr/>
              </p:nvCxnSpPr>
              <p:spPr>
                <a:xfrm rot="10800000">
                  <a:off x="1469175" y="4716091"/>
                  <a:ext cx="244519" cy="193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直接连接符 151"/>
                <p:cNvCxnSpPr/>
                <p:nvPr/>
              </p:nvCxnSpPr>
              <p:spPr>
                <a:xfrm rot="10800000">
                  <a:off x="2642547" y="2858542"/>
                  <a:ext cx="214351" cy="193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接连接符 152"/>
                <p:cNvCxnSpPr/>
                <p:nvPr/>
              </p:nvCxnSpPr>
              <p:spPr>
                <a:xfrm rot="5400000">
                  <a:off x="1249346" y="3322889"/>
                  <a:ext cx="1857549" cy="92885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01" name="组合 68"/>
              <p:cNvGrpSpPr>
                <a:grpSpLocks/>
              </p:cNvGrpSpPr>
              <p:nvPr/>
            </p:nvGrpSpPr>
            <p:grpSpPr bwMode="auto">
              <a:xfrm>
                <a:off x="1142976" y="2857496"/>
                <a:ext cx="1357322" cy="1858976"/>
                <a:chOff x="1357290" y="2857496"/>
                <a:chExt cx="1357322" cy="1858976"/>
              </a:xfrm>
            </p:grpSpPr>
            <p:cxnSp>
              <p:nvCxnSpPr>
                <p:cNvPr id="148" name="直接连接符 147"/>
                <p:cNvCxnSpPr/>
                <p:nvPr/>
              </p:nvCxnSpPr>
              <p:spPr>
                <a:xfrm>
                  <a:off x="2499647" y="4716091"/>
                  <a:ext cx="214351" cy="193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/>
                <p:cNvCxnSpPr/>
                <p:nvPr/>
              </p:nvCxnSpPr>
              <p:spPr>
                <a:xfrm flipV="1">
                  <a:off x="1326275" y="2858542"/>
                  <a:ext cx="214350" cy="193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接连接符 149"/>
                <p:cNvCxnSpPr/>
                <p:nvPr/>
              </p:nvCxnSpPr>
              <p:spPr>
                <a:xfrm rot="16200000" flipH="1">
                  <a:off x="1091362" y="3307806"/>
                  <a:ext cx="1857549" cy="95902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3" name="直接连接符 142"/>
              <p:cNvCxnSpPr/>
              <p:nvPr/>
            </p:nvCxnSpPr>
            <p:spPr>
              <a:xfrm rot="5400000">
                <a:off x="750537" y="2821023"/>
                <a:ext cx="784771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椭圆 143"/>
              <p:cNvSpPr/>
              <p:nvPr/>
            </p:nvSpPr>
            <p:spPr>
              <a:xfrm>
                <a:off x="1104022" y="2831481"/>
                <a:ext cx="73038" cy="715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5" name="椭圆 40"/>
              <p:cNvSpPr/>
              <p:nvPr/>
            </p:nvSpPr>
            <p:spPr>
              <a:xfrm>
                <a:off x="2604477" y="2823749"/>
                <a:ext cx="71450" cy="715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graphicFrame>
            <p:nvGraphicFramePr>
              <p:cNvPr id="22605" name="Object 10"/>
              <p:cNvGraphicFramePr>
                <a:graphicFrameLocks noChangeAspect="1"/>
              </p:cNvGraphicFramePr>
              <p:nvPr/>
            </p:nvGraphicFramePr>
            <p:xfrm>
              <a:off x="2500298" y="1928802"/>
              <a:ext cx="298450" cy="476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49" name="公式" r:id="rId7" imgW="152334" imgH="241195" progId="Equation.3">
                      <p:embed/>
                    </p:oleObj>
                  </mc:Choice>
                  <mc:Fallback>
                    <p:oleObj name="公式" r:id="rId7" imgW="152334" imgH="241195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00298" y="1928802"/>
                            <a:ext cx="298450" cy="476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606" name="Object 11"/>
              <p:cNvGraphicFramePr>
                <a:graphicFrameLocks noChangeAspect="1"/>
              </p:cNvGraphicFramePr>
              <p:nvPr/>
            </p:nvGraphicFramePr>
            <p:xfrm>
              <a:off x="989011" y="2012950"/>
              <a:ext cx="298450" cy="4016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50" name="公式" r:id="rId9" imgW="152268" imgH="203024" progId="Equation.3">
                      <p:embed/>
                    </p:oleObj>
                  </mc:Choice>
                  <mc:Fallback>
                    <p:oleObj name="公式" r:id="rId9" imgW="152268" imgH="203024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89011" y="2012950"/>
                            <a:ext cx="298450" cy="4016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563" name="组合 20"/>
            <p:cNvGrpSpPr>
              <a:grpSpLocks/>
            </p:cNvGrpSpPr>
            <p:nvPr/>
          </p:nvGrpSpPr>
          <p:grpSpPr bwMode="auto">
            <a:xfrm rot="-5400000">
              <a:off x="1203905" y="3606160"/>
              <a:ext cx="743357" cy="512754"/>
              <a:chOff x="856430" y="3429000"/>
              <a:chExt cx="1053883" cy="644530"/>
            </a:xfrm>
          </p:grpSpPr>
          <p:grpSp>
            <p:nvGrpSpPr>
              <p:cNvPr id="22587" name="组合 18"/>
              <p:cNvGrpSpPr>
                <a:grpSpLocks/>
              </p:cNvGrpSpPr>
              <p:nvPr/>
            </p:nvGrpSpPr>
            <p:grpSpPr bwMode="auto">
              <a:xfrm>
                <a:off x="856430" y="3429000"/>
                <a:ext cx="858050" cy="644530"/>
                <a:chOff x="856430" y="3286124"/>
                <a:chExt cx="1429554" cy="787406"/>
              </a:xfrm>
            </p:grpSpPr>
            <p:sp>
              <p:nvSpPr>
                <p:cNvPr id="130" name="弧形 129"/>
                <p:cNvSpPr/>
                <p:nvPr/>
              </p:nvSpPr>
              <p:spPr>
                <a:xfrm>
                  <a:off x="1308944" y="3285530"/>
                  <a:ext cx="1046617" cy="785601"/>
                </a:xfrm>
                <a:prstGeom prst="arc">
                  <a:avLst>
                    <a:gd name="adj1" fmla="val 16200000"/>
                    <a:gd name="adj2" fmla="val 5524654"/>
                  </a:avLst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cxnSp>
              <p:nvCxnSpPr>
                <p:cNvPr id="131" name="直接连接符 130"/>
                <p:cNvCxnSpPr>
                  <a:endCxn id="130" idx="0"/>
                </p:cNvCxnSpPr>
                <p:nvPr/>
              </p:nvCxnSpPr>
              <p:spPr>
                <a:xfrm>
                  <a:off x="854875" y="3285530"/>
                  <a:ext cx="927462" cy="194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接连接符 27"/>
                <p:cNvCxnSpPr/>
                <p:nvPr/>
              </p:nvCxnSpPr>
              <p:spPr>
                <a:xfrm>
                  <a:off x="854876" y="4071131"/>
                  <a:ext cx="927462" cy="193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接连接符 132"/>
                <p:cNvCxnSpPr/>
                <p:nvPr/>
              </p:nvCxnSpPr>
              <p:spPr>
                <a:xfrm rot="5400000">
                  <a:off x="461105" y="3679300"/>
                  <a:ext cx="7875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椭圆 128"/>
              <p:cNvSpPr/>
              <p:nvPr/>
            </p:nvSpPr>
            <p:spPr>
              <a:xfrm>
                <a:off x="1763974" y="3668270"/>
                <a:ext cx="175896" cy="1429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05" name="直接连接符 104"/>
            <p:cNvCxnSpPr/>
            <p:nvPr/>
          </p:nvCxnSpPr>
          <p:spPr>
            <a:xfrm rot="5400000">
              <a:off x="442931" y="5227475"/>
              <a:ext cx="1972830" cy="12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endCxn id="120" idx="7"/>
            </p:cNvCxnSpPr>
            <p:nvPr/>
          </p:nvCxnSpPr>
          <p:spPr>
            <a:xfrm rot="16200000" flipH="1">
              <a:off x="2764255" y="4588676"/>
              <a:ext cx="6939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 rot="5400000">
              <a:off x="1531903" y="4391033"/>
              <a:ext cx="302673" cy="126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 rot="5400000">
              <a:off x="2719952" y="4391715"/>
              <a:ext cx="301309" cy="126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rot="5400000">
              <a:off x="1443770" y="5370632"/>
              <a:ext cx="1686517" cy="126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rot="10800000" flipV="1">
              <a:off x="1677556" y="4538911"/>
              <a:ext cx="11873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570" name="组合 20"/>
            <p:cNvGrpSpPr>
              <a:grpSpLocks/>
            </p:cNvGrpSpPr>
            <p:nvPr/>
          </p:nvGrpSpPr>
          <p:grpSpPr bwMode="auto">
            <a:xfrm rot="-5400000">
              <a:off x="2627196" y="3615576"/>
              <a:ext cx="738442" cy="512754"/>
              <a:chOff x="856430" y="3429000"/>
              <a:chExt cx="1046914" cy="644530"/>
            </a:xfrm>
          </p:grpSpPr>
          <p:grpSp>
            <p:nvGrpSpPr>
              <p:cNvPr id="22581" name="组合 18"/>
              <p:cNvGrpSpPr>
                <a:grpSpLocks/>
              </p:cNvGrpSpPr>
              <p:nvPr/>
            </p:nvGrpSpPr>
            <p:grpSpPr bwMode="auto">
              <a:xfrm>
                <a:off x="856430" y="3429000"/>
                <a:ext cx="858050" cy="644530"/>
                <a:chOff x="856430" y="3286124"/>
                <a:chExt cx="1429554" cy="787406"/>
              </a:xfrm>
            </p:grpSpPr>
            <p:sp>
              <p:nvSpPr>
                <p:cNvPr id="124" name="弧形 123"/>
                <p:cNvSpPr/>
                <p:nvPr/>
              </p:nvSpPr>
              <p:spPr>
                <a:xfrm>
                  <a:off x="1283514" y="3285864"/>
                  <a:ext cx="998310" cy="785600"/>
                </a:xfrm>
                <a:prstGeom prst="arc">
                  <a:avLst>
                    <a:gd name="adj1" fmla="val 16200000"/>
                    <a:gd name="adj2" fmla="val 5524654"/>
                  </a:avLst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cxnSp>
              <p:nvCxnSpPr>
                <p:cNvPr id="125" name="直接连接符 124"/>
                <p:cNvCxnSpPr>
                  <a:endCxn id="124" idx="0"/>
                </p:cNvCxnSpPr>
                <p:nvPr/>
              </p:nvCxnSpPr>
              <p:spPr>
                <a:xfrm>
                  <a:off x="855207" y="3285865"/>
                  <a:ext cx="927462" cy="193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连接符 21"/>
                <p:cNvCxnSpPr/>
                <p:nvPr/>
              </p:nvCxnSpPr>
              <p:spPr>
                <a:xfrm>
                  <a:off x="855206" y="4071464"/>
                  <a:ext cx="927462" cy="194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 126"/>
                <p:cNvCxnSpPr/>
                <p:nvPr/>
              </p:nvCxnSpPr>
              <p:spPr>
                <a:xfrm rot="5400000">
                  <a:off x="461436" y="3679635"/>
                  <a:ext cx="7875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椭圆 122"/>
              <p:cNvSpPr/>
              <p:nvPr/>
            </p:nvSpPr>
            <p:spPr>
              <a:xfrm>
                <a:off x="1748709" y="3668542"/>
                <a:ext cx="175897" cy="14448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aphicFrame>
          <p:nvGraphicFramePr>
            <p:cNvPr id="22571" name="Object 12"/>
            <p:cNvGraphicFramePr>
              <a:graphicFrameLocks noChangeAspect="1"/>
            </p:cNvGraphicFramePr>
            <p:nvPr/>
          </p:nvGraphicFramePr>
          <p:xfrm>
            <a:off x="1304925" y="6270646"/>
            <a:ext cx="254000" cy="230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1" name="公式" r:id="rId11" imgW="164885" imgH="164885" progId="Equation.3">
                    <p:embed/>
                  </p:oleObj>
                </mc:Choice>
                <mc:Fallback>
                  <p:oleObj name="公式" r:id="rId11" imgW="164885" imgH="164885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4925" y="6270646"/>
                          <a:ext cx="254000" cy="230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72" name="Object 13"/>
            <p:cNvGraphicFramePr>
              <a:graphicFrameLocks noChangeAspect="1"/>
            </p:cNvGraphicFramePr>
            <p:nvPr/>
          </p:nvGraphicFramePr>
          <p:xfrm>
            <a:off x="2097070" y="6253846"/>
            <a:ext cx="374650" cy="246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2" name="公式" r:id="rId13" imgW="241091" imgH="177646" progId="Equation.3">
                    <p:embed/>
                  </p:oleObj>
                </mc:Choice>
                <mc:Fallback>
                  <p:oleObj name="公式" r:id="rId13" imgW="241091" imgH="177646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7070" y="6253846"/>
                          <a:ext cx="374650" cy="2469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4" name="直接连接符 113"/>
            <p:cNvCxnSpPr/>
            <p:nvPr/>
          </p:nvCxnSpPr>
          <p:spPr>
            <a:xfrm rot="10800000">
              <a:off x="1355451" y="3433199"/>
              <a:ext cx="1932630" cy="1364"/>
            </a:xfrm>
            <a:prstGeom prst="line">
              <a:avLst/>
            </a:prstGeom>
            <a:ln w="254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574" name="组合 68"/>
            <p:cNvGrpSpPr>
              <a:grpSpLocks/>
            </p:cNvGrpSpPr>
            <p:nvPr/>
          </p:nvGrpSpPr>
          <p:grpSpPr bwMode="auto">
            <a:xfrm>
              <a:off x="2857488" y="4920370"/>
              <a:ext cx="500066" cy="537468"/>
              <a:chOff x="2870188" y="5012446"/>
              <a:chExt cx="500066" cy="537468"/>
            </a:xfrm>
          </p:grpSpPr>
          <p:sp>
            <p:nvSpPr>
              <p:cNvPr id="120" name="椭圆 119"/>
              <p:cNvSpPr/>
              <p:nvPr/>
            </p:nvSpPr>
            <p:spPr>
              <a:xfrm>
                <a:off x="3072149" y="5011374"/>
                <a:ext cx="107369" cy="1077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1" name="等腰三角形 120"/>
              <p:cNvSpPr/>
              <p:nvPr/>
            </p:nvSpPr>
            <p:spPr>
              <a:xfrm>
                <a:off x="2870044" y="5120446"/>
                <a:ext cx="500210" cy="429469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16" name="直接连接符 115"/>
            <p:cNvCxnSpPr/>
            <p:nvPr/>
          </p:nvCxnSpPr>
          <p:spPr>
            <a:xfrm rot="16200000" flipH="1">
              <a:off x="2996212" y="5579181"/>
              <a:ext cx="24268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rot="10800000">
              <a:off x="1428714" y="5701886"/>
              <a:ext cx="1687577" cy="136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椭圆 117"/>
            <p:cNvSpPr/>
            <p:nvPr/>
          </p:nvSpPr>
          <p:spPr>
            <a:xfrm>
              <a:off x="1385767" y="5663711"/>
              <a:ext cx="72000" cy="722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2252292" y="4513007"/>
              <a:ext cx="56842" cy="5044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20" name="组合 173"/>
          <p:cNvGrpSpPr>
            <a:grpSpLocks/>
          </p:cNvGrpSpPr>
          <p:nvPr/>
        </p:nvGrpSpPr>
        <p:grpSpPr bwMode="auto">
          <a:xfrm>
            <a:off x="5589588" y="1000125"/>
            <a:ext cx="2697162" cy="1000125"/>
            <a:chOff x="5589613" y="1214438"/>
            <a:chExt cx="2697163" cy="1000125"/>
          </a:xfrm>
        </p:grpSpPr>
        <p:graphicFrame>
          <p:nvGraphicFramePr>
            <p:cNvPr id="22560" name="Object 14"/>
            <p:cNvGraphicFramePr>
              <a:graphicFrameLocks noChangeAspect="1"/>
            </p:cNvGraphicFramePr>
            <p:nvPr/>
          </p:nvGraphicFramePr>
          <p:xfrm>
            <a:off x="5595938" y="1214438"/>
            <a:ext cx="2676525" cy="500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3" name="公式" r:id="rId15" imgW="1066800" imgH="241300" progId="Equation.3">
                    <p:embed/>
                  </p:oleObj>
                </mc:Choice>
                <mc:Fallback>
                  <p:oleObj name="公式" r:id="rId15" imgW="1066800" imgH="2413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95938" y="1214438"/>
                          <a:ext cx="2676525" cy="500062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1" name="Object 15"/>
            <p:cNvGraphicFramePr>
              <a:graphicFrameLocks noChangeAspect="1"/>
            </p:cNvGraphicFramePr>
            <p:nvPr/>
          </p:nvGraphicFramePr>
          <p:xfrm>
            <a:off x="5589613" y="1752600"/>
            <a:ext cx="2697163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4" name="公式" r:id="rId17" imgW="1168400" imgH="241300" progId="Equation.3">
                    <p:embed/>
                  </p:oleObj>
                </mc:Choice>
                <mc:Fallback>
                  <p:oleObj name="公式" r:id="rId17" imgW="1168400" imgH="2413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9613" y="1752600"/>
                          <a:ext cx="2697163" cy="461963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组合 174"/>
          <p:cNvGrpSpPr>
            <a:grpSpLocks/>
          </p:cNvGrpSpPr>
          <p:nvPr/>
        </p:nvGrpSpPr>
        <p:grpSpPr bwMode="auto">
          <a:xfrm>
            <a:off x="5572125" y="2143125"/>
            <a:ext cx="2697163" cy="1000125"/>
            <a:chOff x="5572132" y="2357437"/>
            <a:chExt cx="2697162" cy="1000125"/>
          </a:xfrm>
        </p:grpSpPr>
        <p:graphicFrame>
          <p:nvGraphicFramePr>
            <p:cNvPr id="22558" name="Object 16"/>
            <p:cNvGraphicFramePr>
              <a:graphicFrameLocks noChangeAspect="1"/>
            </p:cNvGraphicFramePr>
            <p:nvPr/>
          </p:nvGraphicFramePr>
          <p:xfrm>
            <a:off x="5578482" y="2357437"/>
            <a:ext cx="2676525" cy="500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5" name="公式" r:id="rId19" imgW="1066800" imgH="241300" progId="Equation.3">
                    <p:embed/>
                  </p:oleObj>
                </mc:Choice>
                <mc:Fallback>
                  <p:oleObj name="公式" r:id="rId19" imgW="1066800" imgH="2413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8482" y="2357437"/>
                          <a:ext cx="2676525" cy="500062"/>
                        </a:xfrm>
                        <a:prstGeom prst="rect">
                          <a:avLst/>
                        </a:prstGeom>
                        <a:solidFill>
                          <a:srgbClr val="FF66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9" name="Object 17"/>
            <p:cNvGraphicFramePr>
              <a:graphicFrameLocks noChangeAspect="1"/>
            </p:cNvGraphicFramePr>
            <p:nvPr/>
          </p:nvGraphicFramePr>
          <p:xfrm>
            <a:off x="5572132" y="2895599"/>
            <a:ext cx="2697162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6" name="公式" r:id="rId21" imgW="1168400" imgH="241300" progId="Equation.3">
                    <p:embed/>
                  </p:oleObj>
                </mc:Choice>
                <mc:Fallback>
                  <p:oleObj name="公式" r:id="rId21" imgW="1168400" imgH="2413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2132" y="2895599"/>
                          <a:ext cx="2697162" cy="461963"/>
                        </a:xfrm>
                        <a:prstGeom prst="rect">
                          <a:avLst/>
                        </a:prstGeom>
                        <a:solidFill>
                          <a:srgbClr val="FF66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6" name="矩形 175"/>
          <p:cNvSpPr>
            <a:spLocks noChangeArrowheads="1"/>
          </p:cNvSpPr>
          <p:nvPr/>
        </p:nvSpPr>
        <p:spPr bwMode="auto">
          <a:xfrm>
            <a:off x="5392738" y="500063"/>
            <a:ext cx="2965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异步控制端的功能</a:t>
            </a:r>
            <a:endParaRPr lang="zh-CN" altLang="en-US" sz="2400">
              <a:solidFill>
                <a:srgbClr val="0000FF"/>
              </a:solidFill>
            </a:endParaRPr>
          </a:p>
        </p:txBody>
      </p:sp>
      <p:graphicFrame>
        <p:nvGraphicFramePr>
          <p:cNvPr id="38930" name="Object 18"/>
          <p:cNvGraphicFramePr>
            <a:graphicFrameLocks noChangeAspect="1"/>
          </p:cNvGraphicFramePr>
          <p:nvPr/>
        </p:nvGraphicFramePr>
        <p:xfrm>
          <a:off x="4714875" y="3714750"/>
          <a:ext cx="41433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7" name="公式" r:id="rId23" imgW="1651000" imgH="241300" progId="Equation.3">
                  <p:embed/>
                </p:oleObj>
              </mc:Choice>
              <mc:Fallback>
                <p:oleObj name="公式" r:id="rId23" imgW="1651000" imgH="2413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3714750"/>
                        <a:ext cx="414337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2" name="Object 20"/>
          <p:cNvGraphicFramePr>
            <a:graphicFrameLocks noChangeAspect="1"/>
          </p:cNvGraphicFramePr>
          <p:nvPr/>
        </p:nvGraphicFramePr>
        <p:xfrm>
          <a:off x="4683125" y="4214813"/>
          <a:ext cx="391953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8" name="公式" r:id="rId25" imgW="1562100" imgH="241300" progId="Equation.3">
                  <p:embed/>
                </p:oleObj>
              </mc:Choice>
              <mc:Fallback>
                <p:oleObj name="公式" r:id="rId25" imgW="1562100" imgH="2413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25" y="4214813"/>
                        <a:ext cx="3919538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矩形 100"/>
          <p:cNvSpPr>
            <a:spLocks noChangeArrowheads="1"/>
          </p:cNvSpPr>
          <p:nvPr/>
        </p:nvSpPr>
        <p:spPr bwMode="auto">
          <a:xfrm>
            <a:off x="4557713" y="4895850"/>
            <a:ext cx="17287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 逻辑符号</a:t>
            </a:r>
            <a:endParaRPr lang="zh-CN" altLang="en-US" sz="2400">
              <a:solidFill>
                <a:srgbClr val="0000FF"/>
              </a:solidFill>
            </a:endParaRPr>
          </a:p>
        </p:txBody>
      </p:sp>
      <p:grpSp>
        <p:nvGrpSpPr>
          <p:cNvPr id="22" name="组合 101"/>
          <p:cNvGrpSpPr>
            <a:grpSpLocks/>
          </p:cNvGrpSpPr>
          <p:nvPr/>
        </p:nvGrpSpPr>
        <p:grpSpPr bwMode="auto">
          <a:xfrm>
            <a:off x="5929313" y="5000625"/>
            <a:ext cx="2286000" cy="1785938"/>
            <a:chOff x="4799015" y="4071943"/>
            <a:chExt cx="2474929" cy="1928826"/>
          </a:xfrm>
        </p:grpSpPr>
        <p:graphicFrame>
          <p:nvGraphicFramePr>
            <p:cNvPr id="22542" name="Object 101"/>
            <p:cNvGraphicFramePr>
              <a:graphicFrameLocks noChangeAspect="1"/>
            </p:cNvGraphicFramePr>
            <p:nvPr/>
          </p:nvGraphicFramePr>
          <p:xfrm>
            <a:off x="6286512" y="4572008"/>
            <a:ext cx="23812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9" name="公式" r:id="rId27" imgW="152334" imgH="241195" progId="Equation.3">
                    <p:embed/>
                  </p:oleObj>
                </mc:Choice>
                <mc:Fallback>
                  <p:oleObj name="公式" r:id="rId27" imgW="152334" imgH="241195" progId="Equation.3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86512" y="4572008"/>
                          <a:ext cx="238125" cy="373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3" name="Object 102"/>
            <p:cNvGraphicFramePr>
              <a:graphicFrameLocks noChangeAspect="1"/>
            </p:cNvGraphicFramePr>
            <p:nvPr/>
          </p:nvGraphicFramePr>
          <p:xfrm>
            <a:off x="5572132" y="4614873"/>
            <a:ext cx="236537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60" name="公式" r:id="rId28" imgW="152268" imgH="203024" progId="Equation.3">
                    <p:embed/>
                  </p:oleObj>
                </mc:Choice>
                <mc:Fallback>
                  <p:oleObj name="公式" r:id="rId28" imgW="152268" imgH="203024" progId="Equation.3">
                    <p:embed/>
                    <p:pic>
                      <p:nvPicPr>
                        <p:cNvPr id="0" name="Object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2132" y="4614873"/>
                          <a:ext cx="236537" cy="314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矩形 110"/>
            <p:cNvSpPr/>
            <p:nvPr/>
          </p:nvSpPr>
          <p:spPr>
            <a:xfrm>
              <a:off x="5287126" y="4572580"/>
              <a:ext cx="1498707" cy="10715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aphicFrame>
          <p:nvGraphicFramePr>
            <p:cNvPr id="22545" name="Object 103"/>
            <p:cNvGraphicFramePr>
              <a:graphicFrameLocks noChangeAspect="1"/>
            </p:cNvGraphicFramePr>
            <p:nvPr/>
          </p:nvGraphicFramePr>
          <p:xfrm>
            <a:off x="5562600" y="5314950"/>
            <a:ext cx="255588" cy="255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61" name="公式" r:id="rId29" imgW="164885" imgH="164885" progId="Equation.3">
                    <p:embed/>
                  </p:oleObj>
                </mc:Choice>
                <mc:Fallback>
                  <p:oleObj name="公式" r:id="rId29" imgW="164885" imgH="164885" progId="Equation.3">
                    <p:embed/>
                    <p:pic>
                      <p:nvPicPr>
                        <p:cNvPr id="0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2600" y="5314950"/>
                          <a:ext cx="255588" cy="255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6" name="Object 104"/>
            <p:cNvGraphicFramePr>
              <a:graphicFrameLocks noChangeAspect="1"/>
            </p:cNvGraphicFramePr>
            <p:nvPr/>
          </p:nvGraphicFramePr>
          <p:xfrm>
            <a:off x="5910263" y="5305425"/>
            <a:ext cx="374650" cy="274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62" name="公式" r:id="rId31" imgW="241091" imgH="177646" progId="Equation.3">
                    <p:embed/>
                  </p:oleObj>
                </mc:Choice>
                <mc:Fallback>
                  <p:oleObj name="公式" r:id="rId31" imgW="241091" imgH="177646" progId="Equation.3">
                    <p:embed/>
                    <p:pic>
                      <p:nvPicPr>
                        <p:cNvPr id="0" name="Object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10263" y="5305425"/>
                          <a:ext cx="374650" cy="274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" name="椭圆 114"/>
            <p:cNvSpPr/>
            <p:nvPr/>
          </p:nvSpPr>
          <p:spPr bwMode="auto">
            <a:xfrm rot="16200000">
              <a:off x="6346019" y="4433532"/>
              <a:ext cx="142304" cy="142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122" name="直接连接符 121"/>
            <p:cNvCxnSpPr/>
            <p:nvPr/>
          </p:nvCxnSpPr>
          <p:spPr bwMode="auto">
            <a:xfrm rot="16200000" flipH="1">
              <a:off x="6258610" y="4243394"/>
              <a:ext cx="34290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 bwMode="auto">
            <a:xfrm rot="5400000">
              <a:off x="5465447" y="5821600"/>
              <a:ext cx="356618" cy="171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 bwMode="auto">
            <a:xfrm rot="16200000" flipH="1">
              <a:off x="5895982" y="5822460"/>
              <a:ext cx="35661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 bwMode="auto">
            <a:xfrm rot="5400000">
              <a:off x="5465620" y="4321405"/>
              <a:ext cx="49892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552" name="Object 105"/>
            <p:cNvGraphicFramePr>
              <a:graphicFrameLocks noChangeAspect="1"/>
            </p:cNvGraphicFramePr>
            <p:nvPr/>
          </p:nvGraphicFramePr>
          <p:xfrm>
            <a:off x="5357818" y="4929198"/>
            <a:ext cx="357190" cy="378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63" name="公式" r:id="rId33" imgW="203024" imgH="215713" progId="Equation.3">
                    <p:embed/>
                  </p:oleObj>
                </mc:Choice>
                <mc:Fallback>
                  <p:oleObj name="公式" r:id="rId33" imgW="203024" imgH="215713" progId="Equation.3">
                    <p:embed/>
                    <p:pic>
                      <p:nvPicPr>
                        <p:cNvPr id="0" name="Object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7818" y="4929198"/>
                          <a:ext cx="357190" cy="3787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3" name="Object 106"/>
            <p:cNvGraphicFramePr>
              <a:graphicFrameLocks noChangeAspect="1"/>
            </p:cNvGraphicFramePr>
            <p:nvPr/>
          </p:nvGraphicFramePr>
          <p:xfrm>
            <a:off x="6345435" y="4929198"/>
            <a:ext cx="360165" cy="406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64" name="公式" r:id="rId35" imgW="190335" imgH="215713" progId="Equation.3">
                    <p:embed/>
                  </p:oleObj>
                </mc:Choice>
                <mc:Fallback>
                  <p:oleObj name="公式" r:id="rId35" imgW="190335" imgH="215713" progId="Equation.3">
                    <p:embed/>
                    <p:pic>
                      <p:nvPicPr>
                        <p:cNvPr id="0" name="Object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5435" y="4929198"/>
                          <a:ext cx="360165" cy="406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6" name="椭圆 145"/>
            <p:cNvSpPr/>
            <p:nvPr/>
          </p:nvSpPr>
          <p:spPr bwMode="auto">
            <a:xfrm rot="16200000">
              <a:off x="6786866" y="5049896"/>
              <a:ext cx="142304" cy="1443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 bwMode="auto">
            <a:xfrm rot="16200000">
              <a:off x="5143789" y="5046467"/>
              <a:ext cx="142304" cy="14437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154" name="直接连接符 153"/>
            <p:cNvCxnSpPr/>
            <p:nvPr/>
          </p:nvCxnSpPr>
          <p:spPr bwMode="auto">
            <a:xfrm rot="10800000" flipV="1">
              <a:off x="4799015" y="5131511"/>
              <a:ext cx="32999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 bwMode="auto">
            <a:xfrm rot="10800000" flipV="1">
              <a:off x="6943953" y="5131511"/>
              <a:ext cx="32999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4"/>
          <p:cNvSpPr txBox="1">
            <a:spLocks noChangeArrowheads="1"/>
          </p:cNvSpPr>
          <p:nvPr/>
        </p:nvSpPr>
        <p:spPr bwMode="auto">
          <a:xfrm>
            <a:off x="500063" y="180975"/>
            <a:ext cx="4357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8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锁存器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74LS373</a:t>
            </a:r>
            <a:endParaRPr kumimoji="1" lang="zh-CN" altLang="en-US" sz="24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42963"/>
            <a:ext cx="76200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http://b.hiphotos.baidu.com/zhidao/wh%3D450%2C600/sign=a87787b0b051f819f1700b4eef8466db/f9dcd100baa1cd11e3ee73bbb912c8fcc2ce2dd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3786188"/>
            <a:ext cx="54006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6"/>
          <p:cNvGrpSpPr>
            <a:grpSpLocks/>
          </p:cNvGrpSpPr>
          <p:nvPr/>
        </p:nvGrpSpPr>
        <p:grpSpPr bwMode="auto">
          <a:xfrm>
            <a:off x="1785938" y="2714625"/>
            <a:ext cx="4897437" cy="642938"/>
            <a:chOff x="1785918" y="2714620"/>
            <a:chExt cx="4896798" cy="642942"/>
          </a:xfrm>
        </p:grpSpPr>
        <p:sp>
          <p:nvSpPr>
            <p:cNvPr id="5" name="圆角矩形标注 4"/>
            <p:cNvSpPr/>
            <p:nvPr/>
          </p:nvSpPr>
          <p:spPr>
            <a:xfrm>
              <a:off x="1785918" y="2714620"/>
              <a:ext cx="4857116" cy="642942"/>
            </a:xfrm>
            <a:prstGeom prst="wedgeRoundRectCallout">
              <a:avLst>
                <a:gd name="adj1" fmla="val -63970"/>
                <a:gd name="adj2" fmla="val -95524"/>
                <a:gd name="adj3" fmla="val 16667"/>
              </a:avLst>
            </a:prstGeom>
            <a:solidFill>
              <a:srgbClr val="FFFF00"/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562" name="矩形 5"/>
            <p:cNvSpPr>
              <a:spLocks noChangeArrowheads="1"/>
            </p:cNvSpPr>
            <p:nvPr/>
          </p:nvSpPr>
          <p:spPr bwMode="auto">
            <a:xfrm>
              <a:off x="1857356" y="2786058"/>
              <a:ext cx="482536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作用：</a:t>
              </a:r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高电平接收，低电平锁存</a:t>
              </a:r>
              <a:r>
                <a:rPr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。</a:t>
              </a:r>
            </a:p>
          </p:txBody>
        </p:sp>
      </p:grpSp>
      <p:grpSp>
        <p:nvGrpSpPr>
          <p:cNvPr id="3" name="组合 10"/>
          <p:cNvGrpSpPr>
            <a:grpSpLocks/>
          </p:cNvGrpSpPr>
          <p:nvPr/>
        </p:nvGrpSpPr>
        <p:grpSpPr bwMode="auto">
          <a:xfrm>
            <a:off x="1938338" y="3357563"/>
            <a:ext cx="5514975" cy="642937"/>
            <a:chOff x="1938318" y="3357562"/>
            <a:chExt cx="5515557" cy="642942"/>
          </a:xfrm>
        </p:grpSpPr>
        <p:sp>
          <p:nvSpPr>
            <p:cNvPr id="9" name="圆角矩形标注 8"/>
            <p:cNvSpPr/>
            <p:nvPr/>
          </p:nvSpPr>
          <p:spPr>
            <a:xfrm>
              <a:off x="1938318" y="3357562"/>
              <a:ext cx="5348851" cy="642942"/>
            </a:xfrm>
            <a:prstGeom prst="wedgeRoundRectCallout">
              <a:avLst>
                <a:gd name="adj1" fmla="val -63970"/>
                <a:gd name="adj2" fmla="val -95524"/>
                <a:gd name="adj3" fmla="val 16667"/>
              </a:avLst>
            </a:prstGeom>
            <a:solidFill>
              <a:srgbClr val="FFFF00"/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560" name="矩形 9"/>
            <p:cNvSpPr>
              <a:spLocks noChangeArrowheads="1"/>
            </p:cNvSpPr>
            <p:nvPr/>
          </p:nvSpPr>
          <p:spPr bwMode="auto">
            <a:xfrm>
              <a:off x="2009756" y="3429000"/>
              <a:ext cx="54441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作用：</a:t>
              </a:r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控制三态门输出，低电平有效</a:t>
              </a:r>
              <a:r>
                <a:rPr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组合 33"/>
          <p:cNvGrpSpPr>
            <a:grpSpLocks/>
          </p:cNvGrpSpPr>
          <p:nvPr/>
        </p:nvGrpSpPr>
        <p:grpSpPr bwMode="auto">
          <a:xfrm>
            <a:off x="3357563" y="285750"/>
            <a:ext cx="2286000" cy="2857500"/>
            <a:chOff x="2214546" y="1000108"/>
            <a:chExt cx="2286016" cy="2857520"/>
          </a:xfrm>
        </p:grpSpPr>
        <p:sp>
          <p:nvSpPr>
            <p:cNvPr id="2" name="矩形 1"/>
            <p:cNvSpPr/>
            <p:nvPr/>
          </p:nvSpPr>
          <p:spPr>
            <a:xfrm>
              <a:off x="2643174" y="1357299"/>
              <a:ext cx="1428760" cy="2500329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619" name="矩形 2"/>
            <p:cNvSpPr>
              <a:spLocks noChangeArrowheads="1"/>
            </p:cNvSpPr>
            <p:nvPr/>
          </p:nvSpPr>
          <p:spPr bwMode="auto">
            <a:xfrm>
              <a:off x="2643174" y="1357298"/>
              <a:ext cx="401072" cy="222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600" b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600" b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600" b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600" b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600" b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1600" baseline="-25000">
                <a:solidFill>
                  <a:srgbClr val="0000FF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600" b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sz="1600" baseline="-25000">
                <a:solidFill>
                  <a:srgbClr val="0000FF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600" b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zh-CN" altLang="en-US" sz="1600" baseline="-25000">
                <a:solidFill>
                  <a:srgbClr val="0000FF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600" b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  <a:endParaRPr lang="zh-CN" altLang="en-US" sz="1600" baseline="-25000">
                <a:solidFill>
                  <a:srgbClr val="0000FF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aseline="-25000">
                <a:solidFill>
                  <a:srgbClr val="0000FF"/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214546" y="1522400"/>
              <a:ext cx="428628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2214546" y="1785927"/>
              <a:ext cx="428628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214546" y="2020878"/>
              <a:ext cx="428628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2214546" y="2284405"/>
              <a:ext cx="428628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2214546" y="2522532"/>
              <a:ext cx="428628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2214546" y="2786059"/>
              <a:ext cx="428628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2214546" y="3022597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2214546" y="3286124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28" name="矩形 18"/>
            <p:cNvSpPr>
              <a:spLocks noChangeArrowheads="1"/>
            </p:cNvSpPr>
            <p:nvPr/>
          </p:nvSpPr>
          <p:spPr bwMode="auto">
            <a:xfrm>
              <a:off x="3670862" y="1357298"/>
              <a:ext cx="413896" cy="222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zh-CN" sz="1600" b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zh-CN" sz="1600" b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1600" baseline="-25000">
                <a:solidFill>
                  <a:srgbClr val="0000FF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zh-CN" sz="1600" b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1600" baseline="-25000">
                <a:solidFill>
                  <a:srgbClr val="0000FF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zh-CN" sz="1600" b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1600" baseline="-25000">
                <a:solidFill>
                  <a:srgbClr val="0000FF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zh-CN" sz="1600" b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1600" baseline="-25000">
                <a:solidFill>
                  <a:srgbClr val="0000FF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zh-CN" sz="1600" b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sz="1600" baseline="-25000">
                <a:solidFill>
                  <a:srgbClr val="0000FF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zh-CN" sz="1600" b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zh-CN" altLang="en-US" sz="1600" baseline="-25000">
                <a:solidFill>
                  <a:srgbClr val="0000FF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zh-CN" sz="1600" b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  <a:endParaRPr lang="zh-CN" altLang="en-US" sz="1600" baseline="-25000">
                <a:solidFill>
                  <a:srgbClr val="0000FF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aseline="-25000">
                <a:solidFill>
                  <a:srgbClr val="0000FF"/>
                </a:solidFill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4071934" y="1520812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4071934" y="1784338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4071934" y="201929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4071934" y="2282817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4071934" y="2520944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4071934" y="2784470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4071934" y="3021010"/>
              <a:ext cx="428628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4071934" y="3284537"/>
              <a:ext cx="428628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37" name="矩形 27"/>
            <p:cNvSpPr>
              <a:spLocks noChangeArrowheads="1"/>
            </p:cNvSpPr>
            <p:nvPr/>
          </p:nvSpPr>
          <p:spPr bwMode="auto">
            <a:xfrm>
              <a:off x="2643174" y="3481388"/>
              <a:ext cx="50847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LE </a:t>
              </a:r>
              <a:endParaRPr lang="zh-CN" altLang="en-US" sz="1600"/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2214546" y="3643315"/>
              <a:ext cx="428628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39" name="矩形 29"/>
            <p:cNvSpPr>
              <a:spLocks noChangeArrowheads="1"/>
            </p:cNvSpPr>
            <p:nvPr/>
          </p:nvSpPr>
          <p:spPr bwMode="auto">
            <a:xfrm>
              <a:off x="3590714" y="3481388"/>
              <a:ext cx="4812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OE</a:t>
              </a:r>
              <a:endParaRPr lang="zh-CN" altLang="en-US" sz="1600"/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4071934" y="3643315"/>
              <a:ext cx="428628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41" name="矩形 32"/>
            <p:cNvSpPr>
              <a:spLocks noChangeArrowheads="1"/>
            </p:cNvSpPr>
            <p:nvPr/>
          </p:nvSpPr>
          <p:spPr bwMode="auto">
            <a:xfrm>
              <a:off x="2857488" y="1000108"/>
              <a:ext cx="99899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74LS373 </a:t>
              </a:r>
              <a:endParaRPr lang="zh-CN" altLang="en-US" sz="1600">
                <a:solidFill>
                  <a:srgbClr val="002060"/>
                </a:solidFill>
              </a:endParaRPr>
            </a:p>
          </p:txBody>
        </p:sp>
      </p:grpSp>
      <p:grpSp>
        <p:nvGrpSpPr>
          <p:cNvPr id="7" name="组合 38"/>
          <p:cNvGrpSpPr>
            <a:grpSpLocks/>
          </p:cNvGrpSpPr>
          <p:nvPr/>
        </p:nvGrpSpPr>
        <p:grpSpPr bwMode="auto">
          <a:xfrm>
            <a:off x="1500188" y="804863"/>
            <a:ext cx="1785937" cy="1763712"/>
            <a:chOff x="1500166" y="947720"/>
            <a:chExt cx="1785950" cy="1764000"/>
          </a:xfrm>
        </p:grpSpPr>
        <p:sp>
          <p:nvSpPr>
            <p:cNvPr id="35" name="左大括号 34"/>
            <p:cNvSpPr/>
            <p:nvPr/>
          </p:nvSpPr>
          <p:spPr>
            <a:xfrm>
              <a:off x="2857488" y="947720"/>
              <a:ext cx="428628" cy="1764000"/>
            </a:xfrm>
            <a:prstGeom prst="leftBrace">
              <a:avLst>
                <a:gd name="adj1" fmla="val 50555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617" name="矩形 36"/>
            <p:cNvSpPr>
              <a:spLocks noChangeArrowheads="1"/>
            </p:cNvSpPr>
            <p:nvPr/>
          </p:nvSpPr>
          <p:spPr bwMode="auto">
            <a:xfrm>
              <a:off x="1500166" y="1643050"/>
              <a:ext cx="132119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zh-CN" altLang="en-US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位数据输入</a:t>
              </a:r>
              <a:endParaRPr lang="zh-CN" altLang="en-US" sz="1600">
                <a:solidFill>
                  <a:srgbClr val="0000FF"/>
                </a:solidFill>
              </a:endParaRPr>
            </a:p>
          </p:txBody>
        </p:sp>
      </p:grpSp>
      <p:grpSp>
        <p:nvGrpSpPr>
          <p:cNvPr id="8" name="组合 39"/>
          <p:cNvGrpSpPr>
            <a:grpSpLocks/>
          </p:cNvGrpSpPr>
          <p:nvPr/>
        </p:nvGrpSpPr>
        <p:grpSpPr bwMode="auto">
          <a:xfrm>
            <a:off x="5715000" y="804863"/>
            <a:ext cx="1785938" cy="1763712"/>
            <a:chOff x="5715008" y="947720"/>
            <a:chExt cx="1785950" cy="1764000"/>
          </a:xfrm>
        </p:grpSpPr>
        <p:sp>
          <p:nvSpPr>
            <p:cNvPr id="36" name="左大括号 35"/>
            <p:cNvSpPr/>
            <p:nvPr/>
          </p:nvSpPr>
          <p:spPr>
            <a:xfrm flipH="1">
              <a:off x="5715008" y="947720"/>
              <a:ext cx="428628" cy="1764000"/>
            </a:xfrm>
            <a:prstGeom prst="leftBrace">
              <a:avLst>
                <a:gd name="adj1" fmla="val 50555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615" name="矩形 37"/>
            <p:cNvSpPr>
              <a:spLocks noChangeArrowheads="1"/>
            </p:cNvSpPr>
            <p:nvPr/>
          </p:nvSpPr>
          <p:spPr bwMode="auto">
            <a:xfrm>
              <a:off x="6179762" y="1643050"/>
              <a:ext cx="132119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zh-CN" altLang="en-US" sz="1600" b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位数据输出</a:t>
              </a:r>
              <a:endParaRPr lang="zh-CN" altLang="en-US" sz="1600">
                <a:solidFill>
                  <a:srgbClr val="006600"/>
                </a:solidFill>
              </a:endParaRPr>
            </a:p>
          </p:txBody>
        </p:sp>
      </p:grp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1357313" y="4243388"/>
            <a:ext cx="203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LE:</a:t>
            </a:r>
            <a:r>
              <a:rPr lang="zh-CN" altLang="en-US" sz="20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锁存允许。</a:t>
            </a:r>
            <a:r>
              <a:rPr lang="en-US" altLang="zh-CN" sz="20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>
              <a:solidFill>
                <a:srgbClr val="006600"/>
              </a:solidFill>
            </a:endParaRPr>
          </a:p>
        </p:txBody>
      </p:sp>
      <p:grpSp>
        <p:nvGrpSpPr>
          <p:cNvPr id="9" name="组合 48"/>
          <p:cNvGrpSpPr>
            <a:grpSpLocks/>
          </p:cNvGrpSpPr>
          <p:nvPr/>
        </p:nvGrpSpPr>
        <p:grpSpPr bwMode="auto">
          <a:xfrm>
            <a:off x="3714750" y="4143375"/>
            <a:ext cx="1571625" cy="430213"/>
            <a:chOff x="3500430" y="4000504"/>
            <a:chExt cx="1571636" cy="430216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3500430" y="4429132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rot="5400000">
              <a:off x="3715538" y="4214024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643438" y="4429132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3929058" y="4000504"/>
              <a:ext cx="72073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5400000">
              <a:off x="4429918" y="4214024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5400000">
              <a:off x="4536281" y="4177511"/>
              <a:ext cx="215902" cy="158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rot="16200000" flipV="1">
              <a:off x="3821901" y="4248950"/>
              <a:ext cx="215902" cy="158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57"/>
          <p:cNvGrpSpPr>
            <a:grpSpLocks/>
          </p:cNvGrpSpPr>
          <p:nvPr/>
        </p:nvGrpSpPr>
        <p:grpSpPr bwMode="auto">
          <a:xfrm>
            <a:off x="2286000" y="3571875"/>
            <a:ext cx="1643063" cy="500063"/>
            <a:chOff x="2071670" y="3429000"/>
            <a:chExt cx="1643074" cy="500066"/>
          </a:xfrm>
        </p:grpSpPr>
        <p:sp>
          <p:nvSpPr>
            <p:cNvPr id="51" name="圆角矩形标注 50"/>
            <p:cNvSpPr/>
            <p:nvPr/>
          </p:nvSpPr>
          <p:spPr>
            <a:xfrm>
              <a:off x="2071670" y="3429000"/>
              <a:ext cx="1643074" cy="500066"/>
            </a:xfrm>
            <a:prstGeom prst="wedgeRoundRectCallout">
              <a:avLst>
                <a:gd name="adj1" fmla="val 62065"/>
                <a:gd name="adj2" fmla="val 83452"/>
                <a:gd name="adj3" fmla="val 16667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606" name="矩形 49"/>
            <p:cNvSpPr>
              <a:spLocks noChangeArrowheads="1"/>
            </p:cNvSpPr>
            <p:nvPr/>
          </p:nvSpPr>
          <p:spPr bwMode="auto">
            <a:xfrm>
              <a:off x="2214546" y="3500438"/>
              <a:ext cx="142539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上升沿开启。</a:t>
              </a:r>
              <a:endParaRPr lang="zh-CN" altLang="en-US" sz="1600"/>
            </a:p>
          </p:txBody>
        </p:sp>
      </p:grpSp>
      <p:grpSp>
        <p:nvGrpSpPr>
          <p:cNvPr id="11" name="组合 56"/>
          <p:cNvGrpSpPr>
            <a:grpSpLocks/>
          </p:cNvGrpSpPr>
          <p:nvPr/>
        </p:nvGrpSpPr>
        <p:grpSpPr bwMode="auto">
          <a:xfrm>
            <a:off x="4052888" y="3429000"/>
            <a:ext cx="1643062" cy="500063"/>
            <a:chOff x="3857620" y="3286124"/>
            <a:chExt cx="1643074" cy="500066"/>
          </a:xfrm>
        </p:grpSpPr>
        <p:sp>
          <p:nvSpPr>
            <p:cNvPr id="52" name="圆角矩形标注 51"/>
            <p:cNvSpPr/>
            <p:nvPr/>
          </p:nvSpPr>
          <p:spPr>
            <a:xfrm>
              <a:off x="3857620" y="3286124"/>
              <a:ext cx="1643074" cy="500066"/>
            </a:xfrm>
            <a:prstGeom prst="wedgeRoundRectCallout">
              <a:avLst>
                <a:gd name="adj1" fmla="val -21413"/>
                <a:gd name="adj2" fmla="val 91071"/>
                <a:gd name="adj3" fmla="val 16667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604" name="矩形 52"/>
            <p:cNvSpPr>
              <a:spLocks noChangeArrowheads="1"/>
            </p:cNvSpPr>
            <p:nvPr/>
          </p:nvSpPr>
          <p:spPr bwMode="auto">
            <a:xfrm>
              <a:off x="4000496" y="3357562"/>
              <a:ext cx="142539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高电平接收。</a:t>
              </a:r>
              <a:endParaRPr lang="zh-CN" altLang="en-US" sz="1600"/>
            </a:p>
          </p:txBody>
        </p:sp>
      </p:grpSp>
      <p:grpSp>
        <p:nvGrpSpPr>
          <p:cNvPr id="12" name="组合 55"/>
          <p:cNvGrpSpPr>
            <a:grpSpLocks/>
          </p:cNvGrpSpPr>
          <p:nvPr/>
        </p:nvGrpSpPr>
        <p:grpSpPr bwMode="auto">
          <a:xfrm>
            <a:off x="5857875" y="3571875"/>
            <a:ext cx="1643063" cy="500063"/>
            <a:chOff x="5643570" y="3429000"/>
            <a:chExt cx="1643074" cy="500066"/>
          </a:xfrm>
        </p:grpSpPr>
        <p:sp>
          <p:nvSpPr>
            <p:cNvPr id="54" name="圆角矩形标注 53"/>
            <p:cNvSpPr/>
            <p:nvPr/>
          </p:nvSpPr>
          <p:spPr>
            <a:xfrm>
              <a:off x="5643570" y="3429000"/>
              <a:ext cx="1643074" cy="500066"/>
            </a:xfrm>
            <a:prstGeom prst="wedgeRoundRectCallout">
              <a:avLst>
                <a:gd name="adj1" fmla="val -110687"/>
                <a:gd name="adj2" fmla="val 96785"/>
                <a:gd name="adj3" fmla="val 16667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602" name="矩形 54"/>
            <p:cNvSpPr>
              <a:spLocks noChangeArrowheads="1"/>
            </p:cNvSpPr>
            <p:nvPr/>
          </p:nvSpPr>
          <p:spPr bwMode="auto">
            <a:xfrm>
              <a:off x="5786446" y="3500438"/>
              <a:ext cx="142539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下降沿锁存。</a:t>
              </a:r>
              <a:endParaRPr lang="zh-CN" altLang="en-US" sz="1600"/>
            </a:p>
          </p:txBody>
        </p:sp>
      </p:grpSp>
      <p:sp>
        <p:nvSpPr>
          <p:cNvPr id="59" name="矩形 58"/>
          <p:cNvSpPr>
            <a:spLocks noChangeArrowheads="1"/>
          </p:cNvSpPr>
          <p:nvPr/>
        </p:nvSpPr>
        <p:spPr bwMode="auto">
          <a:xfrm>
            <a:off x="1357313" y="5600700"/>
            <a:ext cx="2122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OE:</a:t>
            </a:r>
            <a:r>
              <a:rPr lang="zh-CN" altLang="en-US" sz="20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输出允许。</a:t>
            </a:r>
            <a:r>
              <a:rPr lang="en-US" altLang="zh-CN" sz="20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000">
              <a:solidFill>
                <a:srgbClr val="006600"/>
              </a:solidFill>
            </a:endParaRPr>
          </a:p>
        </p:txBody>
      </p:sp>
      <p:grpSp>
        <p:nvGrpSpPr>
          <p:cNvPr id="32" name="组合 59"/>
          <p:cNvGrpSpPr>
            <a:grpSpLocks/>
          </p:cNvGrpSpPr>
          <p:nvPr/>
        </p:nvGrpSpPr>
        <p:grpSpPr bwMode="auto">
          <a:xfrm>
            <a:off x="3714750" y="5499100"/>
            <a:ext cx="1571625" cy="430213"/>
            <a:chOff x="3500430" y="4000504"/>
            <a:chExt cx="1571636" cy="430216"/>
          </a:xfrm>
        </p:grpSpPr>
        <p:cxnSp>
          <p:nvCxnSpPr>
            <p:cNvPr id="61" name="直接连接符 60"/>
            <p:cNvCxnSpPr/>
            <p:nvPr/>
          </p:nvCxnSpPr>
          <p:spPr>
            <a:xfrm>
              <a:off x="3500430" y="4429132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5400000">
              <a:off x="3715538" y="4214024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4643438" y="4429132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3929058" y="4000504"/>
              <a:ext cx="72073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rot="5400000">
              <a:off x="4429918" y="4214024"/>
              <a:ext cx="428628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rot="5400000">
              <a:off x="4536281" y="4177511"/>
              <a:ext cx="215902" cy="158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rot="16200000" flipV="1">
              <a:off x="3821901" y="4248950"/>
              <a:ext cx="215902" cy="1588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67"/>
          <p:cNvGrpSpPr>
            <a:grpSpLocks/>
          </p:cNvGrpSpPr>
          <p:nvPr/>
        </p:nvGrpSpPr>
        <p:grpSpPr bwMode="auto">
          <a:xfrm>
            <a:off x="2286000" y="4927600"/>
            <a:ext cx="1643063" cy="500063"/>
            <a:chOff x="2071670" y="3429000"/>
            <a:chExt cx="1643074" cy="500066"/>
          </a:xfrm>
        </p:grpSpPr>
        <p:sp>
          <p:nvSpPr>
            <p:cNvPr id="69" name="圆角矩形标注 68"/>
            <p:cNvSpPr/>
            <p:nvPr/>
          </p:nvSpPr>
          <p:spPr>
            <a:xfrm>
              <a:off x="2071670" y="3429000"/>
              <a:ext cx="1643074" cy="500066"/>
            </a:xfrm>
            <a:prstGeom prst="wedgeRoundRectCallout">
              <a:avLst>
                <a:gd name="adj1" fmla="val 62065"/>
                <a:gd name="adj2" fmla="val 83452"/>
                <a:gd name="adj3" fmla="val 16667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593" name="矩形 69"/>
            <p:cNvSpPr>
              <a:spLocks noChangeArrowheads="1"/>
            </p:cNvSpPr>
            <p:nvPr/>
          </p:nvSpPr>
          <p:spPr bwMode="auto">
            <a:xfrm>
              <a:off x="2214546" y="3500438"/>
              <a:ext cx="142539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上升沿开启。</a:t>
              </a:r>
              <a:endParaRPr lang="zh-CN" altLang="en-US" sz="1600"/>
            </a:p>
          </p:txBody>
        </p:sp>
      </p:grpSp>
      <p:grpSp>
        <p:nvGrpSpPr>
          <p:cNvPr id="39" name="组合 73"/>
          <p:cNvGrpSpPr>
            <a:grpSpLocks/>
          </p:cNvGrpSpPr>
          <p:nvPr/>
        </p:nvGrpSpPr>
        <p:grpSpPr bwMode="auto">
          <a:xfrm>
            <a:off x="5286375" y="4929188"/>
            <a:ext cx="1643063" cy="642937"/>
            <a:chOff x="5072066" y="4643446"/>
            <a:chExt cx="1643074" cy="642942"/>
          </a:xfrm>
        </p:grpSpPr>
        <p:sp>
          <p:nvSpPr>
            <p:cNvPr id="72" name="圆角矩形标注 71"/>
            <p:cNvSpPr/>
            <p:nvPr/>
          </p:nvSpPr>
          <p:spPr>
            <a:xfrm>
              <a:off x="5072066" y="4643446"/>
              <a:ext cx="1643074" cy="642942"/>
            </a:xfrm>
            <a:prstGeom prst="wedgeRoundRectCallout">
              <a:avLst>
                <a:gd name="adj1" fmla="val -75905"/>
                <a:gd name="adj2" fmla="val 56150"/>
                <a:gd name="adj3" fmla="val 16667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591" name="矩形 72"/>
            <p:cNvSpPr>
              <a:spLocks noChangeArrowheads="1"/>
            </p:cNvSpPr>
            <p:nvPr/>
          </p:nvSpPr>
          <p:spPr bwMode="auto">
            <a:xfrm>
              <a:off x="5214942" y="4681546"/>
              <a:ext cx="142539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下降沿封锁，</a:t>
              </a:r>
              <a:endParaRPr lang="en-US" altLang="zh-CN" sz="1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输出高阻。</a:t>
              </a:r>
              <a:endParaRPr lang="zh-CN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90"/>
          <p:cNvSpPr>
            <a:spLocks noChangeArrowheads="1"/>
          </p:cNvSpPr>
          <p:nvPr/>
        </p:nvSpPr>
        <p:spPr bwMode="auto">
          <a:xfrm>
            <a:off x="0" y="71438"/>
            <a:ext cx="54784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§5.3  </a:t>
            </a:r>
            <a:r>
              <a:rPr lang="zh-CN" altLang="en-US" sz="36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触发器（</a:t>
            </a:r>
            <a:r>
              <a:rPr lang="en-US" altLang="zh-CN" sz="36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flip-flop</a:t>
            </a:r>
            <a:r>
              <a:rPr lang="zh-CN" altLang="en-US" sz="36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</a:t>
            </a:r>
            <a:r>
              <a:rPr lang="zh-CN" altLang="en-US" sz="36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00063" y="690563"/>
            <a:ext cx="3289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一、主从</a:t>
            </a:r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触发器</a:t>
            </a:r>
          </a:p>
        </p:txBody>
      </p:sp>
      <p:grpSp>
        <p:nvGrpSpPr>
          <p:cNvPr id="4" name="组合 7"/>
          <p:cNvGrpSpPr>
            <a:grpSpLocks/>
          </p:cNvGrpSpPr>
          <p:nvPr/>
        </p:nvGrpSpPr>
        <p:grpSpPr bwMode="auto">
          <a:xfrm>
            <a:off x="500063" y="1785938"/>
            <a:ext cx="5548312" cy="2424112"/>
            <a:chOff x="1500166" y="1928802"/>
            <a:chExt cx="6048375" cy="2781300"/>
          </a:xfrm>
        </p:grpSpPr>
        <p:pic>
          <p:nvPicPr>
            <p:cNvPr id="2564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0166" y="1928802"/>
              <a:ext cx="6048375" cy="278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41" name="矩形 5"/>
            <p:cNvSpPr>
              <a:spLocks noChangeArrowheads="1"/>
            </p:cNvSpPr>
            <p:nvPr/>
          </p:nvSpPr>
          <p:spPr bwMode="auto">
            <a:xfrm>
              <a:off x="3071802" y="4214818"/>
              <a:ext cx="4940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主</a:t>
              </a:r>
              <a:endParaRPr lang="zh-CN" altLang="en-US" sz="2400">
                <a:solidFill>
                  <a:srgbClr val="FF0000"/>
                </a:solidFill>
              </a:endParaRPr>
            </a:p>
          </p:txBody>
        </p:sp>
        <p:sp>
          <p:nvSpPr>
            <p:cNvPr id="25642" name="矩形 6"/>
            <p:cNvSpPr>
              <a:spLocks noChangeArrowheads="1"/>
            </p:cNvSpPr>
            <p:nvPr/>
          </p:nvSpPr>
          <p:spPr bwMode="auto">
            <a:xfrm>
              <a:off x="5715008" y="4214818"/>
              <a:ext cx="4940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从</a:t>
              </a:r>
              <a:endParaRPr lang="zh-CN" altLang="en-US" sz="2400">
                <a:solidFill>
                  <a:srgbClr val="FF0000"/>
                </a:solidFill>
              </a:endParaRPr>
            </a:p>
          </p:txBody>
        </p:sp>
      </p:grp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785813" y="1214438"/>
            <a:ext cx="3600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电路结构和工作原理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28625" y="4300538"/>
            <a:ext cx="54292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①CLK=1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时</a:t>
            </a:r>
            <a:endParaRPr lang="en-US" altLang="zh-CN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266700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主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触发器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接收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输入信号；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indent="266700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从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触发器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被封锁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，输出状态保持不变。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28625" y="5514975"/>
            <a:ext cx="60007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②CLK=0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时</a:t>
            </a:r>
            <a:endParaRPr lang="en-US" altLang="zh-CN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266700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主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触发器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被封锁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，保持不变；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indent="266700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从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触发器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接收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主触发器的状态送往输出端。</a:t>
            </a:r>
          </a:p>
        </p:txBody>
      </p:sp>
      <p:grpSp>
        <p:nvGrpSpPr>
          <p:cNvPr id="5" name="组合 23"/>
          <p:cNvGrpSpPr>
            <a:grpSpLocks/>
          </p:cNvGrpSpPr>
          <p:nvPr/>
        </p:nvGrpSpPr>
        <p:grpSpPr bwMode="auto">
          <a:xfrm>
            <a:off x="6000750" y="1000125"/>
            <a:ext cx="2500313" cy="785813"/>
            <a:chOff x="6286512" y="1000113"/>
            <a:chExt cx="2500330" cy="785813"/>
          </a:xfrm>
        </p:grpSpPr>
        <p:sp>
          <p:nvSpPr>
            <p:cNvPr id="23" name="椭圆形标注 22"/>
            <p:cNvSpPr/>
            <p:nvPr/>
          </p:nvSpPr>
          <p:spPr bwMode="auto">
            <a:xfrm>
              <a:off x="6286512" y="1000113"/>
              <a:ext cx="2500330" cy="785813"/>
            </a:xfrm>
            <a:prstGeom prst="wedgeEllipseCallout">
              <a:avLst>
                <a:gd name="adj1" fmla="val 19700"/>
                <a:gd name="adj2" fmla="val 74506"/>
              </a:avLst>
            </a:prstGeom>
            <a:solidFill>
              <a:srgbClr val="FFFF00"/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aphicFrame>
          <p:nvGraphicFramePr>
            <p:cNvPr id="25639" name="Object 2"/>
            <p:cNvGraphicFramePr>
              <a:graphicFrameLocks noChangeAspect="1"/>
            </p:cNvGraphicFramePr>
            <p:nvPr/>
          </p:nvGraphicFramePr>
          <p:xfrm>
            <a:off x="6557990" y="1142984"/>
            <a:ext cx="1943100" cy="446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3" name="公式" r:id="rId4" imgW="895233" imgH="152309" progId="Equation.3">
                    <p:embed/>
                  </p:oleObj>
                </mc:Choice>
                <mc:Fallback>
                  <p:oleObj name="公式" r:id="rId4" imgW="895233" imgH="152309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7990" y="1142984"/>
                          <a:ext cx="1943100" cy="446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78"/>
          <p:cNvGrpSpPr>
            <a:grpSpLocks/>
          </p:cNvGrpSpPr>
          <p:nvPr/>
        </p:nvGrpSpPr>
        <p:grpSpPr bwMode="auto">
          <a:xfrm>
            <a:off x="6572250" y="2000250"/>
            <a:ext cx="2143125" cy="715963"/>
            <a:chOff x="6715140" y="1785926"/>
            <a:chExt cx="2143140" cy="715968"/>
          </a:xfrm>
        </p:grpSpPr>
        <p:grpSp>
          <p:nvGrpSpPr>
            <p:cNvPr id="25629" name="组合 69"/>
            <p:cNvGrpSpPr>
              <a:grpSpLocks/>
            </p:cNvGrpSpPr>
            <p:nvPr/>
          </p:nvGrpSpPr>
          <p:grpSpPr bwMode="auto">
            <a:xfrm>
              <a:off x="6929455" y="1785926"/>
              <a:ext cx="1928827" cy="715968"/>
              <a:chOff x="1428728" y="5286388"/>
              <a:chExt cx="3786212" cy="715968"/>
            </a:xfrm>
          </p:grpSpPr>
          <p:cxnSp>
            <p:nvCxnSpPr>
              <p:cNvPr id="16" name="直接连接符 15"/>
              <p:cNvCxnSpPr/>
              <p:nvPr/>
            </p:nvCxnSpPr>
            <p:spPr>
              <a:xfrm>
                <a:off x="1428728" y="6000768"/>
                <a:ext cx="1071981" cy="158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4142957" y="6000768"/>
                <a:ext cx="1071981" cy="158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rot="5400000">
                <a:off x="2144312" y="5644373"/>
                <a:ext cx="712792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rot="5400000">
                <a:off x="3787325" y="5642020"/>
                <a:ext cx="714380" cy="3117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2500709" y="5286388"/>
                <a:ext cx="1642249" cy="158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rot="5400000">
                <a:off x="3965920" y="5534863"/>
                <a:ext cx="357189" cy="3117"/>
              </a:xfrm>
              <a:prstGeom prst="line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rot="5400000">
                <a:off x="2322113" y="5750735"/>
                <a:ext cx="357190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25630" name="Object 18"/>
            <p:cNvGraphicFramePr>
              <a:graphicFrameLocks noChangeAspect="1"/>
            </p:cNvGraphicFramePr>
            <p:nvPr/>
          </p:nvGraphicFramePr>
          <p:xfrm>
            <a:off x="6715140" y="2214554"/>
            <a:ext cx="515937" cy="234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4" name="公式" r:id="rId6" imgW="355138" imgH="177569" progId="Equation.3">
                    <p:embed/>
                  </p:oleObj>
                </mc:Choice>
                <mc:Fallback>
                  <p:oleObj name="公式" r:id="rId6" imgW="355138" imgH="177569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15140" y="2214554"/>
                          <a:ext cx="515937" cy="234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26"/>
          <p:cNvGrpSpPr>
            <a:grpSpLocks/>
          </p:cNvGrpSpPr>
          <p:nvPr/>
        </p:nvGrpSpPr>
        <p:grpSpPr bwMode="auto">
          <a:xfrm>
            <a:off x="5786438" y="3143250"/>
            <a:ext cx="3143250" cy="1500188"/>
            <a:chOff x="5786446" y="3143248"/>
            <a:chExt cx="3143272" cy="1500198"/>
          </a:xfrm>
        </p:grpSpPr>
        <p:sp>
          <p:nvSpPr>
            <p:cNvPr id="25" name="椭圆形标注 24"/>
            <p:cNvSpPr/>
            <p:nvPr/>
          </p:nvSpPr>
          <p:spPr bwMode="auto">
            <a:xfrm>
              <a:off x="5786446" y="3143248"/>
              <a:ext cx="3143272" cy="1500198"/>
            </a:xfrm>
            <a:prstGeom prst="wedgeEllipseCallout">
              <a:avLst>
                <a:gd name="adj1" fmla="val 27076"/>
                <a:gd name="adj2" fmla="val -75303"/>
              </a:avLst>
            </a:prstGeom>
            <a:solidFill>
              <a:srgbClr val="FFFF00"/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aphicFrame>
          <p:nvGraphicFramePr>
            <p:cNvPr id="25628" name="Object 7"/>
            <p:cNvGraphicFramePr>
              <a:graphicFrameLocks noChangeAspect="1"/>
            </p:cNvGraphicFramePr>
            <p:nvPr/>
          </p:nvGraphicFramePr>
          <p:xfrm>
            <a:off x="6215074" y="3348044"/>
            <a:ext cx="2320925" cy="1081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5" name="公式" r:id="rId8" imgW="1085899" imgH="495414" progId="Equation.3">
                    <p:embed/>
                  </p:oleObj>
                </mc:Choice>
                <mc:Fallback>
                  <p:oleObj name="公式" r:id="rId8" imgW="1085899" imgH="495414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15074" y="3348044"/>
                          <a:ext cx="2320925" cy="1081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矩形 105"/>
          <p:cNvSpPr>
            <a:spLocks noChangeArrowheads="1"/>
          </p:cNvSpPr>
          <p:nvPr/>
        </p:nvSpPr>
        <p:spPr bwMode="auto">
          <a:xfrm>
            <a:off x="6272213" y="1643063"/>
            <a:ext cx="17287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 逻辑符号</a:t>
            </a:r>
            <a:endParaRPr lang="zh-CN" altLang="en-US" sz="2400">
              <a:solidFill>
                <a:srgbClr val="0000FF"/>
              </a:solidFill>
            </a:endParaRPr>
          </a:p>
        </p:txBody>
      </p:sp>
      <p:grpSp>
        <p:nvGrpSpPr>
          <p:cNvPr id="12" name="组合 28"/>
          <p:cNvGrpSpPr>
            <a:grpSpLocks/>
          </p:cNvGrpSpPr>
          <p:nvPr/>
        </p:nvGrpSpPr>
        <p:grpSpPr bwMode="auto">
          <a:xfrm>
            <a:off x="6343650" y="2571750"/>
            <a:ext cx="2300288" cy="1500188"/>
            <a:chOff x="3286115" y="3571870"/>
            <a:chExt cx="2300288" cy="1500188"/>
          </a:xfrm>
        </p:grpSpPr>
        <p:grpSp>
          <p:nvGrpSpPr>
            <p:cNvPr id="25613" name="组合 21"/>
            <p:cNvGrpSpPr>
              <a:grpSpLocks/>
            </p:cNvGrpSpPr>
            <p:nvPr/>
          </p:nvGrpSpPr>
          <p:grpSpPr bwMode="auto">
            <a:xfrm>
              <a:off x="3943344" y="3571873"/>
              <a:ext cx="1071565" cy="1500190"/>
              <a:chOff x="2143115" y="2500306"/>
              <a:chExt cx="1071565" cy="1500198"/>
            </a:xfrm>
          </p:grpSpPr>
          <p:graphicFrame>
            <p:nvGraphicFramePr>
              <p:cNvPr id="25622" name="Object 25"/>
              <p:cNvGraphicFramePr>
                <a:graphicFrameLocks noChangeAspect="1"/>
              </p:cNvGraphicFramePr>
              <p:nvPr/>
            </p:nvGraphicFramePr>
            <p:xfrm>
              <a:off x="2928926" y="2643182"/>
              <a:ext cx="238125" cy="3730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46" name="公式" r:id="rId10" imgW="152334" imgH="241195" progId="Equation.3">
                      <p:embed/>
                    </p:oleObj>
                  </mc:Choice>
                  <mc:Fallback>
                    <p:oleObj name="公式" r:id="rId10" imgW="152334" imgH="241195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8926" y="2643182"/>
                            <a:ext cx="238125" cy="3730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23" name="Object 26"/>
              <p:cNvGraphicFramePr>
                <a:graphicFrameLocks noChangeAspect="1"/>
              </p:cNvGraphicFramePr>
              <p:nvPr/>
            </p:nvGraphicFramePr>
            <p:xfrm>
              <a:off x="2928926" y="3500438"/>
              <a:ext cx="236537" cy="314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47" name="公式" r:id="rId12" imgW="152268" imgH="203024" progId="Equation.3">
                      <p:embed/>
                    </p:oleObj>
                  </mc:Choice>
                  <mc:Fallback>
                    <p:oleObj name="公式" r:id="rId12" imgW="152268" imgH="203024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8926" y="3500438"/>
                            <a:ext cx="236537" cy="3143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" name="矩形 40"/>
              <p:cNvSpPr/>
              <p:nvPr/>
            </p:nvSpPr>
            <p:spPr>
              <a:xfrm rot="5400000">
                <a:off x="1928795" y="2714619"/>
                <a:ext cx="1500196" cy="10715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graphicFrame>
            <p:nvGraphicFramePr>
              <p:cNvPr id="25625" name="Object 27"/>
              <p:cNvGraphicFramePr>
                <a:graphicFrameLocks noChangeAspect="1"/>
              </p:cNvGraphicFramePr>
              <p:nvPr/>
            </p:nvGraphicFramePr>
            <p:xfrm>
              <a:off x="2233613" y="3521081"/>
              <a:ext cx="215900" cy="2746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48" name="公式" r:id="rId14" imgW="139579" imgH="177646" progId="Equation.3">
                      <p:embed/>
                    </p:oleObj>
                  </mc:Choice>
                  <mc:Fallback>
                    <p:oleObj name="公式" r:id="rId14" imgW="139579" imgH="177646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33613" y="3521081"/>
                            <a:ext cx="215900" cy="2746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26" name="Object 28"/>
              <p:cNvGraphicFramePr>
                <a:graphicFrameLocks noChangeAspect="1"/>
              </p:cNvGraphicFramePr>
              <p:nvPr/>
            </p:nvGraphicFramePr>
            <p:xfrm>
              <a:off x="2339962" y="3154374"/>
              <a:ext cx="374650" cy="2746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49" name="公式" r:id="rId16" imgW="241091" imgH="177646" progId="Equation.3">
                      <p:embed/>
                    </p:oleObj>
                  </mc:Choice>
                  <mc:Fallback>
                    <p:oleObj name="公式" r:id="rId16" imgW="241091" imgH="177646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9962" y="3154374"/>
                            <a:ext cx="374650" cy="2746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31" name="直接连接符 4"/>
            <p:cNvCxnSpPr/>
            <p:nvPr/>
          </p:nvCxnSpPr>
          <p:spPr bwMode="auto">
            <a:xfrm rot="10800000">
              <a:off x="5014903" y="3929058"/>
              <a:ext cx="571500" cy="15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 bwMode="auto">
            <a:xfrm rot="10800000">
              <a:off x="5014903" y="4714870"/>
              <a:ext cx="5715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等腰三角形 32"/>
            <p:cNvSpPr/>
            <p:nvPr/>
          </p:nvSpPr>
          <p:spPr bwMode="auto">
            <a:xfrm rot="5400000">
              <a:off x="3906034" y="4250527"/>
              <a:ext cx="249237" cy="1778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 bwMode="auto">
            <a:xfrm rot="5400000">
              <a:off x="3833803" y="4286245"/>
              <a:ext cx="107950" cy="1079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 bwMode="auto">
            <a:xfrm rot="10800000">
              <a:off x="3286115" y="4332283"/>
              <a:ext cx="539750" cy="15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 bwMode="auto">
            <a:xfrm rot="10800000">
              <a:off x="3300403" y="4714870"/>
              <a:ext cx="642937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5620" name="Object 12"/>
            <p:cNvGraphicFramePr>
              <a:graphicFrameLocks noChangeAspect="1"/>
            </p:cNvGraphicFramePr>
            <p:nvPr/>
          </p:nvGraphicFramePr>
          <p:xfrm>
            <a:off x="4051298" y="3806825"/>
            <a:ext cx="234950" cy="255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0" name="公式" r:id="rId18" imgW="152268" imgH="164957" progId="Equation.3">
                    <p:embed/>
                  </p:oleObj>
                </mc:Choice>
                <mc:Fallback>
                  <p:oleObj name="公式" r:id="rId18" imgW="152268" imgH="164957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1298" y="3806825"/>
                          <a:ext cx="234950" cy="255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8" name="直接连接符 37"/>
            <p:cNvCxnSpPr/>
            <p:nvPr/>
          </p:nvCxnSpPr>
          <p:spPr bwMode="auto">
            <a:xfrm rot="10800000">
              <a:off x="3286115" y="3929058"/>
              <a:ext cx="642938" cy="15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4"/>
          <p:cNvSpPr txBox="1">
            <a:spLocks noChangeArrowheads="1"/>
          </p:cNvSpPr>
          <p:nvPr/>
        </p:nvSpPr>
        <p:spPr bwMode="auto">
          <a:xfrm>
            <a:off x="450850" y="142875"/>
            <a:ext cx="4214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主从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触发器的动作特点</a:t>
            </a:r>
            <a:endParaRPr kumimoji="1" lang="zh-CN" alt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组合 53"/>
          <p:cNvGrpSpPr>
            <a:grpSpLocks/>
          </p:cNvGrpSpPr>
          <p:nvPr/>
        </p:nvGrpSpPr>
        <p:grpSpPr bwMode="auto">
          <a:xfrm>
            <a:off x="950913" y="2071688"/>
            <a:ext cx="5872162" cy="469900"/>
            <a:chOff x="1000100" y="2000240"/>
            <a:chExt cx="5872190" cy="469900"/>
          </a:xfrm>
        </p:grpSpPr>
        <p:graphicFrame>
          <p:nvGraphicFramePr>
            <p:cNvPr id="26685" name="Object 12"/>
            <p:cNvGraphicFramePr>
              <a:graphicFrameLocks noChangeAspect="1"/>
            </p:cNvGraphicFramePr>
            <p:nvPr/>
          </p:nvGraphicFramePr>
          <p:xfrm>
            <a:off x="4929190" y="2000240"/>
            <a:ext cx="19431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7" name="公式" r:id="rId3" imgW="895233" imgH="171416" progId="Equation.3">
                    <p:embed/>
                  </p:oleObj>
                </mc:Choice>
                <mc:Fallback>
                  <p:oleObj name="公式" r:id="rId3" imgW="895233" imgH="171416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9190" y="2000240"/>
                          <a:ext cx="194310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86" name="矩形 5"/>
            <p:cNvSpPr>
              <a:spLocks noChangeArrowheads="1"/>
            </p:cNvSpPr>
            <p:nvPr/>
          </p:nvSpPr>
          <p:spPr bwMode="auto">
            <a:xfrm>
              <a:off x="1000100" y="2000240"/>
              <a:ext cx="40847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主从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R-S</a:t>
              </a:r>
              <a:r>
                <a:rPr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触发器的特性方程：</a:t>
              </a:r>
            </a:p>
          </p:txBody>
        </p:sp>
      </p:grpSp>
      <p:cxnSp>
        <p:nvCxnSpPr>
          <p:cNvPr id="44" name="直接连接符 43"/>
          <p:cNvCxnSpPr/>
          <p:nvPr/>
        </p:nvCxnSpPr>
        <p:spPr>
          <a:xfrm rot="16200000" flipH="1">
            <a:off x="1226344" y="4607719"/>
            <a:ext cx="3786188" cy="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93"/>
          <p:cNvGrpSpPr>
            <a:grpSpLocks/>
          </p:cNvGrpSpPr>
          <p:nvPr/>
        </p:nvGrpSpPr>
        <p:grpSpPr bwMode="auto">
          <a:xfrm>
            <a:off x="836613" y="5888038"/>
            <a:ext cx="1042987" cy="411162"/>
            <a:chOff x="885826" y="5745135"/>
            <a:chExt cx="1042968" cy="411209"/>
          </a:xfrm>
        </p:grpSpPr>
        <p:cxnSp>
          <p:nvCxnSpPr>
            <p:cNvPr id="50" name="直接连接符 49"/>
            <p:cNvCxnSpPr/>
            <p:nvPr/>
          </p:nvCxnSpPr>
          <p:spPr bwMode="auto">
            <a:xfrm>
              <a:off x="1149346" y="6143643"/>
              <a:ext cx="779448" cy="158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6683" name="Object 8"/>
            <p:cNvGraphicFramePr>
              <a:graphicFrameLocks noChangeAspect="1"/>
            </p:cNvGraphicFramePr>
            <p:nvPr/>
          </p:nvGraphicFramePr>
          <p:xfrm>
            <a:off x="885826" y="5908694"/>
            <a:ext cx="257150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8" name="公式" r:id="rId5" imgW="215713" imgH="203024" progId="Equation.3">
                    <p:embed/>
                  </p:oleObj>
                </mc:Choice>
                <mc:Fallback>
                  <p:oleObj name="公式" r:id="rId5" imgW="215713" imgH="203024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826" y="5908694"/>
                          <a:ext cx="257150" cy="247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84" name="矩形 51"/>
            <p:cNvSpPr>
              <a:spLocks noChangeArrowheads="1"/>
            </p:cNvSpPr>
            <p:nvPr/>
          </p:nvSpPr>
          <p:spPr bwMode="auto">
            <a:xfrm>
              <a:off x="1086688" y="5745135"/>
              <a:ext cx="6992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Times New Roman" pitchFamily="18" charset="0"/>
                  <a:cs typeface="Times New Roman" pitchFamily="18" charset="0"/>
                </a:rPr>
                <a:t>“</a:t>
              </a:r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0”</a:t>
              </a:r>
              <a:endParaRPr lang="zh-CN" altLang="en-US" sz="2000"/>
            </a:p>
          </p:txBody>
        </p:sp>
      </p:grpSp>
      <p:grpSp>
        <p:nvGrpSpPr>
          <p:cNvPr id="4" name="组合 65"/>
          <p:cNvGrpSpPr>
            <a:grpSpLocks/>
          </p:cNvGrpSpPr>
          <p:nvPr/>
        </p:nvGrpSpPr>
        <p:grpSpPr bwMode="auto">
          <a:xfrm>
            <a:off x="736600" y="2928938"/>
            <a:ext cx="3214688" cy="2676525"/>
            <a:chOff x="785786" y="2786058"/>
            <a:chExt cx="3214710" cy="2676542"/>
          </a:xfrm>
        </p:grpSpPr>
        <p:grpSp>
          <p:nvGrpSpPr>
            <p:cNvPr id="26660" name="组合 69"/>
            <p:cNvGrpSpPr>
              <a:grpSpLocks/>
            </p:cNvGrpSpPr>
            <p:nvPr/>
          </p:nvGrpSpPr>
          <p:grpSpPr bwMode="auto">
            <a:xfrm>
              <a:off x="1107257" y="2786058"/>
              <a:ext cx="2893229" cy="588744"/>
              <a:chOff x="1428728" y="5286388"/>
              <a:chExt cx="3786212" cy="715968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1429767" y="6000696"/>
                <a:ext cx="1071985" cy="193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142968" y="6000696"/>
                <a:ext cx="1071985" cy="193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rot="5400000">
                <a:off x="2145563" y="5644507"/>
                <a:ext cx="712378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rot="5400000">
                <a:off x="3787892" y="5641465"/>
                <a:ext cx="714308" cy="415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2501752" y="5286388"/>
                <a:ext cx="1641217" cy="193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rot="5400000">
                <a:off x="3966469" y="5534317"/>
                <a:ext cx="357155" cy="4155"/>
              </a:xfrm>
              <a:prstGeom prst="line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rot="5400000">
                <a:off x="2323174" y="5750689"/>
                <a:ext cx="357153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直接连接符 17"/>
            <p:cNvCxnSpPr/>
            <p:nvPr/>
          </p:nvCxnSpPr>
          <p:spPr bwMode="auto">
            <a:xfrm flipV="1">
              <a:off x="1089001" y="4025903"/>
              <a:ext cx="1411297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 bwMode="auto">
            <a:xfrm rot="5400000">
              <a:off x="2207402" y="3725070"/>
              <a:ext cx="58579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auto">
            <a:xfrm rot="5400000">
              <a:off x="2494742" y="3725070"/>
              <a:ext cx="58579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 bwMode="auto">
            <a:xfrm>
              <a:off x="2500298" y="3428999"/>
              <a:ext cx="2873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 bwMode="auto">
            <a:xfrm>
              <a:off x="2787638" y="4019553"/>
              <a:ext cx="1212858" cy="158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6666" name="Object 18"/>
            <p:cNvGraphicFramePr>
              <a:graphicFrameLocks noChangeAspect="1"/>
            </p:cNvGraphicFramePr>
            <p:nvPr/>
          </p:nvGraphicFramePr>
          <p:xfrm>
            <a:off x="785786" y="3138831"/>
            <a:ext cx="500066" cy="2187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9" name="公式" r:id="rId7" imgW="355138" imgH="177569" progId="Equation.3">
                    <p:embed/>
                  </p:oleObj>
                </mc:Choice>
                <mc:Fallback>
                  <p:oleObj name="公式" r:id="rId7" imgW="355138" imgH="177569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5786" y="3138831"/>
                          <a:ext cx="500066" cy="2187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67" name="Object 4"/>
            <p:cNvGraphicFramePr>
              <a:graphicFrameLocks noChangeAspect="1"/>
            </p:cNvGraphicFramePr>
            <p:nvPr/>
          </p:nvGraphicFramePr>
          <p:xfrm>
            <a:off x="899031" y="3781772"/>
            <a:ext cx="243946" cy="2187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90" name="公式" r:id="rId9" imgW="139579" imgH="177646" progId="Equation.3">
                    <p:embed/>
                  </p:oleObj>
                </mc:Choice>
                <mc:Fallback>
                  <p:oleObj name="公式" r:id="rId9" imgW="139579" imgH="177646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9031" y="3781772"/>
                          <a:ext cx="243946" cy="2187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68" name="Object 5"/>
            <p:cNvGraphicFramePr>
              <a:graphicFrameLocks noChangeAspect="1"/>
            </p:cNvGraphicFramePr>
            <p:nvPr/>
          </p:nvGraphicFramePr>
          <p:xfrm>
            <a:off x="893638" y="4522142"/>
            <a:ext cx="249338" cy="202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91" name="公式" r:id="rId11" imgW="152268" imgH="164957" progId="Equation.3">
                    <p:embed/>
                  </p:oleObj>
                </mc:Choice>
                <mc:Fallback>
                  <p:oleObj name="公式" r:id="rId11" imgW="152268" imgH="164957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3638" y="4522142"/>
                          <a:ext cx="249338" cy="202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8" name="直接连接符 27"/>
            <p:cNvCxnSpPr/>
            <p:nvPr/>
          </p:nvCxnSpPr>
          <p:spPr bwMode="auto">
            <a:xfrm>
              <a:off x="1089001" y="4722820"/>
              <a:ext cx="2911495" cy="158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 bwMode="auto">
            <a:xfrm flipV="1">
              <a:off x="1133451" y="5429262"/>
              <a:ext cx="866781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6671" name="Object 7"/>
            <p:cNvGraphicFramePr>
              <a:graphicFrameLocks noChangeAspect="1"/>
            </p:cNvGraphicFramePr>
            <p:nvPr/>
          </p:nvGraphicFramePr>
          <p:xfrm>
            <a:off x="893763" y="5214950"/>
            <a:ext cx="182562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92" name="公式" r:id="rId13" imgW="152268" imgH="203024" progId="Equation.3">
                    <p:embed/>
                  </p:oleObj>
                </mc:Choice>
                <mc:Fallback>
                  <p:oleObj name="公式" r:id="rId13" imgW="152268" imgH="203024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3763" y="5214950"/>
                          <a:ext cx="182562" cy="247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72" name="矩形 46"/>
            <p:cNvSpPr>
              <a:spLocks noChangeArrowheads="1"/>
            </p:cNvSpPr>
            <p:nvPr/>
          </p:nvSpPr>
          <p:spPr bwMode="auto">
            <a:xfrm>
              <a:off x="1086688" y="3643314"/>
              <a:ext cx="6992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Times New Roman" pitchFamily="18" charset="0"/>
                  <a:cs typeface="Times New Roman" pitchFamily="18" charset="0"/>
                </a:rPr>
                <a:t>“</a:t>
              </a:r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0”</a:t>
              </a:r>
              <a:endParaRPr lang="zh-CN" altLang="en-US" sz="2000"/>
            </a:p>
          </p:txBody>
        </p:sp>
        <p:sp>
          <p:nvSpPr>
            <p:cNvPr id="26673" name="矩形 47"/>
            <p:cNvSpPr>
              <a:spLocks noChangeArrowheads="1"/>
            </p:cNvSpPr>
            <p:nvPr/>
          </p:nvSpPr>
          <p:spPr bwMode="auto">
            <a:xfrm>
              <a:off x="1086688" y="4314774"/>
              <a:ext cx="6992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Times New Roman" pitchFamily="18" charset="0"/>
                  <a:cs typeface="Times New Roman" pitchFamily="18" charset="0"/>
                </a:rPr>
                <a:t>“</a:t>
              </a:r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0”</a:t>
              </a:r>
              <a:endParaRPr lang="zh-CN" altLang="en-US" sz="2000"/>
            </a:p>
          </p:txBody>
        </p:sp>
        <p:sp>
          <p:nvSpPr>
            <p:cNvPr id="26674" name="矩形 52"/>
            <p:cNvSpPr>
              <a:spLocks noChangeArrowheads="1"/>
            </p:cNvSpPr>
            <p:nvPr/>
          </p:nvSpPr>
          <p:spPr bwMode="auto">
            <a:xfrm>
              <a:off x="1071538" y="5029154"/>
              <a:ext cx="6992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Times New Roman" pitchFamily="18" charset="0"/>
                  <a:cs typeface="Times New Roman" pitchFamily="18" charset="0"/>
                </a:rPr>
                <a:t>“</a:t>
              </a:r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0”</a:t>
              </a:r>
              <a:endParaRPr lang="zh-CN" altLang="en-US" sz="2000"/>
            </a:p>
          </p:txBody>
        </p:sp>
      </p:grpSp>
      <p:grpSp>
        <p:nvGrpSpPr>
          <p:cNvPr id="6" name="组合 62"/>
          <p:cNvGrpSpPr>
            <a:grpSpLocks/>
          </p:cNvGrpSpPr>
          <p:nvPr/>
        </p:nvGrpSpPr>
        <p:grpSpPr bwMode="auto">
          <a:xfrm>
            <a:off x="3094038" y="5143500"/>
            <a:ext cx="857250" cy="428625"/>
            <a:chOff x="3214678" y="5000636"/>
            <a:chExt cx="857256" cy="428645"/>
          </a:xfrm>
        </p:grpSpPr>
        <p:cxnSp>
          <p:nvCxnSpPr>
            <p:cNvPr id="46" name="直接连接符 45"/>
            <p:cNvCxnSpPr/>
            <p:nvPr/>
          </p:nvCxnSpPr>
          <p:spPr bwMode="auto">
            <a:xfrm flipV="1">
              <a:off x="3238490" y="5429281"/>
              <a:ext cx="833444" cy="0"/>
            </a:xfrm>
            <a:prstGeom prst="line">
              <a:avLst/>
            </a:prstGeom>
            <a:ln w="317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59" name="矩形 55"/>
            <p:cNvSpPr>
              <a:spLocks noChangeArrowheads="1"/>
            </p:cNvSpPr>
            <p:nvPr/>
          </p:nvSpPr>
          <p:spPr bwMode="auto">
            <a:xfrm>
              <a:off x="3214678" y="5000636"/>
              <a:ext cx="6992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“</a:t>
              </a:r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0”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</p:grpSp>
      <p:cxnSp>
        <p:nvCxnSpPr>
          <p:cNvPr id="58" name="直接连接符 57"/>
          <p:cNvCxnSpPr/>
          <p:nvPr/>
        </p:nvCxnSpPr>
        <p:spPr>
          <a:xfrm rot="16200000" flipH="1">
            <a:off x="-13494" y="4607719"/>
            <a:ext cx="3786188" cy="0"/>
          </a:xfrm>
          <a:prstGeom prst="line">
            <a:avLst/>
          </a:prstGeom>
          <a:ln w="158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94"/>
          <p:cNvGrpSpPr>
            <a:grpSpLocks/>
          </p:cNvGrpSpPr>
          <p:nvPr/>
        </p:nvGrpSpPr>
        <p:grpSpPr bwMode="auto">
          <a:xfrm>
            <a:off x="1905000" y="5173663"/>
            <a:ext cx="1214438" cy="400050"/>
            <a:chOff x="1954194" y="5029154"/>
            <a:chExt cx="1214446" cy="400110"/>
          </a:xfrm>
        </p:grpSpPr>
        <p:cxnSp>
          <p:nvCxnSpPr>
            <p:cNvPr id="60" name="直接连接符 59"/>
            <p:cNvCxnSpPr/>
            <p:nvPr/>
          </p:nvCxnSpPr>
          <p:spPr bwMode="auto">
            <a:xfrm flipV="1">
              <a:off x="1954194" y="5427676"/>
              <a:ext cx="1214446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57" name="矩形 61"/>
            <p:cNvSpPr>
              <a:spLocks noChangeArrowheads="1"/>
            </p:cNvSpPr>
            <p:nvPr/>
          </p:nvSpPr>
          <p:spPr bwMode="auto">
            <a:xfrm>
              <a:off x="2238859" y="5029154"/>
              <a:ext cx="1847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</p:grpSp>
      <p:cxnSp>
        <p:nvCxnSpPr>
          <p:cNvPr id="69" name="直接连接符 68"/>
          <p:cNvCxnSpPr/>
          <p:nvPr/>
        </p:nvCxnSpPr>
        <p:spPr bwMode="auto">
          <a:xfrm>
            <a:off x="1879600" y="6286500"/>
            <a:ext cx="571500" cy="1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rot="16200000" flipH="1">
            <a:off x="545306" y="4607719"/>
            <a:ext cx="3786188" cy="0"/>
          </a:xfrm>
          <a:prstGeom prst="line">
            <a:avLst/>
          </a:prstGeom>
          <a:ln w="15875">
            <a:solidFill>
              <a:srgbClr val="00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7"/>
          <p:cNvGrpSpPr>
            <a:grpSpLocks/>
          </p:cNvGrpSpPr>
          <p:nvPr/>
        </p:nvGrpSpPr>
        <p:grpSpPr bwMode="auto">
          <a:xfrm>
            <a:off x="2451100" y="5715000"/>
            <a:ext cx="642938" cy="585788"/>
            <a:chOff x="2571736" y="5572140"/>
            <a:chExt cx="642942" cy="586132"/>
          </a:xfrm>
        </p:grpSpPr>
        <p:cxnSp>
          <p:nvCxnSpPr>
            <p:cNvPr id="75" name="直接连接符 74"/>
            <p:cNvCxnSpPr/>
            <p:nvPr/>
          </p:nvCxnSpPr>
          <p:spPr bwMode="auto">
            <a:xfrm rot="5400000">
              <a:off x="2278670" y="5865206"/>
              <a:ext cx="586132" cy="0"/>
            </a:xfrm>
            <a:prstGeom prst="line">
              <a:avLst/>
            </a:prstGeom>
            <a:ln w="31750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 bwMode="auto">
            <a:xfrm>
              <a:off x="2571736" y="5572140"/>
              <a:ext cx="642942" cy="1589"/>
            </a:xfrm>
            <a:prstGeom prst="line">
              <a:avLst/>
            </a:prstGeom>
            <a:ln w="31750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2"/>
          <p:cNvGrpSpPr>
            <a:grpSpLocks/>
          </p:cNvGrpSpPr>
          <p:nvPr/>
        </p:nvGrpSpPr>
        <p:grpSpPr bwMode="auto">
          <a:xfrm>
            <a:off x="3119438" y="4986338"/>
            <a:ext cx="831850" cy="585787"/>
            <a:chOff x="3227378" y="4843132"/>
            <a:chExt cx="831856" cy="586132"/>
          </a:xfrm>
        </p:grpSpPr>
        <p:cxnSp>
          <p:nvCxnSpPr>
            <p:cNvPr id="79" name="直接连接符 78"/>
            <p:cNvCxnSpPr/>
            <p:nvPr/>
          </p:nvCxnSpPr>
          <p:spPr bwMode="auto">
            <a:xfrm rot="5400000">
              <a:off x="2934311" y="5136199"/>
              <a:ext cx="586132" cy="0"/>
            </a:xfrm>
            <a:prstGeom prst="line">
              <a:avLst/>
            </a:prstGeom>
            <a:ln w="31750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 bwMode="auto">
            <a:xfrm>
              <a:off x="3227378" y="4843132"/>
              <a:ext cx="831856" cy="0"/>
            </a:xfrm>
            <a:prstGeom prst="line">
              <a:avLst/>
            </a:prstGeom>
            <a:ln w="31750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直接连接符 90"/>
          <p:cNvCxnSpPr/>
          <p:nvPr/>
        </p:nvCxnSpPr>
        <p:spPr bwMode="auto">
          <a:xfrm>
            <a:off x="3127375" y="5715000"/>
            <a:ext cx="823913" cy="1588"/>
          </a:xfrm>
          <a:prstGeom prst="line">
            <a:avLst/>
          </a:prstGeom>
          <a:ln w="3175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101"/>
          <p:cNvGrpSpPr>
            <a:grpSpLocks/>
          </p:cNvGrpSpPr>
          <p:nvPr/>
        </p:nvGrpSpPr>
        <p:grpSpPr bwMode="auto">
          <a:xfrm>
            <a:off x="522288" y="2643188"/>
            <a:ext cx="8358187" cy="3929062"/>
            <a:chOff x="571472" y="2500306"/>
            <a:chExt cx="8358246" cy="3929090"/>
          </a:xfrm>
        </p:grpSpPr>
        <p:grpSp>
          <p:nvGrpSpPr>
            <p:cNvPr id="26648" name="组合 100"/>
            <p:cNvGrpSpPr>
              <a:grpSpLocks/>
            </p:cNvGrpSpPr>
            <p:nvPr/>
          </p:nvGrpSpPr>
          <p:grpSpPr bwMode="auto">
            <a:xfrm>
              <a:off x="4857752" y="2500306"/>
              <a:ext cx="4071966" cy="1214446"/>
              <a:chOff x="4857752" y="2714620"/>
              <a:chExt cx="4071966" cy="1214446"/>
            </a:xfrm>
          </p:grpSpPr>
          <p:sp>
            <p:nvSpPr>
              <p:cNvPr id="100" name="圆角矩形标注 99"/>
              <p:cNvSpPr/>
              <p:nvPr/>
            </p:nvSpPr>
            <p:spPr>
              <a:xfrm>
                <a:off x="4857752" y="2714620"/>
                <a:ext cx="4071966" cy="1214446"/>
              </a:xfrm>
              <a:prstGeom prst="wedgeRoundRectCallout">
                <a:avLst>
                  <a:gd name="adj1" fmla="val -65121"/>
                  <a:gd name="adj2" fmla="val 46814"/>
                  <a:gd name="adj3" fmla="val 16667"/>
                </a:avLst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6651" name="矩形 97"/>
              <p:cNvSpPr>
                <a:spLocks noChangeArrowheads="1"/>
              </p:cNvSpPr>
              <p:nvPr/>
            </p:nvSpPr>
            <p:spPr bwMode="auto">
              <a:xfrm>
                <a:off x="4929190" y="2841965"/>
                <a:ext cx="3929090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输出端</a:t>
                </a:r>
                <a:r>
                  <a:rPr lang="en-US" altLang="zh-CN" sz="2000" b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zh-CN" altLang="en-US" sz="2000" b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的状态更新取决于整个脉冲期间输入信号的变化，称为</a:t>
                </a:r>
                <a:r>
                  <a:rPr lang="zh-CN" altLang="en-US" sz="2000" b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脉冲触发方式</a:t>
                </a:r>
                <a:r>
                  <a:rPr lang="zh-CN" altLang="en-US" sz="2000" b="1">
                    <a:latin typeface="Times New Roman" pitchFamily="18" charset="0"/>
                    <a:cs typeface="Times New Roman" pitchFamily="18" charset="0"/>
                  </a:rPr>
                  <a:t>。</a:t>
                </a:r>
                <a:endParaRPr lang="zh-CN" altLang="en-US" sz="2000"/>
              </a:p>
            </p:txBody>
          </p:sp>
        </p:grpSp>
        <p:sp>
          <p:nvSpPr>
            <p:cNvPr id="99" name="矩形 98"/>
            <p:cNvSpPr/>
            <p:nvPr/>
          </p:nvSpPr>
          <p:spPr>
            <a:xfrm>
              <a:off x="571472" y="2500306"/>
              <a:ext cx="3643338" cy="3929090"/>
            </a:xfrm>
            <a:prstGeom prst="rect">
              <a:avLst/>
            </a:prstGeom>
            <a:noFill/>
            <a:ln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04" name="矩形 103"/>
          <p:cNvSpPr>
            <a:spLocks noChangeArrowheads="1"/>
          </p:cNvSpPr>
          <p:nvPr/>
        </p:nvSpPr>
        <p:spPr bwMode="auto">
          <a:xfrm>
            <a:off x="4808538" y="4643438"/>
            <a:ext cx="4192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0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CLK=1</a:t>
            </a:r>
            <a:r>
              <a:rPr lang="zh-CN" altLang="en-US" sz="20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期间，需保持</a:t>
            </a:r>
            <a:r>
              <a:rPr lang="en-US" altLang="zh-CN" sz="20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0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0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不变。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105" name="矩形 104"/>
          <p:cNvSpPr>
            <a:spLocks noChangeArrowheads="1"/>
          </p:cNvSpPr>
          <p:nvPr/>
        </p:nvSpPr>
        <p:spPr bwMode="auto">
          <a:xfrm>
            <a:off x="4808538" y="5100638"/>
            <a:ext cx="3700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 仍然存在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RS=0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 的约束条件。</a:t>
            </a:r>
            <a:endParaRPr lang="zh-CN" altLang="en-US" sz="2000"/>
          </a:p>
        </p:txBody>
      </p:sp>
      <p:grpSp>
        <p:nvGrpSpPr>
          <p:cNvPr id="20" name="组合 106"/>
          <p:cNvGrpSpPr>
            <a:grpSpLocks/>
          </p:cNvGrpSpPr>
          <p:nvPr/>
        </p:nvGrpSpPr>
        <p:grpSpPr bwMode="auto">
          <a:xfrm>
            <a:off x="450850" y="642938"/>
            <a:ext cx="8215313" cy="1285875"/>
            <a:chOff x="500063" y="642918"/>
            <a:chExt cx="8215341" cy="1285873"/>
          </a:xfrm>
        </p:grpSpPr>
        <p:sp>
          <p:nvSpPr>
            <p:cNvPr id="26646" name="Text Box 7"/>
            <p:cNvSpPr txBox="1">
              <a:spLocks noChangeArrowheads="1"/>
            </p:cNvSpPr>
            <p:nvPr/>
          </p:nvSpPr>
          <p:spPr bwMode="auto">
            <a:xfrm>
              <a:off x="571472" y="714356"/>
              <a:ext cx="8001056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         </a:t>
              </a: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CLK=1</a:t>
              </a: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期间，主触发器的状态</a:t>
              </a: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zh-CN" sz="2400" b="1" baseline="-2500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随输入信号</a:t>
              </a: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、</a:t>
              </a: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的变化而变化；而输出端</a:t>
              </a: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的状态更新发生在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下降沿</a:t>
              </a: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到来的时刻，但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输出的状态不一定按此刻输入信号的状态来确定</a:t>
              </a: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。</a:t>
              </a:r>
            </a:p>
          </p:txBody>
        </p:sp>
        <p:sp>
          <p:nvSpPr>
            <p:cNvPr id="26647" name="Rectangle 16"/>
            <p:cNvSpPr>
              <a:spLocks noChangeArrowheads="1"/>
            </p:cNvSpPr>
            <p:nvPr/>
          </p:nvSpPr>
          <p:spPr bwMode="auto">
            <a:xfrm>
              <a:off x="500063" y="642918"/>
              <a:ext cx="8215341" cy="1285873"/>
            </a:xfrm>
            <a:prstGeom prst="rect">
              <a:avLst/>
            </a:prstGeom>
            <a:noFill/>
            <a:ln w="57150" cmpd="thickThin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" name="组合 108"/>
          <p:cNvGrpSpPr>
            <a:grpSpLocks/>
          </p:cNvGrpSpPr>
          <p:nvPr/>
        </p:nvGrpSpPr>
        <p:grpSpPr bwMode="auto">
          <a:xfrm>
            <a:off x="4522788" y="4000500"/>
            <a:ext cx="4429125" cy="1643063"/>
            <a:chOff x="4572000" y="3857628"/>
            <a:chExt cx="4429156" cy="1643074"/>
          </a:xfrm>
        </p:grpSpPr>
        <p:sp>
          <p:nvSpPr>
            <p:cNvPr id="26644" name="矩形 102"/>
            <p:cNvSpPr>
              <a:spLocks noChangeArrowheads="1"/>
            </p:cNvSpPr>
            <p:nvPr/>
          </p:nvSpPr>
          <p:spPr bwMode="auto">
            <a:xfrm>
              <a:off x="4572000" y="3857628"/>
              <a:ext cx="377218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Char char="n"/>
              </a:pPr>
              <a:r>
                <a:rPr lang="zh-CN" altLang="en-US" sz="2400" b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 主从</a:t>
              </a:r>
              <a:r>
                <a:rPr lang="en-US" altLang="zh-CN" sz="2400" b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RS</a:t>
              </a:r>
              <a:r>
                <a:rPr lang="zh-CN" altLang="en-US" sz="2400" b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触发器的缺点：</a:t>
              </a:r>
              <a:endParaRPr lang="zh-CN" altLang="en-US" sz="2400">
                <a:solidFill>
                  <a:srgbClr val="006600"/>
                </a:solidFill>
              </a:endParaRPr>
            </a:p>
          </p:txBody>
        </p:sp>
        <p:sp>
          <p:nvSpPr>
            <p:cNvPr id="26645" name="Rectangle 16"/>
            <p:cNvSpPr>
              <a:spLocks noChangeArrowheads="1"/>
            </p:cNvSpPr>
            <p:nvPr/>
          </p:nvSpPr>
          <p:spPr bwMode="auto">
            <a:xfrm>
              <a:off x="4857752" y="4357694"/>
              <a:ext cx="4143404" cy="1143008"/>
            </a:xfrm>
            <a:prstGeom prst="rect">
              <a:avLst/>
            </a:prstGeom>
            <a:noFill/>
            <a:ln w="57150" cmpd="thickThin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矩形 1"/>
          <p:cNvSpPr>
            <a:spLocks noChangeArrowheads="1"/>
          </p:cNvSpPr>
          <p:nvPr/>
        </p:nvSpPr>
        <p:spPr bwMode="auto">
          <a:xfrm>
            <a:off x="285750" y="34925"/>
            <a:ext cx="3167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二、主从</a:t>
            </a:r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JK</a:t>
            </a: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触发器</a:t>
            </a: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614363" y="606425"/>
            <a:ext cx="3600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电路结构和工作原理</a:t>
            </a:r>
          </a:p>
        </p:txBody>
      </p:sp>
      <p:grpSp>
        <p:nvGrpSpPr>
          <p:cNvPr id="3" name="组合 15"/>
          <p:cNvGrpSpPr>
            <a:grpSpLocks/>
          </p:cNvGrpSpPr>
          <p:nvPr/>
        </p:nvGrpSpPr>
        <p:grpSpPr bwMode="auto">
          <a:xfrm>
            <a:off x="1143000" y="4125913"/>
            <a:ext cx="2589213" cy="517525"/>
            <a:chOff x="1214385" y="4125921"/>
            <a:chExt cx="2589223" cy="517525"/>
          </a:xfrm>
        </p:grpSpPr>
        <p:graphicFrame>
          <p:nvGraphicFramePr>
            <p:cNvPr id="27689" name="Object 4"/>
            <p:cNvGraphicFramePr>
              <a:graphicFrameLocks noChangeAspect="1"/>
            </p:cNvGraphicFramePr>
            <p:nvPr/>
          </p:nvGraphicFramePr>
          <p:xfrm>
            <a:off x="1214385" y="4125921"/>
            <a:ext cx="1136650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91" name="公式" r:id="rId3" imgW="485804" imgH="190523" progId="Equation.3">
                    <p:embed/>
                  </p:oleObj>
                </mc:Choice>
                <mc:Fallback>
                  <p:oleObj name="公式" r:id="rId3" imgW="485804" imgH="190523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4385" y="4125921"/>
                          <a:ext cx="1136650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90" name="Object 5"/>
            <p:cNvGraphicFramePr>
              <a:graphicFrameLocks noChangeAspect="1"/>
            </p:cNvGraphicFramePr>
            <p:nvPr/>
          </p:nvGraphicFramePr>
          <p:xfrm>
            <a:off x="2643145" y="4173546"/>
            <a:ext cx="116046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92" name="公式" r:id="rId5" imgW="495351" imgH="171416" progId="Equation.3">
                    <p:embed/>
                  </p:oleObj>
                </mc:Choice>
                <mc:Fallback>
                  <p:oleObj name="公式" r:id="rId5" imgW="495351" imgH="171416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3145" y="4173546"/>
                          <a:ext cx="1160463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14375" y="3643313"/>
            <a:ext cx="5319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在主从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触发器的基础上演变而来</a:t>
            </a:r>
            <a:endParaRPr lang="zh-CN" altLang="en-US" sz="2400"/>
          </a:p>
        </p:txBody>
      </p:sp>
      <p:grpSp>
        <p:nvGrpSpPr>
          <p:cNvPr id="6" name="组合 14"/>
          <p:cNvGrpSpPr>
            <a:grpSpLocks/>
          </p:cNvGrpSpPr>
          <p:nvPr/>
        </p:nvGrpSpPr>
        <p:grpSpPr bwMode="auto">
          <a:xfrm>
            <a:off x="925513" y="6215063"/>
            <a:ext cx="5337175" cy="515937"/>
            <a:chOff x="996943" y="6215082"/>
            <a:chExt cx="5337871" cy="515938"/>
          </a:xfrm>
        </p:grpSpPr>
        <p:graphicFrame>
          <p:nvGraphicFramePr>
            <p:cNvPr id="27687" name="Object 8"/>
            <p:cNvGraphicFramePr>
              <a:graphicFrameLocks noChangeAspect="1"/>
            </p:cNvGraphicFramePr>
            <p:nvPr/>
          </p:nvGraphicFramePr>
          <p:xfrm>
            <a:off x="996943" y="6215082"/>
            <a:ext cx="2574925" cy="515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93" name="公式" r:id="rId7" imgW="1209737" imgH="190523" progId="Equation.3">
                    <p:embed/>
                  </p:oleObj>
                </mc:Choice>
                <mc:Fallback>
                  <p:oleObj name="公式" r:id="rId7" imgW="1209737" imgH="190523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6943" y="6215082"/>
                          <a:ext cx="2574925" cy="515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88" name="矩形 11"/>
            <p:cNvSpPr>
              <a:spLocks noChangeArrowheads="1"/>
            </p:cNvSpPr>
            <p:nvPr/>
          </p:nvSpPr>
          <p:spPr bwMode="auto">
            <a:xfrm>
              <a:off x="3857854" y="6253483"/>
              <a:ext cx="247696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zh-CN" altLang="en-US" sz="2400" b="1" i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、</a:t>
              </a:r>
              <a:r>
                <a:rPr lang="en-US" altLang="zh-CN" sz="2400" b="1" i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zh-CN" altLang="en-US" sz="2400" b="1" i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2400" b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无约束条件</a:t>
              </a:r>
            </a:p>
          </p:txBody>
        </p:sp>
      </p:grpSp>
      <p:grpSp>
        <p:nvGrpSpPr>
          <p:cNvPr id="9" name="组合 16"/>
          <p:cNvGrpSpPr>
            <a:grpSpLocks/>
          </p:cNvGrpSpPr>
          <p:nvPr/>
        </p:nvGrpSpPr>
        <p:grpSpPr bwMode="auto">
          <a:xfrm>
            <a:off x="857250" y="4643438"/>
            <a:ext cx="4357688" cy="1500187"/>
            <a:chOff x="928659" y="4643446"/>
            <a:chExt cx="4357721" cy="1500199"/>
          </a:xfrm>
        </p:grpSpPr>
        <p:graphicFrame>
          <p:nvGraphicFramePr>
            <p:cNvPr id="27684" name="Object 12"/>
            <p:cNvGraphicFramePr>
              <a:graphicFrameLocks noChangeAspect="1"/>
            </p:cNvGraphicFramePr>
            <p:nvPr/>
          </p:nvGraphicFramePr>
          <p:xfrm>
            <a:off x="1155704" y="5120656"/>
            <a:ext cx="3773486" cy="1022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94" name="公式" r:id="rId9" imgW="1924123" imgH="495414" progId="Equation.3">
                    <p:embed/>
                  </p:oleObj>
                </mc:Choice>
                <mc:Fallback>
                  <p:oleObj name="公式" r:id="rId9" imgW="1924123" imgH="495414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5704" y="5120656"/>
                          <a:ext cx="3773486" cy="10229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85" name="Rectangle 16"/>
            <p:cNvSpPr>
              <a:spLocks noChangeArrowheads="1"/>
            </p:cNvSpPr>
            <p:nvPr/>
          </p:nvSpPr>
          <p:spPr bwMode="auto">
            <a:xfrm>
              <a:off x="928659" y="4643446"/>
              <a:ext cx="4357721" cy="1500199"/>
            </a:xfrm>
            <a:prstGeom prst="rect">
              <a:avLst/>
            </a:prstGeom>
            <a:noFill/>
            <a:ln w="57150" cmpd="thickThin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686" name="矩形 13"/>
            <p:cNvSpPr>
              <a:spLocks noChangeArrowheads="1"/>
            </p:cNvSpPr>
            <p:nvPr/>
          </p:nvSpPr>
          <p:spPr bwMode="auto">
            <a:xfrm>
              <a:off x="1071538" y="4671964"/>
              <a:ext cx="408316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主从</a:t>
              </a:r>
              <a:r>
                <a:rPr lang="en-US" altLang="zh-CN" sz="24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JK</a:t>
              </a:r>
              <a:r>
                <a:rPr lang="zh-CN" altLang="en-US" sz="2400" b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触发器的特性方程：</a:t>
              </a:r>
            </a:p>
          </p:txBody>
        </p:sp>
      </p:grpSp>
      <p:grpSp>
        <p:nvGrpSpPr>
          <p:cNvPr id="10" name="组合 33"/>
          <p:cNvGrpSpPr>
            <a:grpSpLocks/>
          </p:cNvGrpSpPr>
          <p:nvPr/>
        </p:nvGrpSpPr>
        <p:grpSpPr bwMode="auto">
          <a:xfrm>
            <a:off x="6500813" y="1143000"/>
            <a:ext cx="2300287" cy="2286000"/>
            <a:chOff x="6572264" y="1142990"/>
            <a:chExt cx="2300288" cy="2286005"/>
          </a:xfrm>
        </p:grpSpPr>
        <p:sp>
          <p:nvSpPr>
            <p:cNvPr id="27668" name="矩形 105"/>
            <p:cNvSpPr>
              <a:spLocks noChangeArrowheads="1"/>
            </p:cNvSpPr>
            <p:nvPr/>
          </p:nvSpPr>
          <p:spPr bwMode="auto">
            <a:xfrm>
              <a:off x="6572264" y="1142990"/>
              <a:ext cx="1728784" cy="461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Char char="n"/>
              </a:pPr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</a:rPr>
                <a:t> 逻辑符号</a:t>
              </a:r>
              <a:endParaRPr lang="zh-CN" altLang="en-US" sz="2400">
                <a:solidFill>
                  <a:srgbClr val="0000FF"/>
                </a:solidFill>
              </a:endParaRPr>
            </a:p>
          </p:txBody>
        </p:sp>
        <p:grpSp>
          <p:nvGrpSpPr>
            <p:cNvPr id="27669" name="组合 18"/>
            <p:cNvGrpSpPr>
              <a:grpSpLocks/>
            </p:cNvGrpSpPr>
            <p:nvPr/>
          </p:nvGrpSpPr>
          <p:grpSpPr bwMode="auto">
            <a:xfrm>
              <a:off x="6572264" y="1928805"/>
              <a:ext cx="2300288" cy="1500190"/>
              <a:chOff x="3286115" y="3571873"/>
              <a:chExt cx="2300288" cy="1500190"/>
            </a:xfrm>
          </p:grpSpPr>
          <p:grpSp>
            <p:nvGrpSpPr>
              <p:cNvPr id="27670" name="组合 21"/>
              <p:cNvGrpSpPr>
                <a:grpSpLocks/>
              </p:cNvGrpSpPr>
              <p:nvPr/>
            </p:nvGrpSpPr>
            <p:grpSpPr bwMode="auto">
              <a:xfrm>
                <a:off x="3943344" y="3571873"/>
                <a:ext cx="1071565" cy="1500190"/>
                <a:chOff x="2143115" y="2500306"/>
                <a:chExt cx="1071565" cy="1500198"/>
              </a:xfrm>
            </p:grpSpPr>
            <p:graphicFrame>
              <p:nvGraphicFramePr>
                <p:cNvPr id="27679" name="Object 25"/>
                <p:cNvGraphicFramePr>
                  <a:graphicFrameLocks noChangeAspect="1"/>
                </p:cNvGraphicFramePr>
                <p:nvPr/>
              </p:nvGraphicFramePr>
              <p:xfrm>
                <a:off x="2928926" y="2643182"/>
                <a:ext cx="238125" cy="3730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695" name="公式" r:id="rId11" imgW="152334" imgH="241195" progId="Equation.3">
                        <p:embed/>
                      </p:oleObj>
                    </mc:Choice>
                    <mc:Fallback>
                      <p:oleObj name="公式" r:id="rId11" imgW="152334" imgH="241195" progId="Equation.3">
                        <p:embed/>
                        <p:pic>
                          <p:nvPicPr>
                            <p:cNvPr id="0" name="Object 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28926" y="2643182"/>
                              <a:ext cx="238125" cy="3730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7680" name="Object 26"/>
                <p:cNvGraphicFramePr>
                  <a:graphicFrameLocks noChangeAspect="1"/>
                </p:cNvGraphicFramePr>
                <p:nvPr/>
              </p:nvGraphicFramePr>
              <p:xfrm>
                <a:off x="2928926" y="3500438"/>
                <a:ext cx="236537" cy="3143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696" name="公式" r:id="rId13" imgW="152268" imgH="203024" progId="Equation.3">
                        <p:embed/>
                      </p:oleObj>
                    </mc:Choice>
                    <mc:Fallback>
                      <p:oleObj name="公式" r:id="rId13" imgW="152268" imgH="203024" progId="Equation.3">
                        <p:embed/>
                        <p:pic>
                          <p:nvPicPr>
                            <p:cNvPr id="0" name="Object 2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28926" y="3500438"/>
                              <a:ext cx="236537" cy="3143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1" name="矩形 30"/>
                <p:cNvSpPr/>
                <p:nvPr/>
              </p:nvSpPr>
              <p:spPr>
                <a:xfrm rot="5400000">
                  <a:off x="1928793" y="2714625"/>
                  <a:ext cx="1500198" cy="10715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aphicFrame>
              <p:nvGraphicFramePr>
                <p:cNvPr id="27682" name="Object 27"/>
                <p:cNvGraphicFramePr>
                  <a:graphicFrameLocks noChangeAspect="1"/>
                </p:cNvGraphicFramePr>
                <p:nvPr/>
              </p:nvGraphicFramePr>
              <p:xfrm>
                <a:off x="2233613" y="3521081"/>
                <a:ext cx="215900" cy="27463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697" name="公式" r:id="rId15" imgW="139579" imgH="177646" progId="Equation.3">
                        <p:embed/>
                      </p:oleObj>
                    </mc:Choice>
                    <mc:Fallback>
                      <p:oleObj name="公式" r:id="rId15" imgW="139579" imgH="177646" progId="Equation.3">
                        <p:embed/>
                        <p:pic>
                          <p:nvPicPr>
                            <p:cNvPr id="0" name="Object 2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33613" y="3521081"/>
                              <a:ext cx="215900" cy="27463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7683" name="Object 28"/>
                <p:cNvGraphicFramePr>
                  <a:graphicFrameLocks noChangeAspect="1"/>
                </p:cNvGraphicFramePr>
                <p:nvPr/>
              </p:nvGraphicFramePr>
              <p:xfrm>
                <a:off x="2339962" y="3154374"/>
                <a:ext cx="374650" cy="2746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698" name="公式" r:id="rId17" imgW="241091" imgH="177646" progId="Equation.3">
                        <p:embed/>
                      </p:oleObj>
                    </mc:Choice>
                    <mc:Fallback>
                      <p:oleObj name="公式" r:id="rId17" imgW="241091" imgH="177646" progId="Equation.3">
                        <p:embed/>
                        <p:pic>
                          <p:nvPicPr>
                            <p:cNvPr id="0" name="Object 2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39962" y="3154374"/>
                              <a:ext cx="374650" cy="2746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21" name="直接连接符 4"/>
              <p:cNvCxnSpPr/>
              <p:nvPr/>
            </p:nvCxnSpPr>
            <p:spPr bwMode="auto">
              <a:xfrm rot="10800000">
                <a:off x="5014903" y="3929061"/>
                <a:ext cx="5715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 bwMode="auto">
              <a:xfrm rot="10800000">
                <a:off x="5014903" y="4714875"/>
                <a:ext cx="571500" cy="15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等腰三角形 22"/>
              <p:cNvSpPr/>
              <p:nvPr/>
            </p:nvSpPr>
            <p:spPr bwMode="auto">
              <a:xfrm rot="5400000">
                <a:off x="3906033" y="4250530"/>
                <a:ext cx="249238" cy="1778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 bwMode="auto">
              <a:xfrm rot="5400000">
                <a:off x="3833802" y="4286250"/>
                <a:ext cx="107950" cy="10795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cxnSp>
            <p:nvCxnSpPr>
              <p:cNvPr id="25" name="直接连接符 24"/>
              <p:cNvCxnSpPr/>
              <p:nvPr/>
            </p:nvCxnSpPr>
            <p:spPr bwMode="auto">
              <a:xfrm rot="10800000">
                <a:off x="3286115" y="4332287"/>
                <a:ext cx="53975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auto">
              <a:xfrm rot="10800000">
                <a:off x="3300402" y="4714875"/>
                <a:ext cx="642938" cy="15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7677" name="Object 13"/>
              <p:cNvGraphicFramePr>
                <a:graphicFrameLocks noChangeAspect="1"/>
              </p:cNvGraphicFramePr>
              <p:nvPr/>
            </p:nvGraphicFramePr>
            <p:xfrm>
              <a:off x="4041751" y="3806831"/>
              <a:ext cx="255588" cy="2555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99" name="公式" r:id="rId19" imgW="164885" imgH="164885" progId="Equation.3">
                      <p:embed/>
                    </p:oleObj>
                  </mc:Choice>
                  <mc:Fallback>
                    <p:oleObj name="公式" r:id="rId19" imgW="164885" imgH="164885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41751" y="3806831"/>
                            <a:ext cx="255588" cy="2555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28" name="直接连接符 27"/>
              <p:cNvCxnSpPr/>
              <p:nvPr/>
            </p:nvCxnSpPr>
            <p:spPr bwMode="auto">
              <a:xfrm rot="10800000">
                <a:off x="3286115" y="3929061"/>
                <a:ext cx="642937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合 51"/>
          <p:cNvGrpSpPr>
            <a:grpSpLocks/>
          </p:cNvGrpSpPr>
          <p:nvPr/>
        </p:nvGrpSpPr>
        <p:grpSpPr bwMode="auto">
          <a:xfrm>
            <a:off x="642938" y="1035050"/>
            <a:ext cx="5214937" cy="2608263"/>
            <a:chOff x="714319" y="1035812"/>
            <a:chExt cx="5215003" cy="2607502"/>
          </a:xfrm>
        </p:grpSpPr>
        <p:pic>
          <p:nvPicPr>
            <p:cNvPr id="27658" name="Picture 3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19" y="1035812"/>
              <a:ext cx="5215003" cy="2607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7659" name="组合 43"/>
            <p:cNvGrpSpPr>
              <a:grpSpLocks/>
            </p:cNvGrpSpPr>
            <p:nvPr/>
          </p:nvGrpSpPr>
          <p:grpSpPr bwMode="auto">
            <a:xfrm>
              <a:off x="1655742" y="1189022"/>
              <a:ext cx="3585394" cy="1370816"/>
              <a:chOff x="1655742" y="1189022"/>
              <a:chExt cx="3585394" cy="1370816"/>
            </a:xfrm>
          </p:grpSpPr>
          <p:cxnSp>
            <p:nvCxnSpPr>
              <p:cNvPr id="36" name="直接连接符 35"/>
              <p:cNvCxnSpPr/>
              <p:nvPr/>
            </p:nvCxnSpPr>
            <p:spPr>
              <a:xfrm rot="5400000" flipH="1" flipV="1">
                <a:off x="4562674" y="1880115"/>
                <a:ext cx="1356916" cy="1588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rot="5400000" flipH="1" flipV="1">
                <a:off x="1507334" y="1350839"/>
                <a:ext cx="323756" cy="1588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1668418" y="1202451"/>
                <a:ext cx="3571920" cy="1587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1655718" y="1521445"/>
                <a:ext cx="107951" cy="1588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直接连接符 44"/>
            <p:cNvCxnSpPr/>
            <p:nvPr/>
          </p:nvCxnSpPr>
          <p:spPr>
            <a:xfrm rot="5400000" flipH="1" flipV="1">
              <a:off x="4680147" y="2321312"/>
              <a:ext cx="1331523" cy="1588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1668418" y="2975171"/>
              <a:ext cx="3671934" cy="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5400000" flipH="1" flipV="1">
              <a:off x="1525585" y="2832337"/>
              <a:ext cx="287254" cy="1588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1668418" y="2681570"/>
              <a:ext cx="107951" cy="1587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1285875"/>
            <a:ext cx="305752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ext Box 24"/>
          <p:cNvSpPr txBox="1">
            <a:spLocks noChangeArrowheads="1"/>
          </p:cNvSpPr>
          <p:nvPr/>
        </p:nvSpPr>
        <p:spPr bwMode="auto">
          <a:xfrm>
            <a:off x="500063" y="285750"/>
            <a:ext cx="4457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集成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主从触发器简介</a:t>
            </a:r>
            <a:endParaRPr kumimoji="1" lang="zh-CN" alt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528638" y="785813"/>
            <a:ext cx="20272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 （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1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）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74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  <a:sym typeface="Symbol" pitchFamily="18" charset="2"/>
              </a:rPr>
              <a:t>LS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71</a:t>
            </a:r>
          </a:p>
        </p:txBody>
      </p:sp>
      <p:sp>
        <p:nvSpPr>
          <p:cNvPr id="47" name="矩形 46"/>
          <p:cNvSpPr>
            <a:spLocks noChangeArrowheads="1"/>
          </p:cNvSpPr>
          <p:nvPr/>
        </p:nvSpPr>
        <p:spPr bwMode="auto">
          <a:xfrm>
            <a:off x="4787900" y="785813"/>
            <a:ext cx="2027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 （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2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）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74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  <a:sym typeface="Symbol" pitchFamily="18" charset="2"/>
              </a:rPr>
              <a:t>LS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72</a:t>
            </a:r>
          </a:p>
        </p:txBody>
      </p:sp>
      <p:grpSp>
        <p:nvGrpSpPr>
          <p:cNvPr id="2" name="组合 52"/>
          <p:cNvGrpSpPr>
            <a:grpSpLocks/>
          </p:cNvGrpSpPr>
          <p:nvPr/>
        </p:nvGrpSpPr>
        <p:grpSpPr bwMode="auto">
          <a:xfrm>
            <a:off x="6380163" y="1214438"/>
            <a:ext cx="1906587" cy="1042987"/>
            <a:chOff x="6429388" y="1285860"/>
            <a:chExt cx="1907126" cy="1043052"/>
          </a:xfrm>
        </p:grpSpPr>
        <p:sp>
          <p:nvSpPr>
            <p:cNvPr id="48" name="椭圆形标注 47"/>
            <p:cNvSpPr/>
            <p:nvPr/>
          </p:nvSpPr>
          <p:spPr>
            <a:xfrm>
              <a:off x="6429388" y="1285860"/>
              <a:ext cx="1143323" cy="428652"/>
            </a:xfrm>
            <a:prstGeom prst="wedgeEllipseCallout">
              <a:avLst>
                <a:gd name="adj1" fmla="val 45833"/>
                <a:gd name="adj2" fmla="val 92129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02" name="矩形 48"/>
            <p:cNvSpPr>
              <a:spLocks noChangeArrowheads="1"/>
            </p:cNvSpPr>
            <p:nvPr/>
          </p:nvSpPr>
          <p:spPr bwMode="auto">
            <a:xfrm>
              <a:off x="7000892" y="1928802"/>
              <a:ext cx="1335622" cy="40011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zh-CN" altLang="en-US" sz="2000" b="1" i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b="1" i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=K</a:t>
              </a:r>
              <a:r>
                <a:rPr lang="en-US" altLang="zh-CN" sz="2000" b="1" i="1" baseline="-2500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000" b="1" i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000" b="1" i="1" baseline="-2500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000" b="1" i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000" b="1" i="1" baseline="-2500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i="1" baseline="-2500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组合 53"/>
          <p:cNvGrpSpPr>
            <a:grpSpLocks/>
          </p:cNvGrpSpPr>
          <p:nvPr/>
        </p:nvGrpSpPr>
        <p:grpSpPr bwMode="auto">
          <a:xfrm>
            <a:off x="6000750" y="3071813"/>
            <a:ext cx="1804988" cy="1114425"/>
            <a:chOff x="6143636" y="2957452"/>
            <a:chExt cx="1805440" cy="1114490"/>
          </a:xfrm>
        </p:grpSpPr>
        <p:sp>
          <p:nvSpPr>
            <p:cNvPr id="28699" name="矩形 50"/>
            <p:cNvSpPr>
              <a:spLocks noChangeArrowheads="1"/>
            </p:cNvSpPr>
            <p:nvPr/>
          </p:nvSpPr>
          <p:spPr bwMode="auto">
            <a:xfrm>
              <a:off x="6786578" y="2957452"/>
              <a:ext cx="1162498" cy="40011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zh-CN" altLang="en-US" sz="2000" b="1" i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b="1" i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=J</a:t>
              </a:r>
              <a:r>
                <a:rPr lang="en-US" altLang="zh-CN" sz="2000" b="1" i="1" baseline="-2500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000" b="1" i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CN" sz="2000" b="1" i="1" baseline="-2500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000" b="1" i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CN" sz="2000" b="1" i="1" baseline="-2500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i="1" baseline="-25000">
                <a:solidFill>
                  <a:srgbClr val="000000"/>
                </a:solidFill>
              </a:endParaRPr>
            </a:p>
          </p:txBody>
        </p:sp>
        <p:sp>
          <p:nvSpPr>
            <p:cNvPr id="52" name="椭圆形标注 51"/>
            <p:cNvSpPr/>
            <p:nvPr/>
          </p:nvSpPr>
          <p:spPr>
            <a:xfrm>
              <a:off x="6143636" y="3643292"/>
              <a:ext cx="1143286" cy="428650"/>
            </a:xfrm>
            <a:prstGeom prst="wedgeEllipseCallout">
              <a:avLst>
                <a:gd name="adj1" fmla="val 45833"/>
                <a:gd name="adj2" fmla="val -11527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组合 57"/>
          <p:cNvGrpSpPr>
            <a:grpSpLocks/>
          </p:cNvGrpSpPr>
          <p:nvPr/>
        </p:nvGrpSpPr>
        <p:grpSpPr bwMode="auto">
          <a:xfrm>
            <a:off x="742950" y="4286250"/>
            <a:ext cx="3543300" cy="2286000"/>
            <a:chOff x="857224" y="4286256"/>
            <a:chExt cx="3543322" cy="2286016"/>
          </a:xfrm>
        </p:grpSpPr>
        <p:sp>
          <p:nvSpPr>
            <p:cNvPr id="28694" name="矩形 58"/>
            <p:cNvSpPr>
              <a:spLocks noChangeArrowheads="1"/>
            </p:cNvSpPr>
            <p:nvPr/>
          </p:nvSpPr>
          <p:spPr bwMode="auto">
            <a:xfrm>
              <a:off x="857224" y="4286256"/>
              <a:ext cx="17363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Char char="n"/>
              </a:pPr>
              <a:r>
                <a:rPr lang="zh-CN" altLang="en-US" sz="2400" b="1">
                  <a:solidFill>
                    <a:srgbClr val="006600"/>
                  </a:solidFill>
                </a:rPr>
                <a:t> 功能特点</a:t>
              </a:r>
            </a:p>
          </p:txBody>
        </p:sp>
        <p:sp>
          <p:nvSpPr>
            <p:cNvPr id="28695" name="矩形 59"/>
            <p:cNvSpPr>
              <a:spLocks noChangeArrowheads="1"/>
            </p:cNvSpPr>
            <p:nvPr/>
          </p:nvSpPr>
          <p:spPr bwMode="auto">
            <a:xfrm>
              <a:off x="1127527" y="5386361"/>
              <a:ext cx="172996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Char char="l"/>
              </a:pPr>
              <a:r>
                <a:rPr lang="zh-CN" alt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下降沿触发</a:t>
              </a:r>
              <a:endParaRPr lang="zh-CN" altLang="en-US" sz="2000">
                <a:solidFill>
                  <a:srgbClr val="C00000"/>
                </a:solidFill>
              </a:endParaRPr>
            </a:p>
          </p:txBody>
        </p:sp>
        <p:sp>
          <p:nvSpPr>
            <p:cNvPr id="28696" name="矩形 60"/>
            <p:cNvSpPr>
              <a:spLocks noChangeArrowheads="1"/>
            </p:cNvSpPr>
            <p:nvPr/>
          </p:nvSpPr>
          <p:spPr bwMode="auto">
            <a:xfrm>
              <a:off x="1142976" y="4957727"/>
              <a:ext cx="3026810" cy="400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Char char="l"/>
              </a:pPr>
              <a:r>
                <a:rPr lang="zh-CN" alt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多输入端，单</a:t>
              </a:r>
              <a:r>
                <a:rPr lang="en-US" altLang="zh-CN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RS</a:t>
              </a:r>
              <a:r>
                <a:rPr lang="zh-CN" alt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触发器</a:t>
              </a:r>
              <a:endParaRPr lang="zh-CN" altLang="en-US" sz="2000">
                <a:solidFill>
                  <a:srgbClr val="C00000"/>
                </a:solidFill>
              </a:endParaRPr>
            </a:p>
          </p:txBody>
        </p:sp>
        <p:sp>
          <p:nvSpPr>
            <p:cNvPr id="28697" name="矩形 61"/>
            <p:cNvSpPr>
              <a:spLocks noChangeArrowheads="1"/>
            </p:cNvSpPr>
            <p:nvPr/>
          </p:nvSpPr>
          <p:spPr bwMode="auto">
            <a:xfrm>
              <a:off x="1122993" y="5814972"/>
              <a:ext cx="302037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 typeface="Wingdings" pitchFamily="2" charset="2"/>
                <a:buChar char="l"/>
              </a:pPr>
              <a:r>
                <a:rPr lang="zh-CN" alt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带有异步复位、置位端</a:t>
              </a:r>
              <a:endParaRPr lang="en-US" altLang="zh-CN" sz="20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  低电平有效</a:t>
              </a:r>
              <a:endParaRPr lang="zh-CN" altLang="en-US" sz="2000">
                <a:solidFill>
                  <a:srgbClr val="C00000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928662" y="4857760"/>
              <a:ext cx="3471884" cy="1714512"/>
            </a:xfrm>
            <a:prstGeom prst="rect">
              <a:avLst/>
            </a:prstGeom>
            <a:noFill/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组合 63"/>
          <p:cNvGrpSpPr>
            <a:grpSpLocks/>
          </p:cNvGrpSpPr>
          <p:nvPr/>
        </p:nvGrpSpPr>
        <p:grpSpPr bwMode="auto">
          <a:xfrm>
            <a:off x="4957763" y="4286250"/>
            <a:ext cx="3624262" cy="2286000"/>
            <a:chOff x="5072066" y="4286256"/>
            <a:chExt cx="3624477" cy="2286016"/>
          </a:xfrm>
        </p:grpSpPr>
        <p:sp>
          <p:nvSpPr>
            <p:cNvPr id="28689" name="矩形 64"/>
            <p:cNvSpPr>
              <a:spLocks noChangeArrowheads="1"/>
            </p:cNvSpPr>
            <p:nvPr/>
          </p:nvSpPr>
          <p:spPr bwMode="auto">
            <a:xfrm>
              <a:off x="5072066" y="4286256"/>
              <a:ext cx="18743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Char char="n"/>
              </a:pPr>
              <a:r>
                <a:rPr lang="zh-CN" altLang="en-US" sz="2400" b="1">
                  <a:solidFill>
                    <a:srgbClr val="006600"/>
                  </a:solidFill>
                </a:rPr>
                <a:t> 功能特点</a:t>
              </a:r>
            </a:p>
          </p:txBody>
        </p:sp>
        <p:sp>
          <p:nvSpPr>
            <p:cNvPr id="28690" name="矩形 65"/>
            <p:cNvSpPr>
              <a:spLocks noChangeArrowheads="1"/>
            </p:cNvSpPr>
            <p:nvPr/>
          </p:nvSpPr>
          <p:spPr bwMode="auto">
            <a:xfrm>
              <a:off x="5363855" y="5386361"/>
              <a:ext cx="172996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Char char="l"/>
              </a:pPr>
              <a:r>
                <a:rPr lang="zh-CN" alt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下降沿触发</a:t>
              </a:r>
              <a:endParaRPr lang="zh-CN" altLang="en-US" sz="2000">
                <a:solidFill>
                  <a:srgbClr val="C00000"/>
                </a:solidFill>
              </a:endParaRPr>
            </a:p>
          </p:txBody>
        </p:sp>
        <p:sp>
          <p:nvSpPr>
            <p:cNvPr id="28691" name="矩形 66"/>
            <p:cNvSpPr>
              <a:spLocks noChangeArrowheads="1"/>
            </p:cNvSpPr>
            <p:nvPr/>
          </p:nvSpPr>
          <p:spPr bwMode="auto">
            <a:xfrm>
              <a:off x="5380532" y="4957730"/>
              <a:ext cx="308930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Char char="l"/>
              </a:pPr>
              <a:r>
                <a:rPr lang="zh-CN" alt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多输入端，单</a:t>
              </a:r>
              <a:r>
                <a:rPr lang="en-US" altLang="zh-CN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JK</a:t>
              </a:r>
              <a:r>
                <a:rPr lang="zh-CN" alt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触发器</a:t>
              </a:r>
              <a:endParaRPr lang="zh-CN" altLang="en-US" sz="2000">
                <a:solidFill>
                  <a:srgbClr val="C00000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5149858" y="4857760"/>
              <a:ext cx="3546685" cy="1714512"/>
            </a:xfrm>
            <a:prstGeom prst="rect">
              <a:avLst/>
            </a:prstGeom>
            <a:noFill/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693" name="矩形 68"/>
            <p:cNvSpPr>
              <a:spLocks noChangeArrowheads="1"/>
            </p:cNvSpPr>
            <p:nvPr/>
          </p:nvSpPr>
          <p:spPr bwMode="auto">
            <a:xfrm>
              <a:off x="5357818" y="5826286"/>
              <a:ext cx="302037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 typeface="Wingdings" pitchFamily="2" charset="2"/>
                <a:buChar char="l"/>
              </a:pPr>
              <a:r>
                <a:rPr lang="zh-CN" alt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带有异步复位、置位端</a:t>
              </a:r>
              <a:endParaRPr lang="en-US" altLang="zh-CN" sz="20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  低电平有效</a:t>
              </a:r>
              <a:endParaRPr lang="zh-CN" altLang="en-US" sz="2000">
                <a:solidFill>
                  <a:srgbClr val="C00000"/>
                </a:solidFill>
              </a:endParaRPr>
            </a:p>
          </p:txBody>
        </p:sp>
      </p:grpSp>
      <p:pic>
        <p:nvPicPr>
          <p:cNvPr id="29721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266825"/>
            <a:ext cx="316547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2"/>
          <p:cNvGrpSpPr>
            <a:grpSpLocks/>
          </p:cNvGrpSpPr>
          <p:nvPr/>
        </p:nvGrpSpPr>
        <p:grpSpPr bwMode="auto">
          <a:xfrm>
            <a:off x="2243138" y="1223963"/>
            <a:ext cx="1906587" cy="1042987"/>
            <a:chOff x="6429388" y="1285860"/>
            <a:chExt cx="1907508" cy="1043077"/>
          </a:xfrm>
        </p:grpSpPr>
        <p:sp>
          <p:nvSpPr>
            <p:cNvPr id="28" name="椭圆形标注 27"/>
            <p:cNvSpPr/>
            <p:nvPr/>
          </p:nvSpPr>
          <p:spPr>
            <a:xfrm>
              <a:off x="6429388" y="1285860"/>
              <a:ext cx="1143552" cy="428662"/>
            </a:xfrm>
            <a:prstGeom prst="wedgeEllipseCallout">
              <a:avLst>
                <a:gd name="adj1" fmla="val 45833"/>
                <a:gd name="adj2" fmla="val 92129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688" name="矩形 48"/>
            <p:cNvSpPr>
              <a:spLocks noChangeArrowheads="1"/>
            </p:cNvSpPr>
            <p:nvPr/>
          </p:nvSpPr>
          <p:spPr bwMode="auto">
            <a:xfrm>
              <a:off x="7000896" y="1928802"/>
              <a:ext cx="1336000" cy="40013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zh-CN" altLang="en-US" sz="2000" b="1" i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b="1" i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=R</a:t>
              </a:r>
              <a:r>
                <a:rPr lang="en-US" altLang="zh-CN" sz="2000" b="1" i="1" baseline="-2500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000" b="1" i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CN" sz="2000" b="1" i="1" baseline="-2500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000" b="1" i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CN" sz="2000" b="1" i="1" baseline="-2500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i="1" baseline="-25000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组合 53"/>
          <p:cNvGrpSpPr>
            <a:grpSpLocks/>
          </p:cNvGrpSpPr>
          <p:nvPr/>
        </p:nvGrpSpPr>
        <p:grpSpPr bwMode="auto">
          <a:xfrm>
            <a:off x="1824038" y="3052763"/>
            <a:ext cx="1863725" cy="1114425"/>
            <a:chOff x="6143636" y="2957452"/>
            <a:chExt cx="1863460" cy="1114490"/>
          </a:xfrm>
        </p:grpSpPr>
        <p:sp>
          <p:nvSpPr>
            <p:cNvPr id="28685" name="矩形 50"/>
            <p:cNvSpPr>
              <a:spLocks noChangeArrowheads="1"/>
            </p:cNvSpPr>
            <p:nvPr/>
          </p:nvSpPr>
          <p:spPr bwMode="auto">
            <a:xfrm>
              <a:off x="6786584" y="2957452"/>
              <a:ext cx="1220512" cy="40013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zh-CN" altLang="en-US" sz="2000" b="1" i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b="1" i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=S</a:t>
              </a:r>
              <a:r>
                <a:rPr lang="en-US" altLang="zh-CN" sz="2000" b="1" i="1" baseline="-2500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000" b="1" i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sz="2000" b="1" i="1" baseline="-2500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000" b="1" i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sz="2000" b="1" i="1" baseline="-2500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i="1" baseline="-25000">
                <a:solidFill>
                  <a:srgbClr val="000000"/>
                </a:solidFill>
              </a:endParaRPr>
            </a:p>
          </p:txBody>
        </p:sp>
        <p:sp>
          <p:nvSpPr>
            <p:cNvPr id="34" name="椭圆形标注 33"/>
            <p:cNvSpPr/>
            <p:nvPr/>
          </p:nvSpPr>
          <p:spPr>
            <a:xfrm>
              <a:off x="6143636" y="3643292"/>
              <a:ext cx="1142837" cy="428650"/>
            </a:xfrm>
            <a:prstGeom prst="wedgeEllipseCallout">
              <a:avLst>
                <a:gd name="adj1" fmla="val 45833"/>
                <a:gd name="adj2" fmla="val -11527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0"/>
          <p:cNvGrpSpPr>
            <a:grpSpLocks/>
          </p:cNvGrpSpPr>
          <p:nvPr/>
        </p:nvGrpSpPr>
        <p:grpSpPr bwMode="auto">
          <a:xfrm>
            <a:off x="581025" y="500063"/>
            <a:ext cx="7858125" cy="857250"/>
            <a:chOff x="642910" y="428604"/>
            <a:chExt cx="7768098" cy="857257"/>
          </a:xfrm>
        </p:grpSpPr>
        <p:sp>
          <p:nvSpPr>
            <p:cNvPr id="29773" name="矩形 77"/>
            <p:cNvSpPr>
              <a:spLocks noChangeArrowheads="1"/>
            </p:cNvSpPr>
            <p:nvPr/>
          </p:nvSpPr>
          <p:spPr bwMode="auto">
            <a:xfrm>
              <a:off x="712725" y="428604"/>
              <a:ext cx="762765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>
                  <a:solidFill>
                    <a:srgbClr val="0000FF"/>
                  </a:solidFill>
                  <a:latin typeface="宋体" pitchFamily="2" charset="-122"/>
                </a:rPr>
                <a:t>     </a:t>
              </a:r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触发器的状态更新仅发生在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CP</a:t>
              </a:r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的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边沿</a:t>
              </a:r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，且输出状态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仅取决于该时刻输入信号的状态</a:t>
              </a:r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。</a:t>
              </a:r>
              <a:endPara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774" name="Rectangle 16"/>
            <p:cNvSpPr>
              <a:spLocks noChangeArrowheads="1"/>
            </p:cNvSpPr>
            <p:nvPr/>
          </p:nvSpPr>
          <p:spPr bwMode="auto">
            <a:xfrm>
              <a:off x="642910" y="428605"/>
              <a:ext cx="7768098" cy="857256"/>
            </a:xfrm>
            <a:prstGeom prst="rect">
              <a:avLst/>
            </a:prstGeom>
            <a:noFill/>
            <a:ln w="57150" cmpd="thickThin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9699" name="矩形 2"/>
          <p:cNvSpPr>
            <a:spLocks noChangeArrowheads="1"/>
          </p:cNvSpPr>
          <p:nvPr/>
        </p:nvSpPr>
        <p:spPr bwMode="auto">
          <a:xfrm>
            <a:off x="509588" y="0"/>
            <a:ext cx="2709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三、边沿触发器</a:t>
            </a:r>
          </a:p>
        </p:txBody>
      </p:sp>
      <p:grpSp>
        <p:nvGrpSpPr>
          <p:cNvPr id="3" name="组合 65"/>
          <p:cNvGrpSpPr>
            <a:grpSpLocks/>
          </p:cNvGrpSpPr>
          <p:nvPr/>
        </p:nvGrpSpPr>
        <p:grpSpPr bwMode="auto">
          <a:xfrm>
            <a:off x="714375" y="1928813"/>
            <a:ext cx="5453063" cy="2571750"/>
            <a:chOff x="282575" y="1357298"/>
            <a:chExt cx="5813434" cy="3000396"/>
          </a:xfrm>
        </p:grpSpPr>
        <p:sp>
          <p:nvSpPr>
            <p:cNvPr id="54" name="矩形 53"/>
            <p:cNvSpPr/>
            <p:nvPr/>
          </p:nvSpPr>
          <p:spPr>
            <a:xfrm>
              <a:off x="1286176" y="1357298"/>
              <a:ext cx="4357959" cy="3000396"/>
            </a:xfrm>
            <a:prstGeom prst="rect">
              <a:avLst/>
            </a:prstGeom>
            <a:noFill/>
            <a:ln w="19050">
              <a:solidFill>
                <a:srgbClr val="FF006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36" name="直接连接符 35"/>
            <p:cNvCxnSpPr/>
            <p:nvPr/>
          </p:nvCxnSpPr>
          <p:spPr bwMode="auto">
            <a:xfrm rot="5400000">
              <a:off x="680011" y="3250220"/>
              <a:ext cx="1498345" cy="169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 bwMode="auto">
            <a:xfrm rot="10800000">
              <a:off x="785222" y="4000239"/>
              <a:ext cx="1501168" cy="18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741" name="组合 20"/>
            <p:cNvGrpSpPr>
              <a:grpSpLocks/>
            </p:cNvGrpSpPr>
            <p:nvPr/>
          </p:nvGrpSpPr>
          <p:grpSpPr bwMode="auto">
            <a:xfrm>
              <a:off x="2000232" y="1785926"/>
              <a:ext cx="1071570" cy="1500198"/>
              <a:chOff x="2143108" y="2500306"/>
              <a:chExt cx="1071570" cy="1500198"/>
            </a:xfrm>
          </p:grpSpPr>
          <p:graphicFrame>
            <p:nvGraphicFramePr>
              <p:cNvPr id="29768" name="Object 2"/>
              <p:cNvGraphicFramePr>
                <a:graphicFrameLocks noChangeAspect="1"/>
              </p:cNvGraphicFramePr>
              <p:nvPr/>
            </p:nvGraphicFramePr>
            <p:xfrm>
              <a:off x="2928926" y="2643182"/>
              <a:ext cx="238125" cy="3730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75" name="公式" r:id="rId3" imgW="152334" imgH="241195" progId="Equation.3">
                      <p:embed/>
                    </p:oleObj>
                  </mc:Choice>
                  <mc:Fallback>
                    <p:oleObj name="公式" r:id="rId3" imgW="152334" imgH="241195" progId="Equation.3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8926" y="2643182"/>
                            <a:ext cx="238125" cy="3730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69" name="Object 3"/>
              <p:cNvGraphicFramePr>
                <a:graphicFrameLocks noChangeAspect="1"/>
              </p:cNvGraphicFramePr>
              <p:nvPr/>
            </p:nvGraphicFramePr>
            <p:xfrm>
              <a:off x="2928926" y="3500438"/>
              <a:ext cx="236537" cy="314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76" name="公式" r:id="rId5" imgW="152268" imgH="203024" progId="Equation.3">
                      <p:embed/>
                    </p:oleObj>
                  </mc:Choice>
                  <mc:Fallback>
                    <p:oleObj name="公式" r:id="rId5" imgW="152268" imgH="203024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8926" y="3500438"/>
                            <a:ext cx="236537" cy="3143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" name="矩形 6"/>
              <p:cNvSpPr/>
              <p:nvPr/>
            </p:nvSpPr>
            <p:spPr>
              <a:xfrm rot="5400000">
                <a:off x="1928798" y="2713962"/>
                <a:ext cx="1500198" cy="10712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graphicFrame>
            <p:nvGraphicFramePr>
              <p:cNvPr id="29771" name="Object 4"/>
              <p:cNvGraphicFramePr>
                <a:graphicFrameLocks noChangeAspect="1"/>
              </p:cNvGraphicFramePr>
              <p:nvPr/>
            </p:nvGraphicFramePr>
            <p:xfrm>
              <a:off x="2214546" y="3530602"/>
              <a:ext cx="255588" cy="2555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77" name="公式" r:id="rId7" imgW="164885" imgH="164885" progId="Equation.3">
                      <p:embed/>
                    </p:oleObj>
                  </mc:Choice>
                  <mc:Fallback>
                    <p:oleObj name="公式" r:id="rId7" imgW="164885" imgH="164885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14546" y="3530602"/>
                            <a:ext cx="255588" cy="2555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72" name="Object 5"/>
              <p:cNvGraphicFramePr>
                <a:graphicFrameLocks noChangeAspect="1"/>
              </p:cNvGraphicFramePr>
              <p:nvPr/>
            </p:nvGraphicFramePr>
            <p:xfrm>
              <a:off x="2214546" y="3071810"/>
              <a:ext cx="374650" cy="2746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78" name="公式" r:id="rId9" imgW="241091" imgH="177646" progId="Equation.3">
                      <p:embed/>
                    </p:oleObj>
                  </mc:Choice>
                  <mc:Fallback>
                    <p:oleObj name="公式" r:id="rId9" imgW="241091" imgH="177646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14546" y="3071810"/>
                            <a:ext cx="374650" cy="2746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4" name="直接连接符 13"/>
            <p:cNvCxnSpPr/>
            <p:nvPr/>
          </p:nvCxnSpPr>
          <p:spPr bwMode="auto">
            <a:xfrm rot="5400000">
              <a:off x="2893686" y="3250220"/>
              <a:ext cx="1498345" cy="169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 bwMode="auto">
            <a:xfrm rot="16200000">
              <a:off x="1369469" y="3942299"/>
              <a:ext cx="109274" cy="1066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 bwMode="auto">
            <a:xfrm rot="10800000">
              <a:off x="2824577" y="4002092"/>
              <a:ext cx="83266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 bwMode="auto">
            <a:xfrm rot="10800000">
              <a:off x="3071669" y="2929727"/>
              <a:ext cx="114237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746" name="组合 21"/>
            <p:cNvGrpSpPr>
              <a:grpSpLocks/>
            </p:cNvGrpSpPr>
            <p:nvPr/>
          </p:nvGrpSpPr>
          <p:grpSpPr bwMode="auto">
            <a:xfrm>
              <a:off x="4214810" y="1785926"/>
              <a:ext cx="1071570" cy="1500198"/>
              <a:chOff x="2143108" y="2500306"/>
              <a:chExt cx="1071570" cy="1500198"/>
            </a:xfrm>
          </p:grpSpPr>
          <p:graphicFrame>
            <p:nvGraphicFramePr>
              <p:cNvPr id="29763" name="Object 8"/>
              <p:cNvGraphicFramePr>
                <a:graphicFrameLocks noChangeAspect="1"/>
              </p:cNvGraphicFramePr>
              <p:nvPr/>
            </p:nvGraphicFramePr>
            <p:xfrm>
              <a:off x="2928926" y="2643182"/>
              <a:ext cx="238125" cy="3730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79" name="公式" r:id="rId11" imgW="152334" imgH="241195" progId="Equation.3">
                      <p:embed/>
                    </p:oleObj>
                  </mc:Choice>
                  <mc:Fallback>
                    <p:oleObj name="公式" r:id="rId11" imgW="152334" imgH="241195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8926" y="2643182"/>
                            <a:ext cx="238125" cy="3730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64" name="Object 9"/>
              <p:cNvGraphicFramePr>
                <a:graphicFrameLocks noChangeAspect="1"/>
              </p:cNvGraphicFramePr>
              <p:nvPr/>
            </p:nvGraphicFramePr>
            <p:xfrm>
              <a:off x="2928926" y="3500438"/>
              <a:ext cx="236537" cy="314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80" name="公式" r:id="rId12" imgW="152268" imgH="203024" progId="Equation.3">
                      <p:embed/>
                    </p:oleObj>
                  </mc:Choice>
                  <mc:Fallback>
                    <p:oleObj name="公式" r:id="rId12" imgW="152268" imgH="203024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8926" y="3500438"/>
                            <a:ext cx="236537" cy="3143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" name="矩形 24"/>
              <p:cNvSpPr/>
              <p:nvPr/>
            </p:nvSpPr>
            <p:spPr>
              <a:xfrm rot="5400000">
                <a:off x="1927895" y="2713962"/>
                <a:ext cx="1500198" cy="10712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graphicFrame>
            <p:nvGraphicFramePr>
              <p:cNvPr id="29766" name="Object 10"/>
              <p:cNvGraphicFramePr>
                <a:graphicFrameLocks noChangeAspect="1"/>
              </p:cNvGraphicFramePr>
              <p:nvPr/>
            </p:nvGraphicFramePr>
            <p:xfrm>
              <a:off x="2214546" y="3530602"/>
              <a:ext cx="255588" cy="2555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81" name="公式" r:id="rId13" imgW="164885" imgH="164885" progId="Equation.3">
                      <p:embed/>
                    </p:oleObj>
                  </mc:Choice>
                  <mc:Fallback>
                    <p:oleObj name="公式" r:id="rId13" imgW="164885" imgH="164885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14546" y="3530602"/>
                            <a:ext cx="255588" cy="2555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67" name="Object 11"/>
              <p:cNvGraphicFramePr>
                <a:graphicFrameLocks noChangeAspect="1"/>
              </p:cNvGraphicFramePr>
              <p:nvPr/>
            </p:nvGraphicFramePr>
            <p:xfrm>
              <a:off x="2214546" y="3071810"/>
              <a:ext cx="374650" cy="2746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82" name="公式" r:id="rId14" imgW="241091" imgH="177646" progId="Equation.3">
                      <p:embed/>
                    </p:oleObj>
                  </mc:Choice>
                  <mc:Fallback>
                    <p:oleObj name="公式" r:id="rId14" imgW="241091" imgH="177646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14546" y="3071810"/>
                            <a:ext cx="374650" cy="2746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34" name="直接连接符 33"/>
            <p:cNvCxnSpPr/>
            <p:nvPr/>
          </p:nvCxnSpPr>
          <p:spPr bwMode="auto">
            <a:xfrm rot="10800000">
              <a:off x="3643704" y="2500041"/>
              <a:ext cx="57034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 bwMode="auto">
            <a:xfrm rot="10800000">
              <a:off x="1428338" y="2500041"/>
              <a:ext cx="572035" cy="18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749" name="组合 40"/>
            <p:cNvGrpSpPr>
              <a:grpSpLocks/>
            </p:cNvGrpSpPr>
            <p:nvPr/>
          </p:nvGrpSpPr>
          <p:grpSpPr bwMode="auto">
            <a:xfrm rot="5400000">
              <a:off x="2313067" y="3714273"/>
              <a:ext cx="500067" cy="553416"/>
              <a:chOff x="2858293" y="4665877"/>
              <a:chExt cx="500067" cy="553416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3060170" y="4647260"/>
                <a:ext cx="125943" cy="115084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3" name="等腰三角形 42"/>
              <p:cNvSpPr/>
              <p:nvPr/>
            </p:nvSpPr>
            <p:spPr bwMode="auto">
              <a:xfrm>
                <a:off x="2858291" y="4770805"/>
                <a:ext cx="500066" cy="429873"/>
              </a:xfrm>
              <a:prstGeom prst="triangl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45" name="直接连接符 44"/>
            <p:cNvCxnSpPr/>
            <p:nvPr/>
          </p:nvCxnSpPr>
          <p:spPr bwMode="auto">
            <a:xfrm rot="10800000">
              <a:off x="785222" y="2929727"/>
              <a:ext cx="121515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 bwMode="auto">
            <a:xfrm rot="10800000">
              <a:off x="5287036" y="2142587"/>
              <a:ext cx="570342" cy="18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 bwMode="auto">
            <a:xfrm rot="10800000">
              <a:off x="5287036" y="2929727"/>
              <a:ext cx="57034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53" name="矩形 54"/>
            <p:cNvSpPr>
              <a:spLocks noChangeArrowheads="1"/>
            </p:cNvSpPr>
            <p:nvPr/>
          </p:nvSpPr>
          <p:spPr bwMode="auto">
            <a:xfrm>
              <a:off x="2071670" y="1428736"/>
              <a:ext cx="91403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D-Latch</a:t>
              </a:r>
              <a:endParaRPr lang="zh-CN" altLang="en-US" sz="1600">
                <a:solidFill>
                  <a:srgbClr val="0000FF"/>
                </a:solidFill>
              </a:endParaRPr>
            </a:p>
          </p:txBody>
        </p:sp>
        <p:sp>
          <p:nvSpPr>
            <p:cNvPr id="29754" name="矩形 55"/>
            <p:cNvSpPr>
              <a:spLocks noChangeArrowheads="1"/>
            </p:cNvSpPr>
            <p:nvPr/>
          </p:nvSpPr>
          <p:spPr bwMode="auto">
            <a:xfrm>
              <a:off x="4300909" y="1428736"/>
              <a:ext cx="91403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D-Latch</a:t>
              </a:r>
              <a:endParaRPr lang="zh-CN" altLang="en-US" sz="1600">
                <a:solidFill>
                  <a:srgbClr val="0000FF"/>
                </a:solidFill>
              </a:endParaRPr>
            </a:p>
          </p:txBody>
        </p:sp>
        <p:graphicFrame>
          <p:nvGraphicFramePr>
            <p:cNvPr id="29755" name="Object 12"/>
            <p:cNvGraphicFramePr>
              <a:graphicFrameLocks noChangeAspect="1"/>
            </p:cNvGraphicFramePr>
            <p:nvPr/>
          </p:nvGraphicFramePr>
          <p:xfrm>
            <a:off x="282575" y="3848366"/>
            <a:ext cx="550030" cy="274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83" name="公式" r:id="rId15" imgW="355138" imgH="177569" progId="Equation.3">
                    <p:embed/>
                  </p:oleObj>
                </mc:Choice>
                <mc:Fallback>
                  <p:oleObj name="公式" r:id="rId15" imgW="355138" imgH="177569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575" y="3848366"/>
                          <a:ext cx="550030" cy="2741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56" name="Object 13"/>
            <p:cNvGraphicFramePr>
              <a:graphicFrameLocks noChangeAspect="1"/>
            </p:cNvGraphicFramePr>
            <p:nvPr/>
          </p:nvGraphicFramePr>
          <p:xfrm>
            <a:off x="483974" y="2785270"/>
            <a:ext cx="255552" cy="255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84" name="公式" r:id="rId17" imgW="164885" imgH="164885" progId="Equation.3">
                    <p:embed/>
                  </p:oleObj>
                </mc:Choice>
                <mc:Fallback>
                  <p:oleObj name="公式" r:id="rId17" imgW="164885" imgH="164885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974" y="2785270"/>
                          <a:ext cx="255552" cy="255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57" name="Object 14"/>
            <p:cNvGraphicFramePr>
              <a:graphicFrameLocks noChangeAspect="1"/>
            </p:cNvGraphicFramePr>
            <p:nvPr/>
          </p:nvGraphicFramePr>
          <p:xfrm>
            <a:off x="5857884" y="1928802"/>
            <a:ext cx="23812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85" name="公式" r:id="rId19" imgW="152334" imgH="241195" progId="Equation.3">
                    <p:embed/>
                  </p:oleObj>
                </mc:Choice>
                <mc:Fallback>
                  <p:oleObj name="公式" r:id="rId19" imgW="152334" imgH="241195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57884" y="1928802"/>
                          <a:ext cx="238125" cy="373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58" name="Object 15"/>
            <p:cNvGraphicFramePr>
              <a:graphicFrameLocks noChangeAspect="1"/>
            </p:cNvGraphicFramePr>
            <p:nvPr/>
          </p:nvGraphicFramePr>
          <p:xfrm>
            <a:off x="5857884" y="2786058"/>
            <a:ext cx="236537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86" name="公式" r:id="rId20" imgW="152268" imgH="203024" progId="Equation.3">
                    <p:embed/>
                  </p:oleObj>
                </mc:Choice>
                <mc:Fallback>
                  <p:oleObj name="公式" r:id="rId20" imgW="152268" imgH="203024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57884" y="2786058"/>
                          <a:ext cx="236537" cy="314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59" name="Object 16"/>
            <p:cNvGraphicFramePr>
              <a:graphicFrameLocks noChangeAspect="1"/>
            </p:cNvGraphicFramePr>
            <p:nvPr/>
          </p:nvGraphicFramePr>
          <p:xfrm>
            <a:off x="5305650" y="2929732"/>
            <a:ext cx="296171" cy="3130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87" name="公式" r:id="rId21" imgW="190417" imgH="203112" progId="Equation.3">
                    <p:embed/>
                  </p:oleObj>
                </mc:Choice>
                <mc:Fallback>
                  <p:oleObj name="公式" r:id="rId21" imgW="190417" imgH="203112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5650" y="2929732"/>
                          <a:ext cx="296171" cy="3130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60" name="Object 17"/>
            <p:cNvGraphicFramePr>
              <a:graphicFrameLocks noChangeAspect="1"/>
            </p:cNvGraphicFramePr>
            <p:nvPr/>
          </p:nvGraphicFramePr>
          <p:xfrm>
            <a:off x="3144455" y="2929732"/>
            <a:ext cx="333402" cy="3130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88" name="公式" r:id="rId23" imgW="215713" imgH="203024" progId="Equation.3">
                    <p:embed/>
                  </p:oleObj>
                </mc:Choice>
                <mc:Fallback>
                  <p:oleObj name="公式" r:id="rId23" imgW="215713" imgH="203024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4455" y="2929732"/>
                          <a:ext cx="333402" cy="3130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7" name="Text Box 24"/>
          <p:cNvSpPr txBox="1">
            <a:spLocks noChangeArrowheads="1"/>
          </p:cNvSpPr>
          <p:nvPr/>
        </p:nvSpPr>
        <p:spPr bwMode="auto">
          <a:xfrm>
            <a:off x="571500" y="1395413"/>
            <a:ext cx="5286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边沿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触发器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电路结构和工作原理</a:t>
            </a:r>
          </a:p>
        </p:txBody>
      </p:sp>
      <p:sp>
        <p:nvSpPr>
          <p:cNvPr id="68" name="矩形 67"/>
          <p:cNvSpPr>
            <a:spLocks noChangeArrowheads="1"/>
          </p:cNvSpPr>
          <p:nvPr/>
        </p:nvSpPr>
        <p:spPr bwMode="auto">
          <a:xfrm>
            <a:off x="642938" y="5627688"/>
            <a:ext cx="8001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just">
              <a:buFont typeface="Wingdings" pitchFamily="2" charset="2"/>
              <a:buChar char="n"/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CLK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0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期间</a:t>
            </a:r>
            <a:endParaRPr lang="en-US" altLang="zh-CN" sz="20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1" indent="177800" algn="just">
              <a:defRPr/>
            </a:pP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主锁存器保存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CLK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下降沿时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的取值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，其输出端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Qm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保持此值不变。</a:t>
            </a:r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marL="0" lvl="1" indent="266700" algn="just">
              <a:defRPr/>
            </a:pPr>
            <a:r>
              <a:rPr lang="zh-CN" altLang="en-US" sz="20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从锁存器被选通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，其输出端 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Qs 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跟随 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Qm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69" name="矩形 68"/>
          <p:cNvSpPr>
            <a:spLocks noChangeArrowheads="1"/>
          </p:cNvSpPr>
          <p:nvPr/>
        </p:nvSpPr>
        <p:spPr bwMode="auto">
          <a:xfrm>
            <a:off x="642938" y="4572000"/>
            <a:ext cx="7929562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Wingdings" pitchFamily="2" charset="2"/>
              <a:buChar char="n"/>
              <a:defRPr/>
            </a:pP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CLK = 1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期间</a:t>
            </a:r>
            <a:endParaRPr lang="en-US" altLang="zh-CN" sz="20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266700" algn="just">
              <a:defRPr/>
            </a:pPr>
            <a:r>
              <a:rPr lang="zh-CN" altLang="en-US" sz="20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主锁存器被选通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，其输出端</a:t>
            </a:r>
            <a:r>
              <a:rPr lang="en-US" altLang="zh-CN" sz="2000" b="1" dirty="0" err="1">
                <a:latin typeface="Times New Roman" pitchFamily="18" charset="0"/>
                <a:cs typeface="Times New Roman" pitchFamily="18" charset="0"/>
              </a:rPr>
              <a:t>Qm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跟随输入端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的变化而变化。</a:t>
            </a:r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pPr indent="266700" algn="just"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从锁存器被封锁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b="1" dirty="0">
                <a:latin typeface="Times New Roman" pitchFamily="18" charset="0"/>
                <a:cs typeface="Times New Roman" pitchFamily="18" charset="0"/>
              </a:rPr>
              <a:t>Qs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保持原值。</a:t>
            </a:r>
          </a:p>
        </p:txBody>
      </p:sp>
      <p:grpSp>
        <p:nvGrpSpPr>
          <p:cNvPr id="8" name="组合 78"/>
          <p:cNvGrpSpPr>
            <a:grpSpLocks/>
          </p:cNvGrpSpPr>
          <p:nvPr/>
        </p:nvGrpSpPr>
        <p:grpSpPr bwMode="auto">
          <a:xfrm>
            <a:off x="6500813" y="1714500"/>
            <a:ext cx="2143125" cy="715963"/>
            <a:chOff x="6715140" y="1785926"/>
            <a:chExt cx="2143140" cy="715968"/>
          </a:xfrm>
        </p:grpSpPr>
        <p:grpSp>
          <p:nvGrpSpPr>
            <p:cNvPr id="29729" name="组合 69"/>
            <p:cNvGrpSpPr>
              <a:grpSpLocks/>
            </p:cNvGrpSpPr>
            <p:nvPr/>
          </p:nvGrpSpPr>
          <p:grpSpPr bwMode="auto">
            <a:xfrm>
              <a:off x="6929454" y="1785926"/>
              <a:ext cx="1928826" cy="715968"/>
              <a:chOff x="1428728" y="5286388"/>
              <a:chExt cx="3786214" cy="715968"/>
            </a:xfrm>
          </p:grpSpPr>
          <p:cxnSp>
            <p:nvCxnSpPr>
              <p:cNvPr id="71" name="直接连接符 70"/>
              <p:cNvCxnSpPr/>
              <p:nvPr/>
            </p:nvCxnSpPr>
            <p:spPr>
              <a:xfrm>
                <a:off x="1428726" y="6000768"/>
                <a:ext cx="1071981" cy="158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4142959" y="6000768"/>
                <a:ext cx="1071981" cy="158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5400000">
                <a:off x="2144310" y="5644373"/>
                <a:ext cx="712792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5400000">
                <a:off x="3787326" y="5642020"/>
                <a:ext cx="714380" cy="311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>
                <a:off x="2500707" y="5286388"/>
                <a:ext cx="1642251" cy="158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rot="5400000">
                <a:off x="3965922" y="5534864"/>
                <a:ext cx="357189" cy="3115"/>
              </a:xfrm>
              <a:prstGeom prst="line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rot="5400000">
                <a:off x="2322112" y="5750735"/>
                <a:ext cx="357190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29730" name="Object 18"/>
            <p:cNvGraphicFramePr>
              <a:graphicFrameLocks noChangeAspect="1"/>
            </p:cNvGraphicFramePr>
            <p:nvPr/>
          </p:nvGraphicFramePr>
          <p:xfrm>
            <a:off x="6715140" y="2214554"/>
            <a:ext cx="515937" cy="234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89" name="公式" r:id="rId25" imgW="355138" imgH="177569" progId="Equation.3">
                    <p:embed/>
                  </p:oleObj>
                </mc:Choice>
                <mc:Fallback>
                  <p:oleObj name="公式" r:id="rId25" imgW="355138" imgH="177569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15140" y="2214554"/>
                          <a:ext cx="515937" cy="234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81"/>
          <p:cNvGrpSpPr>
            <a:grpSpLocks/>
          </p:cNvGrpSpPr>
          <p:nvPr/>
        </p:nvGrpSpPr>
        <p:grpSpPr bwMode="auto">
          <a:xfrm>
            <a:off x="6500813" y="714375"/>
            <a:ext cx="1785937" cy="785813"/>
            <a:chOff x="6715140" y="785794"/>
            <a:chExt cx="1785950" cy="785818"/>
          </a:xfrm>
        </p:grpSpPr>
        <p:sp>
          <p:nvSpPr>
            <p:cNvPr id="80" name="椭圆形标注 79"/>
            <p:cNvSpPr/>
            <p:nvPr/>
          </p:nvSpPr>
          <p:spPr>
            <a:xfrm>
              <a:off x="6715140" y="785794"/>
              <a:ext cx="1785950" cy="785818"/>
            </a:xfrm>
            <a:prstGeom prst="wedgeEllipseCallout">
              <a:avLst>
                <a:gd name="adj1" fmla="val 19700"/>
                <a:gd name="adj2" fmla="val 74506"/>
              </a:avLst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aphicFrame>
          <p:nvGraphicFramePr>
            <p:cNvPr id="29728" name="Object 19"/>
            <p:cNvGraphicFramePr>
              <a:graphicFrameLocks noChangeAspect="1"/>
            </p:cNvGraphicFramePr>
            <p:nvPr/>
          </p:nvGraphicFramePr>
          <p:xfrm>
            <a:off x="7072330" y="928670"/>
            <a:ext cx="1099678" cy="411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90" name="公式" r:id="rId26" imgW="494870" imgH="203024" progId="Equation.3">
                    <p:embed/>
                  </p:oleObj>
                </mc:Choice>
                <mc:Fallback>
                  <p:oleObj name="公式" r:id="rId26" imgW="494870" imgH="203024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72330" y="928670"/>
                          <a:ext cx="1099678" cy="411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合 85"/>
          <p:cNvGrpSpPr>
            <a:grpSpLocks/>
          </p:cNvGrpSpPr>
          <p:nvPr/>
        </p:nvGrpSpPr>
        <p:grpSpPr bwMode="auto">
          <a:xfrm>
            <a:off x="6572250" y="2643188"/>
            <a:ext cx="2000250" cy="785812"/>
            <a:chOff x="6786578" y="2714620"/>
            <a:chExt cx="2000264" cy="785818"/>
          </a:xfrm>
        </p:grpSpPr>
        <p:sp>
          <p:nvSpPr>
            <p:cNvPr id="84" name="椭圆形标注 83"/>
            <p:cNvSpPr/>
            <p:nvPr/>
          </p:nvSpPr>
          <p:spPr>
            <a:xfrm>
              <a:off x="6786578" y="2714620"/>
              <a:ext cx="2000264" cy="785818"/>
            </a:xfrm>
            <a:prstGeom prst="wedgeEllipseCallout">
              <a:avLst>
                <a:gd name="adj1" fmla="val 25414"/>
                <a:gd name="adj2" fmla="val -116200"/>
              </a:avLst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aphicFrame>
          <p:nvGraphicFramePr>
            <p:cNvPr id="29726" name="Object 20"/>
            <p:cNvGraphicFramePr>
              <a:graphicFrameLocks noChangeAspect="1"/>
            </p:cNvGraphicFramePr>
            <p:nvPr/>
          </p:nvGraphicFramePr>
          <p:xfrm>
            <a:off x="6929454" y="2928934"/>
            <a:ext cx="1720850" cy="411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91" name="公式" r:id="rId28" imgW="774364" imgH="203112" progId="Equation.3">
                    <p:embed/>
                  </p:oleObj>
                </mc:Choice>
                <mc:Fallback>
                  <p:oleObj name="公式" r:id="rId28" imgW="774364" imgH="203112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29454" y="2928934"/>
                          <a:ext cx="1720850" cy="411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88"/>
          <p:cNvGrpSpPr>
            <a:grpSpLocks/>
          </p:cNvGrpSpPr>
          <p:nvPr/>
        </p:nvGrpSpPr>
        <p:grpSpPr bwMode="auto">
          <a:xfrm>
            <a:off x="6286500" y="3643313"/>
            <a:ext cx="2428875" cy="1071562"/>
            <a:chOff x="6500826" y="3714752"/>
            <a:chExt cx="2428892" cy="1071570"/>
          </a:xfrm>
        </p:grpSpPr>
        <p:sp>
          <p:nvSpPr>
            <p:cNvPr id="88" name="圆角矩形标注 87"/>
            <p:cNvSpPr/>
            <p:nvPr/>
          </p:nvSpPr>
          <p:spPr>
            <a:xfrm>
              <a:off x="6500826" y="3714752"/>
              <a:ext cx="2428892" cy="1071570"/>
            </a:xfrm>
            <a:prstGeom prst="wedgeRoundRectCallout">
              <a:avLst>
                <a:gd name="adj1" fmla="val -71552"/>
                <a:gd name="adj2" fmla="val -66684"/>
                <a:gd name="adj3" fmla="val 16667"/>
              </a:avLst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724" name="矩形 86"/>
            <p:cNvSpPr>
              <a:spLocks noChangeArrowheads="1"/>
            </p:cNvSpPr>
            <p:nvPr/>
          </p:nvSpPr>
          <p:spPr bwMode="auto">
            <a:xfrm>
              <a:off x="6715140" y="3714752"/>
              <a:ext cx="2071702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作为一个整体，可视为</a:t>
              </a:r>
              <a:r>
                <a:rPr lang="zh-CN" altLang="en-US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下降沿</a:t>
              </a:r>
              <a:r>
                <a:rPr lang="zh-CN" altLang="en-US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触发的</a:t>
              </a:r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zh-CN" altLang="en-US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触发器。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</p:grpSp>
      <p:grpSp>
        <p:nvGrpSpPr>
          <p:cNvPr id="13" name="组合 104"/>
          <p:cNvGrpSpPr>
            <a:grpSpLocks/>
          </p:cNvGrpSpPr>
          <p:nvPr/>
        </p:nvGrpSpPr>
        <p:grpSpPr bwMode="auto">
          <a:xfrm>
            <a:off x="6343650" y="1643063"/>
            <a:ext cx="2371725" cy="2428875"/>
            <a:chOff x="4572258" y="1000108"/>
            <a:chExt cx="2371730" cy="2428892"/>
          </a:xfrm>
        </p:grpSpPr>
        <p:sp>
          <p:nvSpPr>
            <p:cNvPr id="29709" name="矩形 105"/>
            <p:cNvSpPr>
              <a:spLocks noChangeArrowheads="1"/>
            </p:cNvSpPr>
            <p:nvPr/>
          </p:nvSpPr>
          <p:spPr bwMode="auto">
            <a:xfrm>
              <a:off x="4572258" y="1000108"/>
              <a:ext cx="17287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Char char="n"/>
              </a:pPr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</a:rPr>
                <a:t> 逻辑符号</a:t>
              </a:r>
              <a:endParaRPr lang="zh-CN" altLang="en-US" sz="2400">
                <a:solidFill>
                  <a:srgbClr val="0000FF"/>
                </a:solidFill>
              </a:endParaRPr>
            </a:p>
          </p:txBody>
        </p:sp>
        <p:grpSp>
          <p:nvGrpSpPr>
            <p:cNvPr id="29710" name="组合 2"/>
            <p:cNvGrpSpPr>
              <a:grpSpLocks/>
            </p:cNvGrpSpPr>
            <p:nvPr/>
          </p:nvGrpSpPr>
          <p:grpSpPr bwMode="auto">
            <a:xfrm>
              <a:off x="4643438" y="1928802"/>
              <a:ext cx="2300550" cy="1500198"/>
              <a:chOff x="6343416" y="3643314"/>
              <a:chExt cx="2300550" cy="1500198"/>
            </a:xfrm>
          </p:grpSpPr>
          <p:grpSp>
            <p:nvGrpSpPr>
              <p:cNvPr id="29711" name="组合 21"/>
              <p:cNvGrpSpPr>
                <a:grpSpLocks/>
              </p:cNvGrpSpPr>
              <p:nvPr/>
            </p:nvGrpSpPr>
            <p:grpSpPr bwMode="auto">
              <a:xfrm>
                <a:off x="7000892" y="3643314"/>
                <a:ext cx="1071570" cy="1500198"/>
                <a:chOff x="2143108" y="2500306"/>
                <a:chExt cx="1071570" cy="1500198"/>
              </a:xfrm>
            </p:grpSpPr>
            <p:graphicFrame>
              <p:nvGraphicFramePr>
                <p:cNvPr id="29718" name="Object 25"/>
                <p:cNvGraphicFramePr>
                  <a:graphicFrameLocks noChangeAspect="1"/>
                </p:cNvGraphicFramePr>
                <p:nvPr/>
              </p:nvGraphicFramePr>
              <p:xfrm>
                <a:off x="2928926" y="2643182"/>
                <a:ext cx="238125" cy="3730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792" name="公式" r:id="rId30" imgW="152334" imgH="241195" progId="Equation.3">
                        <p:embed/>
                      </p:oleObj>
                    </mc:Choice>
                    <mc:Fallback>
                      <p:oleObj name="公式" r:id="rId30" imgW="152334" imgH="241195" progId="Equation.3">
                        <p:embed/>
                        <p:pic>
                          <p:nvPicPr>
                            <p:cNvPr id="0" name="Object 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28926" y="2643182"/>
                              <a:ext cx="238125" cy="3730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9719" name="Object 26"/>
                <p:cNvGraphicFramePr>
                  <a:graphicFrameLocks noChangeAspect="1"/>
                </p:cNvGraphicFramePr>
                <p:nvPr/>
              </p:nvGraphicFramePr>
              <p:xfrm>
                <a:off x="2928926" y="3500438"/>
                <a:ext cx="236537" cy="3143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793" name="公式" r:id="rId31" imgW="152268" imgH="203024" progId="Equation.3">
                        <p:embed/>
                      </p:oleObj>
                    </mc:Choice>
                    <mc:Fallback>
                      <p:oleObj name="公式" r:id="rId31" imgW="152268" imgH="203024" progId="Equation.3">
                        <p:embed/>
                        <p:pic>
                          <p:nvPicPr>
                            <p:cNvPr id="0" name="Object 2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28926" y="3500438"/>
                              <a:ext cx="236537" cy="3143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17" name="矩形 116"/>
                <p:cNvSpPr/>
                <p:nvPr/>
              </p:nvSpPr>
              <p:spPr>
                <a:xfrm rot="5400000">
                  <a:off x="1928799" y="2714623"/>
                  <a:ext cx="1500198" cy="107156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aphicFrame>
              <p:nvGraphicFramePr>
                <p:cNvPr id="29721" name="Object 27"/>
                <p:cNvGraphicFramePr>
                  <a:graphicFrameLocks noChangeAspect="1"/>
                </p:cNvGraphicFramePr>
                <p:nvPr/>
              </p:nvGraphicFramePr>
              <p:xfrm>
                <a:off x="2214546" y="3530602"/>
                <a:ext cx="255588" cy="2555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794" name="公式" r:id="rId32" imgW="164885" imgH="164885" progId="Equation.3">
                        <p:embed/>
                      </p:oleObj>
                    </mc:Choice>
                    <mc:Fallback>
                      <p:oleObj name="公式" r:id="rId32" imgW="164885" imgH="164885" progId="Equation.3">
                        <p:embed/>
                        <p:pic>
                          <p:nvPicPr>
                            <p:cNvPr id="0" name="Object 2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14546" y="3530602"/>
                              <a:ext cx="255588" cy="2555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9722" name="Object 28"/>
                <p:cNvGraphicFramePr>
                  <a:graphicFrameLocks noChangeAspect="1"/>
                </p:cNvGraphicFramePr>
                <p:nvPr/>
              </p:nvGraphicFramePr>
              <p:xfrm>
                <a:off x="2339962" y="3071810"/>
                <a:ext cx="374650" cy="2746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795" name="公式" r:id="rId33" imgW="241091" imgH="177646" progId="Equation.3">
                        <p:embed/>
                      </p:oleObj>
                    </mc:Choice>
                    <mc:Fallback>
                      <p:oleObj name="公式" r:id="rId33" imgW="241091" imgH="177646" progId="Equation.3">
                        <p:embed/>
                        <p:pic>
                          <p:nvPicPr>
                            <p:cNvPr id="0" name="Object 2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39962" y="3071810"/>
                              <a:ext cx="374650" cy="2746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109" name="直接连接符 4"/>
              <p:cNvCxnSpPr/>
              <p:nvPr/>
            </p:nvCxnSpPr>
            <p:spPr bwMode="auto">
              <a:xfrm rot="10800000">
                <a:off x="8072465" y="4000504"/>
                <a:ext cx="571501" cy="15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 bwMode="auto">
              <a:xfrm rot="10800000">
                <a:off x="8072465" y="4786322"/>
                <a:ext cx="571501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等腰三角形 110"/>
              <p:cNvSpPr/>
              <p:nvPr/>
            </p:nvSpPr>
            <p:spPr>
              <a:xfrm rot="5400000">
                <a:off x="6963593" y="4250537"/>
                <a:ext cx="249240" cy="1778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 bwMode="auto">
              <a:xfrm rot="5400000">
                <a:off x="6891362" y="4286257"/>
                <a:ext cx="107951" cy="10795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cxnSp>
            <p:nvCxnSpPr>
              <p:cNvPr id="113" name="直接连接符 112"/>
              <p:cNvCxnSpPr/>
              <p:nvPr/>
            </p:nvCxnSpPr>
            <p:spPr bwMode="auto">
              <a:xfrm rot="10800000">
                <a:off x="6343674" y="4332294"/>
                <a:ext cx="539751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 bwMode="auto">
              <a:xfrm rot="10800000">
                <a:off x="6357961" y="4786322"/>
                <a:ext cx="642939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4"/>
          <p:cNvSpPr txBox="1">
            <a:spLocks noChangeArrowheads="1"/>
          </p:cNvSpPr>
          <p:nvPr/>
        </p:nvSpPr>
        <p:spPr bwMode="auto">
          <a:xfrm>
            <a:off x="571500" y="214313"/>
            <a:ext cx="4457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集成边沿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触发器简介</a:t>
            </a:r>
            <a:endParaRPr kumimoji="1" lang="zh-CN" alt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1231900"/>
            <a:ext cx="3238500" cy="284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325" y="1214438"/>
            <a:ext cx="34163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71500" y="714375"/>
            <a:ext cx="2027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 （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1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）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74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  <a:sym typeface="Symbol" pitchFamily="18" charset="2"/>
              </a:rPr>
              <a:t>LS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74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857750" y="714375"/>
            <a:ext cx="2095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 （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2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）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CC4013</a:t>
            </a:r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785813" y="4214813"/>
            <a:ext cx="3357562" cy="2286000"/>
            <a:chOff x="857224" y="4286256"/>
            <a:chExt cx="3357586" cy="2286016"/>
          </a:xfrm>
        </p:grpSpPr>
        <p:sp>
          <p:nvSpPr>
            <p:cNvPr id="30734" name="矩形 9"/>
            <p:cNvSpPr>
              <a:spLocks noChangeArrowheads="1"/>
            </p:cNvSpPr>
            <p:nvPr/>
          </p:nvSpPr>
          <p:spPr bwMode="auto">
            <a:xfrm>
              <a:off x="857224" y="4286256"/>
              <a:ext cx="17363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Char char="n"/>
              </a:pPr>
              <a:r>
                <a:rPr lang="zh-CN" altLang="en-US" sz="2400" b="1">
                  <a:solidFill>
                    <a:srgbClr val="006600"/>
                  </a:solidFill>
                </a:rPr>
                <a:t> 功能特点</a:t>
              </a:r>
            </a:p>
          </p:txBody>
        </p:sp>
        <p:sp>
          <p:nvSpPr>
            <p:cNvPr id="30735" name="矩形 10"/>
            <p:cNvSpPr>
              <a:spLocks noChangeArrowheads="1"/>
            </p:cNvSpPr>
            <p:nvPr/>
          </p:nvSpPr>
          <p:spPr bwMode="auto">
            <a:xfrm>
              <a:off x="1127527" y="5357826"/>
              <a:ext cx="172996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Char char="l"/>
              </a:pPr>
              <a:r>
                <a:rPr lang="zh-CN" alt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上升沿触发</a:t>
              </a:r>
              <a:endParaRPr lang="zh-CN" altLang="en-US" sz="2000">
                <a:solidFill>
                  <a:srgbClr val="C00000"/>
                </a:solidFill>
              </a:endParaRPr>
            </a:p>
          </p:txBody>
        </p:sp>
        <p:sp>
          <p:nvSpPr>
            <p:cNvPr id="30736" name="矩形 11"/>
            <p:cNvSpPr>
              <a:spLocks noChangeArrowheads="1"/>
            </p:cNvSpPr>
            <p:nvPr/>
          </p:nvSpPr>
          <p:spPr bwMode="auto">
            <a:xfrm>
              <a:off x="1142976" y="4857760"/>
              <a:ext cx="165782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Char char="l"/>
              </a:pPr>
              <a:r>
                <a:rPr lang="zh-CN" alt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双</a:t>
              </a:r>
              <a:r>
                <a:rPr lang="en-US" altLang="zh-CN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zh-CN" alt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触发器</a:t>
              </a:r>
              <a:endParaRPr lang="zh-CN" altLang="en-US" sz="2000">
                <a:solidFill>
                  <a:srgbClr val="C00000"/>
                </a:solidFill>
              </a:endParaRPr>
            </a:p>
          </p:txBody>
        </p:sp>
        <p:sp>
          <p:nvSpPr>
            <p:cNvPr id="30737" name="矩形 12"/>
            <p:cNvSpPr>
              <a:spLocks noChangeArrowheads="1"/>
            </p:cNvSpPr>
            <p:nvPr/>
          </p:nvSpPr>
          <p:spPr bwMode="auto">
            <a:xfrm>
              <a:off x="1122993" y="5814972"/>
              <a:ext cx="302037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Char char="l"/>
              </a:pPr>
              <a:r>
                <a:rPr lang="zh-CN" alt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带有异步复位、置位端</a:t>
              </a:r>
              <a:endParaRPr lang="en-US" altLang="zh-CN" sz="20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   低电平有效</a:t>
              </a:r>
              <a:endParaRPr lang="zh-CN" altLang="en-US" sz="2000">
                <a:solidFill>
                  <a:srgbClr val="C0000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928662" y="4857760"/>
              <a:ext cx="3286148" cy="1714512"/>
            </a:xfrm>
            <a:prstGeom prst="rect">
              <a:avLst/>
            </a:prstGeom>
            <a:noFill/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4929188" y="4214813"/>
            <a:ext cx="3429000" cy="2286000"/>
            <a:chOff x="5072066" y="4286256"/>
            <a:chExt cx="3429232" cy="2286016"/>
          </a:xfrm>
        </p:grpSpPr>
        <p:sp>
          <p:nvSpPr>
            <p:cNvPr id="30729" name="矩形 15"/>
            <p:cNvSpPr>
              <a:spLocks noChangeArrowheads="1"/>
            </p:cNvSpPr>
            <p:nvPr/>
          </p:nvSpPr>
          <p:spPr bwMode="auto">
            <a:xfrm>
              <a:off x="5072066" y="4286256"/>
              <a:ext cx="18743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Char char="n"/>
              </a:pPr>
              <a:r>
                <a:rPr lang="zh-CN" altLang="en-US" sz="2400" b="1">
                  <a:solidFill>
                    <a:srgbClr val="006600"/>
                  </a:solidFill>
                </a:rPr>
                <a:t> 功能特点</a:t>
              </a:r>
            </a:p>
          </p:txBody>
        </p:sp>
        <p:sp>
          <p:nvSpPr>
            <p:cNvPr id="30730" name="矩形 16"/>
            <p:cNvSpPr>
              <a:spLocks noChangeArrowheads="1"/>
            </p:cNvSpPr>
            <p:nvPr/>
          </p:nvSpPr>
          <p:spPr bwMode="auto">
            <a:xfrm>
              <a:off x="5363855" y="5357826"/>
              <a:ext cx="172996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Char char="l"/>
              </a:pPr>
              <a:r>
                <a:rPr lang="zh-CN" alt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上升沿触发</a:t>
              </a:r>
              <a:endParaRPr lang="zh-CN" altLang="en-US" sz="2000">
                <a:solidFill>
                  <a:srgbClr val="C00000"/>
                </a:solidFill>
              </a:endParaRPr>
            </a:p>
          </p:txBody>
        </p:sp>
        <p:sp>
          <p:nvSpPr>
            <p:cNvPr id="30731" name="矩形 17"/>
            <p:cNvSpPr>
              <a:spLocks noChangeArrowheads="1"/>
            </p:cNvSpPr>
            <p:nvPr/>
          </p:nvSpPr>
          <p:spPr bwMode="auto">
            <a:xfrm>
              <a:off x="5380532" y="4857760"/>
              <a:ext cx="17219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Char char="l"/>
              </a:pPr>
              <a:r>
                <a:rPr lang="zh-CN" alt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双</a:t>
              </a:r>
              <a:r>
                <a:rPr lang="en-US" altLang="zh-CN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zh-CN" alt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触发器</a:t>
              </a:r>
              <a:endParaRPr lang="zh-CN" altLang="en-US" sz="2000">
                <a:solidFill>
                  <a:srgbClr val="C0000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149858" y="4857760"/>
              <a:ext cx="3351440" cy="1714512"/>
            </a:xfrm>
            <a:prstGeom prst="rect">
              <a:avLst/>
            </a:prstGeom>
            <a:noFill/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0733" name="矩形 19"/>
            <p:cNvSpPr>
              <a:spLocks noChangeArrowheads="1"/>
            </p:cNvSpPr>
            <p:nvPr/>
          </p:nvSpPr>
          <p:spPr bwMode="auto">
            <a:xfrm>
              <a:off x="5357818" y="5826286"/>
              <a:ext cx="302037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Char char="l"/>
              </a:pPr>
              <a:r>
                <a:rPr lang="zh-CN" alt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带有异步复位、置位端</a:t>
              </a:r>
              <a:endParaRPr lang="en-US" altLang="zh-CN" sz="20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   高电平有效</a:t>
              </a:r>
              <a:endParaRPr lang="zh-CN" altLang="en-US" sz="200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4"/>
          <p:cNvSpPr txBox="1">
            <a:spLocks noChangeArrowheads="1"/>
          </p:cNvSpPr>
          <p:nvPr/>
        </p:nvSpPr>
        <p:spPr bwMode="auto">
          <a:xfrm>
            <a:off x="428625" y="214313"/>
            <a:ext cx="4457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集成边沿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触发器简介</a:t>
            </a:r>
            <a:endParaRPr kumimoji="1" lang="zh-CN" alt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57188" y="714375"/>
            <a:ext cx="21637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 （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3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）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74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  <a:sym typeface="Symbol" pitchFamily="18" charset="2"/>
              </a:rPr>
              <a:t>LS112</a:t>
            </a:r>
            <a:endParaRPr kumimoji="1" lang="en-US" altLang="zh-CN" sz="2400" b="1">
              <a:solidFill>
                <a:srgbClr val="0000FF"/>
              </a:solidFill>
              <a:latin typeface="Times New Roman" pitchFamily="18" charset="0"/>
              <a:ea typeface="幼圆" pitchFamily="49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759325" y="714375"/>
            <a:ext cx="2095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 （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4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）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幼圆" pitchFamily="49" charset="-122"/>
              </a:rPr>
              <a:t>CC4027</a:t>
            </a:r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571500" y="4214813"/>
            <a:ext cx="3357563" cy="2286000"/>
            <a:chOff x="857224" y="4286256"/>
            <a:chExt cx="3357586" cy="2286016"/>
          </a:xfrm>
        </p:grpSpPr>
        <p:sp>
          <p:nvSpPr>
            <p:cNvPr id="31758" name="矩形 9"/>
            <p:cNvSpPr>
              <a:spLocks noChangeArrowheads="1"/>
            </p:cNvSpPr>
            <p:nvPr/>
          </p:nvSpPr>
          <p:spPr bwMode="auto">
            <a:xfrm>
              <a:off x="857224" y="4286256"/>
              <a:ext cx="17363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Char char="n"/>
              </a:pPr>
              <a:r>
                <a:rPr lang="zh-CN" altLang="en-US" sz="2400" b="1">
                  <a:solidFill>
                    <a:srgbClr val="006600"/>
                  </a:solidFill>
                </a:rPr>
                <a:t> 功能特点</a:t>
              </a:r>
            </a:p>
          </p:txBody>
        </p:sp>
        <p:sp>
          <p:nvSpPr>
            <p:cNvPr id="31759" name="矩形 10"/>
            <p:cNvSpPr>
              <a:spLocks noChangeArrowheads="1"/>
            </p:cNvSpPr>
            <p:nvPr/>
          </p:nvSpPr>
          <p:spPr bwMode="auto">
            <a:xfrm>
              <a:off x="1127527" y="5357826"/>
              <a:ext cx="172996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Char char="l"/>
              </a:pPr>
              <a:r>
                <a:rPr lang="zh-CN" alt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下降沿触发</a:t>
              </a:r>
              <a:endParaRPr lang="zh-CN" altLang="en-US" sz="2000">
                <a:solidFill>
                  <a:srgbClr val="C00000"/>
                </a:solidFill>
              </a:endParaRPr>
            </a:p>
          </p:txBody>
        </p:sp>
        <p:sp>
          <p:nvSpPr>
            <p:cNvPr id="31760" name="矩形 11"/>
            <p:cNvSpPr>
              <a:spLocks noChangeArrowheads="1"/>
            </p:cNvSpPr>
            <p:nvPr/>
          </p:nvSpPr>
          <p:spPr bwMode="auto">
            <a:xfrm>
              <a:off x="1142976" y="4857760"/>
              <a:ext cx="17988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Char char="l"/>
              </a:pPr>
              <a:r>
                <a:rPr lang="zh-CN" alt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双</a:t>
              </a:r>
              <a:r>
                <a:rPr lang="en-US" altLang="zh-CN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JK</a:t>
              </a:r>
              <a:r>
                <a:rPr lang="zh-CN" alt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触发器</a:t>
              </a:r>
              <a:endParaRPr lang="zh-CN" altLang="en-US" sz="2000">
                <a:solidFill>
                  <a:srgbClr val="C00000"/>
                </a:solidFill>
              </a:endParaRPr>
            </a:p>
          </p:txBody>
        </p:sp>
        <p:sp>
          <p:nvSpPr>
            <p:cNvPr id="31761" name="矩形 12"/>
            <p:cNvSpPr>
              <a:spLocks noChangeArrowheads="1"/>
            </p:cNvSpPr>
            <p:nvPr/>
          </p:nvSpPr>
          <p:spPr bwMode="auto">
            <a:xfrm>
              <a:off x="1122993" y="5814972"/>
              <a:ext cx="302037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Char char="l"/>
              </a:pPr>
              <a:r>
                <a:rPr lang="zh-CN" alt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带有异步复位、置位端</a:t>
              </a:r>
              <a:endParaRPr lang="en-US" altLang="zh-CN" sz="20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  低电平有效</a:t>
              </a:r>
              <a:endParaRPr lang="zh-CN" altLang="en-US" sz="2000">
                <a:solidFill>
                  <a:srgbClr val="C0000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928662" y="4857760"/>
              <a:ext cx="3286148" cy="1714512"/>
            </a:xfrm>
            <a:prstGeom prst="rect">
              <a:avLst/>
            </a:prstGeom>
            <a:noFill/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4929188" y="4214813"/>
            <a:ext cx="3624262" cy="2286000"/>
            <a:chOff x="5072066" y="4286256"/>
            <a:chExt cx="3624477" cy="2286016"/>
          </a:xfrm>
        </p:grpSpPr>
        <p:sp>
          <p:nvSpPr>
            <p:cNvPr id="31753" name="矩形 15"/>
            <p:cNvSpPr>
              <a:spLocks noChangeArrowheads="1"/>
            </p:cNvSpPr>
            <p:nvPr/>
          </p:nvSpPr>
          <p:spPr bwMode="auto">
            <a:xfrm>
              <a:off x="5072066" y="4286256"/>
              <a:ext cx="18743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Char char="n"/>
              </a:pPr>
              <a:r>
                <a:rPr lang="zh-CN" altLang="en-US" sz="2400" b="1">
                  <a:solidFill>
                    <a:srgbClr val="006600"/>
                  </a:solidFill>
                </a:rPr>
                <a:t> 功能特点</a:t>
              </a:r>
            </a:p>
          </p:txBody>
        </p:sp>
        <p:sp>
          <p:nvSpPr>
            <p:cNvPr id="31754" name="矩形 16"/>
            <p:cNvSpPr>
              <a:spLocks noChangeArrowheads="1"/>
            </p:cNvSpPr>
            <p:nvPr/>
          </p:nvSpPr>
          <p:spPr bwMode="auto">
            <a:xfrm>
              <a:off x="5363855" y="5357826"/>
              <a:ext cx="172996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Char char="l"/>
              </a:pPr>
              <a:r>
                <a:rPr lang="zh-CN" alt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上升沿触发</a:t>
              </a:r>
              <a:endParaRPr lang="zh-CN" altLang="en-US" sz="2000">
                <a:solidFill>
                  <a:srgbClr val="C00000"/>
                </a:solidFill>
              </a:endParaRPr>
            </a:p>
          </p:txBody>
        </p:sp>
        <p:sp>
          <p:nvSpPr>
            <p:cNvPr id="31755" name="矩形 17"/>
            <p:cNvSpPr>
              <a:spLocks noChangeArrowheads="1"/>
            </p:cNvSpPr>
            <p:nvPr/>
          </p:nvSpPr>
          <p:spPr bwMode="auto">
            <a:xfrm>
              <a:off x="5380532" y="4857760"/>
              <a:ext cx="17988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Char char="l"/>
              </a:pPr>
              <a:r>
                <a:rPr lang="zh-CN" alt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双</a:t>
              </a:r>
              <a:r>
                <a:rPr lang="en-US" altLang="zh-CN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JK</a:t>
              </a:r>
              <a:r>
                <a:rPr lang="zh-CN" alt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触发器</a:t>
              </a:r>
              <a:endParaRPr lang="zh-CN" altLang="en-US" sz="2000">
                <a:solidFill>
                  <a:srgbClr val="C0000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149858" y="4857760"/>
              <a:ext cx="3546685" cy="1714512"/>
            </a:xfrm>
            <a:prstGeom prst="rect">
              <a:avLst/>
            </a:prstGeom>
            <a:noFill/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1757" name="矩形 19"/>
            <p:cNvSpPr>
              <a:spLocks noChangeArrowheads="1"/>
            </p:cNvSpPr>
            <p:nvPr/>
          </p:nvSpPr>
          <p:spPr bwMode="auto">
            <a:xfrm>
              <a:off x="5357818" y="5826286"/>
              <a:ext cx="302037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Char char="l"/>
              </a:pPr>
              <a:r>
                <a:rPr lang="zh-CN" alt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带有异步复位、置位端</a:t>
              </a:r>
              <a:endParaRPr lang="en-US" altLang="zh-CN" sz="20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   高电平有效</a:t>
              </a:r>
              <a:endParaRPr lang="zh-CN" altLang="en-US" sz="2000">
                <a:solidFill>
                  <a:srgbClr val="C00000"/>
                </a:solidFill>
              </a:endParaRPr>
            </a:p>
          </p:txBody>
        </p:sp>
      </p:grp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357313"/>
            <a:ext cx="358457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088" y="1339850"/>
            <a:ext cx="3609975" cy="270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90"/>
          <p:cNvSpPr>
            <a:spLocks noChangeArrowheads="1"/>
          </p:cNvSpPr>
          <p:nvPr/>
        </p:nvSpPr>
        <p:spPr bwMode="auto">
          <a:xfrm>
            <a:off x="431800" y="46038"/>
            <a:ext cx="24971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§5.1  </a:t>
            </a:r>
            <a:r>
              <a:rPr lang="zh-CN" altLang="en-US" sz="36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概述</a:t>
            </a:r>
            <a:r>
              <a:rPr lang="zh-CN" altLang="en-US" sz="36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  <p:grpSp>
        <p:nvGrpSpPr>
          <p:cNvPr id="2" name="组合 27"/>
          <p:cNvGrpSpPr>
            <a:grpSpLocks/>
          </p:cNvGrpSpPr>
          <p:nvPr/>
        </p:nvGrpSpPr>
        <p:grpSpPr bwMode="auto">
          <a:xfrm>
            <a:off x="642938" y="714375"/>
            <a:ext cx="7858125" cy="928688"/>
            <a:chOff x="571472" y="714356"/>
            <a:chExt cx="7858180" cy="928688"/>
          </a:xfrm>
        </p:grpSpPr>
        <p:sp>
          <p:nvSpPr>
            <p:cNvPr id="14349" name="Rectangle 16"/>
            <p:cNvSpPr>
              <a:spLocks noChangeArrowheads="1"/>
            </p:cNvSpPr>
            <p:nvPr/>
          </p:nvSpPr>
          <p:spPr bwMode="auto">
            <a:xfrm>
              <a:off x="571472" y="714356"/>
              <a:ext cx="7858180" cy="928688"/>
            </a:xfrm>
            <a:prstGeom prst="rect">
              <a:avLst/>
            </a:prstGeom>
            <a:noFill/>
            <a:ln w="57150" cmpd="thickThin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50" name="Rectangle 5"/>
            <p:cNvSpPr>
              <a:spLocks noChangeArrowheads="1"/>
            </p:cNvSpPr>
            <p:nvPr/>
          </p:nvSpPr>
          <p:spPr bwMode="auto">
            <a:xfrm>
              <a:off x="684213" y="765175"/>
              <a:ext cx="7632700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      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触发器是构成时序逻辑电路的基本单元。它是一种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具有记忆功能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，能储存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位二进制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信息的逻辑电路。</a:t>
              </a:r>
            </a:p>
          </p:txBody>
        </p:sp>
      </p:grp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500063" y="1819275"/>
            <a:ext cx="26654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触发器的特点</a:t>
            </a: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323850" y="2305050"/>
            <a:ext cx="8351838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①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具有两个稳定的状态，用来表示电路的两个逻辑状态；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②在输入信号作用下，可以被置成“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0”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状态或“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1”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状态；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③当输入信号撤消后，所置成的状态能够保持不变。</a:t>
            </a: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500063" y="4000500"/>
            <a:ext cx="1912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kumimoji="1" lang="zh-CN" altLang="en-US" sz="28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状态说明</a:t>
            </a:r>
            <a:endParaRPr lang="zh-CN" altLang="en-US" sz="2800">
              <a:solidFill>
                <a:srgbClr val="C00000"/>
              </a:solidFill>
            </a:endParaRPr>
          </a:p>
        </p:txBody>
      </p:sp>
      <p:grpSp>
        <p:nvGrpSpPr>
          <p:cNvPr id="3" name="组合 35"/>
          <p:cNvGrpSpPr>
            <a:grpSpLocks/>
          </p:cNvGrpSpPr>
          <p:nvPr/>
        </p:nvGrpSpPr>
        <p:grpSpPr bwMode="auto">
          <a:xfrm>
            <a:off x="928688" y="4714875"/>
            <a:ext cx="7643812" cy="461963"/>
            <a:chOff x="928662" y="4714884"/>
            <a:chExt cx="7643866" cy="461665"/>
          </a:xfrm>
        </p:grpSpPr>
        <p:sp>
          <p:nvSpPr>
            <p:cNvPr id="14347" name="矩形 31"/>
            <p:cNvSpPr>
              <a:spLocks noChangeArrowheads="1"/>
            </p:cNvSpPr>
            <p:nvPr/>
          </p:nvSpPr>
          <p:spPr bwMode="auto">
            <a:xfrm>
              <a:off x="928662" y="4714884"/>
              <a:ext cx="764386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Times New Roman" pitchFamily="18" charset="0"/>
                  <a:cs typeface="Times New Roman" pitchFamily="18" charset="0"/>
                </a:rPr>
                <a:t>输入信号作用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前</a:t>
              </a:r>
              <a:r>
                <a:rPr kumimoji="1" lang="zh-CN" altLang="en-US" sz="2400" b="1">
                  <a:latin typeface="Times New Roman" pitchFamily="18" charset="0"/>
                  <a:cs typeface="Times New Roman" pitchFamily="18" charset="0"/>
                </a:rPr>
                <a:t>的触发器状态称为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现态</a:t>
              </a:r>
              <a:r>
                <a:rPr kumimoji="1" lang="zh-CN" altLang="en-US" sz="2400" b="1">
                  <a:latin typeface="Times New Roman" pitchFamily="18" charset="0"/>
                  <a:cs typeface="Times New Roman" pitchFamily="18" charset="0"/>
                </a:rPr>
                <a:t>，用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kumimoji="1" lang="en-US" altLang="zh-CN" sz="2400" b="1" baseline="50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和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kumimoji="1" lang="en-US" altLang="zh-CN" sz="2400" b="1" baseline="50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1" lang="zh-CN" altLang="en-US" sz="2400" b="1">
                  <a:latin typeface="Times New Roman" pitchFamily="18" charset="0"/>
                  <a:cs typeface="Times New Roman" pitchFamily="18" charset="0"/>
                </a:rPr>
                <a:t>表示。</a:t>
              </a:r>
              <a:endParaRPr lang="zh-CN" altLang="en-US" sz="2400"/>
            </a:p>
          </p:txBody>
        </p:sp>
        <p:sp>
          <p:nvSpPr>
            <p:cNvPr id="14348" name="Line 9"/>
            <p:cNvSpPr>
              <a:spLocks noChangeShapeType="1"/>
            </p:cNvSpPr>
            <p:nvPr/>
          </p:nvSpPr>
          <p:spPr bwMode="auto">
            <a:xfrm>
              <a:off x="7505721" y="4786322"/>
              <a:ext cx="2174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6"/>
          <p:cNvGrpSpPr>
            <a:grpSpLocks/>
          </p:cNvGrpSpPr>
          <p:nvPr/>
        </p:nvGrpSpPr>
        <p:grpSpPr bwMode="auto">
          <a:xfrm>
            <a:off x="928688" y="5357813"/>
            <a:ext cx="8072437" cy="534987"/>
            <a:chOff x="928662" y="5357826"/>
            <a:chExt cx="8072494" cy="535531"/>
          </a:xfrm>
        </p:grpSpPr>
        <p:sp>
          <p:nvSpPr>
            <p:cNvPr id="14345" name="Rectangle 8"/>
            <p:cNvSpPr>
              <a:spLocks noChangeArrowheads="1"/>
            </p:cNvSpPr>
            <p:nvPr/>
          </p:nvSpPr>
          <p:spPr bwMode="auto">
            <a:xfrm>
              <a:off x="928662" y="5357826"/>
              <a:ext cx="8072494" cy="53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Times New Roman" pitchFamily="18" charset="0"/>
                  <a:cs typeface="Times New Roman" pitchFamily="18" charset="0"/>
                </a:rPr>
                <a:t>输入信号作用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后</a:t>
              </a:r>
              <a:r>
                <a:rPr kumimoji="1" lang="zh-CN" altLang="en-US" sz="2400" b="1">
                  <a:latin typeface="Times New Roman" pitchFamily="18" charset="0"/>
                  <a:cs typeface="Times New Roman" pitchFamily="18" charset="0"/>
                </a:rPr>
                <a:t>触发器的状态称为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次态</a:t>
              </a:r>
              <a:r>
                <a:rPr kumimoji="1" lang="zh-CN" altLang="en-US" sz="2400" b="1">
                  <a:latin typeface="Times New Roman" pitchFamily="18" charset="0"/>
                  <a:cs typeface="Times New Roman" pitchFamily="18" charset="0"/>
                </a:rPr>
                <a:t>，用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kumimoji="1" lang="en-US" altLang="zh-CN" sz="2400" b="1" baseline="50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n+1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和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kumimoji="1" lang="en-US" altLang="zh-CN" sz="2400" b="1" baseline="50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n+1</a:t>
              </a:r>
              <a:r>
                <a:rPr kumimoji="1" lang="zh-CN" altLang="en-US" sz="2400" b="1">
                  <a:latin typeface="Times New Roman" pitchFamily="18" charset="0"/>
                  <a:cs typeface="Times New Roman" pitchFamily="18" charset="0"/>
                </a:rPr>
                <a:t>表示。</a:t>
              </a:r>
            </a:p>
          </p:txBody>
        </p:sp>
        <p:sp>
          <p:nvSpPr>
            <p:cNvPr id="14346" name="Line 9"/>
            <p:cNvSpPr>
              <a:spLocks noChangeShapeType="1"/>
            </p:cNvSpPr>
            <p:nvPr/>
          </p:nvSpPr>
          <p:spPr bwMode="auto">
            <a:xfrm>
              <a:off x="7715272" y="5429264"/>
              <a:ext cx="2174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90"/>
          <p:cNvSpPr>
            <a:spLocks noChangeArrowheads="1"/>
          </p:cNvSpPr>
          <p:nvPr/>
        </p:nvSpPr>
        <p:spPr bwMode="auto">
          <a:xfrm>
            <a:off x="122238" y="71438"/>
            <a:ext cx="7593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§5.4  </a:t>
            </a:r>
            <a:r>
              <a:rPr lang="zh-CN" altLang="en-US" sz="36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触发器的逻辑功能与描述方法</a:t>
            </a:r>
            <a:r>
              <a:rPr lang="zh-CN" altLang="en-US" sz="36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71500" y="690563"/>
            <a:ext cx="2447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一、</a:t>
            </a:r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触发器</a:t>
            </a: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 flipH="1">
            <a:off x="6286500" y="1214438"/>
            <a:ext cx="1500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状态表</a:t>
            </a:r>
          </a:p>
        </p:txBody>
      </p:sp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1143000" y="1785938"/>
            <a:ext cx="2536825" cy="892175"/>
            <a:chOff x="1357290" y="1360488"/>
            <a:chExt cx="2536848" cy="892175"/>
          </a:xfrm>
        </p:grpSpPr>
        <p:graphicFrame>
          <p:nvGraphicFramePr>
            <p:cNvPr id="32778" name="Object 12"/>
            <p:cNvGraphicFramePr>
              <a:graphicFrameLocks noChangeAspect="1"/>
            </p:cNvGraphicFramePr>
            <p:nvPr/>
          </p:nvGraphicFramePr>
          <p:xfrm>
            <a:off x="1622425" y="1360488"/>
            <a:ext cx="2271713" cy="892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80" name="公式" r:id="rId3" imgW="1057258" imgH="400152" progId="Equation.3">
                    <p:embed/>
                  </p:oleObj>
                </mc:Choice>
                <mc:Fallback>
                  <p:oleObj name="公式" r:id="rId3" imgW="1057258" imgH="400152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2425" y="1360488"/>
                          <a:ext cx="2271713" cy="892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左大括号 6"/>
            <p:cNvSpPr/>
            <p:nvPr/>
          </p:nvSpPr>
          <p:spPr>
            <a:xfrm>
              <a:off x="1357290" y="1500188"/>
              <a:ext cx="214315" cy="642937"/>
            </a:xfrm>
            <a:prstGeom prst="leftBrace">
              <a:avLst>
                <a:gd name="adj1" fmla="val 23571"/>
                <a:gd name="adj2" fmla="val 5254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928688" y="1214438"/>
            <a:ext cx="1730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特性方程</a:t>
            </a:r>
            <a:endParaRPr lang="zh-CN" altLang="en-US" sz="2400">
              <a:solidFill>
                <a:srgbClr val="FF0000"/>
              </a:solidFill>
            </a:endParaRP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1714500"/>
            <a:ext cx="2819400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3795713"/>
            <a:ext cx="450056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 Box 15"/>
          <p:cNvSpPr txBox="1">
            <a:spLocks noChangeArrowheads="1"/>
          </p:cNvSpPr>
          <p:nvPr/>
        </p:nvSpPr>
        <p:spPr bwMode="auto">
          <a:xfrm flipH="1">
            <a:off x="928688" y="3252788"/>
            <a:ext cx="228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状态转换图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/>
      <p:bldP spid="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矩形 1"/>
          <p:cNvSpPr>
            <a:spLocks noChangeArrowheads="1"/>
          </p:cNvSpPr>
          <p:nvPr/>
        </p:nvSpPr>
        <p:spPr bwMode="auto">
          <a:xfrm>
            <a:off x="428625" y="357188"/>
            <a:ext cx="2446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二、</a:t>
            </a:r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JK</a:t>
            </a: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触发器</a:t>
            </a:r>
          </a:p>
        </p:txBody>
      </p:sp>
      <p:sp>
        <p:nvSpPr>
          <p:cNvPr id="3" name="Text Box 15"/>
          <p:cNvSpPr txBox="1">
            <a:spLocks noChangeArrowheads="1"/>
          </p:cNvSpPr>
          <p:nvPr/>
        </p:nvSpPr>
        <p:spPr bwMode="auto">
          <a:xfrm flipH="1">
            <a:off x="6429375" y="1106488"/>
            <a:ext cx="1500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状态表</a:t>
            </a:r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1071563" y="1606550"/>
          <a:ext cx="23225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公式" r:id="rId3" imgW="1076352" imgH="180969" progId="Equation.3">
                  <p:embed/>
                </p:oleObj>
              </mc:Choice>
              <mc:Fallback>
                <p:oleObj name="公式" r:id="rId3" imgW="1076352" imgH="18096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1606550"/>
                        <a:ext cx="232251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85813" y="1106488"/>
            <a:ext cx="1730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特性方程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 flipH="1">
            <a:off x="785813" y="2928938"/>
            <a:ext cx="228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状态转换图</a:t>
            </a:r>
          </a:p>
        </p:txBody>
      </p:sp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1606550"/>
            <a:ext cx="279082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005263"/>
            <a:ext cx="41275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矩形 22"/>
          <p:cNvSpPr>
            <a:spLocks noChangeArrowheads="1"/>
          </p:cNvSpPr>
          <p:nvPr/>
        </p:nvSpPr>
        <p:spPr bwMode="auto">
          <a:xfrm>
            <a:off x="500063" y="357188"/>
            <a:ext cx="2247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三、</a:t>
            </a:r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触发器</a:t>
            </a: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 flipH="1">
            <a:off x="6357938" y="1150938"/>
            <a:ext cx="1500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状态表</a:t>
            </a:r>
          </a:p>
        </p:txBody>
      </p:sp>
      <p:graphicFrame>
        <p:nvGraphicFramePr>
          <p:cNvPr id="25" name="Object 12"/>
          <p:cNvGraphicFramePr>
            <a:graphicFrameLocks noChangeAspect="1"/>
          </p:cNvGraphicFramePr>
          <p:nvPr/>
        </p:nvGraphicFramePr>
        <p:xfrm>
          <a:off x="1285875" y="1676400"/>
          <a:ext cx="11620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" name="公式" r:id="rId3" imgW="495351" imgH="171416" progId="Equation.3">
                  <p:embed/>
                </p:oleObj>
              </mc:Choice>
              <mc:Fallback>
                <p:oleObj name="公式" r:id="rId3" imgW="495351" imgH="17141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1676400"/>
                        <a:ext cx="11620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857250" y="1150938"/>
            <a:ext cx="1730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特性方程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 flipH="1">
            <a:off x="857250" y="2857500"/>
            <a:ext cx="228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状态转换图</a:t>
            </a:r>
          </a:p>
        </p:txBody>
      </p:sp>
      <p:graphicFrame>
        <p:nvGraphicFramePr>
          <p:cNvPr id="30" name="Group 140"/>
          <p:cNvGraphicFramePr>
            <a:graphicFrameLocks noGrp="1"/>
          </p:cNvGraphicFramePr>
          <p:nvPr/>
        </p:nvGraphicFramePr>
        <p:xfrm>
          <a:off x="6072188" y="1771650"/>
          <a:ext cx="2286000" cy="1571625"/>
        </p:xfrm>
        <a:graphic>
          <a:graphicData uri="http://schemas.openxmlformats.org/drawingml/2006/table">
            <a:tbl>
              <a:tblPr/>
              <a:tblGrid>
                <a:gridCol w="1144587"/>
                <a:gridCol w="1141413"/>
              </a:tblGrid>
              <a:tr h="523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20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50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1" i="0" u="none" strike="noStrike" cap="none" normalizeH="0" baseline="5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144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3438525"/>
            <a:ext cx="5457825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1"/>
          <p:cNvSpPr>
            <a:spLocks noChangeArrowheads="1"/>
          </p:cNvSpPr>
          <p:nvPr/>
        </p:nvSpPr>
        <p:spPr bwMode="auto">
          <a:xfrm>
            <a:off x="357188" y="285750"/>
            <a:ext cx="22272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四、</a:t>
            </a:r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触发器</a:t>
            </a:r>
          </a:p>
        </p:txBody>
      </p:sp>
      <p:sp>
        <p:nvSpPr>
          <p:cNvPr id="3" name="Text Box 15"/>
          <p:cNvSpPr txBox="1">
            <a:spLocks noChangeArrowheads="1"/>
          </p:cNvSpPr>
          <p:nvPr/>
        </p:nvSpPr>
        <p:spPr bwMode="auto">
          <a:xfrm flipH="1">
            <a:off x="6072188" y="1357313"/>
            <a:ext cx="1500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状态表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714375" y="1363663"/>
            <a:ext cx="1730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特性方程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flipH="1">
            <a:off x="714375" y="2705100"/>
            <a:ext cx="228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状态转换图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857250" y="823913"/>
            <a:ext cx="82153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JK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触发器的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相连作为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输入端就构成了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触发器。</a:t>
            </a:r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1857375"/>
            <a:ext cx="2776537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3143250"/>
            <a:ext cx="4246563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48"/>
          <p:cNvSpPr>
            <a:spLocks noChangeArrowheads="1"/>
          </p:cNvSpPr>
          <p:nvPr/>
        </p:nvSpPr>
        <p:spPr bwMode="auto">
          <a:xfrm>
            <a:off x="630238" y="5000625"/>
            <a:ext cx="685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当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触发器的输入端为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T=1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时，称为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T′</a:t>
            </a:r>
            <a:r>
              <a:rPr kumimoji="1" lang="zh-CN" altLang="en-US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触发器。</a:t>
            </a:r>
          </a:p>
        </p:txBody>
      </p:sp>
      <p:grpSp>
        <p:nvGrpSpPr>
          <p:cNvPr id="2" name="组合 41"/>
          <p:cNvGrpSpPr>
            <a:grpSpLocks/>
          </p:cNvGrpSpPr>
          <p:nvPr/>
        </p:nvGrpSpPr>
        <p:grpSpPr bwMode="auto">
          <a:xfrm>
            <a:off x="1003300" y="5643563"/>
            <a:ext cx="3425825" cy="500062"/>
            <a:chOff x="1142976" y="5500688"/>
            <a:chExt cx="3425840" cy="500080"/>
          </a:xfrm>
        </p:grpSpPr>
        <p:sp>
          <p:nvSpPr>
            <p:cNvPr id="35855" name="矩形 39"/>
            <p:cNvSpPr>
              <a:spLocks noChangeArrowheads="1"/>
            </p:cNvSpPr>
            <p:nvPr/>
          </p:nvSpPr>
          <p:spPr bwMode="auto">
            <a:xfrm>
              <a:off x="1142976" y="5539103"/>
              <a:ext cx="20409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特性方程为：</a:t>
              </a:r>
              <a:endParaRPr lang="zh-CN" altLang="en-US" sz="2400">
                <a:solidFill>
                  <a:srgbClr val="FF0000"/>
                </a:solidFill>
              </a:endParaRPr>
            </a:p>
          </p:txBody>
        </p:sp>
        <p:graphicFrame>
          <p:nvGraphicFramePr>
            <p:cNvPr id="35856" name="Object 6"/>
            <p:cNvGraphicFramePr>
              <a:graphicFrameLocks noChangeAspect="1"/>
            </p:cNvGraphicFramePr>
            <p:nvPr/>
          </p:nvGraphicFramePr>
          <p:xfrm>
            <a:off x="3286116" y="5500688"/>
            <a:ext cx="1282700" cy="500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7" name="公式" r:id="rId5" imgW="647419" imgH="253890" progId="Equation.3">
                    <p:embed/>
                  </p:oleObj>
                </mc:Choice>
                <mc:Fallback>
                  <p:oleObj name="公式" r:id="rId5" imgW="647419" imgH="25389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6116" y="5500688"/>
                          <a:ext cx="1282700" cy="500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471" name="Object 7"/>
          <p:cNvGraphicFramePr>
            <a:graphicFrameLocks noChangeAspect="1"/>
          </p:cNvGraphicFramePr>
          <p:nvPr/>
        </p:nvGraphicFramePr>
        <p:xfrm>
          <a:off x="1071563" y="1857375"/>
          <a:ext cx="241458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8" name="公式" r:id="rId7" imgW="1218671" imgH="253890" progId="Equation.3">
                  <p:embed/>
                </p:oleObj>
              </mc:Choice>
              <mc:Fallback>
                <p:oleObj name="公式" r:id="rId7" imgW="1218671" imgH="25389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1857375"/>
                        <a:ext cx="2414587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45"/>
          <p:cNvGrpSpPr>
            <a:grpSpLocks/>
          </p:cNvGrpSpPr>
          <p:nvPr/>
        </p:nvGrpSpPr>
        <p:grpSpPr bwMode="auto">
          <a:xfrm>
            <a:off x="4500563" y="5681663"/>
            <a:ext cx="4572000" cy="461962"/>
            <a:chOff x="4572000" y="5681979"/>
            <a:chExt cx="4572000" cy="461665"/>
          </a:xfrm>
        </p:grpSpPr>
        <p:sp>
          <p:nvSpPr>
            <p:cNvPr id="35853" name="矩形 43"/>
            <p:cNvSpPr>
              <a:spLocks noChangeArrowheads="1"/>
            </p:cNvSpPr>
            <p:nvPr/>
          </p:nvSpPr>
          <p:spPr bwMode="auto">
            <a:xfrm>
              <a:off x="4895721" y="5681979"/>
              <a:ext cx="424827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T′</a:t>
              </a:r>
              <a:r>
                <a:rPr kumimoji="1" lang="zh-CN" altLang="en-US" sz="2400" b="1" i="1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触发器也称为</a:t>
              </a:r>
              <a:r>
                <a:rPr lang="zh-CN" altLang="en-US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“翻转器”</a:t>
              </a:r>
              <a:r>
                <a:rPr lang="zh-CN" altLang="en-US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。</a:t>
              </a:r>
              <a:endParaRPr lang="zh-CN" altLang="en-US" sz="2400" i="1"/>
            </a:p>
          </p:txBody>
        </p:sp>
        <p:sp>
          <p:nvSpPr>
            <p:cNvPr id="45" name="右箭头 44"/>
            <p:cNvSpPr/>
            <p:nvPr/>
          </p:nvSpPr>
          <p:spPr>
            <a:xfrm>
              <a:off x="4572000" y="5786687"/>
              <a:ext cx="357187" cy="214174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9" grpId="0"/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90"/>
          <p:cNvSpPr>
            <a:spLocks noChangeArrowheads="1"/>
          </p:cNvSpPr>
          <p:nvPr/>
        </p:nvSpPr>
        <p:spPr bwMode="auto">
          <a:xfrm>
            <a:off x="211138" y="71438"/>
            <a:ext cx="82899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§5.5 </a:t>
            </a:r>
            <a:r>
              <a:rPr lang="zh-CN" altLang="en-US" sz="36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不同类型触发器之间的转换及应用</a:t>
            </a:r>
            <a:endParaRPr lang="zh-CN" altLang="en-US" sz="3600" b="1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1747" name="矩形 2"/>
          <p:cNvSpPr>
            <a:spLocks noChangeArrowheads="1"/>
          </p:cNvSpPr>
          <p:nvPr/>
        </p:nvSpPr>
        <p:spPr bwMode="auto">
          <a:xfrm>
            <a:off x="668338" y="714375"/>
            <a:ext cx="6215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一、由</a:t>
            </a:r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触发器转换为其他类型触发器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025525" y="1363663"/>
            <a:ext cx="3892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D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触发器转换为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JK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触发器</a:t>
            </a:r>
            <a:endParaRPr lang="zh-CN" altLang="en-US" sz="2400">
              <a:solidFill>
                <a:srgbClr val="FF0000"/>
              </a:solidFill>
            </a:endParaRPr>
          </a:p>
        </p:txBody>
      </p:sp>
      <p:grpSp>
        <p:nvGrpSpPr>
          <p:cNvPr id="3" name="组合 67"/>
          <p:cNvGrpSpPr>
            <a:grpSpLocks/>
          </p:cNvGrpSpPr>
          <p:nvPr/>
        </p:nvGrpSpPr>
        <p:grpSpPr bwMode="auto">
          <a:xfrm>
            <a:off x="1311275" y="1928813"/>
            <a:ext cx="3192463" cy="1041400"/>
            <a:chOff x="1142976" y="1928802"/>
            <a:chExt cx="3191899" cy="1041404"/>
          </a:xfrm>
        </p:grpSpPr>
        <p:sp>
          <p:nvSpPr>
            <p:cNvPr id="36935" name="矩形 4"/>
            <p:cNvSpPr>
              <a:spLocks noChangeArrowheads="1"/>
            </p:cNvSpPr>
            <p:nvPr/>
          </p:nvSpPr>
          <p:spPr bwMode="auto">
            <a:xfrm>
              <a:off x="1142976" y="1928802"/>
              <a:ext cx="31918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触发器的特性方程：</a:t>
              </a:r>
              <a:endParaRPr lang="zh-CN" altLang="en-US" sz="2400">
                <a:solidFill>
                  <a:srgbClr val="0000FF"/>
                </a:solidFill>
              </a:endParaRPr>
            </a:p>
          </p:txBody>
        </p:sp>
        <p:graphicFrame>
          <p:nvGraphicFramePr>
            <p:cNvPr id="36936" name="Object 2"/>
            <p:cNvGraphicFramePr>
              <a:graphicFrameLocks noChangeAspect="1"/>
            </p:cNvGraphicFramePr>
            <p:nvPr/>
          </p:nvGraphicFramePr>
          <p:xfrm>
            <a:off x="2071670" y="2500306"/>
            <a:ext cx="116205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7" name="公式" r:id="rId3" imgW="495351" imgH="171416" progId="Equation.3">
                    <p:embed/>
                  </p:oleObj>
                </mc:Choice>
                <mc:Fallback>
                  <p:oleObj name="公式" r:id="rId3" imgW="495351" imgH="171416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1670" y="2500306"/>
                          <a:ext cx="116205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5632450" y="2482850"/>
          <a:ext cx="23225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8" name="公式" r:id="rId5" imgW="1085899" imgH="190523" progId="Equation.3">
                  <p:embed/>
                </p:oleObj>
              </mc:Choice>
              <mc:Fallback>
                <p:oleObj name="公式" r:id="rId5" imgW="1085899" imgH="19052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450" y="2482850"/>
                        <a:ext cx="232251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240338" y="1928813"/>
            <a:ext cx="3362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JK</a:t>
            </a:r>
            <a:r>
              <a:rPr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触发器的特性方程：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4097338" y="2571750"/>
            <a:ext cx="1000125" cy="357188"/>
          </a:xfrm>
          <a:prstGeom prst="rightArrow">
            <a:avLst/>
          </a:prstGeom>
          <a:solidFill>
            <a:srgbClr val="FF3399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6" name="组合 11"/>
          <p:cNvGrpSpPr>
            <a:grpSpLocks/>
          </p:cNvGrpSpPr>
          <p:nvPr/>
        </p:nvGrpSpPr>
        <p:grpSpPr bwMode="auto">
          <a:xfrm>
            <a:off x="1454150" y="3340100"/>
            <a:ext cx="2884488" cy="517525"/>
            <a:chOff x="1285852" y="3340103"/>
            <a:chExt cx="2884511" cy="517525"/>
          </a:xfrm>
        </p:grpSpPr>
        <p:sp>
          <p:nvSpPr>
            <p:cNvPr id="36933" name="矩形 9"/>
            <p:cNvSpPr>
              <a:spLocks noChangeArrowheads="1"/>
            </p:cNvSpPr>
            <p:nvPr/>
          </p:nvSpPr>
          <p:spPr bwMode="auto">
            <a:xfrm>
              <a:off x="1285852" y="3357562"/>
              <a:ext cx="8034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令：</a:t>
              </a:r>
              <a:endParaRPr lang="zh-CN" altLang="en-US" sz="2400"/>
            </a:p>
          </p:txBody>
        </p:sp>
        <p:graphicFrame>
          <p:nvGraphicFramePr>
            <p:cNvPr id="36934" name="Object 6"/>
            <p:cNvGraphicFramePr>
              <a:graphicFrameLocks noChangeAspect="1"/>
            </p:cNvGraphicFramePr>
            <p:nvPr/>
          </p:nvGraphicFramePr>
          <p:xfrm>
            <a:off x="2151063" y="3340103"/>
            <a:ext cx="2019300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9" name="公式" r:id="rId7" imgW="933420" imgH="190523" progId="Equation.3">
                    <p:embed/>
                  </p:oleObj>
                </mc:Choice>
                <mc:Fallback>
                  <p:oleObj name="公式" r:id="rId7" imgW="933420" imgH="190523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1063" y="3340103"/>
                          <a:ext cx="2019300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74"/>
          <p:cNvGrpSpPr>
            <a:grpSpLocks/>
          </p:cNvGrpSpPr>
          <p:nvPr/>
        </p:nvGrpSpPr>
        <p:grpSpPr bwMode="auto">
          <a:xfrm>
            <a:off x="1714500" y="4214813"/>
            <a:ext cx="6303963" cy="2286000"/>
            <a:chOff x="1641454" y="4214818"/>
            <a:chExt cx="6303336" cy="2286016"/>
          </a:xfrm>
        </p:grpSpPr>
        <p:grpSp>
          <p:nvGrpSpPr>
            <p:cNvPr id="36875" name="组合 12"/>
            <p:cNvGrpSpPr>
              <a:grpSpLocks/>
            </p:cNvGrpSpPr>
            <p:nvPr/>
          </p:nvGrpSpPr>
          <p:grpSpPr bwMode="auto">
            <a:xfrm>
              <a:off x="1641454" y="4214818"/>
              <a:ext cx="6001741" cy="2286016"/>
              <a:chOff x="2071670" y="2857496"/>
              <a:chExt cx="6226744" cy="2359042"/>
            </a:xfrm>
          </p:grpSpPr>
          <p:cxnSp>
            <p:nvCxnSpPr>
              <p:cNvPr id="20" name="直接连接符 19"/>
              <p:cNvCxnSpPr/>
              <p:nvPr/>
            </p:nvCxnSpPr>
            <p:spPr bwMode="auto">
              <a:xfrm rot="10800000">
                <a:off x="3351274" y="4630054"/>
                <a:ext cx="540167" cy="163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881" name="组合 20"/>
              <p:cNvGrpSpPr>
                <a:grpSpLocks/>
              </p:cNvGrpSpPr>
              <p:nvPr/>
            </p:nvGrpSpPr>
            <p:grpSpPr bwMode="auto">
              <a:xfrm>
                <a:off x="6429384" y="3143246"/>
                <a:ext cx="1071561" cy="1500186"/>
                <a:chOff x="2143108" y="2500306"/>
                <a:chExt cx="1071570" cy="1500198"/>
              </a:xfrm>
            </p:grpSpPr>
            <p:graphicFrame>
              <p:nvGraphicFramePr>
                <p:cNvPr id="36928" name="Object 8"/>
                <p:cNvGraphicFramePr>
                  <a:graphicFrameLocks noChangeAspect="1"/>
                </p:cNvGraphicFramePr>
                <p:nvPr/>
              </p:nvGraphicFramePr>
              <p:xfrm>
                <a:off x="2928926" y="2643182"/>
                <a:ext cx="238125" cy="3730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6940" name="公式" r:id="rId9" imgW="152334" imgH="241195" progId="Equation.3">
                        <p:embed/>
                      </p:oleObj>
                    </mc:Choice>
                    <mc:Fallback>
                      <p:oleObj name="公式" r:id="rId9" imgW="152334" imgH="241195" progId="Equation.3">
                        <p:embed/>
                        <p:pic>
                          <p:nvPicPr>
                            <p:cNvPr id="0" name="Object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28926" y="2643182"/>
                              <a:ext cx="238125" cy="3730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6929" name="Object 9"/>
                <p:cNvGraphicFramePr>
                  <a:graphicFrameLocks noChangeAspect="1"/>
                </p:cNvGraphicFramePr>
                <p:nvPr/>
              </p:nvGraphicFramePr>
              <p:xfrm>
                <a:off x="2928926" y="3500438"/>
                <a:ext cx="236537" cy="3143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6941" name="公式" r:id="rId11" imgW="152268" imgH="203024" progId="Equation.3">
                        <p:embed/>
                      </p:oleObj>
                    </mc:Choice>
                    <mc:Fallback>
                      <p:oleObj name="公式" r:id="rId11" imgW="152268" imgH="203024" progId="Equation.3">
                        <p:embed/>
                        <p:pic>
                          <p:nvPicPr>
                            <p:cNvPr id="0" name="Object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28926" y="3500438"/>
                              <a:ext cx="236537" cy="3143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5" name="矩形 4"/>
                <p:cNvSpPr/>
                <p:nvPr/>
              </p:nvSpPr>
              <p:spPr>
                <a:xfrm rot="5400000">
                  <a:off x="1927881" y="2714688"/>
                  <a:ext cx="1500625" cy="10704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aphicFrame>
              <p:nvGraphicFramePr>
                <p:cNvPr id="36931" name="Object 4"/>
                <p:cNvGraphicFramePr>
                  <a:graphicFrameLocks noChangeAspect="1"/>
                </p:cNvGraphicFramePr>
                <p:nvPr/>
              </p:nvGraphicFramePr>
              <p:xfrm>
                <a:off x="2214546" y="3530602"/>
                <a:ext cx="255588" cy="2555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6942" name="公式" r:id="rId13" imgW="164885" imgH="164885" progId="Equation.3">
                        <p:embed/>
                      </p:oleObj>
                    </mc:Choice>
                    <mc:Fallback>
                      <p:oleObj name="公式" r:id="rId13" imgW="164885" imgH="164885" progId="Equation.3">
                        <p:embed/>
                        <p:pic>
                          <p:nvPicPr>
                            <p:cNvPr id="0" name="Object 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14546" y="3530602"/>
                              <a:ext cx="255588" cy="2555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6932" name="Object 10"/>
                <p:cNvGraphicFramePr>
                  <a:graphicFrameLocks noChangeAspect="1"/>
                </p:cNvGraphicFramePr>
                <p:nvPr/>
              </p:nvGraphicFramePr>
              <p:xfrm>
                <a:off x="2214546" y="3071810"/>
                <a:ext cx="374650" cy="2746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6943" name="公式" r:id="rId15" imgW="241091" imgH="177646" progId="Equation.3">
                        <p:embed/>
                      </p:oleObj>
                    </mc:Choice>
                    <mc:Fallback>
                      <p:oleObj name="公式" r:id="rId15" imgW="241091" imgH="177646" progId="Equation.3">
                        <p:embed/>
                        <p:pic>
                          <p:nvPicPr>
                            <p:cNvPr id="0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14546" y="3071810"/>
                              <a:ext cx="374650" cy="2746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36882" name="组合 21"/>
              <p:cNvGrpSpPr>
                <a:grpSpLocks/>
              </p:cNvGrpSpPr>
              <p:nvPr/>
            </p:nvGrpSpPr>
            <p:grpSpPr bwMode="auto">
              <a:xfrm>
                <a:off x="5209991" y="4130687"/>
                <a:ext cx="647790" cy="441325"/>
                <a:chOff x="848336" y="3429002"/>
                <a:chExt cx="1058673" cy="644531"/>
              </a:xfrm>
            </p:grpSpPr>
            <p:grpSp>
              <p:nvGrpSpPr>
                <p:cNvPr id="36922" name="组合 18"/>
                <p:cNvGrpSpPr>
                  <a:grpSpLocks/>
                </p:cNvGrpSpPr>
                <p:nvPr/>
              </p:nvGrpSpPr>
              <p:grpSpPr bwMode="auto">
                <a:xfrm>
                  <a:off x="848336" y="3429002"/>
                  <a:ext cx="866514" cy="644531"/>
                  <a:chOff x="842939" y="3286125"/>
                  <a:chExt cx="1443656" cy="787407"/>
                </a:xfrm>
              </p:grpSpPr>
              <p:sp>
                <p:nvSpPr>
                  <p:cNvPr id="59" name="弧形 24"/>
                  <p:cNvSpPr/>
                  <p:nvPr/>
                </p:nvSpPr>
                <p:spPr>
                  <a:xfrm>
                    <a:off x="1283946" y="3285604"/>
                    <a:ext cx="999943" cy="786262"/>
                  </a:xfrm>
                  <a:prstGeom prst="arc">
                    <a:avLst>
                      <a:gd name="adj1" fmla="val 16200000"/>
                      <a:gd name="adj2" fmla="val 5524654"/>
                    </a:avLst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cxnSp>
                <p:nvCxnSpPr>
                  <p:cNvPr id="60" name="直接连接符 59"/>
                  <p:cNvCxnSpPr/>
                  <p:nvPr/>
                </p:nvCxnSpPr>
                <p:spPr>
                  <a:xfrm>
                    <a:off x="840027" y="3285604"/>
                    <a:ext cx="932681" cy="292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直接连接符 60"/>
                  <p:cNvCxnSpPr/>
                  <p:nvPr/>
                </p:nvCxnSpPr>
                <p:spPr>
                  <a:xfrm>
                    <a:off x="840027" y="4071866"/>
                    <a:ext cx="932681" cy="292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直接连接符 61"/>
                  <p:cNvCxnSpPr/>
                  <p:nvPr/>
                </p:nvCxnSpPr>
                <p:spPr>
                  <a:xfrm rot="5400000">
                    <a:off x="445434" y="3680197"/>
                    <a:ext cx="789184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椭圆 57"/>
                <p:cNvSpPr/>
                <p:nvPr/>
              </p:nvSpPr>
              <p:spPr>
                <a:xfrm>
                  <a:off x="1726683" y="3655867"/>
                  <a:ext cx="180326" cy="16269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36883" name="组合 21"/>
              <p:cNvGrpSpPr>
                <a:grpSpLocks/>
              </p:cNvGrpSpPr>
              <p:nvPr/>
            </p:nvGrpSpPr>
            <p:grpSpPr bwMode="auto">
              <a:xfrm>
                <a:off x="3884854" y="3735585"/>
                <a:ext cx="648858" cy="440683"/>
                <a:chOff x="846455" y="3429275"/>
                <a:chExt cx="1060419" cy="643593"/>
              </a:xfrm>
            </p:grpSpPr>
            <p:grpSp>
              <p:nvGrpSpPr>
                <p:cNvPr id="36916" name="组合 18"/>
                <p:cNvGrpSpPr>
                  <a:grpSpLocks/>
                </p:cNvGrpSpPr>
                <p:nvPr/>
              </p:nvGrpSpPr>
              <p:grpSpPr bwMode="auto">
                <a:xfrm>
                  <a:off x="846455" y="3429275"/>
                  <a:ext cx="866638" cy="643593"/>
                  <a:chOff x="839801" y="3286458"/>
                  <a:chExt cx="1443862" cy="786261"/>
                </a:xfrm>
              </p:grpSpPr>
              <p:sp>
                <p:nvSpPr>
                  <p:cNvPr id="53" name="弧形 24"/>
                  <p:cNvSpPr/>
                  <p:nvPr/>
                </p:nvSpPr>
                <p:spPr>
                  <a:xfrm>
                    <a:off x="1283717" y="3286456"/>
                    <a:ext cx="999943" cy="783337"/>
                  </a:xfrm>
                  <a:prstGeom prst="arc">
                    <a:avLst>
                      <a:gd name="adj1" fmla="val 16200000"/>
                      <a:gd name="adj2" fmla="val 5524654"/>
                    </a:avLst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cxnSp>
                <p:nvCxnSpPr>
                  <p:cNvPr id="54" name="直接连接符 53"/>
                  <p:cNvCxnSpPr/>
                  <p:nvPr/>
                </p:nvCxnSpPr>
                <p:spPr>
                  <a:xfrm>
                    <a:off x="839798" y="3286456"/>
                    <a:ext cx="932681" cy="292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接连接符 54"/>
                  <p:cNvCxnSpPr/>
                  <p:nvPr/>
                </p:nvCxnSpPr>
                <p:spPr>
                  <a:xfrm>
                    <a:off x="839798" y="4069793"/>
                    <a:ext cx="932681" cy="292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接连接符 55"/>
                  <p:cNvCxnSpPr/>
                  <p:nvPr/>
                </p:nvCxnSpPr>
                <p:spPr>
                  <a:xfrm rot="5400000">
                    <a:off x="482540" y="3679587"/>
                    <a:ext cx="786259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" name="椭圆 51"/>
                <p:cNvSpPr/>
                <p:nvPr/>
              </p:nvSpPr>
              <p:spPr>
                <a:xfrm>
                  <a:off x="1726548" y="3656564"/>
                  <a:ext cx="180326" cy="16269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36884" name="组合 21"/>
              <p:cNvGrpSpPr>
                <a:grpSpLocks/>
              </p:cNvGrpSpPr>
              <p:nvPr/>
            </p:nvGrpSpPr>
            <p:grpSpPr bwMode="auto">
              <a:xfrm>
                <a:off x="3884854" y="4487526"/>
                <a:ext cx="648858" cy="442321"/>
                <a:chOff x="846455" y="3428497"/>
                <a:chExt cx="1060419" cy="645986"/>
              </a:xfrm>
            </p:grpSpPr>
            <p:grpSp>
              <p:nvGrpSpPr>
                <p:cNvPr id="36910" name="组合 18"/>
                <p:cNvGrpSpPr>
                  <a:grpSpLocks/>
                </p:cNvGrpSpPr>
                <p:nvPr/>
              </p:nvGrpSpPr>
              <p:grpSpPr bwMode="auto">
                <a:xfrm>
                  <a:off x="846455" y="3428497"/>
                  <a:ext cx="866638" cy="645986"/>
                  <a:chOff x="839801" y="3285510"/>
                  <a:chExt cx="1443862" cy="789185"/>
                </a:xfrm>
              </p:grpSpPr>
              <p:sp>
                <p:nvSpPr>
                  <p:cNvPr id="47" name="弧形 46"/>
                  <p:cNvSpPr/>
                  <p:nvPr/>
                </p:nvSpPr>
                <p:spPr>
                  <a:xfrm>
                    <a:off x="1283717" y="3285514"/>
                    <a:ext cx="999943" cy="786261"/>
                  </a:xfrm>
                  <a:prstGeom prst="arc">
                    <a:avLst>
                      <a:gd name="adj1" fmla="val 16200000"/>
                      <a:gd name="adj2" fmla="val 5524654"/>
                    </a:avLst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cxnSp>
                <p:nvCxnSpPr>
                  <p:cNvPr id="48" name="直接连接符 47"/>
                  <p:cNvCxnSpPr/>
                  <p:nvPr/>
                </p:nvCxnSpPr>
                <p:spPr>
                  <a:xfrm>
                    <a:off x="839798" y="3285514"/>
                    <a:ext cx="932681" cy="2924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接连接符 48"/>
                  <p:cNvCxnSpPr/>
                  <p:nvPr/>
                </p:nvCxnSpPr>
                <p:spPr>
                  <a:xfrm>
                    <a:off x="839798" y="4071775"/>
                    <a:ext cx="932681" cy="292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直接连接符 49"/>
                  <p:cNvCxnSpPr/>
                  <p:nvPr/>
                </p:nvCxnSpPr>
                <p:spPr>
                  <a:xfrm rot="5400000">
                    <a:off x="481078" y="3680106"/>
                    <a:ext cx="78918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" name="椭圆 45"/>
                <p:cNvSpPr/>
                <p:nvPr/>
              </p:nvSpPr>
              <p:spPr>
                <a:xfrm>
                  <a:off x="1726548" y="3655792"/>
                  <a:ext cx="180326" cy="16269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36885" name="组合 40"/>
              <p:cNvGrpSpPr>
                <a:grpSpLocks/>
              </p:cNvGrpSpPr>
              <p:nvPr/>
            </p:nvGrpSpPr>
            <p:grpSpPr bwMode="auto">
              <a:xfrm rot="5400000">
                <a:off x="2894005" y="4388837"/>
                <a:ext cx="525870" cy="464422"/>
                <a:chOff x="2857890" y="4655503"/>
                <a:chExt cx="500451" cy="569364"/>
              </a:xfrm>
            </p:grpSpPr>
            <p:sp>
              <p:nvSpPr>
                <p:cNvPr id="43" name="椭圆 42"/>
                <p:cNvSpPr/>
                <p:nvPr/>
              </p:nvSpPr>
              <p:spPr bwMode="auto">
                <a:xfrm>
                  <a:off x="3059001" y="4655504"/>
                  <a:ext cx="106014" cy="13729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44" name="等腰三角形 43"/>
                <p:cNvSpPr/>
                <p:nvPr/>
              </p:nvSpPr>
              <p:spPr bwMode="auto">
                <a:xfrm>
                  <a:off x="2857886" y="4817022"/>
                  <a:ext cx="500450" cy="430041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  <p:cxnSp>
            <p:nvCxnSpPr>
              <p:cNvPr id="19" name="直接连接符 18"/>
              <p:cNvCxnSpPr/>
              <p:nvPr/>
            </p:nvCxnSpPr>
            <p:spPr bwMode="auto">
              <a:xfrm rot="10800000">
                <a:off x="3642766" y="5214899"/>
                <a:ext cx="4357568" cy="163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 bwMode="auto">
              <a:xfrm rot="10800000">
                <a:off x="5857781" y="4345003"/>
                <a:ext cx="571457" cy="163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 bwMode="auto">
              <a:xfrm rot="10800000">
                <a:off x="4527125" y="3955106"/>
                <a:ext cx="26843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 bwMode="auto">
              <a:xfrm rot="10800000">
                <a:off x="4795561" y="4213945"/>
                <a:ext cx="401832" cy="163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 bwMode="auto">
              <a:xfrm rot="10800000">
                <a:off x="4795561" y="4458040"/>
                <a:ext cx="401832" cy="163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auto">
              <a:xfrm rot="10800000">
                <a:off x="2356576" y="4618586"/>
                <a:ext cx="576398" cy="163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 bwMode="auto">
              <a:xfrm rot="5400000">
                <a:off x="3442976" y="5000288"/>
                <a:ext cx="427576" cy="164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 bwMode="auto">
              <a:xfrm rot="5400000">
                <a:off x="7572762" y="4785680"/>
                <a:ext cx="856790" cy="164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 bwMode="auto">
              <a:xfrm rot="5400000">
                <a:off x="4665319" y="4085340"/>
                <a:ext cx="258839" cy="164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 bwMode="auto">
              <a:xfrm rot="5400000">
                <a:off x="4669440" y="4585817"/>
                <a:ext cx="260477" cy="164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auto">
              <a:xfrm rot="10800000">
                <a:off x="4525478" y="4705412"/>
                <a:ext cx="27008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 bwMode="auto">
              <a:xfrm rot="10800000" flipV="1">
                <a:off x="7499691" y="4358109"/>
                <a:ext cx="79872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 bwMode="auto">
              <a:xfrm rot="10800000">
                <a:off x="3649353" y="4785685"/>
                <a:ext cx="251969" cy="163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 bwMode="auto">
              <a:xfrm rot="10800000">
                <a:off x="3644413" y="2857496"/>
                <a:ext cx="4355920" cy="163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auto">
              <a:xfrm rot="10800000">
                <a:off x="2356576" y="4071419"/>
                <a:ext cx="1544746" cy="163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auto">
              <a:xfrm rot="10800000">
                <a:off x="7499691" y="3507870"/>
                <a:ext cx="79872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 bwMode="auto">
              <a:xfrm rot="5400000">
                <a:off x="7679246" y="3178584"/>
                <a:ext cx="643821" cy="164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auto">
              <a:xfrm rot="5400000">
                <a:off x="3157106" y="3356331"/>
                <a:ext cx="999316" cy="164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 bwMode="auto">
              <a:xfrm rot="10800000">
                <a:off x="3642766" y="3856812"/>
                <a:ext cx="251969" cy="163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36905" name="Object 11"/>
              <p:cNvGraphicFramePr>
                <a:graphicFrameLocks noChangeAspect="1"/>
              </p:cNvGraphicFramePr>
              <p:nvPr/>
            </p:nvGraphicFramePr>
            <p:xfrm>
              <a:off x="2090738" y="3940180"/>
              <a:ext cx="215900" cy="2746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944" name="公式" r:id="rId17" imgW="139579" imgH="177646" progId="Equation.3">
                      <p:embed/>
                    </p:oleObj>
                  </mc:Choice>
                  <mc:Fallback>
                    <p:oleObj name="公式" r:id="rId17" imgW="139579" imgH="177646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90738" y="3940180"/>
                            <a:ext cx="215900" cy="2746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906" name="Object 12"/>
              <p:cNvGraphicFramePr>
                <a:graphicFrameLocks noChangeAspect="1"/>
              </p:cNvGraphicFramePr>
              <p:nvPr/>
            </p:nvGraphicFramePr>
            <p:xfrm>
              <a:off x="2071670" y="4459298"/>
              <a:ext cx="255586" cy="2555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945" name="公式" r:id="rId19" imgW="164885" imgH="164885" progId="Equation.3">
                      <p:embed/>
                    </p:oleObj>
                  </mc:Choice>
                  <mc:Fallback>
                    <p:oleObj name="公式" r:id="rId19" imgW="164885" imgH="164885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71670" y="4459298"/>
                            <a:ext cx="255586" cy="2555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" name="矩形 41"/>
              <p:cNvSpPr/>
              <p:nvPr/>
            </p:nvSpPr>
            <p:spPr>
              <a:xfrm>
                <a:off x="2713942" y="3499680"/>
                <a:ext cx="3428744" cy="157269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aphicFrame>
          <p:nvGraphicFramePr>
            <p:cNvPr id="36876" name="Object 13"/>
            <p:cNvGraphicFramePr>
              <a:graphicFrameLocks noChangeAspect="1"/>
            </p:cNvGraphicFramePr>
            <p:nvPr/>
          </p:nvGraphicFramePr>
          <p:xfrm>
            <a:off x="7715272" y="4643446"/>
            <a:ext cx="229518" cy="361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6" name="公式" r:id="rId21" imgW="152334" imgH="241195" progId="Equation.3">
                    <p:embed/>
                  </p:oleObj>
                </mc:Choice>
                <mc:Fallback>
                  <p:oleObj name="公式" r:id="rId21" imgW="152334" imgH="241195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15272" y="4643446"/>
                          <a:ext cx="229518" cy="361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7" name="Object 14"/>
            <p:cNvGraphicFramePr>
              <a:graphicFrameLocks noChangeAspect="1"/>
            </p:cNvGraphicFramePr>
            <p:nvPr/>
          </p:nvGraphicFramePr>
          <p:xfrm>
            <a:off x="7643834" y="5500702"/>
            <a:ext cx="227988" cy="304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7" name="公式" r:id="rId22" imgW="152268" imgH="203024" progId="Equation.3">
                    <p:embed/>
                  </p:oleObj>
                </mc:Choice>
                <mc:Fallback>
                  <p:oleObj name="公式" r:id="rId22" imgW="152268" imgH="203024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43834" y="5500702"/>
                          <a:ext cx="227988" cy="304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" name="椭圆 72"/>
            <p:cNvSpPr/>
            <p:nvPr/>
          </p:nvSpPr>
          <p:spPr>
            <a:xfrm>
              <a:off x="7319377" y="5627703"/>
              <a:ext cx="71430" cy="714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7319377" y="4799022"/>
              <a:ext cx="71430" cy="714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4" grpId="0"/>
      <p:bldP spid="8" grpId="0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1"/>
          <p:cNvSpPr>
            <a:spLocks noChangeArrowheads="1"/>
          </p:cNvSpPr>
          <p:nvPr/>
        </p:nvSpPr>
        <p:spPr bwMode="auto">
          <a:xfrm>
            <a:off x="696913" y="285750"/>
            <a:ext cx="43830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D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触发器转换为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T′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触发器</a:t>
            </a:r>
            <a:endParaRPr lang="zh-CN" altLang="en-US" sz="2400">
              <a:solidFill>
                <a:srgbClr val="FF0000"/>
              </a:solidFill>
            </a:endParaRPr>
          </a:p>
        </p:txBody>
      </p:sp>
      <p:grpSp>
        <p:nvGrpSpPr>
          <p:cNvPr id="2" name="组合 2"/>
          <p:cNvGrpSpPr>
            <a:grpSpLocks/>
          </p:cNvGrpSpPr>
          <p:nvPr/>
        </p:nvGrpSpPr>
        <p:grpSpPr bwMode="auto">
          <a:xfrm>
            <a:off x="982663" y="928688"/>
            <a:ext cx="3192462" cy="1041400"/>
            <a:chOff x="1142976" y="1928802"/>
            <a:chExt cx="3191899" cy="1041404"/>
          </a:xfrm>
        </p:grpSpPr>
        <p:sp>
          <p:nvSpPr>
            <p:cNvPr id="37947" name="矩形 3"/>
            <p:cNvSpPr>
              <a:spLocks noChangeArrowheads="1"/>
            </p:cNvSpPr>
            <p:nvPr/>
          </p:nvSpPr>
          <p:spPr bwMode="auto">
            <a:xfrm>
              <a:off x="1142976" y="1928802"/>
              <a:ext cx="31918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触发器的特性方程：</a:t>
              </a:r>
              <a:endParaRPr lang="zh-CN" altLang="en-US" sz="2400">
                <a:solidFill>
                  <a:srgbClr val="0000FF"/>
                </a:solidFill>
              </a:endParaRPr>
            </a:p>
          </p:txBody>
        </p:sp>
        <p:graphicFrame>
          <p:nvGraphicFramePr>
            <p:cNvPr id="37948" name="Object 2"/>
            <p:cNvGraphicFramePr>
              <a:graphicFrameLocks noChangeAspect="1"/>
            </p:cNvGraphicFramePr>
            <p:nvPr/>
          </p:nvGraphicFramePr>
          <p:xfrm>
            <a:off x="2071670" y="2500306"/>
            <a:ext cx="116205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49" name="公式" r:id="rId3" imgW="495351" imgH="171416" progId="Equation.3">
                    <p:embed/>
                  </p:oleObj>
                </mc:Choice>
                <mc:Fallback>
                  <p:oleObj name="公式" r:id="rId3" imgW="495351" imgH="171416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1670" y="2500306"/>
                          <a:ext cx="116205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5121275" y="1482725"/>
          <a:ext cx="34337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0" name="公式" r:id="rId5" imgW="1638259" imgH="190523" progId="Equation.3">
                  <p:embed/>
                </p:oleObj>
              </mc:Choice>
              <mc:Fallback>
                <p:oleObj name="公式" r:id="rId5" imgW="1638259" imgH="19052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1275" y="1482725"/>
                        <a:ext cx="343376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911725" y="928688"/>
            <a:ext cx="3175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触发器的特性方程：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768725" y="1571625"/>
            <a:ext cx="1000125" cy="357188"/>
          </a:xfrm>
          <a:prstGeom prst="rightArrow">
            <a:avLst/>
          </a:prstGeom>
          <a:solidFill>
            <a:srgbClr val="FF3399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3" name="组合 12"/>
          <p:cNvGrpSpPr>
            <a:grpSpLocks/>
          </p:cNvGrpSpPr>
          <p:nvPr/>
        </p:nvGrpSpPr>
        <p:grpSpPr bwMode="auto">
          <a:xfrm>
            <a:off x="1125538" y="2357438"/>
            <a:ext cx="2205037" cy="500062"/>
            <a:chOff x="1285852" y="2357430"/>
            <a:chExt cx="2205043" cy="500066"/>
          </a:xfrm>
        </p:grpSpPr>
        <p:sp>
          <p:nvSpPr>
            <p:cNvPr id="37945" name="矩形 9"/>
            <p:cNvSpPr>
              <a:spLocks noChangeArrowheads="1"/>
            </p:cNvSpPr>
            <p:nvPr/>
          </p:nvSpPr>
          <p:spPr bwMode="auto">
            <a:xfrm>
              <a:off x="1285852" y="2357430"/>
              <a:ext cx="8034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令：</a:t>
              </a:r>
              <a:endParaRPr lang="zh-CN" altLang="en-US" sz="2400"/>
            </a:p>
          </p:txBody>
        </p:sp>
        <p:graphicFrame>
          <p:nvGraphicFramePr>
            <p:cNvPr id="37946" name="Object 17"/>
            <p:cNvGraphicFramePr>
              <a:graphicFrameLocks noChangeAspect="1"/>
            </p:cNvGraphicFramePr>
            <p:nvPr/>
          </p:nvGraphicFramePr>
          <p:xfrm>
            <a:off x="2000232" y="2387596"/>
            <a:ext cx="149066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51" name="公式" r:id="rId7" imgW="666651" imgH="171416" progId="Equation.3">
                    <p:embed/>
                  </p:oleObj>
                </mc:Choice>
                <mc:Fallback>
                  <p:oleObj name="公式" r:id="rId7" imgW="666651" imgH="171416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0232" y="2387596"/>
                          <a:ext cx="1490663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" name="Object 11"/>
          <p:cNvGraphicFramePr>
            <a:graphicFrameLocks noChangeAspect="1"/>
          </p:cNvGraphicFramePr>
          <p:nvPr/>
        </p:nvGraphicFramePr>
        <p:xfrm>
          <a:off x="5840413" y="2911475"/>
          <a:ext cx="128746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2" name="公式" r:id="rId9" imgW="561907" imgH="190523" progId="Equation.3">
                  <p:embed/>
                </p:oleObj>
              </mc:Choice>
              <mc:Fallback>
                <p:oleObj name="公式" r:id="rId9" imgW="561907" imgH="19052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0413" y="2911475"/>
                        <a:ext cx="128746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4911725" y="2357438"/>
            <a:ext cx="33385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T′</a:t>
            </a:r>
            <a:r>
              <a:rPr kumimoji="1"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触发器的特性方程：</a:t>
            </a:r>
            <a:endParaRPr lang="zh-CN" altLang="en-US" sz="2400">
              <a:solidFill>
                <a:srgbClr val="C00000"/>
              </a:solidFill>
            </a:endParaRPr>
          </a:p>
        </p:txBody>
      </p:sp>
      <p:grpSp>
        <p:nvGrpSpPr>
          <p:cNvPr id="4" name="组合 63"/>
          <p:cNvGrpSpPr>
            <a:grpSpLocks/>
          </p:cNvGrpSpPr>
          <p:nvPr/>
        </p:nvGrpSpPr>
        <p:grpSpPr bwMode="auto">
          <a:xfrm>
            <a:off x="5259388" y="3786188"/>
            <a:ext cx="3009900" cy="1714500"/>
            <a:chOff x="5419731" y="3786190"/>
            <a:chExt cx="3009921" cy="1714498"/>
          </a:xfrm>
        </p:grpSpPr>
        <p:grpSp>
          <p:nvGrpSpPr>
            <p:cNvPr id="37928" name="组合 38"/>
            <p:cNvGrpSpPr>
              <a:grpSpLocks/>
            </p:cNvGrpSpPr>
            <p:nvPr/>
          </p:nvGrpSpPr>
          <p:grpSpPr bwMode="auto">
            <a:xfrm>
              <a:off x="5419731" y="3786190"/>
              <a:ext cx="2786082" cy="1714498"/>
              <a:chOff x="2919401" y="571480"/>
              <a:chExt cx="2786082" cy="1714498"/>
            </a:xfrm>
          </p:grpSpPr>
          <p:grpSp>
            <p:nvGrpSpPr>
              <p:cNvPr id="37933" name="组合 20"/>
              <p:cNvGrpSpPr>
                <a:grpSpLocks/>
              </p:cNvGrpSpPr>
              <p:nvPr/>
            </p:nvGrpSpPr>
            <p:grpSpPr bwMode="auto">
              <a:xfrm>
                <a:off x="3767126" y="785792"/>
                <a:ext cx="1071561" cy="1500186"/>
                <a:chOff x="2143108" y="2500306"/>
                <a:chExt cx="1071570" cy="1500198"/>
              </a:xfrm>
            </p:grpSpPr>
            <p:graphicFrame>
              <p:nvGraphicFramePr>
                <p:cNvPr id="37940" name="Object 12"/>
                <p:cNvGraphicFramePr>
                  <a:graphicFrameLocks noChangeAspect="1"/>
                </p:cNvGraphicFramePr>
                <p:nvPr/>
              </p:nvGraphicFramePr>
              <p:xfrm>
                <a:off x="2928926" y="2643182"/>
                <a:ext cx="238125" cy="3730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7953" name="公式" r:id="rId11" imgW="152334" imgH="241195" progId="Equation.3">
                        <p:embed/>
                      </p:oleObj>
                    </mc:Choice>
                    <mc:Fallback>
                      <p:oleObj name="公式" r:id="rId11" imgW="152334" imgH="241195" progId="Equation.3">
                        <p:embed/>
                        <p:pic>
                          <p:nvPicPr>
                            <p:cNvPr id="0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28926" y="2643182"/>
                              <a:ext cx="238125" cy="3730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7941" name="Object 13"/>
                <p:cNvGraphicFramePr>
                  <a:graphicFrameLocks noChangeAspect="1"/>
                </p:cNvGraphicFramePr>
                <p:nvPr/>
              </p:nvGraphicFramePr>
              <p:xfrm>
                <a:off x="2928926" y="3500438"/>
                <a:ext cx="236537" cy="3143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7954" name="公式" r:id="rId13" imgW="152268" imgH="203024" progId="Equation.3">
                        <p:embed/>
                      </p:oleObj>
                    </mc:Choice>
                    <mc:Fallback>
                      <p:oleObj name="公式" r:id="rId13" imgW="152268" imgH="203024" progId="Equation.3">
                        <p:embed/>
                        <p:pic>
                          <p:nvPicPr>
                            <p:cNvPr id="0" name="Object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28926" y="3500438"/>
                              <a:ext cx="236537" cy="3143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9" name="矩形 48"/>
                <p:cNvSpPr/>
                <p:nvPr/>
              </p:nvSpPr>
              <p:spPr>
                <a:xfrm rot="5400000">
                  <a:off x="1928804" y="2714616"/>
                  <a:ext cx="1500198" cy="10715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aphicFrame>
              <p:nvGraphicFramePr>
                <p:cNvPr id="37943" name="Object 14"/>
                <p:cNvGraphicFramePr>
                  <a:graphicFrameLocks noChangeAspect="1"/>
                </p:cNvGraphicFramePr>
                <p:nvPr/>
              </p:nvGraphicFramePr>
              <p:xfrm>
                <a:off x="2214546" y="3530602"/>
                <a:ext cx="255588" cy="2555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7955" name="公式" r:id="rId15" imgW="164885" imgH="164885" progId="Equation.3">
                        <p:embed/>
                      </p:oleObj>
                    </mc:Choice>
                    <mc:Fallback>
                      <p:oleObj name="公式" r:id="rId15" imgW="164885" imgH="164885" progId="Equation.3">
                        <p:embed/>
                        <p:pic>
                          <p:nvPicPr>
                            <p:cNvPr id="0" name="Object 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14546" y="3530602"/>
                              <a:ext cx="255588" cy="2555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7944" name="Object 15"/>
                <p:cNvGraphicFramePr>
                  <a:graphicFrameLocks noChangeAspect="1"/>
                </p:cNvGraphicFramePr>
                <p:nvPr/>
              </p:nvGraphicFramePr>
              <p:xfrm>
                <a:off x="2214546" y="3071810"/>
                <a:ext cx="374650" cy="2746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7956" name="公式" r:id="rId17" imgW="241091" imgH="177646" progId="Equation.3">
                        <p:embed/>
                      </p:oleObj>
                    </mc:Choice>
                    <mc:Fallback>
                      <p:oleObj name="公式" r:id="rId17" imgW="241091" imgH="177646" progId="Equation.3">
                        <p:embed/>
                        <p:pic>
                          <p:nvPicPr>
                            <p:cNvPr id="0" name="Object 1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14546" y="3071810"/>
                              <a:ext cx="374650" cy="2746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41" name="直接连接符 40"/>
              <p:cNvCxnSpPr/>
              <p:nvPr/>
            </p:nvCxnSpPr>
            <p:spPr bwMode="auto">
              <a:xfrm rot="10800000">
                <a:off x="4848226" y="1142979"/>
                <a:ext cx="857256" cy="15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 bwMode="auto">
              <a:xfrm rot="10800000">
                <a:off x="3298816" y="1998640"/>
                <a:ext cx="468316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auto">
              <a:xfrm rot="10800000">
                <a:off x="3286116" y="571480"/>
                <a:ext cx="2071702" cy="15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 bwMode="auto">
              <a:xfrm rot="5400000">
                <a:off x="2580473" y="1285060"/>
                <a:ext cx="1428748" cy="15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auto">
              <a:xfrm rot="5400000">
                <a:off x="5072068" y="857229"/>
                <a:ext cx="571499" cy="31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auto">
              <a:xfrm rot="10800000">
                <a:off x="2919401" y="1500166"/>
                <a:ext cx="857256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椭圆 54"/>
            <p:cNvSpPr/>
            <p:nvPr/>
          </p:nvSpPr>
          <p:spPr>
            <a:xfrm>
              <a:off x="7824810" y="4311651"/>
              <a:ext cx="71438" cy="714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57" name="直接连接符 56"/>
            <p:cNvCxnSpPr/>
            <p:nvPr/>
          </p:nvCxnSpPr>
          <p:spPr bwMode="auto">
            <a:xfrm rot="10800000">
              <a:off x="7348556" y="5194300"/>
              <a:ext cx="857256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7931" name="Object 18"/>
            <p:cNvGraphicFramePr>
              <a:graphicFrameLocks noChangeAspect="1"/>
            </p:cNvGraphicFramePr>
            <p:nvPr/>
          </p:nvGraphicFramePr>
          <p:xfrm>
            <a:off x="8191529" y="4143380"/>
            <a:ext cx="238123" cy="3730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57" name="公式" r:id="rId19" imgW="152334" imgH="241195" progId="Equation.3">
                    <p:embed/>
                  </p:oleObj>
                </mc:Choice>
                <mc:Fallback>
                  <p:oleObj name="公式" r:id="rId19" imgW="152334" imgH="241195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91529" y="4143380"/>
                          <a:ext cx="238123" cy="3730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32" name="Object 19"/>
            <p:cNvGraphicFramePr>
              <a:graphicFrameLocks noChangeAspect="1"/>
            </p:cNvGraphicFramePr>
            <p:nvPr/>
          </p:nvGraphicFramePr>
          <p:xfrm>
            <a:off x="8193117" y="5000636"/>
            <a:ext cx="236535" cy="314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58" name="公式" r:id="rId20" imgW="152268" imgH="203024" progId="Equation.3">
                    <p:embed/>
                  </p:oleObj>
                </mc:Choice>
                <mc:Fallback>
                  <p:oleObj name="公式" r:id="rId20" imgW="152268" imgH="203024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93117" y="5000636"/>
                          <a:ext cx="236535" cy="314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合 65"/>
          <p:cNvGrpSpPr>
            <a:grpSpLocks/>
          </p:cNvGrpSpPr>
          <p:nvPr/>
        </p:nvGrpSpPr>
        <p:grpSpPr bwMode="auto">
          <a:xfrm>
            <a:off x="571500" y="3643313"/>
            <a:ext cx="3911600" cy="1858962"/>
            <a:chOff x="731812" y="3643312"/>
            <a:chExt cx="3911626" cy="1858978"/>
          </a:xfrm>
        </p:grpSpPr>
        <p:grpSp>
          <p:nvGrpSpPr>
            <p:cNvPr id="37900" name="组合 62"/>
            <p:cNvGrpSpPr>
              <a:grpSpLocks/>
            </p:cNvGrpSpPr>
            <p:nvPr/>
          </p:nvGrpSpPr>
          <p:grpSpPr bwMode="auto">
            <a:xfrm>
              <a:off x="731812" y="3643312"/>
              <a:ext cx="3911626" cy="1858978"/>
              <a:chOff x="731812" y="3643312"/>
              <a:chExt cx="3911626" cy="1858978"/>
            </a:xfrm>
          </p:grpSpPr>
          <p:grpSp>
            <p:nvGrpSpPr>
              <p:cNvPr id="37902" name="组合 52"/>
              <p:cNvGrpSpPr>
                <a:grpSpLocks/>
              </p:cNvGrpSpPr>
              <p:nvPr/>
            </p:nvGrpSpPr>
            <p:grpSpPr bwMode="auto">
              <a:xfrm>
                <a:off x="731812" y="3643312"/>
                <a:ext cx="3625875" cy="1858978"/>
                <a:chOff x="731812" y="3643312"/>
                <a:chExt cx="3625875" cy="1858978"/>
              </a:xfrm>
            </p:grpSpPr>
            <p:grpSp>
              <p:nvGrpSpPr>
                <p:cNvPr id="37906" name="组合 13"/>
                <p:cNvGrpSpPr>
                  <a:grpSpLocks/>
                </p:cNvGrpSpPr>
                <p:nvPr/>
              </p:nvGrpSpPr>
              <p:grpSpPr bwMode="auto">
                <a:xfrm>
                  <a:off x="731812" y="3643312"/>
                  <a:ext cx="3624286" cy="1858978"/>
                  <a:chOff x="4376738" y="3143246"/>
                  <a:chExt cx="3624286" cy="1858978"/>
                </a:xfrm>
              </p:grpSpPr>
              <p:grpSp>
                <p:nvGrpSpPr>
                  <p:cNvPr id="37908" name="组合 8"/>
                  <p:cNvGrpSpPr>
                    <a:grpSpLocks/>
                  </p:cNvGrpSpPr>
                  <p:nvPr/>
                </p:nvGrpSpPr>
                <p:grpSpPr bwMode="auto">
                  <a:xfrm>
                    <a:off x="4525911" y="4071942"/>
                    <a:ext cx="1402788" cy="571510"/>
                    <a:chOff x="3954406" y="2071678"/>
                    <a:chExt cx="1402788" cy="571510"/>
                  </a:xfrm>
                </p:grpSpPr>
                <p:grpSp>
                  <p:nvGrpSpPr>
                    <p:cNvPr id="37923" name="组合 5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54406" y="2071688"/>
                      <a:ext cx="1402788" cy="571500"/>
                      <a:chOff x="3785794" y="4572007"/>
                      <a:chExt cx="1500029" cy="571504"/>
                    </a:xfrm>
                  </p:grpSpPr>
                  <p:sp>
                    <p:nvSpPr>
                      <p:cNvPr id="32" name="弧形 31"/>
                      <p:cNvSpPr/>
                      <p:nvPr/>
                    </p:nvSpPr>
                    <p:spPr>
                      <a:xfrm>
                        <a:off x="3785851" y="4571996"/>
                        <a:ext cx="1500640" cy="571509"/>
                      </a:xfrm>
                      <a:prstGeom prst="arc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zh-CN" altLang="en-US" i="1"/>
                      </a:p>
                    </p:txBody>
                  </p:sp>
                  <p:sp>
                    <p:nvSpPr>
                      <p:cNvPr id="33" name="弧形 32"/>
                      <p:cNvSpPr/>
                      <p:nvPr/>
                    </p:nvSpPr>
                    <p:spPr>
                      <a:xfrm flipV="1">
                        <a:off x="3785851" y="4571996"/>
                        <a:ext cx="1500640" cy="571509"/>
                      </a:xfrm>
                      <a:prstGeom prst="arc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zh-CN" altLang="en-US" i="1"/>
                      </a:p>
                    </p:txBody>
                  </p:sp>
                  <p:sp>
                    <p:nvSpPr>
                      <p:cNvPr id="34" name="弧形 33"/>
                      <p:cNvSpPr/>
                      <p:nvPr/>
                    </p:nvSpPr>
                    <p:spPr>
                      <a:xfrm>
                        <a:off x="4381693" y="4571996"/>
                        <a:ext cx="334418" cy="571509"/>
                      </a:xfrm>
                      <a:prstGeom prst="arc">
                        <a:avLst>
                          <a:gd name="adj1" fmla="val 16200000"/>
                          <a:gd name="adj2" fmla="val 5186173"/>
                        </a:avLst>
                      </a:prstGeom>
                      <a:solidFill>
                        <a:schemeClr val="bg1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zh-CN" altLang="en-US" i="1"/>
                      </a:p>
                    </p:txBody>
                  </p:sp>
                </p:grpSp>
                <p:sp>
                  <p:nvSpPr>
                    <p:cNvPr id="31" name="弧形 30"/>
                    <p:cNvSpPr/>
                    <p:nvPr/>
                  </p:nvSpPr>
                  <p:spPr bwMode="auto">
                    <a:xfrm>
                      <a:off x="4429125" y="2071677"/>
                      <a:ext cx="312739" cy="571505"/>
                    </a:xfrm>
                    <a:prstGeom prst="arc">
                      <a:avLst>
                        <a:gd name="adj1" fmla="val 16200000"/>
                        <a:gd name="adj2" fmla="val 5186173"/>
                      </a:avLst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zh-CN" altLang="en-US" i="1"/>
                    </a:p>
                  </p:txBody>
                </p:sp>
              </p:grpSp>
              <p:grpSp>
                <p:nvGrpSpPr>
                  <p:cNvPr id="37909" name="组合 20"/>
                  <p:cNvGrpSpPr>
                    <a:grpSpLocks/>
                  </p:cNvGrpSpPr>
                  <p:nvPr/>
                </p:nvGrpSpPr>
                <p:grpSpPr bwMode="auto">
                  <a:xfrm>
                    <a:off x="6429384" y="3143246"/>
                    <a:ext cx="1071561" cy="1500186"/>
                    <a:chOff x="2143108" y="2500306"/>
                    <a:chExt cx="1071570" cy="1500198"/>
                  </a:xfrm>
                </p:grpSpPr>
                <p:graphicFrame>
                  <p:nvGraphicFramePr>
                    <p:cNvPr id="37918" name="Object 8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2928926" y="2643182"/>
                    <a:ext cx="238125" cy="373063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7959" name="公式" r:id="rId21" imgW="152334" imgH="241195" progId="Equation.3">
                            <p:embed/>
                          </p:oleObj>
                        </mc:Choice>
                        <mc:Fallback>
                          <p:oleObj name="公式" r:id="rId21" imgW="152334" imgH="241195" progId="Equation.3">
                            <p:embed/>
                            <p:pic>
                              <p:nvPicPr>
                                <p:cNvPr id="0" name="Object 8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2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928926" y="2643182"/>
                                  <a:ext cx="238125" cy="373063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chemeClr val="accent1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chemeClr val="tx1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37919" name="Object 9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2928926" y="3500438"/>
                    <a:ext cx="236537" cy="314325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7960" name="公式" r:id="rId22" imgW="152268" imgH="203024" progId="Equation.3">
                            <p:embed/>
                          </p:oleObj>
                        </mc:Choice>
                        <mc:Fallback>
                          <p:oleObj name="公式" r:id="rId22" imgW="152268" imgH="203024" progId="Equation.3">
                            <p:embed/>
                            <p:pic>
                              <p:nvPicPr>
                                <p:cNvPr id="0" name="Object 9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4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928926" y="3500438"/>
                                  <a:ext cx="236537" cy="314325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chemeClr val="accent1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chemeClr val="tx1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27" name="矩形 26"/>
                    <p:cNvSpPr/>
                    <p:nvPr/>
                  </p:nvSpPr>
                  <p:spPr>
                    <a:xfrm rot="5400000">
                      <a:off x="1928797" y="2714624"/>
                      <a:ext cx="1500212" cy="107157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zh-CN" altLang="en-US"/>
                    </a:p>
                  </p:txBody>
                </p:sp>
                <p:graphicFrame>
                  <p:nvGraphicFramePr>
                    <p:cNvPr id="37921" name="Object 4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2214546" y="3530602"/>
                    <a:ext cx="255588" cy="25558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7961" name="公式" r:id="rId23" imgW="164885" imgH="164885" progId="Equation.3">
                            <p:embed/>
                          </p:oleObj>
                        </mc:Choice>
                        <mc:Fallback>
                          <p:oleObj name="公式" r:id="rId23" imgW="164885" imgH="164885" progId="Equation.3">
                            <p:embed/>
                            <p:pic>
                              <p:nvPicPr>
                                <p:cNvPr id="0" name="Object 4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214546" y="3530602"/>
                                  <a:ext cx="255588" cy="255588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chemeClr val="accent1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chemeClr val="tx1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37922" name="Object 5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2214546" y="3071810"/>
                    <a:ext cx="374650" cy="27463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7962" name="公式" r:id="rId24" imgW="241091" imgH="177646" progId="Equation.3">
                            <p:embed/>
                          </p:oleObj>
                        </mc:Choice>
                        <mc:Fallback>
                          <p:oleObj name="公式" r:id="rId24" imgW="241091" imgH="177646" progId="Equation.3">
                            <p:embed/>
                            <p:pic>
                              <p:nvPicPr>
                                <p:cNvPr id="0" name="Object 5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8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214546" y="3071810"/>
                                  <a:ext cx="374650" cy="274638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chemeClr val="accent1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chemeClr val="tx1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chemeClr val="bg2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cxnSp>
                <p:nvCxnSpPr>
                  <p:cNvPr id="17" name="直接连接符 16"/>
                  <p:cNvCxnSpPr/>
                  <p:nvPr/>
                </p:nvCxnSpPr>
                <p:spPr bwMode="auto">
                  <a:xfrm rot="10800000">
                    <a:off x="7500959" y="4357693"/>
                    <a:ext cx="500066" cy="158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直接连接符 17"/>
                  <p:cNvCxnSpPr/>
                  <p:nvPr/>
                </p:nvCxnSpPr>
                <p:spPr bwMode="auto">
                  <a:xfrm rot="10800000">
                    <a:off x="5929323" y="4356106"/>
                    <a:ext cx="500066" cy="158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连接符 18"/>
                  <p:cNvCxnSpPr/>
                  <p:nvPr/>
                </p:nvCxnSpPr>
                <p:spPr bwMode="auto">
                  <a:xfrm rot="10800000">
                    <a:off x="4857754" y="5000637"/>
                    <a:ext cx="2859106" cy="158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接连接符 19"/>
                  <p:cNvCxnSpPr/>
                  <p:nvPr/>
                </p:nvCxnSpPr>
                <p:spPr bwMode="auto">
                  <a:xfrm rot="10800000">
                    <a:off x="4857754" y="4500570"/>
                    <a:ext cx="500065" cy="158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接连接符 20"/>
                  <p:cNvCxnSpPr/>
                  <p:nvPr/>
                </p:nvCxnSpPr>
                <p:spPr bwMode="auto">
                  <a:xfrm rot="5400000">
                    <a:off x="7396182" y="4678371"/>
                    <a:ext cx="642944" cy="158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接连接符 21"/>
                  <p:cNvCxnSpPr/>
                  <p:nvPr/>
                </p:nvCxnSpPr>
                <p:spPr bwMode="auto">
                  <a:xfrm rot="5400000">
                    <a:off x="4608514" y="4749810"/>
                    <a:ext cx="500067" cy="158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接连接符 22"/>
                  <p:cNvCxnSpPr/>
                  <p:nvPr/>
                </p:nvCxnSpPr>
                <p:spPr bwMode="auto">
                  <a:xfrm rot="10800000">
                    <a:off x="4643440" y="4214817"/>
                    <a:ext cx="714380" cy="158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aphicFrame>
                <p:nvGraphicFramePr>
                  <p:cNvPr id="37917" name="Object 10"/>
                  <p:cNvGraphicFramePr>
                    <a:graphicFrameLocks noChangeAspect="1"/>
                  </p:cNvGraphicFramePr>
                  <p:nvPr/>
                </p:nvGraphicFramePr>
                <p:xfrm>
                  <a:off x="4376738" y="4071938"/>
                  <a:ext cx="215900" cy="25558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7963" name="公式" r:id="rId25" imgW="139579" imgH="164957" progId="Equation.3">
                          <p:embed/>
                        </p:oleObj>
                      </mc:Choice>
                      <mc:Fallback>
                        <p:oleObj name="公式" r:id="rId25" imgW="139579" imgH="164957" progId="Equation.3">
                          <p:embed/>
                          <p:pic>
                            <p:nvPicPr>
                              <p:cNvPr id="0" name="Object 1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376738" y="4071938"/>
                                <a:ext cx="215900" cy="25558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cxnSp>
              <p:nvCxnSpPr>
                <p:cNvPr id="52" name="直接连接符 51"/>
                <p:cNvCxnSpPr/>
                <p:nvPr/>
              </p:nvCxnSpPr>
              <p:spPr bwMode="auto">
                <a:xfrm rot="10800000">
                  <a:off x="3857621" y="3929064"/>
                  <a:ext cx="500065" cy="158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37903" name="Object 16"/>
              <p:cNvGraphicFramePr>
                <a:graphicFrameLocks noChangeAspect="1"/>
              </p:cNvGraphicFramePr>
              <p:nvPr/>
            </p:nvGraphicFramePr>
            <p:xfrm>
              <a:off x="4405315" y="3770320"/>
              <a:ext cx="238123" cy="3730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64" name="公式" r:id="rId27" imgW="152334" imgH="241195" progId="Equation.3">
                      <p:embed/>
                    </p:oleObj>
                  </mc:Choice>
                  <mc:Fallback>
                    <p:oleObj name="公式" r:id="rId27" imgW="152334" imgH="241195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5315" y="3770320"/>
                            <a:ext cx="238123" cy="3730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04" name="Object 17"/>
              <p:cNvGraphicFramePr>
                <a:graphicFrameLocks noChangeAspect="1"/>
              </p:cNvGraphicFramePr>
              <p:nvPr/>
            </p:nvGraphicFramePr>
            <p:xfrm>
              <a:off x="4406903" y="4643446"/>
              <a:ext cx="236535" cy="3143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65" name="公式" r:id="rId28" imgW="152268" imgH="203024" progId="Equation.3">
                      <p:embed/>
                    </p:oleObj>
                  </mc:Choice>
                  <mc:Fallback>
                    <p:oleObj name="公式" r:id="rId28" imgW="152268" imgH="203024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6903" y="4643446"/>
                            <a:ext cx="236535" cy="3143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62" name="直接连接符 61"/>
              <p:cNvCxnSpPr/>
              <p:nvPr/>
            </p:nvCxnSpPr>
            <p:spPr bwMode="auto">
              <a:xfrm rot="10800000">
                <a:off x="1928795" y="4357693"/>
                <a:ext cx="857256" cy="15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椭圆 64"/>
            <p:cNvSpPr/>
            <p:nvPr/>
          </p:nvSpPr>
          <p:spPr>
            <a:xfrm>
              <a:off x="4038597" y="4824422"/>
              <a:ext cx="71437" cy="714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3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1"/>
          <p:cNvSpPr>
            <a:spLocks noChangeArrowheads="1"/>
          </p:cNvSpPr>
          <p:nvPr/>
        </p:nvSpPr>
        <p:spPr bwMode="auto">
          <a:xfrm>
            <a:off x="285750" y="214313"/>
            <a:ext cx="6413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二、由</a:t>
            </a:r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JK</a:t>
            </a: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触发器转换为其他类型触发器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642938" y="863600"/>
            <a:ext cx="3892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JK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触发器转换为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触发器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28688" y="1428750"/>
            <a:ext cx="3362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JK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触发器的特性方程：</a:t>
            </a:r>
            <a:endParaRPr lang="zh-CN" altLang="en-US" sz="2400">
              <a:solidFill>
                <a:srgbClr val="0000FF"/>
              </a:solidFill>
            </a:endParaRPr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1214438" y="3244850"/>
          <a:ext cx="11620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8" name="公式" r:id="rId3" imgW="495351" imgH="171416" progId="Equation.3">
                  <p:embed/>
                </p:oleObj>
              </mc:Choice>
              <mc:Fallback>
                <p:oleObj name="公式" r:id="rId3" imgW="495351" imgH="17141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3244850"/>
                        <a:ext cx="11620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177925" y="1982788"/>
          <a:ext cx="23225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9" name="公式" r:id="rId5" imgW="1085899" imgH="190523" progId="Equation.3">
                  <p:embed/>
                </p:oleObj>
              </mc:Choice>
              <mc:Fallback>
                <p:oleObj name="公式" r:id="rId5" imgW="1085899" imgH="19052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925" y="1982788"/>
                        <a:ext cx="232251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928688" y="2673350"/>
            <a:ext cx="3192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触发器的特性方程：</a:t>
            </a:r>
            <a:endParaRPr lang="zh-CN" altLang="en-US" sz="2400">
              <a:solidFill>
                <a:srgbClr val="C00000"/>
              </a:solidFill>
            </a:endParaRPr>
          </a:p>
        </p:txBody>
      </p:sp>
      <p:grpSp>
        <p:nvGrpSpPr>
          <p:cNvPr id="4" name="组合 9"/>
          <p:cNvGrpSpPr>
            <a:grpSpLocks/>
          </p:cNvGrpSpPr>
          <p:nvPr/>
        </p:nvGrpSpPr>
        <p:grpSpPr bwMode="auto">
          <a:xfrm>
            <a:off x="1071563" y="3929063"/>
            <a:ext cx="2652712" cy="465137"/>
            <a:chOff x="1285852" y="3357562"/>
            <a:chExt cx="2652718" cy="465142"/>
          </a:xfrm>
        </p:grpSpPr>
        <p:sp>
          <p:nvSpPr>
            <p:cNvPr id="38966" name="矩形 10"/>
            <p:cNvSpPr>
              <a:spLocks noChangeArrowheads="1"/>
            </p:cNvSpPr>
            <p:nvPr/>
          </p:nvSpPr>
          <p:spPr bwMode="auto">
            <a:xfrm>
              <a:off x="1285852" y="3357562"/>
              <a:ext cx="8034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令：</a:t>
              </a:r>
              <a:endParaRPr lang="zh-CN" altLang="en-US" sz="2400"/>
            </a:p>
          </p:txBody>
        </p:sp>
        <p:graphicFrame>
          <p:nvGraphicFramePr>
            <p:cNvPr id="38967" name="Object 19"/>
            <p:cNvGraphicFramePr>
              <a:graphicFrameLocks noChangeAspect="1"/>
            </p:cNvGraphicFramePr>
            <p:nvPr/>
          </p:nvGraphicFramePr>
          <p:xfrm>
            <a:off x="2071670" y="3375029"/>
            <a:ext cx="1866900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0" name="公式" r:id="rId7" imgW="857317" imgH="152309" progId="Equation.3">
                    <p:embed/>
                  </p:oleObj>
                </mc:Choice>
                <mc:Fallback>
                  <p:oleObj name="公式" r:id="rId7" imgW="857317" imgH="152309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1670" y="3375029"/>
                          <a:ext cx="1866900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12"/>
          <p:cNvGrpSpPr>
            <a:grpSpLocks/>
          </p:cNvGrpSpPr>
          <p:nvPr/>
        </p:nvGrpSpPr>
        <p:grpSpPr bwMode="auto">
          <a:xfrm>
            <a:off x="785813" y="4714875"/>
            <a:ext cx="3600450" cy="1500188"/>
            <a:chOff x="3552825" y="3643312"/>
            <a:chExt cx="3599969" cy="1500186"/>
          </a:xfrm>
        </p:grpSpPr>
        <p:cxnSp>
          <p:nvCxnSpPr>
            <p:cNvPr id="18" name="直接连接符 17"/>
            <p:cNvCxnSpPr/>
            <p:nvPr/>
          </p:nvCxnSpPr>
          <p:spPr bwMode="auto">
            <a:xfrm rot="10800000" flipV="1">
              <a:off x="4919479" y="4841873"/>
              <a:ext cx="58094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948" name="组合 20"/>
            <p:cNvGrpSpPr>
              <a:grpSpLocks/>
            </p:cNvGrpSpPr>
            <p:nvPr/>
          </p:nvGrpSpPr>
          <p:grpSpPr bwMode="auto">
            <a:xfrm>
              <a:off x="5500690" y="3643312"/>
              <a:ext cx="1071561" cy="1500186"/>
              <a:chOff x="2143108" y="2500306"/>
              <a:chExt cx="1071570" cy="1500198"/>
            </a:xfrm>
          </p:grpSpPr>
          <p:graphicFrame>
            <p:nvGraphicFramePr>
              <p:cNvPr id="38961" name="Object 8"/>
              <p:cNvGraphicFramePr>
                <a:graphicFrameLocks noChangeAspect="1"/>
              </p:cNvGraphicFramePr>
              <p:nvPr/>
            </p:nvGraphicFramePr>
            <p:xfrm>
              <a:off x="2928931" y="3484575"/>
              <a:ext cx="238125" cy="3730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71" name="公式" r:id="rId9" imgW="152334" imgH="241195" progId="Equation.3">
                      <p:embed/>
                    </p:oleObj>
                  </mc:Choice>
                  <mc:Fallback>
                    <p:oleObj name="公式" r:id="rId9" imgW="152334" imgH="241195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8931" y="3484575"/>
                            <a:ext cx="238125" cy="3730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62" name="Object 9"/>
              <p:cNvGraphicFramePr>
                <a:graphicFrameLocks noChangeAspect="1"/>
              </p:cNvGraphicFramePr>
              <p:nvPr/>
            </p:nvGraphicFramePr>
            <p:xfrm>
              <a:off x="2928926" y="2686050"/>
              <a:ext cx="236537" cy="314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72" name="公式" r:id="rId11" imgW="152268" imgH="203024" progId="Equation.3">
                      <p:embed/>
                    </p:oleObj>
                  </mc:Choice>
                  <mc:Fallback>
                    <p:oleObj name="公式" r:id="rId11" imgW="152268" imgH="203024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8926" y="2686050"/>
                            <a:ext cx="236537" cy="3143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" name="矩形 4"/>
              <p:cNvSpPr/>
              <p:nvPr/>
            </p:nvSpPr>
            <p:spPr>
              <a:xfrm rot="5400000">
                <a:off x="1928461" y="2714690"/>
                <a:ext cx="1500198" cy="10714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graphicFrame>
            <p:nvGraphicFramePr>
              <p:cNvPr id="38964" name="Object 7"/>
              <p:cNvGraphicFramePr>
                <a:graphicFrameLocks noChangeAspect="1"/>
              </p:cNvGraphicFramePr>
              <p:nvPr/>
            </p:nvGraphicFramePr>
            <p:xfrm>
              <a:off x="2214546" y="3530602"/>
              <a:ext cx="255588" cy="2555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73" name="公式" r:id="rId13" imgW="164885" imgH="164885" progId="Equation.3">
                      <p:embed/>
                    </p:oleObj>
                  </mc:Choice>
                  <mc:Fallback>
                    <p:oleObj name="公式" r:id="rId13" imgW="164885" imgH="164885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14546" y="3530602"/>
                            <a:ext cx="255588" cy="2555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65" name="Object 5"/>
              <p:cNvGraphicFramePr>
                <a:graphicFrameLocks noChangeAspect="1"/>
              </p:cNvGraphicFramePr>
              <p:nvPr/>
            </p:nvGraphicFramePr>
            <p:xfrm>
              <a:off x="2214546" y="3154369"/>
              <a:ext cx="374650" cy="2746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74" name="公式" r:id="rId15" imgW="241091" imgH="177646" progId="Equation.3">
                      <p:embed/>
                    </p:oleObj>
                  </mc:Choice>
                  <mc:Fallback>
                    <p:oleObj name="公式" r:id="rId15" imgW="241091" imgH="177646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14546" y="3154369"/>
                            <a:ext cx="374650" cy="2746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8949" name="Object 10"/>
            <p:cNvGraphicFramePr>
              <a:graphicFrameLocks noChangeAspect="1"/>
            </p:cNvGraphicFramePr>
            <p:nvPr/>
          </p:nvGraphicFramePr>
          <p:xfrm>
            <a:off x="5621338" y="3848100"/>
            <a:ext cx="215900" cy="274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5" name="公式" r:id="rId17" imgW="139579" imgH="177646" progId="Equation.3">
                    <p:embed/>
                  </p:oleObj>
                </mc:Choice>
                <mc:Fallback>
                  <p:oleObj name="公式" r:id="rId17" imgW="139579" imgH="177646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21338" y="3848100"/>
                          <a:ext cx="215900" cy="274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8950" name="组合 40"/>
            <p:cNvGrpSpPr>
              <a:grpSpLocks/>
            </p:cNvGrpSpPr>
            <p:nvPr/>
          </p:nvGrpSpPr>
          <p:grpSpPr bwMode="auto">
            <a:xfrm rot="5400000">
              <a:off x="4465485" y="4611723"/>
              <a:ext cx="525462" cy="446020"/>
              <a:chOff x="2857488" y="4667225"/>
              <a:chExt cx="500063" cy="546806"/>
            </a:xfrm>
          </p:grpSpPr>
          <p:sp>
            <p:nvSpPr>
              <p:cNvPr id="27" name="等腰三角形 26"/>
              <p:cNvSpPr/>
              <p:nvPr/>
            </p:nvSpPr>
            <p:spPr bwMode="auto">
              <a:xfrm>
                <a:off x="2857485" y="4764525"/>
                <a:ext cx="500062" cy="428112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 bwMode="auto">
              <a:xfrm>
                <a:off x="3058416" y="4645821"/>
                <a:ext cx="102732" cy="1323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17" name="直接连接符 16"/>
            <p:cNvCxnSpPr/>
            <p:nvPr/>
          </p:nvCxnSpPr>
          <p:spPr bwMode="auto">
            <a:xfrm rot="10800000">
              <a:off x="3857584" y="4000500"/>
              <a:ext cx="1642842" cy="15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auto">
            <a:xfrm rot="10800000" flipV="1">
              <a:off x="4214724" y="4845048"/>
              <a:ext cx="29523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 bwMode="auto">
            <a:xfrm rot="10800000" flipV="1">
              <a:off x="6571847" y="4000500"/>
              <a:ext cx="58094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 bwMode="auto">
            <a:xfrm rot="10800000" flipV="1">
              <a:off x="6571847" y="4824410"/>
              <a:ext cx="58094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auto">
            <a:xfrm rot="5400000">
              <a:off x="3786893" y="4429917"/>
              <a:ext cx="857249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8956" name="Object 14"/>
            <p:cNvGraphicFramePr>
              <a:graphicFrameLocks noChangeAspect="1"/>
            </p:cNvGraphicFramePr>
            <p:nvPr/>
          </p:nvGraphicFramePr>
          <p:xfrm>
            <a:off x="3552825" y="3867150"/>
            <a:ext cx="255588" cy="255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6" name="公式" r:id="rId19" imgW="164885" imgH="164885" progId="Equation.3">
                    <p:embed/>
                  </p:oleObj>
                </mc:Choice>
                <mc:Fallback>
                  <p:oleObj name="公式" r:id="rId19" imgW="164885" imgH="164885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825" y="3867150"/>
                          <a:ext cx="255588" cy="255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4" name="直接连接符 23"/>
            <p:cNvCxnSpPr/>
            <p:nvPr/>
          </p:nvCxnSpPr>
          <p:spPr bwMode="auto">
            <a:xfrm rot="10800000" flipV="1">
              <a:off x="4929003" y="4429124"/>
              <a:ext cx="58094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4176629" y="3962400"/>
              <a:ext cx="71428" cy="714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cxnSp>
        <p:nvCxnSpPr>
          <p:cNvPr id="34" name="直接连接符 33"/>
          <p:cNvCxnSpPr/>
          <p:nvPr/>
        </p:nvCxnSpPr>
        <p:spPr>
          <a:xfrm rot="5400000">
            <a:off x="1821657" y="3750469"/>
            <a:ext cx="5645150" cy="1587"/>
          </a:xfrm>
          <a:prstGeom prst="line">
            <a:avLst/>
          </a:prstGeom>
          <a:ln w="1905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4822825" y="838200"/>
            <a:ext cx="3875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JK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触发器转换为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触发器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5108575" y="1403350"/>
            <a:ext cx="3362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JK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触发器的特性方程：</a:t>
            </a:r>
            <a:endParaRPr lang="zh-CN" altLang="en-US" sz="2400">
              <a:solidFill>
                <a:srgbClr val="0000FF"/>
              </a:solidFill>
            </a:endParaRPr>
          </a:p>
        </p:txBody>
      </p:sp>
      <p:graphicFrame>
        <p:nvGraphicFramePr>
          <p:cNvPr id="37" name="Object 11"/>
          <p:cNvGraphicFramePr>
            <a:graphicFrameLocks noChangeAspect="1"/>
          </p:cNvGraphicFramePr>
          <p:nvPr/>
        </p:nvGraphicFramePr>
        <p:xfrm>
          <a:off x="5357813" y="1957388"/>
          <a:ext cx="23225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7" name="公式" r:id="rId21" imgW="1085899" imgH="190523" progId="Equation.3">
                  <p:embed/>
                </p:oleObj>
              </mc:Choice>
              <mc:Fallback>
                <p:oleObj name="公式" r:id="rId21" imgW="1085899" imgH="19052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1957388"/>
                        <a:ext cx="232251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5108575" y="2647950"/>
            <a:ext cx="3175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触发器的特性方程：</a:t>
            </a:r>
            <a:endParaRPr lang="zh-CN" altLang="en-US" sz="2400">
              <a:solidFill>
                <a:srgbClr val="C00000"/>
              </a:solidFill>
            </a:endParaRPr>
          </a:p>
        </p:txBody>
      </p:sp>
      <p:graphicFrame>
        <p:nvGraphicFramePr>
          <p:cNvPr id="2" name="Object 13"/>
          <p:cNvGraphicFramePr>
            <a:graphicFrameLocks noChangeAspect="1"/>
          </p:cNvGraphicFramePr>
          <p:nvPr/>
        </p:nvGraphicFramePr>
        <p:xfrm>
          <a:off x="5357813" y="3143250"/>
          <a:ext cx="22479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8" name="公式" r:id="rId23" imgW="1047711" imgH="190523" progId="Equation.3">
                  <p:embed/>
                </p:oleObj>
              </mc:Choice>
              <mc:Fallback>
                <p:oleObj name="公式" r:id="rId23" imgW="1047711" imgH="19052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3143250"/>
                        <a:ext cx="22479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39"/>
          <p:cNvGrpSpPr>
            <a:grpSpLocks/>
          </p:cNvGrpSpPr>
          <p:nvPr/>
        </p:nvGrpSpPr>
        <p:grpSpPr bwMode="auto">
          <a:xfrm>
            <a:off x="5062538" y="3925888"/>
            <a:ext cx="2374900" cy="461962"/>
            <a:chOff x="1285852" y="3357562"/>
            <a:chExt cx="2374884" cy="461665"/>
          </a:xfrm>
        </p:grpSpPr>
        <p:sp>
          <p:nvSpPr>
            <p:cNvPr id="38945" name="矩形 40"/>
            <p:cNvSpPr>
              <a:spLocks noChangeArrowheads="1"/>
            </p:cNvSpPr>
            <p:nvPr/>
          </p:nvSpPr>
          <p:spPr bwMode="auto">
            <a:xfrm>
              <a:off x="1285852" y="3357562"/>
              <a:ext cx="8034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令：</a:t>
              </a:r>
              <a:endParaRPr lang="zh-CN" altLang="en-US" sz="2400"/>
            </a:p>
          </p:txBody>
        </p:sp>
        <p:graphicFrame>
          <p:nvGraphicFramePr>
            <p:cNvPr id="38946" name="Object 14"/>
            <p:cNvGraphicFramePr>
              <a:graphicFrameLocks noChangeAspect="1"/>
            </p:cNvGraphicFramePr>
            <p:nvPr/>
          </p:nvGraphicFramePr>
          <p:xfrm>
            <a:off x="2349461" y="3433760"/>
            <a:ext cx="1311275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9" name="公式" r:id="rId25" imgW="571454" imgH="95261" progId="Equation.3">
                    <p:embed/>
                  </p:oleObj>
                </mc:Choice>
                <mc:Fallback>
                  <p:oleObj name="公式" r:id="rId25" imgW="571454" imgH="95261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9461" y="3433760"/>
                          <a:ext cx="1311275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42"/>
          <p:cNvGrpSpPr>
            <a:grpSpLocks/>
          </p:cNvGrpSpPr>
          <p:nvPr/>
        </p:nvGrpSpPr>
        <p:grpSpPr bwMode="auto">
          <a:xfrm>
            <a:off x="5062538" y="4714875"/>
            <a:ext cx="3581400" cy="1500188"/>
            <a:chOff x="3571366" y="3643312"/>
            <a:chExt cx="3581428" cy="1500186"/>
          </a:xfrm>
        </p:grpSpPr>
        <p:grpSp>
          <p:nvGrpSpPr>
            <p:cNvPr id="38930" name="组合 20"/>
            <p:cNvGrpSpPr>
              <a:grpSpLocks/>
            </p:cNvGrpSpPr>
            <p:nvPr/>
          </p:nvGrpSpPr>
          <p:grpSpPr bwMode="auto">
            <a:xfrm>
              <a:off x="5500690" y="3643312"/>
              <a:ext cx="1071561" cy="1500186"/>
              <a:chOff x="2143108" y="2500306"/>
              <a:chExt cx="1071570" cy="1500198"/>
            </a:xfrm>
          </p:grpSpPr>
          <p:graphicFrame>
            <p:nvGraphicFramePr>
              <p:cNvPr id="38940" name="Object 15"/>
              <p:cNvGraphicFramePr>
                <a:graphicFrameLocks noChangeAspect="1"/>
              </p:cNvGraphicFramePr>
              <p:nvPr/>
            </p:nvGraphicFramePr>
            <p:xfrm>
              <a:off x="2928931" y="3484575"/>
              <a:ext cx="238125" cy="3730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80" name="公式" r:id="rId27" imgW="152334" imgH="241195" progId="Equation.3">
                      <p:embed/>
                    </p:oleObj>
                  </mc:Choice>
                  <mc:Fallback>
                    <p:oleObj name="公式" r:id="rId27" imgW="152334" imgH="241195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8931" y="3484575"/>
                            <a:ext cx="238125" cy="3730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41" name="Object 16"/>
              <p:cNvGraphicFramePr>
                <a:graphicFrameLocks noChangeAspect="1"/>
              </p:cNvGraphicFramePr>
              <p:nvPr/>
            </p:nvGraphicFramePr>
            <p:xfrm>
              <a:off x="2928926" y="2686050"/>
              <a:ext cx="236537" cy="314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81" name="公式" r:id="rId28" imgW="152268" imgH="203024" progId="Equation.3">
                      <p:embed/>
                    </p:oleObj>
                  </mc:Choice>
                  <mc:Fallback>
                    <p:oleObj name="公式" r:id="rId28" imgW="152268" imgH="203024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8926" y="2686050"/>
                            <a:ext cx="236537" cy="3143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0" name="矩形 4"/>
              <p:cNvSpPr/>
              <p:nvPr/>
            </p:nvSpPr>
            <p:spPr>
              <a:xfrm rot="5400000">
                <a:off x="1928302" y="2714614"/>
                <a:ext cx="1500198" cy="10715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graphicFrame>
            <p:nvGraphicFramePr>
              <p:cNvPr id="38943" name="Object 17"/>
              <p:cNvGraphicFramePr>
                <a:graphicFrameLocks noChangeAspect="1"/>
              </p:cNvGraphicFramePr>
              <p:nvPr/>
            </p:nvGraphicFramePr>
            <p:xfrm>
              <a:off x="2214546" y="3530602"/>
              <a:ext cx="255588" cy="2555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82" name="公式" r:id="rId29" imgW="164885" imgH="164885" progId="Equation.3">
                      <p:embed/>
                    </p:oleObj>
                  </mc:Choice>
                  <mc:Fallback>
                    <p:oleObj name="公式" r:id="rId29" imgW="164885" imgH="164885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14546" y="3530602"/>
                            <a:ext cx="255588" cy="2555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44" name="Object 18"/>
              <p:cNvGraphicFramePr>
                <a:graphicFrameLocks noChangeAspect="1"/>
              </p:cNvGraphicFramePr>
              <p:nvPr/>
            </p:nvGraphicFramePr>
            <p:xfrm>
              <a:off x="2214546" y="3154369"/>
              <a:ext cx="374650" cy="2746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983" name="公式" r:id="rId30" imgW="241091" imgH="177646" progId="Equation.3">
                      <p:embed/>
                    </p:oleObj>
                  </mc:Choice>
                  <mc:Fallback>
                    <p:oleObj name="公式" r:id="rId30" imgW="241091" imgH="177646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14546" y="3154369"/>
                            <a:ext cx="374650" cy="2746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8931" name="Object 19"/>
            <p:cNvGraphicFramePr>
              <a:graphicFrameLocks noChangeAspect="1"/>
            </p:cNvGraphicFramePr>
            <p:nvPr/>
          </p:nvGraphicFramePr>
          <p:xfrm>
            <a:off x="5621338" y="3848100"/>
            <a:ext cx="215900" cy="274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84" name="公式" r:id="rId31" imgW="139579" imgH="177646" progId="Equation.3">
                    <p:embed/>
                  </p:oleObj>
                </mc:Choice>
                <mc:Fallback>
                  <p:oleObj name="公式" r:id="rId31" imgW="139579" imgH="177646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21338" y="3848100"/>
                          <a:ext cx="215900" cy="274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7" name="直接连接符 46"/>
            <p:cNvCxnSpPr/>
            <p:nvPr/>
          </p:nvCxnSpPr>
          <p:spPr bwMode="auto">
            <a:xfrm rot="10800000">
              <a:off x="3857118" y="4000500"/>
              <a:ext cx="1643075" cy="15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 bwMode="auto">
            <a:xfrm rot="10800000" flipV="1">
              <a:off x="4581024" y="4857748"/>
              <a:ext cx="91916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 bwMode="auto">
            <a:xfrm rot="10800000" flipV="1">
              <a:off x="6571764" y="4000500"/>
              <a:ext cx="58103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 bwMode="auto">
            <a:xfrm rot="10800000" flipV="1">
              <a:off x="6571764" y="4824410"/>
              <a:ext cx="58103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 bwMode="auto">
            <a:xfrm rot="5400000">
              <a:off x="4153193" y="4429917"/>
              <a:ext cx="857249" cy="15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8937" name="Object 20"/>
            <p:cNvGraphicFramePr>
              <a:graphicFrameLocks noChangeAspect="1"/>
            </p:cNvGraphicFramePr>
            <p:nvPr/>
          </p:nvGraphicFramePr>
          <p:xfrm>
            <a:off x="3571366" y="3867143"/>
            <a:ext cx="215900" cy="255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85" name="公式" r:id="rId32" imgW="139579" imgH="164957" progId="Equation.3">
                    <p:embed/>
                  </p:oleObj>
                </mc:Choice>
                <mc:Fallback>
                  <p:oleObj name="公式" r:id="rId32" imgW="139579" imgH="164957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1366" y="3867143"/>
                          <a:ext cx="215900" cy="255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4" name="直接连接符 53"/>
            <p:cNvCxnSpPr/>
            <p:nvPr/>
          </p:nvCxnSpPr>
          <p:spPr bwMode="auto">
            <a:xfrm rot="10800000" flipV="1">
              <a:off x="4928689" y="4429124"/>
              <a:ext cx="58103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椭圆 54"/>
            <p:cNvSpPr/>
            <p:nvPr/>
          </p:nvSpPr>
          <p:spPr>
            <a:xfrm>
              <a:off x="4541336" y="3962400"/>
              <a:ext cx="73026" cy="714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35" grpId="0"/>
      <p:bldP spid="36" grpId="0"/>
      <p:bldP spid="3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85"/>
          <p:cNvGrpSpPr>
            <a:grpSpLocks/>
          </p:cNvGrpSpPr>
          <p:nvPr/>
        </p:nvGrpSpPr>
        <p:grpSpPr bwMode="auto">
          <a:xfrm>
            <a:off x="1071563" y="1214438"/>
            <a:ext cx="5786437" cy="1870075"/>
            <a:chOff x="1071563" y="1214438"/>
            <a:chExt cx="5786437" cy="1870075"/>
          </a:xfrm>
        </p:grpSpPr>
        <p:grpSp>
          <p:nvGrpSpPr>
            <p:cNvPr id="40099" name="组合 207"/>
            <p:cNvGrpSpPr>
              <a:grpSpLocks/>
            </p:cNvGrpSpPr>
            <p:nvPr/>
          </p:nvGrpSpPr>
          <p:grpSpPr bwMode="auto">
            <a:xfrm>
              <a:off x="1071563" y="1214438"/>
              <a:ext cx="5786437" cy="1870075"/>
              <a:chOff x="1214414" y="1214422"/>
              <a:chExt cx="5786478" cy="1869530"/>
            </a:xfrm>
          </p:grpSpPr>
          <p:pic>
            <p:nvPicPr>
              <p:cNvPr id="40102" name="Picture 1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414" y="1214422"/>
                <a:ext cx="5786478" cy="15120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0103" name="矩形 118"/>
              <p:cNvSpPr>
                <a:spLocks noChangeArrowheads="1"/>
              </p:cNvSpPr>
              <p:nvPr/>
            </p:nvSpPr>
            <p:spPr bwMode="auto">
              <a:xfrm>
                <a:off x="2393339" y="2714620"/>
                <a:ext cx="117852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1800" b="1">
                    <a:solidFill>
                      <a:srgbClr val="0000FF"/>
                    </a:solidFill>
                    <a:latin typeface="Times New Roman" pitchFamily="18" charset="0"/>
                    <a:ea typeface="幼圆" pitchFamily="49" charset="-122"/>
                  </a:rPr>
                  <a:t> </a:t>
                </a:r>
                <a:r>
                  <a:rPr kumimoji="1" lang="en-US" altLang="zh-CN" sz="1800" b="1">
                    <a:solidFill>
                      <a:srgbClr val="0000FF"/>
                    </a:solidFill>
                    <a:latin typeface="Times New Roman" pitchFamily="18" charset="0"/>
                    <a:ea typeface="幼圆" pitchFamily="49" charset="-122"/>
                  </a:rPr>
                  <a:t>74</a:t>
                </a:r>
                <a:r>
                  <a:rPr kumimoji="1" lang="en-US" altLang="zh-CN" sz="1800" b="1">
                    <a:solidFill>
                      <a:srgbClr val="0000FF"/>
                    </a:solidFill>
                    <a:latin typeface="Times New Roman" pitchFamily="18" charset="0"/>
                    <a:ea typeface="幼圆" pitchFamily="49" charset="-122"/>
                    <a:sym typeface="Symbol" pitchFamily="18" charset="2"/>
                  </a:rPr>
                  <a:t>LS</a:t>
                </a:r>
                <a:r>
                  <a:rPr kumimoji="1" lang="en-US" altLang="zh-CN" sz="1800" b="1">
                    <a:solidFill>
                      <a:srgbClr val="0000FF"/>
                    </a:solidFill>
                    <a:latin typeface="Times New Roman" pitchFamily="18" charset="0"/>
                    <a:ea typeface="幼圆" pitchFamily="49" charset="-122"/>
                  </a:rPr>
                  <a:t>74-1</a:t>
                </a:r>
              </a:p>
            </p:txBody>
          </p:sp>
          <p:sp>
            <p:nvSpPr>
              <p:cNvPr id="40104" name="矩形 119"/>
              <p:cNvSpPr>
                <a:spLocks noChangeArrowheads="1"/>
              </p:cNvSpPr>
              <p:nvPr/>
            </p:nvSpPr>
            <p:spPr bwMode="auto">
              <a:xfrm>
                <a:off x="5143504" y="2714620"/>
                <a:ext cx="117852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1800" b="1">
                    <a:solidFill>
                      <a:srgbClr val="0000FF"/>
                    </a:solidFill>
                    <a:latin typeface="Times New Roman" pitchFamily="18" charset="0"/>
                    <a:ea typeface="幼圆" pitchFamily="49" charset="-122"/>
                  </a:rPr>
                  <a:t> </a:t>
                </a:r>
                <a:r>
                  <a:rPr kumimoji="1" lang="en-US" altLang="zh-CN" sz="1800" b="1">
                    <a:solidFill>
                      <a:srgbClr val="0000FF"/>
                    </a:solidFill>
                    <a:latin typeface="Times New Roman" pitchFamily="18" charset="0"/>
                    <a:ea typeface="幼圆" pitchFamily="49" charset="-122"/>
                  </a:rPr>
                  <a:t>74</a:t>
                </a:r>
                <a:r>
                  <a:rPr kumimoji="1" lang="en-US" altLang="zh-CN" sz="1800" b="1">
                    <a:solidFill>
                      <a:srgbClr val="0000FF"/>
                    </a:solidFill>
                    <a:latin typeface="Times New Roman" pitchFamily="18" charset="0"/>
                    <a:ea typeface="幼圆" pitchFamily="49" charset="-122"/>
                    <a:sym typeface="Symbol" pitchFamily="18" charset="2"/>
                  </a:rPr>
                  <a:t>LS</a:t>
                </a:r>
                <a:r>
                  <a:rPr kumimoji="1" lang="en-US" altLang="zh-CN" sz="1800" b="1">
                    <a:solidFill>
                      <a:srgbClr val="0000FF"/>
                    </a:solidFill>
                    <a:latin typeface="Times New Roman" pitchFamily="18" charset="0"/>
                    <a:ea typeface="幼圆" pitchFamily="49" charset="-122"/>
                  </a:rPr>
                  <a:t>74-2</a:t>
                </a:r>
              </a:p>
            </p:txBody>
          </p:sp>
        </p:grpSp>
        <p:sp>
          <p:nvSpPr>
            <p:cNvPr id="179" name="等腰三角形 178"/>
            <p:cNvSpPr/>
            <p:nvPr/>
          </p:nvSpPr>
          <p:spPr>
            <a:xfrm rot="5400000">
              <a:off x="2384426" y="1990725"/>
              <a:ext cx="144462" cy="71437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2" name="等腰三角形 181"/>
            <p:cNvSpPr/>
            <p:nvPr/>
          </p:nvSpPr>
          <p:spPr>
            <a:xfrm rot="5400000">
              <a:off x="5080795" y="1993106"/>
              <a:ext cx="144462" cy="73025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4" name="组合 220"/>
          <p:cNvGrpSpPr>
            <a:grpSpLocks/>
          </p:cNvGrpSpPr>
          <p:nvPr/>
        </p:nvGrpSpPr>
        <p:grpSpPr bwMode="auto">
          <a:xfrm>
            <a:off x="1927225" y="3286125"/>
            <a:ext cx="5503863" cy="3287713"/>
            <a:chOff x="1856562" y="3857628"/>
            <a:chExt cx="5503108" cy="2501124"/>
          </a:xfrm>
        </p:grpSpPr>
        <p:cxnSp>
          <p:nvCxnSpPr>
            <p:cNvPr id="222" name="直接连接符 221"/>
            <p:cNvCxnSpPr/>
            <p:nvPr/>
          </p:nvCxnSpPr>
          <p:spPr>
            <a:xfrm rot="5400000">
              <a:off x="607397" y="5108001"/>
              <a:ext cx="2499916" cy="1588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/>
            <p:nvPr/>
          </p:nvCxnSpPr>
          <p:spPr>
            <a:xfrm rot="5400000">
              <a:off x="1393103" y="5106793"/>
              <a:ext cx="2499916" cy="1587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 rot="5400000">
              <a:off x="2180395" y="5106793"/>
              <a:ext cx="2499916" cy="1587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 rot="5400000">
              <a:off x="2966099" y="5106792"/>
              <a:ext cx="2499916" cy="1588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 rot="5400000">
              <a:off x="3751804" y="5106793"/>
              <a:ext cx="2499916" cy="1587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 rot="5400000">
              <a:off x="4537508" y="5106792"/>
              <a:ext cx="2499916" cy="1588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 rot="5400000">
              <a:off x="5323213" y="5106793"/>
              <a:ext cx="2499916" cy="1587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 rot="5400000">
              <a:off x="6108918" y="5106792"/>
              <a:ext cx="2499916" cy="1588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940" name="矩形 1"/>
          <p:cNvSpPr>
            <a:spLocks noChangeArrowheads="1"/>
          </p:cNvSpPr>
          <p:nvPr/>
        </p:nvSpPr>
        <p:spPr bwMode="auto">
          <a:xfrm>
            <a:off x="642938" y="142875"/>
            <a:ext cx="3430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三、触发器应用实例</a:t>
            </a:r>
            <a:endParaRPr lang="zh-CN" altLang="en-US" sz="2800">
              <a:solidFill>
                <a:srgbClr val="006600"/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965200" y="681038"/>
            <a:ext cx="1420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分频器</a:t>
            </a:r>
            <a:endParaRPr lang="zh-CN" altLang="en-US" sz="2400">
              <a:solidFill>
                <a:srgbClr val="FF0000"/>
              </a:solidFill>
            </a:endParaRPr>
          </a:p>
        </p:txBody>
      </p:sp>
      <p:grpSp>
        <p:nvGrpSpPr>
          <p:cNvPr id="5" name="组合 208"/>
          <p:cNvGrpSpPr>
            <a:grpSpLocks/>
          </p:cNvGrpSpPr>
          <p:nvPr/>
        </p:nvGrpSpPr>
        <p:grpSpPr bwMode="auto">
          <a:xfrm>
            <a:off x="714375" y="3502025"/>
            <a:ext cx="7286625" cy="573088"/>
            <a:chOff x="714348" y="3501232"/>
            <a:chExt cx="7286675" cy="573087"/>
          </a:xfrm>
        </p:grpSpPr>
        <p:graphicFrame>
          <p:nvGraphicFramePr>
            <p:cNvPr id="40025" name="Object 2"/>
            <p:cNvGraphicFramePr>
              <a:graphicFrameLocks noChangeAspect="1"/>
            </p:cNvGraphicFramePr>
            <p:nvPr/>
          </p:nvGraphicFramePr>
          <p:xfrm>
            <a:off x="714348" y="3715546"/>
            <a:ext cx="714380" cy="358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05" name="公式" r:id="rId4" imgW="355138" imgH="177569" progId="Equation.3">
                    <p:embed/>
                  </p:oleObj>
                </mc:Choice>
                <mc:Fallback>
                  <p:oleObj name="公式" r:id="rId4" imgW="355138" imgH="177569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348" y="3715546"/>
                          <a:ext cx="714380" cy="3584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0026" name="组合 99"/>
            <p:cNvGrpSpPr>
              <a:grpSpLocks/>
            </p:cNvGrpSpPr>
            <p:nvPr/>
          </p:nvGrpSpPr>
          <p:grpSpPr bwMode="auto">
            <a:xfrm>
              <a:off x="1285852" y="3501232"/>
              <a:ext cx="5143536" cy="573087"/>
              <a:chOff x="2357422" y="4071942"/>
              <a:chExt cx="5143536" cy="573087"/>
            </a:xfrm>
          </p:grpSpPr>
          <p:grpSp>
            <p:nvGrpSpPr>
              <p:cNvPr id="40043" name="组合 69"/>
              <p:cNvGrpSpPr>
                <a:grpSpLocks/>
              </p:cNvGrpSpPr>
              <p:nvPr/>
            </p:nvGrpSpPr>
            <p:grpSpPr bwMode="auto">
              <a:xfrm>
                <a:off x="2357422" y="4071942"/>
                <a:ext cx="1214447" cy="573087"/>
                <a:chOff x="-636482" y="5286388"/>
                <a:chExt cx="5851420" cy="715968"/>
              </a:xfrm>
            </p:grpSpPr>
            <p:cxnSp>
              <p:nvCxnSpPr>
                <p:cNvPr id="51" name="直接连接符 50"/>
                <p:cNvCxnSpPr/>
                <p:nvPr/>
              </p:nvCxnSpPr>
              <p:spPr>
                <a:xfrm>
                  <a:off x="-636482" y="6000372"/>
                  <a:ext cx="3136051" cy="198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/>
                <p:cNvCxnSpPr/>
                <p:nvPr/>
              </p:nvCxnSpPr>
              <p:spPr>
                <a:xfrm>
                  <a:off x="4144086" y="6000372"/>
                  <a:ext cx="1070847" cy="198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 52"/>
                <p:cNvCxnSpPr/>
                <p:nvPr/>
              </p:nvCxnSpPr>
              <p:spPr>
                <a:xfrm rot="5400000">
                  <a:off x="2143569" y="5644372"/>
                  <a:ext cx="7120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/>
                <p:cNvCxnSpPr/>
                <p:nvPr/>
              </p:nvCxnSpPr>
              <p:spPr>
                <a:xfrm rot="5400000">
                  <a:off x="3787094" y="5643380"/>
                  <a:ext cx="71398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/>
                <p:cNvCxnSpPr/>
                <p:nvPr/>
              </p:nvCxnSpPr>
              <p:spPr>
                <a:xfrm>
                  <a:off x="2499569" y="5286388"/>
                  <a:ext cx="1644517" cy="198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>
                <a:xfrm rot="5400000">
                  <a:off x="3965590" y="5536282"/>
                  <a:ext cx="35699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>
                <a:xfrm rot="5400000">
                  <a:off x="2321073" y="5750478"/>
                  <a:ext cx="35699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44" name="组合 69"/>
              <p:cNvGrpSpPr>
                <a:grpSpLocks/>
              </p:cNvGrpSpPr>
              <p:nvPr/>
            </p:nvGrpSpPr>
            <p:grpSpPr bwMode="auto">
              <a:xfrm>
                <a:off x="3571868" y="4071942"/>
                <a:ext cx="785818" cy="573087"/>
                <a:chOff x="1428728" y="5286388"/>
                <a:chExt cx="3786210" cy="715968"/>
              </a:xfrm>
            </p:grpSpPr>
            <p:cxnSp>
              <p:nvCxnSpPr>
                <p:cNvPr id="60" name="直接连接符 59"/>
                <p:cNvCxnSpPr/>
                <p:nvPr/>
              </p:nvCxnSpPr>
              <p:spPr>
                <a:xfrm>
                  <a:off x="1428728" y="6000372"/>
                  <a:ext cx="1070847" cy="198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/>
                <p:cNvCxnSpPr/>
                <p:nvPr/>
              </p:nvCxnSpPr>
              <p:spPr>
                <a:xfrm>
                  <a:off x="4144087" y="6000372"/>
                  <a:ext cx="1070847" cy="198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/>
                <p:cNvCxnSpPr/>
                <p:nvPr/>
              </p:nvCxnSpPr>
              <p:spPr>
                <a:xfrm rot="5400000">
                  <a:off x="2143575" y="5644372"/>
                  <a:ext cx="7120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/>
                <p:cNvCxnSpPr/>
                <p:nvPr/>
              </p:nvCxnSpPr>
              <p:spPr>
                <a:xfrm rot="5400000">
                  <a:off x="3787095" y="5643380"/>
                  <a:ext cx="71398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/>
                <p:cNvCxnSpPr/>
                <p:nvPr/>
              </p:nvCxnSpPr>
              <p:spPr>
                <a:xfrm>
                  <a:off x="2499575" y="5286388"/>
                  <a:ext cx="1644512" cy="198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/>
                <p:cNvCxnSpPr/>
                <p:nvPr/>
              </p:nvCxnSpPr>
              <p:spPr>
                <a:xfrm rot="5400000">
                  <a:off x="3965591" y="5536282"/>
                  <a:ext cx="35699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/>
                <p:nvPr/>
              </p:nvCxnSpPr>
              <p:spPr>
                <a:xfrm rot="5400000">
                  <a:off x="2321079" y="5750478"/>
                  <a:ext cx="35699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45" name="组合 69"/>
              <p:cNvGrpSpPr>
                <a:grpSpLocks/>
              </p:cNvGrpSpPr>
              <p:nvPr/>
            </p:nvGrpSpPr>
            <p:grpSpPr bwMode="auto">
              <a:xfrm>
                <a:off x="4357686" y="4071942"/>
                <a:ext cx="785818" cy="573087"/>
                <a:chOff x="1428728" y="5286388"/>
                <a:chExt cx="3786210" cy="715968"/>
              </a:xfrm>
            </p:grpSpPr>
            <p:cxnSp>
              <p:nvCxnSpPr>
                <p:cNvPr id="68" name="直接连接符 67"/>
                <p:cNvCxnSpPr/>
                <p:nvPr/>
              </p:nvCxnSpPr>
              <p:spPr>
                <a:xfrm>
                  <a:off x="1428728" y="6000372"/>
                  <a:ext cx="1070847" cy="198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/>
                <p:cNvCxnSpPr/>
                <p:nvPr/>
              </p:nvCxnSpPr>
              <p:spPr>
                <a:xfrm>
                  <a:off x="4144091" y="6000372"/>
                  <a:ext cx="1070847" cy="198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/>
                <p:cNvCxnSpPr/>
                <p:nvPr/>
              </p:nvCxnSpPr>
              <p:spPr>
                <a:xfrm rot="5400000">
                  <a:off x="2143575" y="5644372"/>
                  <a:ext cx="7120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/>
              </p:nvCxnSpPr>
              <p:spPr>
                <a:xfrm rot="5400000">
                  <a:off x="3787099" y="5643380"/>
                  <a:ext cx="71398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/>
                <p:cNvCxnSpPr/>
                <p:nvPr/>
              </p:nvCxnSpPr>
              <p:spPr>
                <a:xfrm>
                  <a:off x="2499575" y="5286388"/>
                  <a:ext cx="1644517" cy="198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/>
              </p:nvCxnSpPr>
              <p:spPr>
                <a:xfrm rot="5400000">
                  <a:off x="3965595" y="5536282"/>
                  <a:ext cx="35699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/>
                <p:nvPr/>
              </p:nvCxnSpPr>
              <p:spPr>
                <a:xfrm rot="5400000">
                  <a:off x="2321079" y="5750478"/>
                  <a:ext cx="35699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46" name="组合 69"/>
              <p:cNvGrpSpPr>
                <a:grpSpLocks/>
              </p:cNvGrpSpPr>
              <p:nvPr/>
            </p:nvGrpSpPr>
            <p:grpSpPr bwMode="auto">
              <a:xfrm>
                <a:off x="5143503" y="4071942"/>
                <a:ext cx="785818" cy="573087"/>
                <a:chOff x="1428728" y="5286388"/>
                <a:chExt cx="3786210" cy="715968"/>
              </a:xfrm>
            </p:grpSpPr>
            <p:cxnSp>
              <p:nvCxnSpPr>
                <p:cNvPr id="76" name="直接连接符 75"/>
                <p:cNvCxnSpPr/>
                <p:nvPr/>
              </p:nvCxnSpPr>
              <p:spPr>
                <a:xfrm>
                  <a:off x="1428733" y="6000372"/>
                  <a:ext cx="1070847" cy="198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/>
                <p:cNvCxnSpPr/>
                <p:nvPr/>
              </p:nvCxnSpPr>
              <p:spPr>
                <a:xfrm>
                  <a:off x="4144091" y="6000372"/>
                  <a:ext cx="1070847" cy="198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/>
                <p:cNvCxnSpPr/>
                <p:nvPr/>
              </p:nvCxnSpPr>
              <p:spPr>
                <a:xfrm rot="5400000">
                  <a:off x="2143579" y="5644372"/>
                  <a:ext cx="7120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/>
                <p:cNvCxnSpPr/>
                <p:nvPr/>
              </p:nvCxnSpPr>
              <p:spPr>
                <a:xfrm rot="5400000">
                  <a:off x="3787099" y="5643380"/>
                  <a:ext cx="71398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/>
                <p:cNvCxnSpPr/>
                <p:nvPr/>
              </p:nvCxnSpPr>
              <p:spPr>
                <a:xfrm>
                  <a:off x="2499579" y="5286388"/>
                  <a:ext cx="1644512" cy="198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/>
                <p:cNvCxnSpPr/>
                <p:nvPr/>
              </p:nvCxnSpPr>
              <p:spPr>
                <a:xfrm rot="5400000">
                  <a:off x="3965595" y="5536282"/>
                  <a:ext cx="35699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/>
                <p:cNvCxnSpPr/>
                <p:nvPr/>
              </p:nvCxnSpPr>
              <p:spPr>
                <a:xfrm rot="5400000">
                  <a:off x="2321083" y="5750478"/>
                  <a:ext cx="35699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47" name="组合 69"/>
              <p:cNvGrpSpPr>
                <a:grpSpLocks/>
              </p:cNvGrpSpPr>
              <p:nvPr/>
            </p:nvGrpSpPr>
            <p:grpSpPr bwMode="auto">
              <a:xfrm>
                <a:off x="5929323" y="4071942"/>
                <a:ext cx="785818" cy="573087"/>
                <a:chOff x="1428728" y="5286388"/>
                <a:chExt cx="3786210" cy="715968"/>
              </a:xfrm>
            </p:grpSpPr>
            <p:cxnSp>
              <p:nvCxnSpPr>
                <p:cNvPr id="84" name="直接连接符 83"/>
                <p:cNvCxnSpPr/>
                <p:nvPr/>
              </p:nvCxnSpPr>
              <p:spPr>
                <a:xfrm>
                  <a:off x="1428718" y="6000372"/>
                  <a:ext cx="1070847" cy="198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/>
                <p:cNvCxnSpPr/>
                <p:nvPr/>
              </p:nvCxnSpPr>
              <p:spPr>
                <a:xfrm>
                  <a:off x="4144082" y="6000372"/>
                  <a:ext cx="1070847" cy="198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/>
                <p:cNvCxnSpPr/>
                <p:nvPr/>
              </p:nvCxnSpPr>
              <p:spPr>
                <a:xfrm rot="5400000">
                  <a:off x="2143565" y="5644372"/>
                  <a:ext cx="7120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/>
                <p:cNvCxnSpPr/>
                <p:nvPr/>
              </p:nvCxnSpPr>
              <p:spPr>
                <a:xfrm rot="5400000">
                  <a:off x="3787090" y="5643380"/>
                  <a:ext cx="71398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/>
                <p:cNvCxnSpPr/>
                <p:nvPr/>
              </p:nvCxnSpPr>
              <p:spPr>
                <a:xfrm>
                  <a:off x="2499565" y="5286388"/>
                  <a:ext cx="1644517" cy="198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/>
                <p:cNvCxnSpPr/>
                <p:nvPr/>
              </p:nvCxnSpPr>
              <p:spPr>
                <a:xfrm rot="5400000">
                  <a:off x="3965586" y="5536282"/>
                  <a:ext cx="35699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/>
                <p:cNvCxnSpPr/>
                <p:nvPr/>
              </p:nvCxnSpPr>
              <p:spPr>
                <a:xfrm rot="5400000">
                  <a:off x="2321069" y="5750478"/>
                  <a:ext cx="35699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48" name="组合 69"/>
              <p:cNvGrpSpPr>
                <a:grpSpLocks/>
              </p:cNvGrpSpPr>
              <p:nvPr/>
            </p:nvGrpSpPr>
            <p:grpSpPr bwMode="auto">
              <a:xfrm>
                <a:off x="6715140" y="4071942"/>
                <a:ext cx="785818" cy="573087"/>
                <a:chOff x="1428728" y="5286388"/>
                <a:chExt cx="3786210" cy="715968"/>
              </a:xfrm>
            </p:grpSpPr>
            <p:cxnSp>
              <p:nvCxnSpPr>
                <p:cNvPr id="92" name="直接连接符 91"/>
                <p:cNvCxnSpPr/>
                <p:nvPr/>
              </p:nvCxnSpPr>
              <p:spPr>
                <a:xfrm>
                  <a:off x="1428728" y="6000372"/>
                  <a:ext cx="1070847" cy="198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连接符 92"/>
                <p:cNvCxnSpPr/>
                <p:nvPr/>
              </p:nvCxnSpPr>
              <p:spPr>
                <a:xfrm>
                  <a:off x="4144087" y="6000372"/>
                  <a:ext cx="1070847" cy="198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/>
                <p:cNvCxnSpPr/>
                <p:nvPr/>
              </p:nvCxnSpPr>
              <p:spPr>
                <a:xfrm rot="5400000">
                  <a:off x="2143575" y="5644372"/>
                  <a:ext cx="7120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94"/>
                <p:cNvCxnSpPr/>
                <p:nvPr/>
              </p:nvCxnSpPr>
              <p:spPr>
                <a:xfrm rot="5400000">
                  <a:off x="3787095" y="5643380"/>
                  <a:ext cx="71398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/>
                <p:cNvCxnSpPr/>
                <p:nvPr/>
              </p:nvCxnSpPr>
              <p:spPr>
                <a:xfrm>
                  <a:off x="2499575" y="5286388"/>
                  <a:ext cx="1644512" cy="198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96"/>
                <p:cNvCxnSpPr/>
                <p:nvPr/>
              </p:nvCxnSpPr>
              <p:spPr>
                <a:xfrm rot="5400000">
                  <a:off x="3965591" y="5536282"/>
                  <a:ext cx="35699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连接符 97"/>
                <p:cNvCxnSpPr/>
                <p:nvPr/>
              </p:nvCxnSpPr>
              <p:spPr>
                <a:xfrm rot="5400000">
                  <a:off x="2321079" y="5750478"/>
                  <a:ext cx="35699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0027" name="组合 69"/>
            <p:cNvGrpSpPr>
              <a:grpSpLocks/>
            </p:cNvGrpSpPr>
            <p:nvPr/>
          </p:nvGrpSpPr>
          <p:grpSpPr bwMode="auto">
            <a:xfrm>
              <a:off x="6429388" y="3501232"/>
              <a:ext cx="785818" cy="573087"/>
              <a:chOff x="1428728" y="5286388"/>
              <a:chExt cx="3786210" cy="715968"/>
            </a:xfrm>
          </p:grpSpPr>
          <p:cxnSp>
            <p:nvCxnSpPr>
              <p:cNvPr id="102" name="直接连接符 101"/>
              <p:cNvCxnSpPr/>
              <p:nvPr/>
            </p:nvCxnSpPr>
            <p:spPr>
              <a:xfrm>
                <a:off x="1428723" y="6000372"/>
                <a:ext cx="1070847" cy="198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/>
            </p:nvCxnSpPr>
            <p:spPr>
              <a:xfrm>
                <a:off x="4144087" y="6000372"/>
                <a:ext cx="1070847" cy="198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>
              <a:xfrm rot="5400000">
                <a:off x="2143570" y="5644372"/>
                <a:ext cx="712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 rot="5400000">
                <a:off x="3787095" y="5643380"/>
                <a:ext cx="71398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/>
            </p:nvCxnSpPr>
            <p:spPr>
              <a:xfrm>
                <a:off x="2499570" y="5286388"/>
                <a:ext cx="1644517" cy="198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/>
            </p:nvCxnSpPr>
            <p:spPr>
              <a:xfrm rot="5400000">
                <a:off x="3965591" y="5536282"/>
                <a:ext cx="356992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/>
            </p:nvCxnSpPr>
            <p:spPr>
              <a:xfrm rot="5400000">
                <a:off x="2321074" y="5750478"/>
                <a:ext cx="356992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028" name="组合 69"/>
            <p:cNvGrpSpPr>
              <a:grpSpLocks/>
            </p:cNvGrpSpPr>
            <p:nvPr/>
          </p:nvGrpSpPr>
          <p:grpSpPr bwMode="auto">
            <a:xfrm>
              <a:off x="7215205" y="3501232"/>
              <a:ext cx="785818" cy="573087"/>
              <a:chOff x="1428728" y="5286388"/>
              <a:chExt cx="3786210" cy="715968"/>
            </a:xfrm>
          </p:grpSpPr>
          <p:cxnSp>
            <p:nvCxnSpPr>
              <p:cNvPr id="110" name="直接连接符 109"/>
              <p:cNvCxnSpPr/>
              <p:nvPr/>
            </p:nvCxnSpPr>
            <p:spPr>
              <a:xfrm>
                <a:off x="1428733" y="6000372"/>
                <a:ext cx="1070847" cy="198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4144091" y="6000372"/>
                <a:ext cx="1070847" cy="198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/>
            </p:nvCxnSpPr>
            <p:spPr>
              <a:xfrm rot="5400000">
                <a:off x="2143579" y="5644372"/>
                <a:ext cx="712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/>
            </p:nvCxnSpPr>
            <p:spPr>
              <a:xfrm rot="5400000">
                <a:off x="3787099" y="5643380"/>
                <a:ext cx="71398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>
                <a:off x="2499579" y="5286388"/>
                <a:ext cx="1644512" cy="198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>
              <a:xfrm rot="5400000">
                <a:off x="3965595" y="5536282"/>
                <a:ext cx="356992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>
              <a:xfrm rot="5400000">
                <a:off x="2321083" y="5750478"/>
                <a:ext cx="356992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943" name="组合 215"/>
          <p:cNvGrpSpPr>
            <a:grpSpLocks/>
          </p:cNvGrpSpPr>
          <p:nvPr/>
        </p:nvGrpSpPr>
        <p:grpSpPr bwMode="auto">
          <a:xfrm>
            <a:off x="1928813" y="4573588"/>
            <a:ext cx="0" cy="571500"/>
            <a:chOff x="1928794" y="4573760"/>
            <a:chExt cx="0" cy="570545"/>
          </a:xfrm>
        </p:grpSpPr>
        <p:cxnSp>
          <p:nvCxnSpPr>
            <p:cNvPr id="125" name="直接连接符 124"/>
            <p:cNvCxnSpPr/>
            <p:nvPr/>
          </p:nvCxnSpPr>
          <p:spPr bwMode="auto">
            <a:xfrm rot="5400000">
              <a:off x="2147483647" y="4859033"/>
              <a:ext cx="570545" cy="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 bwMode="auto">
            <a:xfrm rot="5400000">
              <a:off x="2147483647" y="4930350"/>
              <a:ext cx="285273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直接连接符 140"/>
          <p:cNvCxnSpPr/>
          <p:nvPr/>
        </p:nvCxnSpPr>
        <p:spPr bwMode="auto">
          <a:xfrm rot="5400000">
            <a:off x="1643063" y="5930900"/>
            <a:ext cx="571500" cy="0"/>
          </a:xfrm>
          <a:prstGeom prst="line">
            <a:avLst/>
          </a:prstGeom>
          <a:ln w="254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 bwMode="auto">
          <a:xfrm>
            <a:off x="1928813" y="4573588"/>
            <a:ext cx="785812" cy="1587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 bwMode="auto">
          <a:xfrm>
            <a:off x="1928813" y="5645150"/>
            <a:ext cx="785812" cy="1588"/>
          </a:xfrm>
          <a:prstGeom prst="line">
            <a:avLst/>
          </a:prstGeom>
          <a:ln w="254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 bwMode="auto">
          <a:xfrm rot="5400000">
            <a:off x="2147483482" y="4858544"/>
            <a:ext cx="569912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 bwMode="auto">
          <a:xfrm>
            <a:off x="2714625" y="5645150"/>
            <a:ext cx="785813" cy="1588"/>
          </a:xfrm>
          <a:prstGeom prst="line">
            <a:avLst/>
          </a:prstGeom>
          <a:ln w="254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 bwMode="auto">
          <a:xfrm>
            <a:off x="2714625" y="5143500"/>
            <a:ext cx="785813" cy="15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 bwMode="auto">
          <a:xfrm rot="5400000">
            <a:off x="2147483482" y="4858544"/>
            <a:ext cx="569912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 bwMode="auto">
          <a:xfrm rot="5400000">
            <a:off x="3215481" y="5930107"/>
            <a:ext cx="569913" cy="0"/>
          </a:xfrm>
          <a:prstGeom prst="line">
            <a:avLst/>
          </a:prstGeom>
          <a:ln w="254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 bwMode="auto">
          <a:xfrm>
            <a:off x="3500438" y="4573588"/>
            <a:ext cx="785812" cy="1587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 bwMode="auto">
          <a:xfrm>
            <a:off x="3500438" y="6216650"/>
            <a:ext cx="785812" cy="1588"/>
          </a:xfrm>
          <a:prstGeom prst="line">
            <a:avLst/>
          </a:prstGeom>
          <a:ln w="254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/>
          <p:nvPr/>
        </p:nvCxnSpPr>
        <p:spPr bwMode="auto">
          <a:xfrm>
            <a:off x="4286250" y="6216650"/>
            <a:ext cx="785813" cy="1588"/>
          </a:xfrm>
          <a:prstGeom prst="line">
            <a:avLst/>
          </a:prstGeom>
          <a:ln w="254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 bwMode="auto">
          <a:xfrm rot="5400000">
            <a:off x="2147483482" y="4858544"/>
            <a:ext cx="569912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 bwMode="auto">
          <a:xfrm>
            <a:off x="4286250" y="5145088"/>
            <a:ext cx="785813" cy="1587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219"/>
          <p:cNvGrpSpPr>
            <a:grpSpLocks/>
          </p:cNvGrpSpPr>
          <p:nvPr/>
        </p:nvGrpSpPr>
        <p:grpSpPr bwMode="auto">
          <a:xfrm>
            <a:off x="5072063" y="4573588"/>
            <a:ext cx="3143250" cy="1644650"/>
            <a:chOff x="5072066" y="4572802"/>
            <a:chExt cx="3143272" cy="1644662"/>
          </a:xfrm>
        </p:grpSpPr>
        <p:cxnSp>
          <p:nvCxnSpPr>
            <p:cNvPr id="159" name="直接连接符 158"/>
            <p:cNvCxnSpPr/>
            <p:nvPr/>
          </p:nvCxnSpPr>
          <p:spPr bwMode="auto">
            <a:xfrm rot="5400000">
              <a:off x="4787108" y="4857760"/>
              <a:ext cx="569916" cy="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 bwMode="auto">
            <a:xfrm rot="5400000">
              <a:off x="4929190" y="4928405"/>
              <a:ext cx="285752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 bwMode="auto">
            <a:xfrm>
              <a:off x="5072066" y="4572802"/>
              <a:ext cx="785817" cy="1587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 bwMode="auto">
            <a:xfrm rot="5400000">
              <a:off x="4787107" y="5929331"/>
              <a:ext cx="569917" cy="0"/>
            </a:xfrm>
            <a:prstGeom prst="line">
              <a:avLst/>
            </a:prstGeom>
            <a:ln w="2540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 bwMode="auto">
            <a:xfrm>
              <a:off x="5072066" y="5644372"/>
              <a:ext cx="785817" cy="1588"/>
            </a:xfrm>
            <a:prstGeom prst="line">
              <a:avLst/>
            </a:prstGeom>
            <a:ln w="2540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 bwMode="auto">
            <a:xfrm>
              <a:off x="5857883" y="5644372"/>
              <a:ext cx="785819" cy="1588"/>
            </a:xfrm>
            <a:prstGeom prst="line">
              <a:avLst/>
            </a:prstGeom>
            <a:ln w="2540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 bwMode="auto">
            <a:xfrm rot="5400000">
              <a:off x="6358743" y="5929331"/>
              <a:ext cx="569917" cy="0"/>
            </a:xfrm>
            <a:prstGeom prst="line">
              <a:avLst/>
            </a:prstGeom>
            <a:ln w="2540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 bwMode="auto">
            <a:xfrm>
              <a:off x="6643702" y="6215876"/>
              <a:ext cx="785817" cy="1588"/>
            </a:xfrm>
            <a:prstGeom prst="line">
              <a:avLst/>
            </a:prstGeom>
            <a:ln w="2540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 bwMode="auto">
            <a:xfrm>
              <a:off x="7429519" y="6215876"/>
              <a:ext cx="785819" cy="1588"/>
            </a:xfrm>
            <a:prstGeom prst="line">
              <a:avLst/>
            </a:prstGeom>
            <a:ln w="2540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 bwMode="auto">
            <a:xfrm rot="5400000">
              <a:off x="6358744" y="4857760"/>
              <a:ext cx="569916" cy="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 bwMode="auto">
            <a:xfrm rot="5400000">
              <a:off x="6500826" y="4928405"/>
              <a:ext cx="285752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 bwMode="auto">
            <a:xfrm>
              <a:off x="6643702" y="4572802"/>
              <a:ext cx="785817" cy="1587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 bwMode="auto">
            <a:xfrm rot="5400000">
              <a:off x="7144561" y="4857760"/>
              <a:ext cx="569916" cy="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 bwMode="auto">
            <a:xfrm rot="5400000">
              <a:off x="7286643" y="4787116"/>
              <a:ext cx="285752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 bwMode="auto">
            <a:xfrm>
              <a:off x="7429519" y="5144306"/>
              <a:ext cx="785819" cy="1587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 bwMode="auto">
            <a:xfrm rot="5400000">
              <a:off x="5572925" y="4857760"/>
              <a:ext cx="569916" cy="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 bwMode="auto">
            <a:xfrm rot="5400000">
              <a:off x="5715007" y="4787116"/>
              <a:ext cx="285752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 bwMode="auto">
            <a:xfrm>
              <a:off x="5857883" y="5144306"/>
              <a:ext cx="785819" cy="1587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93"/>
          <p:cNvGrpSpPr>
            <a:grpSpLocks/>
          </p:cNvGrpSpPr>
          <p:nvPr/>
        </p:nvGrpSpPr>
        <p:grpSpPr bwMode="auto">
          <a:xfrm>
            <a:off x="1927225" y="5143500"/>
            <a:ext cx="1573213" cy="369888"/>
            <a:chOff x="1856562" y="5285594"/>
            <a:chExt cx="1572430" cy="370126"/>
          </a:xfrm>
        </p:grpSpPr>
        <p:cxnSp>
          <p:nvCxnSpPr>
            <p:cNvPr id="187" name="直接连接符 186"/>
            <p:cNvCxnSpPr/>
            <p:nvPr/>
          </p:nvCxnSpPr>
          <p:spPr>
            <a:xfrm rot="5400000">
              <a:off x="1714389" y="5427767"/>
              <a:ext cx="285934" cy="1587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 rot="5400000">
              <a:off x="3285231" y="5427767"/>
              <a:ext cx="285934" cy="1587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02" name="矩形 188"/>
            <p:cNvSpPr>
              <a:spLocks noChangeArrowheads="1"/>
            </p:cNvSpPr>
            <p:nvPr/>
          </p:nvSpPr>
          <p:spPr bwMode="auto">
            <a:xfrm>
              <a:off x="2285984" y="5286388"/>
              <a:ext cx="58926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800" b="1">
                  <a:solidFill>
                    <a:srgbClr val="0000FF"/>
                  </a:solidFill>
                  <a:latin typeface="Times New Roman" pitchFamily="18" charset="0"/>
                  <a:ea typeface="幼圆" pitchFamily="49" charset="-122"/>
                </a:rPr>
                <a:t> </a:t>
              </a:r>
              <a:r>
                <a:rPr kumimoji="1" lang="en-US" altLang="zh-CN" sz="1800" b="1">
                  <a:solidFill>
                    <a:srgbClr val="0000FF"/>
                  </a:solidFill>
                  <a:latin typeface="Times New Roman" pitchFamily="18" charset="0"/>
                  <a:ea typeface="幼圆" pitchFamily="49" charset="-122"/>
                </a:rPr>
                <a:t>T</a:t>
              </a:r>
              <a:r>
                <a:rPr kumimoji="1" lang="en-US" altLang="zh-CN" sz="1800" b="1" baseline="-25000">
                  <a:solidFill>
                    <a:srgbClr val="0000FF"/>
                  </a:solidFill>
                  <a:latin typeface="Times New Roman" pitchFamily="18" charset="0"/>
                  <a:ea typeface="幼圆" pitchFamily="49" charset="-122"/>
                </a:rPr>
                <a:t>Q1</a:t>
              </a:r>
            </a:p>
          </p:txBody>
        </p:sp>
        <p:cxnSp>
          <p:nvCxnSpPr>
            <p:cNvPr id="191" name="直接箭头连接符 190"/>
            <p:cNvCxnSpPr/>
            <p:nvPr/>
          </p:nvCxnSpPr>
          <p:spPr>
            <a:xfrm>
              <a:off x="3071982" y="5428561"/>
              <a:ext cx="357010" cy="1589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箭头连接符 192"/>
            <p:cNvCxnSpPr/>
            <p:nvPr/>
          </p:nvCxnSpPr>
          <p:spPr>
            <a:xfrm flipH="1">
              <a:off x="1858149" y="5428561"/>
              <a:ext cx="357009" cy="1589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203"/>
          <p:cNvGrpSpPr>
            <a:grpSpLocks/>
          </p:cNvGrpSpPr>
          <p:nvPr/>
        </p:nvGrpSpPr>
        <p:grpSpPr bwMode="auto">
          <a:xfrm>
            <a:off x="1928813" y="6203950"/>
            <a:ext cx="3144837" cy="369888"/>
            <a:chOff x="1857356" y="6345816"/>
            <a:chExt cx="3144860" cy="369332"/>
          </a:xfrm>
        </p:grpSpPr>
        <p:cxnSp>
          <p:nvCxnSpPr>
            <p:cNvPr id="196" name="直接连接符 195"/>
            <p:cNvCxnSpPr/>
            <p:nvPr/>
          </p:nvCxnSpPr>
          <p:spPr>
            <a:xfrm rot="5400000">
              <a:off x="1715490" y="6487682"/>
              <a:ext cx="285320" cy="1587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 rot="5400000">
              <a:off x="4858763" y="6500363"/>
              <a:ext cx="285320" cy="1587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箭头连接符 198"/>
            <p:cNvCxnSpPr/>
            <p:nvPr/>
          </p:nvCxnSpPr>
          <p:spPr>
            <a:xfrm flipV="1">
              <a:off x="3857621" y="6490062"/>
              <a:ext cx="114300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箭头连接符 199"/>
            <p:cNvCxnSpPr/>
            <p:nvPr/>
          </p:nvCxnSpPr>
          <p:spPr>
            <a:xfrm rot="10800000">
              <a:off x="1858943" y="6501157"/>
              <a:ext cx="1212859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99" name="矩形 202"/>
            <p:cNvSpPr>
              <a:spLocks noChangeArrowheads="1"/>
            </p:cNvSpPr>
            <p:nvPr/>
          </p:nvSpPr>
          <p:spPr bwMode="auto">
            <a:xfrm>
              <a:off x="3143240" y="6345816"/>
              <a:ext cx="58926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800" b="1">
                  <a:solidFill>
                    <a:srgbClr val="006600"/>
                  </a:solidFill>
                  <a:latin typeface="Times New Roman" pitchFamily="18" charset="0"/>
                  <a:ea typeface="幼圆" pitchFamily="49" charset="-122"/>
                </a:rPr>
                <a:t> </a:t>
              </a:r>
              <a:r>
                <a:rPr kumimoji="1" lang="en-US" altLang="zh-CN" sz="1800" b="1">
                  <a:solidFill>
                    <a:srgbClr val="006600"/>
                  </a:solidFill>
                  <a:latin typeface="Times New Roman" pitchFamily="18" charset="0"/>
                  <a:ea typeface="幼圆" pitchFamily="49" charset="-122"/>
                </a:rPr>
                <a:t>T</a:t>
              </a:r>
              <a:r>
                <a:rPr kumimoji="1" lang="en-US" altLang="zh-CN" sz="1800" b="1" baseline="-25000">
                  <a:solidFill>
                    <a:srgbClr val="006600"/>
                  </a:solidFill>
                  <a:latin typeface="Times New Roman" pitchFamily="18" charset="0"/>
                  <a:ea typeface="幼圆" pitchFamily="49" charset="-122"/>
                </a:rPr>
                <a:t>Q2</a:t>
              </a:r>
            </a:p>
          </p:txBody>
        </p:sp>
      </p:grpSp>
      <p:grpSp>
        <p:nvGrpSpPr>
          <p:cNvPr id="19" name="组合 206"/>
          <p:cNvGrpSpPr>
            <a:grpSpLocks/>
          </p:cNvGrpSpPr>
          <p:nvPr/>
        </p:nvGrpSpPr>
        <p:grpSpPr bwMode="auto">
          <a:xfrm>
            <a:off x="1571625" y="4073525"/>
            <a:ext cx="1500188" cy="369888"/>
            <a:chOff x="1500166" y="4214818"/>
            <a:chExt cx="1500198" cy="370126"/>
          </a:xfrm>
        </p:grpSpPr>
        <p:grpSp>
          <p:nvGrpSpPr>
            <p:cNvPr id="39989" name="组合 185"/>
            <p:cNvGrpSpPr>
              <a:grpSpLocks/>
            </p:cNvGrpSpPr>
            <p:nvPr/>
          </p:nvGrpSpPr>
          <p:grpSpPr bwMode="auto">
            <a:xfrm>
              <a:off x="1857356" y="4214818"/>
              <a:ext cx="788200" cy="370126"/>
              <a:chOff x="7355699" y="570686"/>
              <a:chExt cx="788200" cy="370126"/>
            </a:xfrm>
          </p:grpSpPr>
          <p:sp>
            <p:nvSpPr>
              <p:cNvPr id="39992" name="矩形 182"/>
              <p:cNvSpPr>
                <a:spLocks noChangeArrowheads="1"/>
              </p:cNvSpPr>
              <p:nvPr/>
            </p:nvSpPr>
            <p:spPr bwMode="auto">
              <a:xfrm>
                <a:off x="7358082" y="571480"/>
                <a:ext cx="72551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1800" b="1">
                    <a:solidFill>
                      <a:srgbClr val="0000FF"/>
                    </a:solidFill>
                    <a:latin typeface="Times New Roman" pitchFamily="18" charset="0"/>
                    <a:ea typeface="幼圆" pitchFamily="49" charset="-122"/>
                  </a:rPr>
                  <a:t> </a:t>
                </a:r>
                <a:r>
                  <a:rPr kumimoji="1" lang="en-US" altLang="zh-CN" sz="1800" b="1">
                    <a:solidFill>
                      <a:srgbClr val="FF0000"/>
                    </a:solidFill>
                    <a:latin typeface="Times New Roman" pitchFamily="18" charset="0"/>
                    <a:ea typeface="幼圆" pitchFamily="49" charset="-122"/>
                  </a:rPr>
                  <a:t>T</a:t>
                </a:r>
                <a:r>
                  <a:rPr kumimoji="1" lang="en-US" altLang="zh-CN" sz="1800" b="1" baseline="-25000">
                    <a:solidFill>
                      <a:srgbClr val="FF0000"/>
                    </a:solidFill>
                    <a:latin typeface="Times New Roman" pitchFamily="18" charset="0"/>
                    <a:ea typeface="幼圆" pitchFamily="49" charset="-122"/>
                  </a:rPr>
                  <a:t>CLK</a:t>
                </a:r>
              </a:p>
            </p:txBody>
          </p:sp>
          <p:cxnSp>
            <p:nvCxnSpPr>
              <p:cNvPr id="184" name="直接连接符 183"/>
              <p:cNvCxnSpPr/>
              <p:nvPr/>
            </p:nvCxnSpPr>
            <p:spPr>
              <a:xfrm rot="5400000">
                <a:off x="7213526" y="712859"/>
                <a:ext cx="285934" cy="1587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 rot="5400000">
                <a:off x="8000931" y="712859"/>
                <a:ext cx="285934" cy="1587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5" name="直接箭头连接符 204"/>
            <p:cNvCxnSpPr/>
            <p:nvPr/>
          </p:nvCxnSpPr>
          <p:spPr>
            <a:xfrm flipH="1">
              <a:off x="2643174" y="4357785"/>
              <a:ext cx="357190" cy="1589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箭头连接符 205"/>
            <p:cNvCxnSpPr/>
            <p:nvPr/>
          </p:nvCxnSpPr>
          <p:spPr>
            <a:xfrm>
              <a:off x="1500166" y="4357785"/>
              <a:ext cx="357190" cy="1589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3"/>
          <p:cNvGrpSpPr>
            <a:grpSpLocks/>
          </p:cNvGrpSpPr>
          <p:nvPr/>
        </p:nvGrpSpPr>
        <p:grpSpPr bwMode="auto">
          <a:xfrm>
            <a:off x="857250" y="4716463"/>
            <a:ext cx="1079500" cy="469900"/>
            <a:chOff x="857224" y="4715678"/>
            <a:chExt cx="1079744" cy="470754"/>
          </a:xfrm>
        </p:grpSpPr>
        <p:grpSp>
          <p:nvGrpSpPr>
            <p:cNvPr id="39985" name="组合 209"/>
            <p:cNvGrpSpPr>
              <a:grpSpLocks/>
            </p:cNvGrpSpPr>
            <p:nvPr/>
          </p:nvGrpSpPr>
          <p:grpSpPr bwMode="auto">
            <a:xfrm>
              <a:off x="857224" y="4715678"/>
              <a:ext cx="1079744" cy="428628"/>
              <a:chOff x="857224" y="4715678"/>
              <a:chExt cx="1079744" cy="428628"/>
            </a:xfrm>
          </p:grpSpPr>
          <p:graphicFrame>
            <p:nvGraphicFramePr>
              <p:cNvPr id="39987" name="Object 17"/>
              <p:cNvGraphicFramePr>
                <a:graphicFrameLocks noChangeAspect="1"/>
              </p:cNvGraphicFramePr>
              <p:nvPr/>
            </p:nvGraphicFramePr>
            <p:xfrm>
              <a:off x="857224" y="4715678"/>
              <a:ext cx="326140" cy="345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06" name="公式" r:id="rId6" imgW="190417" imgH="203112" progId="Equation.3">
                      <p:embed/>
                    </p:oleObj>
                  </mc:Choice>
                  <mc:Fallback>
                    <p:oleObj name="公式" r:id="rId6" imgW="190417" imgH="203112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57224" y="4715678"/>
                            <a:ext cx="326140" cy="3453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18" name="直接连接符 117"/>
              <p:cNvCxnSpPr/>
              <p:nvPr/>
            </p:nvCxnSpPr>
            <p:spPr bwMode="auto">
              <a:xfrm>
                <a:off x="1285946" y="5141902"/>
                <a:ext cx="651022" cy="1590"/>
              </a:xfrm>
              <a:prstGeom prst="line">
                <a:avLst/>
              </a:prstGeom>
              <a:ln w="254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986" name="矩形 211"/>
            <p:cNvSpPr>
              <a:spLocks noChangeArrowheads="1"/>
            </p:cNvSpPr>
            <p:nvPr/>
          </p:nvSpPr>
          <p:spPr bwMode="auto">
            <a:xfrm>
              <a:off x="1357290" y="4786322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/>
            </a:p>
          </p:txBody>
        </p:sp>
      </p:grpSp>
      <p:grpSp>
        <p:nvGrpSpPr>
          <p:cNvPr id="24" name="组合 214"/>
          <p:cNvGrpSpPr>
            <a:grpSpLocks/>
          </p:cNvGrpSpPr>
          <p:nvPr/>
        </p:nvGrpSpPr>
        <p:grpSpPr bwMode="auto">
          <a:xfrm>
            <a:off x="846138" y="5859463"/>
            <a:ext cx="1090612" cy="427037"/>
            <a:chOff x="846138" y="5858671"/>
            <a:chExt cx="1090830" cy="427849"/>
          </a:xfrm>
        </p:grpSpPr>
        <p:grpSp>
          <p:nvGrpSpPr>
            <p:cNvPr id="39981" name="组合 210"/>
            <p:cNvGrpSpPr>
              <a:grpSpLocks/>
            </p:cNvGrpSpPr>
            <p:nvPr/>
          </p:nvGrpSpPr>
          <p:grpSpPr bwMode="auto">
            <a:xfrm>
              <a:off x="846138" y="5858671"/>
              <a:ext cx="1090830" cy="357205"/>
              <a:chOff x="846138" y="5858671"/>
              <a:chExt cx="1090830" cy="357205"/>
            </a:xfrm>
          </p:grpSpPr>
          <p:graphicFrame>
            <p:nvGraphicFramePr>
              <p:cNvPr id="39983" name="Object 18"/>
              <p:cNvGraphicFramePr>
                <a:graphicFrameLocks noChangeAspect="1"/>
              </p:cNvGraphicFramePr>
              <p:nvPr/>
            </p:nvGraphicFramePr>
            <p:xfrm>
              <a:off x="846138" y="5858671"/>
              <a:ext cx="347663" cy="3460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07" name="公式" r:id="rId8" imgW="203024" imgH="203024" progId="Equation.3">
                      <p:embed/>
                    </p:oleObj>
                  </mc:Choice>
                  <mc:Fallback>
                    <p:oleObj name="公式" r:id="rId8" imgW="203024" imgH="203024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6138" y="5858671"/>
                            <a:ext cx="347663" cy="3460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22" name="直接连接符 121"/>
              <p:cNvCxnSpPr/>
              <p:nvPr/>
            </p:nvCxnSpPr>
            <p:spPr bwMode="auto">
              <a:xfrm>
                <a:off x="1285963" y="6214947"/>
                <a:ext cx="651005" cy="1590"/>
              </a:xfrm>
              <a:prstGeom prst="line">
                <a:avLst/>
              </a:prstGeom>
              <a:ln w="25400">
                <a:solidFill>
                  <a:srgbClr val="00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982" name="矩形 212"/>
            <p:cNvSpPr>
              <a:spLocks noChangeArrowheads="1"/>
            </p:cNvSpPr>
            <p:nvPr/>
          </p:nvSpPr>
          <p:spPr bwMode="auto">
            <a:xfrm>
              <a:off x="1357290" y="5886410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>
                <a:solidFill>
                  <a:srgbClr val="006600"/>
                </a:solidFill>
              </a:endParaRPr>
            </a:p>
          </p:txBody>
        </p:sp>
      </p:grpSp>
      <p:grpSp>
        <p:nvGrpSpPr>
          <p:cNvPr id="26" name="组合 245"/>
          <p:cNvGrpSpPr>
            <a:grpSpLocks/>
          </p:cNvGrpSpPr>
          <p:nvPr/>
        </p:nvGrpSpPr>
        <p:grpSpPr bwMode="auto">
          <a:xfrm>
            <a:off x="5786438" y="357188"/>
            <a:ext cx="3214687" cy="1571625"/>
            <a:chOff x="5786446" y="357166"/>
            <a:chExt cx="3214710" cy="1571636"/>
          </a:xfrm>
        </p:grpSpPr>
        <p:sp>
          <p:nvSpPr>
            <p:cNvPr id="245" name="椭圆形标注 244"/>
            <p:cNvSpPr/>
            <p:nvPr/>
          </p:nvSpPr>
          <p:spPr>
            <a:xfrm>
              <a:off x="5786446" y="357166"/>
              <a:ext cx="3214710" cy="1571636"/>
            </a:xfrm>
            <a:prstGeom prst="wedgeEllipseCallout">
              <a:avLst>
                <a:gd name="adj1" fmla="val -16487"/>
                <a:gd name="adj2" fmla="val 66243"/>
              </a:avLst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9980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0312" y="676256"/>
              <a:ext cx="2357454" cy="946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" name="组合 250"/>
          <p:cNvGrpSpPr>
            <a:grpSpLocks/>
          </p:cNvGrpSpPr>
          <p:nvPr/>
        </p:nvGrpSpPr>
        <p:grpSpPr bwMode="auto">
          <a:xfrm>
            <a:off x="2571750" y="357188"/>
            <a:ext cx="2714625" cy="1428750"/>
            <a:chOff x="2571736" y="357166"/>
            <a:chExt cx="2714644" cy="1428760"/>
          </a:xfrm>
        </p:grpSpPr>
        <p:sp>
          <p:nvSpPr>
            <p:cNvPr id="248" name="椭圆形标注 247"/>
            <p:cNvSpPr/>
            <p:nvPr/>
          </p:nvSpPr>
          <p:spPr>
            <a:xfrm>
              <a:off x="2571736" y="357166"/>
              <a:ext cx="2714644" cy="1428760"/>
            </a:xfrm>
            <a:prstGeom prst="wedgeEllipseCallout">
              <a:avLst>
                <a:gd name="adj1" fmla="val -7037"/>
                <a:gd name="adj2" fmla="val 60991"/>
              </a:avLst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9978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1802" y="571480"/>
              <a:ext cx="1842036" cy="966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" name="组合 178"/>
          <p:cNvGrpSpPr>
            <a:grpSpLocks/>
          </p:cNvGrpSpPr>
          <p:nvPr/>
        </p:nvGrpSpPr>
        <p:grpSpPr bwMode="auto">
          <a:xfrm>
            <a:off x="1928813" y="4572000"/>
            <a:ext cx="0" cy="569913"/>
            <a:chOff x="1928794" y="4572008"/>
            <a:chExt cx="0" cy="569912"/>
          </a:xfrm>
        </p:grpSpPr>
        <p:cxnSp>
          <p:nvCxnSpPr>
            <p:cNvPr id="174" name="直接连接符 173"/>
            <p:cNvCxnSpPr/>
            <p:nvPr/>
          </p:nvCxnSpPr>
          <p:spPr bwMode="auto">
            <a:xfrm rot="5400000">
              <a:off x="1643838" y="4856964"/>
              <a:ext cx="569912" cy="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 bwMode="auto">
            <a:xfrm rot="5400000">
              <a:off x="1785919" y="4927607"/>
              <a:ext cx="285749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181"/>
          <p:cNvGrpSpPr>
            <a:grpSpLocks/>
          </p:cNvGrpSpPr>
          <p:nvPr/>
        </p:nvGrpSpPr>
        <p:grpSpPr bwMode="auto">
          <a:xfrm>
            <a:off x="2714625" y="4572000"/>
            <a:ext cx="0" cy="569913"/>
            <a:chOff x="2714612" y="4572008"/>
            <a:chExt cx="0" cy="569912"/>
          </a:xfrm>
        </p:grpSpPr>
        <p:cxnSp>
          <p:nvCxnSpPr>
            <p:cNvPr id="180" name="直接连接符 179"/>
            <p:cNvCxnSpPr/>
            <p:nvPr/>
          </p:nvCxnSpPr>
          <p:spPr bwMode="auto">
            <a:xfrm rot="5400000">
              <a:off x="2429656" y="4856964"/>
              <a:ext cx="569912" cy="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 bwMode="auto">
            <a:xfrm rot="5400000">
              <a:off x="2571737" y="4786321"/>
              <a:ext cx="285749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00"/>
          <p:cNvGrpSpPr>
            <a:grpSpLocks/>
          </p:cNvGrpSpPr>
          <p:nvPr/>
        </p:nvGrpSpPr>
        <p:grpSpPr bwMode="auto">
          <a:xfrm>
            <a:off x="3500438" y="4572000"/>
            <a:ext cx="0" cy="569913"/>
            <a:chOff x="3500430" y="4572008"/>
            <a:chExt cx="8" cy="569912"/>
          </a:xfrm>
        </p:grpSpPr>
        <p:cxnSp>
          <p:nvCxnSpPr>
            <p:cNvPr id="183" name="直接连接符 182"/>
            <p:cNvCxnSpPr/>
            <p:nvPr/>
          </p:nvCxnSpPr>
          <p:spPr bwMode="auto">
            <a:xfrm rot="5400000">
              <a:off x="3215482" y="4856957"/>
              <a:ext cx="569912" cy="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 bwMode="auto">
            <a:xfrm rot="5400000">
              <a:off x="3357563" y="4929188"/>
              <a:ext cx="285749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203"/>
          <p:cNvGrpSpPr>
            <a:grpSpLocks/>
          </p:cNvGrpSpPr>
          <p:nvPr/>
        </p:nvGrpSpPr>
        <p:grpSpPr bwMode="auto">
          <a:xfrm>
            <a:off x="4286250" y="4572000"/>
            <a:ext cx="0" cy="569913"/>
            <a:chOff x="4286248" y="4572008"/>
            <a:chExt cx="0" cy="569912"/>
          </a:xfrm>
        </p:grpSpPr>
        <p:cxnSp>
          <p:nvCxnSpPr>
            <p:cNvPr id="202" name="直接连接符 201"/>
            <p:cNvCxnSpPr/>
            <p:nvPr/>
          </p:nvCxnSpPr>
          <p:spPr bwMode="auto">
            <a:xfrm rot="5400000">
              <a:off x="4001292" y="4856964"/>
              <a:ext cx="569912" cy="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 bwMode="auto">
            <a:xfrm rot="5400000">
              <a:off x="4143373" y="4787908"/>
              <a:ext cx="285749" cy="0"/>
            </a:xfrm>
            <a:prstGeom prst="line">
              <a:avLst/>
            </a:prstGeom>
            <a:ln w="25400">
              <a:solidFill>
                <a:srgbClr val="0000FF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矩形 131"/>
          <p:cNvSpPr>
            <a:spLocks noChangeArrowheads="1"/>
          </p:cNvSpPr>
          <p:nvPr/>
        </p:nvSpPr>
        <p:spPr bwMode="auto">
          <a:xfrm>
            <a:off x="500063" y="142875"/>
            <a:ext cx="20399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四路抢答器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36" name="矩形 135"/>
          <p:cNvSpPr>
            <a:spLocks noChangeArrowheads="1"/>
          </p:cNvSpPr>
          <p:nvPr/>
        </p:nvSpPr>
        <p:spPr bwMode="auto">
          <a:xfrm>
            <a:off x="785813" y="642938"/>
            <a:ext cx="76438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以</a:t>
            </a:r>
            <a:r>
              <a:rPr lang="zh-CN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四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</a:t>
            </a:r>
            <a:r>
              <a:rPr lang="zh-CN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触发器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74LS175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为核心设计一个四路抢答电路。四人参加比赛，每人一个按钮，其中最先按下按钮者，相应的指示灯亮；其他人再按按钮不起作用。</a:t>
            </a:r>
          </a:p>
        </p:txBody>
      </p:sp>
      <p:grpSp>
        <p:nvGrpSpPr>
          <p:cNvPr id="2" name="组合 137"/>
          <p:cNvGrpSpPr>
            <a:grpSpLocks/>
          </p:cNvGrpSpPr>
          <p:nvPr/>
        </p:nvGrpSpPr>
        <p:grpSpPr bwMode="auto">
          <a:xfrm>
            <a:off x="2143125" y="2071688"/>
            <a:ext cx="4572000" cy="4117975"/>
            <a:chOff x="2500298" y="2210922"/>
            <a:chExt cx="4572032" cy="4118518"/>
          </a:xfrm>
        </p:grpSpPr>
        <p:pic>
          <p:nvPicPr>
            <p:cNvPr id="4096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298" y="2210922"/>
              <a:ext cx="4572032" cy="3646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66" name="矩形 136"/>
            <p:cNvSpPr>
              <a:spLocks noChangeArrowheads="1"/>
            </p:cNvSpPr>
            <p:nvPr/>
          </p:nvSpPr>
          <p:spPr bwMode="auto">
            <a:xfrm>
              <a:off x="3296103" y="5929330"/>
              <a:ext cx="320472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74LS175</a:t>
              </a:r>
              <a:r>
                <a:rPr lang="zh-CN" altLang="en-US" sz="2000" b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引脚及内部结构图</a:t>
              </a:r>
              <a:endParaRPr lang="zh-CN" altLang="en-US" sz="2000">
                <a:ea typeface="楷体_GB2312" pitchFamily="49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矩形 28"/>
          <p:cNvSpPr>
            <a:spLocks noChangeArrowheads="1"/>
          </p:cNvSpPr>
          <p:nvPr/>
        </p:nvSpPr>
        <p:spPr bwMode="auto">
          <a:xfrm>
            <a:off x="642938" y="71438"/>
            <a:ext cx="32750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四路抢答器电路构成</a:t>
            </a:r>
            <a:endParaRPr lang="zh-CN" altLang="en-US" sz="2400">
              <a:solidFill>
                <a:srgbClr val="0000FF"/>
              </a:solidFill>
            </a:endParaRPr>
          </a:p>
        </p:txBody>
      </p:sp>
      <p:pic>
        <p:nvPicPr>
          <p:cNvPr id="337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571500"/>
            <a:ext cx="7019925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6"/>
          <p:cNvGrpSpPr>
            <a:grpSpLocks/>
          </p:cNvGrpSpPr>
          <p:nvPr/>
        </p:nvGrpSpPr>
        <p:grpSpPr bwMode="auto">
          <a:xfrm>
            <a:off x="357188" y="5362575"/>
            <a:ext cx="2506662" cy="571500"/>
            <a:chOff x="357158" y="5572140"/>
            <a:chExt cx="2507418" cy="571504"/>
          </a:xfrm>
        </p:grpSpPr>
        <p:sp>
          <p:nvSpPr>
            <p:cNvPr id="5" name="圆角矩形标注 4"/>
            <p:cNvSpPr/>
            <p:nvPr/>
          </p:nvSpPr>
          <p:spPr>
            <a:xfrm>
              <a:off x="357158" y="5572140"/>
              <a:ext cx="2358148" cy="571504"/>
            </a:xfrm>
            <a:prstGeom prst="wedgeRoundRectCallout">
              <a:avLst>
                <a:gd name="adj1" fmla="val 61250"/>
                <a:gd name="adj2" fmla="val -52371"/>
                <a:gd name="adj3" fmla="val 1666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2018" name="矩形 5"/>
            <p:cNvSpPr>
              <a:spLocks noChangeArrowheads="1"/>
            </p:cNvSpPr>
            <p:nvPr/>
          </p:nvSpPr>
          <p:spPr bwMode="auto">
            <a:xfrm>
              <a:off x="357158" y="5643578"/>
              <a:ext cx="250741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抢答前电路先清零。</a:t>
              </a:r>
              <a:endParaRPr lang="zh-CN" altLang="en-US" sz="200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组合 12"/>
          <p:cNvGrpSpPr>
            <a:grpSpLocks/>
          </p:cNvGrpSpPr>
          <p:nvPr/>
        </p:nvGrpSpPr>
        <p:grpSpPr bwMode="auto">
          <a:xfrm>
            <a:off x="4572000" y="1362075"/>
            <a:ext cx="812800" cy="4400550"/>
            <a:chOff x="4572000" y="1571612"/>
            <a:chExt cx="812972" cy="4400638"/>
          </a:xfrm>
        </p:grpSpPr>
        <p:sp>
          <p:nvSpPr>
            <p:cNvPr id="42012" name="矩形 7"/>
            <p:cNvSpPr>
              <a:spLocks noChangeArrowheads="1"/>
            </p:cNvSpPr>
            <p:nvPr/>
          </p:nvSpPr>
          <p:spPr bwMode="auto">
            <a:xfrm>
              <a:off x="5072066" y="1571612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42013" name="矩形 8"/>
            <p:cNvSpPr>
              <a:spLocks noChangeArrowheads="1"/>
            </p:cNvSpPr>
            <p:nvPr/>
          </p:nvSpPr>
          <p:spPr bwMode="auto">
            <a:xfrm>
              <a:off x="5072066" y="2428868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42014" name="矩形 9"/>
            <p:cNvSpPr>
              <a:spLocks noChangeArrowheads="1"/>
            </p:cNvSpPr>
            <p:nvPr/>
          </p:nvSpPr>
          <p:spPr bwMode="auto">
            <a:xfrm>
              <a:off x="5072066" y="3205161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42015" name="矩形 10"/>
            <p:cNvSpPr>
              <a:spLocks noChangeArrowheads="1"/>
            </p:cNvSpPr>
            <p:nvPr/>
          </p:nvSpPr>
          <p:spPr bwMode="auto">
            <a:xfrm>
              <a:off x="5072066" y="4000504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42016" name="矩形 11"/>
            <p:cNvSpPr>
              <a:spLocks noChangeArrowheads="1"/>
            </p:cNvSpPr>
            <p:nvPr/>
          </p:nvSpPr>
          <p:spPr bwMode="auto">
            <a:xfrm>
              <a:off x="4572000" y="5572140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组合 13"/>
          <p:cNvGrpSpPr>
            <a:grpSpLocks/>
          </p:cNvGrpSpPr>
          <p:nvPr/>
        </p:nvGrpSpPr>
        <p:grpSpPr bwMode="auto">
          <a:xfrm>
            <a:off x="5500688" y="3362325"/>
            <a:ext cx="2500312" cy="571500"/>
            <a:chOff x="357158" y="5572140"/>
            <a:chExt cx="2500330" cy="571504"/>
          </a:xfrm>
        </p:grpSpPr>
        <p:sp>
          <p:nvSpPr>
            <p:cNvPr id="15" name="圆角矩形标注 14"/>
            <p:cNvSpPr/>
            <p:nvPr/>
          </p:nvSpPr>
          <p:spPr>
            <a:xfrm>
              <a:off x="357158" y="5572140"/>
              <a:ext cx="2500330" cy="571504"/>
            </a:xfrm>
            <a:prstGeom prst="wedgeRoundRectCallout">
              <a:avLst>
                <a:gd name="adj1" fmla="val -92273"/>
                <a:gd name="adj2" fmla="val 137628"/>
                <a:gd name="adj3" fmla="val 1666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2011" name="矩形 15"/>
            <p:cNvSpPr>
              <a:spLocks noChangeArrowheads="1"/>
            </p:cNvSpPr>
            <p:nvPr/>
          </p:nvSpPr>
          <p:spPr bwMode="auto">
            <a:xfrm>
              <a:off x="381434" y="5643578"/>
              <a:ext cx="228940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CLK</a:t>
              </a:r>
              <a:r>
                <a:rPr lang="zh-CN" altLang="en-US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脉冲被封锁。</a:t>
              </a:r>
              <a:endParaRPr lang="zh-CN" altLang="en-US" sz="2000">
                <a:solidFill>
                  <a:srgbClr val="000000"/>
                </a:solidFill>
              </a:endParaRPr>
            </a:p>
          </p:txBody>
        </p:sp>
      </p:grpSp>
      <p:cxnSp>
        <p:nvCxnSpPr>
          <p:cNvPr id="18" name="直接箭头连接符 17"/>
          <p:cNvCxnSpPr/>
          <p:nvPr/>
        </p:nvCxnSpPr>
        <p:spPr>
          <a:xfrm rot="5400000" flipH="1" flipV="1">
            <a:off x="3572669" y="5218906"/>
            <a:ext cx="1428750" cy="1588"/>
          </a:xfrm>
          <a:prstGeom prst="straightConnector1">
            <a:avLst/>
          </a:prstGeom>
          <a:ln w="1905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>
            <a:off x="2356644" y="1075532"/>
            <a:ext cx="428625" cy="15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32"/>
          <p:cNvGrpSpPr>
            <a:grpSpLocks/>
          </p:cNvGrpSpPr>
          <p:nvPr/>
        </p:nvGrpSpPr>
        <p:grpSpPr bwMode="auto">
          <a:xfrm>
            <a:off x="4500563" y="4319588"/>
            <a:ext cx="1455737" cy="1443037"/>
            <a:chOff x="4500562" y="4529088"/>
            <a:chExt cx="1455914" cy="1443162"/>
          </a:xfrm>
        </p:grpSpPr>
        <p:grpSp>
          <p:nvGrpSpPr>
            <p:cNvPr id="42004" name="组合 30"/>
            <p:cNvGrpSpPr>
              <a:grpSpLocks/>
            </p:cNvGrpSpPr>
            <p:nvPr/>
          </p:nvGrpSpPr>
          <p:grpSpPr bwMode="auto">
            <a:xfrm>
              <a:off x="4616284" y="5000636"/>
              <a:ext cx="1340192" cy="971614"/>
              <a:chOff x="4616284" y="5000636"/>
              <a:chExt cx="1340192" cy="971614"/>
            </a:xfrm>
          </p:grpSpPr>
          <p:sp>
            <p:nvSpPr>
              <p:cNvPr id="42006" name="矩形 26"/>
              <p:cNvSpPr>
                <a:spLocks noChangeArrowheads="1"/>
              </p:cNvSpPr>
              <p:nvPr/>
            </p:nvSpPr>
            <p:spPr bwMode="auto">
              <a:xfrm>
                <a:off x="5643570" y="5000636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sz="200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2007" name="组合 23"/>
              <p:cNvGrpSpPr>
                <a:grpSpLocks/>
              </p:cNvGrpSpPr>
              <p:nvPr/>
            </p:nvGrpSpPr>
            <p:grpSpPr bwMode="auto">
              <a:xfrm>
                <a:off x="4616284" y="5572140"/>
                <a:ext cx="312906" cy="400110"/>
                <a:chOff x="5786446" y="857232"/>
                <a:chExt cx="312906" cy="400110"/>
              </a:xfrm>
            </p:grpSpPr>
            <p:sp>
              <p:nvSpPr>
                <p:cNvPr id="29" name="矩形 28"/>
                <p:cNvSpPr/>
                <p:nvPr/>
              </p:nvSpPr>
              <p:spPr>
                <a:xfrm>
                  <a:off x="5858072" y="928701"/>
                  <a:ext cx="214338" cy="285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2009" name="矩形 29"/>
                <p:cNvSpPr>
                  <a:spLocks noChangeArrowheads="1"/>
                </p:cNvSpPr>
                <p:nvPr/>
              </p:nvSpPr>
              <p:spPr bwMode="auto">
                <a:xfrm>
                  <a:off x="5786446" y="857232"/>
                  <a:ext cx="312906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zh-CN" altLang="en-US" sz="200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42005" name="矩形 31"/>
            <p:cNvSpPr>
              <a:spLocks noChangeArrowheads="1"/>
            </p:cNvSpPr>
            <p:nvPr/>
          </p:nvSpPr>
          <p:spPr bwMode="auto">
            <a:xfrm>
              <a:off x="4500562" y="4529088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组合 34"/>
          <p:cNvGrpSpPr>
            <a:grpSpLocks/>
          </p:cNvGrpSpPr>
          <p:nvPr/>
        </p:nvGrpSpPr>
        <p:grpSpPr bwMode="auto">
          <a:xfrm>
            <a:off x="5072063" y="890588"/>
            <a:ext cx="1604962" cy="828675"/>
            <a:chOff x="5072066" y="1100064"/>
            <a:chExt cx="1604974" cy="828738"/>
          </a:xfrm>
        </p:grpSpPr>
        <p:grpSp>
          <p:nvGrpSpPr>
            <p:cNvPr id="41998" name="组合 24"/>
            <p:cNvGrpSpPr>
              <a:grpSpLocks/>
            </p:cNvGrpSpPr>
            <p:nvPr/>
          </p:nvGrpSpPr>
          <p:grpSpPr bwMode="auto">
            <a:xfrm>
              <a:off x="5072066" y="1100064"/>
              <a:ext cx="312906" cy="828738"/>
              <a:chOff x="5072066" y="1100064"/>
              <a:chExt cx="312906" cy="828738"/>
            </a:xfrm>
          </p:grpSpPr>
          <p:sp>
            <p:nvSpPr>
              <p:cNvPr id="42000" name="矩形 20"/>
              <p:cNvSpPr>
                <a:spLocks noChangeArrowheads="1"/>
              </p:cNvSpPr>
              <p:nvPr/>
            </p:nvSpPr>
            <p:spPr bwMode="auto">
              <a:xfrm>
                <a:off x="5072066" y="1100064"/>
                <a:ext cx="31290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sz="200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2001" name="组合 23"/>
              <p:cNvGrpSpPr>
                <a:grpSpLocks/>
              </p:cNvGrpSpPr>
              <p:nvPr/>
            </p:nvGrpSpPr>
            <p:grpSpPr bwMode="auto">
              <a:xfrm>
                <a:off x="5072066" y="1528692"/>
                <a:ext cx="312906" cy="400110"/>
                <a:chOff x="5786446" y="857232"/>
                <a:chExt cx="312906" cy="400110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5857883" y="928704"/>
                  <a:ext cx="214314" cy="2857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2003" name="矩形 21"/>
                <p:cNvSpPr>
                  <a:spLocks noChangeArrowheads="1"/>
                </p:cNvSpPr>
                <p:nvPr/>
              </p:nvSpPr>
              <p:spPr bwMode="auto">
                <a:xfrm>
                  <a:off x="5786446" y="857232"/>
                  <a:ext cx="312906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b="1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endParaRPr lang="zh-CN" altLang="en-US" sz="200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34" name="等腰三角形 33"/>
            <p:cNvSpPr/>
            <p:nvPr/>
          </p:nvSpPr>
          <p:spPr>
            <a:xfrm rot="5400000">
              <a:off x="6353174" y="1347741"/>
              <a:ext cx="395318" cy="25241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2" name="组合 35"/>
          <p:cNvGrpSpPr>
            <a:grpSpLocks/>
          </p:cNvGrpSpPr>
          <p:nvPr/>
        </p:nvGrpSpPr>
        <p:grpSpPr bwMode="auto">
          <a:xfrm>
            <a:off x="5500688" y="6005513"/>
            <a:ext cx="2571750" cy="571500"/>
            <a:chOff x="357158" y="5572140"/>
            <a:chExt cx="2571768" cy="571504"/>
          </a:xfrm>
        </p:grpSpPr>
        <p:sp>
          <p:nvSpPr>
            <p:cNvPr id="37" name="圆角矩形标注 36"/>
            <p:cNvSpPr/>
            <p:nvPr/>
          </p:nvSpPr>
          <p:spPr>
            <a:xfrm>
              <a:off x="357158" y="5572140"/>
              <a:ext cx="2500329" cy="571504"/>
            </a:xfrm>
            <a:prstGeom prst="wedgeRoundRectCallout">
              <a:avLst>
                <a:gd name="adj1" fmla="val -75892"/>
                <a:gd name="adj2" fmla="val -17370"/>
                <a:gd name="adj3" fmla="val 1666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1997" name="矩形 37"/>
            <p:cNvSpPr>
              <a:spLocks noChangeArrowheads="1"/>
            </p:cNvSpPr>
            <p:nvPr/>
          </p:nvSpPr>
          <p:spPr bwMode="auto">
            <a:xfrm>
              <a:off x="381434" y="5643578"/>
              <a:ext cx="254749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CLK</a:t>
              </a:r>
              <a:r>
                <a:rPr lang="zh-CN" altLang="en-US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连续脉冲输入。</a:t>
              </a:r>
              <a:endParaRPr lang="zh-CN" altLang="en-US" sz="200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xit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xit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xit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90"/>
          <p:cNvSpPr>
            <a:spLocks noChangeArrowheads="1"/>
          </p:cNvSpPr>
          <p:nvPr/>
        </p:nvSpPr>
        <p:spPr bwMode="auto">
          <a:xfrm>
            <a:off x="101600" y="71438"/>
            <a:ext cx="5041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§5.2  </a:t>
            </a:r>
            <a:r>
              <a:rPr lang="zh-CN" altLang="en-US" sz="36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锁存器（</a:t>
            </a:r>
            <a:r>
              <a:rPr lang="en-US" altLang="zh-CN" sz="36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Latch</a:t>
            </a:r>
            <a:r>
              <a:rPr lang="zh-CN" altLang="en-US" sz="36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</a:t>
            </a:r>
            <a:r>
              <a:rPr lang="zh-CN" altLang="en-US" sz="36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601663" y="690563"/>
            <a:ext cx="3289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一、基本</a:t>
            </a:r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锁存器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887413" y="1252538"/>
            <a:ext cx="3600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1.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电路结构和工作原理</a:t>
            </a:r>
          </a:p>
        </p:txBody>
      </p:sp>
      <p:grpSp>
        <p:nvGrpSpPr>
          <p:cNvPr id="2" name="组合 70"/>
          <p:cNvGrpSpPr>
            <a:grpSpLocks/>
          </p:cNvGrpSpPr>
          <p:nvPr/>
        </p:nvGrpSpPr>
        <p:grpSpPr bwMode="auto">
          <a:xfrm>
            <a:off x="1387475" y="1857375"/>
            <a:ext cx="2214563" cy="3429000"/>
            <a:chOff x="819828" y="1928802"/>
            <a:chExt cx="2155137" cy="3643338"/>
          </a:xfrm>
        </p:grpSpPr>
        <p:grpSp>
          <p:nvGrpSpPr>
            <p:cNvPr id="15457" name="组合 20"/>
            <p:cNvGrpSpPr>
              <a:grpSpLocks/>
            </p:cNvGrpSpPr>
            <p:nvPr/>
          </p:nvGrpSpPr>
          <p:grpSpPr bwMode="auto">
            <a:xfrm rot="-5400000">
              <a:off x="616395" y="3428679"/>
              <a:ext cx="1051395" cy="644530"/>
              <a:chOff x="856430" y="3429000"/>
              <a:chExt cx="1051395" cy="644530"/>
            </a:xfrm>
          </p:grpSpPr>
          <p:grpSp>
            <p:nvGrpSpPr>
              <p:cNvPr id="15485" name="组合 18"/>
              <p:cNvGrpSpPr>
                <a:grpSpLocks/>
              </p:cNvGrpSpPr>
              <p:nvPr/>
            </p:nvGrpSpPr>
            <p:grpSpPr bwMode="auto">
              <a:xfrm>
                <a:off x="856430" y="3429000"/>
                <a:ext cx="858050" cy="644530"/>
                <a:chOff x="856430" y="3286124"/>
                <a:chExt cx="1429554" cy="787406"/>
              </a:xfrm>
            </p:grpSpPr>
            <p:sp>
              <p:nvSpPr>
                <p:cNvPr id="13" name="弧形 12"/>
                <p:cNvSpPr/>
                <p:nvPr/>
              </p:nvSpPr>
              <p:spPr>
                <a:xfrm>
                  <a:off x="1244084" y="3286124"/>
                  <a:ext cx="972321" cy="785145"/>
                </a:xfrm>
                <a:prstGeom prst="arc">
                  <a:avLst>
                    <a:gd name="adj1" fmla="val 16200000"/>
                    <a:gd name="adj2" fmla="val 5524654"/>
                  </a:avLst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cxnSp>
              <p:nvCxnSpPr>
                <p:cNvPr id="15" name="直接连接符 14"/>
                <p:cNvCxnSpPr>
                  <a:endCxn id="13" idx="0"/>
                </p:cNvCxnSpPr>
                <p:nvPr/>
              </p:nvCxnSpPr>
              <p:spPr>
                <a:xfrm>
                  <a:off x="836608" y="3286125"/>
                  <a:ext cx="910497" cy="18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/>
                <p:nvPr/>
              </p:nvCxnSpPr>
              <p:spPr>
                <a:xfrm>
                  <a:off x="836608" y="4071269"/>
                  <a:ext cx="910497" cy="18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/>
              </p:nvCxnSpPr>
              <p:spPr>
                <a:xfrm rot="5400000">
                  <a:off x="464169" y="3678236"/>
                  <a:ext cx="787033" cy="280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椭圆 19"/>
              <p:cNvSpPr/>
              <p:nvPr/>
            </p:nvSpPr>
            <p:spPr>
              <a:xfrm>
                <a:off x="1716573" y="3656101"/>
                <a:ext cx="190600" cy="17457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15458" name="组合 21"/>
            <p:cNvGrpSpPr>
              <a:grpSpLocks/>
            </p:cNvGrpSpPr>
            <p:nvPr/>
          </p:nvGrpSpPr>
          <p:grpSpPr bwMode="auto">
            <a:xfrm rot="-5400000">
              <a:off x="2127099" y="3430271"/>
              <a:ext cx="1051202" cy="644530"/>
              <a:chOff x="856430" y="3429000"/>
              <a:chExt cx="1051202" cy="644530"/>
            </a:xfrm>
          </p:grpSpPr>
          <p:grpSp>
            <p:nvGrpSpPr>
              <p:cNvPr id="15479" name="组合 18"/>
              <p:cNvGrpSpPr>
                <a:grpSpLocks/>
              </p:cNvGrpSpPr>
              <p:nvPr/>
            </p:nvGrpSpPr>
            <p:grpSpPr bwMode="auto">
              <a:xfrm>
                <a:off x="856430" y="3429000"/>
                <a:ext cx="858050" cy="644530"/>
                <a:chOff x="856430" y="3286124"/>
                <a:chExt cx="1429554" cy="787406"/>
              </a:xfrm>
            </p:grpSpPr>
            <p:sp>
              <p:nvSpPr>
                <p:cNvPr id="25" name="弧形 24"/>
                <p:cNvSpPr/>
                <p:nvPr/>
              </p:nvSpPr>
              <p:spPr>
                <a:xfrm>
                  <a:off x="1229714" y="3286498"/>
                  <a:ext cx="1000423" cy="785145"/>
                </a:xfrm>
                <a:prstGeom prst="arc">
                  <a:avLst>
                    <a:gd name="adj1" fmla="val 16200000"/>
                    <a:gd name="adj2" fmla="val 5524654"/>
                  </a:avLst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cxnSp>
              <p:nvCxnSpPr>
                <p:cNvPr id="26" name="直接连接符 25"/>
                <p:cNvCxnSpPr>
                  <a:endCxn id="25" idx="0"/>
                </p:cNvCxnSpPr>
                <p:nvPr/>
              </p:nvCxnSpPr>
              <p:spPr>
                <a:xfrm>
                  <a:off x="855959" y="3286497"/>
                  <a:ext cx="930169" cy="18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/>
                <p:nvPr/>
              </p:nvCxnSpPr>
              <p:spPr>
                <a:xfrm>
                  <a:off x="855959" y="4071642"/>
                  <a:ext cx="930169" cy="18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/>
                <p:cNvCxnSpPr/>
                <p:nvPr/>
              </p:nvCxnSpPr>
              <p:spPr>
                <a:xfrm rot="5400000">
                  <a:off x="463849" y="3678609"/>
                  <a:ext cx="787033" cy="281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椭圆 23"/>
              <p:cNvSpPr/>
              <p:nvPr/>
            </p:nvSpPr>
            <p:spPr>
              <a:xfrm>
                <a:off x="1716381" y="3656407"/>
                <a:ext cx="190601" cy="17457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30" name="直接连接符 29"/>
            <p:cNvCxnSpPr/>
            <p:nvPr/>
          </p:nvCxnSpPr>
          <p:spPr>
            <a:xfrm rot="5400000">
              <a:off x="606800" y="4679087"/>
              <a:ext cx="786016" cy="154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5400000">
              <a:off x="2394251" y="4679087"/>
              <a:ext cx="786016" cy="15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1072945" y="4500294"/>
              <a:ext cx="428430" cy="154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rot="5400000">
              <a:off x="2287237" y="4500294"/>
              <a:ext cx="428430" cy="154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rot="5400000">
              <a:off x="2250575" y="2820310"/>
              <a:ext cx="786016" cy="154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64" name="组合 69"/>
            <p:cNvGrpSpPr>
              <a:grpSpLocks/>
            </p:cNvGrpSpPr>
            <p:nvPr/>
          </p:nvGrpSpPr>
          <p:grpSpPr bwMode="auto">
            <a:xfrm>
              <a:off x="1285852" y="2857496"/>
              <a:ext cx="1357322" cy="1858976"/>
              <a:chOff x="1500166" y="2857496"/>
              <a:chExt cx="1357322" cy="1858976"/>
            </a:xfrm>
          </p:grpSpPr>
          <p:cxnSp>
            <p:nvCxnSpPr>
              <p:cNvPr id="34" name="直接连接符 33"/>
              <p:cNvCxnSpPr/>
              <p:nvPr/>
            </p:nvCxnSpPr>
            <p:spPr>
              <a:xfrm rot="10800000">
                <a:off x="1500702" y="4715281"/>
                <a:ext cx="214742" cy="1687"/>
              </a:xfrm>
              <a:prstGeom prst="line">
                <a:avLst/>
              </a:prstGeom>
              <a:ln w="254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rot="10800000">
                <a:off x="2642384" y="2858191"/>
                <a:ext cx="214741" cy="1686"/>
              </a:xfrm>
              <a:prstGeom prst="line">
                <a:avLst/>
              </a:prstGeom>
              <a:ln w="254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rot="5400000">
                <a:off x="1250369" y="3323266"/>
                <a:ext cx="1857090" cy="926940"/>
              </a:xfrm>
              <a:prstGeom prst="line">
                <a:avLst/>
              </a:prstGeom>
              <a:ln w="254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65" name="组合 68"/>
            <p:cNvGrpSpPr>
              <a:grpSpLocks/>
            </p:cNvGrpSpPr>
            <p:nvPr/>
          </p:nvGrpSpPr>
          <p:grpSpPr bwMode="auto">
            <a:xfrm>
              <a:off x="1142976" y="2857496"/>
              <a:ext cx="1357322" cy="1858976"/>
              <a:chOff x="1357290" y="2857496"/>
              <a:chExt cx="1357322" cy="1858976"/>
            </a:xfrm>
          </p:grpSpPr>
          <p:cxnSp>
            <p:nvCxnSpPr>
              <p:cNvPr id="44" name="直接连接符 43"/>
              <p:cNvCxnSpPr/>
              <p:nvPr/>
            </p:nvCxnSpPr>
            <p:spPr>
              <a:xfrm>
                <a:off x="2500253" y="4715281"/>
                <a:ext cx="214741" cy="1687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V="1">
                <a:off x="1357026" y="2858191"/>
                <a:ext cx="214741" cy="168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16200000" flipH="1">
                <a:off x="1107464" y="3322494"/>
                <a:ext cx="1857090" cy="92848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直接连接符 46"/>
            <p:cNvCxnSpPr/>
            <p:nvPr/>
          </p:nvCxnSpPr>
          <p:spPr>
            <a:xfrm rot="5400000">
              <a:off x="750477" y="2820310"/>
              <a:ext cx="786016" cy="15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椭圆 62"/>
            <p:cNvSpPr/>
            <p:nvPr/>
          </p:nvSpPr>
          <p:spPr>
            <a:xfrm>
              <a:off x="1105635" y="2832890"/>
              <a:ext cx="71065" cy="708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2605733" y="2824456"/>
              <a:ext cx="71065" cy="725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aphicFrame>
          <p:nvGraphicFramePr>
            <p:cNvPr id="15469" name="Object 10"/>
            <p:cNvGraphicFramePr>
              <a:graphicFrameLocks noChangeAspect="1"/>
            </p:cNvGraphicFramePr>
            <p:nvPr/>
          </p:nvGraphicFramePr>
          <p:xfrm>
            <a:off x="857224" y="5145103"/>
            <a:ext cx="274637" cy="427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91" name="公式" r:id="rId3" imgW="139579" imgH="215713" progId="Equation.3">
                    <p:embed/>
                  </p:oleObj>
                </mc:Choice>
                <mc:Fallback>
                  <p:oleObj name="公式" r:id="rId3" imgW="139579" imgH="215713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7224" y="5145103"/>
                          <a:ext cx="274637" cy="4270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70" name="Object 11"/>
            <p:cNvGraphicFramePr>
              <a:graphicFrameLocks noChangeAspect="1"/>
            </p:cNvGraphicFramePr>
            <p:nvPr/>
          </p:nvGraphicFramePr>
          <p:xfrm>
            <a:off x="2630476" y="5143512"/>
            <a:ext cx="298450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92" name="公式" r:id="rId5" imgW="152268" imgH="203024" progId="Equation.3">
                    <p:embed/>
                  </p:oleObj>
                </mc:Choice>
                <mc:Fallback>
                  <p:oleObj name="公式" r:id="rId5" imgW="152268" imgH="203024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0476" y="5143512"/>
                          <a:ext cx="298450" cy="401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71" name="Object 12"/>
            <p:cNvGraphicFramePr>
              <a:graphicFrameLocks noChangeAspect="1"/>
            </p:cNvGraphicFramePr>
            <p:nvPr/>
          </p:nvGraphicFramePr>
          <p:xfrm>
            <a:off x="2500298" y="1928802"/>
            <a:ext cx="298450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93" name="公式" r:id="rId7" imgW="152334" imgH="241195" progId="Equation.3">
                    <p:embed/>
                  </p:oleObj>
                </mc:Choice>
                <mc:Fallback>
                  <p:oleObj name="公式" r:id="rId7" imgW="152334" imgH="241195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0298" y="1928802"/>
                          <a:ext cx="298450" cy="476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72" name="Object 13"/>
            <p:cNvGraphicFramePr>
              <a:graphicFrameLocks noChangeAspect="1"/>
            </p:cNvGraphicFramePr>
            <p:nvPr/>
          </p:nvGraphicFramePr>
          <p:xfrm>
            <a:off x="989011" y="2012950"/>
            <a:ext cx="298450" cy="40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94" name="公式" r:id="rId9" imgW="152268" imgH="203024" progId="Equation.3">
                    <p:embed/>
                  </p:oleObj>
                </mc:Choice>
                <mc:Fallback>
                  <p:oleObj name="公式" r:id="rId9" imgW="152268" imgH="203024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9011" y="2012950"/>
                          <a:ext cx="298450" cy="401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91"/>
          <p:cNvGrpSpPr>
            <a:grpSpLocks/>
          </p:cNvGrpSpPr>
          <p:nvPr/>
        </p:nvGrpSpPr>
        <p:grpSpPr bwMode="auto">
          <a:xfrm>
            <a:off x="5072063" y="1323975"/>
            <a:ext cx="3429000" cy="2962275"/>
            <a:chOff x="5214942" y="714356"/>
            <a:chExt cx="3429024" cy="2961995"/>
          </a:xfrm>
        </p:grpSpPr>
        <p:grpSp>
          <p:nvGrpSpPr>
            <p:cNvPr id="15441" name="组合 87"/>
            <p:cNvGrpSpPr>
              <a:grpSpLocks/>
            </p:cNvGrpSpPr>
            <p:nvPr/>
          </p:nvGrpSpPr>
          <p:grpSpPr bwMode="auto">
            <a:xfrm>
              <a:off x="5214942" y="1176021"/>
              <a:ext cx="3429024" cy="2500330"/>
              <a:chOff x="5214942" y="1714488"/>
              <a:chExt cx="3429024" cy="2500330"/>
            </a:xfrm>
          </p:grpSpPr>
          <p:grpSp>
            <p:nvGrpSpPr>
              <p:cNvPr id="15443" name="组合 85"/>
              <p:cNvGrpSpPr>
                <a:grpSpLocks/>
              </p:cNvGrpSpPr>
              <p:nvPr/>
            </p:nvGrpSpPr>
            <p:grpSpPr bwMode="auto">
              <a:xfrm>
                <a:off x="5214942" y="1714488"/>
                <a:ext cx="3429024" cy="2500330"/>
                <a:chOff x="5214942" y="1714488"/>
                <a:chExt cx="3000396" cy="2500330"/>
              </a:xfrm>
            </p:grpSpPr>
            <p:cxnSp>
              <p:nvCxnSpPr>
                <p:cNvPr id="73" name="直接连接符 72"/>
                <p:cNvCxnSpPr/>
                <p:nvPr/>
              </p:nvCxnSpPr>
              <p:spPr>
                <a:xfrm>
                  <a:off x="5214942" y="1714742"/>
                  <a:ext cx="3000396" cy="1587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/>
                <p:nvPr/>
              </p:nvCxnSpPr>
              <p:spPr>
                <a:xfrm>
                  <a:off x="5214942" y="2213170"/>
                  <a:ext cx="3000396" cy="1587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/>
                <p:cNvCxnSpPr/>
                <p:nvPr/>
              </p:nvCxnSpPr>
              <p:spPr>
                <a:xfrm>
                  <a:off x="5214942" y="2714773"/>
                  <a:ext cx="3000396" cy="1587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/>
                <p:cNvCxnSpPr/>
                <p:nvPr/>
              </p:nvCxnSpPr>
              <p:spPr>
                <a:xfrm>
                  <a:off x="5214942" y="3213201"/>
                  <a:ext cx="3000396" cy="1587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/>
                <p:cNvCxnSpPr/>
                <p:nvPr/>
              </p:nvCxnSpPr>
              <p:spPr>
                <a:xfrm>
                  <a:off x="5214942" y="3714803"/>
                  <a:ext cx="3000396" cy="1587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/>
                <p:cNvCxnSpPr/>
                <p:nvPr/>
              </p:nvCxnSpPr>
              <p:spPr>
                <a:xfrm>
                  <a:off x="5214942" y="4213231"/>
                  <a:ext cx="3000396" cy="1587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直接连接符 78"/>
              <p:cNvCxnSpPr/>
              <p:nvPr/>
            </p:nvCxnSpPr>
            <p:spPr>
              <a:xfrm rot="5400000">
                <a:off x="4965830" y="2963986"/>
                <a:ext cx="2500076" cy="1587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5445" name="Object 14"/>
              <p:cNvGraphicFramePr>
                <a:graphicFrameLocks noChangeAspect="1"/>
              </p:cNvGraphicFramePr>
              <p:nvPr/>
            </p:nvGraphicFramePr>
            <p:xfrm>
              <a:off x="5286380" y="1785926"/>
              <a:ext cx="298450" cy="4016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95" name="公式" r:id="rId11" imgW="152268" imgH="203024" progId="Equation.3">
                      <p:embed/>
                    </p:oleObj>
                  </mc:Choice>
                  <mc:Fallback>
                    <p:oleObj name="公式" r:id="rId11" imgW="152268" imgH="203024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6380" y="1785926"/>
                            <a:ext cx="298450" cy="4016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446" name="Object 15"/>
              <p:cNvGraphicFramePr>
                <a:graphicFrameLocks noChangeAspect="1"/>
              </p:cNvGraphicFramePr>
              <p:nvPr/>
            </p:nvGraphicFramePr>
            <p:xfrm>
              <a:off x="5786446" y="1785926"/>
              <a:ext cx="274637" cy="4270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96" name="公式" r:id="rId12" imgW="139579" imgH="215713" progId="Equation.3">
                      <p:embed/>
                    </p:oleObj>
                  </mc:Choice>
                  <mc:Fallback>
                    <p:oleObj name="公式" r:id="rId12" imgW="139579" imgH="215713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86446" y="1785926"/>
                            <a:ext cx="274637" cy="4270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447" name="Object 16"/>
              <p:cNvGraphicFramePr>
                <a:graphicFrameLocks noChangeAspect="1"/>
              </p:cNvGraphicFramePr>
              <p:nvPr/>
            </p:nvGraphicFramePr>
            <p:xfrm>
              <a:off x="6429388" y="1785926"/>
              <a:ext cx="298450" cy="4016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97" name="公式" r:id="rId13" imgW="152268" imgH="203024" progId="Equation.3">
                      <p:embed/>
                    </p:oleObj>
                  </mc:Choice>
                  <mc:Fallback>
                    <p:oleObj name="公式" r:id="rId13" imgW="152268" imgH="203024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29388" y="1785926"/>
                            <a:ext cx="298450" cy="4016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448" name="Object 17"/>
              <p:cNvGraphicFramePr>
                <a:graphicFrameLocks noChangeAspect="1"/>
              </p:cNvGraphicFramePr>
              <p:nvPr/>
            </p:nvGraphicFramePr>
            <p:xfrm>
              <a:off x="6929454" y="1714488"/>
              <a:ext cx="298450" cy="476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98" name="公式" r:id="rId14" imgW="152334" imgH="241195" progId="Equation.3">
                      <p:embed/>
                    </p:oleObj>
                  </mc:Choice>
                  <mc:Fallback>
                    <p:oleObj name="公式" r:id="rId14" imgW="152334" imgH="241195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29454" y="1714488"/>
                            <a:ext cx="298450" cy="476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85" name="直接连接符 84"/>
              <p:cNvCxnSpPr/>
              <p:nvPr/>
            </p:nvCxnSpPr>
            <p:spPr>
              <a:xfrm rot="5400000">
                <a:off x="6108838" y="2963986"/>
                <a:ext cx="2500076" cy="1587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50" name="矩形 86"/>
              <p:cNvSpPr>
                <a:spLocks noChangeArrowheads="1"/>
              </p:cNvSpPr>
              <p:nvPr/>
            </p:nvSpPr>
            <p:spPr bwMode="auto">
              <a:xfrm>
                <a:off x="7643834" y="1735126"/>
                <a:ext cx="80342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400" b="1">
                    <a:solidFill>
                      <a:srgbClr val="C00000"/>
                    </a:solidFill>
                    <a:latin typeface="Times New Roman" pitchFamily="18" charset="0"/>
                  </a:rPr>
                  <a:t>说明</a:t>
                </a:r>
                <a:endParaRPr lang="zh-CN" altLang="en-US" sz="240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5442" name="矩形 88"/>
            <p:cNvSpPr>
              <a:spLocks noChangeArrowheads="1"/>
            </p:cNvSpPr>
            <p:nvPr/>
          </p:nvSpPr>
          <p:spPr bwMode="auto">
            <a:xfrm>
              <a:off x="6143636" y="714356"/>
              <a:ext cx="14189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Char char="n"/>
              </a:pP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 功能表</a:t>
              </a:r>
              <a:endParaRPr lang="zh-CN" altLang="en-US" sz="240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组合 92"/>
          <p:cNvGrpSpPr>
            <a:grpSpLocks/>
          </p:cNvGrpSpPr>
          <p:nvPr/>
        </p:nvGrpSpPr>
        <p:grpSpPr bwMode="auto">
          <a:xfrm>
            <a:off x="5857875" y="4429125"/>
            <a:ext cx="1728788" cy="2319338"/>
            <a:chOff x="6000760" y="4538947"/>
            <a:chExt cx="1728358" cy="2319053"/>
          </a:xfrm>
        </p:grpSpPr>
        <p:pic>
          <p:nvPicPr>
            <p:cNvPr id="15439" name="Picture 18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6512" y="4999460"/>
              <a:ext cx="1190627" cy="1858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440" name="矩形 90"/>
            <p:cNvSpPr>
              <a:spLocks noChangeArrowheads="1"/>
            </p:cNvSpPr>
            <p:nvPr/>
          </p:nvSpPr>
          <p:spPr bwMode="auto">
            <a:xfrm>
              <a:off x="6000760" y="4538947"/>
              <a:ext cx="17283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Char char="n"/>
              </a:pP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 逻辑符号</a:t>
              </a:r>
              <a:endParaRPr lang="zh-CN" altLang="en-US" sz="240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组合 126"/>
          <p:cNvGrpSpPr>
            <a:grpSpLocks/>
          </p:cNvGrpSpPr>
          <p:nvPr/>
        </p:nvGrpSpPr>
        <p:grpSpPr bwMode="auto">
          <a:xfrm>
            <a:off x="1244600" y="4395788"/>
            <a:ext cx="2481263" cy="461962"/>
            <a:chOff x="1142976" y="4396095"/>
            <a:chExt cx="2481694" cy="461665"/>
          </a:xfrm>
        </p:grpSpPr>
        <p:sp>
          <p:nvSpPr>
            <p:cNvPr id="15437" name="矩形 93"/>
            <p:cNvSpPr>
              <a:spLocks noChangeArrowheads="1"/>
            </p:cNvSpPr>
            <p:nvPr/>
          </p:nvSpPr>
          <p:spPr bwMode="auto">
            <a:xfrm>
              <a:off x="3286116" y="4396095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  <a:endParaRPr lang="zh-CN" altLang="en-US" sz="2400"/>
            </a:p>
          </p:txBody>
        </p:sp>
        <p:sp>
          <p:nvSpPr>
            <p:cNvPr id="15438" name="矩形 94"/>
            <p:cNvSpPr>
              <a:spLocks noChangeArrowheads="1"/>
            </p:cNvSpPr>
            <p:nvPr/>
          </p:nvSpPr>
          <p:spPr bwMode="auto">
            <a:xfrm>
              <a:off x="1142976" y="4396095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  <a:endParaRPr lang="zh-CN" altLang="en-US" sz="2400"/>
            </a:p>
          </p:txBody>
        </p:sp>
      </p:grpSp>
      <p:grpSp>
        <p:nvGrpSpPr>
          <p:cNvPr id="21" name="组合 97"/>
          <p:cNvGrpSpPr>
            <a:grpSpLocks/>
          </p:cNvGrpSpPr>
          <p:nvPr/>
        </p:nvGrpSpPr>
        <p:grpSpPr bwMode="auto">
          <a:xfrm>
            <a:off x="5143500" y="2298700"/>
            <a:ext cx="785813" cy="461963"/>
            <a:chOff x="5286380" y="2285992"/>
            <a:chExt cx="785818" cy="461665"/>
          </a:xfrm>
        </p:grpSpPr>
        <p:sp>
          <p:nvSpPr>
            <p:cNvPr id="15435" name="矩形 95"/>
            <p:cNvSpPr>
              <a:spLocks noChangeArrowheads="1"/>
            </p:cNvSpPr>
            <p:nvPr/>
          </p:nvSpPr>
          <p:spPr bwMode="auto">
            <a:xfrm>
              <a:off x="5286380" y="2285992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  <a:endParaRPr lang="zh-CN" altLang="en-US" sz="2400"/>
            </a:p>
          </p:txBody>
        </p:sp>
        <p:sp>
          <p:nvSpPr>
            <p:cNvPr id="15436" name="矩形 96"/>
            <p:cNvSpPr>
              <a:spLocks noChangeArrowheads="1"/>
            </p:cNvSpPr>
            <p:nvPr/>
          </p:nvSpPr>
          <p:spPr bwMode="auto">
            <a:xfrm>
              <a:off x="5733644" y="2285992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  <a:endParaRPr lang="zh-CN" altLang="en-US" sz="2400"/>
            </a:p>
          </p:txBody>
        </p:sp>
      </p:grpSp>
      <p:grpSp>
        <p:nvGrpSpPr>
          <p:cNvPr id="22" name="组合 98"/>
          <p:cNvGrpSpPr>
            <a:grpSpLocks/>
          </p:cNvGrpSpPr>
          <p:nvPr/>
        </p:nvGrpSpPr>
        <p:grpSpPr bwMode="auto">
          <a:xfrm>
            <a:off x="6286500" y="2298700"/>
            <a:ext cx="785813" cy="461963"/>
            <a:chOff x="5286380" y="2285992"/>
            <a:chExt cx="785818" cy="461665"/>
          </a:xfrm>
        </p:grpSpPr>
        <p:sp>
          <p:nvSpPr>
            <p:cNvPr id="15433" name="矩形 99"/>
            <p:cNvSpPr>
              <a:spLocks noChangeArrowheads="1"/>
            </p:cNvSpPr>
            <p:nvPr/>
          </p:nvSpPr>
          <p:spPr bwMode="auto">
            <a:xfrm>
              <a:off x="5286380" y="2285992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C00000"/>
                  </a:solidFill>
                  <a:latin typeface="Times New Roman" pitchFamily="18" charset="0"/>
                </a:rPr>
                <a:t>0</a:t>
              </a:r>
              <a:endParaRPr lang="zh-CN" altLang="en-US" sz="2400">
                <a:solidFill>
                  <a:srgbClr val="C00000"/>
                </a:solidFill>
              </a:endParaRPr>
            </a:p>
          </p:txBody>
        </p:sp>
        <p:sp>
          <p:nvSpPr>
            <p:cNvPr id="15434" name="矩形 100"/>
            <p:cNvSpPr>
              <a:spLocks noChangeArrowheads="1"/>
            </p:cNvSpPr>
            <p:nvPr/>
          </p:nvSpPr>
          <p:spPr bwMode="auto">
            <a:xfrm>
              <a:off x="5733644" y="2285992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C00000"/>
                  </a:solidFill>
                  <a:latin typeface="Times New Roman" pitchFamily="18" charset="0"/>
                </a:rPr>
                <a:t>1</a:t>
              </a:r>
              <a:endParaRPr lang="zh-CN" altLang="en-US" sz="2400">
                <a:solidFill>
                  <a:srgbClr val="C00000"/>
                </a:solidFill>
              </a:endParaRPr>
            </a:p>
          </p:txBody>
        </p:sp>
      </p:grpSp>
      <p:sp>
        <p:nvSpPr>
          <p:cNvPr id="102" name="矩形 101"/>
          <p:cNvSpPr>
            <a:spLocks noChangeArrowheads="1"/>
          </p:cNvSpPr>
          <p:nvPr/>
        </p:nvSpPr>
        <p:spPr bwMode="auto">
          <a:xfrm>
            <a:off x="7426325" y="2311400"/>
            <a:ext cx="957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000" b="1">
                <a:latin typeface="Times New Roman" pitchFamily="18" charset="0"/>
              </a:rPr>
              <a:t>置“</a:t>
            </a:r>
            <a:r>
              <a:rPr kumimoji="1" lang="en-US" altLang="zh-CN" sz="2000" b="1">
                <a:latin typeface="Times New Roman" pitchFamily="18" charset="0"/>
              </a:rPr>
              <a:t>0”</a:t>
            </a:r>
            <a:endParaRPr kumimoji="1" lang="zh-CN" altLang="en-US" sz="2000" b="1">
              <a:latin typeface="Times New Roman" pitchFamily="18" charset="0"/>
            </a:endParaRPr>
          </a:p>
        </p:txBody>
      </p:sp>
      <p:sp>
        <p:nvSpPr>
          <p:cNvPr id="103" name="矩形 102"/>
          <p:cNvSpPr>
            <a:spLocks noChangeArrowheads="1"/>
          </p:cNvSpPr>
          <p:nvPr/>
        </p:nvSpPr>
        <p:spPr bwMode="auto">
          <a:xfrm>
            <a:off x="7429500" y="2819400"/>
            <a:ext cx="957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000" b="1">
                <a:latin typeface="Times New Roman" pitchFamily="18" charset="0"/>
              </a:rPr>
              <a:t>置“</a:t>
            </a:r>
            <a:r>
              <a:rPr kumimoji="1" lang="en-US" altLang="zh-CN" sz="2000" b="1">
                <a:latin typeface="Times New Roman" pitchFamily="18" charset="0"/>
              </a:rPr>
              <a:t>1”</a:t>
            </a:r>
            <a:endParaRPr kumimoji="1" lang="zh-CN" altLang="en-US" sz="2000" b="1">
              <a:latin typeface="Times New Roman" pitchFamily="18" charset="0"/>
            </a:endParaRPr>
          </a:p>
        </p:txBody>
      </p:sp>
      <p:grpSp>
        <p:nvGrpSpPr>
          <p:cNvPr id="23" name="组合 103"/>
          <p:cNvGrpSpPr>
            <a:grpSpLocks/>
          </p:cNvGrpSpPr>
          <p:nvPr/>
        </p:nvGrpSpPr>
        <p:grpSpPr bwMode="auto">
          <a:xfrm>
            <a:off x="5143500" y="2811463"/>
            <a:ext cx="785813" cy="461962"/>
            <a:chOff x="5286380" y="2285992"/>
            <a:chExt cx="785818" cy="461665"/>
          </a:xfrm>
        </p:grpSpPr>
        <p:sp>
          <p:nvSpPr>
            <p:cNvPr id="15431" name="矩形 104"/>
            <p:cNvSpPr>
              <a:spLocks noChangeArrowheads="1"/>
            </p:cNvSpPr>
            <p:nvPr/>
          </p:nvSpPr>
          <p:spPr bwMode="auto">
            <a:xfrm>
              <a:off x="5286380" y="2285992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32" name="矩形 105"/>
            <p:cNvSpPr>
              <a:spLocks noChangeArrowheads="1"/>
            </p:cNvSpPr>
            <p:nvPr/>
          </p:nvSpPr>
          <p:spPr bwMode="auto">
            <a:xfrm>
              <a:off x="5733644" y="2285992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  <a:endParaRPr lang="zh-CN" altLang="en-US" sz="2400"/>
            </a:p>
          </p:txBody>
        </p:sp>
      </p:grpSp>
      <p:grpSp>
        <p:nvGrpSpPr>
          <p:cNvPr id="29" name="组合 106"/>
          <p:cNvGrpSpPr>
            <a:grpSpLocks/>
          </p:cNvGrpSpPr>
          <p:nvPr/>
        </p:nvGrpSpPr>
        <p:grpSpPr bwMode="auto">
          <a:xfrm>
            <a:off x="6286500" y="2811463"/>
            <a:ext cx="785813" cy="461962"/>
            <a:chOff x="5286380" y="2285992"/>
            <a:chExt cx="785818" cy="461665"/>
          </a:xfrm>
        </p:grpSpPr>
        <p:sp>
          <p:nvSpPr>
            <p:cNvPr id="15429" name="矩形 107"/>
            <p:cNvSpPr>
              <a:spLocks noChangeArrowheads="1"/>
            </p:cNvSpPr>
            <p:nvPr/>
          </p:nvSpPr>
          <p:spPr bwMode="auto">
            <a:xfrm>
              <a:off x="5286380" y="2285992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C00000"/>
                  </a:solidFill>
                  <a:latin typeface="Times New Roman" pitchFamily="18" charset="0"/>
                </a:rPr>
                <a:t>1</a:t>
              </a:r>
              <a:endParaRPr lang="zh-CN" altLang="en-US" sz="2400">
                <a:solidFill>
                  <a:srgbClr val="C00000"/>
                </a:solidFill>
              </a:endParaRPr>
            </a:p>
          </p:txBody>
        </p:sp>
        <p:sp>
          <p:nvSpPr>
            <p:cNvPr id="15430" name="矩形 108"/>
            <p:cNvSpPr>
              <a:spLocks noChangeArrowheads="1"/>
            </p:cNvSpPr>
            <p:nvPr/>
          </p:nvSpPr>
          <p:spPr bwMode="auto">
            <a:xfrm>
              <a:off x="5733644" y="2285992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C00000"/>
                  </a:solidFill>
                  <a:latin typeface="Times New Roman" pitchFamily="18" charset="0"/>
                </a:rPr>
                <a:t>0</a:t>
              </a:r>
              <a:endParaRPr lang="zh-CN" altLang="en-US" sz="2400">
                <a:solidFill>
                  <a:srgbClr val="C00000"/>
                </a:solidFill>
              </a:endParaRPr>
            </a:p>
          </p:txBody>
        </p:sp>
      </p:grpSp>
      <p:sp>
        <p:nvSpPr>
          <p:cNvPr id="110" name="矩形 109"/>
          <p:cNvSpPr>
            <a:spLocks noChangeArrowheads="1"/>
          </p:cNvSpPr>
          <p:nvPr/>
        </p:nvSpPr>
        <p:spPr bwMode="auto">
          <a:xfrm>
            <a:off x="7429500" y="3332163"/>
            <a:ext cx="1217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000" b="1">
                <a:latin typeface="Times New Roman" pitchFamily="18" charset="0"/>
              </a:rPr>
              <a:t>保持原值</a:t>
            </a:r>
          </a:p>
        </p:txBody>
      </p:sp>
      <p:grpSp>
        <p:nvGrpSpPr>
          <p:cNvPr id="35" name="组合 110"/>
          <p:cNvGrpSpPr>
            <a:grpSpLocks/>
          </p:cNvGrpSpPr>
          <p:nvPr/>
        </p:nvGrpSpPr>
        <p:grpSpPr bwMode="auto">
          <a:xfrm>
            <a:off x="5143500" y="3324225"/>
            <a:ext cx="785813" cy="461963"/>
            <a:chOff x="5286380" y="2285992"/>
            <a:chExt cx="785818" cy="461665"/>
          </a:xfrm>
        </p:grpSpPr>
        <p:sp>
          <p:nvSpPr>
            <p:cNvPr id="15427" name="矩形 111"/>
            <p:cNvSpPr>
              <a:spLocks noChangeArrowheads="1"/>
            </p:cNvSpPr>
            <p:nvPr/>
          </p:nvSpPr>
          <p:spPr bwMode="auto">
            <a:xfrm>
              <a:off x="5286380" y="2285992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28" name="矩形 112"/>
            <p:cNvSpPr>
              <a:spLocks noChangeArrowheads="1"/>
            </p:cNvSpPr>
            <p:nvPr/>
          </p:nvSpPr>
          <p:spPr bwMode="auto">
            <a:xfrm>
              <a:off x="5733644" y="2285992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  <a:endParaRPr lang="zh-CN" altLang="en-US" sz="2400"/>
            </a:p>
          </p:txBody>
        </p:sp>
      </p:grpSp>
      <p:grpSp>
        <p:nvGrpSpPr>
          <p:cNvPr id="36" name="组合 113"/>
          <p:cNvGrpSpPr>
            <a:grpSpLocks/>
          </p:cNvGrpSpPr>
          <p:nvPr/>
        </p:nvGrpSpPr>
        <p:grpSpPr bwMode="auto">
          <a:xfrm>
            <a:off x="6286500" y="3324225"/>
            <a:ext cx="803275" cy="461963"/>
            <a:chOff x="5286380" y="2285992"/>
            <a:chExt cx="803425" cy="461665"/>
          </a:xfrm>
        </p:grpSpPr>
        <p:sp>
          <p:nvSpPr>
            <p:cNvPr id="15425" name="矩形 114"/>
            <p:cNvSpPr>
              <a:spLocks noChangeArrowheads="1"/>
            </p:cNvSpPr>
            <p:nvPr/>
          </p:nvSpPr>
          <p:spPr bwMode="auto">
            <a:xfrm>
              <a:off x="5286380" y="2285992"/>
              <a:ext cx="8034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C00000"/>
                  </a:solidFill>
                  <a:latin typeface="Times New Roman" pitchFamily="18" charset="0"/>
                </a:rPr>
                <a:t>不变</a:t>
              </a:r>
              <a:endParaRPr lang="zh-CN" altLang="en-US" sz="2400">
                <a:solidFill>
                  <a:srgbClr val="C00000"/>
                </a:solidFill>
              </a:endParaRPr>
            </a:p>
          </p:txBody>
        </p:sp>
        <p:sp>
          <p:nvSpPr>
            <p:cNvPr id="15426" name="矩形 115"/>
            <p:cNvSpPr>
              <a:spLocks noChangeArrowheads="1"/>
            </p:cNvSpPr>
            <p:nvPr/>
          </p:nvSpPr>
          <p:spPr bwMode="auto">
            <a:xfrm>
              <a:off x="5733644" y="2285992"/>
              <a:ext cx="1847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C00000"/>
                </a:solidFill>
              </a:endParaRPr>
            </a:p>
          </p:txBody>
        </p:sp>
      </p:grpSp>
      <p:sp>
        <p:nvSpPr>
          <p:cNvPr id="117" name="矩形 116"/>
          <p:cNvSpPr>
            <a:spLocks noChangeArrowheads="1"/>
          </p:cNvSpPr>
          <p:nvPr/>
        </p:nvSpPr>
        <p:spPr bwMode="auto">
          <a:xfrm>
            <a:off x="7429500" y="3832225"/>
            <a:ext cx="958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000" b="1">
                <a:latin typeface="Times New Roman" pitchFamily="18" charset="0"/>
              </a:rPr>
              <a:t>不允许</a:t>
            </a:r>
          </a:p>
        </p:txBody>
      </p:sp>
      <p:grpSp>
        <p:nvGrpSpPr>
          <p:cNvPr id="40" name="组合 117"/>
          <p:cNvGrpSpPr>
            <a:grpSpLocks/>
          </p:cNvGrpSpPr>
          <p:nvPr/>
        </p:nvGrpSpPr>
        <p:grpSpPr bwMode="auto">
          <a:xfrm>
            <a:off x="5143500" y="3824288"/>
            <a:ext cx="785813" cy="461962"/>
            <a:chOff x="5286380" y="2285992"/>
            <a:chExt cx="785818" cy="461665"/>
          </a:xfrm>
        </p:grpSpPr>
        <p:sp>
          <p:nvSpPr>
            <p:cNvPr id="15423" name="矩形 118"/>
            <p:cNvSpPr>
              <a:spLocks noChangeArrowheads="1"/>
            </p:cNvSpPr>
            <p:nvPr/>
          </p:nvSpPr>
          <p:spPr bwMode="auto">
            <a:xfrm>
              <a:off x="5286380" y="2285992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24" name="矩形 119"/>
            <p:cNvSpPr>
              <a:spLocks noChangeArrowheads="1"/>
            </p:cNvSpPr>
            <p:nvPr/>
          </p:nvSpPr>
          <p:spPr bwMode="auto">
            <a:xfrm>
              <a:off x="5733644" y="2285992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  <a:endParaRPr lang="zh-CN" altLang="en-US" sz="2400"/>
            </a:p>
          </p:txBody>
        </p:sp>
      </p:grpSp>
      <p:sp>
        <p:nvSpPr>
          <p:cNvPr id="124" name="矩形 123"/>
          <p:cNvSpPr>
            <a:spLocks noChangeArrowheads="1"/>
          </p:cNvSpPr>
          <p:nvPr/>
        </p:nvSpPr>
        <p:spPr bwMode="auto">
          <a:xfrm>
            <a:off x="3244850" y="22860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C00000"/>
                </a:solidFill>
                <a:latin typeface="Times New Roman" pitchFamily="18" charset="0"/>
              </a:rPr>
              <a:t>1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125" name="矩形 124"/>
          <p:cNvSpPr>
            <a:spLocks noChangeArrowheads="1"/>
          </p:cNvSpPr>
          <p:nvPr/>
        </p:nvSpPr>
        <p:spPr bwMode="auto">
          <a:xfrm>
            <a:off x="1335088" y="22860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C00000"/>
                </a:solidFill>
                <a:latin typeface="Times New Roman" pitchFamily="18" charset="0"/>
              </a:rPr>
              <a:t>0</a:t>
            </a:r>
            <a:endParaRPr lang="zh-CN" altLang="en-US" sz="2400">
              <a:solidFill>
                <a:srgbClr val="C00000"/>
              </a:solidFill>
            </a:endParaRPr>
          </a:p>
        </p:txBody>
      </p:sp>
      <p:grpSp>
        <p:nvGrpSpPr>
          <p:cNvPr id="41" name="组合 127"/>
          <p:cNvGrpSpPr>
            <a:grpSpLocks/>
          </p:cNvGrpSpPr>
          <p:nvPr/>
        </p:nvGrpSpPr>
        <p:grpSpPr bwMode="auto">
          <a:xfrm>
            <a:off x="1244600" y="4395788"/>
            <a:ext cx="2481263" cy="461962"/>
            <a:chOff x="1142976" y="4396095"/>
            <a:chExt cx="2481694" cy="461665"/>
          </a:xfrm>
        </p:grpSpPr>
        <p:sp>
          <p:nvSpPr>
            <p:cNvPr id="15421" name="矩形 128"/>
            <p:cNvSpPr>
              <a:spLocks noChangeArrowheads="1"/>
            </p:cNvSpPr>
            <p:nvPr/>
          </p:nvSpPr>
          <p:spPr bwMode="auto">
            <a:xfrm>
              <a:off x="3286116" y="4396095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  <a:endParaRPr lang="zh-CN" altLang="en-US" sz="2400"/>
            </a:p>
          </p:txBody>
        </p:sp>
        <p:sp>
          <p:nvSpPr>
            <p:cNvPr id="15422" name="矩形 129"/>
            <p:cNvSpPr>
              <a:spLocks noChangeArrowheads="1"/>
            </p:cNvSpPr>
            <p:nvPr/>
          </p:nvSpPr>
          <p:spPr bwMode="auto">
            <a:xfrm>
              <a:off x="1142976" y="4396095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  <a:endParaRPr lang="zh-CN" altLang="en-US" sz="2400"/>
            </a:p>
          </p:txBody>
        </p:sp>
      </p:grpSp>
      <p:sp>
        <p:nvSpPr>
          <p:cNvPr id="131" name="矩形 130"/>
          <p:cNvSpPr>
            <a:spLocks noChangeArrowheads="1"/>
          </p:cNvSpPr>
          <p:nvPr/>
        </p:nvSpPr>
        <p:spPr bwMode="auto">
          <a:xfrm>
            <a:off x="3263900" y="22860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C00000"/>
                </a:solidFill>
                <a:latin typeface="Times New Roman" pitchFamily="18" charset="0"/>
              </a:rPr>
              <a:t>0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132" name="矩形 131"/>
          <p:cNvSpPr>
            <a:spLocks noChangeArrowheads="1"/>
          </p:cNvSpPr>
          <p:nvPr/>
        </p:nvSpPr>
        <p:spPr bwMode="auto">
          <a:xfrm>
            <a:off x="1352550" y="228600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C00000"/>
                </a:solidFill>
                <a:latin typeface="Times New Roman" pitchFamily="18" charset="0"/>
              </a:rPr>
              <a:t>1</a:t>
            </a:r>
            <a:endParaRPr lang="zh-CN" altLang="en-US" sz="2400">
              <a:solidFill>
                <a:srgbClr val="C00000"/>
              </a:solidFill>
            </a:endParaRPr>
          </a:p>
        </p:txBody>
      </p:sp>
      <p:grpSp>
        <p:nvGrpSpPr>
          <p:cNvPr id="42" name="组合 132"/>
          <p:cNvGrpSpPr>
            <a:grpSpLocks/>
          </p:cNvGrpSpPr>
          <p:nvPr/>
        </p:nvGrpSpPr>
        <p:grpSpPr bwMode="auto">
          <a:xfrm>
            <a:off x="1244600" y="4395788"/>
            <a:ext cx="2481263" cy="461962"/>
            <a:chOff x="1142976" y="4396095"/>
            <a:chExt cx="2481694" cy="461665"/>
          </a:xfrm>
        </p:grpSpPr>
        <p:sp>
          <p:nvSpPr>
            <p:cNvPr id="15419" name="矩形 133"/>
            <p:cNvSpPr>
              <a:spLocks noChangeArrowheads="1"/>
            </p:cNvSpPr>
            <p:nvPr/>
          </p:nvSpPr>
          <p:spPr bwMode="auto">
            <a:xfrm>
              <a:off x="3286116" y="4396095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  <a:endParaRPr lang="zh-CN" altLang="en-US" sz="2400"/>
            </a:p>
          </p:txBody>
        </p:sp>
        <p:sp>
          <p:nvSpPr>
            <p:cNvPr id="15420" name="矩形 134"/>
            <p:cNvSpPr>
              <a:spLocks noChangeArrowheads="1"/>
            </p:cNvSpPr>
            <p:nvPr/>
          </p:nvSpPr>
          <p:spPr bwMode="auto">
            <a:xfrm>
              <a:off x="1142976" y="4396095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  <a:endParaRPr lang="zh-CN" altLang="en-US" sz="2400"/>
            </a:p>
          </p:txBody>
        </p:sp>
      </p:grpSp>
      <p:sp>
        <p:nvSpPr>
          <p:cNvPr id="136" name="矩形 135"/>
          <p:cNvSpPr>
            <a:spLocks noChangeArrowheads="1"/>
          </p:cNvSpPr>
          <p:nvPr/>
        </p:nvSpPr>
        <p:spPr bwMode="auto">
          <a:xfrm>
            <a:off x="1958975" y="2000250"/>
            <a:ext cx="1114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 b="1">
                <a:solidFill>
                  <a:srgbClr val="C00000"/>
                </a:solidFill>
                <a:latin typeface="Times New Roman" pitchFamily="18" charset="0"/>
              </a:rPr>
              <a:t>输出状态</a:t>
            </a:r>
            <a:endParaRPr kumimoji="1" lang="en-US" altLang="zh-CN" sz="1800" b="1">
              <a:solidFill>
                <a:srgbClr val="C00000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 b="1">
                <a:solidFill>
                  <a:srgbClr val="C00000"/>
                </a:solidFill>
                <a:latin typeface="Times New Roman" pitchFamily="18" charset="0"/>
              </a:rPr>
              <a:t>自行保持</a:t>
            </a:r>
          </a:p>
        </p:txBody>
      </p:sp>
      <p:grpSp>
        <p:nvGrpSpPr>
          <p:cNvPr id="43" name="组合 136"/>
          <p:cNvGrpSpPr>
            <a:grpSpLocks/>
          </p:cNvGrpSpPr>
          <p:nvPr/>
        </p:nvGrpSpPr>
        <p:grpSpPr bwMode="auto">
          <a:xfrm>
            <a:off x="6286500" y="3824288"/>
            <a:ext cx="785813" cy="461962"/>
            <a:chOff x="5286380" y="2285992"/>
            <a:chExt cx="785818" cy="461665"/>
          </a:xfrm>
        </p:grpSpPr>
        <p:sp>
          <p:nvSpPr>
            <p:cNvPr id="15417" name="矩形 137"/>
            <p:cNvSpPr>
              <a:spLocks noChangeArrowheads="1"/>
            </p:cNvSpPr>
            <p:nvPr/>
          </p:nvSpPr>
          <p:spPr bwMode="auto">
            <a:xfrm>
              <a:off x="5286380" y="2285992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6600"/>
                  </a:solidFill>
                  <a:latin typeface="Times New Roman" pitchFamily="18" charset="0"/>
                </a:rPr>
                <a:t>1</a:t>
              </a:r>
              <a:endParaRPr lang="zh-CN" altLang="en-US" sz="2400">
                <a:solidFill>
                  <a:srgbClr val="006600"/>
                </a:solidFill>
              </a:endParaRPr>
            </a:p>
          </p:txBody>
        </p:sp>
        <p:sp>
          <p:nvSpPr>
            <p:cNvPr id="15418" name="矩形 138"/>
            <p:cNvSpPr>
              <a:spLocks noChangeArrowheads="1"/>
            </p:cNvSpPr>
            <p:nvPr/>
          </p:nvSpPr>
          <p:spPr bwMode="auto">
            <a:xfrm>
              <a:off x="5733644" y="2285992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6600"/>
                  </a:solidFill>
                  <a:latin typeface="Times New Roman" pitchFamily="18" charset="0"/>
                </a:rPr>
                <a:t>1</a:t>
              </a:r>
              <a:endParaRPr lang="zh-CN" altLang="en-US" sz="2400">
                <a:solidFill>
                  <a:srgbClr val="006600"/>
                </a:solidFill>
              </a:endParaRPr>
            </a:p>
          </p:txBody>
        </p:sp>
      </p:grpSp>
      <p:grpSp>
        <p:nvGrpSpPr>
          <p:cNvPr id="48" name="组合 141"/>
          <p:cNvGrpSpPr>
            <a:grpSpLocks/>
          </p:cNvGrpSpPr>
          <p:nvPr/>
        </p:nvGrpSpPr>
        <p:grpSpPr bwMode="auto">
          <a:xfrm>
            <a:off x="1352550" y="2286000"/>
            <a:ext cx="2249488" cy="461963"/>
            <a:chOff x="1251686" y="5896293"/>
            <a:chExt cx="2248744" cy="461665"/>
          </a:xfrm>
        </p:grpSpPr>
        <p:sp>
          <p:nvSpPr>
            <p:cNvPr id="15415" name="矩形 139"/>
            <p:cNvSpPr>
              <a:spLocks noChangeArrowheads="1"/>
            </p:cNvSpPr>
            <p:nvPr/>
          </p:nvSpPr>
          <p:spPr bwMode="auto">
            <a:xfrm>
              <a:off x="3161876" y="5896293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C00000"/>
                  </a:solidFill>
                  <a:latin typeface="Times New Roman" pitchFamily="18" charset="0"/>
                </a:rPr>
                <a:t>1</a:t>
              </a:r>
              <a:endParaRPr lang="zh-CN" altLang="en-US" sz="2400">
                <a:solidFill>
                  <a:srgbClr val="C00000"/>
                </a:solidFill>
              </a:endParaRPr>
            </a:p>
          </p:txBody>
        </p:sp>
        <p:sp>
          <p:nvSpPr>
            <p:cNvPr id="15416" name="矩形 140"/>
            <p:cNvSpPr>
              <a:spLocks noChangeArrowheads="1"/>
            </p:cNvSpPr>
            <p:nvPr/>
          </p:nvSpPr>
          <p:spPr bwMode="auto">
            <a:xfrm>
              <a:off x="1251686" y="5896293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C00000"/>
                  </a:solidFill>
                  <a:latin typeface="Times New Roman" pitchFamily="18" charset="0"/>
                </a:rPr>
                <a:t>1</a:t>
              </a:r>
              <a:endParaRPr lang="zh-CN" altLang="en-US" sz="2400">
                <a:solidFill>
                  <a:srgbClr val="C00000"/>
                </a:solidFill>
              </a:endParaRPr>
            </a:p>
          </p:txBody>
        </p:sp>
      </p:grpSp>
      <p:grpSp>
        <p:nvGrpSpPr>
          <p:cNvPr id="49" name="组合 146"/>
          <p:cNvGrpSpPr>
            <a:grpSpLocks/>
          </p:cNvGrpSpPr>
          <p:nvPr/>
        </p:nvGrpSpPr>
        <p:grpSpPr bwMode="auto">
          <a:xfrm>
            <a:off x="815975" y="5500688"/>
            <a:ext cx="3500438" cy="928687"/>
            <a:chOff x="928662" y="5286388"/>
            <a:chExt cx="3500462" cy="928688"/>
          </a:xfrm>
        </p:grpSpPr>
        <p:sp>
          <p:nvSpPr>
            <p:cNvPr id="15412" name="矩形 142"/>
            <p:cNvSpPr>
              <a:spLocks noChangeArrowheads="1"/>
            </p:cNvSpPr>
            <p:nvPr/>
          </p:nvSpPr>
          <p:spPr bwMode="auto">
            <a:xfrm>
              <a:off x="1142976" y="5500702"/>
              <a:ext cx="157163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FF0000"/>
                  </a:solidFill>
                  <a:latin typeface="宋体" pitchFamily="2" charset="-122"/>
                </a:rPr>
                <a:t>约束条件：</a:t>
              </a:r>
              <a:endParaRPr lang="zh-CN" altLang="en-US" sz="2400" b="1"/>
            </a:p>
          </p:txBody>
        </p:sp>
        <p:graphicFrame>
          <p:nvGraphicFramePr>
            <p:cNvPr id="15413" name="Object 19"/>
            <p:cNvGraphicFramePr>
              <a:graphicFrameLocks noChangeAspect="1"/>
            </p:cNvGraphicFramePr>
            <p:nvPr/>
          </p:nvGraphicFramePr>
          <p:xfrm>
            <a:off x="2714612" y="5489573"/>
            <a:ext cx="1495197" cy="511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99" name="公式" r:id="rId16" imgW="583693" imgH="215713" progId="Equation.3">
                    <p:embed/>
                  </p:oleObj>
                </mc:Choice>
                <mc:Fallback>
                  <p:oleObj name="公式" r:id="rId16" imgW="583693" imgH="215713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4612" y="5489573"/>
                          <a:ext cx="1495197" cy="511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14" name="Rectangle 16"/>
            <p:cNvSpPr>
              <a:spLocks noChangeArrowheads="1"/>
            </p:cNvSpPr>
            <p:nvPr/>
          </p:nvSpPr>
          <p:spPr bwMode="auto">
            <a:xfrm>
              <a:off x="928662" y="5286388"/>
              <a:ext cx="3500462" cy="928688"/>
            </a:xfrm>
            <a:prstGeom prst="rect">
              <a:avLst/>
            </a:prstGeom>
            <a:noFill/>
            <a:ln w="57150" cmpd="thickThin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0" name="组合 148"/>
          <p:cNvGrpSpPr>
            <a:grpSpLocks/>
          </p:cNvGrpSpPr>
          <p:nvPr/>
        </p:nvGrpSpPr>
        <p:grpSpPr bwMode="auto">
          <a:xfrm>
            <a:off x="5202238" y="844550"/>
            <a:ext cx="2428875" cy="1928813"/>
            <a:chOff x="2357422" y="1357298"/>
            <a:chExt cx="2428892" cy="1928826"/>
          </a:xfrm>
        </p:grpSpPr>
        <p:sp>
          <p:nvSpPr>
            <p:cNvPr id="150" name="圆角矩形标注 149"/>
            <p:cNvSpPr/>
            <p:nvPr/>
          </p:nvSpPr>
          <p:spPr>
            <a:xfrm>
              <a:off x="2357422" y="1357298"/>
              <a:ext cx="2428892" cy="1071570"/>
            </a:xfrm>
            <a:prstGeom prst="wedgeRoundRectCallout">
              <a:avLst>
                <a:gd name="adj1" fmla="val -4624"/>
                <a:gd name="adj2" fmla="val 90944"/>
                <a:gd name="adj3" fmla="val 16667"/>
              </a:avLst>
            </a:prstGeom>
            <a:solidFill>
              <a:srgbClr val="FFFF00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>
              <a:off x="3286115" y="2857496"/>
              <a:ext cx="1071571" cy="428628"/>
            </a:xfrm>
            <a:prstGeom prst="ellipse">
              <a:avLst/>
            </a:prstGeom>
            <a:noFill/>
            <a:ln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aphicFrame>
          <p:nvGraphicFramePr>
            <p:cNvPr id="15410" name="Object 20"/>
            <p:cNvGraphicFramePr>
              <a:graphicFrameLocks noChangeAspect="1"/>
            </p:cNvGraphicFramePr>
            <p:nvPr/>
          </p:nvGraphicFramePr>
          <p:xfrm>
            <a:off x="2857488" y="1428736"/>
            <a:ext cx="1506537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00" name="公式" r:id="rId18" imgW="748975" imgH="241195" progId="Equation.3">
                    <p:embed/>
                  </p:oleObj>
                </mc:Choice>
                <mc:Fallback>
                  <p:oleObj name="公式" r:id="rId18" imgW="748975" imgH="241195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7488" y="1428736"/>
                          <a:ext cx="1506537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11" name="矩形 152"/>
            <p:cNvSpPr>
              <a:spLocks noChangeArrowheads="1"/>
            </p:cNvSpPr>
            <p:nvPr/>
          </p:nvSpPr>
          <p:spPr bwMode="auto">
            <a:xfrm>
              <a:off x="2675535" y="1928802"/>
              <a:ext cx="203934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称为“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0”</a:t>
              </a:r>
              <a:r>
                <a:rPr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态。</a:t>
              </a:r>
            </a:p>
          </p:txBody>
        </p:sp>
      </p:grpSp>
      <p:grpSp>
        <p:nvGrpSpPr>
          <p:cNvPr id="51" name="组合 153"/>
          <p:cNvGrpSpPr>
            <a:grpSpLocks/>
          </p:cNvGrpSpPr>
          <p:nvPr/>
        </p:nvGrpSpPr>
        <p:grpSpPr bwMode="auto">
          <a:xfrm>
            <a:off x="5214938" y="1331913"/>
            <a:ext cx="2428875" cy="1928812"/>
            <a:chOff x="6143636" y="1357298"/>
            <a:chExt cx="2428892" cy="1928826"/>
          </a:xfrm>
        </p:grpSpPr>
        <p:grpSp>
          <p:nvGrpSpPr>
            <p:cNvPr id="15402" name="组合 10"/>
            <p:cNvGrpSpPr>
              <a:grpSpLocks/>
            </p:cNvGrpSpPr>
            <p:nvPr/>
          </p:nvGrpSpPr>
          <p:grpSpPr bwMode="auto">
            <a:xfrm>
              <a:off x="6143636" y="1357298"/>
              <a:ext cx="2428892" cy="1928826"/>
              <a:chOff x="2285984" y="1357298"/>
              <a:chExt cx="2428892" cy="1928826"/>
            </a:xfrm>
          </p:grpSpPr>
          <p:sp>
            <p:nvSpPr>
              <p:cNvPr id="159" name="圆角矩形标注 158"/>
              <p:cNvSpPr/>
              <p:nvPr/>
            </p:nvSpPr>
            <p:spPr>
              <a:xfrm>
                <a:off x="2285984" y="1357298"/>
                <a:ext cx="2428892" cy="1071570"/>
              </a:xfrm>
              <a:prstGeom prst="wedgeRoundRectCallout">
                <a:avLst>
                  <a:gd name="adj1" fmla="val -4624"/>
                  <a:gd name="adj2" fmla="val 90944"/>
                  <a:gd name="adj3" fmla="val 16667"/>
                </a:avLst>
              </a:prstGeom>
              <a:solidFill>
                <a:srgbClr val="FFFF00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0" name="椭圆 159"/>
              <p:cNvSpPr/>
              <p:nvPr/>
            </p:nvSpPr>
            <p:spPr>
              <a:xfrm>
                <a:off x="3214677" y="2857496"/>
                <a:ext cx="1071571" cy="428628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15403" name="组合 6"/>
            <p:cNvGrpSpPr>
              <a:grpSpLocks/>
            </p:cNvGrpSpPr>
            <p:nvPr/>
          </p:nvGrpSpPr>
          <p:grpSpPr bwMode="auto">
            <a:xfrm>
              <a:off x="6461749" y="1357313"/>
              <a:ext cx="2039341" cy="961716"/>
              <a:chOff x="6461749" y="1357313"/>
              <a:chExt cx="2039341" cy="961716"/>
            </a:xfrm>
          </p:grpSpPr>
          <p:graphicFrame>
            <p:nvGraphicFramePr>
              <p:cNvPr id="15404" name="Object 21"/>
              <p:cNvGraphicFramePr>
                <a:graphicFrameLocks noChangeAspect="1"/>
              </p:cNvGraphicFramePr>
              <p:nvPr/>
            </p:nvGraphicFramePr>
            <p:xfrm>
              <a:off x="6643688" y="1357313"/>
              <a:ext cx="1506537" cy="4476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01" name="公式" r:id="rId20" imgW="748975" imgH="241195" progId="Equation.3">
                      <p:embed/>
                    </p:oleObj>
                  </mc:Choice>
                  <mc:Fallback>
                    <p:oleObj name="公式" r:id="rId20" imgW="748975" imgH="241195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43688" y="1357313"/>
                            <a:ext cx="1506537" cy="4476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405" name="矩形 157"/>
              <p:cNvSpPr>
                <a:spLocks noChangeArrowheads="1"/>
              </p:cNvSpPr>
              <p:nvPr/>
            </p:nvSpPr>
            <p:spPr bwMode="auto">
              <a:xfrm>
                <a:off x="6461749" y="1857364"/>
                <a:ext cx="203934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 b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称为“</a:t>
                </a:r>
                <a:r>
                  <a:rPr lang="en-US" altLang="zh-CN" sz="2400" b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1”</a:t>
                </a:r>
                <a:r>
                  <a:rPr lang="zh-CN" altLang="en-US" sz="2400" b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态。</a:t>
                </a:r>
              </a:p>
            </p:txBody>
          </p:sp>
        </p:grpSp>
      </p:grpSp>
      <p:grpSp>
        <p:nvGrpSpPr>
          <p:cNvPr id="54" name="组合 160"/>
          <p:cNvGrpSpPr>
            <a:grpSpLocks/>
          </p:cNvGrpSpPr>
          <p:nvPr/>
        </p:nvGrpSpPr>
        <p:grpSpPr bwMode="auto">
          <a:xfrm>
            <a:off x="1244600" y="4395788"/>
            <a:ext cx="2481263" cy="461962"/>
            <a:chOff x="1142976" y="4396095"/>
            <a:chExt cx="2481694" cy="461665"/>
          </a:xfrm>
        </p:grpSpPr>
        <p:sp>
          <p:nvSpPr>
            <p:cNvPr id="15400" name="矩形 161"/>
            <p:cNvSpPr>
              <a:spLocks noChangeArrowheads="1"/>
            </p:cNvSpPr>
            <p:nvPr/>
          </p:nvSpPr>
          <p:spPr bwMode="auto">
            <a:xfrm>
              <a:off x="3286116" y="4396095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  <a:endParaRPr lang="zh-CN" altLang="en-US" sz="2400"/>
            </a:p>
          </p:txBody>
        </p:sp>
        <p:sp>
          <p:nvSpPr>
            <p:cNvPr id="15401" name="矩形 162"/>
            <p:cNvSpPr>
              <a:spLocks noChangeArrowheads="1"/>
            </p:cNvSpPr>
            <p:nvPr/>
          </p:nvSpPr>
          <p:spPr bwMode="auto">
            <a:xfrm>
              <a:off x="1142976" y="4396095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0</a:t>
              </a:r>
              <a:endParaRPr lang="zh-CN" altLang="en-US" sz="2400"/>
            </a:p>
          </p:txBody>
        </p:sp>
      </p:grpSp>
      <p:grpSp>
        <p:nvGrpSpPr>
          <p:cNvPr id="55" name="组合 171"/>
          <p:cNvGrpSpPr>
            <a:grpSpLocks/>
          </p:cNvGrpSpPr>
          <p:nvPr/>
        </p:nvGrpSpPr>
        <p:grpSpPr bwMode="auto">
          <a:xfrm>
            <a:off x="1597025" y="3844925"/>
            <a:ext cx="7286625" cy="2941638"/>
            <a:chOff x="1714480" y="3844928"/>
            <a:chExt cx="7286676" cy="2941658"/>
          </a:xfrm>
        </p:grpSpPr>
        <p:sp>
          <p:nvSpPr>
            <p:cNvPr id="173" name="圆角矩形标注 172"/>
            <p:cNvSpPr/>
            <p:nvPr/>
          </p:nvSpPr>
          <p:spPr>
            <a:xfrm>
              <a:off x="1714480" y="5357826"/>
              <a:ext cx="7286676" cy="1428760"/>
            </a:xfrm>
            <a:prstGeom prst="wedgeRoundRectCallout">
              <a:avLst>
                <a:gd name="adj1" fmla="val 19593"/>
                <a:gd name="adj2" fmla="val -125944"/>
                <a:gd name="adj3" fmla="val 16667"/>
              </a:avLst>
            </a:prstGeom>
            <a:solidFill>
              <a:srgbClr val="FFFF00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" name="椭圆 173"/>
            <p:cNvSpPr/>
            <p:nvPr/>
          </p:nvSpPr>
          <p:spPr>
            <a:xfrm>
              <a:off x="6227775" y="3844928"/>
              <a:ext cx="1071569" cy="428628"/>
            </a:xfrm>
            <a:prstGeom prst="ellipse">
              <a:avLst/>
            </a:prstGeom>
            <a:noFill/>
            <a:ln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15396" name="组合 23"/>
            <p:cNvGrpSpPr>
              <a:grpSpLocks/>
            </p:cNvGrpSpPr>
            <p:nvPr/>
          </p:nvGrpSpPr>
          <p:grpSpPr bwMode="auto">
            <a:xfrm>
              <a:off x="2143108" y="5500702"/>
              <a:ext cx="6572296" cy="1200329"/>
              <a:chOff x="928662" y="3214686"/>
              <a:chExt cx="6572296" cy="1200329"/>
            </a:xfrm>
          </p:grpSpPr>
          <p:graphicFrame>
            <p:nvGraphicFramePr>
              <p:cNvPr id="15397" name="Object 24"/>
              <p:cNvGraphicFramePr>
                <a:graphicFrameLocks noChangeAspect="1"/>
              </p:cNvGraphicFramePr>
              <p:nvPr/>
            </p:nvGraphicFramePr>
            <p:xfrm>
              <a:off x="1071538" y="3857628"/>
              <a:ext cx="1455738" cy="4476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02" name="公式" r:id="rId22" imgW="723586" imgH="241195" progId="Equation.3">
                      <p:embed/>
                    </p:oleObj>
                  </mc:Choice>
                  <mc:Fallback>
                    <p:oleObj name="公式" r:id="rId22" imgW="723586" imgH="241195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71538" y="3857628"/>
                            <a:ext cx="1455738" cy="4476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98" name="矩形 176"/>
              <p:cNvSpPr>
                <a:spLocks noChangeArrowheads="1"/>
              </p:cNvSpPr>
              <p:nvPr/>
            </p:nvSpPr>
            <p:spPr bwMode="auto">
              <a:xfrm>
                <a:off x="928662" y="3214686"/>
                <a:ext cx="6572296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当有效信号撤消时，即                      ，</a:t>
                </a:r>
                <a:endParaRPr lang="en-US" altLang="zh-CN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                      的状态不能自行保持，称为</a:t>
                </a:r>
                <a:r>
                  <a:rPr lang="zh-CN" altLang="en-US" sz="2400" b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无效态</a:t>
                </a:r>
                <a:r>
                  <a:rPr lang="zh-CN" altLang="en-US" sz="2400" b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。</a:t>
                </a:r>
              </a:p>
            </p:txBody>
          </p:sp>
          <p:graphicFrame>
            <p:nvGraphicFramePr>
              <p:cNvPr id="15399" name="Object 25"/>
              <p:cNvGraphicFramePr>
                <a:graphicFrameLocks noChangeAspect="1"/>
              </p:cNvGraphicFramePr>
              <p:nvPr/>
            </p:nvGraphicFramePr>
            <p:xfrm>
              <a:off x="4186246" y="3275015"/>
              <a:ext cx="1528762" cy="511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03" name="公式" r:id="rId24" imgW="596641" imgH="215806" progId="Equation.3">
                      <p:embed/>
                    </p:oleObj>
                  </mc:Choice>
                  <mc:Fallback>
                    <p:oleObj name="公式" r:id="rId24" imgW="596641" imgH="215806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86246" y="3275015"/>
                            <a:ext cx="1528762" cy="5111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02" grpId="0"/>
      <p:bldP spid="103" grpId="0"/>
      <p:bldP spid="110" grpId="0"/>
      <p:bldP spid="117" grpId="0"/>
      <p:bldP spid="124" grpId="0"/>
      <p:bldP spid="124" grpId="1"/>
      <p:bldP spid="125" grpId="0"/>
      <p:bldP spid="125" grpId="1"/>
      <p:bldP spid="131" grpId="0"/>
      <p:bldP spid="131" grpId="1"/>
      <p:bldP spid="132" grpId="0"/>
      <p:bldP spid="132" grpId="1"/>
      <p:bldP spid="136" grpId="0"/>
      <p:bldP spid="136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7"/>
          <p:cNvGrpSpPr>
            <a:grpSpLocks/>
          </p:cNvGrpSpPr>
          <p:nvPr/>
        </p:nvGrpSpPr>
        <p:grpSpPr bwMode="auto">
          <a:xfrm>
            <a:off x="3500438" y="2071688"/>
            <a:ext cx="2214562" cy="2857500"/>
            <a:chOff x="3571868" y="2071678"/>
            <a:chExt cx="2214578" cy="2857520"/>
          </a:xfrm>
        </p:grpSpPr>
        <p:sp>
          <p:nvSpPr>
            <p:cNvPr id="13" name="矩形 12"/>
            <p:cNvSpPr/>
            <p:nvPr/>
          </p:nvSpPr>
          <p:spPr>
            <a:xfrm>
              <a:off x="3714744" y="2143115"/>
              <a:ext cx="2000264" cy="278608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3047" name="Text Box 7"/>
            <p:cNvSpPr txBox="1">
              <a:spLocks noChangeArrowheads="1"/>
            </p:cNvSpPr>
            <p:nvPr/>
          </p:nvSpPr>
          <p:spPr bwMode="auto">
            <a:xfrm>
              <a:off x="3571868" y="2071678"/>
              <a:ext cx="2214578" cy="277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基本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RS</a:t>
              </a:r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结构</a:t>
              </a:r>
            </a:p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同步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RS</a:t>
              </a:r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结构</a:t>
              </a:r>
            </a:p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主从结构</a:t>
              </a:r>
            </a:p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维持阻塞结构</a:t>
              </a:r>
            </a:p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边沿结构</a:t>
              </a:r>
            </a:p>
          </p:txBody>
        </p:sp>
      </p:grpSp>
      <p:grpSp>
        <p:nvGrpSpPr>
          <p:cNvPr id="3" name="组合 18"/>
          <p:cNvGrpSpPr>
            <a:grpSpLocks/>
          </p:cNvGrpSpPr>
          <p:nvPr/>
        </p:nvGrpSpPr>
        <p:grpSpPr bwMode="auto">
          <a:xfrm>
            <a:off x="857250" y="2071688"/>
            <a:ext cx="2000250" cy="2862262"/>
            <a:chOff x="928662" y="2071678"/>
            <a:chExt cx="2000264" cy="2862322"/>
          </a:xfrm>
        </p:grpSpPr>
        <p:sp>
          <p:nvSpPr>
            <p:cNvPr id="14" name="矩形 13"/>
            <p:cNvSpPr/>
            <p:nvPr/>
          </p:nvSpPr>
          <p:spPr>
            <a:xfrm>
              <a:off x="928662" y="2143116"/>
              <a:ext cx="2000264" cy="2786121"/>
            </a:xfrm>
            <a:prstGeom prst="rect">
              <a:avLst/>
            </a:prstGeom>
            <a:solidFill>
              <a:schemeClr val="accent5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3045" name="Text Box 8"/>
            <p:cNvSpPr txBox="1">
              <a:spLocks noChangeArrowheads="1"/>
            </p:cNvSpPr>
            <p:nvPr/>
          </p:nvSpPr>
          <p:spPr bwMode="auto">
            <a:xfrm>
              <a:off x="1000100" y="2071678"/>
              <a:ext cx="1714512" cy="2862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RS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触发器</a:t>
              </a:r>
            </a:p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触发器</a:t>
              </a:r>
            </a:p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JK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触发器</a:t>
              </a:r>
            </a:p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触发器</a:t>
              </a:r>
            </a:p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T'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触发器</a:t>
              </a:r>
            </a:p>
          </p:txBody>
        </p:sp>
      </p:grpSp>
      <p:grpSp>
        <p:nvGrpSpPr>
          <p:cNvPr id="4" name="组合 19"/>
          <p:cNvGrpSpPr>
            <a:grpSpLocks/>
          </p:cNvGrpSpPr>
          <p:nvPr/>
        </p:nvGrpSpPr>
        <p:grpSpPr bwMode="auto">
          <a:xfrm>
            <a:off x="6357938" y="2071688"/>
            <a:ext cx="2000250" cy="2857500"/>
            <a:chOff x="6429388" y="2071678"/>
            <a:chExt cx="2000264" cy="2857520"/>
          </a:xfrm>
        </p:grpSpPr>
        <p:sp>
          <p:nvSpPr>
            <p:cNvPr id="15" name="矩形 14"/>
            <p:cNvSpPr/>
            <p:nvPr/>
          </p:nvSpPr>
          <p:spPr>
            <a:xfrm>
              <a:off x="6429388" y="2143115"/>
              <a:ext cx="2000264" cy="2786083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3043" name="Text Box 16"/>
            <p:cNvSpPr txBox="1">
              <a:spLocks noChangeArrowheads="1"/>
            </p:cNvSpPr>
            <p:nvPr/>
          </p:nvSpPr>
          <p:spPr bwMode="auto">
            <a:xfrm>
              <a:off x="6715140" y="2071678"/>
              <a:ext cx="1500198" cy="2308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Times New Roman" pitchFamily="18" charset="0"/>
                </a:rPr>
                <a:t>电平触发</a:t>
              </a: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Times New Roman" pitchFamily="18" charset="0"/>
                </a:rPr>
                <a:t>脉冲触发</a:t>
              </a:r>
              <a:endParaRPr kumimoji="1" lang="en-US" altLang="zh-CN" sz="2400" b="1">
                <a:latin typeface="Times New Roman" pitchFamily="18" charset="0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latin typeface="Times New Roman" pitchFamily="18" charset="0"/>
                </a:rPr>
                <a:t>边沿触发</a:t>
              </a:r>
            </a:p>
            <a:p>
              <a:pPr algn="just" eaLnBrk="1" hangingPunct="1">
                <a:spcBef>
                  <a:spcPct val="50000"/>
                </a:spcBef>
                <a:buFontTx/>
                <a:buNone/>
              </a:pPr>
              <a:endParaRPr kumimoji="1" lang="zh-CN" altLang="en-US" sz="2400" b="1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</p:grp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571875" y="1500188"/>
            <a:ext cx="2214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kumimoji="1" lang="zh-CN" altLang="en-US" sz="28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电路结构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85813" y="1500188"/>
            <a:ext cx="2071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kumimoji="1" lang="zh-CN" altLang="en-US" sz="28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逻辑功能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6429375" y="1500188"/>
            <a:ext cx="2071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kumimoji="1" lang="zh-CN" altLang="en-US" sz="2800" b="1">
                <a:solidFill>
                  <a:srgbClr val="006600"/>
                </a:solidFill>
                <a:latin typeface="楷体" pitchFamily="49" charset="-122"/>
                <a:ea typeface="楷体" pitchFamily="49" charset="-122"/>
              </a:rPr>
              <a:t>触发方式</a:t>
            </a:r>
          </a:p>
        </p:txBody>
      </p:sp>
      <p:sp>
        <p:nvSpPr>
          <p:cNvPr id="43016" name="Rectangle 90"/>
          <p:cNvSpPr>
            <a:spLocks noChangeArrowheads="1"/>
          </p:cNvSpPr>
          <p:nvPr/>
        </p:nvSpPr>
        <p:spPr bwMode="auto">
          <a:xfrm>
            <a:off x="142875" y="71438"/>
            <a:ext cx="50466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§5.6 </a:t>
            </a:r>
            <a:r>
              <a:rPr lang="zh-CN" altLang="en-US" sz="3600" b="1">
                <a:solidFill>
                  <a:srgbClr val="FF0066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关于触发器的总结</a:t>
            </a:r>
            <a:endParaRPr lang="zh-CN" altLang="en-US" sz="3600" b="1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642938" y="785813"/>
            <a:ext cx="7643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</a:rPr>
              <a:t>一、电路结构、逻辑功能、触发方式的关系</a:t>
            </a:r>
          </a:p>
        </p:txBody>
      </p:sp>
      <p:sp>
        <p:nvSpPr>
          <p:cNvPr id="16" name="右箭头 15"/>
          <p:cNvSpPr/>
          <p:nvPr/>
        </p:nvSpPr>
        <p:spPr>
          <a:xfrm>
            <a:off x="5715000" y="1571625"/>
            <a:ext cx="642938" cy="42862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左右箭头 16"/>
          <p:cNvSpPr/>
          <p:nvPr/>
        </p:nvSpPr>
        <p:spPr>
          <a:xfrm>
            <a:off x="2786063" y="1571625"/>
            <a:ext cx="928687" cy="428625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5" name="组合 33"/>
          <p:cNvGrpSpPr>
            <a:grpSpLocks/>
          </p:cNvGrpSpPr>
          <p:nvPr/>
        </p:nvGrpSpPr>
        <p:grpSpPr bwMode="auto">
          <a:xfrm>
            <a:off x="2571750" y="3000375"/>
            <a:ext cx="1357313" cy="1643063"/>
            <a:chOff x="2643174" y="3000372"/>
            <a:chExt cx="1357322" cy="1643074"/>
          </a:xfrm>
        </p:grpSpPr>
        <p:cxnSp>
          <p:nvCxnSpPr>
            <p:cNvPr id="22" name="直接箭头连接符 21"/>
            <p:cNvCxnSpPr/>
            <p:nvPr/>
          </p:nvCxnSpPr>
          <p:spPr>
            <a:xfrm>
              <a:off x="2714612" y="3000372"/>
              <a:ext cx="1143008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2714612" y="3152773"/>
              <a:ext cx="1143008" cy="70485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rot="16200000" flipH="1">
              <a:off x="2607456" y="3250405"/>
              <a:ext cx="1428760" cy="135732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34"/>
          <p:cNvGrpSpPr>
            <a:grpSpLocks/>
          </p:cNvGrpSpPr>
          <p:nvPr/>
        </p:nvGrpSpPr>
        <p:grpSpPr bwMode="auto">
          <a:xfrm>
            <a:off x="2500313" y="3500438"/>
            <a:ext cx="1428750" cy="1143000"/>
            <a:chOff x="2571736" y="3500438"/>
            <a:chExt cx="1428760" cy="1143008"/>
          </a:xfrm>
        </p:grpSpPr>
        <p:cxnSp>
          <p:nvCxnSpPr>
            <p:cNvPr id="28" name="直接箭头连接符 27"/>
            <p:cNvCxnSpPr/>
            <p:nvPr/>
          </p:nvCxnSpPr>
          <p:spPr>
            <a:xfrm>
              <a:off x="2643173" y="3500438"/>
              <a:ext cx="1357323" cy="158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2571736" y="3643314"/>
              <a:ext cx="1428760" cy="100013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44"/>
          <p:cNvGrpSpPr>
            <a:grpSpLocks/>
          </p:cNvGrpSpPr>
          <p:nvPr/>
        </p:nvGrpSpPr>
        <p:grpSpPr bwMode="auto">
          <a:xfrm>
            <a:off x="2500313" y="2428875"/>
            <a:ext cx="1500187" cy="1074738"/>
            <a:chOff x="2571736" y="2428868"/>
            <a:chExt cx="1500198" cy="1073970"/>
          </a:xfrm>
        </p:grpSpPr>
        <p:cxnSp>
          <p:nvCxnSpPr>
            <p:cNvPr id="40" name="直接箭头连接符 39"/>
            <p:cNvCxnSpPr/>
            <p:nvPr/>
          </p:nvCxnSpPr>
          <p:spPr>
            <a:xfrm rot="10800000" flipV="1">
              <a:off x="2786050" y="3499665"/>
              <a:ext cx="1214447" cy="3173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rot="10800000">
              <a:off x="2571736" y="2428868"/>
              <a:ext cx="1500198" cy="928024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54"/>
          <p:cNvGrpSpPr>
            <a:grpSpLocks/>
          </p:cNvGrpSpPr>
          <p:nvPr/>
        </p:nvGrpSpPr>
        <p:grpSpPr bwMode="auto">
          <a:xfrm>
            <a:off x="5500688" y="2428875"/>
            <a:ext cx="1143000" cy="500063"/>
            <a:chOff x="5572132" y="2428868"/>
            <a:chExt cx="1143008" cy="500066"/>
          </a:xfrm>
        </p:grpSpPr>
        <p:cxnSp>
          <p:nvCxnSpPr>
            <p:cNvPr id="46" name="直接箭头连接符 45"/>
            <p:cNvCxnSpPr/>
            <p:nvPr/>
          </p:nvCxnSpPr>
          <p:spPr>
            <a:xfrm>
              <a:off x="5572132" y="2428868"/>
              <a:ext cx="1143008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V="1">
              <a:off x="5572132" y="2500306"/>
              <a:ext cx="1143008" cy="42862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直接箭头连接符 48"/>
          <p:cNvCxnSpPr/>
          <p:nvPr/>
        </p:nvCxnSpPr>
        <p:spPr>
          <a:xfrm flipV="1">
            <a:off x="5429250" y="3000375"/>
            <a:ext cx="1285875" cy="500063"/>
          </a:xfrm>
          <a:prstGeom prst="straightConnector1">
            <a:avLst/>
          </a:prstGeom>
          <a:ln w="508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55"/>
          <p:cNvGrpSpPr>
            <a:grpSpLocks/>
          </p:cNvGrpSpPr>
          <p:nvPr/>
        </p:nvGrpSpPr>
        <p:grpSpPr bwMode="auto">
          <a:xfrm>
            <a:off x="5429250" y="3571875"/>
            <a:ext cx="1357313" cy="1071563"/>
            <a:chOff x="5500694" y="3571876"/>
            <a:chExt cx="1357322" cy="1071570"/>
          </a:xfrm>
        </p:grpSpPr>
        <p:cxnSp>
          <p:nvCxnSpPr>
            <p:cNvPr id="51" name="直接箭头连接符 50"/>
            <p:cNvCxnSpPr/>
            <p:nvPr/>
          </p:nvCxnSpPr>
          <p:spPr>
            <a:xfrm flipV="1">
              <a:off x="5643570" y="3571876"/>
              <a:ext cx="1214446" cy="500066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V="1">
              <a:off x="5500694" y="3643314"/>
              <a:ext cx="1357322" cy="1000132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60"/>
          <p:cNvGrpSpPr>
            <a:grpSpLocks/>
          </p:cNvGrpSpPr>
          <p:nvPr/>
        </p:nvGrpSpPr>
        <p:grpSpPr bwMode="auto">
          <a:xfrm>
            <a:off x="642938" y="5643563"/>
            <a:ext cx="8072437" cy="928687"/>
            <a:chOff x="714348" y="5643578"/>
            <a:chExt cx="8072494" cy="928694"/>
          </a:xfrm>
        </p:grpSpPr>
        <p:sp>
          <p:nvSpPr>
            <p:cNvPr id="58" name="圆角矩形 57"/>
            <p:cNvSpPr/>
            <p:nvPr/>
          </p:nvSpPr>
          <p:spPr>
            <a:xfrm>
              <a:off x="714348" y="5643578"/>
              <a:ext cx="8072494" cy="928694"/>
            </a:xfrm>
            <a:prstGeom prst="roundRect">
              <a:avLst/>
            </a:prstGeom>
            <a:solidFill>
              <a:srgbClr val="0000FF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3030" name="矩形 56"/>
            <p:cNvSpPr>
              <a:spLocks noChangeArrowheads="1"/>
            </p:cNvSpPr>
            <p:nvPr/>
          </p:nvSpPr>
          <p:spPr bwMode="auto">
            <a:xfrm>
              <a:off x="857224" y="5669837"/>
              <a:ext cx="778674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FFFF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        触发器作为一个独立的功能模块，使用者主要关注触发器的</a:t>
              </a:r>
              <a:r>
                <a:rPr lang="zh-CN" altLang="en-US" sz="2400" b="1">
                  <a:solidFill>
                    <a:srgbClr val="FF3399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逻辑功能和触发方式</a:t>
              </a:r>
              <a:r>
                <a:rPr lang="zh-CN" altLang="en-US" sz="2400" b="1">
                  <a:solidFill>
                    <a:srgbClr val="FFFF00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。</a:t>
              </a:r>
              <a:endParaRPr lang="zh-CN" altLang="en-US" sz="2400">
                <a:solidFill>
                  <a:srgbClr val="FFFF00"/>
                </a:solidFill>
                <a:ea typeface="楷体_GB2312" pitchFamily="49" charset="-122"/>
                <a:cs typeface="Times New Roman" pitchFamily="18" charset="0"/>
              </a:endParaRPr>
            </a:p>
          </p:txBody>
        </p:sp>
      </p:grpSp>
      <p:sp>
        <p:nvSpPr>
          <p:cNvPr id="59" name="右箭头 58"/>
          <p:cNvSpPr/>
          <p:nvPr/>
        </p:nvSpPr>
        <p:spPr>
          <a:xfrm rot="16200000">
            <a:off x="1535907" y="5107781"/>
            <a:ext cx="642938" cy="428625"/>
          </a:xfrm>
          <a:prstGeom prst="rightArrow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0" name="右箭头 59"/>
          <p:cNvSpPr/>
          <p:nvPr/>
        </p:nvSpPr>
        <p:spPr>
          <a:xfrm rot="16200000">
            <a:off x="7108032" y="5107781"/>
            <a:ext cx="642938" cy="428625"/>
          </a:xfrm>
          <a:prstGeom prst="rightArrow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6" grpId="0" animBg="1"/>
      <p:bldP spid="17" grpId="0" animBg="1"/>
      <p:bldP spid="59" grpId="0" animBg="1"/>
      <p:bldP spid="6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3"/>
          <p:cNvSpPr txBox="1">
            <a:spLocks noChangeArrowheads="1"/>
          </p:cNvSpPr>
          <p:nvPr/>
        </p:nvSpPr>
        <p:spPr bwMode="auto">
          <a:xfrm>
            <a:off x="714375" y="214313"/>
            <a:ext cx="7643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</a:rPr>
              <a:t>二、锁存器与触发器的区别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143000" y="714375"/>
            <a:ext cx="3275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 二者的触发方式不同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28750" y="1214438"/>
            <a:ext cx="3536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kumimoji="1" lang="zh-CN" altLang="en-US" sz="2000" b="1">
                <a:latin typeface="Times New Roman" pitchFamily="18" charset="0"/>
              </a:rPr>
              <a:t> 锁存器采用电平触发方式。</a:t>
            </a:r>
            <a:endParaRPr lang="zh-CN" altLang="en-US" sz="200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428750" y="1643063"/>
            <a:ext cx="5343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kumimoji="1" lang="zh-CN" altLang="en-US" sz="2000" b="1">
                <a:latin typeface="Times New Roman" pitchFamily="18" charset="0"/>
              </a:rPr>
              <a:t> 触发器采用脉冲触发方式和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itchFamily="18" charset="0"/>
              </a:rPr>
              <a:t>边沿</a:t>
            </a:r>
            <a:r>
              <a:rPr kumimoji="1" lang="zh-CN" altLang="en-US" sz="2000" b="1">
                <a:latin typeface="Times New Roman" pitchFamily="18" charset="0"/>
              </a:rPr>
              <a:t>触发方式。</a:t>
            </a:r>
            <a:endParaRPr lang="zh-CN" altLang="en-US" sz="200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143000" y="2100263"/>
            <a:ext cx="32750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 二者的适用场合不同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428750" y="2600325"/>
            <a:ext cx="5084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kumimoji="1" lang="zh-CN" altLang="en-US" sz="2000" b="1">
                <a:solidFill>
                  <a:srgbClr val="C00000"/>
                </a:solidFill>
                <a:latin typeface="Times New Roman" pitchFamily="18" charset="0"/>
              </a:rPr>
              <a:t> 锁存器适用于多路信号同步锁存的场合。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28750" y="3028950"/>
            <a:ext cx="5084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l"/>
            </a:pPr>
            <a:r>
              <a:rPr kumimoji="1" lang="zh-CN" altLang="en-US" sz="2000" b="1">
                <a:solidFill>
                  <a:srgbClr val="C00000"/>
                </a:solidFill>
                <a:latin typeface="Times New Roman" pitchFamily="18" charset="0"/>
              </a:rPr>
              <a:t> 触发器适用于可靠动作、抗干扰的场合。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714375" y="3548063"/>
            <a:ext cx="7643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</a:rPr>
              <a:t>三、触发器的动作特点归纳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28750" y="4038600"/>
            <a:ext cx="6384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 触发器状态更新发生在触发脉冲边沿时刻；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28750" y="4591050"/>
            <a:ext cx="576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 触发器更新后的状态由特性方程决定。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71500" y="5429250"/>
            <a:ext cx="8480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触发器的现态和次态是相对于触发脉冲边沿而言的。</a:t>
            </a:r>
            <a:endParaRPr lang="zh-CN" altLang="en-US" sz="280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658938" y="1428750"/>
            <a:ext cx="5984875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正确理解常用触发器的工作原理。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熟练掌握触发器的逻辑功能及动作特点。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重点掌握各种触发器的波形图的画法。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1601788" y="549275"/>
            <a:ext cx="51847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>
                <a:solidFill>
                  <a:srgbClr val="7030A0"/>
                </a:solidFill>
                <a:latin typeface="宋体" pitchFamily="2" charset="-122"/>
              </a:rPr>
              <a:t>本章小结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052513"/>
            <a:ext cx="2070100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896938"/>
            <a:ext cx="3527425" cy="224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084" name="TextBox 1"/>
          <p:cNvSpPr txBox="1">
            <a:spLocks noChangeArrowheads="1"/>
          </p:cNvSpPr>
          <p:nvPr/>
        </p:nvSpPr>
        <p:spPr bwMode="auto">
          <a:xfrm>
            <a:off x="250825" y="115888"/>
            <a:ext cx="82089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</a:rPr>
              <a:t>练习：</a:t>
            </a:r>
            <a:r>
              <a:rPr lang="en-US" altLang="zh-CN" sz="2400">
                <a:solidFill>
                  <a:srgbClr val="000000"/>
                </a:solidFill>
              </a:rPr>
              <a:t>1</a:t>
            </a:r>
            <a:r>
              <a:rPr lang="zh-CN" altLang="en-US" sz="2400">
                <a:solidFill>
                  <a:srgbClr val="000000"/>
                </a:solidFill>
              </a:rPr>
              <a:t>、由或非门组成的</a:t>
            </a:r>
            <a:r>
              <a:rPr lang="en-US" altLang="zh-CN" sz="2400">
                <a:solidFill>
                  <a:srgbClr val="000000"/>
                </a:solidFill>
              </a:rPr>
              <a:t>RS</a:t>
            </a:r>
            <a:r>
              <a:rPr lang="zh-CN" altLang="en-US" sz="2400">
                <a:solidFill>
                  <a:srgbClr val="000000"/>
                </a:solidFill>
              </a:rPr>
              <a:t>触发器如图所示，请根据输入信号的波形画出输出端的波形。</a:t>
            </a:r>
          </a:p>
        </p:txBody>
      </p:sp>
      <p:sp>
        <p:nvSpPr>
          <p:cNvPr id="7" name="矩形 6"/>
          <p:cNvSpPr/>
          <p:nvPr/>
        </p:nvSpPr>
        <p:spPr>
          <a:xfrm>
            <a:off x="250825" y="3233738"/>
            <a:ext cx="8274050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spcAft>
                <a:spcPts val="0"/>
              </a:spcAft>
              <a:defRPr/>
            </a:pPr>
            <a:r>
              <a:rPr lang="en-US" altLang="zh-CN" sz="2400" kern="100">
                <a:solidFill>
                  <a:srgbClr val="000000"/>
                </a:solidFill>
                <a:latin typeface="Times New Roman"/>
                <a:ea typeface="宋体"/>
              </a:rPr>
              <a:t>2</a:t>
            </a:r>
            <a:r>
              <a:rPr lang="zh-CN" altLang="zh-CN" sz="2400" kern="100">
                <a:solidFill>
                  <a:srgbClr val="000000"/>
                </a:solidFill>
                <a:latin typeface="Times New Roman"/>
                <a:ea typeface="宋体"/>
              </a:rPr>
              <a:t>．已知双门锁存器如图所示，试写出该锁存器的特性方程</a:t>
            </a:r>
            <a:r>
              <a:rPr lang="zh-CN" altLang="zh-CN" kern="100">
                <a:solidFill>
                  <a:srgbClr val="000000"/>
                </a:solidFill>
                <a:latin typeface="Times New Roman"/>
                <a:ea typeface="宋体"/>
              </a:rPr>
              <a:t>。</a:t>
            </a:r>
          </a:p>
        </p:txBody>
      </p:sp>
      <p:pic>
        <p:nvPicPr>
          <p:cNvPr id="4608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563" y="4025900"/>
            <a:ext cx="2822575" cy="242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Box 2"/>
          <p:cNvSpPr txBox="1">
            <a:spLocks noChangeArrowheads="1"/>
          </p:cNvSpPr>
          <p:nvPr/>
        </p:nvSpPr>
        <p:spPr bwMode="auto">
          <a:xfrm>
            <a:off x="374650" y="2927350"/>
            <a:ext cx="8208963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4</a:t>
            </a:r>
            <a:r>
              <a:rPr lang="zh-CN" altLang="en-US" sz="2400">
                <a:solidFill>
                  <a:srgbClr val="000000"/>
                </a:solidFill>
              </a:rPr>
              <a:t>、</a:t>
            </a:r>
            <a:r>
              <a:rPr lang="zh-CN" altLang="zh-CN" sz="2400">
                <a:solidFill>
                  <a:srgbClr val="000000"/>
                </a:solidFill>
              </a:rPr>
              <a:t>试写</a:t>
            </a:r>
            <a:r>
              <a:rPr lang="zh-CN" altLang="en-US" sz="2400">
                <a:solidFill>
                  <a:srgbClr val="000000"/>
                </a:solidFill>
              </a:rPr>
              <a:t>下</a:t>
            </a:r>
            <a:r>
              <a:rPr lang="zh-CN" altLang="zh-CN" sz="2400">
                <a:solidFill>
                  <a:srgbClr val="000000"/>
                </a:solidFill>
              </a:rPr>
              <a:t>图中各个触发器的特性方程</a:t>
            </a:r>
            <a:r>
              <a:rPr lang="en-US" altLang="zh-CN" sz="2400">
                <a:solidFill>
                  <a:srgbClr val="000000"/>
                </a:solidFill>
              </a:rPr>
              <a:t>Q</a:t>
            </a:r>
            <a:r>
              <a:rPr lang="en-US" altLang="zh-CN" sz="2400" baseline="30000">
                <a:solidFill>
                  <a:srgbClr val="000000"/>
                </a:solidFill>
              </a:rPr>
              <a:t>n+1</a:t>
            </a:r>
            <a:r>
              <a:rPr lang="en-US" altLang="zh-CN" sz="2400">
                <a:solidFill>
                  <a:srgbClr val="000000"/>
                </a:solidFill>
              </a:rPr>
              <a:t> </a:t>
            </a:r>
            <a:r>
              <a:rPr lang="zh-CN" altLang="zh-CN" sz="2400">
                <a:solidFill>
                  <a:srgbClr val="000000"/>
                </a:solidFill>
              </a:rPr>
              <a:t>，并画出在所示</a:t>
            </a:r>
            <a:r>
              <a:rPr lang="en-US" altLang="zh-CN" sz="2400">
                <a:solidFill>
                  <a:srgbClr val="000000"/>
                </a:solidFill>
              </a:rPr>
              <a:t>CP</a:t>
            </a:r>
            <a:r>
              <a:rPr lang="zh-CN" altLang="zh-CN" sz="2400">
                <a:solidFill>
                  <a:srgbClr val="000000"/>
                </a:solidFill>
              </a:rPr>
              <a:t>作用下的输出波形。（各触发器的初态均为“</a:t>
            </a:r>
            <a:r>
              <a:rPr lang="en-US" altLang="zh-CN" sz="2400">
                <a:solidFill>
                  <a:srgbClr val="000000"/>
                </a:solidFill>
              </a:rPr>
              <a:t>0</a:t>
            </a:r>
            <a:r>
              <a:rPr lang="zh-CN" altLang="zh-CN" sz="2400">
                <a:solidFill>
                  <a:srgbClr val="000000"/>
                </a:solidFill>
              </a:rPr>
              <a:t>”</a:t>
            </a:r>
            <a:r>
              <a:rPr lang="en-US" altLang="zh-CN" sz="2400">
                <a:solidFill>
                  <a:srgbClr val="000000"/>
                </a:solidFill>
              </a:rPr>
              <a:t>,</a:t>
            </a:r>
            <a:r>
              <a:rPr lang="zh-CN" altLang="zh-CN" sz="2400">
                <a:solidFill>
                  <a:srgbClr val="000000"/>
                </a:solidFill>
              </a:rPr>
              <a:t>为边沿触发）</a:t>
            </a:r>
          </a:p>
        </p:txBody>
      </p:sp>
      <p:pic>
        <p:nvPicPr>
          <p:cNvPr id="4710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056063"/>
            <a:ext cx="59055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08" name="TextBox 6"/>
          <p:cNvSpPr txBox="1">
            <a:spLocks noChangeArrowheads="1"/>
          </p:cNvSpPr>
          <p:nvPr/>
        </p:nvSpPr>
        <p:spPr bwMode="auto">
          <a:xfrm>
            <a:off x="395288" y="333375"/>
            <a:ext cx="82804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3.</a:t>
            </a:r>
            <a:r>
              <a:rPr lang="zh-CN" altLang="zh-CN" sz="2400">
                <a:solidFill>
                  <a:srgbClr val="000000"/>
                </a:solidFill>
              </a:rPr>
              <a:t>电路</a:t>
            </a:r>
            <a:r>
              <a:rPr lang="zh-CN" altLang="en-US" sz="2400">
                <a:solidFill>
                  <a:srgbClr val="000000"/>
                </a:solidFill>
              </a:rPr>
              <a:t>如图</a:t>
            </a:r>
            <a:r>
              <a:rPr lang="zh-CN" altLang="zh-CN" sz="2400">
                <a:solidFill>
                  <a:srgbClr val="000000"/>
                </a:solidFill>
              </a:rPr>
              <a:t>所示</a:t>
            </a:r>
            <a:r>
              <a:rPr lang="zh-CN" altLang="en-US" sz="2400">
                <a:solidFill>
                  <a:srgbClr val="000000"/>
                </a:solidFill>
              </a:rPr>
              <a:t>，能</a:t>
            </a:r>
            <a:r>
              <a:rPr lang="zh-CN" altLang="zh-CN" sz="2400">
                <a:solidFill>
                  <a:srgbClr val="000000"/>
                </a:solidFill>
              </a:rPr>
              <a:t>实现</a:t>
            </a:r>
            <a:r>
              <a:rPr lang="en-US" altLang="zh-CN" sz="2400">
                <a:solidFill>
                  <a:srgbClr val="000000"/>
                </a:solidFill>
              </a:rPr>
              <a:t>                       </a:t>
            </a:r>
            <a:r>
              <a:rPr lang="zh-CN" altLang="zh-CN" sz="2400">
                <a:solidFill>
                  <a:srgbClr val="000000"/>
                </a:solidFill>
              </a:rPr>
              <a:t>的电路是 </a:t>
            </a:r>
            <a:r>
              <a:rPr lang="en-US" altLang="zh-CN" sz="2400" u="sng">
                <a:solidFill>
                  <a:srgbClr val="000000"/>
                </a:solidFill>
              </a:rPr>
              <a:t>           </a:t>
            </a:r>
            <a:r>
              <a:rPr lang="en-US" altLang="zh-CN" sz="2400">
                <a:solidFill>
                  <a:srgbClr val="000000"/>
                </a:solidFill>
              </a:rPr>
              <a:t> </a:t>
            </a:r>
            <a:r>
              <a:rPr lang="zh-CN" altLang="zh-CN" sz="2400">
                <a:solidFill>
                  <a:srgbClr val="000000"/>
                </a:solidFill>
              </a:rPr>
              <a:t>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>
              <a:solidFill>
                <a:srgbClr val="000000"/>
              </a:solidFill>
            </a:endParaRPr>
          </a:p>
        </p:txBody>
      </p:sp>
      <p:graphicFrame>
        <p:nvGraphicFramePr>
          <p:cNvPr id="47109" name="对象 7"/>
          <p:cNvGraphicFramePr>
            <a:graphicFrameLocks noChangeAspect="1"/>
          </p:cNvGraphicFramePr>
          <p:nvPr/>
        </p:nvGraphicFramePr>
        <p:xfrm>
          <a:off x="3851275" y="260350"/>
          <a:ext cx="18732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1" name="公式" r:id="rId5" imgW="952087" imgH="253890" progId="Equation.3">
                  <p:embed/>
                </p:oleObj>
              </mc:Choice>
              <mc:Fallback>
                <p:oleObj name="公式" r:id="rId5" imgW="952087" imgH="253890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60350"/>
                        <a:ext cx="18732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110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1039813"/>
            <a:ext cx="8274050" cy="160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612775" y="542925"/>
            <a:ext cx="309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）状态转移真值表</a:t>
            </a:r>
          </a:p>
        </p:txBody>
      </p:sp>
      <p:sp>
        <p:nvSpPr>
          <p:cNvPr id="16387" name="Text Box 13"/>
          <p:cNvSpPr txBox="1">
            <a:spLocks noChangeArrowheads="1"/>
          </p:cNvSpPr>
          <p:nvPr/>
        </p:nvSpPr>
        <p:spPr bwMode="auto">
          <a:xfrm>
            <a:off x="569913" y="71438"/>
            <a:ext cx="4578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基本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锁存器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的功能描述</a:t>
            </a: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 flipH="1">
            <a:off x="2357438" y="2327275"/>
            <a:ext cx="3929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kumimoji="1"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基本</a:t>
            </a:r>
            <a:r>
              <a:rPr kumimoji="1" lang="en-US" altLang="zh-CN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RS</a:t>
            </a:r>
            <a:r>
              <a:rPr kumimoji="1"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锁存器的状态表</a:t>
            </a:r>
          </a:p>
        </p:txBody>
      </p: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571500" y="1014413"/>
            <a:ext cx="8072438" cy="1200150"/>
            <a:chOff x="571472" y="1014225"/>
            <a:chExt cx="8072494" cy="1200329"/>
          </a:xfrm>
        </p:grpSpPr>
        <p:sp>
          <p:nvSpPr>
            <p:cNvPr id="16391" name="Text Box 14"/>
            <p:cNvSpPr txBox="1">
              <a:spLocks noChangeArrowheads="1"/>
            </p:cNvSpPr>
            <p:nvPr/>
          </p:nvSpPr>
          <p:spPr bwMode="auto">
            <a:xfrm>
              <a:off x="612775" y="1014225"/>
              <a:ext cx="7888315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 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  将锁存器的次态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zh-CN" sz="2400" b="1" baseline="50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n+1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与现态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zh-CN" sz="2400" b="1" baseline="50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，以及输入信号之间的逻辑关系用表格的形式表示出来，称为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状态转移真值表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，简称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状态表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。</a:t>
              </a:r>
            </a:p>
          </p:txBody>
        </p:sp>
        <p:sp>
          <p:nvSpPr>
            <p:cNvPr id="16392" name="Rectangle 16"/>
            <p:cNvSpPr>
              <a:spLocks noChangeArrowheads="1"/>
            </p:cNvSpPr>
            <p:nvPr/>
          </p:nvSpPr>
          <p:spPr bwMode="auto">
            <a:xfrm>
              <a:off x="571472" y="1014225"/>
              <a:ext cx="8072494" cy="1143008"/>
            </a:xfrm>
            <a:prstGeom prst="rect">
              <a:avLst/>
            </a:prstGeom>
            <a:noFill/>
            <a:ln w="57150" cmpd="thickThin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2786063"/>
            <a:ext cx="4533900" cy="384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7"/>
          <p:cNvGrpSpPr>
            <a:grpSpLocks/>
          </p:cNvGrpSpPr>
          <p:nvPr/>
        </p:nvGrpSpPr>
        <p:grpSpPr bwMode="auto">
          <a:xfrm>
            <a:off x="1714500" y="2643188"/>
            <a:ext cx="4857750" cy="2089150"/>
            <a:chOff x="1714480" y="2643188"/>
            <a:chExt cx="4857770" cy="2089150"/>
          </a:xfrm>
        </p:grpSpPr>
        <p:pic>
          <p:nvPicPr>
            <p:cNvPr id="174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7363" y="2643188"/>
              <a:ext cx="4814887" cy="208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423" name="组合 16"/>
            <p:cNvGrpSpPr>
              <a:grpSpLocks/>
            </p:cNvGrpSpPr>
            <p:nvPr/>
          </p:nvGrpSpPr>
          <p:grpSpPr bwMode="auto">
            <a:xfrm>
              <a:off x="1714480" y="3155948"/>
              <a:ext cx="511175" cy="642942"/>
              <a:chOff x="1714480" y="3155948"/>
              <a:chExt cx="511175" cy="642942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714480" y="3155950"/>
                <a:ext cx="466727" cy="6429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graphicFrame>
            <p:nvGraphicFramePr>
              <p:cNvPr id="17425" name="Object 7"/>
              <p:cNvGraphicFramePr>
                <a:graphicFrameLocks noChangeAspect="1"/>
              </p:cNvGraphicFramePr>
              <p:nvPr/>
            </p:nvGraphicFramePr>
            <p:xfrm>
              <a:off x="1798618" y="3189286"/>
              <a:ext cx="427037" cy="4508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26" name="公式" r:id="rId4" imgW="215806" imgH="228501" progId="Equation.3">
                      <p:embed/>
                    </p:oleObj>
                  </mc:Choice>
                  <mc:Fallback>
                    <p:oleObj name="公式" r:id="rId4" imgW="215806" imgH="228501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8618" y="3189286"/>
                            <a:ext cx="427037" cy="4508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 cap="sq">
                                <a:solidFill>
                                  <a:schemeClr val="tx1"/>
                                </a:solidFill>
                                <a:miter lim="800000"/>
                                <a:headEnd type="none" w="sm" len="sm"/>
                                <a:tailEnd type="none" w="sm" len="sm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7411" name="Text Box 13"/>
          <p:cNvSpPr txBox="1">
            <a:spLocks noChangeArrowheads="1"/>
          </p:cNvSpPr>
          <p:nvPr/>
        </p:nvSpPr>
        <p:spPr bwMode="auto">
          <a:xfrm>
            <a:off x="539750" y="285750"/>
            <a:ext cx="2389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）特性方程</a:t>
            </a:r>
          </a:p>
        </p:txBody>
      </p:sp>
      <p:grpSp>
        <p:nvGrpSpPr>
          <p:cNvPr id="4" name="组合 4"/>
          <p:cNvGrpSpPr>
            <a:grpSpLocks/>
          </p:cNvGrpSpPr>
          <p:nvPr/>
        </p:nvGrpSpPr>
        <p:grpSpPr bwMode="auto">
          <a:xfrm>
            <a:off x="714375" y="928688"/>
            <a:ext cx="7715250" cy="985837"/>
            <a:chOff x="571472" y="928670"/>
            <a:chExt cx="7715304" cy="986015"/>
          </a:xfrm>
        </p:grpSpPr>
        <p:sp>
          <p:nvSpPr>
            <p:cNvPr id="17420" name="Text Box 14"/>
            <p:cNvSpPr txBox="1">
              <a:spLocks noChangeArrowheads="1"/>
            </p:cNvSpPr>
            <p:nvPr/>
          </p:nvSpPr>
          <p:spPr bwMode="auto">
            <a:xfrm>
              <a:off x="612775" y="1036638"/>
              <a:ext cx="767400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 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  描述锁存器逻辑功能的函数表达式称为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特性方程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，又称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状态方程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或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次态方程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。</a:t>
              </a:r>
            </a:p>
          </p:txBody>
        </p:sp>
        <p:sp>
          <p:nvSpPr>
            <p:cNvPr id="17421" name="Rectangle 16"/>
            <p:cNvSpPr>
              <a:spLocks noChangeArrowheads="1"/>
            </p:cNvSpPr>
            <p:nvPr/>
          </p:nvSpPr>
          <p:spPr bwMode="auto">
            <a:xfrm>
              <a:off x="571472" y="928670"/>
              <a:ext cx="7715304" cy="986015"/>
            </a:xfrm>
            <a:prstGeom prst="rect">
              <a:avLst/>
            </a:prstGeom>
            <a:noFill/>
            <a:ln w="57150" cmpd="thickThin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612900" y="2143125"/>
            <a:ext cx="3244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kumimoji="1"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次态</a:t>
            </a:r>
            <a:r>
              <a:rPr kumimoji="1" lang="en-US" altLang="zh-CN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kumimoji="1" lang="en-US" altLang="zh-CN" sz="2400" b="1" baseline="300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n+1</a:t>
            </a:r>
            <a:r>
              <a:rPr kumimoji="1"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的卡诺图</a:t>
            </a:r>
          </a:p>
        </p:txBody>
      </p:sp>
      <p:sp>
        <p:nvSpPr>
          <p:cNvPr id="8" name="AutoShape 16"/>
          <p:cNvSpPr>
            <a:spLocks noChangeArrowheads="1"/>
          </p:cNvSpPr>
          <p:nvPr/>
        </p:nvSpPr>
        <p:spPr bwMode="auto">
          <a:xfrm>
            <a:off x="4929188" y="4181475"/>
            <a:ext cx="1152525" cy="360363"/>
          </a:xfrm>
          <a:prstGeom prst="flowChartAlternateProcess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grpSp>
        <p:nvGrpSpPr>
          <p:cNvPr id="5" name="组合 12"/>
          <p:cNvGrpSpPr>
            <a:grpSpLocks/>
          </p:cNvGrpSpPr>
          <p:nvPr/>
        </p:nvGrpSpPr>
        <p:grpSpPr bwMode="auto">
          <a:xfrm>
            <a:off x="2786063" y="3500438"/>
            <a:ext cx="3643312" cy="1077912"/>
            <a:chOff x="2786050" y="3500438"/>
            <a:chExt cx="3643338" cy="1077914"/>
          </a:xfrm>
        </p:grpSpPr>
        <p:sp>
          <p:nvSpPr>
            <p:cNvPr id="17418" name="AutoShape 18"/>
            <p:cNvSpPr>
              <a:spLocks/>
            </p:cNvSpPr>
            <p:nvPr/>
          </p:nvSpPr>
          <p:spPr bwMode="auto">
            <a:xfrm>
              <a:off x="5715008" y="3500438"/>
              <a:ext cx="714380" cy="1077914"/>
            </a:xfrm>
            <a:prstGeom prst="leftBracket">
              <a:avLst>
                <a:gd name="adj" fmla="val 12490"/>
              </a:avLst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/>
            </a:p>
          </p:txBody>
        </p:sp>
        <p:sp>
          <p:nvSpPr>
            <p:cNvPr id="17419" name="AutoShape 18"/>
            <p:cNvSpPr>
              <a:spLocks/>
            </p:cNvSpPr>
            <p:nvPr/>
          </p:nvSpPr>
          <p:spPr bwMode="auto">
            <a:xfrm flipH="1">
              <a:off x="2786050" y="3500438"/>
              <a:ext cx="714380" cy="1077914"/>
            </a:xfrm>
            <a:prstGeom prst="leftBracket">
              <a:avLst>
                <a:gd name="adj" fmla="val 12490"/>
              </a:avLst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/>
            </a:p>
          </p:txBody>
        </p:sp>
      </p:grp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2071688" y="5429250"/>
          <a:ext cx="3714750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公式" r:id="rId6" imgW="1752550" imgH="495414" progId="Equation.3">
                  <p:embed/>
                </p:oleObj>
              </mc:Choice>
              <mc:Fallback>
                <p:oleObj name="公式" r:id="rId6" imgW="1752550" imgH="49541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5429250"/>
                        <a:ext cx="3714750" cy="117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612900" y="4897438"/>
            <a:ext cx="50307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n"/>
            </a:pPr>
            <a:r>
              <a:rPr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基本</a:t>
            </a:r>
            <a:r>
              <a:rPr lang="en-US" altLang="zh-CN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锁存器</a:t>
            </a:r>
            <a:r>
              <a:rPr kumimoji="1" lang="zh-CN" altLang="en-US" sz="24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的特性方程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5"/>
          <p:cNvSpPr txBox="1">
            <a:spLocks noChangeArrowheads="1"/>
          </p:cNvSpPr>
          <p:nvPr/>
        </p:nvSpPr>
        <p:spPr bwMode="auto">
          <a:xfrm>
            <a:off x="539750" y="357188"/>
            <a:ext cx="4392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）状态转换图</a:t>
            </a:r>
          </a:p>
        </p:txBody>
      </p:sp>
      <p:grpSp>
        <p:nvGrpSpPr>
          <p:cNvPr id="2" name="组合 4"/>
          <p:cNvGrpSpPr>
            <a:grpSpLocks/>
          </p:cNvGrpSpPr>
          <p:nvPr/>
        </p:nvGrpSpPr>
        <p:grpSpPr bwMode="auto">
          <a:xfrm>
            <a:off x="714375" y="1014413"/>
            <a:ext cx="7715250" cy="985837"/>
            <a:chOff x="714348" y="1014225"/>
            <a:chExt cx="7715304" cy="986015"/>
          </a:xfrm>
        </p:grpSpPr>
        <p:sp>
          <p:nvSpPr>
            <p:cNvPr id="18461" name="Text Box 3"/>
            <p:cNvSpPr txBox="1">
              <a:spLocks noChangeArrowheads="1"/>
            </p:cNvSpPr>
            <p:nvPr/>
          </p:nvSpPr>
          <p:spPr bwMode="auto">
            <a:xfrm>
              <a:off x="755650" y="1125538"/>
              <a:ext cx="76327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0000"/>
                  </a:solidFill>
                  <a:latin typeface="宋体" pitchFamily="2" charset="-122"/>
                </a:rPr>
                <a:t>    </a:t>
              </a:r>
              <a:r>
                <a:rPr kumimoji="1" lang="zh-CN" altLang="en-US" sz="2400" b="1">
                  <a:solidFill>
                    <a:srgbClr val="000000"/>
                  </a:solidFill>
                  <a:latin typeface="宋体" pitchFamily="2" charset="-122"/>
                </a:rPr>
                <a:t>描述锁存器的状态转换关系及转换条件的图形称为状态转换图，简称</a:t>
              </a:r>
              <a:r>
                <a:rPr kumimoji="1" lang="zh-CN" altLang="en-US" sz="2400" b="1">
                  <a:solidFill>
                    <a:srgbClr val="FF0000"/>
                  </a:solidFill>
                  <a:latin typeface="宋体" pitchFamily="2" charset="-122"/>
                </a:rPr>
                <a:t>状态图</a:t>
              </a:r>
              <a:r>
                <a:rPr kumimoji="1" lang="zh-CN" altLang="en-US" sz="2400" b="1">
                  <a:solidFill>
                    <a:srgbClr val="000000"/>
                  </a:solidFill>
                  <a:latin typeface="宋体" pitchFamily="2" charset="-122"/>
                </a:rPr>
                <a:t>。</a:t>
              </a:r>
            </a:p>
          </p:txBody>
        </p:sp>
        <p:sp>
          <p:nvSpPr>
            <p:cNvPr id="18462" name="Rectangle 16"/>
            <p:cNvSpPr>
              <a:spLocks noChangeArrowheads="1"/>
            </p:cNvSpPr>
            <p:nvPr/>
          </p:nvSpPr>
          <p:spPr bwMode="auto">
            <a:xfrm>
              <a:off x="714348" y="1014225"/>
              <a:ext cx="7715304" cy="986015"/>
            </a:xfrm>
            <a:prstGeom prst="rect">
              <a:avLst/>
            </a:prstGeom>
            <a:noFill/>
            <a:ln w="57150" cmpd="thickThin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2655888" y="3209925"/>
            <a:ext cx="762000" cy="6858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" name="Arc 12"/>
          <p:cNvSpPr>
            <a:spLocks/>
          </p:cNvSpPr>
          <p:nvPr/>
        </p:nvSpPr>
        <p:spPr bwMode="auto">
          <a:xfrm flipH="1">
            <a:off x="2216150" y="3225800"/>
            <a:ext cx="630238" cy="609600"/>
          </a:xfrm>
          <a:custGeom>
            <a:avLst/>
            <a:gdLst>
              <a:gd name="T0" fmla="*/ 0 w 24856"/>
              <a:gd name="T1" fmla="*/ 2147483647 h 43199"/>
              <a:gd name="T2" fmla="*/ 2147483647 w 24856"/>
              <a:gd name="T3" fmla="*/ 2147483647 h 43199"/>
              <a:gd name="T4" fmla="*/ 2147483647 w 24856"/>
              <a:gd name="T5" fmla="*/ 2147483647 h 43199"/>
              <a:gd name="T6" fmla="*/ 0 60000 65536"/>
              <a:gd name="T7" fmla="*/ 0 60000 65536"/>
              <a:gd name="T8" fmla="*/ 0 60000 65536"/>
              <a:gd name="T9" fmla="*/ 0 w 24856"/>
              <a:gd name="T10" fmla="*/ 0 h 43199"/>
              <a:gd name="T11" fmla="*/ 24856 w 24856"/>
              <a:gd name="T12" fmla="*/ 43199 h 431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856" h="43199" fill="none" extrusionOk="0">
                <a:moveTo>
                  <a:pt x="-1" y="246"/>
                </a:moveTo>
                <a:cubicBezTo>
                  <a:pt x="1077" y="82"/>
                  <a:pt x="2165" y="-1"/>
                  <a:pt x="3256" y="0"/>
                </a:cubicBezTo>
                <a:cubicBezTo>
                  <a:pt x="15185" y="0"/>
                  <a:pt x="24856" y="9670"/>
                  <a:pt x="24856" y="21600"/>
                </a:cubicBezTo>
                <a:cubicBezTo>
                  <a:pt x="24856" y="33455"/>
                  <a:pt x="15300" y="43094"/>
                  <a:pt x="3446" y="43199"/>
                </a:cubicBezTo>
              </a:path>
              <a:path w="24856" h="43199" stroke="0" extrusionOk="0">
                <a:moveTo>
                  <a:pt x="-1" y="246"/>
                </a:moveTo>
                <a:cubicBezTo>
                  <a:pt x="1077" y="82"/>
                  <a:pt x="2165" y="-1"/>
                  <a:pt x="3256" y="0"/>
                </a:cubicBezTo>
                <a:cubicBezTo>
                  <a:pt x="15185" y="0"/>
                  <a:pt x="24856" y="9670"/>
                  <a:pt x="24856" y="21600"/>
                </a:cubicBezTo>
                <a:cubicBezTo>
                  <a:pt x="24856" y="33455"/>
                  <a:pt x="15300" y="43094"/>
                  <a:pt x="3446" y="43199"/>
                </a:cubicBezTo>
                <a:lnTo>
                  <a:pt x="3256" y="21600"/>
                </a:lnTo>
                <a:lnTo>
                  <a:pt x="-1" y="246"/>
                </a:lnTo>
                <a:close/>
              </a:path>
            </a:pathLst>
          </a:custGeom>
          <a:noFill/>
          <a:ln w="381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Oval 13"/>
          <p:cNvSpPr>
            <a:spLocks noChangeArrowheads="1"/>
          </p:cNvSpPr>
          <p:nvPr/>
        </p:nvSpPr>
        <p:spPr bwMode="auto">
          <a:xfrm>
            <a:off x="5399088" y="3133725"/>
            <a:ext cx="762000" cy="6858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66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9" name="Freeform 14"/>
          <p:cNvSpPr>
            <a:spLocks/>
          </p:cNvSpPr>
          <p:nvPr/>
        </p:nvSpPr>
        <p:spPr bwMode="auto">
          <a:xfrm>
            <a:off x="3241675" y="2887663"/>
            <a:ext cx="2209800" cy="381000"/>
          </a:xfrm>
          <a:custGeom>
            <a:avLst/>
            <a:gdLst>
              <a:gd name="T0" fmla="*/ 0 w 1392"/>
              <a:gd name="T1" fmla="*/ 2147483647 h 192"/>
              <a:gd name="T2" fmla="*/ 2147483647 w 1392"/>
              <a:gd name="T3" fmla="*/ 0 h 192"/>
              <a:gd name="T4" fmla="*/ 2147483647 w 1392"/>
              <a:gd name="T5" fmla="*/ 2147483647 h 192"/>
              <a:gd name="T6" fmla="*/ 0 60000 65536"/>
              <a:gd name="T7" fmla="*/ 0 60000 65536"/>
              <a:gd name="T8" fmla="*/ 0 60000 65536"/>
              <a:gd name="T9" fmla="*/ 0 w 1392"/>
              <a:gd name="T10" fmla="*/ 0 h 192"/>
              <a:gd name="T11" fmla="*/ 1392 w 139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192">
                <a:moveTo>
                  <a:pt x="0" y="192"/>
                </a:moveTo>
                <a:cubicBezTo>
                  <a:pt x="268" y="96"/>
                  <a:pt x="536" y="0"/>
                  <a:pt x="768" y="0"/>
                </a:cubicBezTo>
                <a:cubicBezTo>
                  <a:pt x="1000" y="0"/>
                  <a:pt x="1196" y="96"/>
                  <a:pt x="1392" y="192"/>
                </a:cubicBezTo>
              </a:path>
            </a:pathLst>
          </a:custGeom>
          <a:noFill/>
          <a:ln w="381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 flipH="1" flipV="1">
            <a:off x="3359150" y="3743325"/>
            <a:ext cx="2209800" cy="381000"/>
          </a:xfrm>
          <a:custGeom>
            <a:avLst/>
            <a:gdLst>
              <a:gd name="T0" fmla="*/ 0 w 1392"/>
              <a:gd name="T1" fmla="*/ 2147483647 h 192"/>
              <a:gd name="T2" fmla="*/ 2147483647 w 1392"/>
              <a:gd name="T3" fmla="*/ 0 h 192"/>
              <a:gd name="T4" fmla="*/ 2147483647 w 1392"/>
              <a:gd name="T5" fmla="*/ 2147483647 h 192"/>
              <a:gd name="T6" fmla="*/ 0 60000 65536"/>
              <a:gd name="T7" fmla="*/ 0 60000 65536"/>
              <a:gd name="T8" fmla="*/ 0 60000 65536"/>
              <a:gd name="T9" fmla="*/ 0 w 1392"/>
              <a:gd name="T10" fmla="*/ 0 h 192"/>
              <a:gd name="T11" fmla="*/ 1392 w 139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192">
                <a:moveTo>
                  <a:pt x="0" y="192"/>
                </a:moveTo>
                <a:cubicBezTo>
                  <a:pt x="268" y="96"/>
                  <a:pt x="536" y="0"/>
                  <a:pt x="768" y="0"/>
                </a:cubicBezTo>
                <a:cubicBezTo>
                  <a:pt x="1000" y="0"/>
                  <a:pt x="1196" y="96"/>
                  <a:pt x="1392" y="192"/>
                </a:cubicBezTo>
              </a:path>
            </a:pathLst>
          </a:custGeom>
          <a:noFill/>
          <a:ln w="381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rc 16"/>
          <p:cNvSpPr>
            <a:spLocks/>
          </p:cNvSpPr>
          <p:nvPr/>
        </p:nvSpPr>
        <p:spPr bwMode="auto">
          <a:xfrm>
            <a:off x="5911850" y="3133725"/>
            <a:ext cx="630238" cy="609600"/>
          </a:xfrm>
          <a:custGeom>
            <a:avLst/>
            <a:gdLst>
              <a:gd name="T0" fmla="*/ 0 w 24856"/>
              <a:gd name="T1" fmla="*/ 2147483647 h 43199"/>
              <a:gd name="T2" fmla="*/ 2147483647 w 24856"/>
              <a:gd name="T3" fmla="*/ 2147483647 h 43199"/>
              <a:gd name="T4" fmla="*/ 2147483647 w 24856"/>
              <a:gd name="T5" fmla="*/ 2147483647 h 43199"/>
              <a:gd name="T6" fmla="*/ 0 60000 65536"/>
              <a:gd name="T7" fmla="*/ 0 60000 65536"/>
              <a:gd name="T8" fmla="*/ 0 60000 65536"/>
              <a:gd name="T9" fmla="*/ 0 w 24856"/>
              <a:gd name="T10" fmla="*/ 0 h 43199"/>
              <a:gd name="T11" fmla="*/ 24856 w 24856"/>
              <a:gd name="T12" fmla="*/ 43199 h 431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856" h="43199" fill="none" extrusionOk="0">
                <a:moveTo>
                  <a:pt x="-1" y="246"/>
                </a:moveTo>
                <a:cubicBezTo>
                  <a:pt x="1077" y="82"/>
                  <a:pt x="2165" y="-1"/>
                  <a:pt x="3256" y="0"/>
                </a:cubicBezTo>
                <a:cubicBezTo>
                  <a:pt x="15185" y="0"/>
                  <a:pt x="24856" y="9670"/>
                  <a:pt x="24856" y="21600"/>
                </a:cubicBezTo>
                <a:cubicBezTo>
                  <a:pt x="24856" y="33455"/>
                  <a:pt x="15300" y="43094"/>
                  <a:pt x="3446" y="43199"/>
                </a:cubicBezTo>
              </a:path>
              <a:path w="24856" h="43199" stroke="0" extrusionOk="0">
                <a:moveTo>
                  <a:pt x="-1" y="246"/>
                </a:moveTo>
                <a:cubicBezTo>
                  <a:pt x="1077" y="82"/>
                  <a:pt x="2165" y="-1"/>
                  <a:pt x="3256" y="0"/>
                </a:cubicBezTo>
                <a:cubicBezTo>
                  <a:pt x="15185" y="0"/>
                  <a:pt x="24856" y="9670"/>
                  <a:pt x="24856" y="21600"/>
                </a:cubicBezTo>
                <a:cubicBezTo>
                  <a:pt x="24856" y="33455"/>
                  <a:pt x="15300" y="43094"/>
                  <a:pt x="3446" y="43199"/>
                </a:cubicBezTo>
                <a:lnTo>
                  <a:pt x="3256" y="21600"/>
                </a:lnTo>
                <a:lnTo>
                  <a:pt x="-1" y="246"/>
                </a:lnTo>
                <a:close/>
              </a:path>
            </a:pathLst>
          </a:custGeom>
          <a:noFill/>
          <a:ln w="381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1214438" y="3143250"/>
            <a:ext cx="928687" cy="830263"/>
            <a:chOff x="314" y="1913"/>
            <a:chExt cx="585" cy="523"/>
          </a:xfrm>
        </p:grpSpPr>
        <p:sp>
          <p:nvSpPr>
            <p:cNvPr id="18458" name="Text Box 17"/>
            <p:cNvSpPr txBox="1">
              <a:spLocks noChangeArrowheads="1"/>
            </p:cNvSpPr>
            <p:nvPr/>
          </p:nvSpPr>
          <p:spPr bwMode="auto">
            <a:xfrm>
              <a:off x="314" y="1913"/>
              <a:ext cx="585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latin typeface="Times New Roman" pitchFamily="18" charset="0"/>
                  <a:cs typeface="Times New Roman" pitchFamily="18" charset="0"/>
                </a:rPr>
                <a:t>R=×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latin typeface="Times New Roman" pitchFamily="18" charset="0"/>
                  <a:cs typeface="Times New Roman" pitchFamily="18" charset="0"/>
                </a:rPr>
                <a:t>S=1</a:t>
              </a:r>
            </a:p>
          </p:txBody>
        </p:sp>
        <p:sp>
          <p:nvSpPr>
            <p:cNvPr id="18459" name="Line 46"/>
            <p:cNvSpPr>
              <a:spLocks noChangeShapeType="1"/>
            </p:cNvSpPr>
            <p:nvPr/>
          </p:nvSpPr>
          <p:spPr bwMode="auto">
            <a:xfrm>
              <a:off x="404" y="1961"/>
              <a:ext cx="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0" name="Line 47"/>
            <p:cNvSpPr>
              <a:spLocks noChangeShapeType="1"/>
            </p:cNvSpPr>
            <p:nvPr/>
          </p:nvSpPr>
          <p:spPr bwMode="auto">
            <a:xfrm>
              <a:off x="386" y="2207"/>
              <a:ext cx="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6659563" y="3027363"/>
            <a:ext cx="1152525" cy="830262"/>
            <a:chOff x="4195" y="1842"/>
            <a:chExt cx="726" cy="523"/>
          </a:xfrm>
        </p:grpSpPr>
        <p:sp>
          <p:nvSpPr>
            <p:cNvPr id="18455" name="Text Box 48"/>
            <p:cNvSpPr txBox="1">
              <a:spLocks noChangeArrowheads="1"/>
            </p:cNvSpPr>
            <p:nvPr/>
          </p:nvSpPr>
          <p:spPr bwMode="auto">
            <a:xfrm>
              <a:off x="4195" y="1842"/>
              <a:ext cx="72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latin typeface="Times New Roman" pitchFamily="18" charset="0"/>
                  <a:cs typeface="Times New Roman" pitchFamily="18" charset="0"/>
                </a:rPr>
                <a:t>R=1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latin typeface="Times New Roman" pitchFamily="18" charset="0"/>
                  <a:cs typeface="Times New Roman" pitchFamily="18" charset="0"/>
                </a:rPr>
                <a:t>S=×</a:t>
              </a:r>
            </a:p>
          </p:txBody>
        </p:sp>
        <p:sp>
          <p:nvSpPr>
            <p:cNvPr id="18456" name="Line 49"/>
            <p:cNvSpPr>
              <a:spLocks noChangeShapeType="1"/>
            </p:cNvSpPr>
            <p:nvPr/>
          </p:nvSpPr>
          <p:spPr bwMode="auto">
            <a:xfrm>
              <a:off x="4265" y="1887"/>
              <a:ext cx="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Line 50"/>
            <p:cNvSpPr>
              <a:spLocks noChangeShapeType="1"/>
            </p:cNvSpPr>
            <p:nvPr/>
          </p:nvSpPr>
          <p:spPr bwMode="auto">
            <a:xfrm>
              <a:off x="4267" y="2136"/>
              <a:ext cx="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3708400" y="4149725"/>
            <a:ext cx="1792288" cy="534988"/>
            <a:chOff x="2154" y="2704"/>
            <a:chExt cx="998" cy="337"/>
          </a:xfrm>
        </p:grpSpPr>
        <p:sp>
          <p:nvSpPr>
            <p:cNvPr id="18452" name="Text Box 51"/>
            <p:cNvSpPr txBox="1">
              <a:spLocks noChangeArrowheads="1"/>
            </p:cNvSpPr>
            <p:nvPr/>
          </p:nvSpPr>
          <p:spPr bwMode="auto">
            <a:xfrm>
              <a:off x="2154" y="2704"/>
              <a:ext cx="998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itchFamily="18" charset="0"/>
                  <a:cs typeface="Times New Roman" pitchFamily="18" charset="0"/>
                </a:rPr>
                <a:t>R=0,</a:t>
              </a:r>
              <a:r>
                <a:rPr kumimoji="1" lang="zh-CN" altLang="en-US" sz="2400" b="1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en-US" altLang="zh-CN" sz="2400" b="1">
                  <a:latin typeface="Times New Roman" pitchFamily="18" charset="0"/>
                  <a:cs typeface="Times New Roman" pitchFamily="18" charset="0"/>
                </a:rPr>
                <a:t>S=1</a:t>
              </a:r>
            </a:p>
          </p:txBody>
        </p:sp>
        <p:sp>
          <p:nvSpPr>
            <p:cNvPr id="18453" name="Line 53"/>
            <p:cNvSpPr>
              <a:spLocks noChangeShapeType="1"/>
            </p:cNvSpPr>
            <p:nvPr/>
          </p:nvSpPr>
          <p:spPr bwMode="auto">
            <a:xfrm>
              <a:off x="2584" y="2782"/>
              <a:ext cx="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4" name="Line 54"/>
            <p:cNvSpPr>
              <a:spLocks noChangeShapeType="1"/>
            </p:cNvSpPr>
            <p:nvPr/>
          </p:nvSpPr>
          <p:spPr bwMode="auto">
            <a:xfrm>
              <a:off x="2209" y="2774"/>
              <a:ext cx="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59"/>
          <p:cNvGrpSpPr>
            <a:grpSpLocks/>
          </p:cNvGrpSpPr>
          <p:nvPr/>
        </p:nvGrpSpPr>
        <p:grpSpPr bwMode="auto">
          <a:xfrm>
            <a:off x="3779838" y="2276475"/>
            <a:ext cx="1935162" cy="496888"/>
            <a:chOff x="2245" y="1434"/>
            <a:chExt cx="953" cy="313"/>
          </a:xfrm>
        </p:grpSpPr>
        <p:sp>
          <p:nvSpPr>
            <p:cNvPr id="18449" name="Text Box 55"/>
            <p:cNvSpPr txBox="1">
              <a:spLocks noChangeArrowheads="1"/>
            </p:cNvSpPr>
            <p:nvPr/>
          </p:nvSpPr>
          <p:spPr bwMode="auto">
            <a:xfrm>
              <a:off x="2245" y="1434"/>
              <a:ext cx="953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latin typeface="Times New Roman" pitchFamily="18" charset="0"/>
                  <a:cs typeface="Times New Roman" pitchFamily="18" charset="0"/>
                </a:rPr>
                <a:t>R=1,</a:t>
              </a:r>
              <a:r>
                <a:rPr kumimoji="1" lang="zh-CN" altLang="en-US" sz="2400" b="1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en-US" altLang="zh-CN" sz="2400" b="1">
                  <a:latin typeface="Times New Roman" pitchFamily="18" charset="0"/>
                  <a:cs typeface="Times New Roman" pitchFamily="18" charset="0"/>
                </a:rPr>
                <a:t>S=0</a:t>
              </a:r>
            </a:p>
          </p:txBody>
        </p:sp>
        <p:sp>
          <p:nvSpPr>
            <p:cNvPr id="18450" name="Line 56"/>
            <p:cNvSpPr>
              <a:spLocks noChangeShapeType="1"/>
            </p:cNvSpPr>
            <p:nvPr/>
          </p:nvSpPr>
          <p:spPr bwMode="auto">
            <a:xfrm>
              <a:off x="2635" y="1514"/>
              <a:ext cx="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1" name="Line 57"/>
            <p:cNvSpPr>
              <a:spLocks noChangeShapeType="1"/>
            </p:cNvSpPr>
            <p:nvPr/>
          </p:nvSpPr>
          <p:spPr bwMode="auto">
            <a:xfrm>
              <a:off x="2300" y="1496"/>
              <a:ext cx="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" name="AutoShape 62"/>
          <p:cNvSpPr>
            <a:spLocks noChangeArrowheads="1"/>
          </p:cNvSpPr>
          <p:nvPr/>
        </p:nvSpPr>
        <p:spPr bwMode="auto">
          <a:xfrm>
            <a:off x="2071688" y="4883150"/>
            <a:ext cx="2000250" cy="487363"/>
          </a:xfrm>
          <a:prstGeom prst="wedgeRoundRectCallout">
            <a:avLst>
              <a:gd name="adj1" fmla="val -4458"/>
              <a:gd name="adj2" fmla="val -251130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FF00FF"/>
                </a:solidFill>
              </a:rPr>
              <a:t>圆圈表示状态</a:t>
            </a:r>
          </a:p>
        </p:txBody>
      </p:sp>
      <p:sp>
        <p:nvSpPr>
          <p:cNvPr id="29" name="AutoShape 63"/>
          <p:cNvSpPr>
            <a:spLocks noChangeArrowheads="1"/>
          </p:cNvSpPr>
          <p:nvPr/>
        </p:nvSpPr>
        <p:spPr bwMode="auto">
          <a:xfrm>
            <a:off x="5292725" y="4941888"/>
            <a:ext cx="2779713" cy="487362"/>
          </a:xfrm>
          <a:prstGeom prst="wedgeRoundRectCallout">
            <a:avLst>
              <a:gd name="adj1" fmla="val -59250"/>
              <a:gd name="adj2" fmla="val -241963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FF00FF"/>
                </a:solidFill>
              </a:rPr>
              <a:t>箭头表示转移方向</a:t>
            </a:r>
          </a:p>
        </p:txBody>
      </p:sp>
      <p:sp>
        <p:nvSpPr>
          <p:cNvPr id="30" name="AutoShape 64"/>
          <p:cNvSpPr>
            <a:spLocks noChangeArrowheads="1"/>
          </p:cNvSpPr>
          <p:nvPr/>
        </p:nvSpPr>
        <p:spPr bwMode="auto">
          <a:xfrm>
            <a:off x="3714750" y="5781675"/>
            <a:ext cx="2357438" cy="504825"/>
          </a:xfrm>
          <a:prstGeom prst="wedgeRoundRectCallout">
            <a:avLst>
              <a:gd name="adj1" fmla="val -14972"/>
              <a:gd name="adj2" fmla="val -270824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FF00FF"/>
                </a:solidFill>
              </a:rPr>
              <a:t>标注为转移条件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8" grpId="0" animBg="1"/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62"/>
          <p:cNvSpPr txBox="1">
            <a:spLocks noChangeArrowheads="1"/>
          </p:cNvSpPr>
          <p:nvPr/>
        </p:nvSpPr>
        <p:spPr bwMode="auto">
          <a:xfrm>
            <a:off x="539750" y="428625"/>
            <a:ext cx="4392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）波形图</a:t>
            </a:r>
          </a:p>
        </p:txBody>
      </p:sp>
      <p:grpSp>
        <p:nvGrpSpPr>
          <p:cNvPr id="2" name="组合 4"/>
          <p:cNvGrpSpPr>
            <a:grpSpLocks/>
          </p:cNvGrpSpPr>
          <p:nvPr/>
        </p:nvGrpSpPr>
        <p:grpSpPr bwMode="auto">
          <a:xfrm>
            <a:off x="714375" y="1014413"/>
            <a:ext cx="7715250" cy="985837"/>
            <a:chOff x="714348" y="1014225"/>
            <a:chExt cx="7715304" cy="986015"/>
          </a:xfrm>
        </p:grpSpPr>
        <p:sp>
          <p:nvSpPr>
            <p:cNvPr id="19513" name="Text Box 61"/>
            <p:cNvSpPr txBox="1">
              <a:spLocks noChangeArrowheads="1"/>
            </p:cNvSpPr>
            <p:nvPr/>
          </p:nvSpPr>
          <p:spPr bwMode="auto">
            <a:xfrm>
              <a:off x="755650" y="1052513"/>
              <a:ext cx="76327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0000"/>
                  </a:solidFill>
                  <a:latin typeface="宋体" pitchFamily="2" charset="-122"/>
                </a:rPr>
                <a:t>    </a:t>
              </a:r>
              <a:r>
                <a:rPr kumimoji="1" lang="zh-CN" altLang="en-US" sz="2400" b="1">
                  <a:solidFill>
                    <a:srgbClr val="000000"/>
                  </a:solidFill>
                  <a:latin typeface="宋体" pitchFamily="2" charset="-122"/>
                </a:rPr>
                <a:t>工作波形图又称为</a:t>
              </a:r>
              <a:r>
                <a:rPr kumimoji="1" lang="zh-CN" altLang="en-US" sz="2400" b="1">
                  <a:solidFill>
                    <a:srgbClr val="FF0000"/>
                  </a:solidFill>
                  <a:latin typeface="宋体" pitchFamily="2" charset="-122"/>
                </a:rPr>
                <a:t>时序图</a:t>
              </a:r>
              <a:r>
                <a:rPr kumimoji="1" lang="zh-CN" altLang="en-US" sz="2400" b="1">
                  <a:solidFill>
                    <a:srgbClr val="000000"/>
                  </a:solidFill>
                  <a:latin typeface="宋体" pitchFamily="2" charset="-122"/>
                </a:rPr>
                <a:t>，是描述锁存器输出状态随时间和输入信号变化规律的图形。</a:t>
              </a:r>
            </a:p>
          </p:txBody>
        </p:sp>
        <p:sp>
          <p:nvSpPr>
            <p:cNvPr id="19514" name="Rectangle 16"/>
            <p:cNvSpPr>
              <a:spLocks noChangeArrowheads="1"/>
            </p:cNvSpPr>
            <p:nvPr/>
          </p:nvSpPr>
          <p:spPr bwMode="auto">
            <a:xfrm>
              <a:off x="714348" y="1014225"/>
              <a:ext cx="7715304" cy="986015"/>
            </a:xfrm>
            <a:prstGeom prst="rect">
              <a:avLst/>
            </a:prstGeom>
            <a:noFill/>
            <a:ln w="57150" cmpd="thickThin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9460" name="Rectangle 36"/>
          <p:cNvSpPr>
            <a:spLocks noChangeArrowheads="1"/>
          </p:cNvSpPr>
          <p:nvPr/>
        </p:nvSpPr>
        <p:spPr bwMode="auto">
          <a:xfrm>
            <a:off x="685800" y="2390775"/>
            <a:ext cx="7848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sp>
        <p:nvSpPr>
          <p:cNvPr id="7" name="Freeform 10"/>
          <p:cNvSpPr>
            <a:spLocks/>
          </p:cNvSpPr>
          <p:nvPr/>
        </p:nvSpPr>
        <p:spPr bwMode="auto">
          <a:xfrm>
            <a:off x="1295400" y="3228975"/>
            <a:ext cx="7086600" cy="533400"/>
          </a:xfrm>
          <a:custGeom>
            <a:avLst/>
            <a:gdLst>
              <a:gd name="T0" fmla="*/ 0 w 4464"/>
              <a:gd name="T1" fmla="*/ 2147483647 h 336"/>
              <a:gd name="T2" fmla="*/ 2147483647 w 4464"/>
              <a:gd name="T3" fmla="*/ 2147483647 h 336"/>
              <a:gd name="T4" fmla="*/ 2147483647 w 4464"/>
              <a:gd name="T5" fmla="*/ 0 h 336"/>
              <a:gd name="T6" fmla="*/ 2147483647 w 4464"/>
              <a:gd name="T7" fmla="*/ 0 h 336"/>
              <a:gd name="T8" fmla="*/ 2147483647 w 4464"/>
              <a:gd name="T9" fmla="*/ 2147483647 h 336"/>
              <a:gd name="T10" fmla="*/ 2147483647 w 4464"/>
              <a:gd name="T11" fmla="*/ 2147483647 h 336"/>
              <a:gd name="T12" fmla="*/ 2147483647 w 4464"/>
              <a:gd name="T13" fmla="*/ 0 h 336"/>
              <a:gd name="T14" fmla="*/ 2147483647 w 4464"/>
              <a:gd name="T15" fmla="*/ 0 h 336"/>
              <a:gd name="T16" fmla="*/ 2147483647 w 4464"/>
              <a:gd name="T17" fmla="*/ 2147483647 h 336"/>
              <a:gd name="T18" fmla="*/ 2147483647 w 4464"/>
              <a:gd name="T19" fmla="*/ 2147483647 h 336"/>
              <a:gd name="T20" fmla="*/ 2147483647 w 4464"/>
              <a:gd name="T21" fmla="*/ 0 h 336"/>
              <a:gd name="T22" fmla="*/ 2147483647 w 4464"/>
              <a:gd name="T23" fmla="*/ 0 h 336"/>
              <a:gd name="T24" fmla="*/ 2147483647 w 4464"/>
              <a:gd name="T25" fmla="*/ 2147483647 h 336"/>
              <a:gd name="T26" fmla="*/ 2147483647 w 4464"/>
              <a:gd name="T27" fmla="*/ 2147483647 h 3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464"/>
              <a:gd name="T43" fmla="*/ 0 h 336"/>
              <a:gd name="T44" fmla="*/ 4464 w 4464"/>
              <a:gd name="T45" fmla="*/ 336 h 3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464" h="336">
                <a:moveTo>
                  <a:pt x="0" y="336"/>
                </a:moveTo>
                <a:lnTo>
                  <a:pt x="384" y="336"/>
                </a:lnTo>
                <a:lnTo>
                  <a:pt x="384" y="0"/>
                </a:lnTo>
                <a:lnTo>
                  <a:pt x="960" y="0"/>
                </a:lnTo>
                <a:lnTo>
                  <a:pt x="960" y="336"/>
                </a:lnTo>
                <a:lnTo>
                  <a:pt x="1440" y="336"/>
                </a:lnTo>
                <a:lnTo>
                  <a:pt x="1440" y="0"/>
                </a:lnTo>
                <a:lnTo>
                  <a:pt x="2112" y="0"/>
                </a:lnTo>
                <a:lnTo>
                  <a:pt x="2112" y="336"/>
                </a:lnTo>
                <a:lnTo>
                  <a:pt x="3312" y="336"/>
                </a:lnTo>
                <a:lnTo>
                  <a:pt x="3312" y="0"/>
                </a:lnTo>
                <a:lnTo>
                  <a:pt x="3888" y="0"/>
                </a:lnTo>
                <a:lnTo>
                  <a:pt x="3888" y="336"/>
                </a:lnTo>
                <a:lnTo>
                  <a:pt x="4464" y="33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20" descr="宽上对角线"/>
          <p:cNvSpPr>
            <a:spLocks noChangeArrowheads="1"/>
          </p:cNvSpPr>
          <p:nvPr/>
        </p:nvSpPr>
        <p:spPr bwMode="auto">
          <a:xfrm>
            <a:off x="6553200" y="3914775"/>
            <a:ext cx="935038" cy="5334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sp>
        <p:nvSpPr>
          <p:cNvPr id="9" name="Freeform 23"/>
          <p:cNvSpPr>
            <a:spLocks/>
          </p:cNvSpPr>
          <p:nvPr/>
        </p:nvSpPr>
        <p:spPr bwMode="auto">
          <a:xfrm>
            <a:off x="1295400" y="2543175"/>
            <a:ext cx="7010400" cy="533400"/>
          </a:xfrm>
          <a:custGeom>
            <a:avLst/>
            <a:gdLst>
              <a:gd name="T0" fmla="*/ 0 w 4416"/>
              <a:gd name="T1" fmla="*/ 0 h 336"/>
              <a:gd name="T2" fmla="*/ 2147483647 w 4416"/>
              <a:gd name="T3" fmla="*/ 0 h 336"/>
              <a:gd name="T4" fmla="*/ 2147483647 w 4416"/>
              <a:gd name="T5" fmla="*/ 2147483647 h 336"/>
              <a:gd name="T6" fmla="*/ 2147483647 w 4416"/>
              <a:gd name="T7" fmla="*/ 2147483647 h 336"/>
              <a:gd name="T8" fmla="*/ 2147483647 w 4416"/>
              <a:gd name="T9" fmla="*/ 0 h 336"/>
              <a:gd name="T10" fmla="*/ 2147483647 w 4416"/>
              <a:gd name="T11" fmla="*/ 0 h 336"/>
              <a:gd name="T12" fmla="*/ 2147483647 w 4416"/>
              <a:gd name="T13" fmla="*/ 2147483647 h 336"/>
              <a:gd name="T14" fmla="*/ 2147483647 w 4416"/>
              <a:gd name="T15" fmla="*/ 2147483647 h 336"/>
              <a:gd name="T16" fmla="*/ 2147483647 w 4416"/>
              <a:gd name="T17" fmla="*/ 0 h 336"/>
              <a:gd name="T18" fmla="*/ 2147483647 w 4416"/>
              <a:gd name="T19" fmla="*/ 0 h 3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416"/>
              <a:gd name="T31" fmla="*/ 0 h 336"/>
              <a:gd name="T32" fmla="*/ 4416 w 4416"/>
              <a:gd name="T33" fmla="*/ 336 h 3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416" h="336">
                <a:moveTo>
                  <a:pt x="0" y="0"/>
                </a:moveTo>
                <a:lnTo>
                  <a:pt x="1440" y="0"/>
                </a:lnTo>
                <a:lnTo>
                  <a:pt x="1440" y="336"/>
                </a:lnTo>
                <a:lnTo>
                  <a:pt x="2112" y="336"/>
                </a:lnTo>
                <a:lnTo>
                  <a:pt x="2112" y="0"/>
                </a:lnTo>
                <a:lnTo>
                  <a:pt x="2832" y="0"/>
                </a:lnTo>
                <a:lnTo>
                  <a:pt x="2832" y="336"/>
                </a:lnTo>
                <a:lnTo>
                  <a:pt x="3312" y="336"/>
                </a:lnTo>
                <a:lnTo>
                  <a:pt x="3312" y="0"/>
                </a:lnTo>
                <a:lnTo>
                  <a:pt x="441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24" descr="宽上对角线"/>
          <p:cNvSpPr>
            <a:spLocks noChangeArrowheads="1"/>
          </p:cNvSpPr>
          <p:nvPr/>
        </p:nvSpPr>
        <p:spPr bwMode="auto">
          <a:xfrm>
            <a:off x="6553200" y="4600575"/>
            <a:ext cx="935038" cy="5334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600"/>
          </a:p>
        </p:txBody>
      </p: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539750" y="2543175"/>
            <a:ext cx="936625" cy="457200"/>
            <a:chOff x="340" y="1440"/>
            <a:chExt cx="590" cy="288"/>
          </a:xfrm>
        </p:grpSpPr>
        <p:sp>
          <p:nvSpPr>
            <p:cNvPr id="19511" name="Text Box 26"/>
            <p:cNvSpPr txBox="1">
              <a:spLocks noChangeArrowheads="1"/>
            </p:cNvSpPr>
            <p:nvPr/>
          </p:nvSpPr>
          <p:spPr bwMode="auto">
            <a:xfrm>
              <a:off x="340" y="1440"/>
              <a:ext cx="5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latin typeface="Times New Roman" pitchFamily="18" charset="0"/>
                </a:rPr>
                <a:t>R</a:t>
              </a:r>
              <a:endParaRPr kumimoji="1" lang="en-US" altLang="zh-CN" sz="2400" baseline="-25000">
                <a:latin typeface="Times New Roman" pitchFamily="18" charset="0"/>
              </a:endParaRPr>
            </a:p>
          </p:txBody>
        </p:sp>
        <p:sp>
          <p:nvSpPr>
            <p:cNvPr id="19512" name="Line 27"/>
            <p:cNvSpPr>
              <a:spLocks noChangeShapeType="1"/>
            </p:cNvSpPr>
            <p:nvPr/>
          </p:nvSpPr>
          <p:spPr bwMode="auto">
            <a:xfrm>
              <a:off x="535" y="1488"/>
              <a:ext cx="1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684213" y="3305175"/>
            <a:ext cx="641350" cy="457200"/>
            <a:chOff x="431" y="1920"/>
            <a:chExt cx="404" cy="288"/>
          </a:xfrm>
        </p:grpSpPr>
        <p:sp>
          <p:nvSpPr>
            <p:cNvPr id="19509" name="Text Box 30"/>
            <p:cNvSpPr txBox="1">
              <a:spLocks noChangeArrowheads="1"/>
            </p:cNvSpPr>
            <p:nvPr/>
          </p:nvSpPr>
          <p:spPr bwMode="auto">
            <a:xfrm>
              <a:off x="431" y="1920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latin typeface="Times New Roman" pitchFamily="18" charset="0"/>
                </a:rPr>
                <a:t>S</a:t>
              </a:r>
              <a:endParaRPr kumimoji="1" lang="en-US" altLang="zh-CN" sz="2400" baseline="-25000">
                <a:latin typeface="Times New Roman" pitchFamily="18" charset="0"/>
              </a:endParaRPr>
            </a:p>
          </p:txBody>
        </p:sp>
        <p:sp>
          <p:nvSpPr>
            <p:cNvPr id="19510" name="Line 31"/>
            <p:cNvSpPr>
              <a:spLocks noChangeShapeType="1"/>
            </p:cNvSpPr>
            <p:nvPr/>
          </p:nvSpPr>
          <p:spPr bwMode="auto">
            <a:xfrm>
              <a:off x="535" y="1968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762000" y="4765675"/>
            <a:ext cx="457200" cy="457200"/>
            <a:chOff x="480" y="2840"/>
            <a:chExt cx="288" cy="288"/>
          </a:xfrm>
        </p:grpSpPr>
        <p:sp>
          <p:nvSpPr>
            <p:cNvPr id="19507" name="Text Box 33"/>
            <p:cNvSpPr txBox="1">
              <a:spLocks noChangeArrowheads="1"/>
            </p:cNvSpPr>
            <p:nvPr/>
          </p:nvSpPr>
          <p:spPr bwMode="auto">
            <a:xfrm>
              <a:off x="480" y="284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19508" name="Line 34"/>
            <p:cNvSpPr>
              <a:spLocks noChangeShapeType="1"/>
            </p:cNvSpPr>
            <p:nvPr/>
          </p:nvSpPr>
          <p:spPr bwMode="auto">
            <a:xfrm>
              <a:off x="535" y="2887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" name="Text Box 35"/>
          <p:cNvSpPr txBox="1">
            <a:spLocks noChangeArrowheads="1"/>
          </p:cNvSpPr>
          <p:nvPr/>
        </p:nvSpPr>
        <p:spPr bwMode="auto">
          <a:xfrm>
            <a:off x="762000" y="39147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Times New Roman" pitchFamily="18" charset="0"/>
              </a:rPr>
              <a:t>Q</a:t>
            </a:r>
          </a:p>
        </p:txBody>
      </p:sp>
      <p:sp>
        <p:nvSpPr>
          <p:cNvPr id="21" name="Line 37"/>
          <p:cNvSpPr>
            <a:spLocks noChangeShapeType="1"/>
          </p:cNvSpPr>
          <p:nvPr/>
        </p:nvSpPr>
        <p:spPr bwMode="auto">
          <a:xfrm>
            <a:off x="1905000" y="2466975"/>
            <a:ext cx="1588" cy="3962400"/>
          </a:xfrm>
          <a:prstGeom prst="line">
            <a:avLst/>
          </a:prstGeom>
          <a:noFill/>
          <a:ln w="38100">
            <a:solidFill>
              <a:srgbClr val="CC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38"/>
          <p:cNvSpPr>
            <a:spLocks noChangeShapeType="1"/>
          </p:cNvSpPr>
          <p:nvPr/>
        </p:nvSpPr>
        <p:spPr bwMode="auto">
          <a:xfrm>
            <a:off x="2817813" y="2466975"/>
            <a:ext cx="1587" cy="3962400"/>
          </a:xfrm>
          <a:prstGeom prst="line">
            <a:avLst/>
          </a:prstGeom>
          <a:noFill/>
          <a:ln w="38100">
            <a:solidFill>
              <a:srgbClr val="CC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39"/>
          <p:cNvSpPr>
            <a:spLocks noChangeShapeType="1"/>
          </p:cNvSpPr>
          <p:nvPr/>
        </p:nvSpPr>
        <p:spPr bwMode="auto">
          <a:xfrm>
            <a:off x="3579813" y="2466975"/>
            <a:ext cx="1587" cy="3962400"/>
          </a:xfrm>
          <a:prstGeom prst="line">
            <a:avLst/>
          </a:prstGeom>
          <a:noFill/>
          <a:ln w="38100">
            <a:solidFill>
              <a:srgbClr val="CC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40"/>
          <p:cNvSpPr>
            <a:spLocks noChangeShapeType="1"/>
          </p:cNvSpPr>
          <p:nvPr/>
        </p:nvSpPr>
        <p:spPr bwMode="auto">
          <a:xfrm>
            <a:off x="4646613" y="2466975"/>
            <a:ext cx="1587" cy="3962400"/>
          </a:xfrm>
          <a:prstGeom prst="line">
            <a:avLst/>
          </a:prstGeom>
          <a:noFill/>
          <a:ln w="38100">
            <a:solidFill>
              <a:srgbClr val="CC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41"/>
          <p:cNvSpPr>
            <a:spLocks noChangeShapeType="1"/>
          </p:cNvSpPr>
          <p:nvPr/>
        </p:nvSpPr>
        <p:spPr bwMode="auto">
          <a:xfrm>
            <a:off x="5789613" y="2466975"/>
            <a:ext cx="1587" cy="3962400"/>
          </a:xfrm>
          <a:prstGeom prst="line">
            <a:avLst/>
          </a:prstGeom>
          <a:noFill/>
          <a:ln w="38100">
            <a:solidFill>
              <a:srgbClr val="CC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42"/>
          <p:cNvSpPr>
            <a:spLocks noChangeShapeType="1"/>
          </p:cNvSpPr>
          <p:nvPr/>
        </p:nvSpPr>
        <p:spPr bwMode="auto">
          <a:xfrm>
            <a:off x="7466013" y="2466975"/>
            <a:ext cx="1587" cy="3962400"/>
          </a:xfrm>
          <a:prstGeom prst="line">
            <a:avLst/>
          </a:prstGeom>
          <a:noFill/>
          <a:ln w="38100">
            <a:solidFill>
              <a:srgbClr val="CC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45"/>
          <p:cNvSpPr>
            <a:spLocks noChangeShapeType="1"/>
          </p:cNvSpPr>
          <p:nvPr/>
        </p:nvSpPr>
        <p:spPr bwMode="auto">
          <a:xfrm>
            <a:off x="1295400" y="3762375"/>
            <a:ext cx="609600" cy="1588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46"/>
          <p:cNvSpPr>
            <a:spLocks noChangeShapeType="1"/>
          </p:cNvSpPr>
          <p:nvPr/>
        </p:nvSpPr>
        <p:spPr bwMode="auto">
          <a:xfrm>
            <a:off x="2819400" y="3762375"/>
            <a:ext cx="762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47"/>
          <p:cNvSpPr>
            <a:spLocks noChangeShapeType="1"/>
          </p:cNvSpPr>
          <p:nvPr/>
        </p:nvSpPr>
        <p:spPr bwMode="auto">
          <a:xfrm>
            <a:off x="4648200" y="3762375"/>
            <a:ext cx="1143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48"/>
          <p:cNvSpPr>
            <a:spLocks noChangeShapeType="1"/>
          </p:cNvSpPr>
          <p:nvPr/>
        </p:nvSpPr>
        <p:spPr bwMode="auto">
          <a:xfrm>
            <a:off x="7467600" y="3762375"/>
            <a:ext cx="9144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49"/>
          <p:cNvSpPr>
            <a:spLocks noChangeShapeType="1"/>
          </p:cNvSpPr>
          <p:nvPr/>
        </p:nvSpPr>
        <p:spPr bwMode="auto">
          <a:xfrm>
            <a:off x="3581400" y="3076575"/>
            <a:ext cx="1066800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50"/>
          <p:cNvSpPr txBox="1">
            <a:spLocks noChangeArrowheads="1"/>
          </p:cNvSpPr>
          <p:nvPr/>
        </p:nvSpPr>
        <p:spPr bwMode="auto">
          <a:xfrm>
            <a:off x="1143000" y="5667375"/>
            <a:ext cx="685800" cy="4667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Times New Roman" pitchFamily="18" charset="0"/>
              </a:rPr>
              <a:t>置</a:t>
            </a:r>
            <a:r>
              <a:rPr kumimoji="1" lang="en-US" altLang="zh-CN" sz="2400">
                <a:latin typeface="Times New Roman" pitchFamily="18" charset="0"/>
              </a:rPr>
              <a:t>1</a:t>
            </a:r>
          </a:p>
        </p:txBody>
      </p:sp>
      <p:sp>
        <p:nvSpPr>
          <p:cNvPr id="33" name="Text Box 51"/>
          <p:cNvSpPr txBox="1">
            <a:spLocks noChangeArrowheads="1"/>
          </p:cNvSpPr>
          <p:nvPr/>
        </p:nvSpPr>
        <p:spPr bwMode="auto">
          <a:xfrm>
            <a:off x="3751263" y="5667375"/>
            <a:ext cx="685800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Times New Roman" pitchFamily="18" charset="0"/>
              </a:rPr>
              <a:t>置</a:t>
            </a:r>
            <a:r>
              <a:rPr kumimoji="1" lang="en-US" altLang="zh-CN" sz="2400">
                <a:latin typeface="Times New Roman" pitchFamily="18" charset="0"/>
              </a:rPr>
              <a:t>0</a:t>
            </a:r>
          </a:p>
        </p:txBody>
      </p:sp>
      <p:sp>
        <p:nvSpPr>
          <p:cNvPr id="34" name="Text Box 52"/>
          <p:cNvSpPr txBox="1">
            <a:spLocks noChangeArrowheads="1"/>
          </p:cNvSpPr>
          <p:nvPr/>
        </p:nvSpPr>
        <p:spPr bwMode="auto">
          <a:xfrm>
            <a:off x="2854325" y="5667375"/>
            <a:ext cx="685800" cy="4667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Times New Roman" pitchFamily="18" charset="0"/>
              </a:rPr>
              <a:t>置</a:t>
            </a:r>
            <a:r>
              <a:rPr kumimoji="1" lang="en-US" altLang="zh-CN" sz="2400">
                <a:latin typeface="Times New Roman" pitchFamily="18" charset="0"/>
              </a:rPr>
              <a:t>1</a:t>
            </a:r>
          </a:p>
        </p:txBody>
      </p:sp>
      <p:sp>
        <p:nvSpPr>
          <p:cNvPr id="35" name="Text Box 53"/>
          <p:cNvSpPr txBox="1">
            <a:spLocks noChangeArrowheads="1"/>
          </p:cNvSpPr>
          <p:nvPr/>
        </p:nvSpPr>
        <p:spPr bwMode="auto">
          <a:xfrm>
            <a:off x="4876800" y="5667375"/>
            <a:ext cx="685800" cy="4667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Times New Roman" pitchFamily="18" charset="0"/>
              </a:rPr>
              <a:t>置</a:t>
            </a:r>
            <a:r>
              <a:rPr kumimoji="1" lang="en-US" altLang="zh-CN" sz="2400">
                <a:latin typeface="Times New Roman" pitchFamily="18" charset="0"/>
              </a:rPr>
              <a:t>1</a:t>
            </a:r>
          </a:p>
        </p:txBody>
      </p:sp>
      <p:sp>
        <p:nvSpPr>
          <p:cNvPr id="36" name="Text Box 54"/>
          <p:cNvSpPr txBox="1">
            <a:spLocks noChangeArrowheads="1"/>
          </p:cNvSpPr>
          <p:nvPr/>
        </p:nvSpPr>
        <p:spPr bwMode="auto">
          <a:xfrm>
            <a:off x="7620000" y="5667375"/>
            <a:ext cx="685800" cy="4667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Times New Roman" pitchFamily="18" charset="0"/>
              </a:rPr>
              <a:t>置</a:t>
            </a:r>
            <a:r>
              <a:rPr kumimoji="1" lang="en-US" altLang="zh-CN" sz="2400">
                <a:latin typeface="Times New Roman" pitchFamily="18" charset="0"/>
              </a:rPr>
              <a:t>1</a:t>
            </a:r>
          </a:p>
        </p:txBody>
      </p:sp>
      <p:sp>
        <p:nvSpPr>
          <p:cNvPr id="37" name="Text Box 57"/>
          <p:cNvSpPr txBox="1">
            <a:spLocks noChangeArrowheads="1"/>
          </p:cNvSpPr>
          <p:nvPr/>
        </p:nvSpPr>
        <p:spPr bwMode="auto">
          <a:xfrm>
            <a:off x="1922463" y="5667375"/>
            <a:ext cx="914400" cy="4572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Times New Roman" pitchFamily="18" charset="0"/>
              </a:rPr>
              <a:t>保持</a:t>
            </a:r>
          </a:p>
        </p:txBody>
      </p:sp>
      <p:sp>
        <p:nvSpPr>
          <p:cNvPr id="38" name="Text Box 59"/>
          <p:cNvSpPr txBox="1">
            <a:spLocks noChangeArrowheads="1"/>
          </p:cNvSpPr>
          <p:nvPr/>
        </p:nvSpPr>
        <p:spPr bwMode="auto">
          <a:xfrm>
            <a:off x="5943600" y="5667375"/>
            <a:ext cx="12954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Times New Roman" pitchFamily="18" charset="0"/>
              </a:rPr>
              <a:t>不允许</a:t>
            </a:r>
          </a:p>
        </p:txBody>
      </p:sp>
      <p:sp>
        <p:nvSpPr>
          <p:cNvPr id="39" name="Line 66"/>
          <p:cNvSpPr>
            <a:spLocks noChangeShapeType="1"/>
          </p:cNvSpPr>
          <p:nvPr/>
        </p:nvSpPr>
        <p:spPr bwMode="auto">
          <a:xfrm>
            <a:off x="1258888" y="3902075"/>
            <a:ext cx="649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67"/>
          <p:cNvSpPr>
            <a:spLocks noChangeShapeType="1"/>
          </p:cNvSpPr>
          <p:nvPr/>
        </p:nvSpPr>
        <p:spPr bwMode="auto">
          <a:xfrm>
            <a:off x="1258888" y="5140325"/>
            <a:ext cx="649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68"/>
          <p:cNvSpPr>
            <a:spLocks noChangeShapeType="1"/>
          </p:cNvSpPr>
          <p:nvPr/>
        </p:nvSpPr>
        <p:spPr bwMode="auto">
          <a:xfrm>
            <a:off x="1908175" y="3902075"/>
            <a:ext cx="9350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69"/>
          <p:cNvSpPr>
            <a:spLocks noChangeShapeType="1"/>
          </p:cNvSpPr>
          <p:nvPr/>
        </p:nvSpPr>
        <p:spPr bwMode="auto">
          <a:xfrm>
            <a:off x="1908175" y="5140325"/>
            <a:ext cx="9350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70"/>
          <p:cNvSpPr>
            <a:spLocks noChangeShapeType="1"/>
          </p:cNvSpPr>
          <p:nvPr/>
        </p:nvSpPr>
        <p:spPr bwMode="auto">
          <a:xfrm>
            <a:off x="2843213" y="3902075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71"/>
          <p:cNvSpPr>
            <a:spLocks noChangeShapeType="1"/>
          </p:cNvSpPr>
          <p:nvPr/>
        </p:nvSpPr>
        <p:spPr bwMode="auto">
          <a:xfrm>
            <a:off x="2828925" y="5140325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72"/>
          <p:cNvSpPr>
            <a:spLocks noChangeShapeType="1"/>
          </p:cNvSpPr>
          <p:nvPr/>
        </p:nvSpPr>
        <p:spPr bwMode="auto">
          <a:xfrm>
            <a:off x="3563938" y="4435475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74"/>
          <p:cNvSpPr>
            <a:spLocks noChangeShapeType="1"/>
          </p:cNvSpPr>
          <p:nvPr/>
        </p:nvSpPr>
        <p:spPr bwMode="auto">
          <a:xfrm>
            <a:off x="3565525" y="4608513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75"/>
          <p:cNvSpPr>
            <a:spLocks noChangeShapeType="1"/>
          </p:cNvSpPr>
          <p:nvPr/>
        </p:nvSpPr>
        <p:spPr bwMode="auto">
          <a:xfrm>
            <a:off x="4643438" y="3902075"/>
            <a:ext cx="1152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76"/>
          <p:cNvSpPr>
            <a:spLocks noChangeShapeType="1"/>
          </p:cNvSpPr>
          <p:nvPr/>
        </p:nvSpPr>
        <p:spPr bwMode="auto">
          <a:xfrm>
            <a:off x="4643438" y="5140325"/>
            <a:ext cx="1152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77"/>
          <p:cNvSpPr>
            <a:spLocks noChangeShapeType="1"/>
          </p:cNvSpPr>
          <p:nvPr/>
        </p:nvSpPr>
        <p:spPr bwMode="auto">
          <a:xfrm>
            <a:off x="5795963" y="3902075"/>
            <a:ext cx="720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78"/>
          <p:cNvSpPr>
            <a:spLocks noChangeShapeType="1"/>
          </p:cNvSpPr>
          <p:nvPr/>
        </p:nvSpPr>
        <p:spPr bwMode="auto">
          <a:xfrm>
            <a:off x="5795963" y="4592638"/>
            <a:ext cx="720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79"/>
          <p:cNvSpPr>
            <a:spLocks noChangeShapeType="1"/>
          </p:cNvSpPr>
          <p:nvPr/>
        </p:nvSpPr>
        <p:spPr bwMode="auto">
          <a:xfrm>
            <a:off x="7466013" y="3930650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80"/>
          <p:cNvSpPr>
            <a:spLocks noChangeShapeType="1"/>
          </p:cNvSpPr>
          <p:nvPr/>
        </p:nvSpPr>
        <p:spPr bwMode="auto">
          <a:xfrm>
            <a:off x="7496175" y="5154613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81"/>
          <p:cNvSpPr>
            <a:spLocks noChangeShapeType="1"/>
          </p:cNvSpPr>
          <p:nvPr/>
        </p:nvSpPr>
        <p:spPr bwMode="auto">
          <a:xfrm>
            <a:off x="6559550" y="2462213"/>
            <a:ext cx="1588" cy="3962400"/>
          </a:xfrm>
          <a:prstGeom prst="line">
            <a:avLst/>
          </a:prstGeom>
          <a:noFill/>
          <a:ln w="9525">
            <a:solidFill>
              <a:srgbClr val="CC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Line 82"/>
          <p:cNvSpPr>
            <a:spLocks noChangeShapeType="1"/>
          </p:cNvSpPr>
          <p:nvPr/>
        </p:nvSpPr>
        <p:spPr bwMode="auto">
          <a:xfrm>
            <a:off x="3578225" y="3902075"/>
            <a:ext cx="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Line 83"/>
          <p:cNvSpPr>
            <a:spLocks noChangeShapeType="1"/>
          </p:cNvSpPr>
          <p:nvPr/>
        </p:nvSpPr>
        <p:spPr bwMode="auto">
          <a:xfrm>
            <a:off x="3563938" y="4621213"/>
            <a:ext cx="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Line 84"/>
          <p:cNvSpPr>
            <a:spLocks noChangeShapeType="1"/>
          </p:cNvSpPr>
          <p:nvPr/>
        </p:nvSpPr>
        <p:spPr bwMode="auto">
          <a:xfrm>
            <a:off x="4643438" y="3916363"/>
            <a:ext cx="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Line 85"/>
          <p:cNvSpPr>
            <a:spLocks noChangeShapeType="1"/>
          </p:cNvSpPr>
          <p:nvPr/>
        </p:nvSpPr>
        <p:spPr bwMode="auto">
          <a:xfrm>
            <a:off x="4643438" y="4621213"/>
            <a:ext cx="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Line 86"/>
          <p:cNvSpPr>
            <a:spLocks noChangeShapeType="1"/>
          </p:cNvSpPr>
          <p:nvPr/>
        </p:nvSpPr>
        <p:spPr bwMode="auto">
          <a:xfrm>
            <a:off x="5795963" y="4621213"/>
            <a:ext cx="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 autoUpdateAnimBg="0"/>
      <p:bldP spid="33" grpId="0" animBg="1" autoUpdateAnimBg="0"/>
      <p:bldP spid="34" grpId="0" animBg="1" autoUpdateAnimBg="0"/>
      <p:bldP spid="35" grpId="0" animBg="1" autoUpdateAnimBg="0"/>
      <p:bldP spid="36" grpId="0" animBg="1" autoUpdateAnimBg="0"/>
      <p:bldP spid="37" grpId="0" animBg="1" autoUpdateAnimBg="0"/>
      <p:bldP spid="38" grpId="0" animBg="1" autoUpdateAnimBg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/>
        </p:nvSpPr>
        <p:spPr>
          <a:xfrm>
            <a:off x="4143375" y="2786063"/>
            <a:ext cx="4572000" cy="178593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Text Box 24"/>
          <p:cNvSpPr txBox="1">
            <a:spLocks noChangeArrowheads="1"/>
          </p:cNvSpPr>
          <p:nvPr/>
        </p:nvSpPr>
        <p:spPr bwMode="auto">
          <a:xfrm>
            <a:off x="757238" y="2357438"/>
            <a:ext cx="3600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电路结构和工作原理</a:t>
            </a:r>
          </a:p>
        </p:txBody>
      </p:sp>
      <p:sp>
        <p:nvSpPr>
          <p:cNvPr id="20484" name="矩形 4"/>
          <p:cNvSpPr>
            <a:spLocks noChangeArrowheads="1"/>
          </p:cNvSpPr>
          <p:nvPr/>
        </p:nvSpPr>
        <p:spPr bwMode="auto">
          <a:xfrm>
            <a:off x="428625" y="142875"/>
            <a:ext cx="4822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二、同步</a:t>
            </a:r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（钟控） </a:t>
            </a:r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RS</a:t>
            </a: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锁存器</a:t>
            </a:r>
          </a:p>
        </p:txBody>
      </p:sp>
      <p:grpSp>
        <p:nvGrpSpPr>
          <p:cNvPr id="2" name="组合 6"/>
          <p:cNvGrpSpPr>
            <a:grpSpLocks/>
          </p:cNvGrpSpPr>
          <p:nvPr/>
        </p:nvGrpSpPr>
        <p:grpSpPr bwMode="auto">
          <a:xfrm>
            <a:off x="428625" y="785813"/>
            <a:ext cx="8286750" cy="1500187"/>
            <a:chOff x="500034" y="785795"/>
            <a:chExt cx="8286808" cy="1500198"/>
          </a:xfrm>
        </p:grpSpPr>
        <p:sp>
          <p:nvSpPr>
            <p:cNvPr id="20558" name="Rectangle 25"/>
            <p:cNvSpPr>
              <a:spLocks noChangeArrowheads="1"/>
            </p:cNvSpPr>
            <p:nvPr/>
          </p:nvSpPr>
          <p:spPr bwMode="auto">
            <a:xfrm>
              <a:off x="539750" y="804865"/>
              <a:ext cx="8135938" cy="140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Tx/>
                <a:buNone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 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  所谓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同步锁存器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就是要求只有在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同步信号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到达时，锁存器的状态才能发生变化。而这个同步信号叫做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时钟信号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（时钟脉冲），用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CP</a:t>
              </a:r>
              <a:r>
                <a:rPr kumimoji="1"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表示。</a:t>
              </a:r>
            </a:p>
          </p:txBody>
        </p:sp>
        <p:sp>
          <p:nvSpPr>
            <p:cNvPr id="20559" name="Rectangle 16"/>
            <p:cNvSpPr>
              <a:spLocks noChangeArrowheads="1"/>
            </p:cNvSpPr>
            <p:nvPr/>
          </p:nvSpPr>
          <p:spPr bwMode="auto">
            <a:xfrm>
              <a:off x="500034" y="785795"/>
              <a:ext cx="8286808" cy="1500198"/>
            </a:xfrm>
            <a:prstGeom prst="rect">
              <a:avLst/>
            </a:prstGeom>
            <a:noFill/>
            <a:ln w="57150" cmpd="thickThin">
              <a:solidFill>
                <a:srgbClr val="33CC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4394200" y="2786063"/>
            <a:ext cx="4392613" cy="868362"/>
            <a:chOff x="2562" y="754"/>
            <a:chExt cx="2767" cy="547"/>
          </a:xfrm>
        </p:grpSpPr>
        <p:sp>
          <p:nvSpPr>
            <p:cNvPr id="3147" name="Text Box 12"/>
            <p:cNvSpPr txBox="1">
              <a:spLocks noChangeArrowheads="1"/>
            </p:cNvSpPr>
            <p:nvPr/>
          </p:nvSpPr>
          <p:spPr bwMode="auto">
            <a:xfrm>
              <a:off x="2562" y="754"/>
              <a:ext cx="2767" cy="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  <a:defRPr/>
              </a:pPr>
              <a:r>
                <a:rPr kumimoji="1" lang="en-US" altLang="zh-CN" sz="2400" b="1" dirty="0">
                  <a:latin typeface="Times New Roman" pitchFamily="18" charset="0"/>
                  <a:cs typeface="Times New Roman" pitchFamily="18" charset="0"/>
                </a:rPr>
                <a:t>①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CP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＝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kumimoji="1" lang="zh-CN" altLang="en-US" sz="2400" b="1" dirty="0">
                  <a:latin typeface="Times New Roman" pitchFamily="18" charset="0"/>
                  <a:cs typeface="Times New Roman" pitchFamily="18" charset="0"/>
                </a:rPr>
                <a:t>时，</a:t>
              </a:r>
              <a:r>
                <a:rPr kumimoji="1" lang="en-US" altLang="zh-CN" sz="2400" b="1" dirty="0">
                  <a:latin typeface="Times New Roman" pitchFamily="18" charset="0"/>
                  <a:cs typeface="Times New Roman" pitchFamily="18" charset="0"/>
                </a:rPr>
                <a:t>R=</a:t>
              </a:r>
              <a:r>
                <a:rPr kumimoji="1" lang="zh-CN" altLang="en-US" sz="24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en-US" altLang="zh-CN" sz="2400" b="1" dirty="0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zh-CN" altLang="en-US" sz="24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kumimoji="1" lang="en-US" altLang="zh-CN" sz="2400" b="1" dirty="0">
                  <a:latin typeface="Times New Roman" pitchFamily="18" charset="0"/>
                  <a:cs typeface="Times New Roman" pitchFamily="18" charset="0"/>
                </a:rPr>
                <a:t>=1</a:t>
              </a:r>
              <a:r>
                <a:rPr kumimoji="1" lang="zh-CN" altLang="en-US" sz="2400" b="1" dirty="0">
                  <a:latin typeface="Times New Roman" pitchFamily="18" charset="0"/>
                  <a:cs typeface="Times New Roman" pitchFamily="18" charset="0"/>
                </a:rPr>
                <a:t>，</a:t>
              </a:r>
            </a:p>
            <a:p>
              <a:pPr indent="361950">
                <a:spcBef>
                  <a:spcPct val="10000"/>
                </a:spcBef>
                <a:defRPr/>
              </a:pPr>
              <a:r>
                <a:rPr kumimoji="1" lang="zh-CN" altLang="en-US" sz="2400" b="1" dirty="0">
                  <a:latin typeface="Times New Roman" pitchFamily="18" charset="0"/>
                  <a:cs typeface="Times New Roman" pitchFamily="18" charset="0"/>
                </a:rPr>
                <a:t>锁存器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保持原来状态不变</a:t>
              </a:r>
              <a:r>
                <a:rPr kumimoji="1" lang="zh-CN" altLang="en-US" sz="2400" b="1" dirty="0">
                  <a:latin typeface="Times New Roman" pitchFamily="18" charset="0"/>
                  <a:cs typeface="Times New Roman" pitchFamily="18" charset="0"/>
                </a:rPr>
                <a:t>。</a:t>
              </a:r>
            </a:p>
          </p:txBody>
        </p:sp>
        <p:sp>
          <p:nvSpPr>
            <p:cNvPr id="20556" name="Line 18"/>
            <p:cNvSpPr>
              <a:spLocks noChangeShapeType="1"/>
            </p:cNvSpPr>
            <p:nvPr/>
          </p:nvSpPr>
          <p:spPr bwMode="auto">
            <a:xfrm>
              <a:off x="4051" y="808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7" name="Line 19"/>
            <p:cNvSpPr>
              <a:spLocks noChangeShapeType="1"/>
            </p:cNvSpPr>
            <p:nvPr/>
          </p:nvSpPr>
          <p:spPr bwMode="auto">
            <a:xfrm>
              <a:off x="3765" y="808"/>
              <a:ext cx="14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4" name="Text Box 15"/>
          <p:cNvSpPr txBox="1">
            <a:spLocks noChangeArrowheads="1"/>
          </p:cNvSpPr>
          <p:nvPr/>
        </p:nvSpPr>
        <p:spPr bwMode="auto">
          <a:xfrm>
            <a:off x="4381500" y="3722688"/>
            <a:ext cx="43926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sz="2400" b="1">
                <a:latin typeface="Times New Roman" pitchFamily="18" charset="0"/>
                <a:cs typeface="Times New Roman" pitchFamily="18" charset="0"/>
              </a:rPr>
              <a:t>②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CP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＝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  <a:cs typeface="Times New Roman" pitchFamily="18" charset="0"/>
              </a:rPr>
              <a:t>时，工作情况与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基本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RS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锁存器</a:t>
            </a:r>
            <a:r>
              <a:rPr kumimoji="1" lang="zh-CN" altLang="en-US" sz="2400" b="1">
                <a:latin typeface="Times New Roman" pitchFamily="18" charset="0"/>
                <a:cs typeface="Times New Roman" pitchFamily="18" charset="0"/>
              </a:rPr>
              <a:t>相同。</a:t>
            </a:r>
          </a:p>
        </p:txBody>
      </p:sp>
      <p:sp>
        <p:nvSpPr>
          <p:cNvPr id="80" name="矩形 79"/>
          <p:cNvSpPr>
            <a:spLocks noChangeArrowheads="1"/>
          </p:cNvSpPr>
          <p:nvPr/>
        </p:nvSpPr>
        <p:spPr bwMode="auto">
          <a:xfrm>
            <a:off x="4357688" y="4610100"/>
            <a:ext cx="17287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 逻辑符号</a:t>
            </a:r>
            <a:endParaRPr lang="zh-CN" altLang="en-US" sz="2400">
              <a:solidFill>
                <a:srgbClr val="0000FF"/>
              </a:solidFill>
            </a:endParaRPr>
          </a:p>
        </p:txBody>
      </p:sp>
      <p:grpSp>
        <p:nvGrpSpPr>
          <p:cNvPr id="5" name="组合 82"/>
          <p:cNvGrpSpPr>
            <a:grpSpLocks/>
          </p:cNvGrpSpPr>
          <p:nvPr/>
        </p:nvGrpSpPr>
        <p:grpSpPr bwMode="auto">
          <a:xfrm>
            <a:off x="1071563" y="2857500"/>
            <a:ext cx="2500312" cy="3786188"/>
            <a:chOff x="1142976" y="2857496"/>
            <a:chExt cx="2500330" cy="3786214"/>
          </a:xfrm>
        </p:grpSpPr>
        <p:grpSp>
          <p:nvGrpSpPr>
            <p:cNvPr id="20494" name="组合 7"/>
            <p:cNvGrpSpPr>
              <a:grpSpLocks/>
            </p:cNvGrpSpPr>
            <p:nvPr/>
          </p:nvGrpSpPr>
          <p:grpSpPr bwMode="auto">
            <a:xfrm>
              <a:off x="1142976" y="2857496"/>
              <a:ext cx="2500330" cy="3786214"/>
              <a:chOff x="1071538" y="857232"/>
              <a:chExt cx="2500330" cy="4210068"/>
            </a:xfrm>
          </p:grpSpPr>
          <p:grpSp>
            <p:nvGrpSpPr>
              <p:cNvPr id="20496" name="组合 1"/>
              <p:cNvGrpSpPr>
                <a:grpSpLocks/>
              </p:cNvGrpSpPr>
              <p:nvPr/>
            </p:nvGrpSpPr>
            <p:grpSpPr bwMode="auto">
              <a:xfrm>
                <a:off x="1285853" y="857228"/>
                <a:ext cx="2000266" cy="2465929"/>
                <a:chOff x="640232" y="1928802"/>
                <a:chExt cx="2514326" cy="3144066"/>
              </a:xfrm>
            </p:grpSpPr>
            <p:grpSp>
              <p:nvGrpSpPr>
                <p:cNvPr id="20521" name="组合 20"/>
                <p:cNvGrpSpPr>
                  <a:grpSpLocks/>
                </p:cNvGrpSpPr>
                <p:nvPr/>
              </p:nvGrpSpPr>
              <p:grpSpPr bwMode="auto">
                <a:xfrm rot="-5400000">
                  <a:off x="616716" y="3429000"/>
                  <a:ext cx="1050750" cy="644530"/>
                  <a:chOff x="856430" y="3429000"/>
                  <a:chExt cx="1050750" cy="644530"/>
                </a:xfrm>
              </p:grpSpPr>
              <p:grpSp>
                <p:nvGrpSpPr>
                  <p:cNvPr id="20549" name="组合 18"/>
                  <p:cNvGrpSpPr>
                    <a:grpSpLocks/>
                  </p:cNvGrpSpPr>
                  <p:nvPr/>
                </p:nvGrpSpPr>
                <p:grpSpPr bwMode="auto">
                  <a:xfrm>
                    <a:off x="856430" y="3429000"/>
                    <a:ext cx="858050" cy="644530"/>
                    <a:chOff x="856430" y="3286124"/>
                    <a:chExt cx="1429554" cy="787406"/>
                  </a:xfrm>
                </p:grpSpPr>
                <p:sp>
                  <p:nvSpPr>
                    <p:cNvPr id="64" name="弧形 63"/>
                    <p:cNvSpPr/>
                    <p:nvPr/>
                  </p:nvSpPr>
                  <p:spPr>
                    <a:xfrm>
                      <a:off x="1292037" y="3286123"/>
                      <a:ext cx="1001178" cy="784986"/>
                    </a:xfrm>
                    <a:prstGeom prst="arc">
                      <a:avLst>
                        <a:gd name="adj1" fmla="val 16200000"/>
                        <a:gd name="adj2" fmla="val 5524654"/>
                      </a:avLst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zh-CN" altLang="en-US"/>
                    </a:p>
                  </p:txBody>
                </p:sp>
                <p:cxnSp>
                  <p:nvCxnSpPr>
                    <p:cNvPr id="65" name="直接连接符 64"/>
                    <p:cNvCxnSpPr>
                      <a:endCxn id="64" idx="0"/>
                    </p:cNvCxnSpPr>
                    <p:nvPr/>
                  </p:nvCxnSpPr>
                  <p:spPr>
                    <a:xfrm>
                      <a:off x="789574" y="3286123"/>
                      <a:ext cx="929932" cy="243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直接连接符 34"/>
                    <p:cNvCxnSpPr/>
                    <p:nvPr/>
                  </p:nvCxnSpPr>
                  <p:spPr>
                    <a:xfrm>
                      <a:off x="789574" y="4071109"/>
                      <a:ext cx="929932" cy="243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直接连接符 35"/>
                    <p:cNvCxnSpPr/>
                    <p:nvPr/>
                  </p:nvCxnSpPr>
                  <p:spPr>
                    <a:xfrm rot="5400000">
                      <a:off x="395862" y="3679835"/>
                      <a:ext cx="787424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3" name="椭圆 62"/>
                  <p:cNvSpPr/>
                  <p:nvPr/>
                </p:nvSpPr>
                <p:spPr>
                  <a:xfrm>
                    <a:off x="1685061" y="3656486"/>
                    <a:ext cx="180054" cy="17959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  <p:grpSp>
              <p:nvGrpSpPr>
                <p:cNvPr id="20522" name="组合 21"/>
                <p:cNvGrpSpPr>
                  <a:grpSpLocks/>
                </p:cNvGrpSpPr>
                <p:nvPr/>
              </p:nvGrpSpPr>
              <p:grpSpPr bwMode="auto">
                <a:xfrm rot="-5400000">
                  <a:off x="2127324" y="3430496"/>
                  <a:ext cx="1050750" cy="644530"/>
                  <a:chOff x="856430" y="3429000"/>
                  <a:chExt cx="1050750" cy="644530"/>
                </a:xfrm>
              </p:grpSpPr>
              <p:grpSp>
                <p:nvGrpSpPr>
                  <p:cNvPr id="20543" name="组合 18"/>
                  <p:cNvGrpSpPr>
                    <a:grpSpLocks/>
                  </p:cNvGrpSpPr>
                  <p:nvPr/>
                </p:nvGrpSpPr>
                <p:grpSpPr bwMode="auto">
                  <a:xfrm>
                    <a:off x="856430" y="3429000"/>
                    <a:ext cx="858050" cy="644530"/>
                    <a:chOff x="856430" y="3286124"/>
                    <a:chExt cx="1429554" cy="787406"/>
                  </a:xfrm>
                </p:grpSpPr>
                <p:sp>
                  <p:nvSpPr>
                    <p:cNvPr id="58" name="弧形 24"/>
                    <p:cNvSpPr/>
                    <p:nvPr/>
                  </p:nvSpPr>
                  <p:spPr>
                    <a:xfrm>
                      <a:off x="1290782" y="3286103"/>
                      <a:ext cx="1001176" cy="784986"/>
                    </a:xfrm>
                    <a:prstGeom prst="arc">
                      <a:avLst>
                        <a:gd name="adj1" fmla="val 16200000"/>
                        <a:gd name="adj2" fmla="val 5524654"/>
                      </a:avLst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zh-CN" altLang="en-US"/>
                    </a:p>
                  </p:txBody>
                </p:sp>
                <p:cxnSp>
                  <p:nvCxnSpPr>
                    <p:cNvPr id="59" name="直接连接符 27"/>
                    <p:cNvCxnSpPr/>
                    <p:nvPr/>
                  </p:nvCxnSpPr>
                  <p:spPr>
                    <a:xfrm>
                      <a:off x="788318" y="3286103"/>
                      <a:ext cx="929932" cy="2437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直接连接符 28"/>
                    <p:cNvCxnSpPr/>
                    <p:nvPr/>
                  </p:nvCxnSpPr>
                  <p:spPr>
                    <a:xfrm>
                      <a:off x="788318" y="4071088"/>
                      <a:ext cx="929932" cy="2437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直接连接符 29"/>
                    <p:cNvCxnSpPr/>
                    <p:nvPr/>
                  </p:nvCxnSpPr>
                  <p:spPr>
                    <a:xfrm rot="5400000">
                      <a:off x="394606" y="3679813"/>
                      <a:ext cx="787423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7" name="椭圆 56"/>
                  <p:cNvSpPr/>
                  <p:nvPr/>
                </p:nvSpPr>
                <p:spPr>
                  <a:xfrm>
                    <a:off x="1684306" y="3656469"/>
                    <a:ext cx="180054" cy="17959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  <p:cxnSp>
              <p:nvCxnSpPr>
                <p:cNvPr id="36" name="直接连接符 35"/>
                <p:cNvCxnSpPr/>
                <p:nvPr/>
              </p:nvCxnSpPr>
              <p:spPr>
                <a:xfrm rot="5400000">
                  <a:off x="607676" y="4679254"/>
                  <a:ext cx="785484" cy="199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/>
                <p:cNvCxnSpPr/>
                <p:nvPr/>
              </p:nvCxnSpPr>
              <p:spPr>
                <a:xfrm rot="5400000">
                  <a:off x="2392519" y="4678130"/>
                  <a:ext cx="787734" cy="199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/>
                <p:nvPr/>
              </p:nvCxnSpPr>
              <p:spPr>
                <a:xfrm rot="5400000">
                  <a:off x="1071832" y="4500198"/>
                  <a:ext cx="429877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/>
                <p:nvPr/>
              </p:nvCxnSpPr>
              <p:spPr>
                <a:xfrm rot="5400000">
                  <a:off x="2286091" y="4499200"/>
                  <a:ext cx="429877" cy="199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>
                <a:xfrm rot="5400000">
                  <a:off x="2251963" y="2820201"/>
                  <a:ext cx="785484" cy="199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528" name="组合 69"/>
                <p:cNvGrpSpPr>
                  <a:grpSpLocks/>
                </p:cNvGrpSpPr>
                <p:nvPr/>
              </p:nvGrpSpPr>
              <p:grpSpPr bwMode="auto">
                <a:xfrm>
                  <a:off x="1285852" y="2857496"/>
                  <a:ext cx="1357322" cy="1858976"/>
                  <a:chOff x="1500166" y="2857496"/>
                  <a:chExt cx="1357322" cy="1858976"/>
                </a:xfrm>
              </p:grpSpPr>
              <p:cxnSp>
                <p:nvCxnSpPr>
                  <p:cNvPr id="53" name="直接连接符 21"/>
                  <p:cNvCxnSpPr/>
                  <p:nvPr/>
                </p:nvCxnSpPr>
                <p:spPr>
                  <a:xfrm rot="10800000">
                    <a:off x="1501085" y="4712888"/>
                    <a:ext cx="213519" cy="2250"/>
                  </a:xfrm>
                  <a:prstGeom prst="line">
                    <a:avLst/>
                  </a:prstGeom>
                  <a:ln w="254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接连接符 53"/>
                  <p:cNvCxnSpPr/>
                  <p:nvPr/>
                </p:nvCxnSpPr>
                <p:spPr>
                  <a:xfrm rot="10800000">
                    <a:off x="2644504" y="2856084"/>
                    <a:ext cx="213517" cy="2251"/>
                  </a:xfrm>
                  <a:prstGeom prst="line">
                    <a:avLst/>
                  </a:prstGeom>
                  <a:ln w="254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接连接符 54"/>
                  <p:cNvCxnSpPr/>
                  <p:nvPr/>
                </p:nvCxnSpPr>
                <p:spPr>
                  <a:xfrm rot="5400000">
                    <a:off x="1251152" y="3319535"/>
                    <a:ext cx="1856804" cy="929900"/>
                  </a:xfrm>
                  <a:prstGeom prst="line">
                    <a:avLst/>
                  </a:prstGeom>
                  <a:ln w="254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529" name="组合 68"/>
                <p:cNvGrpSpPr>
                  <a:grpSpLocks/>
                </p:cNvGrpSpPr>
                <p:nvPr/>
              </p:nvGrpSpPr>
              <p:grpSpPr bwMode="auto">
                <a:xfrm>
                  <a:off x="1142976" y="2857496"/>
                  <a:ext cx="1357322" cy="1858976"/>
                  <a:chOff x="1357290" y="2857496"/>
                  <a:chExt cx="1357322" cy="1858976"/>
                </a:xfrm>
              </p:grpSpPr>
              <p:cxnSp>
                <p:nvCxnSpPr>
                  <p:cNvPr id="50" name="直接连接符 49"/>
                  <p:cNvCxnSpPr/>
                  <p:nvPr/>
                </p:nvCxnSpPr>
                <p:spPr>
                  <a:xfrm>
                    <a:off x="2500828" y="4712888"/>
                    <a:ext cx="213517" cy="2250"/>
                  </a:xfrm>
                  <a:prstGeom prst="line">
                    <a:avLst/>
                  </a:prstGeom>
                  <a:ln w="254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接连接符 50"/>
                  <p:cNvCxnSpPr/>
                  <p:nvPr/>
                </p:nvCxnSpPr>
                <p:spPr>
                  <a:xfrm flipV="1">
                    <a:off x="1357409" y="2856084"/>
                    <a:ext cx="213519" cy="2251"/>
                  </a:xfrm>
                  <a:prstGeom prst="line">
                    <a:avLst/>
                  </a:prstGeom>
                  <a:ln w="254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 rot="16200000" flipH="1">
                    <a:off x="1107477" y="3319535"/>
                    <a:ext cx="1856804" cy="929900"/>
                  </a:xfrm>
                  <a:prstGeom prst="line">
                    <a:avLst/>
                  </a:prstGeom>
                  <a:ln w="254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" name="直接连接符 42"/>
                <p:cNvCxnSpPr/>
                <p:nvPr/>
              </p:nvCxnSpPr>
              <p:spPr>
                <a:xfrm rot="5400000">
                  <a:off x="751351" y="2820201"/>
                  <a:ext cx="785484" cy="199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椭圆 43"/>
                <p:cNvSpPr/>
                <p:nvPr/>
              </p:nvSpPr>
              <p:spPr>
                <a:xfrm>
                  <a:off x="1105182" y="2831327"/>
                  <a:ext cx="71838" cy="7202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2605794" y="2824574"/>
                  <a:ext cx="71838" cy="7202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aphicFrame>
              <p:nvGraphicFramePr>
                <p:cNvPr id="20533" name="Object 2"/>
                <p:cNvGraphicFramePr>
                  <a:graphicFrameLocks noChangeAspect="1"/>
                </p:cNvGraphicFramePr>
                <p:nvPr/>
              </p:nvGraphicFramePr>
              <p:xfrm>
                <a:off x="640232" y="4507520"/>
                <a:ext cx="274636" cy="4270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560" name="公式" r:id="rId3" imgW="139579" imgH="215713" progId="Equation.3">
                        <p:embed/>
                      </p:oleObj>
                    </mc:Choice>
                    <mc:Fallback>
                      <p:oleObj name="公式" r:id="rId3" imgW="139579" imgH="215713" progId="Equation.3">
                        <p:embed/>
                        <p:pic>
                          <p:nvPicPr>
                            <p:cNvPr id="0" name="Object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40232" y="4507520"/>
                              <a:ext cx="274636" cy="42703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0534" name="Object 3"/>
                <p:cNvGraphicFramePr>
                  <a:graphicFrameLocks noChangeAspect="1"/>
                </p:cNvGraphicFramePr>
                <p:nvPr/>
              </p:nvGraphicFramePr>
              <p:xfrm>
                <a:off x="2856108" y="4479140"/>
                <a:ext cx="298450" cy="4016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561" name="公式" r:id="rId5" imgW="152268" imgH="203024" progId="Equation.3">
                        <p:embed/>
                      </p:oleObj>
                    </mc:Choice>
                    <mc:Fallback>
                      <p:oleObj name="公式" r:id="rId5" imgW="152268" imgH="203024" progId="Equation.3">
                        <p:embed/>
                        <p:pic>
                          <p:nvPicPr>
                            <p:cNvPr id="0" name="Object 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56108" y="4479140"/>
                              <a:ext cx="298450" cy="40163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0535" name="Object 4"/>
                <p:cNvGraphicFramePr>
                  <a:graphicFrameLocks noChangeAspect="1"/>
                </p:cNvGraphicFramePr>
                <p:nvPr/>
              </p:nvGraphicFramePr>
              <p:xfrm>
                <a:off x="2500298" y="1928802"/>
                <a:ext cx="298450" cy="4762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562" name="公式" r:id="rId7" imgW="152334" imgH="241195" progId="Equation.3">
                        <p:embed/>
                      </p:oleObj>
                    </mc:Choice>
                    <mc:Fallback>
                      <p:oleObj name="公式" r:id="rId7" imgW="152334" imgH="241195" progId="Equation.3">
                        <p:embed/>
                        <p:pic>
                          <p:nvPicPr>
                            <p:cNvPr id="0" name="Object 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00298" y="1928802"/>
                              <a:ext cx="298450" cy="4762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0536" name="Object 5"/>
                <p:cNvGraphicFramePr>
                  <a:graphicFrameLocks noChangeAspect="1"/>
                </p:cNvGraphicFramePr>
                <p:nvPr/>
              </p:nvGraphicFramePr>
              <p:xfrm>
                <a:off x="989011" y="2012950"/>
                <a:ext cx="298450" cy="4016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563" name="公式" r:id="rId9" imgW="152268" imgH="203024" progId="Equation.3">
                        <p:embed/>
                      </p:oleObj>
                    </mc:Choice>
                    <mc:Fallback>
                      <p:oleObj name="公式" r:id="rId9" imgW="152268" imgH="203024" progId="Equation.3">
                        <p:embed/>
                        <p:pic>
                          <p:nvPicPr>
                            <p:cNvPr id="0" name="Object 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89011" y="2012950"/>
                              <a:ext cx="298450" cy="4016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0497" name="组合 20"/>
              <p:cNvGrpSpPr>
                <a:grpSpLocks/>
              </p:cNvGrpSpPr>
              <p:nvPr/>
            </p:nvGrpSpPr>
            <p:grpSpPr bwMode="auto">
              <a:xfrm rot="-5400000">
                <a:off x="1163512" y="3467205"/>
                <a:ext cx="824117" cy="512754"/>
                <a:chOff x="856430" y="3429000"/>
                <a:chExt cx="1050750" cy="644530"/>
              </a:xfrm>
            </p:grpSpPr>
            <p:grpSp>
              <p:nvGrpSpPr>
                <p:cNvPr id="20515" name="组合 18"/>
                <p:cNvGrpSpPr>
                  <a:grpSpLocks/>
                </p:cNvGrpSpPr>
                <p:nvPr/>
              </p:nvGrpSpPr>
              <p:grpSpPr bwMode="auto">
                <a:xfrm>
                  <a:off x="856430" y="3429000"/>
                  <a:ext cx="858050" cy="644530"/>
                  <a:chOff x="856430" y="3286124"/>
                  <a:chExt cx="1429554" cy="787406"/>
                </a:xfrm>
              </p:grpSpPr>
              <p:sp>
                <p:nvSpPr>
                  <p:cNvPr id="30" name="弧形 29"/>
                  <p:cNvSpPr/>
                  <p:nvPr/>
                </p:nvSpPr>
                <p:spPr>
                  <a:xfrm>
                    <a:off x="1284707" y="3286119"/>
                    <a:ext cx="1001177" cy="784987"/>
                  </a:xfrm>
                  <a:prstGeom prst="arc">
                    <a:avLst>
                      <a:gd name="adj1" fmla="val 16200000"/>
                      <a:gd name="adj2" fmla="val 5524654"/>
                    </a:avLst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cxnSp>
                <p:nvCxnSpPr>
                  <p:cNvPr id="31" name="直接连接符 30"/>
                  <p:cNvCxnSpPr>
                    <a:endCxn id="30" idx="0"/>
                  </p:cNvCxnSpPr>
                  <p:nvPr/>
                </p:nvCxnSpPr>
                <p:spPr>
                  <a:xfrm>
                    <a:off x="782246" y="3286119"/>
                    <a:ext cx="929931" cy="243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接连接符 31"/>
                  <p:cNvCxnSpPr/>
                  <p:nvPr/>
                </p:nvCxnSpPr>
                <p:spPr>
                  <a:xfrm>
                    <a:off x="782246" y="4071107"/>
                    <a:ext cx="929931" cy="243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连接符 32"/>
                  <p:cNvCxnSpPr/>
                  <p:nvPr/>
                </p:nvCxnSpPr>
                <p:spPr>
                  <a:xfrm rot="5400000">
                    <a:off x="388532" y="3679831"/>
                    <a:ext cx="787424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9" name="椭圆 28"/>
                <p:cNvSpPr/>
                <p:nvPr/>
              </p:nvSpPr>
              <p:spPr>
                <a:xfrm>
                  <a:off x="1682912" y="3656483"/>
                  <a:ext cx="180053" cy="179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  <p:cxnSp>
            <p:nvCxnSpPr>
              <p:cNvPr id="11" name="直接连接符 10"/>
              <p:cNvCxnSpPr/>
              <p:nvPr/>
            </p:nvCxnSpPr>
            <p:spPr>
              <a:xfrm rot="5400000">
                <a:off x="1146889" y="4451324"/>
                <a:ext cx="616065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rot="5400000">
                <a:off x="2802664" y="4451324"/>
                <a:ext cx="616065" cy="15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rot="5400000">
                <a:off x="1514150" y="4310900"/>
                <a:ext cx="33715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rot="5400000">
                <a:off x="2703285" y="4310989"/>
                <a:ext cx="335393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rot="5400000">
                <a:off x="2107606" y="4640204"/>
                <a:ext cx="358342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rot="10800000" flipV="1">
                <a:off x="1677967" y="4475948"/>
                <a:ext cx="118745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04" name="组合 20"/>
              <p:cNvGrpSpPr>
                <a:grpSpLocks/>
              </p:cNvGrpSpPr>
              <p:nvPr/>
            </p:nvGrpSpPr>
            <p:grpSpPr bwMode="auto">
              <a:xfrm rot="-5400000">
                <a:off x="2584346" y="3474944"/>
                <a:ext cx="824117" cy="512754"/>
                <a:chOff x="856430" y="3429000"/>
                <a:chExt cx="1050750" cy="644530"/>
              </a:xfrm>
            </p:grpSpPr>
            <p:grpSp>
              <p:nvGrpSpPr>
                <p:cNvPr id="20509" name="组合 18"/>
                <p:cNvGrpSpPr>
                  <a:grpSpLocks/>
                </p:cNvGrpSpPr>
                <p:nvPr/>
              </p:nvGrpSpPr>
              <p:grpSpPr bwMode="auto">
                <a:xfrm>
                  <a:off x="856430" y="3429000"/>
                  <a:ext cx="858050" cy="644530"/>
                  <a:chOff x="856430" y="3286124"/>
                  <a:chExt cx="1429554" cy="787406"/>
                </a:xfrm>
              </p:grpSpPr>
              <p:sp>
                <p:nvSpPr>
                  <p:cNvPr id="24" name="弧形 23"/>
                  <p:cNvSpPr/>
                  <p:nvPr/>
                </p:nvSpPr>
                <p:spPr>
                  <a:xfrm>
                    <a:off x="1248650" y="3286101"/>
                    <a:ext cx="929931" cy="784987"/>
                  </a:xfrm>
                  <a:prstGeom prst="arc">
                    <a:avLst>
                      <a:gd name="adj1" fmla="val 16200000"/>
                      <a:gd name="adj2" fmla="val 5524654"/>
                    </a:avLst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cxnSp>
                <p:nvCxnSpPr>
                  <p:cNvPr id="25" name="直接连接符 24"/>
                  <p:cNvCxnSpPr>
                    <a:endCxn id="24" idx="0"/>
                  </p:cNvCxnSpPr>
                  <p:nvPr/>
                </p:nvCxnSpPr>
                <p:spPr>
                  <a:xfrm>
                    <a:off x="821180" y="3286100"/>
                    <a:ext cx="858687" cy="243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连接符 25"/>
                  <p:cNvCxnSpPr/>
                  <p:nvPr/>
                </p:nvCxnSpPr>
                <p:spPr>
                  <a:xfrm>
                    <a:off x="821180" y="4071088"/>
                    <a:ext cx="858687" cy="243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接连接符 26"/>
                  <p:cNvCxnSpPr/>
                  <p:nvPr/>
                </p:nvCxnSpPr>
                <p:spPr>
                  <a:xfrm rot="5400000">
                    <a:off x="389970" y="3679813"/>
                    <a:ext cx="787426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椭圆 22"/>
                <p:cNvSpPr/>
                <p:nvPr/>
              </p:nvSpPr>
              <p:spPr>
                <a:xfrm>
                  <a:off x="1683775" y="3656468"/>
                  <a:ext cx="180053" cy="179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  <p:graphicFrame>
            <p:nvGraphicFramePr>
              <p:cNvPr id="20505" name="Object 6"/>
              <p:cNvGraphicFramePr>
                <a:graphicFrameLocks noChangeAspect="1"/>
              </p:cNvGraphicFramePr>
              <p:nvPr/>
            </p:nvGraphicFramePr>
            <p:xfrm>
              <a:off x="1323952" y="4792663"/>
              <a:ext cx="215900" cy="2746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64" name="公式" r:id="rId11" imgW="139579" imgH="177646" progId="Equation.3">
                      <p:embed/>
                    </p:oleObj>
                  </mc:Choice>
                  <mc:Fallback>
                    <p:oleObj name="公式" r:id="rId11" imgW="139579" imgH="177646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23952" y="4792663"/>
                            <a:ext cx="215900" cy="2746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06" name="Object 7"/>
              <p:cNvGraphicFramePr>
                <a:graphicFrameLocks noChangeAspect="1"/>
              </p:cNvGraphicFramePr>
              <p:nvPr/>
            </p:nvGraphicFramePr>
            <p:xfrm>
              <a:off x="3000375" y="4789488"/>
              <a:ext cx="236538" cy="2555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65" name="公式" r:id="rId13" imgW="152268" imgH="164957" progId="Equation.3">
                      <p:embed/>
                    </p:oleObj>
                  </mc:Choice>
                  <mc:Fallback>
                    <p:oleObj name="公式" r:id="rId13" imgW="152268" imgH="164957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00375" y="4789488"/>
                            <a:ext cx="236538" cy="2555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07" name="Object 8"/>
              <p:cNvGraphicFramePr>
                <a:graphicFrameLocks noChangeAspect="1"/>
              </p:cNvGraphicFramePr>
              <p:nvPr/>
            </p:nvGraphicFramePr>
            <p:xfrm>
              <a:off x="2097070" y="4786322"/>
              <a:ext cx="374650" cy="2746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66" name="公式" r:id="rId15" imgW="241091" imgH="177646" progId="Equation.3">
                      <p:embed/>
                    </p:oleObj>
                  </mc:Choice>
                  <mc:Fallback>
                    <p:oleObj name="公式" r:id="rId15" imgW="241091" imgH="177646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97070" y="4786322"/>
                            <a:ext cx="374650" cy="2746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21" name="直接连接符 20"/>
              <p:cNvCxnSpPr/>
              <p:nvPr/>
            </p:nvCxnSpPr>
            <p:spPr>
              <a:xfrm rot="10800000" flipV="1">
                <a:off x="1071538" y="3213811"/>
                <a:ext cx="2500330" cy="0"/>
              </a:xfrm>
              <a:prstGeom prst="line">
                <a:avLst/>
              </a:prstGeom>
              <a:ln w="2540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椭圆 81"/>
            <p:cNvSpPr/>
            <p:nvPr/>
          </p:nvSpPr>
          <p:spPr>
            <a:xfrm>
              <a:off x="2324085" y="6084906"/>
              <a:ext cx="57150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pic>
        <p:nvPicPr>
          <p:cNvPr id="3149" name="Picture 7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5000625"/>
            <a:ext cx="1490662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38" name="组合 82"/>
          <p:cNvGrpSpPr>
            <a:grpSpLocks/>
          </p:cNvGrpSpPr>
          <p:nvPr/>
        </p:nvGrpSpPr>
        <p:grpSpPr bwMode="auto">
          <a:xfrm>
            <a:off x="3478213" y="5429250"/>
            <a:ext cx="5237162" cy="1000125"/>
            <a:chOff x="3500430" y="5429264"/>
            <a:chExt cx="5237047" cy="1000132"/>
          </a:xfrm>
        </p:grpSpPr>
        <p:sp>
          <p:nvSpPr>
            <p:cNvPr id="78" name="圆角矩形标注 77"/>
            <p:cNvSpPr/>
            <p:nvPr/>
          </p:nvSpPr>
          <p:spPr>
            <a:xfrm>
              <a:off x="3500430" y="5429264"/>
              <a:ext cx="5214822" cy="1000132"/>
            </a:xfrm>
            <a:prstGeom prst="wedgeRoundRectCallout">
              <a:avLst>
                <a:gd name="adj1" fmla="val -72597"/>
                <a:gd name="adj2" fmla="val 35833"/>
                <a:gd name="adj3" fmla="val 16667"/>
              </a:avLst>
            </a:prstGeom>
            <a:solidFill>
              <a:srgbClr val="FFFF00"/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493" name="矩形 78"/>
            <p:cNvSpPr>
              <a:spLocks noChangeArrowheads="1"/>
            </p:cNvSpPr>
            <p:nvPr/>
          </p:nvSpPr>
          <p:spPr bwMode="auto">
            <a:xfrm>
              <a:off x="3571868" y="5500703"/>
              <a:ext cx="5165609" cy="831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CP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＝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期间，输入信号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、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起作用，</a:t>
              </a:r>
              <a:endPara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因此称为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电平触发</a:t>
              </a:r>
              <a:r>
                <a:rPr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3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3" grpId="0"/>
      <p:bldP spid="74" grpId="0"/>
      <p:bldP spid="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357188" y="142875"/>
            <a:ext cx="2968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三、同步</a:t>
            </a:r>
            <a:r>
              <a:rPr lang="en-US" altLang="zh-CN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锁存器</a:t>
            </a:r>
          </a:p>
        </p:txBody>
      </p:sp>
      <p:sp>
        <p:nvSpPr>
          <p:cNvPr id="64" name="Text Box 24"/>
          <p:cNvSpPr txBox="1">
            <a:spLocks noChangeArrowheads="1"/>
          </p:cNvSpPr>
          <p:nvPr/>
        </p:nvSpPr>
        <p:spPr bwMode="auto">
          <a:xfrm>
            <a:off x="685800" y="714375"/>
            <a:ext cx="3600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电路结构和工作原理</a:t>
            </a:r>
          </a:p>
        </p:txBody>
      </p:sp>
      <p:grpSp>
        <p:nvGrpSpPr>
          <p:cNvPr id="2" name="组合 77"/>
          <p:cNvGrpSpPr>
            <a:grpSpLocks/>
          </p:cNvGrpSpPr>
          <p:nvPr/>
        </p:nvGrpSpPr>
        <p:grpSpPr bwMode="auto">
          <a:xfrm>
            <a:off x="928688" y="1285875"/>
            <a:ext cx="2500312" cy="5214938"/>
            <a:chOff x="1071538" y="1285855"/>
            <a:chExt cx="2500330" cy="5214979"/>
          </a:xfrm>
        </p:grpSpPr>
        <p:grpSp>
          <p:nvGrpSpPr>
            <p:cNvPr id="21533" name="组合 1"/>
            <p:cNvGrpSpPr>
              <a:grpSpLocks/>
            </p:cNvGrpSpPr>
            <p:nvPr/>
          </p:nvGrpSpPr>
          <p:grpSpPr bwMode="auto">
            <a:xfrm>
              <a:off x="1285853" y="1285855"/>
              <a:ext cx="2000266" cy="2217755"/>
              <a:chOff x="640232" y="1928802"/>
              <a:chExt cx="2514326" cy="3144189"/>
            </a:xfrm>
          </p:grpSpPr>
          <p:grpSp>
            <p:nvGrpSpPr>
              <p:cNvPr id="21564" name="组合 20"/>
              <p:cNvGrpSpPr>
                <a:grpSpLocks/>
              </p:cNvGrpSpPr>
              <p:nvPr/>
            </p:nvGrpSpPr>
            <p:grpSpPr bwMode="auto">
              <a:xfrm rot="-5400000">
                <a:off x="609941" y="3422225"/>
                <a:ext cx="1064300" cy="644530"/>
                <a:chOff x="856430" y="3429000"/>
                <a:chExt cx="1064300" cy="644530"/>
              </a:xfrm>
            </p:grpSpPr>
            <p:grpSp>
              <p:nvGrpSpPr>
                <p:cNvPr id="21592" name="组合 18"/>
                <p:cNvGrpSpPr>
                  <a:grpSpLocks/>
                </p:cNvGrpSpPr>
                <p:nvPr/>
              </p:nvGrpSpPr>
              <p:grpSpPr bwMode="auto">
                <a:xfrm>
                  <a:off x="856430" y="3429000"/>
                  <a:ext cx="858050" cy="644530"/>
                  <a:chOff x="856430" y="3286124"/>
                  <a:chExt cx="1429554" cy="787406"/>
                </a:xfrm>
              </p:grpSpPr>
              <p:sp>
                <p:nvSpPr>
                  <p:cNvPr id="60" name="弧形 59"/>
                  <p:cNvSpPr/>
                  <p:nvPr/>
                </p:nvSpPr>
                <p:spPr>
                  <a:xfrm>
                    <a:off x="1284545" y="3286122"/>
                    <a:ext cx="1001178" cy="784986"/>
                  </a:xfrm>
                  <a:prstGeom prst="arc">
                    <a:avLst>
                      <a:gd name="adj1" fmla="val 16200000"/>
                      <a:gd name="adj2" fmla="val 5524654"/>
                    </a:avLst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cxnSp>
                <p:nvCxnSpPr>
                  <p:cNvPr id="61" name="直接连接符 60"/>
                  <p:cNvCxnSpPr>
                    <a:endCxn id="60" idx="0"/>
                  </p:cNvCxnSpPr>
                  <p:nvPr/>
                </p:nvCxnSpPr>
                <p:spPr>
                  <a:xfrm>
                    <a:off x="782081" y="3286122"/>
                    <a:ext cx="929932" cy="243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直接连接符 34"/>
                  <p:cNvCxnSpPr/>
                  <p:nvPr/>
                </p:nvCxnSpPr>
                <p:spPr>
                  <a:xfrm>
                    <a:off x="782081" y="4071108"/>
                    <a:ext cx="929932" cy="243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直接连接符 35"/>
                  <p:cNvCxnSpPr/>
                  <p:nvPr/>
                </p:nvCxnSpPr>
                <p:spPr>
                  <a:xfrm rot="5400000">
                    <a:off x="388369" y="3679834"/>
                    <a:ext cx="787424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9" name="椭圆 58"/>
                <p:cNvSpPr/>
                <p:nvPr/>
              </p:nvSpPr>
              <p:spPr>
                <a:xfrm>
                  <a:off x="1716573" y="3656485"/>
                  <a:ext cx="204812" cy="17959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21565" name="组合 21"/>
              <p:cNvGrpSpPr>
                <a:grpSpLocks/>
              </p:cNvGrpSpPr>
              <p:nvPr/>
            </p:nvGrpSpPr>
            <p:grpSpPr bwMode="auto">
              <a:xfrm rot="-5400000">
                <a:off x="2120927" y="3424099"/>
                <a:ext cx="1063545" cy="644530"/>
                <a:chOff x="856430" y="3429000"/>
                <a:chExt cx="1063545" cy="644530"/>
              </a:xfrm>
            </p:grpSpPr>
            <p:grpSp>
              <p:nvGrpSpPr>
                <p:cNvPr id="21586" name="组合 18"/>
                <p:cNvGrpSpPr>
                  <a:grpSpLocks/>
                </p:cNvGrpSpPr>
                <p:nvPr/>
              </p:nvGrpSpPr>
              <p:grpSpPr bwMode="auto">
                <a:xfrm>
                  <a:off x="856430" y="3429000"/>
                  <a:ext cx="858050" cy="644530"/>
                  <a:chOff x="856430" y="3286124"/>
                  <a:chExt cx="1429554" cy="787406"/>
                </a:xfrm>
              </p:grpSpPr>
              <p:sp>
                <p:nvSpPr>
                  <p:cNvPr id="54" name="弧形 24"/>
                  <p:cNvSpPr/>
                  <p:nvPr/>
                </p:nvSpPr>
                <p:spPr>
                  <a:xfrm>
                    <a:off x="1253290" y="3286103"/>
                    <a:ext cx="1057425" cy="784986"/>
                  </a:xfrm>
                  <a:prstGeom prst="arc">
                    <a:avLst>
                      <a:gd name="adj1" fmla="val 16200000"/>
                      <a:gd name="adj2" fmla="val 5524654"/>
                    </a:avLst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cxnSp>
                <p:nvCxnSpPr>
                  <p:cNvPr id="55" name="直接连接符 27"/>
                  <p:cNvCxnSpPr/>
                  <p:nvPr/>
                </p:nvCxnSpPr>
                <p:spPr>
                  <a:xfrm>
                    <a:off x="780825" y="3286103"/>
                    <a:ext cx="929934" cy="243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接连接符 28"/>
                  <p:cNvCxnSpPr/>
                  <p:nvPr/>
                </p:nvCxnSpPr>
                <p:spPr>
                  <a:xfrm>
                    <a:off x="780825" y="4071089"/>
                    <a:ext cx="929934" cy="243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接连接符 29"/>
                  <p:cNvCxnSpPr/>
                  <p:nvPr/>
                </p:nvCxnSpPr>
                <p:spPr>
                  <a:xfrm rot="5400000">
                    <a:off x="387112" y="3679814"/>
                    <a:ext cx="78742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椭圆 52"/>
                <p:cNvSpPr/>
                <p:nvPr/>
              </p:nvSpPr>
              <p:spPr>
                <a:xfrm>
                  <a:off x="1715821" y="3656469"/>
                  <a:ext cx="204810" cy="17959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 rot="5400000">
                <a:off x="607675" y="4679250"/>
                <a:ext cx="785485" cy="199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rot="5400000">
                <a:off x="2392518" y="4678126"/>
                <a:ext cx="787735" cy="199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rot="5400000">
                <a:off x="1071832" y="4500195"/>
                <a:ext cx="42987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rot="5400000">
                <a:off x="2286091" y="4499197"/>
                <a:ext cx="429878" cy="199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rot="5400000">
                <a:off x="2251963" y="2820196"/>
                <a:ext cx="785485" cy="199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571" name="组合 69"/>
              <p:cNvGrpSpPr>
                <a:grpSpLocks/>
              </p:cNvGrpSpPr>
              <p:nvPr/>
            </p:nvGrpSpPr>
            <p:grpSpPr bwMode="auto">
              <a:xfrm>
                <a:off x="1285852" y="2857496"/>
                <a:ext cx="1357322" cy="1858976"/>
                <a:chOff x="1500166" y="2857496"/>
                <a:chExt cx="1357322" cy="1858976"/>
              </a:xfrm>
            </p:grpSpPr>
            <p:cxnSp>
              <p:nvCxnSpPr>
                <p:cNvPr id="49" name="直接连接符 21"/>
                <p:cNvCxnSpPr/>
                <p:nvPr/>
              </p:nvCxnSpPr>
              <p:spPr>
                <a:xfrm rot="10800000">
                  <a:off x="1501085" y="4715134"/>
                  <a:ext cx="213519" cy="2251"/>
                </a:xfrm>
                <a:prstGeom prst="line">
                  <a:avLst/>
                </a:prstGeom>
                <a:ln w="254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连接符 49"/>
                <p:cNvCxnSpPr/>
                <p:nvPr/>
              </p:nvCxnSpPr>
              <p:spPr>
                <a:xfrm rot="10800000">
                  <a:off x="2644504" y="2856078"/>
                  <a:ext cx="213517" cy="2251"/>
                </a:xfrm>
                <a:prstGeom prst="line">
                  <a:avLst/>
                </a:prstGeom>
                <a:ln w="254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/>
                <p:cNvCxnSpPr/>
                <p:nvPr/>
              </p:nvCxnSpPr>
              <p:spPr>
                <a:xfrm rot="5400000">
                  <a:off x="1250026" y="3320656"/>
                  <a:ext cx="1859055" cy="929900"/>
                </a:xfrm>
                <a:prstGeom prst="line">
                  <a:avLst/>
                </a:prstGeom>
                <a:ln w="254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72" name="组合 68"/>
              <p:cNvGrpSpPr>
                <a:grpSpLocks/>
              </p:cNvGrpSpPr>
              <p:nvPr/>
            </p:nvGrpSpPr>
            <p:grpSpPr bwMode="auto">
              <a:xfrm>
                <a:off x="1142976" y="2857496"/>
                <a:ext cx="1357322" cy="1858976"/>
                <a:chOff x="1357290" y="2857496"/>
                <a:chExt cx="1357322" cy="1858976"/>
              </a:xfrm>
            </p:grpSpPr>
            <p:cxnSp>
              <p:nvCxnSpPr>
                <p:cNvPr id="46" name="直接连接符 45"/>
                <p:cNvCxnSpPr/>
                <p:nvPr/>
              </p:nvCxnSpPr>
              <p:spPr>
                <a:xfrm>
                  <a:off x="2500828" y="4715134"/>
                  <a:ext cx="213517" cy="2251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/>
                <p:cNvCxnSpPr/>
                <p:nvPr/>
              </p:nvCxnSpPr>
              <p:spPr>
                <a:xfrm flipV="1">
                  <a:off x="1357409" y="2856078"/>
                  <a:ext cx="213519" cy="2251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/>
                <p:cNvCxnSpPr/>
                <p:nvPr/>
              </p:nvCxnSpPr>
              <p:spPr>
                <a:xfrm rot="16200000" flipH="1">
                  <a:off x="1106350" y="3320656"/>
                  <a:ext cx="1859055" cy="92990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直接连接符 38"/>
              <p:cNvCxnSpPr/>
              <p:nvPr/>
            </p:nvCxnSpPr>
            <p:spPr>
              <a:xfrm rot="5400000">
                <a:off x="751351" y="2820196"/>
                <a:ext cx="785485" cy="199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椭圆 39"/>
              <p:cNvSpPr/>
              <p:nvPr/>
            </p:nvSpPr>
            <p:spPr>
              <a:xfrm>
                <a:off x="1105182" y="2831322"/>
                <a:ext cx="71838" cy="7202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2605794" y="2824569"/>
                <a:ext cx="71838" cy="7202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graphicFrame>
            <p:nvGraphicFramePr>
              <p:cNvPr id="21576" name="Object 3"/>
              <p:cNvGraphicFramePr>
                <a:graphicFrameLocks noChangeAspect="1"/>
              </p:cNvGraphicFramePr>
              <p:nvPr/>
            </p:nvGraphicFramePr>
            <p:xfrm>
              <a:off x="640232" y="4507520"/>
              <a:ext cx="274636" cy="4270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98" name="公式" r:id="rId3" imgW="139579" imgH="215713" progId="Equation.3">
                      <p:embed/>
                    </p:oleObj>
                  </mc:Choice>
                  <mc:Fallback>
                    <p:oleObj name="公式" r:id="rId3" imgW="139579" imgH="215713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0232" y="4507520"/>
                            <a:ext cx="274636" cy="4270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77" name="Object 4"/>
              <p:cNvGraphicFramePr>
                <a:graphicFrameLocks noChangeAspect="1"/>
              </p:cNvGraphicFramePr>
              <p:nvPr/>
            </p:nvGraphicFramePr>
            <p:xfrm>
              <a:off x="2856108" y="4479140"/>
              <a:ext cx="298450" cy="4016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99" name="公式" r:id="rId5" imgW="152268" imgH="203024" progId="Equation.3">
                      <p:embed/>
                    </p:oleObj>
                  </mc:Choice>
                  <mc:Fallback>
                    <p:oleObj name="公式" r:id="rId5" imgW="152268" imgH="203024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56108" y="4479140"/>
                            <a:ext cx="298450" cy="4016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78" name="Object 5"/>
              <p:cNvGraphicFramePr>
                <a:graphicFrameLocks noChangeAspect="1"/>
              </p:cNvGraphicFramePr>
              <p:nvPr/>
            </p:nvGraphicFramePr>
            <p:xfrm>
              <a:off x="2500298" y="1928802"/>
              <a:ext cx="298450" cy="476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00" name="公式" r:id="rId7" imgW="152334" imgH="241195" progId="Equation.3">
                      <p:embed/>
                    </p:oleObj>
                  </mc:Choice>
                  <mc:Fallback>
                    <p:oleObj name="公式" r:id="rId7" imgW="152334" imgH="241195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00298" y="1928802"/>
                            <a:ext cx="298450" cy="476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79" name="Object 6"/>
              <p:cNvGraphicFramePr>
                <a:graphicFrameLocks noChangeAspect="1"/>
              </p:cNvGraphicFramePr>
              <p:nvPr/>
            </p:nvGraphicFramePr>
            <p:xfrm>
              <a:off x="989011" y="2012950"/>
              <a:ext cx="298450" cy="4016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01" name="公式" r:id="rId9" imgW="152268" imgH="203024" progId="Equation.3">
                      <p:embed/>
                    </p:oleObj>
                  </mc:Choice>
                  <mc:Fallback>
                    <p:oleObj name="公式" r:id="rId9" imgW="152268" imgH="203024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89011" y="2012950"/>
                            <a:ext cx="298450" cy="4016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1534" name="组合 20"/>
            <p:cNvGrpSpPr>
              <a:grpSpLocks/>
            </p:cNvGrpSpPr>
            <p:nvPr/>
          </p:nvGrpSpPr>
          <p:grpSpPr bwMode="auto">
            <a:xfrm rot="-5400000">
              <a:off x="1200187" y="3602446"/>
              <a:ext cx="750777" cy="512754"/>
              <a:chOff x="856430" y="3429000"/>
              <a:chExt cx="1064402" cy="644530"/>
            </a:xfrm>
          </p:grpSpPr>
          <p:grpSp>
            <p:nvGrpSpPr>
              <p:cNvPr id="21558" name="组合 18"/>
              <p:cNvGrpSpPr>
                <a:grpSpLocks/>
              </p:cNvGrpSpPr>
              <p:nvPr/>
            </p:nvGrpSpPr>
            <p:grpSpPr bwMode="auto">
              <a:xfrm>
                <a:off x="856430" y="3429000"/>
                <a:ext cx="858050" cy="644530"/>
                <a:chOff x="856430" y="3286124"/>
                <a:chExt cx="1429554" cy="787406"/>
              </a:xfrm>
            </p:grpSpPr>
            <p:sp>
              <p:nvSpPr>
                <p:cNvPr id="26" name="弧形 25"/>
                <p:cNvSpPr/>
                <p:nvPr/>
              </p:nvSpPr>
              <p:spPr>
                <a:xfrm>
                  <a:off x="1284716" y="3286110"/>
                  <a:ext cx="1001178" cy="784987"/>
                </a:xfrm>
                <a:prstGeom prst="arc">
                  <a:avLst>
                    <a:gd name="adj1" fmla="val 16200000"/>
                    <a:gd name="adj2" fmla="val 5524654"/>
                  </a:avLst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cxnSp>
              <p:nvCxnSpPr>
                <p:cNvPr id="27" name="直接连接符 26"/>
                <p:cNvCxnSpPr>
                  <a:endCxn id="26" idx="0"/>
                </p:cNvCxnSpPr>
                <p:nvPr/>
              </p:nvCxnSpPr>
              <p:spPr>
                <a:xfrm>
                  <a:off x="782254" y="3286111"/>
                  <a:ext cx="929932" cy="243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/>
                <p:cNvCxnSpPr/>
                <p:nvPr/>
              </p:nvCxnSpPr>
              <p:spPr>
                <a:xfrm>
                  <a:off x="782254" y="4071098"/>
                  <a:ext cx="929932" cy="243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/>
                <p:nvPr/>
              </p:nvCxnSpPr>
              <p:spPr>
                <a:xfrm rot="5400000">
                  <a:off x="388541" y="3679822"/>
                  <a:ext cx="78742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椭圆 24"/>
              <p:cNvSpPr/>
              <p:nvPr/>
            </p:nvSpPr>
            <p:spPr>
              <a:xfrm>
                <a:off x="1716676" y="3656476"/>
                <a:ext cx="204812" cy="17959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 rot="5400000">
              <a:off x="442882" y="5227649"/>
              <a:ext cx="1973279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16200000" flipH="1">
              <a:off x="2874950" y="4478343"/>
              <a:ext cx="473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rot="5400000">
              <a:off x="1531122" y="4391823"/>
              <a:ext cx="30321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rot="5400000">
              <a:off x="2720168" y="4391823"/>
              <a:ext cx="301627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rot="5400000">
              <a:off x="1443014" y="5370525"/>
              <a:ext cx="1687526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0800000" flipV="1">
              <a:off x="1677967" y="4540256"/>
              <a:ext cx="118745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41" name="组合 20"/>
            <p:cNvGrpSpPr>
              <a:grpSpLocks/>
            </p:cNvGrpSpPr>
            <p:nvPr/>
          </p:nvGrpSpPr>
          <p:grpSpPr bwMode="auto">
            <a:xfrm rot="-5400000">
              <a:off x="2621510" y="3609894"/>
              <a:ext cx="749798" cy="512754"/>
              <a:chOff x="856430" y="3429000"/>
              <a:chExt cx="1063014" cy="644530"/>
            </a:xfrm>
          </p:grpSpPr>
          <p:grpSp>
            <p:nvGrpSpPr>
              <p:cNvPr id="21552" name="组合 18"/>
              <p:cNvGrpSpPr>
                <a:grpSpLocks/>
              </p:cNvGrpSpPr>
              <p:nvPr/>
            </p:nvGrpSpPr>
            <p:grpSpPr bwMode="auto">
              <a:xfrm>
                <a:off x="856430" y="3429000"/>
                <a:ext cx="858050" cy="644530"/>
                <a:chOff x="856430" y="3286124"/>
                <a:chExt cx="1429554" cy="787406"/>
              </a:xfrm>
            </p:grpSpPr>
            <p:sp>
              <p:nvSpPr>
                <p:cNvPr id="20" name="弧形 19"/>
                <p:cNvSpPr/>
                <p:nvPr/>
              </p:nvSpPr>
              <p:spPr>
                <a:xfrm>
                  <a:off x="1274905" y="3286094"/>
                  <a:ext cx="986177" cy="784987"/>
                </a:xfrm>
                <a:prstGeom prst="arc">
                  <a:avLst>
                    <a:gd name="adj1" fmla="val 16200000"/>
                    <a:gd name="adj2" fmla="val 5524654"/>
                  </a:avLst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cxnSp>
              <p:nvCxnSpPr>
                <p:cNvPr id="21" name="直接连接符 20"/>
                <p:cNvCxnSpPr>
                  <a:endCxn id="20" idx="0"/>
                </p:cNvCxnSpPr>
                <p:nvPr/>
              </p:nvCxnSpPr>
              <p:spPr>
                <a:xfrm>
                  <a:off x="787440" y="3286093"/>
                  <a:ext cx="914933" cy="243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/>
                <p:nvPr/>
              </p:nvCxnSpPr>
              <p:spPr>
                <a:xfrm>
                  <a:off x="787440" y="4071081"/>
                  <a:ext cx="914933" cy="243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 rot="5400000">
                  <a:off x="386227" y="3679806"/>
                  <a:ext cx="787426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椭圆 18"/>
              <p:cNvSpPr/>
              <p:nvPr/>
            </p:nvSpPr>
            <p:spPr>
              <a:xfrm>
                <a:off x="1715289" y="3656462"/>
                <a:ext cx="204810" cy="17959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aphicFrame>
          <p:nvGraphicFramePr>
            <p:cNvPr id="21542" name="Object 7"/>
            <p:cNvGraphicFramePr>
              <a:graphicFrameLocks noChangeAspect="1"/>
            </p:cNvGraphicFramePr>
            <p:nvPr/>
          </p:nvGraphicFramePr>
          <p:xfrm>
            <a:off x="1304925" y="6270646"/>
            <a:ext cx="254000" cy="230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2" name="公式" r:id="rId11" imgW="164885" imgH="164885" progId="Equation.3">
                    <p:embed/>
                  </p:oleObj>
                </mc:Choice>
                <mc:Fallback>
                  <p:oleObj name="公式" r:id="rId11" imgW="164885" imgH="164885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4925" y="6270646"/>
                          <a:ext cx="254000" cy="230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3" name="Object 9"/>
            <p:cNvGraphicFramePr>
              <a:graphicFrameLocks noChangeAspect="1"/>
            </p:cNvGraphicFramePr>
            <p:nvPr/>
          </p:nvGraphicFramePr>
          <p:xfrm>
            <a:off x="2097070" y="6253846"/>
            <a:ext cx="374650" cy="246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3" name="公式" r:id="rId13" imgW="241091" imgH="177646" progId="Equation.3">
                    <p:embed/>
                  </p:oleObj>
                </mc:Choice>
                <mc:Fallback>
                  <p:oleObj name="公式" r:id="rId13" imgW="241091" imgH="177646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7070" y="6253846"/>
                          <a:ext cx="374650" cy="2469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7" name="直接连接符 16"/>
            <p:cNvCxnSpPr/>
            <p:nvPr/>
          </p:nvCxnSpPr>
          <p:spPr>
            <a:xfrm rot="10800000" flipV="1">
              <a:off x="1071538" y="3405185"/>
              <a:ext cx="2500330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45" name="组合 68"/>
            <p:cNvGrpSpPr>
              <a:grpSpLocks/>
            </p:cNvGrpSpPr>
            <p:nvPr/>
          </p:nvGrpSpPr>
          <p:grpSpPr bwMode="auto">
            <a:xfrm>
              <a:off x="2857488" y="4684720"/>
              <a:ext cx="500067" cy="534991"/>
              <a:chOff x="2870188" y="4776796"/>
              <a:chExt cx="500067" cy="534991"/>
            </a:xfrm>
          </p:grpSpPr>
          <p:sp>
            <p:nvSpPr>
              <p:cNvPr id="66" name="椭圆 65"/>
              <p:cNvSpPr/>
              <p:nvPr/>
            </p:nvSpPr>
            <p:spPr>
              <a:xfrm>
                <a:off x="3071803" y="4776796"/>
                <a:ext cx="107951" cy="1079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7" name="等腰三角形 66"/>
              <p:cNvSpPr/>
              <p:nvPr/>
            </p:nvSpPr>
            <p:spPr>
              <a:xfrm>
                <a:off x="2870188" y="4883159"/>
                <a:ext cx="500067" cy="428628"/>
              </a:xfrm>
              <a:prstGeom prst="triangl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70" name="直接连接符 69"/>
            <p:cNvCxnSpPr/>
            <p:nvPr/>
          </p:nvCxnSpPr>
          <p:spPr>
            <a:xfrm rot="16200000" flipH="1">
              <a:off x="2881300" y="5464189"/>
              <a:ext cx="473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rot="10800000">
              <a:off x="1428728" y="5702315"/>
              <a:ext cx="1687525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椭圆 75"/>
            <p:cNvSpPr/>
            <p:nvPr/>
          </p:nvSpPr>
          <p:spPr>
            <a:xfrm>
              <a:off x="1385865" y="5664214"/>
              <a:ext cx="71438" cy="714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2252647" y="4513268"/>
              <a:ext cx="57150" cy="50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8" name="组合 86"/>
          <p:cNvGrpSpPr>
            <a:grpSpLocks/>
          </p:cNvGrpSpPr>
          <p:nvPr/>
        </p:nvGrpSpPr>
        <p:grpSpPr bwMode="auto">
          <a:xfrm>
            <a:off x="4286250" y="1071563"/>
            <a:ext cx="4392613" cy="868362"/>
            <a:chOff x="4429124" y="1428736"/>
            <a:chExt cx="4392612" cy="868362"/>
          </a:xfrm>
        </p:grpSpPr>
        <p:sp>
          <p:nvSpPr>
            <p:cNvPr id="3" name="Text Box 12"/>
            <p:cNvSpPr txBox="1">
              <a:spLocks noChangeArrowheads="1"/>
            </p:cNvSpPr>
            <p:nvPr/>
          </p:nvSpPr>
          <p:spPr bwMode="auto">
            <a:xfrm>
              <a:off x="4429124" y="1428736"/>
              <a:ext cx="4392612" cy="868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  <a:defRPr/>
              </a:pPr>
              <a:r>
                <a:rPr kumimoji="1" lang="en-US" altLang="zh-CN" sz="2400" b="1" dirty="0">
                  <a:latin typeface="Times New Roman" pitchFamily="18" charset="0"/>
                  <a:cs typeface="Times New Roman" pitchFamily="18" charset="0"/>
                </a:rPr>
                <a:t>①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CP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＝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kumimoji="1" lang="zh-CN" altLang="en-US" sz="2400" b="1" dirty="0">
                  <a:latin typeface="Times New Roman" pitchFamily="18" charset="0"/>
                  <a:cs typeface="Times New Roman" pitchFamily="18" charset="0"/>
                </a:rPr>
                <a:t>时，                   ，</a:t>
              </a:r>
            </a:p>
            <a:p>
              <a:pPr marL="266700">
                <a:spcBef>
                  <a:spcPct val="10000"/>
                </a:spcBef>
                <a:defRPr/>
              </a:pPr>
              <a:r>
                <a:rPr kumimoji="1" lang="zh-CN" altLang="en-US" sz="2400" b="1" dirty="0">
                  <a:latin typeface="Times New Roman" pitchFamily="18" charset="0"/>
                  <a:cs typeface="Times New Roman" pitchFamily="18" charset="0"/>
                </a:rPr>
                <a:t>锁存器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保持原来状态不变</a:t>
              </a:r>
              <a:r>
                <a:rPr kumimoji="1" lang="zh-CN" altLang="en-US" sz="2400" b="1" dirty="0">
                  <a:latin typeface="Times New Roman" pitchFamily="18" charset="0"/>
                  <a:cs typeface="Times New Roman" pitchFamily="18" charset="0"/>
                </a:rPr>
                <a:t>。</a:t>
              </a:r>
            </a:p>
          </p:txBody>
        </p:sp>
        <p:graphicFrame>
          <p:nvGraphicFramePr>
            <p:cNvPr id="21532" name="Object 10"/>
            <p:cNvGraphicFramePr>
              <a:graphicFrameLocks noChangeAspect="1"/>
            </p:cNvGraphicFramePr>
            <p:nvPr/>
          </p:nvGraphicFramePr>
          <p:xfrm>
            <a:off x="6286512" y="1428736"/>
            <a:ext cx="1344609" cy="4359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4" name="公式" r:id="rId15" imgW="596641" imgH="215806" progId="Equation.3">
                    <p:embed/>
                  </p:oleObj>
                </mc:Choice>
                <mc:Fallback>
                  <p:oleObj name="公式" r:id="rId15" imgW="596641" imgH="215806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86512" y="1428736"/>
                          <a:ext cx="1344609" cy="4359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" name="组合 93"/>
          <p:cNvGrpSpPr>
            <a:grpSpLocks/>
          </p:cNvGrpSpPr>
          <p:nvPr/>
        </p:nvGrpSpPr>
        <p:grpSpPr bwMode="auto">
          <a:xfrm>
            <a:off x="4286250" y="2000250"/>
            <a:ext cx="4392613" cy="1330325"/>
            <a:chOff x="4500562" y="2500306"/>
            <a:chExt cx="4392612" cy="1331063"/>
          </a:xfrm>
        </p:grpSpPr>
        <p:grpSp>
          <p:nvGrpSpPr>
            <p:cNvPr id="21527" name="组合 88"/>
            <p:cNvGrpSpPr>
              <a:grpSpLocks/>
            </p:cNvGrpSpPr>
            <p:nvPr/>
          </p:nvGrpSpPr>
          <p:grpSpPr bwMode="auto">
            <a:xfrm>
              <a:off x="4500562" y="2500306"/>
              <a:ext cx="4392612" cy="487363"/>
              <a:chOff x="4500562" y="2500306"/>
              <a:chExt cx="4392612" cy="487363"/>
            </a:xfrm>
          </p:grpSpPr>
          <p:sp>
            <p:nvSpPr>
              <p:cNvPr id="21529" name="Text Box 15"/>
              <p:cNvSpPr txBox="1">
                <a:spLocks noChangeArrowheads="1"/>
              </p:cNvSpPr>
              <p:nvPr/>
            </p:nvSpPr>
            <p:spPr bwMode="auto">
              <a:xfrm>
                <a:off x="4500562" y="2500306"/>
                <a:ext cx="439261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10000"/>
                  </a:spcBef>
                  <a:buFontTx/>
                  <a:buNone/>
                </a:pPr>
                <a:r>
                  <a:rPr kumimoji="1" lang="en-US" altLang="zh-CN" sz="2400" b="1">
                    <a:latin typeface="Times New Roman" pitchFamily="18" charset="0"/>
                    <a:cs typeface="Times New Roman" pitchFamily="18" charset="0"/>
                  </a:rPr>
                  <a:t>②</a:t>
                </a:r>
                <a:r>
                  <a:rPr kumimoji="1" lang="en-US" altLang="zh-CN" sz="2400" b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CP</a:t>
                </a:r>
                <a:r>
                  <a:rPr kumimoji="1" lang="zh-CN" altLang="en-US" sz="2400" b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＝</a:t>
                </a:r>
                <a:r>
                  <a:rPr kumimoji="1" lang="en-US" altLang="zh-CN" sz="2400" b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kumimoji="1" lang="zh-CN" altLang="en-US" sz="2400" b="1">
                    <a:latin typeface="Times New Roman" pitchFamily="18" charset="0"/>
                    <a:cs typeface="Times New Roman" pitchFamily="18" charset="0"/>
                  </a:rPr>
                  <a:t>时，                         ，</a:t>
                </a:r>
              </a:p>
            </p:txBody>
          </p:sp>
          <p:graphicFrame>
            <p:nvGraphicFramePr>
              <p:cNvPr id="21530" name="Object 11"/>
              <p:cNvGraphicFramePr>
                <a:graphicFrameLocks noChangeAspect="1"/>
              </p:cNvGraphicFramePr>
              <p:nvPr/>
            </p:nvGraphicFramePr>
            <p:xfrm>
              <a:off x="6357950" y="2500306"/>
              <a:ext cx="1887537" cy="487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05" name="公式" r:id="rId17" imgW="838200" imgH="241300" progId="Equation.3">
                      <p:embed/>
                    </p:oleObj>
                  </mc:Choice>
                  <mc:Fallback>
                    <p:oleObj name="公式" r:id="rId17" imgW="838200" imgH="24130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57950" y="2500306"/>
                            <a:ext cx="1887537" cy="4873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1528" name="Text Box 24"/>
            <p:cNvSpPr txBox="1">
              <a:spLocks noChangeArrowheads="1"/>
            </p:cNvSpPr>
            <p:nvPr/>
          </p:nvSpPr>
          <p:spPr bwMode="auto">
            <a:xfrm>
              <a:off x="4786314" y="3000372"/>
              <a:ext cx="360045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>
                  <a:latin typeface="Times New Roman" pitchFamily="18" charset="0"/>
                  <a:cs typeface="Times New Roman" pitchFamily="18" charset="0"/>
                </a:rPr>
                <a:t>代入到</a:t>
              </a: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基本</a:t>
              </a: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R-S</a:t>
              </a: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锁存器</a:t>
              </a:r>
              <a:r>
                <a:rPr kumimoji="1" lang="zh-CN" altLang="en-US" sz="2400" b="1">
                  <a:latin typeface="Times New Roman" pitchFamily="18" charset="0"/>
                  <a:cs typeface="Times New Roman" pitchFamily="18" charset="0"/>
                </a:rPr>
                <a:t>的特性方程中，可得：</a:t>
              </a:r>
            </a:p>
          </p:txBody>
        </p:sp>
      </p:grpSp>
      <p:graphicFrame>
        <p:nvGraphicFramePr>
          <p:cNvPr id="36876" name="Object 12"/>
          <p:cNvGraphicFramePr>
            <a:graphicFrameLocks noChangeAspect="1"/>
          </p:cNvGraphicFramePr>
          <p:nvPr/>
        </p:nvGraphicFramePr>
        <p:xfrm>
          <a:off x="4732338" y="3357563"/>
          <a:ext cx="3911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6" name="公式" r:id="rId19" imgW="1885935" imgH="171416" progId="Equation.3">
                  <p:embed/>
                </p:oleObj>
              </mc:Choice>
              <mc:Fallback>
                <p:oleObj name="公式" r:id="rId19" imgW="1885935" imgH="17141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2338" y="3357563"/>
                        <a:ext cx="3911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组合 94"/>
          <p:cNvGrpSpPr>
            <a:grpSpLocks/>
          </p:cNvGrpSpPr>
          <p:nvPr/>
        </p:nvGrpSpPr>
        <p:grpSpPr bwMode="auto">
          <a:xfrm>
            <a:off x="4286250" y="3857625"/>
            <a:ext cx="3189288" cy="968375"/>
            <a:chOff x="4286250" y="3857625"/>
            <a:chExt cx="3189288" cy="968375"/>
          </a:xfrm>
        </p:grpSpPr>
        <p:sp>
          <p:nvSpPr>
            <p:cNvPr id="21525" name="矩形 90"/>
            <p:cNvSpPr>
              <a:spLocks noChangeArrowheads="1"/>
            </p:cNvSpPr>
            <p:nvPr/>
          </p:nvSpPr>
          <p:spPr bwMode="auto">
            <a:xfrm>
              <a:off x="4286250" y="3857625"/>
              <a:ext cx="31892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Char char="n"/>
              </a:pPr>
              <a:r>
                <a:rPr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锁存器</a:t>
              </a:r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的特性方程</a:t>
              </a:r>
              <a:endParaRPr lang="zh-CN" altLang="en-US" sz="2400">
                <a:solidFill>
                  <a:srgbClr val="0000FF"/>
                </a:solidFill>
              </a:endParaRPr>
            </a:p>
          </p:txBody>
        </p:sp>
        <p:graphicFrame>
          <p:nvGraphicFramePr>
            <p:cNvPr id="21526" name="Object 13"/>
            <p:cNvGraphicFramePr>
              <a:graphicFrameLocks noChangeAspect="1"/>
            </p:cNvGraphicFramePr>
            <p:nvPr/>
          </p:nvGraphicFramePr>
          <p:xfrm>
            <a:off x="5286375" y="4286250"/>
            <a:ext cx="1335088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7" name="公式" r:id="rId21" imgW="495351" imgH="171416" progId="Equation.3">
                    <p:embed/>
                  </p:oleObj>
                </mc:Choice>
                <mc:Fallback>
                  <p:oleObj name="公式" r:id="rId21" imgW="495351" imgH="171416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6375" y="4286250"/>
                          <a:ext cx="1335088" cy="539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" name="矩形 80"/>
          <p:cNvSpPr>
            <a:spLocks noChangeArrowheads="1"/>
          </p:cNvSpPr>
          <p:nvPr/>
        </p:nvSpPr>
        <p:spPr bwMode="auto">
          <a:xfrm>
            <a:off x="4286250" y="4824413"/>
            <a:ext cx="1728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n"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 逻辑符号</a:t>
            </a:r>
            <a:endParaRPr lang="zh-CN" altLang="en-US" sz="2400">
              <a:solidFill>
                <a:srgbClr val="0000FF"/>
              </a:solidFill>
            </a:endParaRPr>
          </a:p>
        </p:txBody>
      </p:sp>
      <p:grpSp>
        <p:nvGrpSpPr>
          <p:cNvPr id="45" name="组合 82"/>
          <p:cNvGrpSpPr>
            <a:grpSpLocks/>
          </p:cNvGrpSpPr>
          <p:nvPr/>
        </p:nvGrpSpPr>
        <p:grpSpPr bwMode="auto">
          <a:xfrm>
            <a:off x="6072188" y="5072063"/>
            <a:ext cx="1285875" cy="1643062"/>
            <a:chOff x="5286380" y="4071944"/>
            <a:chExt cx="1500198" cy="1928825"/>
          </a:xfrm>
        </p:grpSpPr>
        <p:graphicFrame>
          <p:nvGraphicFramePr>
            <p:cNvPr id="21515" name="Object 8"/>
            <p:cNvGraphicFramePr>
              <a:graphicFrameLocks noChangeAspect="1"/>
            </p:cNvGraphicFramePr>
            <p:nvPr/>
          </p:nvGraphicFramePr>
          <p:xfrm>
            <a:off x="6286512" y="4572008"/>
            <a:ext cx="23812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8" name="公式" r:id="rId23" imgW="152334" imgH="241195" progId="Equation.3">
                    <p:embed/>
                  </p:oleObj>
                </mc:Choice>
                <mc:Fallback>
                  <p:oleObj name="公式" r:id="rId23" imgW="152334" imgH="24119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86512" y="4572008"/>
                          <a:ext cx="238125" cy="373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6" name="Object 83"/>
            <p:cNvGraphicFramePr>
              <a:graphicFrameLocks noChangeAspect="1"/>
            </p:cNvGraphicFramePr>
            <p:nvPr/>
          </p:nvGraphicFramePr>
          <p:xfrm>
            <a:off x="5572132" y="4614873"/>
            <a:ext cx="236537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9" name="公式" r:id="rId24" imgW="152268" imgH="203024" progId="Equation.3">
                    <p:embed/>
                  </p:oleObj>
                </mc:Choice>
                <mc:Fallback>
                  <p:oleObj name="公式" r:id="rId24" imgW="152268" imgH="203024" progId="Equation.3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2132" y="4614873"/>
                          <a:ext cx="236537" cy="314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" name="矩形 85"/>
            <p:cNvSpPr/>
            <p:nvPr/>
          </p:nvSpPr>
          <p:spPr>
            <a:xfrm>
              <a:off x="5286380" y="4571389"/>
              <a:ext cx="1500198" cy="10715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aphicFrame>
          <p:nvGraphicFramePr>
            <p:cNvPr id="21518" name="Object 84"/>
            <p:cNvGraphicFramePr>
              <a:graphicFrameLocks noChangeAspect="1"/>
            </p:cNvGraphicFramePr>
            <p:nvPr/>
          </p:nvGraphicFramePr>
          <p:xfrm>
            <a:off x="5562600" y="5314950"/>
            <a:ext cx="255588" cy="255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0" name="公式" r:id="rId25" imgW="164885" imgH="164885" progId="Equation.3">
                    <p:embed/>
                  </p:oleObj>
                </mc:Choice>
                <mc:Fallback>
                  <p:oleObj name="公式" r:id="rId25" imgW="164885" imgH="164885" progId="Equation.3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2600" y="5314950"/>
                          <a:ext cx="255588" cy="255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9" name="Object 85"/>
            <p:cNvGraphicFramePr>
              <a:graphicFrameLocks noChangeAspect="1"/>
            </p:cNvGraphicFramePr>
            <p:nvPr/>
          </p:nvGraphicFramePr>
          <p:xfrm>
            <a:off x="5910263" y="5305425"/>
            <a:ext cx="374650" cy="274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1" name="公式" r:id="rId27" imgW="241091" imgH="177646" progId="Equation.3">
                    <p:embed/>
                  </p:oleObj>
                </mc:Choice>
                <mc:Fallback>
                  <p:oleObj name="公式" r:id="rId27" imgW="241091" imgH="177646" progId="Equation.3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10263" y="5305425"/>
                          <a:ext cx="374650" cy="274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" name="椭圆 88"/>
            <p:cNvSpPr/>
            <p:nvPr/>
          </p:nvSpPr>
          <p:spPr bwMode="auto">
            <a:xfrm rot="16200000">
              <a:off x="6346268" y="4432993"/>
              <a:ext cx="141634" cy="14261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90" name="直接连接符 89"/>
            <p:cNvCxnSpPr/>
            <p:nvPr/>
          </p:nvCxnSpPr>
          <p:spPr bwMode="auto">
            <a:xfrm rot="16200000" flipH="1">
              <a:off x="6242855" y="4258304"/>
              <a:ext cx="34290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 bwMode="auto">
            <a:xfrm rot="5400000">
              <a:off x="5465855" y="5820937"/>
              <a:ext cx="357811" cy="185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 bwMode="auto">
            <a:xfrm rot="16200000" flipH="1">
              <a:off x="5894615" y="5821863"/>
              <a:ext cx="35781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 bwMode="auto">
            <a:xfrm rot="5400000">
              <a:off x="5465423" y="4320734"/>
              <a:ext cx="49758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1" grpId="0"/>
    </p:bld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16082</TotalTime>
  <Words>1889</Words>
  <Application>Microsoft Office PowerPoint</Application>
  <PresentationFormat>全屏显示(4:3)</PresentationFormat>
  <Paragraphs>345</Paragraphs>
  <Slides>34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0" baseType="lpstr">
      <vt:lpstr>Arial</vt:lpstr>
      <vt:lpstr>宋体</vt:lpstr>
      <vt:lpstr>Calibri</vt:lpstr>
      <vt:lpstr>Franklin Gothic Medium</vt:lpstr>
      <vt:lpstr>Franklin Gothic Book</vt:lpstr>
      <vt:lpstr>Wingdings 2</vt:lpstr>
      <vt:lpstr>黑体</vt:lpstr>
      <vt:lpstr>Times New Roman</vt:lpstr>
      <vt:lpstr>楷体</vt:lpstr>
      <vt:lpstr>楷体_GB2312</vt:lpstr>
      <vt:lpstr>Wingdings</vt:lpstr>
      <vt:lpstr>幼圆</vt:lpstr>
      <vt:lpstr>Symbol</vt:lpstr>
      <vt:lpstr>默认设计模板</vt:lpstr>
      <vt:lpstr>暗香扑面</vt:lpstr>
      <vt:lpstr>Microsoft 公式 3.0</vt:lpstr>
      <vt:lpstr>第5章 锁存器与触发器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sdf</dc:creator>
  <cp:lastModifiedBy>sdf</cp:lastModifiedBy>
  <cp:revision>1399</cp:revision>
  <dcterms:created xsi:type="dcterms:W3CDTF">1601-01-01T00:00:00Z</dcterms:created>
  <dcterms:modified xsi:type="dcterms:W3CDTF">2017-11-20T06:14:43Z</dcterms:modified>
</cp:coreProperties>
</file>