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906000" cy="6858000"/>
  <p:notesSz cx="9906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pPr marL="25400">
              <a:lnSpc>
                <a:spcPts val="22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6600CC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33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pPr marL="25400">
              <a:lnSpc>
                <a:spcPts val="22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6600CC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pPr marL="25400">
              <a:lnSpc>
                <a:spcPts val="22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6600CC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pPr marL="25400">
              <a:lnSpc>
                <a:spcPts val="22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pPr marL="25400">
              <a:lnSpc>
                <a:spcPts val="22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25182" y="-54736"/>
            <a:ext cx="145542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6600CC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742" y="3339441"/>
            <a:ext cx="9404985" cy="3358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33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979027" y="6539104"/>
            <a:ext cx="307340" cy="280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pPr marL="25400">
              <a:lnSpc>
                <a:spcPts val="22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2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27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905999" cy="102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305550"/>
            <a:ext cx="2589276" cy="552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92348" y="2565400"/>
            <a:ext cx="4032250" cy="2118360"/>
          </a:xfrm>
          <a:prstGeom prst="rect">
            <a:avLst/>
          </a:prstGeom>
          <a:ln w="12700">
            <a:solidFill>
              <a:srgbClr val="0000FF"/>
            </a:solidFill>
          </a:ln>
        </p:spPr>
        <p:txBody>
          <a:bodyPr wrap="square" lIns="0" tIns="170815" rIns="0" bIns="0" rtlCol="0" vert="horz">
            <a:spAutoFit/>
          </a:bodyPr>
          <a:lstStyle/>
          <a:p>
            <a:pPr lvl="1" marL="883919" indent="-694055">
              <a:lnSpc>
                <a:spcPct val="100000"/>
              </a:lnSpc>
              <a:spcBef>
                <a:spcPts val="1345"/>
              </a:spcBef>
              <a:buFont typeface="Arial"/>
              <a:buAutoNum type="arabicPeriod"/>
              <a:tabLst>
                <a:tab pos="883919" algn="l"/>
                <a:tab pos="884555" algn="l"/>
              </a:tabLst>
            </a:pP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串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类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型的定</a:t>
            </a:r>
            <a:r>
              <a:rPr dirty="0" sz="2800" spc="35" b="1">
                <a:solidFill>
                  <a:srgbClr val="0000FF"/>
                </a:solidFill>
                <a:latin typeface="Microsoft JhengHei"/>
                <a:cs typeface="Microsoft JhengHei"/>
              </a:rPr>
              <a:t>义</a:t>
            </a:r>
            <a:r>
              <a:rPr dirty="0" sz="2800" spc="10" b="1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自学</a:t>
            </a:r>
            <a:r>
              <a:rPr dirty="0" sz="2800" spc="-5" b="1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lvl="1" marL="882650" indent="-692785">
              <a:lnSpc>
                <a:spcPct val="100000"/>
              </a:lnSpc>
              <a:spcBef>
                <a:spcPts val="2020"/>
              </a:spcBef>
              <a:buFont typeface="Arial"/>
              <a:buAutoNum type="arabicPeriod"/>
              <a:tabLst>
                <a:tab pos="882650" algn="l"/>
                <a:tab pos="883285" algn="l"/>
              </a:tabLst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串的表示和实现</a:t>
            </a:r>
            <a:endParaRPr sz="2800">
              <a:latin typeface="Microsoft JhengHei"/>
              <a:cs typeface="Microsoft JhengHei"/>
            </a:endParaRPr>
          </a:p>
          <a:p>
            <a:pPr lvl="1" marL="882650" indent="-692785">
              <a:lnSpc>
                <a:spcPct val="100000"/>
              </a:lnSpc>
              <a:spcBef>
                <a:spcPts val="2014"/>
              </a:spcBef>
              <a:buFont typeface="Arial"/>
              <a:buAutoNum type="arabicPeriod"/>
              <a:tabLst>
                <a:tab pos="882650" algn="l"/>
                <a:tab pos="883285" algn="l"/>
              </a:tabLst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串的模式匹配算法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43072" y="1075944"/>
            <a:ext cx="670560" cy="1011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73067" y="1213103"/>
            <a:ext cx="336803" cy="749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69308" y="1071372"/>
            <a:ext cx="638556" cy="10210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09259" y="1071372"/>
            <a:ext cx="554736" cy="10119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24276" y="1056639"/>
            <a:ext cx="657606" cy="9997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73754" y="1570863"/>
            <a:ext cx="176657" cy="1165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99434" y="1426210"/>
            <a:ext cx="139700" cy="103505"/>
          </a:xfrm>
          <a:custGeom>
            <a:avLst/>
            <a:gdLst/>
            <a:ahLst/>
            <a:cxnLst/>
            <a:rect l="l" t="t" r="r" b="b"/>
            <a:pathLst>
              <a:path w="139700" h="103505">
                <a:moveTo>
                  <a:pt x="0" y="0"/>
                </a:moveTo>
                <a:lnTo>
                  <a:pt x="0" y="25812"/>
                </a:lnTo>
                <a:lnTo>
                  <a:pt x="0" y="51625"/>
                </a:lnTo>
                <a:lnTo>
                  <a:pt x="0" y="77438"/>
                </a:lnTo>
                <a:lnTo>
                  <a:pt x="0" y="103250"/>
                </a:lnTo>
                <a:lnTo>
                  <a:pt x="34861" y="103250"/>
                </a:lnTo>
                <a:lnTo>
                  <a:pt x="69723" y="103250"/>
                </a:lnTo>
                <a:lnTo>
                  <a:pt x="104584" y="103250"/>
                </a:lnTo>
                <a:lnTo>
                  <a:pt x="139445" y="103250"/>
                </a:lnTo>
                <a:lnTo>
                  <a:pt x="139445" y="77438"/>
                </a:lnTo>
                <a:lnTo>
                  <a:pt x="139445" y="51625"/>
                </a:lnTo>
                <a:lnTo>
                  <a:pt x="139445" y="25812"/>
                </a:lnTo>
                <a:lnTo>
                  <a:pt x="139445" y="0"/>
                </a:lnTo>
                <a:lnTo>
                  <a:pt x="104584" y="0"/>
                </a:lnTo>
                <a:lnTo>
                  <a:pt x="69722" y="0"/>
                </a:lnTo>
                <a:lnTo>
                  <a:pt x="34861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24276" y="1334516"/>
            <a:ext cx="646430" cy="721995"/>
          </a:xfrm>
          <a:custGeom>
            <a:avLst/>
            <a:gdLst/>
            <a:ahLst/>
            <a:cxnLst/>
            <a:rect l="l" t="t" r="r" b="b"/>
            <a:pathLst>
              <a:path w="646429" h="721994">
                <a:moveTo>
                  <a:pt x="542798" y="0"/>
                </a:moveTo>
                <a:lnTo>
                  <a:pt x="554706" y="18553"/>
                </a:lnTo>
                <a:lnTo>
                  <a:pt x="566626" y="37084"/>
                </a:lnTo>
                <a:lnTo>
                  <a:pt x="578570" y="55614"/>
                </a:lnTo>
                <a:lnTo>
                  <a:pt x="590550" y="74168"/>
                </a:lnTo>
                <a:lnTo>
                  <a:pt x="584930" y="80263"/>
                </a:lnTo>
                <a:lnTo>
                  <a:pt x="579310" y="86360"/>
                </a:lnTo>
                <a:lnTo>
                  <a:pt x="573690" y="92456"/>
                </a:lnTo>
                <a:lnTo>
                  <a:pt x="568071" y="98551"/>
                </a:lnTo>
                <a:lnTo>
                  <a:pt x="568257" y="151177"/>
                </a:lnTo>
                <a:lnTo>
                  <a:pt x="568801" y="195135"/>
                </a:lnTo>
                <a:lnTo>
                  <a:pt x="569678" y="230425"/>
                </a:lnTo>
                <a:lnTo>
                  <a:pt x="570864" y="257048"/>
                </a:lnTo>
                <a:lnTo>
                  <a:pt x="556841" y="264457"/>
                </a:lnTo>
                <a:lnTo>
                  <a:pt x="542782" y="271843"/>
                </a:lnTo>
                <a:lnTo>
                  <a:pt x="528699" y="279229"/>
                </a:lnTo>
                <a:lnTo>
                  <a:pt x="514603" y="286638"/>
                </a:lnTo>
                <a:lnTo>
                  <a:pt x="514603" y="275209"/>
                </a:lnTo>
                <a:lnTo>
                  <a:pt x="514603" y="263779"/>
                </a:lnTo>
                <a:lnTo>
                  <a:pt x="514603" y="252349"/>
                </a:lnTo>
                <a:lnTo>
                  <a:pt x="514603" y="240919"/>
                </a:lnTo>
                <a:lnTo>
                  <a:pt x="479742" y="240919"/>
                </a:lnTo>
                <a:lnTo>
                  <a:pt x="444880" y="240919"/>
                </a:lnTo>
                <a:lnTo>
                  <a:pt x="410019" y="240919"/>
                </a:lnTo>
                <a:lnTo>
                  <a:pt x="375158" y="240919"/>
                </a:lnTo>
                <a:lnTo>
                  <a:pt x="375158" y="267779"/>
                </a:lnTo>
                <a:lnTo>
                  <a:pt x="375158" y="294640"/>
                </a:lnTo>
                <a:lnTo>
                  <a:pt x="375158" y="321500"/>
                </a:lnTo>
                <a:lnTo>
                  <a:pt x="375158" y="348361"/>
                </a:lnTo>
                <a:lnTo>
                  <a:pt x="422900" y="348361"/>
                </a:lnTo>
                <a:lnTo>
                  <a:pt x="470677" y="348361"/>
                </a:lnTo>
                <a:lnTo>
                  <a:pt x="518479" y="348361"/>
                </a:lnTo>
                <a:lnTo>
                  <a:pt x="566293" y="348361"/>
                </a:lnTo>
                <a:lnTo>
                  <a:pt x="574389" y="336931"/>
                </a:lnTo>
                <a:lnTo>
                  <a:pt x="582485" y="325501"/>
                </a:lnTo>
                <a:lnTo>
                  <a:pt x="590581" y="314071"/>
                </a:lnTo>
                <a:lnTo>
                  <a:pt x="598677" y="302641"/>
                </a:lnTo>
                <a:lnTo>
                  <a:pt x="610604" y="321121"/>
                </a:lnTo>
                <a:lnTo>
                  <a:pt x="622553" y="339613"/>
                </a:lnTo>
                <a:lnTo>
                  <a:pt x="634503" y="358130"/>
                </a:lnTo>
                <a:lnTo>
                  <a:pt x="646429" y="376682"/>
                </a:lnTo>
                <a:lnTo>
                  <a:pt x="639952" y="383942"/>
                </a:lnTo>
                <a:lnTo>
                  <a:pt x="633476" y="391239"/>
                </a:lnTo>
                <a:lnTo>
                  <a:pt x="626999" y="398559"/>
                </a:lnTo>
                <a:lnTo>
                  <a:pt x="620522" y="405892"/>
                </a:lnTo>
                <a:lnTo>
                  <a:pt x="615551" y="451135"/>
                </a:lnTo>
                <a:lnTo>
                  <a:pt x="611139" y="488759"/>
                </a:lnTo>
                <a:lnTo>
                  <a:pt x="604138" y="541147"/>
                </a:lnTo>
                <a:lnTo>
                  <a:pt x="592387" y="587581"/>
                </a:lnTo>
                <a:lnTo>
                  <a:pt x="568317" y="624955"/>
                </a:lnTo>
                <a:lnTo>
                  <a:pt x="526061" y="646888"/>
                </a:lnTo>
                <a:lnTo>
                  <a:pt x="509015" y="651510"/>
                </a:lnTo>
                <a:lnTo>
                  <a:pt x="504469" y="623171"/>
                </a:lnTo>
                <a:lnTo>
                  <a:pt x="490839" y="596439"/>
                </a:lnTo>
                <a:lnTo>
                  <a:pt x="468135" y="571303"/>
                </a:lnTo>
                <a:lnTo>
                  <a:pt x="436372" y="547751"/>
                </a:lnTo>
                <a:lnTo>
                  <a:pt x="436372" y="538321"/>
                </a:lnTo>
                <a:lnTo>
                  <a:pt x="436372" y="528891"/>
                </a:lnTo>
                <a:lnTo>
                  <a:pt x="436372" y="519461"/>
                </a:lnTo>
                <a:lnTo>
                  <a:pt x="436372" y="510032"/>
                </a:lnTo>
                <a:lnTo>
                  <a:pt x="473019" y="522726"/>
                </a:lnTo>
                <a:lnTo>
                  <a:pt x="500856" y="531860"/>
                </a:lnTo>
                <a:lnTo>
                  <a:pt x="519882" y="537446"/>
                </a:lnTo>
                <a:lnTo>
                  <a:pt x="530098" y="539496"/>
                </a:lnTo>
                <a:lnTo>
                  <a:pt x="535553" y="538499"/>
                </a:lnTo>
                <a:lnTo>
                  <a:pt x="555101" y="478996"/>
                </a:lnTo>
                <a:lnTo>
                  <a:pt x="565023" y="394335"/>
                </a:lnTo>
                <a:lnTo>
                  <a:pt x="517515" y="394335"/>
                </a:lnTo>
                <a:lnTo>
                  <a:pt x="470042" y="394335"/>
                </a:lnTo>
                <a:lnTo>
                  <a:pt x="422594" y="394335"/>
                </a:lnTo>
                <a:lnTo>
                  <a:pt x="375158" y="394335"/>
                </a:lnTo>
                <a:lnTo>
                  <a:pt x="375158" y="441960"/>
                </a:lnTo>
                <a:lnTo>
                  <a:pt x="375158" y="489585"/>
                </a:lnTo>
                <a:lnTo>
                  <a:pt x="375158" y="537210"/>
                </a:lnTo>
                <a:lnTo>
                  <a:pt x="375158" y="584835"/>
                </a:lnTo>
                <a:lnTo>
                  <a:pt x="375324" y="611312"/>
                </a:lnTo>
                <a:lnTo>
                  <a:pt x="375824" y="638921"/>
                </a:lnTo>
                <a:lnTo>
                  <a:pt x="376658" y="667648"/>
                </a:lnTo>
                <a:lnTo>
                  <a:pt x="377825" y="697484"/>
                </a:lnTo>
                <a:lnTo>
                  <a:pt x="363061" y="703580"/>
                </a:lnTo>
                <a:lnTo>
                  <a:pt x="348297" y="709676"/>
                </a:lnTo>
                <a:lnTo>
                  <a:pt x="333533" y="715772"/>
                </a:lnTo>
                <a:lnTo>
                  <a:pt x="318770" y="721868"/>
                </a:lnTo>
                <a:lnTo>
                  <a:pt x="320010" y="674864"/>
                </a:lnTo>
                <a:lnTo>
                  <a:pt x="320881" y="625300"/>
                </a:lnTo>
                <a:lnTo>
                  <a:pt x="321395" y="573188"/>
                </a:lnTo>
                <a:lnTo>
                  <a:pt x="321563" y="518541"/>
                </a:lnTo>
                <a:lnTo>
                  <a:pt x="321563" y="488537"/>
                </a:lnTo>
                <a:lnTo>
                  <a:pt x="321563" y="458533"/>
                </a:lnTo>
                <a:lnTo>
                  <a:pt x="321563" y="428529"/>
                </a:lnTo>
                <a:lnTo>
                  <a:pt x="321563" y="398525"/>
                </a:lnTo>
                <a:lnTo>
                  <a:pt x="297011" y="452506"/>
                </a:lnTo>
                <a:lnTo>
                  <a:pt x="267731" y="501284"/>
                </a:lnTo>
                <a:lnTo>
                  <a:pt x="233713" y="544847"/>
                </a:lnTo>
                <a:lnTo>
                  <a:pt x="194945" y="583184"/>
                </a:lnTo>
                <a:lnTo>
                  <a:pt x="152128" y="617424"/>
                </a:lnTo>
                <a:lnTo>
                  <a:pt x="106156" y="648509"/>
                </a:lnTo>
                <a:lnTo>
                  <a:pt x="57017" y="676427"/>
                </a:lnTo>
                <a:lnTo>
                  <a:pt x="4699" y="701167"/>
                </a:lnTo>
                <a:lnTo>
                  <a:pt x="3536" y="691717"/>
                </a:lnTo>
                <a:lnTo>
                  <a:pt x="2349" y="682244"/>
                </a:lnTo>
                <a:lnTo>
                  <a:pt x="1162" y="672770"/>
                </a:lnTo>
                <a:lnTo>
                  <a:pt x="0" y="663321"/>
                </a:lnTo>
                <a:lnTo>
                  <a:pt x="39314" y="639653"/>
                </a:lnTo>
                <a:lnTo>
                  <a:pt x="77819" y="612854"/>
                </a:lnTo>
                <a:lnTo>
                  <a:pt x="115514" y="582935"/>
                </a:lnTo>
                <a:lnTo>
                  <a:pt x="152400" y="549910"/>
                </a:lnTo>
                <a:lnTo>
                  <a:pt x="187358" y="514189"/>
                </a:lnTo>
                <a:lnTo>
                  <a:pt x="219281" y="476361"/>
                </a:lnTo>
                <a:lnTo>
                  <a:pt x="248179" y="436413"/>
                </a:lnTo>
                <a:lnTo>
                  <a:pt x="274065" y="394335"/>
                </a:lnTo>
                <a:lnTo>
                  <a:pt x="242272" y="394335"/>
                </a:lnTo>
                <a:lnTo>
                  <a:pt x="210502" y="394335"/>
                </a:lnTo>
                <a:lnTo>
                  <a:pt x="178732" y="394335"/>
                </a:lnTo>
                <a:lnTo>
                  <a:pt x="146938" y="394335"/>
                </a:lnTo>
                <a:lnTo>
                  <a:pt x="141339" y="403669"/>
                </a:lnTo>
                <a:lnTo>
                  <a:pt x="135762" y="413004"/>
                </a:lnTo>
                <a:lnTo>
                  <a:pt x="130186" y="422338"/>
                </a:lnTo>
                <a:lnTo>
                  <a:pt x="124587" y="431673"/>
                </a:lnTo>
                <a:lnTo>
                  <a:pt x="111613" y="416335"/>
                </a:lnTo>
                <a:lnTo>
                  <a:pt x="98615" y="400986"/>
                </a:lnTo>
                <a:lnTo>
                  <a:pt x="85617" y="385613"/>
                </a:lnTo>
                <a:lnTo>
                  <a:pt x="72644" y="370205"/>
                </a:lnTo>
                <a:lnTo>
                  <a:pt x="79121" y="362755"/>
                </a:lnTo>
                <a:lnTo>
                  <a:pt x="85598" y="355282"/>
                </a:lnTo>
                <a:lnTo>
                  <a:pt x="92075" y="347809"/>
                </a:lnTo>
                <a:lnTo>
                  <a:pt x="98551" y="340360"/>
                </a:lnTo>
                <a:lnTo>
                  <a:pt x="106646" y="301494"/>
                </a:lnTo>
                <a:lnTo>
                  <a:pt x="114728" y="256698"/>
                </a:lnTo>
                <a:lnTo>
                  <a:pt x="122787" y="205950"/>
                </a:lnTo>
                <a:lnTo>
                  <a:pt x="130810" y="149225"/>
                </a:lnTo>
                <a:lnTo>
                  <a:pt x="143688" y="160654"/>
                </a:lnTo>
                <a:lnTo>
                  <a:pt x="156590" y="172085"/>
                </a:lnTo>
                <a:lnTo>
                  <a:pt x="169493" y="183515"/>
                </a:lnTo>
                <a:lnTo>
                  <a:pt x="182372" y="194945"/>
                </a:lnTo>
                <a:lnTo>
                  <a:pt x="217158" y="194945"/>
                </a:lnTo>
                <a:lnTo>
                  <a:pt x="251967" y="194945"/>
                </a:lnTo>
                <a:lnTo>
                  <a:pt x="286777" y="194945"/>
                </a:lnTo>
                <a:lnTo>
                  <a:pt x="321563" y="194945"/>
                </a:lnTo>
                <a:lnTo>
                  <a:pt x="321563" y="169132"/>
                </a:lnTo>
                <a:lnTo>
                  <a:pt x="321563" y="143319"/>
                </a:lnTo>
                <a:lnTo>
                  <a:pt x="321563" y="117506"/>
                </a:lnTo>
                <a:lnTo>
                  <a:pt x="321563" y="91694"/>
                </a:lnTo>
                <a:lnTo>
                  <a:pt x="285271" y="91694"/>
                </a:lnTo>
                <a:lnTo>
                  <a:pt x="248967" y="91694"/>
                </a:lnTo>
                <a:lnTo>
                  <a:pt x="212639" y="91694"/>
                </a:lnTo>
                <a:lnTo>
                  <a:pt x="176275" y="91694"/>
                </a:lnTo>
                <a:lnTo>
                  <a:pt x="164849" y="92477"/>
                </a:lnTo>
                <a:lnTo>
                  <a:pt x="151733" y="94821"/>
                </a:lnTo>
                <a:lnTo>
                  <a:pt x="136949" y="98712"/>
                </a:lnTo>
                <a:lnTo>
                  <a:pt x="120523" y="104139"/>
                </a:lnTo>
                <a:lnTo>
                  <a:pt x="112732" y="89546"/>
                </a:lnTo>
                <a:lnTo>
                  <a:pt x="104965" y="74929"/>
                </a:lnTo>
                <a:lnTo>
                  <a:pt x="97198" y="60313"/>
                </a:lnTo>
                <a:lnTo>
                  <a:pt x="89408" y="45720"/>
                </a:lnTo>
                <a:lnTo>
                  <a:pt x="510286" y="45720"/>
                </a:lnTo>
                <a:lnTo>
                  <a:pt x="518384" y="34290"/>
                </a:lnTo>
                <a:lnTo>
                  <a:pt x="526494" y="22860"/>
                </a:lnTo>
                <a:lnTo>
                  <a:pt x="534628" y="11429"/>
                </a:lnTo>
                <a:lnTo>
                  <a:pt x="542798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43833" y="1056639"/>
            <a:ext cx="638175" cy="328295"/>
          </a:xfrm>
          <a:custGeom>
            <a:avLst/>
            <a:gdLst/>
            <a:ahLst/>
            <a:cxnLst/>
            <a:rect l="l" t="t" r="r" b="b"/>
            <a:pathLst>
              <a:path w="638175" h="328294">
                <a:moveTo>
                  <a:pt x="131826" y="0"/>
                </a:moveTo>
                <a:lnTo>
                  <a:pt x="149276" y="17430"/>
                </a:lnTo>
                <a:lnTo>
                  <a:pt x="166751" y="34861"/>
                </a:lnTo>
                <a:lnTo>
                  <a:pt x="184225" y="52292"/>
                </a:lnTo>
                <a:lnTo>
                  <a:pt x="201676" y="69723"/>
                </a:lnTo>
                <a:lnTo>
                  <a:pt x="190863" y="81345"/>
                </a:lnTo>
                <a:lnTo>
                  <a:pt x="178419" y="96408"/>
                </a:lnTo>
                <a:lnTo>
                  <a:pt x="164332" y="114925"/>
                </a:lnTo>
                <a:lnTo>
                  <a:pt x="148590" y="136906"/>
                </a:lnTo>
                <a:lnTo>
                  <a:pt x="175375" y="136906"/>
                </a:lnTo>
                <a:lnTo>
                  <a:pt x="202183" y="136906"/>
                </a:lnTo>
                <a:lnTo>
                  <a:pt x="228992" y="136906"/>
                </a:lnTo>
                <a:lnTo>
                  <a:pt x="255778" y="136906"/>
                </a:lnTo>
                <a:lnTo>
                  <a:pt x="265303" y="123453"/>
                </a:lnTo>
                <a:lnTo>
                  <a:pt x="274828" y="109966"/>
                </a:lnTo>
                <a:lnTo>
                  <a:pt x="284353" y="96454"/>
                </a:lnTo>
                <a:lnTo>
                  <a:pt x="293878" y="82931"/>
                </a:lnTo>
                <a:lnTo>
                  <a:pt x="306641" y="105769"/>
                </a:lnTo>
                <a:lnTo>
                  <a:pt x="319405" y="128571"/>
                </a:lnTo>
                <a:lnTo>
                  <a:pt x="332168" y="151350"/>
                </a:lnTo>
                <a:lnTo>
                  <a:pt x="344931" y="174117"/>
                </a:lnTo>
                <a:lnTo>
                  <a:pt x="348696" y="164992"/>
                </a:lnTo>
                <a:lnTo>
                  <a:pt x="369157" y="105739"/>
                </a:lnTo>
                <a:lnTo>
                  <a:pt x="388969" y="38405"/>
                </a:lnTo>
                <a:lnTo>
                  <a:pt x="398018" y="4190"/>
                </a:lnTo>
                <a:lnTo>
                  <a:pt x="415355" y="22288"/>
                </a:lnTo>
                <a:lnTo>
                  <a:pt x="432704" y="40386"/>
                </a:lnTo>
                <a:lnTo>
                  <a:pt x="450078" y="58483"/>
                </a:lnTo>
                <a:lnTo>
                  <a:pt x="467487" y="76581"/>
                </a:lnTo>
                <a:lnTo>
                  <a:pt x="455511" y="85435"/>
                </a:lnTo>
                <a:lnTo>
                  <a:pt x="442642" y="98456"/>
                </a:lnTo>
                <a:lnTo>
                  <a:pt x="428892" y="115621"/>
                </a:lnTo>
                <a:lnTo>
                  <a:pt x="414274" y="136906"/>
                </a:lnTo>
                <a:lnTo>
                  <a:pt x="446678" y="136906"/>
                </a:lnTo>
                <a:lnTo>
                  <a:pt x="479107" y="136906"/>
                </a:lnTo>
                <a:lnTo>
                  <a:pt x="511536" y="136906"/>
                </a:lnTo>
                <a:lnTo>
                  <a:pt x="543941" y="136906"/>
                </a:lnTo>
                <a:lnTo>
                  <a:pt x="553466" y="123453"/>
                </a:lnTo>
                <a:lnTo>
                  <a:pt x="562991" y="109966"/>
                </a:lnTo>
                <a:lnTo>
                  <a:pt x="572516" y="96454"/>
                </a:lnTo>
                <a:lnTo>
                  <a:pt x="582041" y="82931"/>
                </a:lnTo>
                <a:lnTo>
                  <a:pt x="596042" y="107961"/>
                </a:lnTo>
                <a:lnTo>
                  <a:pt x="610044" y="132969"/>
                </a:lnTo>
                <a:lnTo>
                  <a:pt x="624046" y="157976"/>
                </a:lnTo>
                <a:lnTo>
                  <a:pt x="638048" y="183007"/>
                </a:lnTo>
                <a:lnTo>
                  <a:pt x="593280" y="183007"/>
                </a:lnTo>
                <a:lnTo>
                  <a:pt x="548512" y="183007"/>
                </a:lnTo>
                <a:lnTo>
                  <a:pt x="503745" y="183007"/>
                </a:lnTo>
                <a:lnTo>
                  <a:pt x="458978" y="183007"/>
                </a:lnTo>
                <a:lnTo>
                  <a:pt x="474983" y="189726"/>
                </a:lnTo>
                <a:lnTo>
                  <a:pt x="508381" y="224409"/>
                </a:lnTo>
                <a:lnTo>
                  <a:pt x="513635" y="256857"/>
                </a:lnTo>
                <a:lnTo>
                  <a:pt x="508934" y="274665"/>
                </a:lnTo>
                <a:lnTo>
                  <a:pt x="499364" y="293497"/>
                </a:lnTo>
                <a:lnTo>
                  <a:pt x="488344" y="308498"/>
                </a:lnTo>
                <a:lnTo>
                  <a:pt x="479123" y="314642"/>
                </a:lnTo>
                <a:lnTo>
                  <a:pt x="471735" y="311927"/>
                </a:lnTo>
                <a:lnTo>
                  <a:pt x="457819" y="270049"/>
                </a:lnTo>
                <a:lnTo>
                  <a:pt x="451231" y="243077"/>
                </a:lnTo>
                <a:lnTo>
                  <a:pt x="447706" y="229762"/>
                </a:lnTo>
                <a:lnTo>
                  <a:pt x="442848" y="215328"/>
                </a:lnTo>
                <a:lnTo>
                  <a:pt x="436657" y="199751"/>
                </a:lnTo>
                <a:lnTo>
                  <a:pt x="429132" y="183007"/>
                </a:lnTo>
                <a:lnTo>
                  <a:pt x="421417" y="183007"/>
                </a:lnTo>
                <a:lnTo>
                  <a:pt x="413702" y="183007"/>
                </a:lnTo>
                <a:lnTo>
                  <a:pt x="405987" y="183007"/>
                </a:lnTo>
                <a:lnTo>
                  <a:pt x="398271" y="183007"/>
                </a:lnTo>
                <a:lnTo>
                  <a:pt x="387006" y="200913"/>
                </a:lnTo>
                <a:lnTo>
                  <a:pt x="376824" y="217296"/>
                </a:lnTo>
                <a:lnTo>
                  <a:pt x="367714" y="232155"/>
                </a:lnTo>
                <a:lnTo>
                  <a:pt x="359664" y="245490"/>
                </a:lnTo>
                <a:lnTo>
                  <a:pt x="350208" y="259564"/>
                </a:lnTo>
                <a:lnTo>
                  <a:pt x="336883" y="276637"/>
                </a:lnTo>
                <a:lnTo>
                  <a:pt x="319676" y="296711"/>
                </a:lnTo>
                <a:lnTo>
                  <a:pt x="298577" y="319786"/>
                </a:lnTo>
                <a:lnTo>
                  <a:pt x="294574" y="313975"/>
                </a:lnTo>
                <a:lnTo>
                  <a:pt x="290560" y="308165"/>
                </a:lnTo>
                <a:lnTo>
                  <a:pt x="286521" y="302355"/>
                </a:lnTo>
                <a:lnTo>
                  <a:pt x="282448" y="296545"/>
                </a:lnTo>
                <a:lnTo>
                  <a:pt x="299902" y="265874"/>
                </a:lnTo>
                <a:lnTo>
                  <a:pt x="315499" y="236727"/>
                </a:lnTo>
                <a:lnTo>
                  <a:pt x="329239" y="209105"/>
                </a:lnTo>
                <a:lnTo>
                  <a:pt x="341121" y="183007"/>
                </a:lnTo>
                <a:lnTo>
                  <a:pt x="302756" y="183007"/>
                </a:lnTo>
                <a:lnTo>
                  <a:pt x="264414" y="183007"/>
                </a:lnTo>
                <a:lnTo>
                  <a:pt x="226071" y="183007"/>
                </a:lnTo>
                <a:lnTo>
                  <a:pt x="187706" y="183007"/>
                </a:lnTo>
                <a:lnTo>
                  <a:pt x="207371" y="192196"/>
                </a:lnTo>
                <a:lnTo>
                  <a:pt x="222916" y="204136"/>
                </a:lnTo>
                <a:lnTo>
                  <a:pt x="234318" y="218815"/>
                </a:lnTo>
                <a:lnTo>
                  <a:pt x="241554" y="236220"/>
                </a:lnTo>
                <a:lnTo>
                  <a:pt x="244459" y="254535"/>
                </a:lnTo>
                <a:lnTo>
                  <a:pt x="242696" y="271779"/>
                </a:lnTo>
                <a:lnTo>
                  <a:pt x="236267" y="287976"/>
                </a:lnTo>
                <a:lnTo>
                  <a:pt x="225170" y="303149"/>
                </a:lnTo>
                <a:lnTo>
                  <a:pt x="213151" y="314033"/>
                </a:lnTo>
                <a:lnTo>
                  <a:pt x="203977" y="317547"/>
                </a:lnTo>
                <a:lnTo>
                  <a:pt x="197685" y="313703"/>
                </a:lnTo>
                <a:lnTo>
                  <a:pt x="194310" y="302513"/>
                </a:lnTo>
                <a:lnTo>
                  <a:pt x="192051" y="287732"/>
                </a:lnTo>
                <a:lnTo>
                  <a:pt x="189293" y="272938"/>
                </a:lnTo>
                <a:lnTo>
                  <a:pt x="177847" y="228673"/>
                </a:lnTo>
                <a:lnTo>
                  <a:pt x="157988" y="183007"/>
                </a:lnTo>
                <a:lnTo>
                  <a:pt x="151604" y="183007"/>
                </a:lnTo>
                <a:lnTo>
                  <a:pt x="145208" y="183007"/>
                </a:lnTo>
                <a:lnTo>
                  <a:pt x="138789" y="183007"/>
                </a:lnTo>
                <a:lnTo>
                  <a:pt x="132333" y="183007"/>
                </a:lnTo>
                <a:lnTo>
                  <a:pt x="121906" y="198364"/>
                </a:lnTo>
                <a:lnTo>
                  <a:pt x="98526" y="232030"/>
                </a:lnTo>
                <a:lnTo>
                  <a:pt x="70852" y="269249"/>
                </a:lnTo>
                <a:lnTo>
                  <a:pt x="33359" y="308163"/>
                </a:lnTo>
                <a:lnTo>
                  <a:pt x="10541" y="328168"/>
                </a:lnTo>
                <a:lnTo>
                  <a:pt x="7875" y="320663"/>
                </a:lnTo>
                <a:lnTo>
                  <a:pt x="5222" y="313182"/>
                </a:lnTo>
                <a:lnTo>
                  <a:pt x="2593" y="305700"/>
                </a:lnTo>
                <a:lnTo>
                  <a:pt x="0" y="298196"/>
                </a:lnTo>
                <a:lnTo>
                  <a:pt x="19762" y="268456"/>
                </a:lnTo>
                <a:lnTo>
                  <a:pt x="39036" y="236394"/>
                </a:lnTo>
                <a:lnTo>
                  <a:pt x="57810" y="202023"/>
                </a:lnTo>
                <a:lnTo>
                  <a:pt x="76073" y="165354"/>
                </a:lnTo>
                <a:lnTo>
                  <a:pt x="93053" y="126587"/>
                </a:lnTo>
                <a:lnTo>
                  <a:pt x="107997" y="86106"/>
                </a:lnTo>
                <a:lnTo>
                  <a:pt x="120917" y="43910"/>
                </a:lnTo>
                <a:lnTo>
                  <a:pt x="131826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54271" y="1193546"/>
            <a:ext cx="324738" cy="7385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96563" y="1342263"/>
            <a:ext cx="145415" cy="328295"/>
          </a:xfrm>
          <a:custGeom>
            <a:avLst/>
            <a:gdLst/>
            <a:ahLst/>
            <a:cxnLst/>
            <a:rect l="l" t="t" r="r" b="b"/>
            <a:pathLst>
              <a:path w="145414" h="328294">
                <a:moveTo>
                  <a:pt x="145034" y="0"/>
                </a:moveTo>
                <a:lnTo>
                  <a:pt x="124343" y="46863"/>
                </a:lnTo>
                <a:lnTo>
                  <a:pt x="103640" y="93728"/>
                </a:lnTo>
                <a:lnTo>
                  <a:pt x="82925" y="140598"/>
                </a:lnTo>
                <a:lnTo>
                  <a:pt x="62201" y="187475"/>
                </a:lnTo>
                <a:lnTo>
                  <a:pt x="41471" y="234361"/>
                </a:lnTo>
                <a:lnTo>
                  <a:pt x="20736" y="281257"/>
                </a:lnTo>
                <a:lnTo>
                  <a:pt x="0" y="328167"/>
                </a:lnTo>
                <a:lnTo>
                  <a:pt x="36288" y="328167"/>
                </a:lnTo>
                <a:lnTo>
                  <a:pt x="72564" y="328167"/>
                </a:lnTo>
                <a:lnTo>
                  <a:pt x="108817" y="328167"/>
                </a:lnTo>
                <a:lnTo>
                  <a:pt x="145034" y="328167"/>
                </a:lnTo>
                <a:lnTo>
                  <a:pt x="145034" y="273440"/>
                </a:lnTo>
                <a:lnTo>
                  <a:pt x="145034" y="218731"/>
                </a:lnTo>
                <a:lnTo>
                  <a:pt x="145034" y="164036"/>
                </a:lnTo>
                <a:lnTo>
                  <a:pt x="145034" y="109351"/>
                </a:lnTo>
                <a:lnTo>
                  <a:pt x="145034" y="54674"/>
                </a:lnTo>
                <a:lnTo>
                  <a:pt x="145034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54271" y="1193546"/>
            <a:ext cx="325120" cy="738505"/>
          </a:xfrm>
          <a:custGeom>
            <a:avLst/>
            <a:gdLst/>
            <a:ahLst/>
            <a:cxnLst/>
            <a:rect l="l" t="t" r="r" b="b"/>
            <a:pathLst>
              <a:path w="325120" h="738505">
                <a:moveTo>
                  <a:pt x="207137" y="0"/>
                </a:moveTo>
                <a:lnTo>
                  <a:pt x="217636" y="0"/>
                </a:lnTo>
                <a:lnTo>
                  <a:pt x="228171" y="0"/>
                </a:lnTo>
                <a:lnTo>
                  <a:pt x="238730" y="0"/>
                </a:lnTo>
                <a:lnTo>
                  <a:pt x="249300" y="0"/>
                </a:lnTo>
                <a:lnTo>
                  <a:pt x="249300" y="52996"/>
                </a:lnTo>
                <a:lnTo>
                  <a:pt x="249300" y="476884"/>
                </a:lnTo>
                <a:lnTo>
                  <a:pt x="268160" y="476884"/>
                </a:lnTo>
                <a:lnTo>
                  <a:pt x="287020" y="476884"/>
                </a:lnTo>
                <a:lnTo>
                  <a:pt x="305879" y="476884"/>
                </a:lnTo>
                <a:lnTo>
                  <a:pt x="324738" y="476884"/>
                </a:lnTo>
                <a:lnTo>
                  <a:pt x="324738" y="488390"/>
                </a:lnTo>
                <a:lnTo>
                  <a:pt x="324738" y="499871"/>
                </a:lnTo>
                <a:lnTo>
                  <a:pt x="324738" y="511353"/>
                </a:lnTo>
                <a:lnTo>
                  <a:pt x="324738" y="522858"/>
                </a:lnTo>
                <a:lnTo>
                  <a:pt x="305879" y="522858"/>
                </a:lnTo>
                <a:lnTo>
                  <a:pt x="287019" y="522858"/>
                </a:lnTo>
                <a:lnTo>
                  <a:pt x="268160" y="522858"/>
                </a:lnTo>
                <a:lnTo>
                  <a:pt x="249300" y="522858"/>
                </a:lnTo>
                <a:lnTo>
                  <a:pt x="249300" y="553910"/>
                </a:lnTo>
                <a:lnTo>
                  <a:pt x="249300" y="584962"/>
                </a:lnTo>
                <a:lnTo>
                  <a:pt x="249300" y="616013"/>
                </a:lnTo>
                <a:lnTo>
                  <a:pt x="249300" y="647064"/>
                </a:lnTo>
                <a:lnTo>
                  <a:pt x="249828" y="659088"/>
                </a:lnTo>
                <a:lnTo>
                  <a:pt x="275081" y="691806"/>
                </a:lnTo>
                <a:lnTo>
                  <a:pt x="282701" y="692403"/>
                </a:lnTo>
                <a:lnTo>
                  <a:pt x="291103" y="692403"/>
                </a:lnTo>
                <a:lnTo>
                  <a:pt x="299529" y="692403"/>
                </a:lnTo>
                <a:lnTo>
                  <a:pt x="307955" y="692403"/>
                </a:lnTo>
                <a:lnTo>
                  <a:pt x="316356" y="692403"/>
                </a:lnTo>
                <a:lnTo>
                  <a:pt x="316356" y="703929"/>
                </a:lnTo>
                <a:lnTo>
                  <a:pt x="316356" y="715454"/>
                </a:lnTo>
                <a:lnTo>
                  <a:pt x="316356" y="726979"/>
                </a:lnTo>
                <a:lnTo>
                  <a:pt x="316356" y="738504"/>
                </a:lnTo>
                <a:lnTo>
                  <a:pt x="265949" y="738504"/>
                </a:lnTo>
                <a:lnTo>
                  <a:pt x="215518" y="738504"/>
                </a:lnTo>
                <a:lnTo>
                  <a:pt x="165088" y="738504"/>
                </a:lnTo>
                <a:lnTo>
                  <a:pt x="114680" y="738504"/>
                </a:lnTo>
                <a:lnTo>
                  <a:pt x="114680" y="726979"/>
                </a:lnTo>
                <a:lnTo>
                  <a:pt x="114680" y="715454"/>
                </a:lnTo>
                <a:lnTo>
                  <a:pt x="114680" y="703929"/>
                </a:lnTo>
                <a:lnTo>
                  <a:pt x="114680" y="692403"/>
                </a:lnTo>
                <a:lnTo>
                  <a:pt x="124491" y="692403"/>
                </a:lnTo>
                <a:lnTo>
                  <a:pt x="134302" y="692403"/>
                </a:lnTo>
                <a:lnTo>
                  <a:pt x="144113" y="692403"/>
                </a:lnTo>
                <a:lnTo>
                  <a:pt x="153924" y="692403"/>
                </a:lnTo>
                <a:lnTo>
                  <a:pt x="162472" y="691828"/>
                </a:lnTo>
                <a:lnTo>
                  <a:pt x="186868" y="659235"/>
                </a:lnTo>
                <a:lnTo>
                  <a:pt x="187325" y="647064"/>
                </a:lnTo>
                <a:lnTo>
                  <a:pt x="187325" y="616013"/>
                </a:lnTo>
                <a:lnTo>
                  <a:pt x="187325" y="584962"/>
                </a:lnTo>
                <a:lnTo>
                  <a:pt x="187325" y="553910"/>
                </a:lnTo>
                <a:lnTo>
                  <a:pt x="187325" y="522858"/>
                </a:lnTo>
                <a:lnTo>
                  <a:pt x="140535" y="522858"/>
                </a:lnTo>
                <a:lnTo>
                  <a:pt x="93710" y="522858"/>
                </a:lnTo>
                <a:lnTo>
                  <a:pt x="46861" y="522858"/>
                </a:lnTo>
                <a:lnTo>
                  <a:pt x="0" y="522858"/>
                </a:lnTo>
                <a:lnTo>
                  <a:pt x="0" y="514095"/>
                </a:lnTo>
                <a:lnTo>
                  <a:pt x="0" y="505332"/>
                </a:lnTo>
                <a:lnTo>
                  <a:pt x="0" y="496569"/>
                </a:lnTo>
                <a:lnTo>
                  <a:pt x="0" y="487806"/>
                </a:lnTo>
                <a:lnTo>
                  <a:pt x="20691" y="439038"/>
                </a:lnTo>
                <a:lnTo>
                  <a:pt x="41390" y="390269"/>
                </a:lnTo>
                <a:lnTo>
                  <a:pt x="62095" y="341499"/>
                </a:lnTo>
                <a:lnTo>
                  <a:pt x="82806" y="292726"/>
                </a:lnTo>
                <a:lnTo>
                  <a:pt x="103520" y="243951"/>
                </a:lnTo>
                <a:lnTo>
                  <a:pt x="124239" y="195171"/>
                </a:lnTo>
                <a:lnTo>
                  <a:pt x="144961" y="146387"/>
                </a:lnTo>
                <a:lnTo>
                  <a:pt x="165685" y="97597"/>
                </a:lnTo>
                <a:lnTo>
                  <a:pt x="186410" y="48802"/>
                </a:lnTo>
                <a:lnTo>
                  <a:pt x="207137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349877" y="1052575"/>
            <a:ext cx="626872" cy="10079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20819" y="1633473"/>
            <a:ext cx="285115" cy="66040"/>
          </a:xfrm>
          <a:custGeom>
            <a:avLst/>
            <a:gdLst/>
            <a:ahLst/>
            <a:cxnLst/>
            <a:rect l="l" t="t" r="r" b="b"/>
            <a:pathLst>
              <a:path w="285114" h="66039">
                <a:moveTo>
                  <a:pt x="0" y="0"/>
                </a:moveTo>
                <a:lnTo>
                  <a:pt x="0" y="16498"/>
                </a:lnTo>
                <a:lnTo>
                  <a:pt x="0" y="33019"/>
                </a:lnTo>
                <a:lnTo>
                  <a:pt x="0" y="49541"/>
                </a:lnTo>
                <a:lnTo>
                  <a:pt x="0" y="66039"/>
                </a:lnTo>
                <a:lnTo>
                  <a:pt x="47498" y="66039"/>
                </a:lnTo>
                <a:lnTo>
                  <a:pt x="284988" y="66039"/>
                </a:lnTo>
                <a:lnTo>
                  <a:pt x="284988" y="49541"/>
                </a:lnTo>
                <a:lnTo>
                  <a:pt x="284988" y="33020"/>
                </a:lnTo>
                <a:lnTo>
                  <a:pt x="284988" y="16498"/>
                </a:lnTo>
                <a:lnTo>
                  <a:pt x="284988" y="0"/>
                </a:lnTo>
                <a:lnTo>
                  <a:pt x="237489" y="0"/>
                </a:lnTo>
                <a:lnTo>
                  <a:pt x="189991" y="0"/>
                </a:lnTo>
                <a:lnTo>
                  <a:pt x="142493" y="0"/>
                </a:lnTo>
                <a:lnTo>
                  <a:pt x="94995" y="0"/>
                </a:lnTo>
                <a:lnTo>
                  <a:pt x="47497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20819" y="1513205"/>
            <a:ext cx="285115" cy="74295"/>
          </a:xfrm>
          <a:custGeom>
            <a:avLst/>
            <a:gdLst/>
            <a:ahLst/>
            <a:cxnLst/>
            <a:rect l="l" t="t" r="r" b="b"/>
            <a:pathLst>
              <a:path w="285114" h="74294">
                <a:moveTo>
                  <a:pt x="0" y="0"/>
                </a:moveTo>
                <a:lnTo>
                  <a:pt x="0" y="18573"/>
                </a:lnTo>
                <a:lnTo>
                  <a:pt x="0" y="37147"/>
                </a:lnTo>
                <a:lnTo>
                  <a:pt x="0" y="55721"/>
                </a:lnTo>
                <a:lnTo>
                  <a:pt x="0" y="74295"/>
                </a:lnTo>
                <a:lnTo>
                  <a:pt x="47498" y="74295"/>
                </a:lnTo>
                <a:lnTo>
                  <a:pt x="284988" y="74295"/>
                </a:lnTo>
                <a:lnTo>
                  <a:pt x="284988" y="55721"/>
                </a:lnTo>
                <a:lnTo>
                  <a:pt x="284988" y="37147"/>
                </a:lnTo>
                <a:lnTo>
                  <a:pt x="284988" y="18573"/>
                </a:lnTo>
                <a:lnTo>
                  <a:pt x="284988" y="0"/>
                </a:lnTo>
                <a:lnTo>
                  <a:pt x="237489" y="0"/>
                </a:lnTo>
                <a:lnTo>
                  <a:pt x="189991" y="0"/>
                </a:lnTo>
                <a:lnTo>
                  <a:pt x="142493" y="0"/>
                </a:lnTo>
                <a:lnTo>
                  <a:pt x="94995" y="0"/>
                </a:lnTo>
                <a:lnTo>
                  <a:pt x="47497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349877" y="1421511"/>
            <a:ext cx="627380" cy="639445"/>
          </a:xfrm>
          <a:custGeom>
            <a:avLst/>
            <a:gdLst/>
            <a:ahLst/>
            <a:cxnLst/>
            <a:rect l="l" t="t" r="r" b="b"/>
            <a:pathLst>
              <a:path w="627379" h="639444">
                <a:moveTo>
                  <a:pt x="479806" y="0"/>
                </a:moveTo>
                <a:lnTo>
                  <a:pt x="493502" y="17218"/>
                </a:lnTo>
                <a:lnTo>
                  <a:pt x="507174" y="34401"/>
                </a:lnTo>
                <a:lnTo>
                  <a:pt x="520846" y="51560"/>
                </a:lnTo>
                <a:lnTo>
                  <a:pt x="534543" y="68706"/>
                </a:lnTo>
                <a:lnTo>
                  <a:pt x="528996" y="76039"/>
                </a:lnTo>
                <a:lnTo>
                  <a:pt x="523414" y="83359"/>
                </a:lnTo>
                <a:lnTo>
                  <a:pt x="517808" y="90656"/>
                </a:lnTo>
                <a:lnTo>
                  <a:pt x="512190" y="97916"/>
                </a:lnTo>
                <a:lnTo>
                  <a:pt x="512310" y="154155"/>
                </a:lnTo>
                <a:lnTo>
                  <a:pt x="512662" y="205688"/>
                </a:lnTo>
                <a:lnTo>
                  <a:pt x="513233" y="252532"/>
                </a:lnTo>
                <a:lnTo>
                  <a:pt x="514011" y="294708"/>
                </a:lnTo>
                <a:lnTo>
                  <a:pt x="514985" y="332231"/>
                </a:lnTo>
                <a:lnTo>
                  <a:pt x="500221" y="339472"/>
                </a:lnTo>
                <a:lnTo>
                  <a:pt x="485457" y="346725"/>
                </a:lnTo>
                <a:lnTo>
                  <a:pt x="470693" y="354002"/>
                </a:lnTo>
                <a:lnTo>
                  <a:pt x="455930" y="361314"/>
                </a:lnTo>
                <a:lnTo>
                  <a:pt x="455930" y="351980"/>
                </a:lnTo>
                <a:lnTo>
                  <a:pt x="455930" y="342645"/>
                </a:lnTo>
                <a:lnTo>
                  <a:pt x="455930" y="333311"/>
                </a:lnTo>
                <a:lnTo>
                  <a:pt x="455930" y="323976"/>
                </a:lnTo>
                <a:lnTo>
                  <a:pt x="427353" y="323976"/>
                </a:lnTo>
                <a:lnTo>
                  <a:pt x="398764" y="323976"/>
                </a:lnTo>
                <a:lnTo>
                  <a:pt x="370151" y="323976"/>
                </a:lnTo>
                <a:lnTo>
                  <a:pt x="341502" y="323976"/>
                </a:lnTo>
                <a:lnTo>
                  <a:pt x="341502" y="346648"/>
                </a:lnTo>
                <a:lnTo>
                  <a:pt x="341502" y="369331"/>
                </a:lnTo>
                <a:lnTo>
                  <a:pt x="341502" y="392039"/>
                </a:lnTo>
                <a:lnTo>
                  <a:pt x="341502" y="414781"/>
                </a:lnTo>
                <a:lnTo>
                  <a:pt x="386651" y="414781"/>
                </a:lnTo>
                <a:lnTo>
                  <a:pt x="431800" y="414781"/>
                </a:lnTo>
                <a:lnTo>
                  <a:pt x="476948" y="414781"/>
                </a:lnTo>
                <a:lnTo>
                  <a:pt x="522097" y="414781"/>
                </a:lnTo>
                <a:lnTo>
                  <a:pt x="533719" y="400228"/>
                </a:lnTo>
                <a:lnTo>
                  <a:pt x="545353" y="385699"/>
                </a:lnTo>
                <a:lnTo>
                  <a:pt x="557012" y="371169"/>
                </a:lnTo>
                <a:lnTo>
                  <a:pt x="568706" y="356615"/>
                </a:lnTo>
                <a:lnTo>
                  <a:pt x="583205" y="382692"/>
                </a:lnTo>
                <a:lnTo>
                  <a:pt x="597741" y="408733"/>
                </a:lnTo>
                <a:lnTo>
                  <a:pt x="612300" y="434750"/>
                </a:lnTo>
                <a:lnTo>
                  <a:pt x="626872" y="460755"/>
                </a:lnTo>
                <a:lnTo>
                  <a:pt x="579310" y="460755"/>
                </a:lnTo>
                <a:lnTo>
                  <a:pt x="341502" y="460755"/>
                </a:lnTo>
                <a:lnTo>
                  <a:pt x="341691" y="509617"/>
                </a:lnTo>
                <a:lnTo>
                  <a:pt x="342249" y="551608"/>
                </a:lnTo>
                <a:lnTo>
                  <a:pt x="343163" y="586718"/>
                </a:lnTo>
                <a:lnTo>
                  <a:pt x="344424" y="614934"/>
                </a:lnTo>
                <a:lnTo>
                  <a:pt x="328918" y="620954"/>
                </a:lnTo>
                <a:lnTo>
                  <a:pt x="313436" y="626999"/>
                </a:lnTo>
                <a:lnTo>
                  <a:pt x="297953" y="633043"/>
                </a:lnTo>
                <a:lnTo>
                  <a:pt x="282448" y="639063"/>
                </a:lnTo>
                <a:lnTo>
                  <a:pt x="283688" y="571841"/>
                </a:lnTo>
                <a:lnTo>
                  <a:pt x="284559" y="519715"/>
                </a:lnTo>
                <a:lnTo>
                  <a:pt x="285073" y="482687"/>
                </a:lnTo>
                <a:lnTo>
                  <a:pt x="285242" y="460755"/>
                </a:lnTo>
                <a:lnTo>
                  <a:pt x="239141" y="460755"/>
                </a:lnTo>
                <a:lnTo>
                  <a:pt x="193040" y="460755"/>
                </a:lnTo>
                <a:lnTo>
                  <a:pt x="146939" y="460755"/>
                </a:lnTo>
                <a:lnTo>
                  <a:pt x="100837" y="460755"/>
                </a:lnTo>
                <a:lnTo>
                  <a:pt x="83262" y="461539"/>
                </a:lnTo>
                <a:lnTo>
                  <a:pt x="65770" y="463883"/>
                </a:lnTo>
                <a:lnTo>
                  <a:pt x="48349" y="467774"/>
                </a:lnTo>
                <a:lnTo>
                  <a:pt x="30987" y="473201"/>
                </a:lnTo>
                <a:lnTo>
                  <a:pt x="23252" y="458608"/>
                </a:lnTo>
                <a:lnTo>
                  <a:pt x="15494" y="443991"/>
                </a:lnTo>
                <a:lnTo>
                  <a:pt x="7735" y="429375"/>
                </a:lnTo>
                <a:lnTo>
                  <a:pt x="0" y="414781"/>
                </a:lnTo>
                <a:lnTo>
                  <a:pt x="285242" y="414781"/>
                </a:lnTo>
                <a:lnTo>
                  <a:pt x="285242" y="392039"/>
                </a:lnTo>
                <a:lnTo>
                  <a:pt x="285242" y="369331"/>
                </a:lnTo>
                <a:lnTo>
                  <a:pt x="285242" y="346648"/>
                </a:lnTo>
                <a:lnTo>
                  <a:pt x="285242" y="323976"/>
                </a:lnTo>
                <a:lnTo>
                  <a:pt x="256667" y="323976"/>
                </a:lnTo>
                <a:lnTo>
                  <a:pt x="228092" y="323976"/>
                </a:lnTo>
                <a:lnTo>
                  <a:pt x="199517" y="323976"/>
                </a:lnTo>
                <a:lnTo>
                  <a:pt x="170942" y="323976"/>
                </a:lnTo>
                <a:lnTo>
                  <a:pt x="170942" y="331088"/>
                </a:lnTo>
                <a:lnTo>
                  <a:pt x="170942" y="338200"/>
                </a:lnTo>
                <a:lnTo>
                  <a:pt x="170942" y="345313"/>
                </a:lnTo>
                <a:lnTo>
                  <a:pt x="156178" y="351389"/>
                </a:lnTo>
                <a:lnTo>
                  <a:pt x="141414" y="357441"/>
                </a:lnTo>
                <a:lnTo>
                  <a:pt x="126650" y="363493"/>
                </a:lnTo>
                <a:lnTo>
                  <a:pt x="111887" y="369569"/>
                </a:lnTo>
                <a:lnTo>
                  <a:pt x="113073" y="333134"/>
                </a:lnTo>
                <a:lnTo>
                  <a:pt x="113950" y="291258"/>
                </a:lnTo>
                <a:lnTo>
                  <a:pt x="114494" y="243929"/>
                </a:lnTo>
                <a:lnTo>
                  <a:pt x="114681" y="191135"/>
                </a:lnTo>
                <a:lnTo>
                  <a:pt x="114494" y="137796"/>
                </a:lnTo>
                <a:lnTo>
                  <a:pt x="113950" y="88852"/>
                </a:lnTo>
                <a:lnTo>
                  <a:pt x="113073" y="44313"/>
                </a:lnTo>
                <a:lnTo>
                  <a:pt x="111887" y="4190"/>
                </a:lnTo>
                <a:lnTo>
                  <a:pt x="125222" y="14573"/>
                </a:lnTo>
                <a:lnTo>
                  <a:pt x="138557" y="24955"/>
                </a:lnTo>
                <a:lnTo>
                  <a:pt x="151892" y="35337"/>
                </a:lnTo>
                <a:lnTo>
                  <a:pt x="165226" y="45719"/>
                </a:lnTo>
                <a:lnTo>
                  <a:pt x="454025" y="45719"/>
                </a:lnTo>
                <a:lnTo>
                  <a:pt x="460428" y="34289"/>
                </a:lnTo>
                <a:lnTo>
                  <a:pt x="466867" y="22860"/>
                </a:lnTo>
                <a:lnTo>
                  <a:pt x="473330" y="11430"/>
                </a:lnTo>
                <a:lnTo>
                  <a:pt x="479806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562221" y="1222628"/>
            <a:ext cx="178181" cy="14554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52671" y="1052575"/>
            <a:ext cx="621665" cy="369570"/>
          </a:xfrm>
          <a:custGeom>
            <a:avLst/>
            <a:gdLst/>
            <a:ahLst/>
            <a:cxnLst/>
            <a:rect l="l" t="t" r="r" b="b"/>
            <a:pathLst>
              <a:path w="621664" h="369569">
                <a:moveTo>
                  <a:pt x="263398" y="0"/>
                </a:moveTo>
                <a:lnTo>
                  <a:pt x="309435" y="34464"/>
                </a:lnTo>
                <a:lnTo>
                  <a:pt x="334899" y="66548"/>
                </a:lnTo>
                <a:lnTo>
                  <a:pt x="339931" y="97488"/>
                </a:lnTo>
                <a:lnTo>
                  <a:pt x="334916" y="113000"/>
                </a:lnTo>
                <a:lnTo>
                  <a:pt x="324865" y="128524"/>
                </a:lnTo>
                <a:lnTo>
                  <a:pt x="356510" y="128524"/>
                </a:lnTo>
                <a:lnTo>
                  <a:pt x="388191" y="128524"/>
                </a:lnTo>
                <a:lnTo>
                  <a:pt x="419895" y="128524"/>
                </a:lnTo>
                <a:lnTo>
                  <a:pt x="451612" y="128524"/>
                </a:lnTo>
                <a:lnTo>
                  <a:pt x="461823" y="112978"/>
                </a:lnTo>
                <a:lnTo>
                  <a:pt x="472058" y="97409"/>
                </a:lnTo>
                <a:lnTo>
                  <a:pt x="482294" y="81839"/>
                </a:lnTo>
                <a:lnTo>
                  <a:pt x="492505" y="66294"/>
                </a:lnTo>
                <a:lnTo>
                  <a:pt x="507247" y="93346"/>
                </a:lnTo>
                <a:lnTo>
                  <a:pt x="521954" y="120411"/>
                </a:lnTo>
                <a:lnTo>
                  <a:pt x="536636" y="147500"/>
                </a:lnTo>
                <a:lnTo>
                  <a:pt x="551306" y="174625"/>
                </a:lnTo>
                <a:lnTo>
                  <a:pt x="516350" y="174625"/>
                </a:lnTo>
                <a:lnTo>
                  <a:pt x="481393" y="174625"/>
                </a:lnTo>
                <a:lnTo>
                  <a:pt x="446436" y="174625"/>
                </a:lnTo>
                <a:lnTo>
                  <a:pt x="411479" y="174625"/>
                </a:lnTo>
                <a:lnTo>
                  <a:pt x="421977" y="183505"/>
                </a:lnTo>
                <a:lnTo>
                  <a:pt x="432498" y="192420"/>
                </a:lnTo>
                <a:lnTo>
                  <a:pt x="443019" y="201360"/>
                </a:lnTo>
                <a:lnTo>
                  <a:pt x="453516" y="210312"/>
                </a:lnTo>
                <a:lnTo>
                  <a:pt x="437586" y="221386"/>
                </a:lnTo>
                <a:lnTo>
                  <a:pt x="418750" y="241855"/>
                </a:lnTo>
                <a:lnTo>
                  <a:pt x="397009" y="271730"/>
                </a:lnTo>
                <a:lnTo>
                  <a:pt x="372363" y="311023"/>
                </a:lnTo>
                <a:lnTo>
                  <a:pt x="408348" y="311023"/>
                </a:lnTo>
                <a:lnTo>
                  <a:pt x="444309" y="311023"/>
                </a:lnTo>
                <a:lnTo>
                  <a:pt x="480270" y="311023"/>
                </a:lnTo>
                <a:lnTo>
                  <a:pt x="516254" y="311023"/>
                </a:lnTo>
                <a:lnTo>
                  <a:pt x="527950" y="295421"/>
                </a:lnTo>
                <a:lnTo>
                  <a:pt x="539622" y="279844"/>
                </a:lnTo>
                <a:lnTo>
                  <a:pt x="551295" y="264267"/>
                </a:lnTo>
                <a:lnTo>
                  <a:pt x="562990" y="248665"/>
                </a:lnTo>
                <a:lnTo>
                  <a:pt x="577564" y="275790"/>
                </a:lnTo>
                <a:lnTo>
                  <a:pt x="592137" y="302879"/>
                </a:lnTo>
                <a:lnTo>
                  <a:pt x="606710" y="329944"/>
                </a:lnTo>
                <a:lnTo>
                  <a:pt x="621283" y="356997"/>
                </a:lnTo>
                <a:lnTo>
                  <a:pt x="569239" y="356997"/>
                </a:lnTo>
                <a:lnTo>
                  <a:pt x="100837" y="356997"/>
                </a:lnTo>
                <a:lnTo>
                  <a:pt x="83262" y="357780"/>
                </a:lnTo>
                <a:lnTo>
                  <a:pt x="65770" y="360124"/>
                </a:lnTo>
                <a:lnTo>
                  <a:pt x="48349" y="364015"/>
                </a:lnTo>
                <a:lnTo>
                  <a:pt x="30987" y="369443"/>
                </a:lnTo>
                <a:lnTo>
                  <a:pt x="23252" y="354849"/>
                </a:lnTo>
                <a:lnTo>
                  <a:pt x="15494" y="340233"/>
                </a:lnTo>
                <a:lnTo>
                  <a:pt x="7735" y="325616"/>
                </a:lnTo>
                <a:lnTo>
                  <a:pt x="0" y="311023"/>
                </a:lnTo>
                <a:lnTo>
                  <a:pt x="53435" y="311023"/>
                </a:lnTo>
                <a:lnTo>
                  <a:pt x="106870" y="311023"/>
                </a:lnTo>
                <a:lnTo>
                  <a:pt x="160305" y="311023"/>
                </a:lnTo>
                <a:lnTo>
                  <a:pt x="213740" y="311023"/>
                </a:lnTo>
                <a:lnTo>
                  <a:pt x="211962" y="305815"/>
                </a:lnTo>
                <a:lnTo>
                  <a:pt x="210438" y="299212"/>
                </a:lnTo>
                <a:lnTo>
                  <a:pt x="209168" y="291211"/>
                </a:lnTo>
                <a:lnTo>
                  <a:pt x="203386" y="261546"/>
                </a:lnTo>
                <a:lnTo>
                  <a:pt x="195770" y="232203"/>
                </a:lnTo>
                <a:lnTo>
                  <a:pt x="186344" y="203217"/>
                </a:lnTo>
                <a:lnTo>
                  <a:pt x="175132" y="174625"/>
                </a:lnTo>
                <a:lnTo>
                  <a:pt x="173608" y="174625"/>
                </a:lnTo>
                <a:lnTo>
                  <a:pt x="172212" y="174625"/>
                </a:lnTo>
                <a:lnTo>
                  <a:pt x="170814" y="174625"/>
                </a:lnTo>
                <a:lnTo>
                  <a:pt x="153239" y="175390"/>
                </a:lnTo>
                <a:lnTo>
                  <a:pt x="135747" y="177704"/>
                </a:lnTo>
                <a:lnTo>
                  <a:pt x="118326" y="181590"/>
                </a:lnTo>
                <a:lnTo>
                  <a:pt x="100964" y="187071"/>
                </a:lnTo>
                <a:lnTo>
                  <a:pt x="93227" y="172422"/>
                </a:lnTo>
                <a:lnTo>
                  <a:pt x="85455" y="157797"/>
                </a:lnTo>
                <a:lnTo>
                  <a:pt x="77658" y="143172"/>
                </a:lnTo>
                <a:lnTo>
                  <a:pt x="69850" y="128524"/>
                </a:lnTo>
                <a:lnTo>
                  <a:pt x="122999" y="128524"/>
                </a:lnTo>
                <a:lnTo>
                  <a:pt x="176149" y="128524"/>
                </a:lnTo>
                <a:lnTo>
                  <a:pt x="229298" y="128524"/>
                </a:lnTo>
                <a:lnTo>
                  <a:pt x="282448" y="128524"/>
                </a:lnTo>
                <a:lnTo>
                  <a:pt x="280539" y="104995"/>
                </a:lnTo>
                <a:lnTo>
                  <a:pt x="274796" y="79359"/>
                </a:lnTo>
                <a:lnTo>
                  <a:pt x="265195" y="51603"/>
                </a:lnTo>
                <a:lnTo>
                  <a:pt x="251713" y="21716"/>
                </a:lnTo>
                <a:lnTo>
                  <a:pt x="255650" y="14477"/>
                </a:lnTo>
                <a:lnTo>
                  <a:pt x="259461" y="7238"/>
                </a:lnTo>
                <a:lnTo>
                  <a:pt x="263398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89447" y="1052575"/>
            <a:ext cx="543051" cy="9997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777991" y="1604517"/>
            <a:ext cx="170815" cy="136525"/>
          </a:xfrm>
          <a:custGeom>
            <a:avLst/>
            <a:gdLst/>
            <a:ahLst/>
            <a:cxnLst/>
            <a:rect l="l" t="t" r="r" b="b"/>
            <a:pathLst>
              <a:path w="170814" h="136525">
                <a:moveTo>
                  <a:pt x="0" y="0"/>
                </a:moveTo>
                <a:lnTo>
                  <a:pt x="0" y="34099"/>
                </a:lnTo>
                <a:lnTo>
                  <a:pt x="0" y="68199"/>
                </a:lnTo>
                <a:lnTo>
                  <a:pt x="0" y="102298"/>
                </a:lnTo>
                <a:lnTo>
                  <a:pt x="0" y="136398"/>
                </a:lnTo>
                <a:lnTo>
                  <a:pt x="42576" y="136398"/>
                </a:lnTo>
                <a:lnTo>
                  <a:pt x="85153" y="136398"/>
                </a:lnTo>
                <a:lnTo>
                  <a:pt x="127730" y="136398"/>
                </a:lnTo>
                <a:lnTo>
                  <a:pt x="170307" y="136398"/>
                </a:lnTo>
                <a:lnTo>
                  <a:pt x="170307" y="102298"/>
                </a:lnTo>
                <a:lnTo>
                  <a:pt x="170307" y="68199"/>
                </a:lnTo>
                <a:lnTo>
                  <a:pt x="170307" y="34099"/>
                </a:lnTo>
                <a:lnTo>
                  <a:pt x="170307" y="0"/>
                </a:lnTo>
                <a:lnTo>
                  <a:pt x="127730" y="0"/>
                </a:lnTo>
                <a:lnTo>
                  <a:pt x="85153" y="0"/>
                </a:lnTo>
                <a:lnTo>
                  <a:pt x="42576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51296" y="1604517"/>
            <a:ext cx="170815" cy="136525"/>
          </a:xfrm>
          <a:custGeom>
            <a:avLst/>
            <a:gdLst/>
            <a:ahLst/>
            <a:cxnLst/>
            <a:rect l="l" t="t" r="r" b="b"/>
            <a:pathLst>
              <a:path w="170814" h="136525">
                <a:moveTo>
                  <a:pt x="0" y="0"/>
                </a:moveTo>
                <a:lnTo>
                  <a:pt x="0" y="34099"/>
                </a:lnTo>
                <a:lnTo>
                  <a:pt x="0" y="68199"/>
                </a:lnTo>
                <a:lnTo>
                  <a:pt x="0" y="102298"/>
                </a:lnTo>
                <a:lnTo>
                  <a:pt x="0" y="136398"/>
                </a:lnTo>
                <a:lnTo>
                  <a:pt x="42576" y="136398"/>
                </a:lnTo>
                <a:lnTo>
                  <a:pt x="85153" y="136398"/>
                </a:lnTo>
                <a:lnTo>
                  <a:pt x="127730" y="136398"/>
                </a:lnTo>
                <a:lnTo>
                  <a:pt x="170306" y="136398"/>
                </a:lnTo>
                <a:lnTo>
                  <a:pt x="170306" y="102298"/>
                </a:lnTo>
                <a:lnTo>
                  <a:pt x="170306" y="68199"/>
                </a:lnTo>
                <a:lnTo>
                  <a:pt x="170306" y="34099"/>
                </a:lnTo>
                <a:lnTo>
                  <a:pt x="170306" y="0"/>
                </a:lnTo>
                <a:lnTo>
                  <a:pt x="127730" y="0"/>
                </a:lnTo>
                <a:lnTo>
                  <a:pt x="85153" y="0"/>
                </a:lnTo>
                <a:lnTo>
                  <a:pt x="42576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777991" y="1268602"/>
            <a:ext cx="145415" cy="128270"/>
          </a:xfrm>
          <a:custGeom>
            <a:avLst/>
            <a:gdLst/>
            <a:ahLst/>
            <a:cxnLst/>
            <a:rect l="l" t="t" r="r" b="b"/>
            <a:pathLst>
              <a:path w="145414" h="128269">
                <a:moveTo>
                  <a:pt x="0" y="0"/>
                </a:moveTo>
                <a:lnTo>
                  <a:pt x="0" y="32077"/>
                </a:lnTo>
                <a:lnTo>
                  <a:pt x="0" y="64119"/>
                </a:lnTo>
                <a:lnTo>
                  <a:pt x="0" y="96137"/>
                </a:lnTo>
                <a:lnTo>
                  <a:pt x="0" y="128143"/>
                </a:lnTo>
                <a:lnTo>
                  <a:pt x="36270" y="128143"/>
                </a:lnTo>
                <a:lnTo>
                  <a:pt x="72516" y="128143"/>
                </a:lnTo>
                <a:lnTo>
                  <a:pt x="108763" y="128143"/>
                </a:lnTo>
                <a:lnTo>
                  <a:pt x="145034" y="128143"/>
                </a:lnTo>
                <a:lnTo>
                  <a:pt x="145034" y="96137"/>
                </a:lnTo>
                <a:lnTo>
                  <a:pt x="145034" y="64119"/>
                </a:lnTo>
                <a:lnTo>
                  <a:pt x="145034" y="32077"/>
                </a:lnTo>
                <a:lnTo>
                  <a:pt x="145034" y="0"/>
                </a:lnTo>
                <a:lnTo>
                  <a:pt x="108763" y="0"/>
                </a:lnTo>
                <a:lnTo>
                  <a:pt x="72517" y="0"/>
                </a:lnTo>
                <a:lnTo>
                  <a:pt x="36270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582158" y="1268602"/>
            <a:ext cx="139700" cy="128270"/>
          </a:xfrm>
          <a:custGeom>
            <a:avLst/>
            <a:gdLst/>
            <a:ahLst/>
            <a:cxnLst/>
            <a:rect l="l" t="t" r="r" b="b"/>
            <a:pathLst>
              <a:path w="139700" h="128269">
                <a:moveTo>
                  <a:pt x="0" y="0"/>
                </a:moveTo>
                <a:lnTo>
                  <a:pt x="0" y="32077"/>
                </a:lnTo>
                <a:lnTo>
                  <a:pt x="0" y="64119"/>
                </a:lnTo>
                <a:lnTo>
                  <a:pt x="0" y="96137"/>
                </a:lnTo>
                <a:lnTo>
                  <a:pt x="0" y="128143"/>
                </a:lnTo>
                <a:lnTo>
                  <a:pt x="34861" y="128143"/>
                </a:lnTo>
                <a:lnTo>
                  <a:pt x="69723" y="128143"/>
                </a:lnTo>
                <a:lnTo>
                  <a:pt x="104584" y="128143"/>
                </a:lnTo>
                <a:lnTo>
                  <a:pt x="139445" y="128143"/>
                </a:lnTo>
                <a:lnTo>
                  <a:pt x="139445" y="96137"/>
                </a:lnTo>
                <a:lnTo>
                  <a:pt x="139445" y="64119"/>
                </a:lnTo>
                <a:lnTo>
                  <a:pt x="139445" y="32077"/>
                </a:lnTo>
                <a:lnTo>
                  <a:pt x="139445" y="0"/>
                </a:lnTo>
                <a:lnTo>
                  <a:pt x="104584" y="0"/>
                </a:lnTo>
                <a:lnTo>
                  <a:pt x="69722" y="0"/>
                </a:lnTo>
                <a:lnTo>
                  <a:pt x="34861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89447" y="1052575"/>
            <a:ext cx="543560" cy="1000125"/>
          </a:xfrm>
          <a:custGeom>
            <a:avLst/>
            <a:gdLst/>
            <a:ahLst/>
            <a:cxnLst/>
            <a:rect l="l" t="t" r="r" b="b"/>
            <a:pathLst>
              <a:path w="543560" h="1000125">
                <a:moveTo>
                  <a:pt x="229362" y="0"/>
                </a:moveTo>
                <a:lnTo>
                  <a:pt x="251840" y="16785"/>
                </a:lnTo>
                <a:lnTo>
                  <a:pt x="274319" y="33607"/>
                </a:lnTo>
                <a:lnTo>
                  <a:pt x="296798" y="50452"/>
                </a:lnTo>
                <a:lnTo>
                  <a:pt x="319277" y="67310"/>
                </a:lnTo>
                <a:lnTo>
                  <a:pt x="311564" y="76092"/>
                </a:lnTo>
                <a:lnTo>
                  <a:pt x="303863" y="84899"/>
                </a:lnTo>
                <a:lnTo>
                  <a:pt x="296185" y="93706"/>
                </a:lnTo>
                <a:lnTo>
                  <a:pt x="288543" y="102488"/>
                </a:lnTo>
                <a:lnTo>
                  <a:pt x="288543" y="119350"/>
                </a:lnTo>
                <a:lnTo>
                  <a:pt x="288543" y="136223"/>
                </a:lnTo>
                <a:lnTo>
                  <a:pt x="288543" y="153120"/>
                </a:lnTo>
                <a:lnTo>
                  <a:pt x="288543" y="170052"/>
                </a:lnTo>
                <a:lnTo>
                  <a:pt x="325004" y="170052"/>
                </a:lnTo>
                <a:lnTo>
                  <a:pt x="361441" y="170052"/>
                </a:lnTo>
                <a:lnTo>
                  <a:pt x="397879" y="170052"/>
                </a:lnTo>
                <a:lnTo>
                  <a:pt x="434339" y="170052"/>
                </a:lnTo>
                <a:lnTo>
                  <a:pt x="440815" y="158623"/>
                </a:lnTo>
                <a:lnTo>
                  <a:pt x="447278" y="147193"/>
                </a:lnTo>
                <a:lnTo>
                  <a:pt x="453717" y="135763"/>
                </a:lnTo>
                <a:lnTo>
                  <a:pt x="460121" y="124333"/>
                </a:lnTo>
                <a:lnTo>
                  <a:pt x="473856" y="141648"/>
                </a:lnTo>
                <a:lnTo>
                  <a:pt x="487616" y="158940"/>
                </a:lnTo>
                <a:lnTo>
                  <a:pt x="501376" y="176232"/>
                </a:lnTo>
                <a:lnTo>
                  <a:pt x="515112" y="193548"/>
                </a:lnTo>
                <a:lnTo>
                  <a:pt x="508825" y="200806"/>
                </a:lnTo>
                <a:lnTo>
                  <a:pt x="502538" y="208089"/>
                </a:lnTo>
                <a:lnTo>
                  <a:pt x="496252" y="215372"/>
                </a:lnTo>
                <a:lnTo>
                  <a:pt x="489965" y="222631"/>
                </a:lnTo>
                <a:lnTo>
                  <a:pt x="489965" y="241679"/>
                </a:lnTo>
                <a:lnTo>
                  <a:pt x="489965" y="260715"/>
                </a:lnTo>
                <a:lnTo>
                  <a:pt x="489965" y="279727"/>
                </a:lnTo>
                <a:lnTo>
                  <a:pt x="489965" y="298703"/>
                </a:lnTo>
                <a:lnTo>
                  <a:pt x="490132" y="326233"/>
                </a:lnTo>
                <a:lnTo>
                  <a:pt x="490632" y="353393"/>
                </a:lnTo>
                <a:lnTo>
                  <a:pt x="491466" y="380196"/>
                </a:lnTo>
                <a:lnTo>
                  <a:pt x="492632" y="406653"/>
                </a:lnTo>
                <a:lnTo>
                  <a:pt x="477869" y="413968"/>
                </a:lnTo>
                <a:lnTo>
                  <a:pt x="463105" y="421259"/>
                </a:lnTo>
                <a:lnTo>
                  <a:pt x="448341" y="428549"/>
                </a:lnTo>
                <a:lnTo>
                  <a:pt x="433577" y="435863"/>
                </a:lnTo>
                <a:lnTo>
                  <a:pt x="433577" y="424434"/>
                </a:lnTo>
                <a:lnTo>
                  <a:pt x="433577" y="413004"/>
                </a:lnTo>
                <a:lnTo>
                  <a:pt x="433577" y="401574"/>
                </a:lnTo>
                <a:lnTo>
                  <a:pt x="433577" y="390144"/>
                </a:lnTo>
                <a:lnTo>
                  <a:pt x="397307" y="390144"/>
                </a:lnTo>
                <a:lnTo>
                  <a:pt x="361061" y="390144"/>
                </a:lnTo>
                <a:lnTo>
                  <a:pt x="324814" y="390144"/>
                </a:lnTo>
                <a:lnTo>
                  <a:pt x="288543" y="390144"/>
                </a:lnTo>
                <a:lnTo>
                  <a:pt x="288543" y="419098"/>
                </a:lnTo>
                <a:lnTo>
                  <a:pt x="288543" y="448040"/>
                </a:lnTo>
                <a:lnTo>
                  <a:pt x="288543" y="476958"/>
                </a:lnTo>
                <a:lnTo>
                  <a:pt x="288543" y="505840"/>
                </a:lnTo>
                <a:lnTo>
                  <a:pt x="330739" y="505840"/>
                </a:lnTo>
                <a:lnTo>
                  <a:pt x="372935" y="505840"/>
                </a:lnTo>
                <a:lnTo>
                  <a:pt x="415131" y="505840"/>
                </a:lnTo>
                <a:lnTo>
                  <a:pt x="457326" y="505840"/>
                </a:lnTo>
                <a:lnTo>
                  <a:pt x="465254" y="494484"/>
                </a:lnTo>
                <a:lnTo>
                  <a:pt x="473217" y="483092"/>
                </a:lnTo>
                <a:lnTo>
                  <a:pt x="481204" y="471676"/>
                </a:lnTo>
                <a:lnTo>
                  <a:pt x="489203" y="460248"/>
                </a:lnTo>
                <a:lnTo>
                  <a:pt x="502654" y="478726"/>
                </a:lnTo>
                <a:lnTo>
                  <a:pt x="516127" y="497204"/>
                </a:lnTo>
                <a:lnTo>
                  <a:pt x="529601" y="515683"/>
                </a:lnTo>
                <a:lnTo>
                  <a:pt x="543051" y="534162"/>
                </a:lnTo>
                <a:lnTo>
                  <a:pt x="536078" y="541325"/>
                </a:lnTo>
                <a:lnTo>
                  <a:pt x="529081" y="548513"/>
                </a:lnTo>
                <a:lnTo>
                  <a:pt x="522085" y="555700"/>
                </a:lnTo>
                <a:lnTo>
                  <a:pt x="515112" y="562863"/>
                </a:lnTo>
                <a:lnTo>
                  <a:pt x="515280" y="626494"/>
                </a:lnTo>
                <a:lnTo>
                  <a:pt x="515794" y="681196"/>
                </a:lnTo>
                <a:lnTo>
                  <a:pt x="516665" y="726991"/>
                </a:lnTo>
                <a:lnTo>
                  <a:pt x="517905" y="763904"/>
                </a:lnTo>
                <a:lnTo>
                  <a:pt x="503142" y="770001"/>
                </a:lnTo>
                <a:lnTo>
                  <a:pt x="488378" y="776097"/>
                </a:lnTo>
                <a:lnTo>
                  <a:pt x="473614" y="782193"/>
                </a:lnTo>
                <a:lnTo>
                  <a:pt x="458850" y="788288"/>
                </a:lnTo>
                <a:lnTo>
                  <a:pt x="458850" y="774783"/>
                </a:lnTo>
                <a:lnTo>
                  <a:pt x="458850" y="761301"/>
                </a:lnTo>
                <a:lnTo>
                  <a:pt x="458850" y="747819"/>
                </a:lnTo>
                <a:lnTo>
                  <a:pt x="458850" y="734313"/>
                </a:lnTo>
                <a:lnTo>
                  <a:pt x="416274" y="734313"/>
                </a:lnTo>
                <a:lnTo>
                  <a:pt x="373697" y="734313"/>
                </a:lnTo>
                <a:lnTo>
                  <a:pt x="331120" y="734313"/>
                </a:lnTo>
                <a:lnTo>
                  <a:pt x="288543" y="734313"/>
                </a:lnTo>
                <a:lnTo>
                  <a:pt x="288650" y="801066"/>
                </a:lnTo>
                <a:lnTo>
                  <a:pt x="288970" y="857613"/>
                </a:lnTo>
                <a:lnTo>
                  <a:pt x="289504" y="903962"/>
                </a:lnTo>
                <a:lnTo>
                  <a:pt x="290250" y="940119"/>
                </a:lnTo>
                <a:lnTo>
                  <a:pt x="291211" y="966088"/>
                </a:lnTo>
                <a:lnTo>
                  <a:pt x="275778" y="974490"/>
                </a:lnTo>
                <a:lnTo>
                  <a:pt x="260334" y="982916"/>
                </a:lnTo>
                <a:lnTo>
                  <a:pt x="244865" y="991342"/>
                </a:lnTo>
                <a:lnTo>
                  <a:pt x="229362" y="999744"/>
                </a:lnTo>
                <a:lnTo>
                  <a:pt x="230384" y="957191"/>
                </a:lnTo>
                <a:lnTo>
                  <a:pt x="231168" y="909385"/>
                </a:lnTo>
                <a:lnTo>
                  <a:pt x="231721" y="856311"/>
                </a:lnTo>
                <a:lnTo>
                  <a:pt x="232048" y="797958"/>
                </a:lnTo>
                <a:lnTo>
                  <a:pt x="232155" y="734313"/>
                </a:lnTo>
                <a:lnTo>
                  <a:pt x="189579" y="734313"/>
                </a:lnTo>
                <a:lnTo>
                  <a:pt x="147002" y="734313"/>
                </a:lnTo>
                <a:lnTo>
                  <a:pt x="104425" y="734313"/>
                </a:lnTo>
                <a:lnTo>
                  <a:pt x="61849" y="734313"/>
                </a:lnTo>
                <a:lnTo>
                  <a:pt x="61849" y="742580"/>
                </a:lnTo>
                <a:lnTo>
                  <a:pt x="61849" y="750824"/>
                </a:lnTo>
                <a:lnTo>
                  <a:pt x="61849" y="759067"/>
                </a:lnTo>
                <a:lnTo>
                  <a:pt x="61849" y="767334"/>
                </a:lnTo>
                <a:lnTo>
                  <a:pt x="46416" y="775642"/>
                </a:lnTo>
                <a:lnTo>
                  <a:pt x="30972" y="783986"/>
                </a:lnTo>
                <a:lnTo>
                  <a:pt x="15503" y="792354"/>
                </a:lnTo>
                <a:lnTo>
                  <a:pt x="0" y="800735"/>
                </a:lnTo>
                <a:lnTo>
                  <a:pt x="1240" y="756015"/>
                </a:lnTo>
                <a:lnTo>
                  <a:pt x="2111" y="713486"/>
                </a:lnTo>
                <a:lnTo>
                  <a:pt x="2625" y="673147"/>
                </a:lnTo>
                <a:lnTo>
                  <a:pt x="2793" y="635000"/>
                </a:lnTo>
                <a:lnTo>
                  <a:pt x="2625" y="596995"/>
                </a:lnTo>
                <a:lnTo>
                  <a:pt x="2111" y="557276"/>
                </a:lnTo>
                <a:lnTo>
                  <a:pt x="1240" y="515842"/>
                </a:lnTo>
                <a:lnTo>
                  <a:pt x="0" y="472694"/>
                </a:lnTo>
                <a:lnTo>
                  <a:pt x="13886" y="480980"/>
                </a:lnTo>
                <a:lnTo>
                  <a:pt x="27749" y="489267"/>
                </a:lnTo>
                <a:lnTo>
                  <a:pt x="41612" y="497554"/>
                </a:lnTo>
                <a:lnTo>
                  <a:pt x="55499" y="505840"/>
                </a:lnTo>
                <a:lnTo>
                  <a:pt x="99675" y="505840"/>
                </a:lnTo>
                <a:lnTo>
                  <a:pt x="143827" y="505840"/>
                </a:lnTo>
                <a:lnTo>
                  <a:pt x="187979" y="505840"/>
                </a:lnTo>
                <a:lnTo>
                  <a:pt x="232155" y="505840"/>
                </a:lnTo>
                <a:lnTo>
                  <a:pt x="232155" y="476958"/>
                </a:lnTo>
                <a:lnTo>
                  <a:pt x="232155" y="448040"/>
                </a:lnTo>
                <a:lnTo>
                  <a:pt x="232155" y="419098"/>
                </a:lnTo>
                <a:lnTo>
                  <a:pt x="232155" y="390144"/>
                </a:lnTo>
                <a:lnTo>
                  <a:pt x="197294" y="390144"/>
                </a:lnTo>
                <a:lnTo>
                  <a:pt x="162432" y="390144"/>
                </a:lnTo>
                <a:lnTo>
                  <a:pt x="127571" y="390144"/>
                </a:lnTo>
                <a:lnTo>
                  <a:pt x="92710" y="390144"/>
                </a:lnTo>
                <a:lnTo>
                  <a:pt x="92710" y="396621"/>
                </a:lnTo>
                <a:lnTo>
                  <a:pt x="92710" y="403098"/>
                </a:lnTo>
                <a:lnTo>
                  <a:pt x="92710" y="409575"/>
                </a:lnTo>
                <a:lnTo>
                  <a:pt x="92710" y="416051"/>
                </a:lnTo>
                <a:lnTo>
                  <a:pt x="77204" y="422032"/>
                </a:lnTo>
                <a:lnTo>
                  <a:pt x="61722" y="427989"/>
                </a:lnTo>
                <a:lnTo>
                  <a:pt x="46239" y="433947"/>
                </a:lnTo>
                <a:lnTo>
                  <a:pt x="30734" y="439927"/>
                </a:lnTo>
                <a:lnTo>
                  <a:pt x="31994" y="397375"/>
                </a:lnTo>
                <a:lnTo>
                  <a:pt x="32908" y="356965"/>
                </a:lnTo>
                <a:lnTo>
                  <a:pt x="33466" y="318698"/>
                </a:lnTo>
                <a:lnTo>
                  <a:pt x="33654" y="282575"/>
                </a:lnTo>
                <a:lnTo>
                  <a:pt x="33466" y="246645"/>
                </a:lnTo>
                <a:lnTo>
                  <a:pt x="32908" y="208978"/>
                </a:lnTo>
                <a:lnTo>
                  <a:pt x="31994" y="169596"/>
                </a:lnTo>
                <a:lnTo>
                  <a:pt x="30734" y="128524"/>
                </a:lnTo>
                <a:lnTo>
                  <a:pt x="45402" y="138906"/>
                </a:lnTo>
                <a:lnTo>
                  <a:pt x="60070" y="149288"/>
                </a:lnTo>
                <a:lnTo>
                  <a:pt x="74739" y="159670"/>
                </a:lnTo>
                <a:lnTo>
                  <a:pt x="89407" y="170052"/>
                </a:lnTo>
                <a:lnTo>
                  <a:pt x="125124" y="170052"/>
                </a:lnTo>
                <a:lnTo>
                  <a:pt x="160829" y="170052"/>
                </a:lnTo>
                <a:lnTo>
                  <a:pt x="196510" y="170052"/>
                </a:lnTo>
                <a:lnTo>
                  <a:pt x="232155" y="170052"/>
                </a:lnTo>
                <a:lnTo>
                  <a:pt x="232155" y="161786"/>
                </a:lnTo>
                <a:lnTo>
                  <a:pt x="232155" y="153542"/>
                </a:lnTo>
                <a:lnTo>
                  <a:pt x="232155" y="145299"/>
                </a:lnTo>
                <a:lnTo>
                  <a:pt x="232155" y="137033"/>
                </a:lnTo>
                <a:lnTo>
                  <a:pt x="231987" y="105531"/>
                </a:lnTo>
                <a:lnTo>
                  <a:pt x="231473" y="72183"/>
                </a:lnTo>
                <a:lnTo>
                  <a:pt x="230602" y="37002"/>
                </a:lnTo>
                <a:lnTo>
                  <a:pt x="229362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8991727" y="6539104"/>
            <a:ext cx="153035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05"/>
              </a:lnSpc>
            </a:pPr>
            <a:r>
              <a:rPr dirty="0" sz="2000">
                <a:solidFill>
                  <a:srgbClr val="6600FF"/>
                </a:solidFill>
                <a:latin typeface="SimSun"/>
                <a:cs typeface="SimSun"/>
              </a:rPr>
              <a:t>1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5999" cy="102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261098"/>
            <a:ext cx="2576576" cy="552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6485" algn="l"/>
              </a:tabLst>
            </a:pPr>
            <a:r>
              <a:rPr dirty="0" spc="15"/>
              <a:t>第</a:t>
            </a:r>
            <a:r>
              <a:rPr dirty="0" spc="-265"/>
              <a:t>4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-5"/>
              <a:t>串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r>
              <a:rPr dirty="0"/>
              <a:t>25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8950" y="2420620"/>
            <a:ext cx="8737600" cy="1090930"/>
          </a:xfrm>
          <a:prstGeom prst="rect">
            <a:avLst/>
          </a:prstGeom>
          <a:ln w="12700">
            <a:solidFill>
              <a:srgbClr val="808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初始条件</a:t>
            </a:r>
            <a:r>
              <a:rPr dirty="0" sz="2800" spc="-5" b="1">
                <a:solidFill>
                  <a:srgbClr val="FF3300"/>
                </a:solidFill>
                <a:latin typeface="Microsoft JhengHei"/>
                <a:cs typeface="Microsoft JhengHei"/>
              </a:rPr>
              <a:t>：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串</a:t>
            </a:r>
            <a:r>
              <a:rPr dirty="0" sz="2800" b="1">
                <a:solidFill>
                  <a:srgbClr val="0707F8"/>
                </a:solidFill>
                <a:latin typeface="Times New Roman"/>
                <a:cs typeface="Times New Roman"/>
              </a:rPr>
              <a:t>S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和</a:t>
            </a:r>
            <a:r>
              <a:rPr dirty="0" sz="2800" spc="-10" b="1">
                <a:solidFill>
                  <a:srgbClr val="0707F8"/>
                </a:solidFill>
                <a:latin typeface="Times New Roman"/>
                <a:cs typeface="Times New Roman"/>
              </a:rPr>
              <a:t>T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存在</a:t>
            </a:r>
            <a:r>
              <a:rPr dirty="0" sz="2800" spc="-5" b="1">
                <a:solidFill>
                  <a:srgbClr val="0707F8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-5" b="1">
                <a:solidFill>
                  <a:srgbClr val="0707F8"/>
                </a:solidFill>
                <a:latin typeface="Times New Roman"/>
                <a:cs typeface="Times New Roman"/>
              </a:rPr>
              <a:t>T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是</a:t>
            </a:r>
            <a:r>
              <a:rPr dirty="0" sz="2800" spc="15" b="1">
                <a:solidFill>
                  <a:srgbClr val="0707F8"/>
                </a:solidFill>
                <a:latin typeface="Microsoft JhengHei"/>
                <a:cs typeface="Microsoft JhengHei"/>
              </a:rPr>
              <a:t>非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空串</a:t>
            </a:r>
            <a:r>
              <a:rPr dirty="0" sz="2800" spc="-5" b="1">
                <a:solidFill>
                  <a:srgbClr val="0707F8"/>
                </a:solidFill>
                <a:latin typeface="Microsoft JhengHei"/>
                <a:cs typeface="Microsoft JhengHei"/>
              </a:rPr>
              <a:t>，</a:t>
            </a:r>
            <a:endParaRPr sz="2800">
              <a:latin typeface="Microsoft JhengHei"/>
              <a:cs typeface="Microsoft JhengHei"/>
            </a:endParaRPr>
          </a:p>
          <a:p>
            <a:pPr marL="1870075">
              <a:lnSpc>
                <a:spcPct val="100000"/>
              </a:lnSpc>
              <a:spcBef>
                <a:spcPts val="840"/>
              </a:spcBef>
            </a:pPr>
            <a:r>
              <a:rPr dirty="0" sz="2800" spc="-5" b="1">
                <a:solidFill>
                  <a:srgbClr val="0707F8"/>
                </a:solidFill>
                <a:latin typeface="Times New Roman"/>
                <a:cs typeface="Times New Roman"/>
              </a:rPr>
              <a:t>1≤pos≤StrLength(S)</a:t>
            </a:r>
            <a:r>
              <a:rPr dirty="0" sz="2800" spc="-5" b="1">
                <a:solidFill>
                  <a:srgbClr val="0707F8"/>
                </a:solidFill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267" y="1578610"/>
            <a:ext cx="27705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3333FF"/>
                </a:solidFill>
                <a:latin typeface="Times New Roman"/>
                <a:cs typeface="Times New Roman"/>
              </a:rPr>
              <a:t>INDEX </a:t>
            </a:r>
            <a:r>
              <a:rPr dirty="0" sz="2800" b="1">
                <a:solidFill>
                  <a:srgbClr val="3333FF"/>
                </a:solidFill>
                <a:latin typeface="Times New Roman"/>
                <a:cs typeface="Times New Roman"/>
              </a:rPr>
              <a:t>(S, </a:t>
            </a:r>
            <a:r>
              <a:rPr dirty="0" sz="2800" spc="-110" b="1">
                <a:solidFill>
                  <a:srgbClr val="3333FF"/>
                </a:solidFill>
                <a:latin typeface="Times New Roman"/>
                <a:cs typeface="Times New Roman"/>
              </a:rPr>
              <a:t>T,</a:t>
            </a:r>
            <a:r>
              <a:rPr dirty="0" sz="2800" spc="-114" b="1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3333FF"/>
                </a:solidFill>
                <a:latin typeface="Times New Roman"/>
                <a:cs typeface="Times New Roman"/>
              </a:rPr>
              <a:t>pos)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042" y="0"/>
            <a:ext cx="3665854" cy="117856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4.3</a:t>
            </a:r>
            <a:r>
              <a:rPr dirty="0" sz="2800" spc="-20" b="1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串的模式匹配算法</a:t>
            </a:r>
            <a:endParaRPr sz="2800">
              <a:latin typeface="Microsoft JhengHei"/>
              <a:cs typeface="Microsoft JhengHei"/>
            </a:endParaRPr>
          </a:p>
          <a:p>
            <a:pPr marL="560705" indent="-406400">
              <a:lnSpc>
                <a:spcPct val="100000"/>
              </a:lnSpc>
              <a:spcBef>
                <a:spcPts val="1175"/>
              </a:spcBef>
              <a:buFont typeface="Wingdings"/>
              <a:buChar char=""/>
              <a:tabLst>
                <a:tab pos="561340" algn="l"/>
              </a:tabLst>
            </a:pP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串匹</a:t>
            </a: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配</a:t>
            </a: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(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查找</a:t>
            </a: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)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的定义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950" y="3667759"/>
            <a:ext cx="8737600" cy="1623060"/>
          </a:xfrm>
          <a:prstGeom prst="rect">
            <a:avLst/>
          </a:prstGeom>
          <a:ln w="12700">
            <a:solidFill>
              <a:srgbClr val="808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操作结果</a:t>
            </a:r>
            <a:r>
              <a:rPr dirty="0" sz="2800" spc="-5" b="1">
                <a:solidFill>
                  <a:srgbClr val="FF3300"/>
                </a:solidFill>
                <a:latin typeface="Microsoft JhengHei"/>
                <a:cs typeface="Microsoft JhengHei"/>
              </a:rPr>
              <a:t>：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若主</a:t>
            </a:r>
            <a:r>
              <a:rPr dirty="0" sz="2800" b="1">
                <a:solidFill>
                  <a:srgbClr val="0707F8"/>
                </a:solidFill>
                <a:latin typeface="Microsoft JhengHei"/>
                <a:cs typeface="Microsoft JhengHei"/>
              </a:rPr>
              <a:t>串</a:t>
            </a:r>
            <a:r>
              <a:rPr dirty="0" sz="2800" b="1">
                <a:solidFill>
                  <a:srgbClr val="0707F8"/>
                </a:solidFill>
                <a:latin typeface="Times New Roman"/>
                <a:cs typeface="Times New Roman"/>
              </a:rPr>
              <a:t>S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中存在和</a:t>
            </a:r>
            <a:r>
              <a:rPr dirty="0" sz="2800" b="1">
                <a:solidFill>
                  <a:srgbClr val="0707F8"/>
                </a:solidFill>
                <a:latin typeface="Microsoft JhengHei"/>
                <a:cs typeface="Microsoft JhengHei"/>
              </a:rPr>
              <a:t>串</a:t>
            </a:r>
            <a:r>
              <a:rPr dirty="0" sz="2800" b="1">
                <a:solidFill>
                  <a:srgbClr val="0707F8"/>
                </a:solidFill>
                <a:latin typeface="Times New Roman"/>
                <a:cs typeface="Times New Roman"/>
              </a:rPr>
              <a:t>T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值相</a:t>
            </a:r>
            <a:r>
              <a:rPr dirty="0" sz="2800" spc="15" b="1">
                <a:solidFill>
                  <a:srgbClr val="0707F8"/>
                </a:solidFill>
                <a:latin typeface="Microsoft JhengHei"/>
                <a:cs typeface="Microsoft JhengHei"/>
              </a:rPr>
              <a:t>同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15" b="1">
                <a:solidFill>
                  <a:srgbClr val="0707F8"/>
                </a:solidFill>
                <a:latin typeface="Microsoft JhengHei"/>
                <a:cs typeface="Microsoft JhengHei"/>
              </a:rPr>
              <a:t>子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串返</a:t>
            </a:r>
            <a:r>
              <a:rPr dirty="0" sz="2800" spc="15" b="1">
                <a:solidFill>
                  <a:srgbClr val="0707F8"/>
                </a:solidFill>
                <a:latin typeface="Microsoft JhengHei"/>
                <a:cs typeface="Microsoft JhengHei"/>
              </a:rPr>
              <a:t>回</a:t>
            </a:r>
            <a:r>
              <a:rPr dirty="0" sz="2800" spc="-5" b="1">
                <a:solidFill>
                  <a:srgbClr val="0707F8"/>
                </a:solidFill>
                <a:latin typeface="Microsoft JhengHei"/>
                <a:cs typeface="Microsoft JhengHei"/>
              </a:rPr>
              <a:t>它</a:t>
            </a:r>
            <a:endParaRPr sz="2800">
              <a:latin typeface="Microsoft JhengHei"/>
              <a:cs typeface="Microsoft JhengHei"/>
            </a:endParaRPr>
          </a:p>
          <a:p>
            <a:pPr marL="90805" marR="431800">
              <a:lnSpc>
                <a:spcPct val="125000"/>
              </a:lnSpc>
              <a:spcBef>
                <a:spcPts val="5"/>
              </a:spcBef>
            </a:pP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在主</a:t>
            </a:r>
            <a:r>
              <a:rPr dirty="0" sz="2800" b="1">
                <a:solidFill>
                  <a:srgbClr val="0707F8"/>
                </a:solidFill>
                <a:latin typeface="Microsoft JhengHei"/>
                <a:cs typeface="Microsoft JhengHei"/>
              </a:rPr>
              <a:t>串</a:t>
            </a:r>
            <a:r>
              <a:rPr dirty="0" sz="2800" spc="-5" b="1">
                <a:solidFill>
                  <a:srgbClr val="0707F8"/>
                </a:solidFill>
                <a:latin typeface="Times New Roman"/>
                <a:cs typeface="Times New Roman"/>
              </a:rPr>
              <a:t>S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中</a:t>
            </a:r>
            <a:r>
              <a:rPr dirty="0" sz="2800" b="1">
                <a:solidFill>
                  <a:srgbClr val="0707F8"/>
                </a:solidFill>
                <a:latin typeface="Microsoft JhengHei"/>
                <a:cs typeface="Microsoft JhengHei"/>
              </a:rPr>
              <a:t>第</a:t>
            </a:r>
            <a:r>
              <a:rPr dirty="0" sz="2800" b="1">
                <a:solidFill>
                  <a:srgbClr val="0707F8"/>
                </a:solidFill>
                <a:latin typeface="Times New Roman"/>
                <a:cs typeface="Times New Roman"/>
              </a:rPr>
              <a:t>pos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个字符之后第一次</a:t>
            </a:r>
            <a:r>
              <a:rPr dirty="0" sz="2800" spc="-15" b="1">
                <a:solidFill>
                  <a:srgbClr val="0707F8"/>
                </a:solidFill>
                <a:latin typeface="Microsoft JhengHei"/>
                <a:cs typeface="Microsoft JhengHei"/>
              </a:rPr>
              <a:t>出</a:t>
            </a:r>
            <a:r>
              <a:rPr dirty="0" sz="2800" spc="15" b="1">
                <a:solidFill>
                  <a:srgbClr val="0707F8"/>
                </a:solidFill>
                <a:latin typeface="Microsoft JhengHei"/>
                <a:cs typeface="Microsoft JhengHei"/>
              </a:rPr>
              <a:t>现</a:t>
            </a:r>
            <a:r>
              <a:rPr dirty="0" sz="2800" b="1">
                <a:solidFill>
                  <a:srgbClr val="0707F8"/>
                </a:solidFill>
                <a:latin typeface="Microsoft JhengHei"/>
                <a:cs typeface="Microsoft JhengHei"/>
              </a:rPr>
              <a:t>的位</a:t>
            </a:r>
            <a:r>
              <a:rPr dirty="0" sz="2800" spc="15" b="1">
                <a:solidFill>
                  <a:srgbClr val="0707F8"/>
                </a:solidFill>
                <a:latin typeface="Microsoft JhengHei"/>
                <a:cs typeface="Microsoft JhengHei"/>
              </a:rPr>
              <a:t>置</a:t>
            </a:r>
            <a:r>
              <a:rPr dirty="0" sz="2800" b="1">
                <a:solidFill>
                  <a:srgbClr val="0707F8"/>
                </a:solidFill>
                <a:latin typeface="Microsoft JhengHei"/>
                <a:cs typeface="Microsoft JhengHei"/>
              </a:rPr>
              <a:t>；</a:t>
            </a:r>
            <a:r>
              <a:rPr dirty="0" sz="2800" spc="15" b="1">
                <a:solidFill>
                  <a:srgbClr val="0707F8"/>
                </a:solidFill>
                <a:latin typeface="Microsoft JhengHei"/>
                <a:cs typeface="Microsoft JhengHei"/>
              </a:rPr>
              <a:t>否</a:t>
            </a:r>
            <a:r>
              <a:rPr dirty="0" sz="2800" spc="-5" b="1">
                <a:solidFill>
                  <a:srgbClr val="0707F8"/>
                </a:solidFill>
                <a:latin typeface="Microsoft JhengHei"/>
                <a:cs typeface="Microsoft JhengHei"/>
              </a:rPr>
              <a:t>则 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函</a:t>
            </a:r>
            <a:r>
              <a:rPr dirty="0" sz="2800" spc="-5" b="1">
                <a:solidFill>
                  <a:srgbClr val="0707F8"/>
                </a:solidFill>
                <a:latin typeface="Microsoft JhengHei"/>
                <a:cs typeface="Microsoft JhengHei"/>
              </a:rPr>
              <a:t>数</a:t>
            </a:r>
            <a:r>
              <a:rPr dirty="0" sz="2800" spc="15" b="1">
                <a:solidFill>
                  <a:srgbClr val="0707F8"/>
                </a:solidFill>
                <a:latin typeface="Microsoft JhengHei"/>
                <a:cs typeface="Microsoft JhengHei"/>
              </a:rPr>
              <a:t> 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值</a:t>
            </a:r>
            <a:r>
              <a:rPr dirty="0" sz="2800" b="1">
                <a:solidFill>
                  <a:srgbClr val="0707F8"/>
                </a:solidFill>
                <a:latin typeface="Microsoft JhengHei"/>
                <a:cs typeface="Microsoft JhengHei"/>
              </a:rPr>
              <a:t>为</a:t>
            </a:r>
            <a:r>
              <a:rPr dirty="0" sz="2800" b="1">
                <a:solidFill>
                  <a:srgbClr val="0707F8"/>
                </a:solidFill>
                <a:latin typeface="Times New Roman"/>
                <a:cs typeface="Times New Roman"/>
              </a:rPr>
              <a:t>0</a:t>
            </a:r>
            <a:r>
              <a:rPr dirty="0" sz="2800" spc="-5" b="1">
                <a:solidFill>
                  <a:srgbClr val="0707F8"/>
                </a:solidFill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905999" cy="102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261098"/>
            <a:ext cx="2576576" cy="552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6485" algn="l"/>
              </a:tabLst>
            </a:pPr>
            <a:r>
              <a:rPr dirty="0" spc="15"/>
              <a:t>第</a:t>
            </a:r>
            <a:r>
              <a:rPr dirty="0" spc="-265"/>
              <a:t>4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-5"/>
              <a:t>串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r>
              <a:rPr dirty="0"/>
              <a:t>26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042" y="141173"/>
            <a:ext cx="367855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4.3.1</a:t>
            </a:r>
            <a:r>
              <a:rPr dirty="0" sz="2800" spc="-45" b="1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模式匹配简单算法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840" y="884450"/>
            <a:ext cx="8209280" cy="2586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57200" marR="2099310" indent="-445134">
              <a:lnSpc>
                <a:spcPct val="120100"/>
              </a:lnSpc>
              <a:spcBef>
                <a:spcPts val="95"/>
              </a:spcBef>
              <a:tabLst>
                <a:tab pos="1835785" algn="l"/>
              </a:tabLst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int Index(SString S, SString </a:t>
            </a:r>
            <a:r>
              <a:rPr dirty="0" sz="2800" spc="-110" b="1">
                <a:solidFill>
                  <a:srgbClr val="0000FF"/>
                </a:solidFill>
                <a:latin typeface="Times New Roman"/>
                <a:cs typeface="Times New Roman"/>
              </a:rPr>
              <a:t>T,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int pos) {  i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pos;	j =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1;</a:t>
            </a:r>
            <a:endParaRPr sz="28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670"/>
              </a:spcBef>
            </a:pPr>
            <a:r>
              <a:rPr dirty="0" sz="2800" spc="-10" b="1">
                <a:solidFill>
                  <a:srgbClr val="FF3300"/>
                </a:solidFill>
                <a:latin typeface="Times New Roman"/>
                <a:cs typeface="Times New Roman"/>
              </a:rPr>
              <a:t>while 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(i &lt;= S[0] &amp;&amp; j &lt;= T[0])</a:t>
            </a:r>
            <a:r>
              <a:rPr dirty="0" sz="2800" spc="45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545465">
              <a:lnSpc>
                <a:spcPct val="100000"/>
              </a:lnSpc>
              <a:spcBef>
                <a:spcPts val="675"/>
              </a:spcBef>
              <a:tabLst>
                <a:tab pos="3912870" algn="l"/>
                <a:tab pos="5056505" algn="l"/>
              </a:tabLst>
            </a:pP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if </a:t>
            </a:r>
            <a:r>
              <a:rPr dirty="0" sz="2800" b="1">
                <a:solidFill>
                  <a:srgbClr val="FF3300"/>
                </a:solidFill>
                <a:latin typeface="Times New Roman"/>
                <a:cs typeface="Times New Roman"/>
              </a:rPr>
              <a:t>(S[i] 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== T[j])</a:t>
            </a:r>
            <a:r>
              <a:rPr dirty="0" sz="2800" spc="5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{</a:t>
            </a:r>
            <a:r>
              <a:rPr dirty="0" sz="280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++i;	++j;</a:t>
            </a:r>
            <a:r>
              <a:rPr dirty="0" sz="2800" spc="3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}	</a:t>
            </a:r>
            <a:r>
              <a:rPr dirty="0" sz="2800" spc="-5" b="1">
                <a:latin typeface="Times New Roman"/>
                <a:cs typeface="Times New Roman"/>
              </a:rPr>
              <a:t>//</a:t>
            </a:r>
            <a:r>
              <a:rPr dirty="0" sz="2800" spc="-75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Microsoft JhengHei"/>
                <a:cs typeface="Microsoft JhengHei"/>
              </a:rPr>
              <a:t>继续比较后继字符</a:t>
            </a:r>
            <a:endParaRPr sz="2800">
              <a:latin typeface="Microsoft JhengHei"/>
              <a:cs typeface="Microsoft JhengHei"/>
            </a:endParaRPr>
          </a:p>
          <a:p>
            <a:pPr marL="545465">
              <a:lnSpc>
                <a:spcPct val="100000"/>
              </a:lnSpc>
              <a:spcBef>
                <a:spcPts val="675"/>
              </a:spcBef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else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2570" y="3531234"/>
            <a:ext cx="387857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//</a:t>
            </a:r>
            <a:r>
              <a:rPr dirty="0" sz="2800" spc="-75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Microsoft JhengHei"/>
                <a:cs typeface="Microsoft JhengHei"/>
              </a:rPr>
              <a:t>指针后退重新开始匹配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1840" y="3445027"/>
            <a:ext cx="4307840" cy="258699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545465">
              <a:lnSpc>
                <a:spcPct val="100000"/>
              </a:lnSpc>
              <a:spcBef>
                <a:spcPts val="775"/>
              </a:spcBef>
              <a:tabLst>
                <a:tab pos="2356485" algn="l"/>
              </a:tabLst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{ i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i-j+2;	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j = 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1;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 }</a:t>
            </a:r>
            <a:endParaRPr sz="28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670"/>
              </a:spcBef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279400" marR="5080">
              <a:lnSpc>
                <a:spcPct val="120000"/>
              </a:lnSpc>
              <a:tabLst>
                <a:tab pos="2146300" algn="l"/>
                <a:tab pos="3304540" algn="l"/>
              </a:tabLst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dirty="0" sz="2800" spc="1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dirty="0" sz="2800" spc="-5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T[0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2800" spc="-65" b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eturn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2800" spc="10" b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-T[0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; 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else </a:t>
            </a:r>
            <a:r>
              <a:rPr dirty="0" sz="2800" spc="-15" b="1">
                <a:solidFill>
                  <a:srgbClr val="0000FF"/>
                </a:solidFill>
                <a:latin typeface="Times New Roman"/>
                <a:cs typeface="Times New Roman"/>
              </a:rPr>
              <a:t>return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0;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} //</a:t>
            </a:r>
            <a:r>
              <a:rPr dirty="0" sz="2800" spc="-2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Index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905999" cy="102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261098"/>
            <a:ext cx="2576576" cy="552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6485" algn="l"/>
              </a:tabLst>
            </a:pPr>
            <a:r>
              <a:rPr dirty="0" spc="15"/>
              <a:t>第</a:t>
            </a:r>
            <a:r>
              <a:rPr dirty="0" spc="-265"/>
              <a:t>4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-5"/>
              <a:t>串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1975" y="1343660"/>
            <a:ext cx="8785225" cy="1837689"/>
          </a:xfrm>
          <a:prstGeom prst="rect">
            <a:avLst/>
          </a:prstGeom>
          <a:ln w="12700">
            <a:solidFill>
              <a:srgbClr val="808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535940">
              <a:lnSpc>
                <a:spcPct val="100000"/>
              </a:lnSpc>
              <a:spcBef>
                <a:spcPts val="295"/>
              </a:spcBef>
            </a:pPr>
            <a:r>
              <a:rPr dirty="0" sz="2800" b="1">
                <a:latin typeface="Microsoft JhengHei"/>
                <a:cs typeface="Microsoft JhengHei"/>
              </a:rPr>
              <a:t>讨论下面这种情况的时间复杂性</a:t>
            </a:r>
            <a:r>
              <a:rPr dirty="0" sz="2800" spc="10" b="1">
                <a:latin typeface="Microsoft JhengHei"/>
                <a:cs typeface="Microsoft JhengHei"/>
              </a:rPr>
              <a:t>，</a:t>
            </a:r>
            <a:r>
              <a:rPr dirty="0" sz="2800" spc="15" b="1">
                <a:latin typeface="Microsoft JhengHei"/>
                <a:cs typeface="Microsoft JhengHei"/>
              </a:rPr>
              <a:t>设</a:t>
            </a:r>
            <a:r>
              <a:rPr dirty="0" sz="2800" spc="-5" b="1">
                <a:latin typeface="Times New Roman"/>
                <a:cs typeface="Times New Roman"/>
              </a:rPr>
              <a:t>S</a:t>
            </a:r>
            <a:r>
              <a:rPr dirty="0" sz="2800" spc="10" b="1">
                <a:latin typeface="Microsoft JhengHei"/>
                <a:cs typeface="Microsoft JhengHei"/>
              </a:rPr>
              <a:t>串</a:t>
            </a:r>
            <a:r>
              <a:rPr dirty="0" sz="2800" b="1">
                <a:latin typeface="Microsoft JhengHei"/>
                <a:cs typeface="Microsoft JhengHei"/>
              </a:rPr>
              <a:t>长</a:t>
            </a:r>
            <a:r>
              <a:rPr dirty="0" sz="2800" spc="-5" b="1">
                <a:latin typeface="Microsoft JhengHei"/>
                <a:cs typeface="Microsoft JhengHei"/>
              </a:rPr>
              <a:t>为</a:t>
            </a:r>
            <a:endParaRPr sz="2800">
              <a:latin typeface="Microsoft JhengHei"/>
              <a:cs typeface="Microsoft JhengHei"/>
            </a:endParaRPr>
          </a:p>
          <a:p>
            <a:pPr marL="91440">
              <a:lnSpc>
                <a:spcPct val="100000"/>
              </a:lnSpc>
            </a:pPr>
            <a:r>
              <a:rPr dirty="0" sz="2800" b="1">
                <a:latin typeface="Times New Roman"/>
                <a:cs typeface="Times New Roman"/>
              </a:rPr>
              <a:t>n</a:t>
            </a:r>
            <a:r>
              <a:rPr dirty="0" sz="2800" b="1">
                <a:latin typeface="Microsoft JhengHei"/>
                <a:cs typeface="Microsoft JhengHei"/>
              </a:rPr>
              <a:t>，</a:t>
            </a:r>
            <a:r>
              <a:rPr dirty="0" sz="2800" b="1">
                <a:latin typeface="Times New Roman"/>
                <a:cs typeface="Times New Roman"/>
              </a:rPr>
              <a:t>T</a:t>
            </a:r>
            <a:r>
              <a:rPr dirty="0" sz="2800" spc="5" b="1">
                <a:latin typeface="Microsoft JhengHei"/>
                <a:cs typeface="Microsoft JhengHei"/>
              </a:rPr>
              <a:t>串长为</a:t>
            </a:r>
            <a:r>
              <a:rPr dirty="0" sz="2800" spc="-10" b="1">
                <a:latin typeface="Times New Roman"/>
                <a:cs typeface="Times New Roman"/>
              </a:rPr>
              <a:t>m</a:t>
            </a:r>
            <a:r>
              <a:rPr dirty="0" sz="2800" spc="-5" b="1"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  <a:p>
            <a:pPr marL="618490" marR="3653154" indent="5715">
              <a:lnSpc>
                <a:spcPct val="100000"/>
              </a:lnSpc>
            </a:pPr>
            <a:r>
              <a:rPr dirty="0" sz="2800" b="1">
                <a:latin typeface="Times New Roman"/>
                <a:cs typeface="Times New Roman"/>
              </a:rPr>
              <a:t>S</a:t>
            </a:r>
            <a:r>
              <a:rPr dirty="0" sz="2800" b="1">
                <a:latin typeface="Microsoft JhengHei"/>
                <a:cs typeface="Microsoft JhengHei"/>
              </a:rPr>
              <a:t>：</a:t>
            </a:r>
            <a:r>
              <a:rPr dirty="0" sz="2800" b="1">
                <a:latin typeface="Times New Roman"/>
                <a:cs typeface="Times New Roman"/>
              </a:rPr>
              <a:t>a </a:t>
            </a:r>
            <a:r>
              <a:rPr dirty="0" sz="2800" spc="-5" b="1">
                <a:latin typeface="Times New Roman"/>
                <a:cs typeface="Times New Roman"/>
              </a:rPr>
              <a:t>b c d e f g h 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j k l </a:t>
            </a:r>
            <a:r>
              <a:rPr dirty="0" sz="2800" spc="-5" b="1">
                <a:latin typeface="Times New Roman"/>
                <a:cs typeface="Times New Roman"/>
              </a:rPr>
              <a:t>l k c d e  T</a:t>
            </a:r>
            <a:r>
              <a:rPr dirty="0" sz="2800" spc="-5" b="1">
                <a:latin typeface="Microsoft JhengHei"/>
                <a:cs typeface="Microsoft JhengHei"/>
              </a:rPr>
              <a:t>：</a:t>
            </a:r>
            <a:r>
              <a:rPr dirty="0" sz="2800" spc="-5" b="1">
                <a:latin typeface="Times New Roman"/>
                <a:cs typeface="Times New Roman"/>
              </a:rPr>
              <a:t>j k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042" y="0"/>
            <a:ext cx="3678554" cy="1149985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4.3.1</a:t>
            </a:r>
            <a:r>
              <a:rPr dirty="0" sz="2800" spc="-60" b="1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模式匹配简单算法</a:t>
            </a:r>
            <a:endParaRPr sz="2800">
              <a:latin typeface="Microsoft JhengHei"/>
              <a:cs typeface="Microsoft JhengHei"/>
            </a:endParaRPr>
          </a:p>
          <a:p>
            <a:pPr marL="847725" indent="-405765">
              <a:lnSpc>
                <a:spcPct val="100000"/>
              </a:lnSpc>
              <a:spcBef>
                <a:spcPts val="1065"/>
              </a:spcBef>
              <a:buFont typeface="Wingdings"/>
              <a:buChar char=""/>
              <a:tabLst>
                <a:tab pos="848360" algn="l"/>
              </a:tabLst>
            </a:pP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时间复杂性分析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1337" y="5759450"/>
            <a:ext cx="8823325" cy="0"/>
          </a:xfrm>
          <a:custGeom>
            <a:avLst/>
            <a:gdLst/>
            <a:ahLst/>
            <a:cxnLst/>
            <a:rect l="l" t="t" r="r" b="b"/>
            <a:pathLst>
              <a:path w="8823325" h="0">
                <a:moveTo>
                  <a:pt x="0" y="0"/>
                </a:moveTo>
                <a:lnTo>
                  <a:pt x="8823261" y="0"/>
                </a:lnTo>
              </a:path>
            </a:pathLst>
          </a:custGeom>
          <a:ln w="12700">
            <a:solidFill>
              <a:srgbClr val="8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7687" y="3277870"/>
            <a:ext cx="0" cy="2475230"/>
          </a:xfrm>
          <a:custGeom>
            <a:avLst/>
            <a:gdLst/>
            <a:ahLst/>
            <a:cxnLst/>
            <a:rect l="l" t="t" r="r" b="b"/>
            <a:pathLst>
              <a:path w="0" h="2475229">
                <a:moveTo>
                  <a:pt x="0" y="0"/>
                </a:moveTo>
                <a:lnTo>
                  <a:pt x="0" y="2475230"/>
                </a:lnTo>
              </a:path>
            </a:pathLst>
          </a:custGeom>
          <a:ln w="12700">
            <a:solidFill>
              <a:srgbClr val="8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1337" y="3271520"/>
            <a:ext cx="8823325" cy="0"/>
          </a:xfrm>
          <a:custGeom>
            <a:avLst/>
            <a:gdLst/>
            <a:ahLst/>
            <a:cxnLst/>
            <a:rect l="l" t="t" r="r" b="b"/>
            <a:pathLst>
              <a:path w="8823325" h="0">
                <a:moveTo>
                  <a:pt x="0" y="0"/>
                </a:moveTo>
                <a:lnTo>
                  <a:pt x="8823261" y="0"/>
                </a:lnTo>
              </a:path>
            </a:pathLst>
          </a:custGeom>
          <a:ln w="12700">
            <a:solidFill>
              <a:srgbClr val="8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358248" y="3278123"/>
            <a:ext cx="0" cy="2475230"/>
          </a:xfrm>
          <a:custGeom>
            <a:avLst/>
            <a:gdLst/>
            <a:ahLst/>
            <a:cxnLst/>
            <a:rect l="l" t="t" r="r" b="b"/>
            <a:pathLst>
              <a:path w="0" h="2475229">
                <a:moveTo>
                  <a:pt x="0" y="0"/>
                </a:moveTo>
                <a:lnTo>
                  <a:pt x="0" y="2474976"/>
                </a:lnTo>
              </a:path>
            </a:pathLst>
          </a:custGeom>
          <a:ln w="12700">
            <a:solidFill>
              <a:srgbClr val="8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6737" y="5734050"/>
            <a:ext cx="8772525" cy="0"/>
          </a:xfrm>
          <a:custGeom>
            <a:avLst/>
            <a:gdLst/>
            <a:ahLst/>
            <a:cxnLst/>
            <a:rect l="l" t="t" r="r" b="b"/>
            <a:pathLst>
              <a:path w="8772525" h="0">
                <a:moveTo>
                  <a:pt x="0" y="0"/>
                </a:moveTo>
                <a:lnTo>
                  <a:pt x="8772461" y="0"/>
                </a:lnTo>
              </a:path>
            </a:pathLst>
          </a:custGeom>
          <a:ln w="12700">
            <a:solidFill>
              <a:srgbClr val="8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3087" y="3303270"/>
            <a:ext cx="0" cy="2424430"/>
          </a:xfrm>
          <a:custGeom>
            <a:avLst/>
            <a:gdLst/>
            <a:ahLst/>
            <a:cxnLst/>
            <a:rect l="l" t="t" r="r" b="b"/>
            <a:pathLst>
              <a:path w="0" h="2424429">
                <a:moveTo>
                  <a:pt x="0" y="0"/>
                </a:moveTo>
                <a:lnTo>
                  <a:pt x="0" y="2424430"/>
                </a:lnTo>
              </a:path>
            </a:pathLst>
          </a:custGeom>
          <a:ln w="12700">
            <a:solidFill>
              <a:srgbClr val="8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6737" y="3296920"/>
            <a:ext cx="8772525" cy="0"/>
          </a:xfrm>
          <a:custGeom>
            <a:avLst/>
            <a:gdLst/>
            <a:ahLst/>
            <a:cxnLst/>
            <a:rect l="l" t="t" r="r" b="b"/>
            <a:pathLst>
              <a:path w="8772525" h="0">
                <a:moveTo>
                  <a:pt x="0" y="0"/>
                </a:moveTo>
                <a:lnTo>
                  <a:pt x="8772461" y="0"/>
                </a:lnTo>
              </a:path>
            </a:pathLst>
          </a:custGeom>
          <a:ln w="12700">
            <a:solidFill>
              <a:srgbClr val="8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332848" y="3303523"/>
            <a:ext cx="0" cy="2424430"/>
          </a:xfrm>
          <a:custGeom>
            <a:avLst/>
            <a:gdLst/>
            <a:ahLst/>
            <a:cxnLst/>
            <a:rect l="l" t="t" r="r" b="b"/>
            <a:pathLst>
              <a:path w="0" h="2424429">
                <a:moveTo>
                  <a:pt x="0" y="0"/>
                </a:moveTo>
                <a:lnTo>
                  <a:pt x="0" y="2424176"/>
                </a:lnTo>
              </a:path>
            </a:pathLst>
          </a:custGeom>
          <a:ln w="12700">
            <a:solidFill>
              <a:srgbClr val="8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72667" y="3272180"/>
            <a:ext cx="8052434" cy="2372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假设从第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个位置匹配成功，</a:t>
            </a:r>
            <a:r>
              <a:rPr dirty="0" sz="2800" spc="10" b="1">
                <a:solidFill>
                  <a:srgbClr val="0000FF"/>
                </a:solidFill>
                <a:latin typeface="Microsoft JhengHei"/>
                <a:cs typeface="Microsoft JhengHei"/>
              </a:rPr>
              <a:t>前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i-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趟共比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较</a:t>
            </a:r>
            <a:r>
              <a:rPr dirty="0" sz="2800" spc="20" b="1">
                <a:solidFill>
                  <a:srgbClr val="0000FF"/>
                </a:solidFill>
                <a:latin typeface="Microsoft JhengHei"/>
                <a:cs typeface="Microsoft JhengHei"/>
              </a:rPr>
              <a:t>了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i-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次。 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第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趟比较了</a:t>
            </a:r>
            <a:r>
              <a:rPr dirty="0" sz="2800" spc="-10" b="1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次</a:t>
            </a:r>
            <a:r>
              <a:rPr dirty="0" sz="2800" spc="-10" b="1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共比较了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i+m-1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次。</a:t>
            </a:r>
            <a:endParaRPr sz="2800">
              <a:latin typeface="Microsoft JhengHei"/>
              <a:cs typeface="Microsoft JhengHei"/>
            </a:endParaRPr>
          </a:p>
          <a:p>
            <a:pPr marL="12700" marR="2714625" indent="88265">
              <a:lnSpc>
                <a:spcPct val="110000"/>
              </a:lnSpc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从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到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-m+1</a:t>
            </a:r>
            <a:r>
              <a:rPr dirty="0" sz="2800" spc="-10" b="1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共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(n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m)(</a:t>
            </a:r>
            <a:r>
              <a:rPr dirty="0" sz="2800" spc="10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-m+1)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， 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平均需比较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(n+m)/2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800" spc="5" b="1">
                <a:solidFill>
                  <a:srgbClr val="FF0000"/>
                </a:solidFill>
                <a:latin typeface="Microsoft JhengHei"/>
                <a:cs typeface="Microsoft JhengHei"/>
              </a:rPr>
              <a:t>最好的情况平均时间复杂度</a:t>
            </a:r>
            <a:r>
              <a:rPr dirty="0" sz="2800" spc="10" b="1">
                <a:solidFill>
                  <a:srgbClr val="FF0000"/>
                </a:solidFill>
                <a:latin typeface="Microsoft JhengHei"/>
                <a:cs typeface="Microsoft JhengHei"/>
              </a:rPr>
              <a:t>为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O(n+m)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r>
              <a:rPr dirty="0"/>
              <a:t>27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5999" cy="102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261098"/>
            <a:ext cx="2576576" cy="552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6485" algn="l"/>
              </a:tabLst>
            </a:pPr>
            <a:r>
              <a:rPr dirty="0" spc="15"/>
              <a:t>第</a:t>
            </a:r>
            <a:r>
              <a:rPr dirty="0" spc="-265"/>
              <a:t>4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-5"/>
              <a:t>串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4850" y="1341119"/>
            <a:ext cx="8641080" cy="1838960"/>
          </a:xfrm>
          <a:prstGeom prst="rect">
            <a:avLst/>
          </a:prstGeom>
          <a:ln w="12700">
            <a:solidFill>
              <a:srgbClr val="808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624840">
              <a:lnSpc>
                <a:spcPct val="100000"/>
              </a:lnSpc>
              <a:spcBef>
                <a:spcPts val="300"/>
              </a:spcBef>
            </a:pPr>
            <a:r>
              <a:rPr dirty="0" sz="2800" spc="5" b="1">
                <a:latin typeface="Microsoft JhengHei"/>
                <a:cs typeface="Microsoft JhengHei"/>
              </a:rPr>
              <a:t>讨论下面这种情况的时间复杂</a:t>
            </a:r>
            <a:r>
              <a:rPr dirty="0" sz="2800" spc="15" b="1">
                <a:latin typeface="Microsoft JhengHei"/>
                <a:cs typeface="Microsoft JhengHei"/>
              </a:rPr>
              <a:t>性</a:t>
            </a:r>
            <a:r>
              <a:rPr dirty="0" sz="2800" spc="5" b="1">
                <a:latin typeface="Microsoft JhengHei"/>
                <a:cs typeface="Microsoft JhengHei"/>
              </a:rPr>
              <a:t>，</a:t>
            </a:r>
            <a:r>
              <a:rPr dirty="0" sz="2800" spc="15" b="1">
                <a:latin typeface="Microsoft JhengHei"/>
                <a:cs typeface="Microsoft JhengHei"/>
              </a:rPr>
              <a:t>设</a:t>
            </a:r>
            <a:r>
              <a:rPr dirty="0" sz="2800" spc="10" b="1">
                <a:latin typeface="Times New Roman"/>
                <a:cs typeface="Times New Roman"/>
              </a:rPr>
              <a:t>S</a:t>
            </a:r>
            <a:r>
              <a:rPr dirty="0" sz="2800" spc="5" b="1">
                <a:latin typeface="Microsoft JhengHei"/>
                <a:cs typeface="Microsoft JhengHei"/>
              </a:rPr>
              <a:t>串长</a:t>
            </a:r>
            <a:r>
              <a:rPr dirty="0" sz="2800" spc="20" b="1">
                <a:latin typeface="Microsoft JhengHei"/>
                <a:cs typeface="Microsoft JhengHei"/>
              </a:rPr>
              <a:t>为</a:t>
            </a:r>
            <a:r>
              <a:rPr dirty="0" sz="2800" spc="-5" b="1">
                <a:latin typeface="Times New Roman"/>
                <a:cs typeface="Times New Roman"/>
              </a:rPr>
              <a:t>n</a:t>
            </a:r>
            <a:r>
              <a:rPr dirty="0" sz="2800" spc="-5" b="1">
                <a:latin typeface="Microsoft JhengHei"/>
                <a:cs typeface="Microsoft JhengHei"/>
              </a:rPr>
              <a:t>，</a:t>
            </a:r>
            <a:endParaRPr sz="2800">
              <a:latin typeface="Microsoft JhengHei"/>
              <a:cs typeface="Microsoft JhengHei"/>
            </a:endParaRPr>
          </a:p>
          <a:p>
            <a:pPr marL="91440">
              <a:lnSpc>
                <a:spcPct val="100000"/>
              </a:lnSpc>
            </a:pPr>
            <a:r>
              <a:rPr dirty="0" sz="2800" spc="-15" b="1">
                <a:latin typeface="Times New Roman"/>
                <a:cs typeface="Times New Roman"/>
              </a:rPr>
              <a:t>T</a:t>
            </a:r>
            <a:r>
              <a:rPr dirty="0" sz="2800" b="1">
                <a:latin typeface="Microsoft JhengHei"/>
                <a:cs typeface="Microsoft JhengHei"/>
              </a:rPr>
              <a:t>串长</a:t>
            </a:r>
            <a:r>
              <a:rPr dirty="0" sz="2800" spc="5" b="1">
                <a:latin typeface="Microsoft JhengHei"/>
                <a:cs typeface="Microsoft JhengHei"/>
              </a:rPr>
              <a:t>为</a:t>
            </a:r>
            <a:r>
              <a:rPr dirty="0" sz="2800" spc="-10" b="1">
                <a:latin typeface="Times New Roman"/>
                <a:cs typeface="Times New Roman"/>
              </a:rPr>
              <a:t>m</a:t>
            </a:r>
            <a:r>
              <a:rPr dirty="0" sz="2800" spc="-5" b="1"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  <a:p>
            <a:pPr marL="713105">
              <a:lnSpc>
                <a:spcPct val="100000"/>
              </a:lnSpc>
            </a:pPr>
            <a:r>
              <a:rPr dirty="0" sz="2800" b="1">
                <a:latin typeface="Times New Roman"/>
                <a:cs typeface="Times New Roman"/>
              </a:rPr>
              <a:t>S</a:t>
            </a:r>
            <a:r>
              <a:rPr dirty="0" sz="2800" b="1">
                <a:latin typeface="Microsoft JhengHei"/>
                <a:cs typeface="Microsoft JhengHei"/>
              </a:rPr>
              <a:t>：</a:t>
            </a:r>
            <a:r>
              <a:rPr dirty="0" sz="2800" b="1">
                <a:latin typeface="Times New Roman"/>
                <a:cs typeface="Times New Roman"/>
              </a:rPr>
              <a:t>0 </a:t>
            </a:r>
            <a:r>
              <a:rPr dirty="0" sz="2800" spc="-5" b="1">
                <a:latin typeface="Times New Roman"/>
                <a:cs typeface="Times New Roman"/>
              </a:rPr>
              <a:t>0 0 0 0 0 0 0 0 0 0 0 0 0 0 0 0 0</a:t>
            </a:r>
            <a:r>
              <a:rPr dirty="0" sz="2800" spc="1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706755">
              <a:lnSpc>
                <a:spcPct val="100000"/>
              </a:lnSpc>
            </a:pPr>
            <a:r>
              <a:rPr dirty="0" sz="2800" b="1">
                <a:latin typeface="Times New Roman"/>
                <a:cs typeface="Times New Roman"/>
              </a:rPr>
              <a:t>T</a:t>
            </a:r>
            <a:r>
              <a:rPr dirty="0" sz="2800" b="1">
                <a:latin typeface="Microsoft JhengHei"/>
                <a:cs typeface="Microsoft JhengHei"/>
              </a:rPr>
              <a:t>：</a:t>
            </a:r>
            <a:r>
              <a:rPr dirty="0" sz="2800" b="1">
                <a:latin typeface="Times New Roman"/>
                <a:cs typeface="Times New Roman"/>
              </a:rPr>
              <a:t>0 </a:t>
            </a:r>
            <a:r>
              <a:rPr dirty="0" sz="2800" spc="-5" b="1">
                <a:latin typeface="Times New Roman"/>
                <a:cs typeface="Times New Roman"/>
              </a:rPr>
              <a:t>0 0 0 0 0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800" y="6247129"/>
            <a:ext cx="8679180" cy="0"/>
          </a:xfrm>
          <a:custGeom>
            <a:avLst/>
            <a:gdLst/>
            <a:ahLst/>
            <a:cxnLst/>
            <a:rect l="l" t="t" r="r" b="b"/>
            <a:pathLst>
              <a:path w="8679180" h="0">
                <a:moveTo>
                  <a:pt x="0" y="0"/>
                </a:moveTo>
                <a:lnTo>
                  <a:pt x="8678799" y="0"/>
                </a:lnTo>
              </a:path>
            </a:pathLst>
          </a:custGeom>
          <a:ln w="12700">
            <a:solidFill>
              <a:srgbClr val="8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2150" y="3277870"/>
            <a:ext cx="0" cy="2962910"/>
          </a:xfrm>
          <a:custGeom>
            <a:avLst/>
            <a:gdLst/>
            <a:ahLst/>
            <a:cxnLst/>
            <a:rect l="l" t="t" r="r" b="b"/>
            <a:pathLst>
              <a:path w="0" h="2962910">
                <a:moveTo>
                  <a:pt x="0" y="0"/>
                </a:moveTo>
                <a:lnTo>
                  <a:pt x="0" y="2962910"/>
                </a:lnTo>
              </a:path>
            </a:pathLst>
          </a:custGeom>
          <a:ln w="12700">
            <a:solidFill>
              <a:srgbClr val="8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5800" y="3271520"/>
            <a:ext cx="8679180" cy="0"/>
          </a:xfrm>
          <a:custGeom>
            <a:avLst/>
            <a:gdLst/>
            <a:ahLst/>
            <a:cxnLst/>
            <a:rect l="l" t="t" r="r" b="b"/>
            <a:pathLst>
              <a:path w="8679180" h="0">
                <a:moveTo>
                  <a:pt x="0" y="0"/>
                </a:moveTo>
                <a:lnTo>
                  <a:pt x="8678799" y="0"/>
                </a:lnTo>
              </a:path>
            </a:pathLst>
          </a:custGeom>
          <a:ln w="12700">
            <a:solidFill>
              <a:srgbClr val="8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58248" y="3278123"/>
            <a:ext cx="0" cy="2962910"/>
          </a:xfrm>
          <a:custGeom>
            <a:avLst/>
            <a:gdLst/>
            <a:ahLst/>
            <a:cxnLst/>
            <a:rect l="l" t="t" r="r" b="b"/>
            <a:pathLst>
              <a:path w="0" h="2962910">
                <a:moveTo>
                  <a:pt x="0" y="0"/>
                </a:moveTo>
                <a:lnTo>
                  <a:pt x="0" y="2962338"/>
                </a:lnTo>
              </a:path>
            </a:pathLst>
          </a:custGeom>
          <a:ln w="12700">
            <a:solidFill>
              <a:srgbClr val="8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1200" y="6221729"/>
            <a:ext cx="8628380" cy="0"/>
          </a:xfrm>
          <a:custGeom>
            <a:avLst/>
            <a:gdLst/>
            <a:ahLst/>
            <a:cxnLst/>
            <a:rect l="l" t="t" r="r" b="b"/>
            <a:pathLst>
              <a:path w="8628380" h="0">
                <a:moveTo>
                  <a:pt x="0" y="0"/>
                </a:moveTo>
                <a:lnTo>
                  <a:pt x="8627999" y="0"/>
                </a:lnTo>
              </a:path>
            </a:pathLst>
          </a:custGeom>
          <a:ln w="12700">
            <a:solidFill>
              <a:srgbClr val="8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7550" y="3303270"/>
            <a:ext cx="0" cy="2912110"/>
          </a:xfrm>
          <a:custGeom>
            <a:avLst/>
            <a:gdLst/>
            <a:ahLst/>
            <a:cxnLst/>
            <a:rect l="l" t="t" r="r" b="b"/>
            <a:pathLst>
              <a:path w="0" h="2912110">
                <a:moveTo>
                  <a:pt x="0" y="0"/>
                </a:moveTo>
                <a:lnTo>
                  <a:pt x="0" y="2912110"/>
                </a:lnTo>
              </a:path>
            </a:pathLst>
          </a:custGeom>
          <a:ln w="12700">
            <a:solidFill>
              <a:srgbClr val="8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1200" y="3296920"/>
            <a:ext cx="8628380" cy="0"/>
          </a:xfrm>
          <a:custGeom>
            <a:avLst/>
            <a:gdLst/>
            <a:ahLst/>
            <a:cxnLst/>
            <a:rect l="l" t="t" r="r" b="b"/>
            <a:pathLst>
              <a:path w="8628380" h="0">
                <a:moveTo>
                  <a:pt x="0" y="0"/>
                </a:moveTo>
                <a:lnTo>
                  <a:pt x="8627999" y="0"/>
                </a:lnTo>
              </a:path>
            </a:pathLst>
          </a:custGeom>
          <a:ln w="12700">
            <a:solidFill>
              <a:srgbClr val="8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332848" y="3303523"/>
            <a:ext cx="0" cy="2912110"/>
          </a:xfrm>
          <a:custGeom>
            <a:avLst/>
            <a:gdLst/>
            <a:ahLst/>
            <a:cxnLst/>
            <a:rect l="l" t="t" r="r" b="b"/>
            <a:pathLst>
              <a:path w="0" h="2912110">
                <a:moveTo>
                  <a:pt x="0" y="0"/>
                </a:moveTo>
                <a:lnTo>
                  <a:pt x="0" y="2911538"/>
                </a:lnTo>
              </a:path>
            </a:pathLst>
          </a:custGeom>
          <a:ln w="12700">
            <a:solidFill>
              <a:srgbClr val="8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17116" y="3272180"/>
            <a:ext cx="7177405" cy="284289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若</a:t>
            </a:r>
            <a:r>
              <a:rPr dirty="0" sz="2800" spc="10" b="1">
                <a:solidFill>
                  <a:srgbClr val="0000FF"/>
                </a:solidFill>
                <a:latin typeface="Microsoft JhengHei"/>
                <a:cs typeface="Microsoft JhengHei"/>
              </a:rPr>
              <a:t>第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趟比较成功，共比较了多少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次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？</a:t>
            </a:r>
            <a:endParaRPr sz="2800">
              <a:latin typeface="Microsoft JhengHei"/>
              <a:cs typeface="Microsoft JhengHei"/>
            </a:endParaRPr>
          </a:p>
          <a:p>
            <a:pPr marL="12700" marR="5080">
              <a:lnSpc>
                <a:spcPts val="3700"/>
              </a:lnSpc>
              <a:spcBef>
                <a:spcPts val="175"/>
              </a:spcBef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前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i-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趟比较每次都比较</a:t>
            </a:r>
            <a:r>
              <a:rPr dirty="0" sz="2800" spc="-10" b="1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次，第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趟也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比</a:t>
            </a:r>
            <a:r>
              <a:rPr dirty="0" sz="2800" spc="25" b="1">
                <a:solidFill>
                  <a:srgbClr val="0000FF"/>
                </a:solidFill>
                <a:latin typeface="Microsoft JhengHei"/>
                <a:cs typeface="Microsoft JhengHei"/>
              </a:rPr>
              <a:t>较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次 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共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im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次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20" b="1">
                <a:solidFill>
                  <a:srgbClr val="0000FF"/>
                </a:solidFill>
                <a:latin typeface="Microsoft JhengHei"/>
                <a:cs typeface="Microsoft JhengHei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从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到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n-m+1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共比较</a:t>
            </a:r>
            <a:r>
              <a:rPr dirty="0" sz="2800" spc="10" b="1">
                <a:solidFill>
                  <a:srgbClr val="0000FF"/>
                </a:solidFill>
                <a:latin typeface="Microsoft JhengHei"/>
                <a:cs typeface="Microsoft JhengHei"/>
              </a:rPr>
              <a:t>了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(n-m+2)(n-m+1)m/2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平均比较次</a:t>
            </a:r>
            <a:r>
              <a:rPr dirty="0" sz="2800" spc="10" b="1">
                <a:solidFill>
                  <a:srgbClr val="0000FF"/>
                </a:solidFill>
                <a:latin typeface="Microsoft JhengHei"/>
                <a:cs typeface="Microsoft JhengHei"/>
              </a:rPr>
              <a:t>数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(n-m+2)m/2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800" b="1">
                <a:solidFill>
                  <a:srgbClr val="FF0000"/>
                </a:solidFill>
                <a:latin typeface="Microsoft JhengHei"/>
                <a:cs typeface="Microsoft JhengHei"/>
              </a:rPr>
              <a:t>最坏的情况时间复杂度</a:t>
            </a:r>
            <a:r>
              <a:rPr dirty="0" sz="2800" spc="5" b="1">
                <a:solidFill>
                  <a:srgbClr val="FF0000"/>
                </a:solidFill>
                <a:latin typeface="Microsoft JhengHei"/>
                <a:cs typeface="Microsoft JhengHei"/>
              </a:rPr>
              <a:t>为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O(n</a:t>
            </a:r>
            <a:r>
              <a:rPr dirty="0" sz="2800" spc="-5" b="1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m)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r>
              <a:rPr dirty="0"/>
              <a:t>28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6042" y="0"/>
            <a:ext cx="3678554" cy="117856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4.3.1</a:t>
            </a:r>
            <a:r>
              <a:rPr dirty="0" sz="2800" spc="-60" b="1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模式匹配简单算法</a:t>
            </a:r>
            <a:endParaRPr sz="2800">
              <a:latin typeface="Microsoft JhengHei"/>
              <a:cs typeface="Microsoft JhengHei"/>
            </a:endParaRPr>
          </a:p>
          <a:p>
            <a:pPr marL="849630" indent="-406400">
              <a:lnSpc>
                <a:spcPct val="100000"/>
              </a:lnSpc>
              <a:spcBef>
                <a:spcPts val="1175"/>
              </a:spcBef>
              <a:buFont typeface="Wingdings"/>
              <a:buChar char=""/>
              <a:tabLst>
                <a:tab pos="850265" algn="l"/>
              </a:tabLst>
            </a:pP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时间复杂性分析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905999" cy="102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261098"/>
            <a:ext cx="2576576" cy="552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6485" algn="l"/>
              </a:tabLst>
            </a:pPr>
            <a:r>
              <a:rPr dirty="0" spc="15"/>
              <a:t>第</a:t>
            </a:r>
            <a:r>
              <a:rPr dirty="0" spc="-265"/>
              <a:t>4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-5"/>
              <a:t>串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r>
              <a:rPr dirty="0"/>
              <a:t>29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95270" y="1437258"/>
            <a:ext cx="390271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6600CC"/>
                </a:solidFill>
                <a:latin typeface="Times New Roman"/>
                <a:cs typeface="Times New Roman"/>
              </a:rPr>
              <a:t>4.3</a:t>
            </a:r>
            <a:r>
              <a:rPr dirty="0" sz="3200" spc="-60" b="1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 sz="3200" spc="10" b="1">
                <a:solidFill>
                  <a:srgbClr val="6600CC"/>
                </a:solidFill>
                <a:latin typeface="Microsoft JhengHei"/>
                <a:cs typeface="Microsoft JhengHei"/>
              </a:rPr>
              <a:t>串的模式匹配算法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9175" y="2636520"/>
            <a:ext cx="4248150" cy="1454150"/>
          </a:xfrm>
          <a:prstGeom prst="rect">
            <a:avLst/>
          </a:prstGeom>
          <a:ln w="12700">
            <a:solidFill>
              <a:srgbClr val="0000FF"/>
            </a:solidFill>
          </a:ln>
        </p:spPr>
        <p:txBody>
          <a:bodyPr wrap="square" lIns="0" tIns="170815" rIns="0" bIns="0" rtlCol="0" vert="horz">
            <a:spAutoFit/>
          </a:bodyPr>
          <a:lstStyle/>
          <a:p>
            <a:pPr lvl="2" marL="891540" indent="-800735">
              <a:lnSpc>
                <a:spcPct val="100000"/>
              </a:lnSpc>
              <a:spcBef>
                <a:spcPts val="1345"/>
              </a:spcBef>
              <a:buFont typeface="Times New Roman"/>
              <a:buAutoNum type="arabicPeriod"/>
              <a:tabLst>
                <a:tab pos="892175" algn="l"/>
              </a:tabLst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模式匹配简单算法</a:t>
            </a:r>
            <a:endParaRPr sz="2800">
              <a:latin typeface="Microsoft JhengHei"/>
              <a:cs typeface="Microsoft JhengHei"/>
            </a:endParaRPr>
          </a:p>
          <a:p>
            <a:pPr lvl="2" marL="891540" indent="-800735">
              <a:lnSpc>
                <a:spcPct val="100000"/>
              </a:lnSpc>
              <a:spcBef>
                <a:spcPts val="2020"/>
              </a:spcBef>
              <a:buFont typeface="Times New Roman"/>
              <a:buAutoNum type="arabicPeriod"/>
              <a:tabLst>
                <a:tab pos="892175" algn="l"/>
              </a:tabLst>
            </a:pP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模式匹配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KM</a:t>
            </a:r>
            <a:r>
              <a:rPr dirty="0" sz="2800" spc="-15" b="1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算法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905999" cy="102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261098"/>
            <a:ext cx="2576576" cy="552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6485" algn="l"/>
              </a:tabLst>
            </a:pPr>
            <a:r>
              <a:rPr dirty="0" spc="15"/>
              <a:t>第</a:t>
            </a:r>
            <a:r>
              <a:rPr dirty="0" spc="-265"/>
              <a:t>4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-5"/>
              <a:t>串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28722" y="3242309"/>
            <a:ext cx="12922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主串</a:t>
            </a:r>
            <a:r>
              <a:rPr dirty="0" sz="2800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z="2800" spc="-5" b="1">
                <a:solidFill>
                  <a:srgbClr val="FF3300"/>
                </a:solidFill>
                <a:latin typeface="Microsoft JhengHei"/>
                <a:cs typeface="Microsoft JhengHei"/>
              </a:rPr>
              <a:t>：</a:t>
            </a:r>
            <a:endParaRPr sz="2800">
              <a:latin typeface="Microsoft JhengHei"/>
              <a:cs typeface="Microsoft JhengHe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148137" y="3341687"/>
          <a:ext cx="3084830" cy="485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55"/>
                <a:gridCol w="338455"/>
                <a:gridCol w="338454"/>
                <a:gridCol w="336550"/>
                <a:gridCol w="337819"/>
                <a:gridCol w="337819"/>
                <a:gridCol w="337819"/>
                <a:gridCol w="337819"/>
                <a:gridCol w="337819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0" y="1268475"/>
            <a:ext cx="11430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1268475"/>
            <a:ext cx="1143000" cy="381000"/>
          </a:xfrm>
          <a:custGeom>
            <a:avLst/>
            <a:gdLst/>
            <a:ahLst/>
            <a:cxnLst/>
            <a:rect l="l" t="t" r="r" b="b"/>
            <a:pathLst>
              <a:path w="1143000" h="381000">
                <a:moveTo>
                  <a:pt x="0" y="190500"/>
                </a:moveTo>
                <a:lnTo>
                  <a:pt x="15093" y="146797"/>
                </a:lnTo>
                <a:lnTo>
                  <a:pt x="58087" y="106691"/>
                </a:lnTo>
                <a:lnTo>
                  <a:pt x="125551" y="71321"/>
                </a:lnTo>
                <a:lnTo>
                  <a:pt x="167387" y="55768"/>
                </a:lnTo>
                <a:lnTo>
                  <a:pt x="214054" y="41827"/>
                </a:lnTo>
                <a:lnTo>
                  <a:pt x="265124" y="29640"/>
                </a:lnTo>
                <a:lnTo>
                  <a:pt x="320167" y="19349"/>
                </a:lnTo>
                <a:lnTo>
                  <a:pt x="378755" y="11098"/>
                </a:lnTo>
                <a:lnTo>
                  <a:pt x="440459" y="5027"/>
                </a:lnTo>
                <a:lnTo>
                  <a:pt x="504850" y="1280"/>
                </a:lnTo>
                <a:lnTo>
                  <a:pt x="571500" y="0"/>
                </a:lnTo>
                <a:lnTo>
                  <a:pt x="638149" y="1280"/>
                </a:lnTo>
                <a:lnTo>
                  <a:pt x="702540" y="5027"/>
                </a:lnTo>
                <a:lnTo>
                  <a:pt x="764244" y="11098"/>
                </a:lnTo>
                <a:lnTo>
                  <a:pt x="822832" y="19349"/>
                </a:lnTo>
                <a:lnTo>
                  <a:pt x="877875" y="29640"/>
                </a:lnTo>
                <a:lnTo>
                  <a:pt x="928945" y="41827"/>
                </a:lnTo>
                <a:lnTo>
                  <a:pt x="975612" y="55768"/>
                </a:lnTo>
                <a:lnTo>
                  <a:pt x="1017448" y="71321"/>
                </a:lnTo>
                <a:lnTo>
                  <a:pt x="1054024" y="88342"/>
                </a:lnTo>
                <a:lnTo>
                  <a:pt x="1109682" y="126223"/>
                </a:lnTo>
                <a:lnTo>
                  <a:pt x="1139155" y="168270"/>
                </a:lnTo>
                <a:lnTo>
                  <a:pt x="1143000" y="190500"/>
                </a:lnTo>
                <a:lnTo>
                  <a:pt x="1139155" y="212706"/>
                </a:lnTo>
                <a:lnTo>
                  <a:pt x="1109682" y="254726"/>
                </a:lnTo>
                <a:lnTo>
                  <a:pt x="1054024" y="292600"/>
                </a:lnTo>
                <a:lnTo>
                  <a:pt x="1017448" y="309625"/>
                </a:lnTo>
                <a:lnTo>
                  <a:pt x="975612" y="325183"/>
                </a:lnTo>
                <a:lnTo>
                  <a:pt x="928945" y="339132"/>
                </a:lnTo>
                <a:lnTo>
                  <a:pt x="877875" y="351328"/>
                </a:lnTo>
                <a:lnTo>
                  <a:pt x="822832" y="361627"/>
                </a:lnTo>
                <a:lnTo>
                  <a:pt x="764244" y="369888"/>
                </a:lnTo>
                <a:lnTo>
                  <a:pt x="702540" y="375965"/>
                </a:lnTo>
                <a:lnTo>
                  <a:pt x="638149" y="379717"/>
                </a:lnTo>
                <a:lnTo>
                  <a:pt x="571500" y="381000"/>
                </a:lnTo>
                <a:lnTo>
                  <a:pt x="504850" y="379717"/>
                </a:lnTo>
                <a:lnTo>
                  <a:pt x="440459" y="375965"/>
                </a:lnTo>
                <a:lnTo>
                  <a:pt x="378755" y="369888"/>
                </a:lnTo>
                <a:lnTo>
                  <a:pt x="320167" y="361627"/>
                </a:lnTo>
                <a:lnTo>
                  <a:pt x="265124" y="351328"/>
                </a:lnTo>
                <a:lnTo>
                  <a:pt x="214054" y="339132"/>
                </a:lnTo>
                <a:lnTo>
                  <a:pt x="167387" y="325183"/>
                </a:lnTo>
                <a:lnTo>
                  <a:pt x="125551" y="309625"/>
                </a:lnTo>
                <a:lnTo>
                  <a:pt x="88975" y="292600"/>
                </a:lnTo>
                <a:lnTo>
                  <a:pt x="33317" y="254726"/>
                </a:lnTo>
                <a:lnTo>
                  <a:pt x="3844" y="212706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CC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0796" y="1225372"/>
            <a:ext cx="381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Microsoft JhengHei"/>
                <a:cs typeface="Microsoft JhengHei"/>
              </a:rPr>
              <a:t>例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r>
              <a:rPr dirty="0"/>
              <a:t>30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148137" y="4203763"/>
          <a:ext cx="1732280" cy="485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55"/>
                <a:gridCol w="338455"/>
                <a:gridCol w="338454"/>
                <a:gridCol w="336550"/>
                <a:gridCol w="337819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4241672" y="2892678"/>
            <a:ext cx="2753360" cy="1256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240" algn="l"/>
                <a:tab pos="635000" algn="l"/>
                <a:tab pos="921385" algn="l"/>
                <a:tab pos="1299845" algn="l"/>
                <a:tab pos="1588770" algn="l"/>
                <a:tab pos="1901825" algn="l"/>
                <a:tab pos="2263775" algn="l"/>
                <a:tab pos="2573655" algn="l"/>
              </a:tabLst>
            </a:pPr>
            <a:r>
              <a:rPr dirty="0" sz="2400" b="1">
                <a:solidFill>
                  <a:srgbClr val="0000FF"/>
                </a:solidFill>
                <a:latin typeface="Constantia"/>
                <a:cs typeface="Constantia"/>
              </a:rPr>
              <a:t>1	2	3	4	5	6	7	8	9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algn="ctr" marL="136525">
              <a:lnSpc>
                <a:spcPct val="100000"/>
              </a:lnSpc>
            </a:pPr>
            <a:r>
              <a:rPr dirty="0" sz="2800" spc="-5" b="1">
                <a:solidFill>
                  <a:srgbClr val="0000FF"/>
                </a:solidFill>
                <a:latin typeface="Constantia"/>
                <a:cs typeface="Constantia"/>
              </a:rPr>
              <a:t>i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8722" y="4054881"/>
            <a:ext cx="3019425" cy="1130935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子串</a:t>
            </a:r>
            <a:r>
              <a:rPr dirty="0" sz="2800" spc="-10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z="2800" spc="-10" b="1">
                <a:solidFill>
                  <a:srgbClr val="FF3300"/>
                </a:solidFill>
                <a:latin typeface="Microsoft JhengHei"/>
                <a:cs typeface="Microsoft JhengHei"/>
              </a:rPr>
              <a:t>：</a:t>
            </a:r>
            <a:endParaRPr sz="2800">
              <a:latin typeface="Microsoft JhengHei"/>
              <a:cs typeface="Microsoft JhengHei"/>
            </a:endParaRPr>
          </a:p>
          <a:p>
            <a:pPr algn="r" marR="5080">
              <a:lnSpc>
                <a:spcPct val="100000"/>
              </a:lnSpc>
              <a:spcBef>
                <a:spcPts val="990"/>
              </a:spcBef>
            </a:pPr>
            <a:r>
              <a:rPr dirty="0" sz="2800" spc="-5" b="1">
                <a:solidFill>
                  <a:srgbClr val="0000FF"/>
                </a:solidFill>
                <a:latin typeface="Constantia"/>
                <a:cs typeface="Constantia"/>
              </a:rPr>
              <a:t>j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8087" y="1410969"/>
            <a:ext cx="8353425" cy="1412240"/>
          </a:xfrm>
          <a:prstGeom prst="rect">
            <a:avLst/>
          </a:prstGeom>
          <a:ln w="12700">
            <a:solidFill>
              <a:srgbClr val="339966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algn="just" marL="91440" marR="188595">
              <a:lnSpc>
                <a:spcPct val="100000"/>
              </a:lnSpc>
              <a:spcBef>
                <a:spcPts val="300"/>
              </a:spcBef>
            </a:pPr>
            <a:r>
              <a:rPr dirty="0" sz="2800" b="1">
                <a:latin typeface="Microsoft JhengHei"/>
                <a:cs typeface="Microsoft JhengHei"/>
              </a:rPr>
              <a:t>下图中主串游</a:t>
            </a:r>
            <a:r>
              <a:rPr dirty="0" sz="2800" spc="5" b="1">
                <a:latin typeface="Microsoft JhengHei"/>
                <a:cs typeface="Microsoft JhengHei"/>
              </a:rPr>
              <a:t>标</a:t>
            </a:r>
            <a:r>
              <a:rPr dirty="0" sz="2800" spc="-5" b="1">
                <a:latin typeface="Times New Roman"/>
                <a:cs typeface="Times New Roman"/>
              </a:rPr>
              <a:t>i</a:t>
            </a:r>
            <a:r>
              <a:rPr dirty="0" sz="2800" b="1">
                <a:latin typeface="Microsoft JhengHei"/>
                <a:cs typeface="Microsoft JhengHei"/>
              </a:rPr>
              <a:t>指向</a:t>
            </a:r>
            <a:r>
              <a:rPr dirty="0" sz="2800" b="1">
                <a:latin typeface="Times New Roman"/>
                <a:cs typeface="Times New Roman"/>
              </a:rPr>
              <a:t>5</a:t>
            </a:r>
            <a:r>
              <a:rPr dirty="0" sz="2800" b="1">
                <a:latin typeface="Microsoft JhengHei"/>
                <a:cs typeface="Microsoft JhengHei"/>
              </a:rPr>
              <a:t>，子串中游</a:t>
            </a:r>
            <a:r>
              <a:rPr dirty="0" sz="2800" spc="5" b="1">
                <a:latin typeface="Microsoft JhengHei"/>
                <a:cs typeface="Microsoft JhengHei"/>
              </a:rPr>
              <a:t>标</a:t>
            </a:r>
            <a:r>
              <a:rPr dirty="0" sz="2800" spc="-5" b="1">
                <a:latin typeface="Times New Roman"/>
                <a:cs typeface="Times New Roman"/>
              </a:rPr>
              <a:t>j</a:t>
            </a:r>
            <a:r>
              <a:rPr dirty="0" sz="2800" spc="15" b="1">
                <a:latin typeface="Microsoft JhengHei"/>
                <a:cs typeface="Microsoft JhengHei"/>
              </a:rPr>
              <a:t>指</a:t>
            </a:r>
            <a:r>
              <a:rPr dirty="0" sz="2800" b="1">
                <a:latin typeface="Microsoft JhengHei"/>
                <a:cs typeface="Microsoft JhengHei"/>
              </a:rPr>
              <a:t>向</a:t>
            </a:r>
            <a:r>
              <a:rPr dirty="0" sz="2800" b="1">
                <a:latin typeface="Times New Roman"/>
                <a:cs typeface="Times New Roman"/>
              </a:rPr>
              <a:t>5</a:t>
            </a:r>
            <a:r>
              <a:rPr dirty="0" sz="2800" b="1">
                <a:latin typeface="Microsoft JhengHei"/>
                <a:cs typeface="Microsoft JhengHei"/>
              </a:rPr>
              <a:t>，</a:t>
            </a:r>
            <a:r>
              <a:rPr dirty="0" sz="2800" spc="10" b="1">
                <a:latin typeface="Microsoft JhengHei"/>
                <a:cs typeface="Microsoft JhengHei"/>
              </a:rPr>
              <a:t>按</a:t>
            </a:r>
            <a:r>
              <a:rPr dirty="0" sz="2800" b="1">
                <a:latin typeface="Microsoft JhengHei"/>
                <a:cs typeface="Microsoft JhengHei"/>
              </a:rPr>
              <a:t>照</a:t>
            </a:r>
            <a:r>
              <a:rPr dirty="0" sz="2800" spc="-5" b="1">
                <a:latin typeface="Microsoft JhengHei"/>
                <a:cs typeface="Microsoft JhengHei"/>
              </a:rPr>
              <a:t>简 </a:t>
            </a:r>
            <a:r>
              <a:rPr dirty="0" sz="2800" spc="5" b="1">
                <a:latin typeface="Microsoft JhengHei"/>
                <a:cs typeface="Microsoft JhengHei"/>
              </a:rPr>
              <a:t>单模式匹配算法两处不相等</a:t>
            </a:r>
            <a:r>
              <a:rPr dirty="0" sz="2800" spc="10" b="1">
                <a:latin typeface="Microsoft JhengHei"/>
                <a:cs typeface="Microsoft JhengHei"/>
              </a:rPr>
              <a:t>时</a:t>
            </a:r>
            <a:r>
              <a:rPr dirty="0" sz="2800" spc="-5" b="1">
                <a:latin typeface="Times New Roman"/>
                <a:cs typeface="Times New Roman"/>
              </a:rPr>
              <a:t>j</a:t>
            </a:r>
            <a:r>
              <a:rPr dirty="0" sz="2800" spc="15" b="1">
                <a:latin typeface="Microsoft JhengHei"/>
                <a:cs typeface="Microsoft JhengHei"/>
              </a:rPr>
              <a:t>回</a:t>
            </a:r>
            <a:r>
              <a:rPr dirty="0" sz="2800" spc="5" b="1">
                <a:latin typeface="Microsoft JhengHei"/>
                <a:cs typeface="Microsoft JhengHei"/>
              </a:rPr>
              <a:t>到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r>
              <a:rPr dirty="0" sz="2800" spc="5" b="1">
                <a:latin typeface="Microsoft JhengHei"/>
                <a:cs typeface="Microsoft JhengHei"/>
              </a:rPr>
              <a:t>，</a:t>
            </a:r>
            <a:r>
              <a:rPr dirty="0" sz="2800" spc="-5" b="1">
                <a:latin typeface="Times New Roman"/>
                <a:cs typeface="Times New Roman"/>
              </a:rPr>
              <a:t>i</a:t>
            </a:r>
            <a:r>
              <a:rPr dirty="0" sz="2800" spc="5" b="1">
                <a:latin typeface="Microsoft JhengHei"/>
                <a:cs typeface="Microsoft JhengHei"/>
              </a:rPr>
              <a:t>回到</a:t>
            </a:r>
            <a:r>
              <a:rPr dirty="0" sz="2800" b="1">
                <a:latin typeface="Times New Roman"/>
                <a:cs typeface="Times New Roman"/>
              </a:rPr>
              <a:t>2</a:t>
            </a:r>
            <a:r>
              <a:rPr dirty="0" sz="2800" spc="15" b="1">
                <a:latin typeface="Microsoft JhengHei"/>
                <a:cs typeface="Microsoft JhengHei"/>
              </a:rPr>
              <a:t>，</a:t>
            </a:r>
            <a:r>
              <a:rPr dirty="0" sz="2800" b="1">
                <a:latin typeface="Microsoft JhengHei"/>
                <a:cs typeface="Microsoft JhengHei"/>
              </a:rPr>
              <a:t>继</a:t>
            </a:r>
            <a:r>
              <a:rPr dirty="0" sz="2800" spc="-5" b="1">
                <a:latin typeface="Microsoft JhengHei"/>
                <a:cs typeface="Microsoft JhengHei"/>
              </a:rPr>
              <a:t>续 </a:t>
            </a:r>
            <a:r>
              <a:rPr dirty="0" sz="2800" spc="5" b="1">
                <a:latin typeface="Microsoft JhengHei"/>
                <a:cs typeface="Microsoft JhengHei"/>
              </a:rPr>
              <a:t>比较，分析在这种情况下，这</a:t>
            </a:r>
            <a:r>
              <a:rPr dirty="0" sz="2800" spc="15" b="1">
                <a:latin typeface="Microsoft JhengHei"/>
                <a:cs typeface="Microsoft JhengHei"/>
              </a:rPr>
              <a:t>样</a:t>
            </a:r>
            <a:r>
              <a:rPr dirty="0" sz="2800" spc="5" b="1">
                <a:latin typeface="Microsoft JhengHei"/>
                <a:cs typeface="Microsoft JhengHei"/>
              </a:rPr>
              <a:t>做有</a:t>
            </a:r>
            <a:r>
              <a:rPr dirty="0" sz="2800" spc="15" b="1">
                <a:latin typeface="Microsoft JhengHei"/>
                <a:cs typeface="Microsoft JhengHei"/>
              </a:rPr>
              <a:t>没</a:t>
            </a:r>
            <a:r>
              <a:rPr dirty="0" sz="2800" spc="5" b="1">
                <a:latin typeface="Microsoft JhengHei"/>
                <a:cs typeface="Microsoft JhengHei"/>
              </a:rPr>
              <a:t>有</a:t>
            </a:r>
            <a:r>
              <a:rPr dirty="0" sz="2800" spc="15" b="1">
                <a:latin typeface="Microsoft JhengHei"/>
                <a:cs typeface="Microsoft JhengHei"/>
              </a:rPr>
              <a:t>意</a:t>
            </a:r>
            <a:r>
              <a:rPr dirty="0" sz="2800" spc="5" b="1">
                <a:latin typeface="Microsoft JhengHei"/>
                <a:cs typeface="Microsoft JhengHei"/>
              </a:rPr>
              <a:t>义？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2550" y="5464809"/>
            <a:ext cx="8209280" cy="556260"/>
          </a:xfrm>
          <a:prstGeom prst="rect">
            <a:avLst/>
          </a:prstGeom>
          <a:ln w="12700">
            <a:solidFill>
              <a:srgbClr val="339966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dirty="0" sz="2800" b="1">
                <a:solidFill>
                  <a:srgbClr val="FF3300"/>
                </a:solidFill>
                <a:latin typeface="Microsoft JhengHei"/>
                <a:cs typeface="Microsoft JhengHei"/>
              </a:rPr>
              <a:t>结论</a:t>
            </a: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：</a:t>
            </a:r>
            <a:r>
              <a:rPr dirty="0" sz="2800" b="1">
                <a:latin typeface="Microsoft JhengHei"/>
                <a:cs typeface="Microsoft JhengHei"/>
              </a:rPr>
              <a:t>没有意义。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6042" y="0"/>
            <a:ext cx="3793490" cy="103568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4.3.1</a:t>
            </a:r>
            <a:r>
              <a:rPr dirty="0" sz="2800" spc="-55" b="1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模式匹配</a:t>
            </a:r>
            <a:r>
              <a:rPr dirty="0" sz="2800" spc="-10" b="1">
                <a:solidFill>
                  <a:srgbClr val="6600CC"/>
                </a:solidFill>
                <a:latin typeface="Times New Roman"/>
                <a:cs typeface="Times New Roman"/>
              </a:rPr>
              <a:t>KMP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算法</a:t>
            </a:r>
            <a:endParaRPr sz="2800">
              <a:latin typeface="Microsoft JhengHei"/>
              <a:cs typeface="Microsoft JhengHei"/>
            </a:endParaRPr>
          </a:p>
          <a:p>
            <a:pPr marL="776605" indent="-406400">
              <a:lnSpc>
                <a:spcPct val="100000"/>
              </a:lnSpc>
              <a:spcBef>
                <a:spcPts val="620"/>
              </a:spcBef>
              <a:buFont typeface="Wingdings"/>
              <a:buChar char=""/>
              <a:tabLst>
                <a:tab pos="777240" algn="l"/>
              </a:tabLst>
            </a:pP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事例讨论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5999" cy="102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261098"/>
            <a:ext cx="2576576" cy="552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6485" algn="l"/>
              </a:tabLst>
            </a:pPr>
            <a:r>
              <a:rPr dirty="0" spc="15"/>
              <a:t>第</a:t>
            </a:r>
            <a:r>
              <a:rPr dirty="0" spc="-265"/>
              <a:t>4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-5"/>
              <a:t>串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48137" y="3735387"/>
          <a:ext cx="4437380" cy="485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55"/>
                <a:gridCol w="338455"/>
                <a:gridCol w="338454"/>
                <a:gridCol w="336550"/>
                <a:gridCol w="337819"/>
                <a:gridCol w="337819"/>
                <a:gridCol w="337819"/>
                <a:gridCol w="337819"/>
                <a:gridCol w="337819"/>
                <a:gridCol w="337819"/>
                <a:gridCol w="337820"/>
                <a:gridCol w="337820"/>
                <a:gridCol w="33782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146613" y="4597463"/>
          <a:ext cx="2748280" cy="485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820"/>
                <a:gridCol w="337820"/>
                <a:gridCol w="337820"/>
                <a:gridCol w="337819"/>
                <a:gridCol w="337819"/>
                <a:gridCol w="337819"/>
                <a:gridCol w="337819"/>
                <a:gridCol w="337819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728722" y="3286505"/>
            <a:ext cx="4266565" cy="2191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5270">
              <a:lnSpc>
                <a:spcPts val="2815"/>
              </a:lnSpc>
              <a:spcBef>
                <a:spcPts val="100"/>
              </a:spcBef>
              <a:tabLst>
                <a:tab pos="1782445" algn="l"/>
                <a:tab pos="2148205" algn="l"/>
                <a:tab pos="2434590" algn="l"/>
                <a:tab pos="2813050" algn="l"/>
                <a:tab pos="3101340" algn="l"/>
                <a:tab pos="3414395" algn="l"/>
                <a:tab pos="3776979" algn="l"/>
                <a:tab pos="4086225" algn="l"/>
              </a:tabLst>
            </a:pPr>
            <a:r>
              <a:rPr dirty="0" sz="2400" b="1">
                <a:solidFill>
                  <a:srgbClr val="0000FF"/>
                </a:solidFill>
                <a:latin typeface="Constantia"/>
                <a:cs typeface="Constantia"/>
              </a:rPr>
              <a:t>1	2	3	4	5	6	7	8	9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ts val="3295"/>
              </a:lnSpc>
            </a:pP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主串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z="2800" spc="-5" b="1">
                <a:solidFill>
                  <a:srgbClr val="FF3300"/>
                </a:solidFill>
                <a:latin typeface="Microsoft JhengHei"/>
                <a:cs typeface="Microsoft JhengHei"/>
              </a:rPr>
              <a:t>：</a:t>
            </a:r>
            <a:endParaRPr sz="2800">
              <a:latin typeface="Microsoft JhengHei"/>
              <a:cs typeface="Microsoft JhengHei"/>
            </a:endParaRPr>
          </a:p>
          <a:p>
            <a:pPr marL="3900804">
              <a:lnSpc>
                <a:spcPct val="100000"/>
              </a:lnSpc>
              <a:spcBef>
                <a:spcPts val="225"/>
              </a:spcBef>
            </a:pPr>
            <a:r>
              <a:rPr dirty="0" sz="2800" spc="-5" b="1">
                <a:solidFill>
                  <a:srgbClr val="0000FF"/>
                </a:solidFill>
                <a:latin typeface="Constantia"/>
                <a:cs typeface="Constantia"/>
              </a:rPr>
              <a:t>i</a:t>
            </a:r>
            <a:endParaRPr sz="2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子串</a:t>
            </a:r>
            <a:r>
              <a:rPr dirty="0" sz="2800" spc="-10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z="2800" spc="-10" b="1">
                <a:solidFill>
                  <a:srgbClr val="FF3300"/>
                </a:solidFill>
                <a:latin typeface="Microsoft JhengHei"/>
                <a:cs typeface="Microsoft JhengHei"/>
              </a:rPr>
              <a:t>：</a:t>
            </a:r>
            <a:endParaRPr sz="2800">
              <a:latin typeface="Microsoft JhengHei"/>
              <a:cs typeface="Microsoft JhengHei"/>
            </a:endParaRPr>
          </a:p>
          <a:p>
            <a:pPr marL="3900804">
              <a:lnSpc>
                <a:spcPct val="100000"/>
              </a:lnSpc>
              <a:spcBef>
                <a:spcPts val="190"/>
              </a:spcBef>
            </a:pPr>
            <a:r>
              <a:rPr dirty="0" sz="2800" spc="-5" b="1">
                <a:solidFill>
                  <a:srgbClr val="0000FF"/>
                </a:solidFill>
                <a:latin typeface="Constantia"/>
                <a:cs typeface="Constantia"/>
              </a:rPr>
              <a:t>j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1144" y="5608320"/>
            <a:ext cx="8136255" cy="557530"/>
          </a:xfrm>
          <a:prstGeom prst="rect">
            <a:avLst/>
          </a:prstGeom>
          <a:ln w="12700">
            <a:solidFill>
              <a:srgbClr val="339966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dirty="0" sz="2800" b="1">
                <a:solidFill>
                  <a:srgbClr val="FF3300"/>
                </a:solidFill>
                <a:latin typeface="Microsoft JhengHei"/>
                <a:cs typeface="Microsoft JhengHei"/>
              </a:rPr>
              <a:t>结论：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回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到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回到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没有意义。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1300225"/>
            <a:ext cx="1143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1300225"/>
            <a:ext cx="1143000" cy="381000"/>
          </a:xfrm>
          <a:custGeom>
            <a:avLst/>
            <a:gdLst/>
            <a:ahLst/>
            <a:cxnLst/>
            <a:rect l="l" t="t" r="r" b="b"/>
            <a:pathLst>
              <a:path w="1143000" h="381000">
                <a:moveTo>
                  <a:pt x="0" y="190500"/>
                </a:moveTo>
                <a:lnTo>
                  <a:pt x="15093" y="146797"/>
                </a:lnTo>
                <a:lnTo>
                  <a:pt x="58087" y="106691"/>
                </a:lnTo>
                <a:lnTo>
                  <a:pt x="125551" y="71321"/>
                </a:lnTo>
                <a:lnTo>
                  <a:pt x="167387" y="55768"/>
                </a:lnTo>
                <a:lnTo>
                  <a:pt x="214054" y="41827"/>
                </a:lnTo>
                <a:lnTo>
                  <a:pt x="265124" y="29640"/>
                </a:lnTo>
                <a:lnTo>
                  <a:pt x="320167" y="19349"/>
                </a:lnTo>
                <a:lnTo>
                  <a:pt x="378755" y="11098"/>
                </a:lnTo>
                <a:lnTo>
                  <a:pt x="440459" y="5027"/>
                </a:lnTo>
                <a:lnTo>
                  <a:pt x="504850" y="1280"/>
                </a:lnTo>
                <a:lnTo>
                  <a:pt x="571500" y="0"/>
                </a:lnTo>
                <a:lnTo>
                  <a:pt x="638149" y="1280"/>
                </a:lnTo>
                <a:lnTo>
                  <a:pt x="702540" y="5027"/>
                </a:lnTo>
                <a:lnTo>
                  <a:pt x="764244" y="11098"/>
                </a:lnTo>
                <a:lnTo>
                  <a:pt x="822832" y="19349"/>
                </a:lnTo>
                <a:lnTo>
                  <a:pt x="877875" y="29640"/>
                </a:lnTo>
                <a:lnTo>
                  <a:pt x="928945" y="41827"/>
                </a:lnTo>
                <a:lnTo>
                  <a:pt x="975612" y="55768"/>
                </a:lnTo>
                <a:lnTo>
                  <a:pt x="1017448" y="71321"/>
                </a:lnTo>
                <a:lnTo>
                  <a:pt x="1054024" y="88342"/>
                </a:lnTo>
                <a:lnTo>
                  <a:pt x="1109682" y="126223"/>
                </a:lnTo>
                <a:lnTo>
                  <a:pt x="1139155" y="168270"/>
                </a:lnTo>
                <a:lnTo>
                  <a:pt x="1143000" y="190500"/>
                </a:lnTo>
                <a:lnTo>
                  <a:pt x="1139155" y="212706"/>
                </a:lnTo>
                <a:lnTo>
                  <a:pt x="1109682" y="254726"/>
                </a:lnTo>
                <a:lnTo>
                  <a:pt x="1054024" y="292600"/>
                </a:lnTo>
                <a:lnTo>
                  <a:pt x="1017448" y="309625"/>
                </a:lnTo>
                <a:lnTo>
                  <a:pt x="975612" y="325183"/>
                </a:lnTo>
                <a:lnTo>
                  <a:pt x="928945" y="339132"/>
                </a:lnTo>
                <a:lnTo>
                  <a:pt x="877875" y="351328"/>
                </a:lnTo>
                <a:lnTo>
                  <a:pt x="822832" y="361627"/>
                </a:lnTo>
                <a:lnTo>
                  <a:pt x="764244" y="369888"/>
                </a:lnTo>
                <a:lnTo>
                  <a:pt x="702540" y="375965"/>
                </a:lnTo>
                <a:lnTo>
                  <a:pt x="638149" y="379717"/>
                </a:lnTo>
                <a:lnTo>
                  <a:pt x="571500" y="381000"/>
                </a:lnTo>
                <a:lnTo>
                  <a:pt x="504850" y="379717"/>
                </a:lnTo>
                <a:lnTo>
                  <a:pt x="440459" y="375965"/>
                </a:lnTo>
                <a:lnTo>
                  <a:pt x="378755" y="369888"/>
                </a:lnTo>
                <a:lnTo>
                  <a:pt x="320167" y="361627"/>
                </a:lnTo>
                <a:lnTo>
                  <a:pt x="265124" y="351328"/>
                </a:lnTo>
                <a:lnTo>
                  <a:pt x="214054" y="339132"/>
                </a:lnTo>
                <a:lnTo>
                  <a:pt x="167387" y="325183"/>
                </a:lnTo>
                <a:lnTo>
                  <a:pt x="125551" y="309625"/>
                </a:lnTo>
                <a:lnTo>
                  <a:pt x="88975" y="292600"/>
                </a:lnTo>
                <a:lnTo>
                  <a:pt x="33317" y="254726"/>
                </a:lnTo>
                <a:lnTo>
                  <a:pt x="3844" y="212706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CC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0796" y="1257427"/>
            <a:ext cx="381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Microsoft JhengHei"/>
                <a:cs typeface="Microsoft JhengHei"/>
              </a:rPr>
              <a:t>例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r>
              <a:rPr dirty="0"/>
              <a:t>31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08087" y="1442719"/>
            <a:ext cx="8353425" cy="1838960"/>
          </a:xfrm>
          <a:prstGeom prst="rect">
            <a:avLst/>
          </a:prstGeom>
          <a:ln w="12700">
            <a:solidFill>
              <a:srgbClr val="339966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1440" marR="188595">
              <a:lnSpc>
                <a:spcPct val="100000"/>
              </a:lnSpc>
              <a:spcBef>
                <a:spcPts val="300"/>
              </a:spcBef>
            </a:pPr>
            <a:r>
              <a:rPr dirty="0" sz="2800" spc="5" b="1">
                <a:latin typeface="Microsoft JhengHei"/>
                <a:cs typeface="Microsoft JhengHei"/>
              </a:rPr>
              <a:t>下图中主串游标</a:t>
            </a:r>
            <a:r>
              <a:rPr dirty="0" sz="2800" b="1">
                <a:latin typeface="Times New Roman"/>
                <a:cs typeface="Times New Roman"/>
              </a:rPr>
              <a:t>i</a:t>
            </a:r>
            <a:r>
              <a:rPr dirty="0" sz="2800" spc="5" b="1">
                <a:latin typeface="Microsoft JhengHei"/>
                <a:cs typeface="Microsoft JhengHei"/>
              </a:rPr>
              <a:t>指向</a:t>
            </a:r>
            <a:r>
              <a:rPr dirty="0" sz="2800" b="1">
                <a:latin typeface="Times New Roman"/>
                <a:cs typeface="Times New Roman"/>
              </a:rPr>
              <a:t>8</a:t>
            </a:r>
            <a:r>
              <a:rPr dirty="0" sz="2800" spc="5" b="1">
                <a:latin typeface="Microsoft JhengHei"/>
                <a:cs typeface="Microsoft JhengHei"/>
              </a:rPr>
              <a:t>，子串中游</a:t>
            </a:r>
            <a:r>
              <a:rPr dirty="0" sz="2800" spc="10" b="1">
                <a:latin typeface="Microsoft JhengHei"/>
                <a:cs typeface="Microsoft JhengHei"/>
              </a:rPr>
              <a:t>标</a:t>
            </a:r>
            <a:r>
              <a:rPr dirty="0" sz="2800" spc="-5" b="1">
                <a:latin typeface="Times New Roman"/>
                <a:cs typeface="Times New Roman"/>
              </a:rPr>
              <a:t>j</a:t>
            </a:r>
            <a:r>
              <a:rPr dirty="0" sz="2800" spc="15" b="1">
                <a:latin typeface="Microsoft JhengHei"/>
                <a:cs typeface="Microsoft JhengHei"/>
              </a:rPr>
              <a:t>指</a:t>
            </a:r>
            <a:r>
              <a:rPr dirty="0" sz="2800" spc="5" b="1">
                <a:latin typeface="Microsoft JhengHei"/>
                <a:cs typeface="Microsoft JhengHei"/>
              </a:rPr>
              <a:t>向</a:t>
            </a:r>
            <a:r>
              <a:rPr dirty="0" sz="2800" b="1">
                <a:latin typeface="Times New Roman"/>
                <a:cs typeface="Times New Roman"/>
              </a:rPr>
              <a:t>8</a:t>
            </a:r>
            <a:r>
              <a:rPr dirty="0" sz="2800" b="1">
                <a:latin typeface="Microsoft JhengHei"/>
                <a:cs typeface="Microsoft JhengHei"/>
              </a:rPr>
              <a:t>，</a:t>
            </a:r>
            <a:r>
              <a:rPr dirty="0" sz="2800" spc="15" b="1">
                <a:latin typeface="Microsoft JhengHei"/>
                <a:cs typeface="Microsoft JhengHei"/>
              </a:rPr>
              <a:t>按</a:t>
            </a:r>
            <a:r>
              <a:rPr dirty="0" sz="2800" b="1">
                <a:latin typeface="Microsoft JhengHei"/>
                <a:cs typeface="Microsoft JhengHei"/>
              </a:rPr>
              <a:t>照</a:t>
            </a:r>
            <a:r>
              <a:rPr dirty="0" sz="2800" spc="-5" b="1">
                <a:latin typeface="Microsoft JhengHei"/>
                <a:cs typeface="Microsoft JhengHei"/>
              </a:rPr>
              <a:t>简 </a:t>
            </a:r>
            <a:r>
              <a:rPr dirty="0" sz="2800" spc="5" b="1">
                <a:latin typeface="Microsoft JhengHei"/>
                <a:cs typeface="Microsoft JhengHei"/>
              </a:rPr>
              <a:t>单模式匹配算法两处不相等</a:t>
            </a:r>
            <a:r>
              <a:rPr dirty="0" sz="2800" spc="10" b="1">
                <a:latin typeface="Microsoft JhengHei"/>
                <a:cs typeface="Microsoft JhengHei"/>
              </a:rPr>
              <a:t>时</a:t>
            </a:r>
            <a:r>
              <a:rPr dirty="0" sz="2800" spc="-5" b="1">
                <a:latin typeface="Times New Roman"/>
                <a:cs typeface="Times New Roman"/>
              </a:rPr>
              <a:t>j</a:t>
            </a:r>
            <a:r>
              <a:rPr dirty="0" sz="2800" spc="15" b="1">
                <a:latin typeface="Microsoft JhengHei"/>
                <a:cs typeface="Microsoft JhengHei"/>
              </a:rPr>
              <a:t>回</a:t>
            </a:r>
            <a:r>
              <a:rPr dirty="0" sz="2800" spc="5" b="1">
                <a:latin typeface="Microsoft JhengHei"/>
                <a:cs typeface="Microsoft JhengHei"/>
              </a:rPr>
              <a:t>到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r>
              <a:rPr dirty="0" sz="2800" spc="5" b="1">
                <a:latin typeface="Microsoft JhengHei"/>
                <a:cs typeface="Microsoft JhengHei"/>
              </a:rPr>
              <a:t>，</a:t>
            </a:r>
            <a:r>
              <a:rPr dirty="0" sz="2800" spc="-5" b="1">
                <a:latin typeface="Times New Roman"/>
                <a:cs typeface="Times New Roman"/>
              </a:rPr>
              <a:t>i</a:t>
            </a:r>
            <a:r>
              <a:rPr dirty="0" sz="2800" spc="5" b="1">
                <a:latin typeface="Microsoft JhengHei"/>
                <a:cs typeface="Microsoft JhengHei"/>
              </a:rPr>
              <a:t>回到</a:t>
            </a:r>
            <a:r>
              <a:rPr dirty="0" sz="2800" b="1">
                <a:latin typeface="Times New Roman"/>
                <a:cs typeface="Times New Roman"/>
              </a:rPr>
              <a:t>2</a:t>
            </a:r>
            <a:r>
              <a:rPr dirty="0" sz="2800" spc="15" b="1">
                <a:latin typeface="Microsoft JhengHei"/>
                <a:cs typeface="Microsoft JhengHei"/>
              </a:rPr>
              <a:t>，</a:t>
            </a:r>
            <a:r>
              <a:rPr dirty="0" sz="2800" b="1">
                <a:latin typeface="Microsoft JhengHei"/>
                <a:cs typeface="Microsoft JhengHei"/>
              </a:rPr>
              <a:t>继</a:t>
            </a:r>
            <a:r>
              <a:rPr dirty="0" sz="2800" spc="-5" b="1">
                <a:latin typeface="Microsoft JhengHei"/>
                <a:cs typeface="Microsoft JhengHei"/>
              </a:rPr>
              <a:t>续 </a:t>
            </a:r>
            <a:r>
              <a:rPr dirty="0" sz="2800" spc="5" b="1">
                <a:latin typeface="Microsoft JhengHei"/>
                <a:cs typeface="Microsoft JhengHei"/>
              </a:rPr>
              <a:t>比较，分析在这种情况下，这</a:t>
            </a:r>
            <a:r>
              <a:rPr dirty="0" sz="2800" spc="15" b="1">
                <a:latin typeface="Microsoft JhengHei"/>
                <a:cs typeface="Microsoft JhengHei"/>
              </a:rPr>
              <a:t>样</a:t>
            </a:r>
            <a:r>
              <a:rPr dirty="0" sz="2800" spc="5" b="1">
                <a:latin typeface="Microsoft JhengHei"/>
                <a:cs typeface="Microsoft JhengHei"/>
              </a:rPr>
              <a:t>做有</a:t>
            </a:r>
            <a:r>
              <a:rPr dirty="0" sz="2800" spc="15" b="1">
                <a:latin typeface="Microsoft JhengHei"/>
                <a:cs typeface="Microsoft JhengHei"/>
              </a:rPr>
              <a:t>没</a:t>
            </a:r>
            <a:r>
              <a:rPr dirty="0" sz="2800" spc="5" b="1">
                <a:latin typeface="Microsoft JhengHei"/>
                <a:cs typeface="Microsoft JhengHei"/>
              </a:rPr>
              <a:t>有</a:t>
            </a:r>
            <a:r>
              <a:rPr dirty="0" sz="2800" spc="15" b="1">
                <a:latin typeface="Microsoft JhengHei"/>
                <a:cs typeface="Microsoft JhengHei"/>
              </a:rPr>
              <a:t>意</a:t>
            </a:r>
            <a:r>
              <a:rPr dirty="0" sz="2800" spc="5" b="1">
                <a:latin typeface="Microsoft JhengHei"/>
                <a:cs typeface="Microsoft JhengHei"/>
              </a:rPr>
              <a:t>义？在 </a:t>
            </a:r>
            <a:r>
              <a:rPr dirty="0" sz="2800" b="1">
                <a:latin typeface="Microsoft JhengHei"/>
                <a:cs typeface="Microsoft JhengHei"/>
              </a:rPr>
              <a:t>什么情况下才有意义？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042" y="0"/>
            <a:ext cx="3793490" cy="103568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4.3.1</a:t>
            </a:r>
            <a:r>
              <a:rPr dirty="0" sz="2800" spc="-55" b="1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模式匹配</a:t>
            </a:r>
            <a:r>
              <a:rPr dirty="0" sz="2800" spc="-10" b="1">
                <a:solidFill>
                  <a:srgbClr val="6600CC"/>
                </a:solidFill>
                <a:latin typeface="Times New Roman"/>
                <a:cs typeface="Times New Roman"/>
              </a:rPr>
              <a:t>KMP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算法</a:t>
            </a:r>
            <a:endParaRPr sz="2800">
              <a:latin typeface="Microsoft JhengHei"/>
              <a:cs typeface="Microsoft JhengHei"/>
            </a:endParaRPr>
          </a:p>
          <a:p>
            <a:pPr marL="776605" indent="-406400">
              <a:lnSpc>
                <a:spcPct val="100000"/>
              </a:lnSpc>
              <a:spcBef>
                <a:spcPts val="620"/>
              </a:spcBef>
              <a:buFont typeface="Wingdings"/>
              <a:buChar char=""/>
              <a:tabLst>
                <a:tab pos="777240" algn="l"/>
              </a:tabLst>
            </a:pP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事例讨论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5999" cy="102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261098"/>
            <a:ext cx="2576576" cy="552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6485" algn="l"/>
              </a:tabLst>
            </a:pPr>
            <a:r>
              <a:rPr dirty="0" spc="15"/>
              <a:t>第</a:t>
            </a:r>
            <a:r>
              <a:rPr dirty="0" spc="-265"/>
              <a:t>4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-5"/>
              <a:t>串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r>
              <a:rPr dirty="0"/>
              <a:t>32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4016" y="2316606"/>
            <a:ext cx="12922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主串</a:t>
            </a:r>
            <a:r>
              <a:rPr dirty="0" sz="2800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z="2800" spc="-5" b="1">
                <a:solidFill>
                  <a:srgbClr val="FF3300"/>
                </a:solidFill>
                <a:latin typeface="Microsoft JhengHei"/>
                <a:cs typeface="Microsoft JhengHei"/>
              </a:rPr>
              <a:t>：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016" y="3255340"/>
            <a:ext cx="13309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子</a:t>
            </a:r>
            <a:r>
              <a:rPr dirty="0" sz="2800" b="1">
                <a:solidFill>
                  <a:srgbClr val="FF3300"/>
                </a:solidFill>
                <a:latin typeface="Microsoft JhengHei"/>
                <a:cs typeface="Microsoft JhengHei"/>
              </a:rPr>
              <a:t>串</a:t>
            </a:r>
            <a:r>
              <a:rPr dirty="0" sz="2800" spc="-15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z="2800" spc="-5" b="1">
                <a:solidFill>
                  <a:srgbClr val="FF3300"/>
                </a:solidFill>
                <a:latin typeface="Microsoft JhengHei"/>
                <a:cs typeface="Microsoft JhengHei"/>
              </a:rPr>
              <a:t>：</a:t>
            </a:r>
            <a:endParaRPr sz="2800">
              <a:latin typeface="Microsoft JhengHei"/>
              <a:cs typeface="Microsoft JhengHe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563812" y="2416238"/>
          <a:ext cx="4437380" cy="485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55"/>
                <a:gridCol w="338455"/>
                <a:gridCol w="338454"/>
                <a:gridCol w="336550"/>
                <a:gridCol w="337819"/>
                <a:gridCol w="337819"/>
                <a:gridCol w="337819"/>
                <a:gridCol w="337819"/>
                <a:gridCol w="337819"/>
                <a:gridCol w="337819"/>
                <a:gridCol w="337820"/>
                <a:gridCol w="337820"/>
                <a:gridCol w="33782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890962" y="3228911"/>
          <a:ext cx="2747010" cy="501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55"/>
                <a:gridCol w="338455"/>
                <a:gridCol w="338454"/>
                <a:gridCol w="336550"/>
                <a:gridCol w="337819"/>
                <a:gridCol w="337819"/>
                <a:gridCol w="337819"/>
                <a:gridCol w="337819"/>
              </a:tblGrid>
              <a:tr h="4730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657348" y="1966976"/>
            <a:ext cx="2753360" cy="1278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240" algn="l"/>
                <a:tab pos="635000" algn="l"/>
                <a:tab pos="921385" algn="l"/>
                <a:tab pos="1299845" algn="l"/>
                <a:tab pos="1588770" algn="l"/>
                <a:tab pos="1901825" algn="l"/>
                <a:tab pos="2263775" algn="l"/>
                <a:tab pos="2573655" algn="l"/>
              </a:tabLst>
            </a:pPr>
            <a:r>
              <a:rPr dirty="0" sz="2400" b="1">
                <a:solidFill>
                  <a:srgbClr val="0000FF"/>
                </a:solidFill>
                <a:latin typeface="Constantia"/>
                <a:cs typeface="Constantia"/>
              </a:rPr>
              <a:t>1	2	3	4	5	6	7	8	9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3150">
              <a:latin typeface="Times New Roman"/>
              <a:cs typeface="Times New Roman"/>
            </a:endParaRPr>
          </a:p>
          <a:p>
            <a:pPr algn="ctr" marL="132715">
              <a:lnSpc>
                <a:spcPct val="100000"/>
              </a:lnSpc>
            </a:pPr>
            <a:r>
              <a:rPr dirty="0" sz="2800" spc="-5" b="1">
                <a:solidFill>
                  <a:srgbClr val="0000FF"/>
                </a:solidFill>
                <a:latin typeface="Constantia"/>
                <a:cs typeface="Constantia"/>
              </a:rPr>
              <a:t>i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042" y="0"/>
            <a:ext cx="3793490" cy="117856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4.3.1</a:t>
            </a:r>
            <a:r>
              <a:rPr dirty="0" sz="2800" spc="-55" b="1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模式匹配</a:t>
            </a:r>
            <a:r>
              <a:rPr dirty="0" sz="2800" spc="-10" b="1">
                <a:solidFill>
                  <a:srgbClr val="6600CC"/>
                </a:solidFill>
                <a:latin typeface="Times New Roman"/>
                <a:cs typeface="Times New Roman"/>
              </a:rPr>
              <a:t>KMP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算法</a:t>
            </a:r>
            <a:endParaRPr sz="2800">
              <a:latin typeface="Microsoft JhengHei"/>
              <a:cs typeface="Microsoft JhengHei"/>
            </a:endParaRPr>
          </a:p>
          <a:p>
            <a:pPr marL="776605" indent="-406400">
              <a:lnSpc>
                <a:spcPct val="100000"/>
              </a:lnSpc>
              <a:spcBef>
                <a:spcPts val="1175"/>
              </a:spcBef>
              <a:buFont typeface="Wingdings"/>
              <a:buChar char=""/>
              <a:tabLst>
                <a:tab pos="777240" algn="l"/>
              </a:tabLst>
            </a:pP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事例讨论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8237" y="1413510"/>
            <a:ext cx="8136255" cy="556260"/>
          </a:xfrm>
          <a:prstGeom prst="rect">
            <a:avLst/>
          </a:prstGeom>
          <a:ln w="12700">
            <a:solidFill>
              <a:srgbClr val="339966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结论：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只有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回到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回到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才有意义。如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下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图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2291" y="4539488"/>
            <a:ext cx="12922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主串</a:t>
            </a:r>
            <a:r>
              <a:rPr dirty="0" sz="2800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z="2800" spc="-5" b="1">
                <a:solidFill>
                  <a:srgbClr val="FF3300"/>
                </a:solidFill>
                <a:latin typeface="Microsoft JhengHei"/>
                <a:cs typeface="Microsoft JhengHei"/>
              </a:rPr>
              <a:t>：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2291" y="5478576"/>
            <a:ext cx="13303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子串</a:t>
            </a:r>
            <a:r>
              <a:rPr dirty="0" sz="2800" spc="-10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z="2800" spc="-5" b="1">
                <a:solidFill>
                  <a:srgbClr val="FF3300"/>
                </a:solidFill>
                <a:latin typeface="Microsoft JhengHei"/>
                <a:cs typeface="Microsoft JhengHei"/>
              </a:rPr>
              <a:t>：</a:t>
            </a:r>
            <a:endParaRPr sz="2800">
              <a:latin typeface="Microsoft JhengHei"/>
              <a:cs typeface="Microsoft JhengHe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632138" y="4638611"/>
          <a:ext cx="4437380" cy="485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820"/>
                <a:gridCol w="337820"/>
                <a:gridCol w="337820"/>
                <a:gridCol w="336550"/>
                <a:gridCol w="338455"/>
                <a:gridCol w="338455"/>
                <a:gridCol w="338455"/>
                <a:gridCol w="338455"/>
                <a:gridCol w="338455"/>
                <a:gridCol w="338455"/>
                <a:gridCol w="338454"/>
                <a:gridCol w="338454"/>
                <a:gridCol w="338454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632138" y="5522912"/>
          <a:ext cx="2746375" cy="485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820"/>
                <a:gridCol w="337820"/>
                <a:gridCol w="337820"/>
                <a:gridCol w="336550"/>
                <a:gridCol w="338455"/>
                <a:gridCol w="338455"/>
                <a:gridCol w="338455"/>
                <a:gridCol w="338455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2725673" y="3688195"/>
            <a:ext cx="2753360" cy="893444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algn="ctr" marR="42545">
              <a:lnSpc>
                <a:spcPct val="100000"/>
              </a:lnSpc>
              <a:spcBef>
                <a:spcPts val="415"/>
              </a:spcBef>
            </a:pPr>
            <a:r>
              <a:rPr dirty="0" sz="2800" spc="-5" b="1">
                <a:solidFill>
                  <a:srgbClr val="0000FF"/>
                </a:solidFill>
                <a:latin typeface="Constantia"/>
                <a:cs typeface="Constantia"/>
              </a:rPr>
              <a:t>j</a:t>
            </a:r>
            <a:endParaRPr sz="2800">
              <a:latin typeface="Constantia"/>
              <a:cs typeface="Constantia"/>
            </a:endParaRPr>
          </a:p>
          <a:p>
            <a:pPr algn="ctr">
              <a:lnSpc>
                <a:spcPct val="100000"/>
              </a:lnSpc>
              <a:spcBef>
                <a:spcPts val="275"/>
              </a:spcBef>
              <a:tabLst>
                <a:tab pos="256540" algn="l"/>
                <a:tab pos="622300" algn="l"/>
                <a:tab pos="908685" algn="l"/>
                <a:tab pos="1287145" algn="l"/>
                <a:tab pos="1576070" algn="l"/>
                <a:tab pos="1889125" algn="l"/>
                <a:tab pos="2251075" algn="l"/>
                <a:tab pos="2560955" algn="l"/>
              </a:tabLst>
            </a:pPr>
            <a:r>
              <a:rPr dirty="0" sz="2400" b="1">
                <a:solidFill>
                  <a:srgbClr val="0000FF"/>
                </a:solidFill>
                <a:latin typeface="Constantia"/>
                <a:cs typeface="Constantia"/>
              </a:rPr>
              <a:t>1	2	3	4	5	6	7	8	9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00954" y="5016449"/>
            <a:ext cx="1435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00FF"/>
                </a:solidFill>
                <a:latin typeface="Constantia"/>
                <a:cs typeface="Constantia"/>
              </a:rPr>
              <a:t>i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00954" y="5951931"/>
            <a:ext cx="1371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00FF"/>
                </a:solidFill>
                <a:latin typeface="Constantia"/>
                <a:cs typeface="Constantia"/>
              </a:rPr>
              <a:t>j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16825" y="2924810"/>
            <a:ext cx="1871980" cy="2264410"/>
          </a:xfrm>
          <a:prstGeom prst="rect">
            <a:avLst/>
          </a:prstGeom>
          <a:ln w="12700">
            <a:solidFill>
              <a:srgbClr val="339966"/>
            </a:solidFill>
          </a:ln>
        </p:spPr>
        <p:txBody>
          <a:bodyPr wrap="square" lIns="0" tIns="61594" rIns="0" bIns="0" rtlCol="0" vert="horz">
            <a:spAutoFit/>
          </a:bodyPr>
          <a:lstStyle/>
          <a:p>
            <a:pPr algn="just" marL="92075" marR="343535">
              <a:lnSpc>
                <a:spcPct val="98900"/>
              </a:lnSpc>
              <a:spcBef>
                <a:spcPts val="484"/>
              </a:spcBef>
            </a:pP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与原来的 </a:t>
            </a: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比较图进 </a:t>
            </a: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行对比， 看有什么 </a:t>
            </a: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发现？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905999" cy="102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261098"/>
            <a:ext cx="2576576" cy="552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25182" y="0"/>
            <a:ext cx="14554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6485" algn="l"/>
              </a:tabLst>
            </a:pPr>
            <a:r>
              <a:rPr dirty="0" sz="2800" spc="15" b="1">
                <a:solidFill>
                  <a:srgbClr val="6600CC"/>
                </a:solidFill>
                <a:latin typeface="Microsoft JhengHei"/>
                <a:cs typeface="Microsoft JhengHei"/>
              </a:rPr>
              <a:t>第</a:t>
            </a:r>
            <a:r>
              <a:rPr dirty="0" sz="2800" spc="-265" b="1">
                <a:solidFill>
                  <a:srgbClr val="6600CC"/>
                </a:solidFill>
                <a:latin typeface="Microsoft JhengHei"/>
                <a:cs typeface="Microsoft JhengHei"/>
              </a:rPr>
              <a:t>4</a:t>
            </a:r>
            <a:r>
              <a:rPr dirty="0" sz="2800" spc="-5" b="1">
                <a:solidFill>
                  <a:srgbClr val="6600CC"/>
                </a:solidFill>
                <a:latin typeface="Microsoft JhengHei"/>
                <a:cs typeface="Microsoft JhengHei"/>
              </a:rPr>
              <a:t>章</a:t>
            </a: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	</a:t>
            </a:r>
            <a:r>
              <a:rPr dirty="0" sz="2800" spc="-5" b="1">
                <a:solidFill>
                  <a:srgbClr val="6600CC"/>
                </a:solidFill>
                <a:latin typeface="Microsoft JhengHei"/>
                <a:cs typeface="Microsoft JhengHei"/>
              </a:rPr>
              <a:t>串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r>
              <a:rPr dirty="0"/>
              <a:t>33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63812" y="2416238"/>
          <a:ext cx="4437380" cy="485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55"/>
                <a:gridCol w="338455"/>
                <a:gridCol w="338454"/>
                <a:gridCol w="336550"/>
                <a:gridCol w="337819"/>
                <a:gridCol w="337819"/>
                <a:gridCol w="337819"/>
                <a:gridCol w="337819"/>
                <a:gridCol w="337819"/>
                <a:gridCol w="337819"/>
                <a:gridCol w="337820"/>
                <a:gridCol w="337820"/>
                <a:gridCol w="33782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90962" y="3228911"/>
          <a:ext cx="2747010" cy="501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55"/>
                <a:gridCol w="338455"/>
                <a:gridCol w="338454"/>
                <a:gridCol w="336550"/>
                <a:gridCol w="337819"/>
                <a:gridCol w="337819"/>
                <a:gridCol w="337819"/>
                <a:gridCol w="337819"/>
              </a:tblGrid>
              <a:tr h="4730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36042" y="0"/>
            <a:ext cx="3793490" cy="117856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4.3.1</a:t>
            </a:r>
            <a:r>
              <a:rPr dirty="0" sz="2800" spc="-55" b="1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模式匹配</a:t>
            </a:r>
            <a:r>
              <a:rPr dirty="0" sz="2800" spc="-10" b="1">
                <a:solidFill>
                  <a:srgbClr val="6600CC"/>
                </a:solidFill>
                <a:latin typeface="Times New Roman"/>
                <a:cs typeface="Times New Roman"/>
              </a:rPr>
              <a:t>KMP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算法</a:t>
            </a:r>
            <a:endParaRPr sz="2800">
              <a:latin typeface="Microsoft JhengHei"/>
              <a:cs typeface="Microsoft JhengHei"/>
            </a:endParaRPr>
          </a:p>
          <a:p>
            <a:pPr marL="776605" indent="-406400">
              <a:lnSpc>
                <a:spcPct val="100000"/>
              </a:lnSpc>
              <a:spcBef>
                <a:spcPts val="1175"/>
              </a:spcBef>
              <a:buFont typeface="Wingdings"/>
              <a:buChar char=""/>
              <a:tabLst>
                <a:tab pos="777240" algn="l"/>
              </a:tabLst>
            </a:pP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事例讨论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237" y="1413510"/>
            <a:ext cx="8136255" cy="556260"/>
          </a:xfrm>
          <a:prstGeom prst="rect">
            <a:avLst/>
          </a:prstGeom>
          <a:ln w="12700">
            <a:solidFill>
              <a:srgbClr val="339966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结论：可以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不动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回到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。如下图。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3163" y="1966976"/>
            <a:ext cx="4987925" cy="2732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46630">
              <a:lnSpc>
                <a:spcPts val="2815"/>
              </a:lnSpc>
              <a:spcBef>
                <a:spcPts val="100"/>
              </a:spcBef>
              <a:tabLst>
                <a:tab pos="2503170" algn="l"/>
                <a:tab pos="2868930" algn="l"/>
                <a:tab pos="3155315" algn="l"/>
                <a:tab pos="3534410" algn="l"/>
                <a:tab pos="3822700" algn="l"/>
                <a:tab pos="4135754" algn="l"/>
                <a:tab pos="4498340" algn="l"/>
                <a:tab pos="4807585" algn="l"/>
              </a:tabLst>
            </a:pPr>
            <a:r>
              <a:rPr dirty="0" sz="2400" b="1">
                <a:solidFill>
                  <a:srgbClr val="0000FF"/>
                </a:solidFill>
                <a:latin typeface="Constantia"/>
                <a:cs typeface="Constantia"/>
              </a:rPr>
              <a:t>1	2	3	4	5	6	7	8	9</a:t>
            </a:r>
            <a:endParaRPr sz="2400">
              <a:latin typeface="Constantia"/>
              <a:cs typeface="Constantia"/>
            </a:endParaRPr>
          </a:p>
          <a:p>
            <a:pPr marL="733425">
              <a:lnSpc>
                <a:spcPts val="3295"/>
              </a:lnSpc>
            </a:pP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主串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z="2800" spc="-5" b="1">
                <a:solidFill>
                  <a:srgbClr val="FF3300"/>
                </a:solidFill>
                <a:latin typeface="Microsoft JhengHei"/>
                <a:cs typeface="Microsoft JhengHei"/>
              </a:rPr>
              <a:t>：</a:t>
            </a:r>
            <a:endParaRPr sz="2800">
              <a:latin typeface="Microsoft JhengHei"/>
              <a:cs typeface="Microsoft JhengHei"/>
            </a:endParaRPr>
          </a:p>
          <a:p>
            <a:pPr marL="4626610">
              <a:lnSpc>
                <a:spcPct val="100000"/>
              </a:lnSpc>
              <a:spcBef>
                <a:spcPts val="155"/>
              </a:spcBef>
            </a:pPr>
            <a:r>
              <a:rPr dirty="0" sz="2800" spc="-5" b="1">
                <a:solidFill>
                  <a:srgbClr val="0000FF"/>
                </a:solidFill>
                <a:latin typeface="Constantia"/>
                <a:cs typeface="Constantia"/>
              </a:rPr>
              <a:t>i</a:t>
            </a:r>
            <a:endParaRPr sz="2800">
              <a:latin typeface="Constantia"/>
              <a:cs typeface="Constantia"/>
            </a:endParaRPr>
          </a:p>
          <a:p>
            <a:pPr marL="733425">
              <a:lnSpc>
                <a:spcPct val="100000"/>
              </a:lnSpc>
              <a:spcBef>
                <a:spcPts val="520"/>
              </a:spcBef>
            </a:pP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子</a:t>
            </a:r>
            <a:r>
              <a:rPr dirty="0" sz="2800" b="1">
                <a:solidFill>
                  <a:srgbClr val="FF3300"/>
                </a:solidFill>
                <a:latin typeface="Microsoft JhengHei"/>
                <a:cs typeface="Microsoft JhengHei"/>
              </a:rPr>
              <a:t>串</a:t>
            </a:r>
            <a:r>
              <a:rPr dirty="0" sz="2800" spc="-10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z="2800" spc="-10" b="1">
                <a:solidFill>
                  <a:srgbClr val="FF3300"/>
                </a:solidFill>
                <a:latin typeface="Microsoft JhengHei"/>
                <a:cs typeface="Microsoft JhengHei"/>
              </a:rPr>
              <a:t>：</a:t>
            </a:r>
            <a:endParaRPr sz="2800">
              <a:latin typeface="Microsoft JhengHei"/>
              <a:cs typeface="Microsoft JhengHei"/>
            </a:endParaRPr>
          </a:p>
          <a:p>
            <a:pPr marL="4605655">
              <a:lnSpc>
                <a:spcPct val="100000"/>
              </a:lnSpc>
              <a:spcBef>
                <a:spcPts val="365"/>
              </a:spcBef>
            </a:pPr>
            <a:r>
              <a:rPr dirty="0" sz="2800" spc="-5" b="1">
                <a:solidFill>
                  <a:srgbClr val="0000FF"/>
                </a:solidFill>
                <a:latin typeface="Constantia"/>
                <a:cs typeface="Constantia"/>
              </a:rPr>
              <a:t>j</a:t>
            </a:r>
            <a:endParaRPr sz="2800">
              <a:latin typeface="Constantia"/>
              <a:cs typeface="Constantia"/>
            </a:endParaRPr>
          </a:p>
          <a:p>
            <a:pPr marL="417830" indent="-405765">
              <a:lnSpc>
                <a:spcPct val="100000"/>
              </a:lnSpc>
              <a:spcBef>
                <a:spcPts val="725"/>
              </a:spcBef>
              <a:buFont typeface="Wingdings"/>
              <a:buChar char=""/>
              <a:tabLst>
                <a:tab pos="418465" algn="l"/>
              </a:tabLst>
            </a:pPr>
            <a:r>
              <a:rPr dirty="0" sz="2800" spc="-10" b="1">
                <a:solidFill>
                  <a:srgbClr val="6600CC"/>
                </a:solidFill>
                <a:latin typeface="Times New Roman"/>
                <a:cs typeface="Times New Roman"/>
              </a:rPr>
              <a:t>KMP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算法的思想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2187" y="5104129"/>
            <a:ext cx="8280400" cy="1016000"/>
          </a:xfrm>
          <a:prstGeom prst="rect">
            <a:avLst/>
          </a:prstGeom>
          <a:ln w="12700">
            <a:solidFill>
              <a:srgbClr val="339966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91440">
              <a:lnSpc>
                <a:spcPts val="3360"/>
              </a:lnSpc>
              <a:spcBef>
                <a:spcPts val="305"/>
              </a:spcBef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主串指针不回溯，模式串向后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滑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动至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某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个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位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置上。</a:t>
            </a:r>
            <a:endParaRPr sz="2800">
              <a:latin typeface="Microsoft JhengHei"/>
              <a:cs typeface="Microsoft JhengHei"/>
            </a:endParaRPr>
          </a:p>
          <a:p>
            <a:pPr marL="91440">
              <a:lnSpc>
                <a:spcPts val="3840"/>
              </a:lnSpc>
            </a:pPr>
            <a:r>
              <a:rPr dirty="0" sz="2800" spc="-5" b="1">
                <a:solidFill>
                  <a:srgbClr val="0000FF"/>
                </a:solidFill>
                <a:latin typeface="Constantia"/>
                <a:cs typeface="Constantia"/>
              </a:rPr>
              <a:t>KMP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算法</a:t>
            </a:r>
            <a:r>
              <a:rPr dirty="0" sz="2800" spc="20" b="1">
                <a:solidFill>
                  <a:srgbClr val="0000FF"/>
                </a:solidFill>
                <a:latin typeface="Microsoft JhengHei"/>
                <a:cs typeface="Microsoft JhengHei"/>
              </a:rPr>
              <a:t>的</a:t>
            </a:r>
            <a:r>
              <a:rPr dirty="0" sz="3200" spc="15" b="1">
                <a:solidFill>
                  <a:srgbClr val="CC0000"/>
                </a:solidFill>
                <a:latin typeface="Microsoft JhengHei"/>
                <a:cs typeface="Microsoft JhengHei"/>
              </a:rPr>
              <a:t>时</a:t>
            </a:r>
            <a:r>
              <a:rPr dirty="0" sz="3200" spc="5" b="1">
                <a:solidFill>
                  <a:srgbClr val="CC0000"/>
                </a:solidFill>
                <a:latin typeface="Microsoft JhengHei"/>
                <a:cs typeface="Microsoft JhengHei"/>
              </a:rPr>
              <a:t>间复杂</a:t>
            </a:r>
            <a:r>
              <a:rPr dirty="0" sz="3200" spc="10" b="1">
                <a:solidFill>
                  <a:srgbClr val="CC0000"/>
                </a:solidFill>
                <a:latin typeface="Microsoft JhengHei"/>
                <a:cs typeface="Microsoft JhengHei"/>
              </a:rPr>
              <a:t>度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可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以达</a:t>
            </a:r>
            <a:r>
              <a:rPr dirty="0" sz="2800" spc="25" b="1">
                <a:solidFill>
                  <a:srgbClr val="0000FF"/>
                </a:solidFill>
                <a:latin typeface="Microsoft JhengHei"/>
                <a:cs typeface="Microsoft JhengHei"/>
              </a:rPr>
              <a:t>到</a:t>
            </a:r>
            <a:r>
              <a:rPr dirty="0" sz="2800" spc="-5" b="1">
                <a:solidFill>
                  <a:srgbClr val="0000FF"/>
                </a:solidFill>
                <a:latin typeface="Constantia"/>
                <a:cs typeface="Constantia"/>
              </a:rPr>
              <a:t>O(m+n)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5999" cy="102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261098"/>
            <a:ext cx="2576576" cy="552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6485" algn="l"/>
              </a:tabLst>
            </a:pPr>
            <a:r>
              <a:rPr dirty="0" spc="15"/>
              <a:t>第</a:t>
            </a:r>
            <a:r>
              <a:rPr dirty="0" spc="-265"/>
              <a:t>4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-5"/>
              <a:t>串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4016" y="3039617"/>
            <a:ext cx="13303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子串</a:t>
            </a:r>
            <a:r>
              <a:rPr dirty="0" sz="2800" spc="-10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z="2800" spc="-5" b="1">
                <a:solidFill>
                  <a:srgbClr val="FF3300"/>
                </a:solidFill>
                <a:latin typeface="Microsoft JhengHei"/>
                <a:cs typeface="Microsoft JhengHei"/>
              </a:rPr>
              <a:t>：</a:t>
            </a:r>
            <a:endParaRPr sz="2800">
              <a:latin typeface="Microsoft JhengHei"/>
              <a:cs typeface="Microsoft JhengHe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63812" y="2200338"/>
          <a:ext cx="4437380" cy="485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55"/>
                <a:gridCol w="338455"/>
                <a:gridCol w="338454"/>
                <a:gridCol w="336550"/>
                <a:gridCol w="337819"/>
                <a:gridCol w="337819"/>
                <a:gridCol w="337819"/>
                <a:gridCol w="337819"/>
                <a:gridCol w="337819"/>
                <a:gridCol w="337819"/>
                <a:gridCol w="337820"/>
                <a:gridCol w="337820"/>
                <a:gridCol w="33782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90962" y="3013011"/>
          <a:ext cx="2747010" cy="501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55"/>
                <a:gridCol w="338455"/>
                <a:gridCol w="338454"/>
                <a:gridCol w="336550"/>
                <a:gridCol w="337819"/>
                <a:gridCol w="337819"/>
                <a:gridCol w="337819"/>
                <a:gridCol w="337819"/>
              </a:tblGrid>
              <a:tr h="4730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144016" y="1750898"/>
            <a:ext cx="4268470" cy="1248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5905">
              <a:lnSpc>
                <a:spcPts val="2815"/>
              </a:lnSpc>
              <a:spcBef>
                <a:spcPts val="100"/>
              </a:spcBef>
              <a:tabLst>
                <a:tab pos="1783080" algn="l"/>
                <a:tab pos="2149475" algn="l"/>
                <a:tab pos="2435225" algn="l"/>
                <a:tab pos="2814320" algn="l"/>
                <a:tab pos="3102610" algn="l"/>
                <a:tab pos="3415665" algn="l"/>
                <a:tab pos="3778250" algn="l"/>
                <a:tab pos="4088129" algn="l"/>
              </a:tabLst>
            </a:pPr>
            <a:r>
              <a:rPr dirty="0" sz="2400" b="1">
                <a:solidFill>
                  <a:srgbClr val="0000FF"/>
                </a:solidFill>
                <a:latin typeface="Constantia"/>
                <a:cs typeface="Constantia"/>
              </a:rPr>
              <a:t>1</a:t>
            </a:r>
            <a:r>
              <a:rPr dirty="0" sz="2400" b="1">
                <a:solidFill>
                  <a:srgbClr val="0000FF"/>
                </a:solidFill>
                <a:latin typeface="Constantia"/>
                <a:cs typeface="Constantia"/>
              </a:rPr>
              <a:t>	</a:t>
            </a:r>
            <a:r>
              <a:rPr dirty="0" sz="2400" b="1">
                <a:solidFill>
                  <a:srgbClr val="0000FF"/>
                </a:solidFill>
                <a:latin typeface="Constantia"/>
                <a:cs typeface="Constantia"/>
              </a:rPr>
              <a:t>2</a:t>
            </a:r>
            <a:r>
              <a:rPr dirty="0" sz="2400" b="1">
                <a:solidFill>
                  <a:srgbClr val="0000FF"/>
                </a:solidFill>
                <a:latin typeface="Constantia"/>
                <a:cs typeface="Constantia"/>
              </a:rPr>
              <a:t>	</a:t>
            </a:r>
            <a:r>
              <a:rPr dirty="0" sz="2400" b="1">
                <a:solidFill>
                  <a:srgbClr val="0000FF"/>
                </a:solidFill>
                <a:latin typeface="Constantia"/>
                <a:cs typeface="Constantia"/>
              </a:rPr>
              <a:t>3</a:t>
            </a:r>
            <a:r>
              <a:rPr dirty="0" sz="2400" b="1">
                <a:solidFill>
                  <a:srgbClr val="0000FF"/>
                </a:solidFill>
                <a:latin typeface="Constantia"/>
                <a:cs typeface="Constantia"/>
              </a:rPr>
              <a:t>	</a:t>
            </a:r>
            <a:r>
              <a:rPr dirty="0" sz="2400" b="1">
                <a:solidFill>
                  <a:srgbClr val="0000FF"/>
                </a:solidFill>
                <a:latin typeface="Constantia"/>
                <a:cs typeface="Constantia"/>
              </a:rPr>
              <a:t>4</a:t>
            </a:r>
            <a:r>
              <a:rPr dirty="0" sz="2400" b="1">
                <a:solidFill>
                  <a:srgbClr val="0000FF"/>
                </a:solidFill>
                <a:latin typeface="Constantia"/>
                <a:cs typeface="Constantia"/>
              </a:rPr>
              <a:t>	</a:t>
            </a:r>
            <a:r>
              <a:rPr dirty="0" sz="2400" b="1">
                <a:solidFill>
                  <a:srgbClr val="0000FF"/>
                </a:solidFill>
                <a:latin typeface="Constantia"/>
                <a:cs typeface="Constantia"/>
              </a:rPr>
              <a:t>5</a:t>
            </a:r>
            <a:r>
              <a:rPr dirty="0" sz="2400" b="1">
                <a:solidFill>
                  <a:srgbClr val="0000FF"/>
                </a:solidFill>
                <a:latin typeface="Constantia"/>
                <a:cs typeface="Constantia"/>
              </a:rPr>
              <a:t>	</a:t>
            </a:r>
            <a:r>
              <a:rPr dirty="0" sz="2400" b="1">
                <a:solidFill>
                  <a:srgbClr val="0000FF"/>
                </a:solidFill>
                <a:latin typeface="Constantia"/>
                <a:cs typeface="Constantia"/>
              </a:rPr>
              <a:t>6</a:t>
            </a:r>
            <a:r>
              <a:rPr dirty="0" sz="2400" b="1">
                <a:solidFill>
                  <a:srgbClr val="0000FF"/>
                </a:solidFill>
                <a:latin typeface="Constantia"/>
                <a:cs typeface="Constantia"/>
              </a:rPr>
              <a:t>	</a:t>
            </a:r>
            <a:r>
              <a:rPr dirty="0" sz="2400" b="1">
                <a:solidFill>
                  <a:srgbClr val="0000FF"/>
                </a:solidFill>
                <a:latin typeface="Constantia"/>
                <a:cs typeface="Constantia"/>
              </a:rPr>
              <a:t>7</a:t>
            </a:r>
            <a:r>
              <a:rPr dirty="0" sz="2400" b="1">
                <a:solidFill>
                  <a:srgbClr val="0000FF"/>
                </a:solidFill>
                <a:latin typeface="Constantia"/>
                <a:cs typeface="Constantia"/>
              </a:rPr>
              <a:t>	</a:t>
            </a:r>
            <a:r>
              <a:rPr dirty="0" sz="2400" b="1">
                <a:solidFill>
                  <a:srgbClr val="0000FF"/>
                </a:solidFill>
                <a:latin typeface="Constantia"/>
                <a:cs typeface="Constantia"/>
              </a:rPr>
              <a:t>8</a:t>
            </a:r>
            <a:r>
              <a:rPr dirty="0" sz="2400" b="1">
                <a:solidFill>
                  <a:srgbClr val="0000FF"/>
                </a:solidFill>
                <a:latin typeface="Constantia"/>
                <a:cs typeface="Constantia"/>
              </a:rPr>
              <a:t>	</a:t>
            </a:r>
            <a:r>
              <a:rPr dirty="0" sz="2400" b="1">
                <a:solidFill>
                  <a:srgbClr val="0000FF"/>
                </a:solidFill>
                <a:latin typeface="Constantia"/>
                <a:cs typeface="Constantia"/>
              </a:rPr>
              <a:t>9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ts val="3295"/>
              </a:lnSpc>
            </a:pP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主</a:t>
            </a:r>
            <a:r>
              <a:rPr dirty="0" sz="2800" b="1">
                <a:solidFill>
                  <a:srgbClr val="FF3300"/>
                </a:solidFill>
                <a:latin typeface="Microsoft JhengHei"/>
                <a:cs typeface="Microsoft JhengHei"/>
              </a:rPr>
              <a:t>串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z="2800" spc="-5" b="1">
                <a:solidFill>
                  <a:srgbClr val="FF3300"/>
                </a:solidFill>
                <a:latin typeface="Microsoft JhengHei"/>
                <a:cs typeface="Microsoft JhengHei"/>
              </a:rPr>
              <a:t>：</a:t>
            </a:r>
            <a:endParaRPr sz="2800">
              <a:latin typeface="Microsoft JhengHei"/>
              <a:cs typeface="Microsoft JhengHei"/>
            </a:endParaRPr>
          </a:p>
          <a:p>
            <a:pPr algn="r" marR="236220">
              <a:lnSpc>
                <a:spcPct val="100000"/>
              </a:lnSpc>
              <a:spcBef>
                <a:spcPts val="160"/>
              </a:spcBef>
            </a:pPr>
            <a:r>
              <a:rPr dirty="0" sz="2800" spc="-5" b="1">
                <a:solidFill>
                  <a:srgbClr val="0000FF"/>
                </a:solidFill>
                <a:latin typeface="Constantia"/>
                <a:cs typeface="Constantia"/>
              </a:rPr>
              <a:t>i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16500" y="3512947"/>
            <a:ext cx="1371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00FF"/>
                </a:solidFill>
                <a:latin typeface="Constantia"/>
                <a:cs typeface="Constantia"/>
              </a:rPr>
              <a:t>j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042" y="0"/>
            <a:ext cx="5978525" cy="117856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4.3.1 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模式匹配</a:t>
            </a:r>
            <a:r>
              <a:rPr dirty="0" sz="2800" spc="-10" b="1">
                <a:solidFill>
                  <a:srgbClr val="6600CC"/>
                </a:solidFill>
                <a:latin typeface="Times New Roman"/>
                <a:cs typeface="Times New Roman"/>
              </a:rPr>
              <a:t>KMP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算法</a:t>
            </a:r>
            <a:endParaRPr sz="2800">
              <a:latin typeface="Microsoft JhengHei"/>
              <a:cs typeface="Microsoft JhengHei"/>
            </a:endParaRPr>
          </a:p>
          <a:p>
            <a:pPr marL="776605" indent="-406400">
              <a:lnSpc>
                <a:spcPct val="100000"/>
              </a:lnSpc>
              <a:spcBef>
                <a:spcPts val="1175"/>
              </a:spcBef>
              <a:buFont typeface="Wingdings"/>
              <a:buChar char=""/>
              <a:tabLst>
                <a:tab pos="777240" algn="l"/>
              </a:tabLst>
            </a:pP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子串游标滑动到</a:t>
            </a:r>
            <a:r>
              <a:rPr dirty="0" sz="2800" spc="-15" b="1">
                <a:solidFill>
                  <a:srgbClr val="6600CC"/>
                </a:solidFill>
                <a:latin typeface="Times New Roman"/>
                <a:cs typeface="Times New Roman"/>
              </a:rPr>
              <a:t>k</a:t>
            </a: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必须</a:t>
            </a:r>
            <a:r>
              <a:rPr dirty="0" sz="2800" spc="15" b="1">
                <a:solidFill>
                  <a:srgbClr val="6600CC"/>
                </a:solidFill>
                <a:latin typeface="Microsoft JhengHei"/>
                <a:cs typeface="Microsoft JhengHei"/>
              </a:rPr>
              <a:t>满</a:t>
            </a: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足的</a:t>
            </a:r>
            <a:r>
              <a:rPr dirty="0" sz="2800" spc="15" b="1">
                <a:solidFill>
                  <a:srgbClr val="6600CC"/>
                </a:solidFill>
                <a:latin typeface="Microsoft JhengHei"/>
                <a:cs typeface="Microsoft JhengHei"/>
              </a:rPr>
              <a:t>条</a:t>
            </a:r>
            <a:r>
              <a:rPr dirty="0" sz="2800" spc="-5" b="1">
                <a:solidFill>
                  <a:srgbClr val="6600CC"/>
                </a:solidFill>
                <a:latin typeface="Microsoft JhengHei"/>
                <a:cs typeface="Microsoft JhengHei"/>
              </a:rPr>
              <a:t>件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8237" y="1197610"/>
            <a:ext cx="8136255" cy="556260"/>
          </a:xfrm>
          <a:prstGeom prst="rect">
            <a:avLst/>
          </a:prstGeom>
          <a:ln w="12700">
            <a:solidFill>
              <a:srgbClr val="339966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结论：可以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不动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回到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。如下图。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73950" y="2964179"/>
            <a:ext cx="1871980" cy="2265680"/>
          </a:xfrm>
          <a:prstGeom prst="rect">
            <a:avLst/>
          </a:prstGeom>
          <a:ln w="12700">
            <a:solidFill>
              <a:srgbClr val="339966"/>
            </a:solidFill>
          </a:ln>
        </p:spPr>
        <p:txBody>
          <a:bodyPr wrap="square" lIns="0" tIns="62230" rIns="0" bIns="0" rtlCol="0" vert="horz">
            <a:spAutoFit/>
          </a:bodyPr>
          <a:lstStyle/>
          <a:p>
            <a:pPr algn="just" marL="92075" marR="345440">
              <a:lnSpc>
                <a:spcPct val="98900"/>
              </a:lnSpc>
              <a:spcBef>
                <a:spcPts val="490"/>
              </a:spcBef>
            </a:pPr>
            <a:r>
              <a:rPr dirty="0" sz="2800" b="1">
                <a:solidFill>
                  <a:srgbClr val="FF3300"/>
                </a:solidFill>
                <a:latin typeface="Microsoft JhengHei"/>
                <a:cs typeface="Microsoft JhengHei"/>
              </a:rPr>
              <a:t>与原来的 </a:t>
            </a: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比较图进 行对比， 看有什么 </a:t>
            </a: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发现？</a:t>
            </a:r>
            <a:endParaRPr sz="2800">
              <a:latin typeface="Microsoft JhengHei"/>
              <a:cs typeface="Microsoft JhengHe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562288" y="4741862"/>
          <a:ext cx="2746375" cy="485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820"/>
                <a:gridCol w="337820"/>
                <a:gridCol w="337820"/>
                <a:gridCol w="336550"/>
                <a:gridCol w="338455"/>
                <a:gridCol w="338455"/>
                <a:gridCol w="338455"/>
                <a:gridCol w="338455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030851" y="5170677"/>
            <a:ext cx="1371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00FF"/>
                </a:solidFill>
                <a:latin typeface="Constantia"/>
                <a:cs typeface="Constantia"/>
              </a:rPr>
              <a:t>j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46473" y="3644900"/>
            <a:ext cx="85725" cy="1008380"/>
          </a:xfrm>
          <a:custGeom>
            <a:avLst/>
            <a:gdLst/>
            <a:ahLst/>
            <a:cxnLst/>
            <a:rect l="l" t="t" r="r" b="b"/>
            <a:pathLst>
              <a:path w="85725" h="1008379">
                <a:moveTo>
                  <a:pt x="28575" y="922274"/>
                </a:moveTo>
                <a:lnTo>
                  <a:pt x="0" y="922274"/>
                </a:lnTo>
                <a:lnTo>
                  <a:pt x="42925" y="1007999"/>
                </a:lnTo>
                <a:lnTo>
                  <a:pt x="78560" y="936625"/>
                </a:lnTo>
                <a:lnTo>
                  <a:pt x="28575" y="936625"/>
                </a:lnTo>
                <a:lnTo>
                  <a:pt x="28575" y="922274"/>
                </a:lnTo>
                <a:close/>
              </a:path>
              <a:path w="85725" h="1008379">
                <a:moveTo>
                  <a:pt x="57150" y="0"/>
                </a:moveTo>
                <a:lnTo>
                  <a:pt x="28575" y="0"/>
                </a:lnTo>
                <a:lnTo>
                  <a:pt x="28575" y="936625"/>
                </a:lnTo>
                <a:lnTo>
                  <a:pt x="57150" y="936625"/>
                </a:lnTo>
                <a:lnTo>
                  <a:pt x="57150" y="0"/>
                </a:lnTo>
                <a:close/>
              </a:path>
              <a:path w="85725" h="1008379">
                <a:moveTo>
                  <a:pt x="85725" y="922274"/>
                </a:moveTo>
                <a:lnTo>
                  <a:pt x="57150" y="922274"/>
                </a:lnTo>
                <a:lnTo>
                  <a:pt x="57150" y="936625"/>
                </a:lnTo>
                <a:lnTo>
                  <a:pt x="78560" y="936625"/>
                </a:lnTo>
                <a:lnTo>
                  <a:pt x="85725" y="922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05248" y="3644900"/>
            <a:ext cx="85725" cy="1008380"/>
          </a:xfrm>
          <a:custGeom>
            <a:avLst/>
            <a:gdLst/>
            <a:ahLst/>
            <a:cxnLst/>
            <a:rect l="l" t="t" r="r" b="b"/>
            <a:pathLst>
              <a:path w="85725" h="1008379">
                <a:moveTo>
                  <a:pt x="28575" y="922274"/>
                </a:moveTo>
                <a:lnTo>
                  <a:pt x="0" y="922274"/>
                </a:lnTo>
                <a:lnTo>
                  <a:pt x="42925" y="1007999"/>
                </a:lnTo>
                <a:lnTo>
                  <a:pt x="78560" y="936625"/>
                </a:lnTo>
                <a:lnTo>
                  <a:pt x="28575" y="936625"/>
                </a:lnTo>
                <a:lnTo>
                  <a:pt x="28575" y="922274"/>
                </a:lnTo>
                <a:close/>
              </a:path>
              <a:path w="85725" h="1008379">
                <a:moveTo>
                  <a:pt x="57150" y="0"/>
                </a:moveTo>
                <a:lnTo>
                  <a:pt x="28575" y="0"/>
                </a:lnTo>
                <a:lnTo>
                  <a:pt x="28575" y="936625"/>
                </a:lnTo>
                <a:lnTo>
                  <a:pt x="57150" y="936625"/>
                </a:lnTo>
                <a:lnTo>
                  <a:pt x="57150" y="0"/>
                </a:lnTo>
                <a:close/>
              </a:path>
              <a:path w="85725" h="1008379">
                <a:moveTo>
                  <a:pt x="85725" y="922274"/>
                </a:moveTo>
                <a:lnTo>
                  <a:pt x="57150" y="922274"/>
                </a:lnTo>
                <a:lnTo>
                  <a:pt x="57150" y="936625"/>
                </a:lnTo>
                <a:lnTo>
                  <a:pt x="78560" y="936625"/>
                </a:lnTo>
                <a:lnTo>
                  <a:pt x="85725" y="922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94173" y="3644900"/>
            <a:ext cx="85725" cy="1008380"/>
          </a:xfrm>
          <a:custGeom>
            <a:avLst/>
            <a:gdLst/>
            <a:ahLst/>
            <a:cxnLst/>
            <a:rect l="l" t="t" r="r" b="b"/>
            <a:pathLst>
              <a:path w="85725" h="1008379">
                <a:moveTo>
                  <a:pt x="28575" y="922274"/>
                </a:moveTo>
                <a:lnTo>
                  <a:pt x="0" y="922274"/>
                </a:lnTo>
                <a:lnTo>
                  <a:pt x="42925" y="1007999"/>
                </a:lnTo>
                <a:lnTo>
                  <a:pt x="78560" y="936625"/>
                </a:lnTo>
                <a:lnTo>
                  <a:pt x="28575" y="936625"/>
                </a:lnTo>
                <a:lnTo>
                  <a:pt x="28575" y="922274"/>
                </a:lnTo>
                <a:close/>
              </a:path>
              <a:path w="85725" h="1008379">
                <a:moveTo>
                  <a:pt x="57150" y="0"/>
                </a:moveTo>
                <a:lnTo>
                  <a:pt x="28575" y="0"/>
                </a:lnTo>
                <a:lnTo>
                  <a:pt x="28575" y="936625"/>
                </a:lnTo>
                <a:lnTo>
                  <a:pt x="57150" y="936625"/>
                </a:lnTo>
                <a:lnTo>
                  <a:pt x="57150" y="0"/>
                </a:lnTo>
                <a:close/>
              </a:path>
              <a:path w="85725" h="1008379">
                <a:moveTo>
                  <a:pt x="85725" y="922274"/>
                </a:moveTo>
                <a:lnTo>
                  <a:pt x="57150" y="922274"/>
                </a:lnTo>
                <a:lnTo>
                  <a:pt x="57150" y="936625"/>
                </a:lnTo>
                <a:lnTo>
                  <a:pt x="78560" y="936625"/>
                </a:lnTo>
                <a:lnTo>
                  <a:pt x="85725" y="922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73050" y="5656262"/>
            <a:ext cx="9504680" cy="68897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25"/>
              </a:spcBef>
            </a:pPr>
            <a:r>
              <a:rPr dirty="0" sz="1600" spc="5" b="1">
                <a:solidFill>
                  <a:srgbClr val="0000FF"/>
                </a:solidFill>
                <a:latin typeface="Microsoft JhengHei"/>
                <a:cs typeface="Microsoft JhengHei"/>
              </a:rPr>
              <a:t>要想</a:t>
            </a:r>
            <a:r>
              <a:rPr dirty="0" sz="1600" spc="-10" b="1">
                <a:solidFill>
                  <a:srgbClr val="0000FF"/>
                </a:solidFill>
                <a:latin typeface="Constantia"/>
                <a:cs typeface="Constantia"/>
              </a:rPr>
              <a:t>i</a:t>
            </a:r>
            <a:r>
              <a:rPr dirty="0" sz="1600" spc="5" b="1">
                <a:solidFill>
                  <a:srgbClr val="0000FF"/>
                </a:solidFill>
                <a:latin typeface="Microsoft JhengHei"/>
                <a:cs typeface="Microsoft JhengHei"/>
              </a:rPr>
              <a:t>不回溯</a:t>
            </a:r>
            <a:r>
              <a:rPr dirty="0" sz="1600" spc="-10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1600" spc="-10" b="1">
                <a:solidFill>
                  <a:srgbClr val="0000FF"/>
                </a:solidFill>
                <a:latin typeface="Constantia"/>
                <a:cs typeface="Constantia"/>
              </a:rPr>
              <a:t>S[i]</a:t>
            </a:r>
            <a:r>
              <a:rPr dirty="0" sz="1600" spc="5" b="1">
                <a:solidFill>
                  <a:srgbClr val="0000FF"/>
                </a:solidFill>
                <a:latin typeface="Microsoft JhengHei"/>
                <a:cs typeface="Microsoft JhengHei"/>
              </a:rPr>
              <a:t>应该和模式中的</a:t>
            </a:r>
            <a:r>
              <a:rPr dirty="0" sz="1600" spc="15" b="1">
                <a:solidFill>
                  <a:srgbClr val="0000FF"/>
                </a:solidFill>
                <a:latin typeface="Microsoft JhengHei"/>
                <a:cs typeface="Microsoft JhengHei"/>
              </a:rPr>
              <a:t>第</a:t>
            </a:r>
            <a:r>
              <a:rPr dirty="0" sz="1600" spc="5" b="1">
                <a:solidFill>
                  <a:srgbClr val="0000FF"/>
                </a:solidFill>
                <a:latin typeface="Microsoft JhengHei"/>
                <a:cs typeface="Microsoft JhengHei"/>
              </a:rPr>
              <a:t>几个</a:t>
            </a:r>
            <a:r>
              <a:rPr dirty="0" sz="1600" spc="15" b="1">
                <a:solidFill>
                  <a:srgbClr val="0000FF"/>
                </a:solidFill>
                <a:latin typeface="Microsoft JhengHei"/>
                <a:cs typeface="Microsoft JhengHei"/>
              </a:rPr>
              <a:t>字</a:t>
            </a:r>
            <a:r>
              <a:rPr dirty="0" sz="1600" spc="5" b="1">
                <a:solidFill>
                  <a:srgbClr val="0000FF"/>
                </a:solidFill>
                <a:latin typeface="Microsoft JhengHei"/>
                <a:cs typeface="Microsoft JhengHei"/>
              </a:rPr>
              <a:t>符</a:t>
            </a:r>
            <a:r>
              <a:rPr dirty="0" sz="1600" spc="15" b="1">
                <a:solidFill>
                  <a:srgbClr val="0000FF"/>
                </a:solidFill>
                <a:latin typeface="Microsoft JhengHei"/>
                <a:cs typeface="Microsoft JhengHei"/>
              </a:rPr>
              <a:t>比</a:t>
            </a:r>
            <a:r>
              <a:rPr dirty="0" sz="1600" spc="5" b="1">
                <a:solidFill>
                  <a:srgbClr val="0000FF"/>
                </a:solidFill>
                <a:latin typeface="Microsoft JhengHei"/>
                <a:cs typeface="Microsoft JhengHei"/>
              </a:rPr>
              <a:t>较呢</a:t>
            </a:r>
            <a:r>
              <a:rPr dirty="0" sz="1600" spc="15" b="1">
                <a:solidFill>
                  <a:srgbClr val="0000FF"/>
                </a:solidFill>
                <a:latin typeface="Microsoft JhengHei"/>
                <a:cs typeface="Microsoft JhengHei"/>
              </a:rPr>
              <a:t>？</a:t>
            </a:r>
            <a:r>
              <a:rPr dirty="0" sz="1600" spc="5" b="1">
                <a:solidFill>
                  <a:srgbClr val="0000FF"/>
                </a:solidFill>
                <a:latin typeface="Microsoft JhengHei"/>
                <a:cs typeface="Microsoft JhengHei"/>
              </a:rPr>
              <a:t>把这</a:t>
            </a:r>
            <a:r>
              <a:rPr dirty="0" sz="1600" spc="15" b="1">
                <a:solidFill>
                  <a:srgbClr val="0000FF"/>
                </a:solidFill>
                <a:latin typeface="Microsoft JhengHei"/>
                <a:cs typeface="Microsoft JhengHei"/>
              </a:rPr>
              <a:t>个</a:t>
            </a:r>
            <a:r>
              <a:rPr dirty="0" sz="1600" spc="5" b="1">
                <a:solidFill>
                  <a:srgbClr val="0000FF"/>
                </a:solidFill>
                <a:latin typeface="Microsoft JhengHei"/>
                <a:cs typeface="Microsoft JhengHei"/>
              </a:rPr>
              <a:t>字</a:t>
            </a:r>
            <a:r>
              <a:rPr dirty="0" sz="1600" spc="15" b="1">
                <a:solidFill>
                  <a:srgbClr val="0000FF"/>
                </a:solidFill>
                <a:latin typeface="Microsoft JhengHei"/>
                <a:cs typeface="Microsoft JhengHei"/>
              </a:rPr>
              <a:t>符</a:t>
            </a:r>
            <a:r>
              <a:rPr dirty="0" sz="1600" spc="5" b="1">
                <a:solidFill>
                  <a:srgbClr val="0000FF"/>
                </a:solidFill>
                <a:latin typeface="Microsoft JhengHei"/>
                <a:cs typeface="Microsoft JhengHei"/>
              </a:rPr>
              <a:t>记</a:t>
            </a:r>
            <a:r>
              <a:rPr dirty="0" sz="1600" spc="15" b="1">
                <a:solidFill>
                  <a:srgbClr val="0000FF"/>
                </a:solidFill>
                <a:latin typeface="Microsoft JhengHei"/>
                <a:cs typeface="Microsoft JhengHei"/>
              </a:rPr>
              <a:t>为</a:t>
            </a:r>
            <a:r>
              <a:rPr dirty="0" sz="1600" b="1">
                <a:solidFill>
                  <a:srgbClr val="0000FF"/>
                </a:solidFill>
                <a:latin typeface="Constantia"/>
                <a:cs typeface="Constantia"/>
              </a:rPr>
              <a:t>T[k]</a:t>
            </a:r>
            <a:r>
              <a:rPr dirty="0" sz="1600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1600" spc="5" b="1">
                <a:solidFill>
                  <a:srgbClr val="0000FF"/>
                </a:solidFill>
                <a:latin typeface="Microsoft JhengHei"/>
                <a:cs typeface="Microsoft JhengHei"/>
              </a:rPr>
              <a:t>显</a:t>
            </a:r>
            <a:r>
              <a:rPr dirty="0" sz="1600" spc="15" b="1">
                <a:solidFill>
                  <a:srgbClr val="0000FF"/>
                </a:solidFill>
                <a:latin typeface="Microsoft JhengHei"/>
                <a:cs typeface="Microsoft JhengHei"/>
              </a:rPr>
              <a:t>然</a:t>
            </a:r>
            <a:r>
              <a:rPr dirty="0" sz="1600" spc="-5" b="1">
                <a:solidFill>
                  <a:srgbClr val="0000FF"/>
                </a:solidFill>
                <a:latin typeface="Microsoft JhengHei"/>
                <a:cs typeface="Microsoft JhengHei"/>
              </a:rPr>
              <a:t>有</a:t>
            </a:r>
            <a:r>
              <a:rPr dirty="0" sz="1600" spc="50" b="1">
                <a:solidFill>
                  <a:srgbClr val="0000FF"/>
                </a:solidFill>
                <a:latin typeface="Microsoft JhengHei"/>
                <a:cs typeface="Microsoft JhengHei"/>
              </a:rPr>
              <a:t> </a:t>
            </a:r>
            <a:r>
              <a:rPr dirty="0" sz="1600" spc="-5" b="1">
                <a:solidFill>
                  <a:srgbClr val="800000"/>
                </a:solidFill>
                <a:latin typeface="Constantia"/>
                <a:cs typeface="Constantia"/>
              </a:rPr>
              <a:t>k&lt;j</a:t>
            </a:r>
            <a:r>
              <a:rPr dirty="0" sz="1600" spc="-5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1600" spc="5" b="1">
                <a:solidFill>
                  <a:srgbClr val="0000FF"/>
                </a:solidFill>
                <a:latin typeface="Microsoft JhengHei"/>
                <a:cs typeface="Microsoft JhengHei"/>
              </a:rPr>
              <a:t>并且对于不同</a:t>
            </a:r>
            <a:endParaRPr sz="16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r>
              <a:rPr dirty="0" sz="1600" spc="5" b="1">
                <a:solidFill>
                  <a:srgbClr val="0000FF"/>
                </a:solidFill>
                <a:latin typeface="Microsoft JhengHei"/>
                <a:cs typeface="Microsoft JhengHei"/>
              </a:rPr>
              <a:t>的</a:t>
            </a:r>
            <a:r>
              <a:rPr dirty="0" sz="1600" spc="-5" b="1">
                <a:solidFill>
                  <a:srgbClr val="0000FF"/>
                </a:solidFill>
                <a:latin typeface="Constantia"/>
                <a:cs typeface="Constantia"/>
              </a:rPr>
              <a:t>j</a:t>
            </a:r>
            <a:r>
              <a:rPr dirty="0" sz="1600" spc="-5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1600" spc="-5" b="1">
                <a:solidFill>
                  <a:srgbClr val="0000FF"/>
                </a:solidFill>
                <a:latin typeface="Constantia"/>
                <a:cs typeface="Constantia"/>
              </a:rPr>
              <a:t>k</a:t>
            </a:r>
            <a:r>
              <a:rPr dirty="0" sz="1600" spc="5" b="1">
                <a:solidFill>
                  <a:srgbClr val="0000FF"/>
                </a:solidFill>
                <a:latin typeface="Microsoft JhengHei"/>
                <a:cs typeface="Microsoft JhengHei"/>
              </a:rPr>
              <a:t>值也不同。</a:t>
            </a:r>
            <a:r>
              <a:rPr dirty="0" sz="1600" spc="-10" b="1">
                <a:solidFill>
                  <a:srgbClr val="0000FF"/>
                </a:solidFill>
                <a:latin typeface="Constantia"/>
                <a:cs typeface="Constantia"/>
              </a:rPr>
              <a:t>K</a:t>
            </a:r>
            <a:r>
              <a:rPr dirty="0" sz="1600" spc="5" b="1">
                <a:solidFill>
                  <a:srgbClr val="0000FF"/>
                </a:solidFill>
                <a:latin typeface="Microsoft JhengHei"/>
                <a:cs typeface="Microsoft JhengHei"/>
              </a:rPr>
              <a:t>是</a:t>
            </a:r>
            <a:r>
              <a:rPr dirty="0" sz="1600" spc="-5" b="1">
                <a:solidFill>
                  <a:srgbClr val="0000FF"/>
                </a:solidFill>
                <a:latin typeface="Constantia"/>
                <a:cs typeface="Constantia"/>
              </a:rPr>
              <a:t>j</a:t>
            </a:r>
            <a:r>
              <a:rPr dirty="0" sz="1600" spc="5" b="1">
                <a:solidFill>
                  <a:srgbClr val="0000FF"/>
                </a:solidFill>
                <a:latin typeface="Microsoft JhengHei"/>
                <a:cs typeface="Microsoft JhengHei"/>
              </a:rPr>
              <a:t>的函数，</a:t>
            </a:r>
            <a:r>
              <a:rPr dirty="0" sz="1600" spc="15" b="1">
                <a:solidFill>
                  <a:srgbClr val="0000FF"/>
                </a:solidFill>
                <a:latin typeface="Microsoft JhengHei"/>
                <a:cs typeface="Microsoft JhengHei"/>
              </a:rPr>
              <a:t>记</a:t>
            </a:r>
            <a:r>
              <a:rPr dirty="0" sz="1600" spc="10" b="1">
                <a:solidFill>
                  <a:srgbClr val="0000FF"/>
                </a:solidFill>
                <a:latin typeface="Microsoft JhengHei"/>
                <a:cs typeface="Microsoft JhengHei"/>
              </a:rPr>
              <a:t>做</a:t>
            </a:r>
            <a:r>
              <a:rPr dirty="0" sz="1600" b="1">
                <a:solidFill>
                  <a:srgbClr val="0000FF"/>
                </a:solidFill>
                <a:latin typeface="Constantia"/>
                <a:cs typeface="Constantia"/>
              </a:rPr>
              <a:t>k=next[j]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r>
              <a:rPr dirty="0"/>
              <a:t>34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5999" cy="102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261098"/>
            <a:ext cx="2576576" cy="552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6485" algn="l"/>
              </a:tabLst>
            </a:pPr>
            <a:r>
              <a:rPr dirty="0" spc="15"/>
              <a:t>第</a:t>
            </a:r>
            <a:r>
              <a:rPr dirty="0" spc="-265"/>
              <a:t>4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-5"/>
              <a:t>串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r>
              <a:rPr dirty="0"/>
              <a:t>10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00350" y="1588134"/>
            <a:ext cx="359664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23900" algn="l"/>
              </a:tabLst>
            </a:pPr>
            <a:r>
              <a:rPr dirty="0" sz="3200" b="1">
                <a:solidFill>
                  <a:srgbClr val="0000FF"/>
                </a:solidFill>
                <a:latin typeface="Times New Roman"/>
                <a:cs typeface="Times New Roman"/>
              </a:rPr>
              <a:t>4.2	</a:t>
            </a:r>
            <a:r>
              <a:rPr dirty="0" sz="3200" spc="10" b="1">
                <a:solidFill>
                  <a:srgbClr val="0000FF"/>
                </a:solidFill>
                <a:latin typeface="Microsoft JhengHei"/>
                <a:cs typeface="Microsoft JhengHei"/>
              </a:rPr>
              <a:t>串的表示和实现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0975" y="2636520"/>
            <a:ext cx="4380230" cy="2137410"/>
          </a:xfrm>
          <a:prstGeom prst="rect">
            <a:avLst/>
          </a:prstGeom>
          <a:ln w="12700">
            <a:solidFill>
              <a:srgbClr val="0000FF"/>
            </a:solidFill>
          </a:ln>
        </p:spPr>
        <p:txBody>
          <a:bodyPr wrap="square" lIns="0" tIns="170815" rIns="0" bIns="0" rtlCol="0" vert="horz">
            <a:spAutoFit/>
          </a:bodyPr>
          <a:lstStyle/>
          <a:p>
            <a:pPr lvl="2" marL="803275" indent="-711835">
              <a:lnSpc>
                <a:spcPct val="100000"/>
              </a:lnSpc>
              <a:spcBef>
                <a:spcPts val="1345"/>
              </a:spcBef>
              <a:buSzPct val="96428"/>
              <a:buFont typeface="Times New Roman"/>
              <a:buAutoNum type="arabicPeriod"/>
              <a:tabLst>
                <a:tab pos="803910" algn="l"/>
              </a:tabLst>
            </a:pP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、定长顺序存储表示</a:t>
            </a:r>
            <a:endParaRPr sz="2800">
              <a:latin typeface="Microsoft JhengHei"/>
              <a:cs typeface="Microsoft JhengHei"/>
            </a:endParaRPr>
          </a:p>
          <a:p>
            <a:pPr lvl="2" marL="803275" indent="-711835">
              <a:lnSpc>
                <a:spcPct val="100000"/>
              </a:lnSpc>
              <a:spcBef>
                <a:spcPts val="2020"/>
              </a:spcBef>
              <a:buSzPct val="96428"/>
              <a:buFont typeface="Times New Roman"/>
              <a:buAutoNum type="arabicPeriod"/>
              <a:tabLst>
                <a:tab pos="803910" algn="l"/>
              </a:tabLst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、堆分配存储表示</a:t>
            </a:r>
            <a:endParaRPr sz="2800">
              <a:latin typeface="Microsoft JhengHei"/>
              <a:cs typeface="Microsoft JhengHei"/>
            </a:endParaRPr>
          </a:p>
          <a:p>
            <a:pPr lvl="2" marL="803275" indent="-711835">
              <a:lnSpc>
                <a:spcPct val="100000"/>
              </a:lnSpc>
              <a:spcBef>
                <a:spcPts val="2014"/>
              </a:spcBef>
              <a:buSzPct val="96428"/>
              <a:buFont typeface="Times New Roman"/>
              <a:buAutoNum type="arabicPeriod"/>
              <a:tabLst>
                <a:tab pos="803910" algn="l"/>
              </a:tabLst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、串的块链存储表示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4164" y="2640583"/>
            <a:ext cx="808100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假如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滑动到</a:t>
            </a:r>
            <a:r>
              <a:rPr dirty="0" sz="2800" spc="-15" b="1">
                <a:solidFill>
                  <a:srgbClr val="0000FF"/>
                </a:solidFill>
                <a:latin typeface="Times New Roman"/>
                <a:cs typeface="Times New Roman"/>
              </a:rPr>
              <a:t>k,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即从</a:t>
            </a:r>
            <a:r>
              <a:rPr dirty="0" sz="2800" spc="10" b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15" b="1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处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和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baseline="-21021" sz="2775" b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比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较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有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意义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: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必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须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满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足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1787" y="2547620"/>
            <a:ext cx="9164955" cy="0"/>
          </a:xfrm>
          <a:custGeom>
            <a:avLst/>
            <a:gdLst/>
            <a:ahLst/>
            <a:cxnLst/>
            <a:rect l="l" t="t" r="r" b="b"/>
            <a:pathLst>
              <a:path w="9164955" h="0">
                <a:moveTo>
                  <a:pt x="0" y="0"/>
                </a:moveTo>
                <a:lnTo>
                  <a:pt x="9164637" y="0"/>
                </a:lnTo>
              </a:path>
            </a:pathLst>
          </a:custGeom>
          <a:ln w="12700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8137" y="1118869"/>
            <a:ext cx="0" cy="1422400"/>
          </a:xfrm>
          <a:custGeom>
            <a:avLst/>
            <a:gdLst/>
            <a:ahLst/>
            <a:cxnLst/>
            <a:rect l="l" t="t" r="r" b="b"/>
            <a:pathLst>
              <a:path w="0" h="1422400">
                <a:moveTo>
                  <a:pt x="0" y="0"/>
                </a:moveTo>
                <a:lnTo>
                  <a:pt x="0" y="1422400"/>
                </a:lnTo>
              </a:path>
            </a:pathLst>
          </a:custGeom>
          <a:ln w="12700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1787" y="1112519"/>
            <a:ext cx="9164955" cy="0"/>
          </a:xfrm>
          <a:custGeom>
            <a:avLst/>
            <a:gdLst/>
            <a:ahLst/>
            <a:cxnLst/>
            <a:rect l="l" t="t" r="r" b="b"/>
            <a:pathLst>
              <a:path w="9164955" h="0">
                <a:moveTo>
                  <a:pt x="0" y="0"/>
                </a:moveTo>
                <a:lnTo>
                  <a:pt x="9164637" y="0"/>
                </a:lnTo>
              </a:path>
            </a:pathLst>
          </a:custGeom>
          <a:ln w="12700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490075" y="1119124"/>
            <a:ext cx="0" cy="1422400"/>
          </a:xfrm>
          <a:custGeom>
            <a:avLst/>
            <a:gdLst/>
            <a:ahLst/>
            <a:cxnLst/>
            <a:rect l="l" t="t" r="r" b="b"/>
            <a:pathLst>
              <a:path w="0" h="1422400">
                <a:moveTo>
                  <a:pt x="0" y="0"/>
                </a:moveTo>
                <a:lnTo>
                  <a:pt x="0" y="1422400"/>
                </a:lnTo>
              </a:path>
            </a:pathLst>
          </a:custGeom>
          <a:ln w="12700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7187" y="2522220"/>
            <a:ext cx="9114155" cy="0"/>
          </a:xfrm>
          <a:custGeom>
            <a:avLst/>
            <a:gdLst/>
            <a:ahLst/>
            <a:cxnLst/>
            <a:rect l="l" t="t" r="r" b="b"/>
            <a:pathLst>
              <a:path w="9114155" h="0">
                <a:moveTo>
                  <a:pt x="0" y="0"/>
                </a:moveTo>
                <a:lnTo>
                  <a:pt x="9113837" y="0"/>
                </a:lnTo>
              </a:path>
            </a:pathLst>
          </a:custGeom>
          <a:ln w="12700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3537" y="1144269"/>
            <a:ext cx="0" cy="1371600"/>
          </a:xfrm>
          <a:custGeom>
            <a:avLst/>
            <a:gdLst/>
            <a:ahLst/>
            <a:cxnLst/>
            <a:rect l="l" t="t" r="r" b="b"/>
            <a:pathLst>
              <a:path w="0"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12700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7187" y="1137919"/>
            <a:ext cx="9114155" cy="0"/>
          </a:xfrm>
          <a:custGeom>
            <a:avLst/>
            <a:gdLst/>
            <a:ahLst/>
            <a:cxnLst/>
            <a:rect l="l" t="t" r="r" b="b"/>
            <a:pathLst>
              <a:path w="9114155" h="0">
                <a:moveTo>
                  <a:pt x="0" y="0"/>
                </a:moveTo>
                <a:lnTo>
                  <a:pt x="9113837" y="0"/>
                </a:lnTo>
              </a:path>
            </a:pathLst>
          </a:custGeom>
          <a:ln w="12700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464675" y="1144524"/>
            <a:ext cx="0" cy="1371600"/>
          </a:xfrm>
          <a:custGeom>
            <a:avLst/>
            <a:gdLst/>
            <a:ahLst/>
            <a:cxnLst/>
            <a:rect l="l" t="t" r="r" b="b"/>
            <a:pathLst>
              <a:path w="0"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12700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628010" y="1238249"/>
            <a:ext cx="43313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91540" algn="l"/>
              </a:tabLst>
            </a:pPr>
            <a:r>
              <a:rPr dirty="0" baseline="13888" sz="4200" spc="7" b="1">
                <a:latin typeface="Times New Roman"/>
                <a:cs typeface="Times New Roman"/>
              </a:rPr>
              <a:t>S</a:t>
            </a:r>
            <a:r>
              <a:rPr dirty="0" sz="1850" spc="5" b="1">
                <a:latin typeface="Times New Roman"/>
                <a:cs typeface="Times New Roman"/>
              </a:rPr>
              <a:t>i-j+1	</a:t>
            </a:r>
            <a:r>
              <a:rPr dirty="0" baseline="13888" sz="4200" spc="7" b="1">
                <a:latin typeface="Times New Roman"/>
                <a:cs typeface="Times New Roman"/>
              </a:rPr>
              <a:t>S</a:t>
            </a:r>
            <a:r>
              <a:rPr dirty="0" sz="1850" spc="5" b="1">
                <a:latin typeface="Times New Roman"/>
                <a:cs typeface="Times New Roman"/>
              </a:rPr>
              <a:t>i-j+2 </a:t>
            </a:r>
            <a:r>
              <a:rPr dirty="0" baseline="13888" sz="4200" spc="-7" b="1">
                <a:latin typeface="Times New Roman"/>
                <a:cs typeface="Times New Roman"/>
              </a:rPr>
              <a:t>… </a:t>
            </a:r>
            <a:r>
              <a:rPr dirty="0" baseline="13888" sz="4200" spc="7" b="1">
                <a:latin typeface="Times New Roman"/>
                <a:cs typeface="Times New Roman"/>
              </a:rPr>
              <a:t>S</a:t>
            </a:r>
            <a:r>
              <a:rPr dirty="0" sz="1850" spc="5" b="1">
                <a:latin typeface="Times New Roman"/>
                <a:cs typeface="Times New Roman"/>
              </a:rPr>
              <a:t>i-2 </a:t>
            </a:r>
            <a:r>
              <a:rPr dirty="0" baseline="13888" sz="4200" spc="7" b="1">
                <a:latin typeface="Times New Roman"/>
                <a:cs typeface="Times New Roman"/>
              </a:rPr>
              <a:t>S</a:t>
            </a:r>
            <a:r>
              <a:rPr dirty="0" sz="1850" spc="5" b="1">
                <a:latin typeface="Times New Roman"/>
                <a:cs typeface="Times New Roman"/>
              </a:rPr>
              <a:t>i-1</a:t>
            </a:r>
            <a:r>
              <a:rPr dirty="0" baseline="13888" sz="4200" spc="7" b="1">
                <a:latin typeface="Times New Roman"/>
                <a:cs typeface="Times New Roman"/>
              </a:rPr>
              <a:t>S</a:t>
            </a:r>
            <a:r>
              <a:rPr dirty="0" sz="1850" spc="5" b="1">
                <a:latin typeface="Times New Roman"/>
                <a:cs typeface="Times New Roman"/>
              </a:rPr>
              <a:t>i</a:t>
            </a:r>
            <a:r>
              <a:rPr dirty="0" sz="1850" spc="-300" b="1">
                <a:latin typeface="Times New Roman"/>
                <a:cs typeface="Times New Roman"/>
              </a:rPr>
              <a:t> </a:t>
            </a:r>
            <a:r>
              <a:rPr dirty="0" baseline="13888" sz="4200" b="1">
                <a:latin typeface="Times New Roman"/>
                <a:cs typeface="Times New Roman"/>
              </a:rPr>
              <a:t>S</a:t>
            </a:r>
            <a:r>
              <a:rPr dirty="0" sz="1850" b="1">
                <a:latin typeface="Times New Roman"/>
                <a:cs typeface="Times New Roman"/>
              </a:rPr>
              <a:t>i+1</a:t>
            </a:r>
            <a:r>
              <a:rPr dirty="0" baseline="13888" sz="4200" b="1">
                <a:latin typeface="Times New Roman"/>
                <a:cs typeface="Times New Roman"/>
              </a:rPr>
              <a:t>…</a:t>
            </a:r>
            <a:endParaRPr baseline="13888" sz="4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464" y="1151381"/>
            <a:ext cx="2597150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latin typeface="Microsoft JhengHei"/>
                <a:cs typeface="Microsoft JhengHei"/>
              </a:rPr>
              <a:t>主串</a:t>
            </a:r>
            <a:r>
              <a:rPr dirty="0" sz="2800" b="1">
                <a:latin typeface="Times New Roman"/>
                <a:cs typeface="Times New Roman"/>
              </a:rPr>
              <a:t>S</a:t>
            </a:r>
            <a:r>
              <a:rPr dirty="0" sz="2800" b="1">
                <a:latin typeface="Microsoft JhengHei"/>
                <a:cs typeface="Microsoft JhengHei"/>
              </a:rPr>
              <a:t>：</a:t>
            </a:r>
            <a:r>
              <a:rPr dirty="0" sz="2800" b="1">
                <a:latin typeface="Times New Roman"/>
                <a:cs typeface="Times New Roman"/>
              </a:rPr>
              <a:t>…S</a:t>
            </a:r>
            <a:r>
              <a:rPr dirty="0" baseline="-21021" sz="2775" b="1">
                <a:latin typeface="Times New Roman"/>
                <a:cs typeface="Times New Roman"/>
              </a:rPr>
              <a:t>i-j</a:t>
            </a:r>
            <a:endParaRPr baseline="-21021" sz="277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tabLst>
                <a:tab pos="1803400" algn="l"/>
                <a:tab pos="2307590" algn="l"/>
              </a:tabLst>
            </a:pPr>
            <a:r>
              <a:rPr dirty="0" sz="2800" b="1">
                <a:latin typeface="Microsoft JhengHei"/>
                <a:cs typeface="Microsoft JhengHei"/>
              </a:rPr>
              <a:t>子</a:t>
            </a:r>
            <a:r>
              <a:rPr dirty="0" sz="2800" spc="5" b="1">
                <a:latin typeface="Microsoft JhengHei"/>
                <a:cs typeface="Microsoft JhengHei"/>
              </a:rPr>
              <a:t>串</a:t>
            </a:r>
            <a:r>
              <a:rPr dirty="0" sz="2800" spc="-10" b="1">
                <a:latin typeface="Times New Roman"/>
                <a:cs typeface="Times New Roman"/>
              </a:rPr>
              <a:t>T</a:t>
            </a:r>
            <a:r>
              <a:rPr dirty="0" sz="2800" spc="-10" b="1">
                <a:latin typeface="Microsoft JhengHei"/>
                <a:cs typeface="Microsoft JhengHei"/>
              </a:rPr>
              <a:t>：	</a:t>
            </a:r>
            <a:r>
              <a:rPr dirty="0" sz="2800" spc="5" b="1">
                <a:latin typeface="Times New Roman"/>
                <a:cs typeface="Times New Roman"/>
              </a:rPr>
              <a:t>t</a:t>
            </a:r>
            <a:r>
              <a:rPr dirty="0" baseline="-21021" sz="2775" spc="7" b="1">
                <a:latin typeface="Times New Roman"/>
                <a:cs typeface="Times New Roman"/>
              </a:rPr>
              <a:t>1	</a:t>
            </a:r>
            <a:r>
              <a:rPr dirty="0" sz="2800" spc="5" b="1">
                <a:latin typeface="Times New Roman"/>
                <a:cs typeface="Times New Roman"/>
              </a:rPr>
              <a:t>t</a:t>
            </a:r>
            <a:r>
              <a:rPr dirty="0" baseline="-21021" sz="2775" spc="7" b="1">
                <a:latin typeface="Times New Roman"/>
                <a:cs typeface="Times New Roman"/>
              </a:rPr>
              <a:t>2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80660" y="2091639"/>
            <a:ext cx="11722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13888" sz="4200" spc="7" b="1">
                <a:latin typeface="Times New Roman"/>
                <a:cs typeface="Times New Roman"/>
              </a:rPr>
              <a:t>t</a:t>
            </a:r>
            <a:r>
              <a:rPr dirty="0" sz="1850" spc="5" b="1">
                <a:latin typeface="Times New Roman"/>
                <a:cs typeface="Times New Roman"/>
              </a:rPr>
              <a:t>j-2 </a:t>
            </a:r>
            <a:r>
              <a:rPr dirty="0" baseline="13888" sz="4200" spc="7" b="1">
                <a:latin typeface="Times New Roman"/>
                <a:cs typeface="Times New Roman"/>
              </a:rPr>
              <a:t>t</a:t>
            </a:r>
            <a:r>
              <a:rPr dirty="0" sz="1850" spc="5" b="1">
                <a:latin typeface="Times New Roman"/>
                <a:cs typeface="Times New Roman"/>
              </a:rPr>
              <a:t>j-1</a:t>
            </a:r>
            <a:r>
              <a:rPr dirty="0" sz="1850" spc="-70" b="1">
                <a:latin typeface="Times New Roman"/>
                <a:cs typeface="Times New Roman"/>
              </a:rPr>
              <a:t> </a:t>
            </a:r>
            <a:r>
              <a:rPr dirty="0" baseline="13888" sz="4200" b="1">
                <a:latin typeface="Times New Roman"/>
                <a:cs typeface="Times New Roman"/>
              </a:rPr>
              <a:t>t</a:t>
            </a:r>
            <a:r>
              <a:rPr dirty="0" sz="1850" b="1">
                <a:latin typeface="Times New Roman"/>
                <a:cs typeface="Times New Roman"/>
              </a:rPr>
              <a:t>j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16600" y="1633601"/>
            <a:ext cx="78105" cy="504825"/>
          </a:xfrm>
          <a:custGeom>
            <a:avLst/>
            <a:gdLst/>
            <a:ahLst/>
            <a:cxnLst/>
            <a:rect l="l" t="t" r="r" b="b"/>
            <a:pathLst>
              <a:path w="78104" h="504825">
                <a:moveTo>
                  <a:pt x="77850" y="0"/>
                </a:moveTo>
                <a:lnTo>
                  <a:pt x="0" y="504825"/>
                </a:lnTo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816600" y="1633601"/>
            <a:ext cx="78105" cy="504825"/>
          </a:xfrm>
          <a:custGeom>
            <a:avLst/>
            <a:gdLst/>
            <a:ahLst/>
            <a:cxnLst/>
            <a:rect l="l" t="t" r="r" b="b"/>
            <a:pathLst>
              <a:path w="78104" h="504825">
                <a:moveTo>
                  <a:pt x="0" y="0"/>
                </a:moveTo>
                <a:lnTo>
                  <a:pt x="77850" y="504825"/>
                </a:lnTo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36042" y="0"/>
            <a:ext cx="5908675" cy="117856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lvl="2" marL="812800" indent="-800100">
              <a:lnSpc>
                <a:spcPct val="100000"/>
              </a:lnSpc>
              <a:spcBef>
                <a:spcPts val="1280"/>
              </a:spcBef>
              <a:buFont typeface="Times New Roman"/>
              <a:buAutoNum type="arabicPeriod"/>
              <a:tabLst>
                <a:tab pos="812800" algn="l"/>
              </a:tabLst>
            </a:pP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模式匹配</a:t>
            </a:r>
            <a:r>
              <a:rPr dirty="0" sz="2800" spc="-10" b="1">
                <a:solidFill>
                  <a:srgbClr val="6600CC"/>
                </a:solidFill>
                <a:latin typeface="Times New Roman"/>
                <a:cs typeface="Times New Roman"/>
              </a:rPr>
              <a:t>KMP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算法</a:t>
            </a:r>
            <a:endParaRPr sz="2800">
              <a:latin typeface="Microsoft JhengHei"/>
              <a:cs typeface="Microsoft JhengHei"/>
            </a:endParaRPr>
          </a:p>
          <a:p>
            <a:pPr lvl="3" marL="705485" indent="-406400">
              <a:lnSpc>
                <a:spcPct val="100000"/>
              </a:lnSpc>
              <a:spcBef>
                <a:spcPts val="1175"/>
              </a:spcBef>
              <a:buFont typeface="Wingdings"/>
              <a:buChar char=""/>
              <a:tabLst>
                <a:tab pos="706120" algn="l"/>
              </a:tabLst>
            </a:pP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子串游标滑动</a:t>
            </a:r>
            <a:r>
              <a:rPr dirty="0" sz="2800" spc="-5" b="1">
                <a:solidFill>
                  <a:srgbClr val="6600CC"/>
                </a:solidFill>
                <a:latin typeface="Microsoft JhengHei"/>
                <a:cs typeface="Microsoft JhengHei"/>
              </a:rPr>
              <a:t>到</a:t>
            </a:r>
            <a:r>
              <a:rPr dirty="0" sz="2800" spc="-15" b="1">
                <a:solidFill>
                  <a:srgbClr val="6600CC"/>
                </a:solidFill>
                <a:latin typeface="Times New Roman"/>
                <a:cs typeface="Times New Roman"/>
              </a:rPr>
              <a:t>k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必须</a:t>
            </a:r>
            <a:r>
              <a:rPr dirty="0" sz="2800" spc="15" b="1">
                <a:solidFill>
                  <a:srgbClr val="6600CC"/>
                </a:solidFill>
                <a:latin typeface="Microsoft JhengHei"/>
                <a:cs typeface="Microsoft JhengHei"/>
              </a:rPr>
              <a:t>满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足的</a:t>
            </a:r>
            <a:r>
              <a:rPr dirty="0" sz="2800" spc="15" b="1">
                <a:solidFill>
                  <a:srgbClr val="6600CC"/>
                </a:solidFill>
                <a:latin typeface="Microsoft JhengHei"/>
                <a:cs typeface="Microsoft JhengHei"/>
              </a:rPr>
              <a:t>条</a:t>
            </a:r>
            <a:r>
              <a:rPr dirty="0" sz="2800" spc="-5" b="1">
                <a:solidFill>
                  <a:srgbClr val="6600CC"/>
                </a:solidFill>
                <a:latin typeface="Microsoft JhengHei"/>
                <a:cs typeface="Microsoft JhengHei"/>
              </a:rPr>
              <a:t>件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4487" y="5307329"/>
            <a:ext cx="9164955" cy="0"/>
          </a:xfrm>
          <a:custGeom>
            <a:avLst/>
            <a:gdLst/>
            <a:ahLst/>
            <a:cxnLst/>
            <a:rect l="l" t="t" r="r" b="b"/>
            <a:pathLst>
              <a:path w="9164955" h="0">
                <a:moveTo>
                  <a:pt x="0" y="0"/>
                </a:moveTo>
                <a:lnTo>
                  <a:pt x="9164637" y="0"/>
                </a:lnTo>
              </a:path>
            </a:pathLst>
          </a:custGeom>
          <a:ln w="12700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0837" y="3185160"/>
            <a:ext cx="0" cy="2115820"/>
          </a:xfrm>
          <a:custGeom>
            <a:avLst/>
            <a:gdLst/>
            <a:ahLst/>
            <a:cxnLst/>
            <a:rect l="l" t="t" r="r" b="b"/>
            <a:pathLst>
              <a:path w="0" h="2115820">
                <a:moveTo>
                  <a:pt x="0" y="0"/>
                </a:moveTo>
                <a:lnTo>
                  <a:pt x="0" y="2115819"/>
                </a:lnTo>
              </a:path>
            </a:pathLst>
          </a:custGeom>
          <a:ln w="12700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4487" y="3178810"/>
            <a:ext cx="9164955" cy="0"/>
          </a:xfrm>
          <a:custGeom>
            <a:avLst/>
            <a:gdLst/>
            <a:ahLst/>
            <a:cxnLst/>
            <a:rect l="l" t="t" r="r" b="b"/>
            <a:pathLst>
              <a:path w="9164955" h="0">
                <a:moveTo>
                  <a:pt x="0" y="0"/>
                </a:moveTo>
                <a:lnTo>
                  <a:pt x="9164637" y="0"/>
                </a:lnTo>
              </a:path>
            </a:pathLst>
          </a:custGeom>
          <a:ln w="12700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502775" y="3184525"/>
            <a:ext cx="0" cy="2116455"/>
          </a:xfrm>
          <a:custGeom>
            <a:avLst/>
            <a:gdLst/>
            <a:ahLst/>
            <a:cxnLst/>
            <a:rect l="l" t="t" r="r" b="b"/>
            <a:pathLst>
              <a:path w="0" h="2116454">
                <a:moveTo>
                  <a:pt x="0" y="0"/>
                </a:moveTo>
                <a:lnTo>
                  <a:pt x="0" y="2116074"/>
                </a:lnTo>
              </a:path>
            </a:pathLst>
          </a:custGeom>
          <a:ln w="12700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9887" y="5281929"/>
            <a:ext cx="9114155" cy="0"/>
          </a:xfrm>
          <a:custGeom>
            <a:avLst/>
            <a:gdLst/>
            <a:ahLst/>
            <a:cxnLst/>
            <a:rect l="l" t="t" r="r" b="b"/>
            <a:pathLst>
              <a:path w="9114155" h="0">
                <a:moveTo>
                  <a:pt x="0" y="0"/>
                </a:moveTo>
                <a:lnTo>
                  <a:pt x="9113837" y="0"/>
                </a:lnTo>
              </a:path>
            </a:pathLst>
          </a:custGeom>
          <a:ln w="12700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6237" y="3210560"/>
            <a:ext cx="0" cy="2065020"/>
          </a:xfrm>
          <a:custGeom>
            <a:avLst/>
            <a:gdLst/>
            <a:ahLst/>
            <a:cxnLst/>
            <a:rect l="l" t="t" r="r" b="b"/>
            <a:pathLst>
              <a:path w="0" h="2065020">
                <a:moveTo>
                  <a:pt x="0" y="0"/>
                </a:moveTo>
                <a:lnTo>
                  <a:pt x="0" y="2065019"/>
                </a:lnTo>
              </a:path>
            </a:pathLst>
          </a:custGeom>
          <a:ln w="12700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9887" y="3204210"/>
            <a:ext cx="9114155" cy="0"/>
          </a:xfrm>
          <a:custGeom>
            <a:avLst/>
            <a:gdLst/>
            <a:ahLst/>
            <a:cxnLst/>
            <a:rect l="l" t="t" r="r" b="b"/>
            <a:pathLst>
              <a:path w="9114155" h="0">
                <a:moveTo>
                  <a:pt x="0" y="0"/>
                </a:moveTo>
                <a:lnTo>
                  <a:pt x="9113837" y="0"/>
                </a:lnTo>
              </a:path>
            </a:pathLst>
          </a:custGeom>
          <a:ln w="12700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477375" y="3209925"/>
            <a:ext cx="0" cy="2065655"/>
          </a:xfrm>
          <a:custGeom>
            <a:avLst/>
            <a:gdLst/>
            <a:ahLst/>
            <a:cxnLst/>
            <a:rect l="l" t="t" r="r" b="b"/>
            <a:pathLst>
              <a:path w="0" h="2065654">
                <a:moveTo>
                  <a:pt x="0" y="0"/>
                </a:moveTo>
                <a:lnTo>
                  <a:pt x="0" y="2065274"/>
                </a:lnTo>
              </a:path>
            </a:pathLst>
          </a:custGeom>
          <a:ln w="12700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640838" y="3304159"/>
            <a:ext cx="6321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91540" algn="l"/>
              </a:tabLst>
            </a:pPr>
            <a:r>
              <a:rPr dirty="0" baseline="13888" sz="4200" spc="7" b="1">
                <a:latin typeface="Times New Roman"/>
                <a:cs typeface="Times New Roman"/>
              </a:rPr>
              <a:t>S</a:t>
            </a:r>
            <a:r>
              <a:rPr dirty="0" sz="1850" spc="5" b="1">
                <a:latin typeface="Times New Roman"/>
                <a:cs typeface="Times New Roman"/>
              </a:rPr>
              <a:t>i-j+1	</a:t>
            </a:r>
            <a:r>
              <a:rPr dirty="0" baseline="13888" sz="4200" spc="7" b="1">
                <a:latin typeface="Times New Roman"/>
                <a:cs typeface="Times New Roman"/>
              </a:rPr>
              <a:t>S</a:t>
            </a:r>
            <a:r>
              <a:rPr dirty="0" sz="1850" spc="5" b="1">
                <a:latin typeface="Times New Roman"/>
                <a:cs typeface="Times New Roman"/>
              </a:rPr>
              <a:t>i-j+2 </a:t>
            </a:r>
            <a:r>
              <a:rPr dirty="0" baseline="13888" sz="4200" spc="7" b="1">
                <a:latin typeface="Times New Roman"/>
                <a:cs typeface="Times New Roman"/>
              </a:rPr>
              <a:t>…S</a:t>
            </a:r>
            <a:r>
              <a:rPr dirty="0" sz="1850" spc="5" b="1">
                <a:latin typeface="Times New Roman"/>
                <a:cs typeface="Times New Roman"/>
              </a:rPr>
              <a:t>i-k+1 </a:t>
            </a:r>
            <a:r>
              <a:rPr dirty="0" baseline="13888" sz="4200" spc="15" b="1">
                <a:latin typeface="Times New Roman"/>
                <a:cs typeface="Times New Roman"/>
              </a:rPr>
              <a:t>S</a:t>
            </a:r>
            <a:r>
              <a:rPr dirty="0" sz="1850" spc="10" b="1">
                <a:latin typeface="Times New Roman"/>
                <a:cs typeface="Times New Roman"/>
              </a:rPr>
              <a:t>i-k+2 </a:t>
            </a:r>
            <a:r>
              <a:rPr dirty="0" baseline="13888" sz="4200" spc="-7" b="1">
                <a:latin typeface="Times New Roman"/>
                <a:cs typeface="Times New Roman"/>
              </a:rPr>
              <a:t>… </a:t>
            </a:r>
            <a:r>
              <a:rPr dirty="0" baseline="13888" sz="4200" spc="7" b="1">
                <a:latin typeface="Times New Roman"/>
                <a:cs typeface="Times New Roman"/>
              </a:rPr>
              <a:t>S</a:t>
            </a:r>
            <a:r>
              <a:rPr dirty="0" sz="1850" spc="5" b="1">
                <a:latin typeface="Times New Roman"/>
                <a:cs typeface="Times New Roman"/>
              </a:rPr>
              <a:t>i-2 </a:t>
            </a:r>
            <a:r>
              <a:rPr dirty="0" baseline="13888" sz="4200" spc="7" b="1">
                <a:latin typeface="Times New Roman"/>
                <a:cs typeface="Times New Roman"/>
              </a:rPr>
              <a:t>S</a:t>
            </a:r>
            <a:r>
              <a:rPr dirty="0" sz="1850" spc="5" b="1">
                <a:latin typeface="Times New Roman"/>
                <a:cs typeface="Times New Roman"/>
              </a:rPr>
              <a:t>i-1</a:t>
            </a:r>
            <a:r>
              <a:rPr dirty="0" baseline="13888" sz="4200" spc="7" b="1">
                <a:latin typeface="Times New Roman"/>
                <a:cs typeface="Times New Roman"/>
              </a:rPr>
              <a:t>S</a:t>
            </a:r>
            <a:r>
              <a:rPr dirty="0" sz="1850" spc="5" b="1">
                <a:latin typeface="Times New Roman"/>
                <a:cs typeface="Times New Roman"/>
              </a:rPr>
              <a:t>i</a:t>
            </a:r>
            <a:r>
              <a:rPr dirty="0" sz="1850" spc="120" b="1">
                <a:latin typeface="Times New Roman"/>
                <a:cs typeface="Times New Roman"/>
              </a:rPr>
              <a:t> </a:t>
            </a:r>
            <a:r>
              <a:rPr dirty="0" baseline="13888" sz="4200" b="1">
                <a:latin typeface="Times New Roman"/>
                <a:cs typeface="Times New Roman"/>
              </a:rPr>
              <a:t>S</a:t>
            </a:r>
            <a:r>
              <a:rPr dirty="0" sz="1850" b="1">
                <a:latin typeface="Times New Roman"/>
                <a:cs typeface="Times New Roman"/>
              </a:rPr>
              <a:t>i+1</a:t>
            </a:r>
            <a:r>
              <a:rPr dirty="0" baseline="13888" sz="4200" b="1">
                <a:latin typeface="Times New Roman"/>
                <a:cs typeface="Times New Roman"/>
              </a:rPr>
              <a:t>…</a:t>
            </a:r>
            <a:endParaRPr baseline="13888" sz="4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4266" y="3216910"/>
            <a:ext cx="3217545" cy="2017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latin typeface="Microsoft JhengHei"/>
                <a:cs typeface="Microsoft JhengHei"/>
              </a:rPr>
              <a:t>主串</a:t>
            </a:r>
            <a:r>
              <a:rPr dirty="0" sz="2800" b="1">
                <a:latin typeface="Times New Roman"/>
                <a:cs typeface="Times New Roman"/>
              </a:rPr>
              <a:t>S</a:t>
            </a:r>
            <a:r>
              <a:rPr dirty="0" sz="2800" b="1">
                <a:latin typeface="Microsoft JhengHei"/>
                <a:cs typeface="Microsoft JhengHei"/>
              </a:rPr>
              <a:t>：</a:t>
            </a:r>
            <a:r>
              <a:rPr dirty="0" sz="2800" b="1">
                <a:latin typeface="Times New Roman"/>
                <a:cs typeface="Times New Roman"/>
              </a:rPr>
              <a:t>…S</a:t>
            </a:r>
            <a:r>
              <a:rPr dirty="0" baseline="-21021" sz="2775" b="1">
                <a:latin typeface="Times New Roman"/>
                <a:cs typeface="Times New Roman"/>
              </a:rPr>
              <a:t>i-j</a:t>
            </a:r>
            <a:endParaRPr baseline="-21021" sz="277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1803400" algn="l"/>
                <a:tab pos="2307590" algn="l"/>
                <a:tab pos="2810510" algn="l"/>
              </a:tabLst>
            </a:pPr>
            <a:r>
              <a:rPr dirty="0" sz="2800" spc="5" b="1">
                <a:latin typeface="Microsoft JhengHei"/>
                <a:cs typeface="Microsoft JhengHei"/>
              </a:rPr>
              <a:t>子串</a:t>
            </a:r>
            <a:r>
              <a:rPr dirty="0" sz="2800" spc="-10" b="1">
                <a:latin typeface="Times New Roman"/>
                <a:cs typeface="Times New Roman"/>
              </a:rPr>
              <a:t>T</a:t>
            </a:r>
            <a:r>
              <a:rPr dirty="0" sz="2800" spc="-10" b="1">
                <a:latin typeface="Microsoft JhengHei"/>
                <a:cs typeface="Microsoft JhengHei"/>
              </a:rPr>
              <a:t>：	</a:t>
            </a:r>
            <a:r>
              <a:rPr dirty="0" sz="2800" b="1">
                <a:latin typeface="Times New Roman"/>
                <a:cs typeface="Times New Roman"/>
              </a:rPr>
              <a:t>t</a:t>
            </a:r>
            <a:r>
              <a:rPr dirty="0" baseline="-21021" sz="2775" b="1">
                <a:latin typeface="Times New Roman"/>
                <a:cs typeface="Times New Roman"/>
              </a:rPr>
              <a:t>1	</a:t>
            </a:r>
            <a:r>
              <a:rPr dirty="0" sz="2800" b="1">
                <a:latin typeface="Times New Roman"/>
                <a:cs typeface="Times New Roman"/>
              </a:rPr>
              <a:t>t</a:t>
            </a:r>
            <a:r>
              <a:rPr dirty="0" baseline="-21021" sz="2775" b="1">
                <a:latin typeface="Times New Roman"/>
                <a:cs typeface="Times New Roman"/>
              </a:rPr>
              <a:t>2	</a:t>
            </a:r>
            <a:r>
              <a:rPr dirty="0" sz="2800" spc="-5" b="1"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245"/>
              </a:spcBef>
            </a:pPr>
            <a:r>
              <a:rPr dirty="0" sz="2800" b="1">
                <a:latin typeface="Microsoft JhengHei"/>
                <a:cs typeface="Microsoft JhengHei"/>
              </a:rPr>
              <a:t>子串</a:t>
            </a:r>
            <a:r>
              <a:rPr dirty="0" sz="2800" spc="-10" b="1">
                <a:latin typeface="Times New Roman"/>
                <a:cs typeface="Times New Roman"/>
              </a:rPr>
              <a:t>T</a:t>
            </a:r>
            <a:r>
              <a:rPr dirty="0" sz="2800" spc="-10" b="1">
                <a:latin typeface="Microsoft JhengHei"/>
                <a:cs typeface="Microsoft JhengHei"/>
              </a:rPr>
              <a:t>：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99074" y="3959090"/>
            <a:ext cx="1950720" cy="1275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7790" marR="43180" indent="-60325">
              <a:lnSpc>
                <a:spcPct val="146500"/>
              </a:lnSpc>
              <a:spcBef>
                <a:spcPts val="95"/>
              </a:spcBef>
              <a:tabLst>
                <a:tab pos="958850" algn="l"/>
                <a:tab pos="1461770" algn="l"/>
              </a:tabLst>
            </a:pPr>
            <a:r>
              <a:rPr dirty="0" baseline="13888" sz="4200" spc="15" b="1">
                <a:latin typeface="Times New Roman"/>
                <a:cs typeface="Times New Roman"/>
              </a:rPr>
              <a:t>t</a:t>
            </a:r>
            <a:r>
              <a:rPr dirty="0" sz="1850" spc="10" b="1">
                <a:latin typeface="Times New Roman"/>
                <a:cs typeface="Times New Roman"/>
              </a:rPr>
              <a:t>j-k+1 </a:t>
            </a:r>
            <a:r>
              <a:rPr dirty="0" baseline="13888" sz="4200" spc="15" b="1">
                <a:latin typeface="Times New Roman"/>
                <a:cs typeface="Times New Roman"/>
              </a:rPr>
              <a:t>t</a:t>
            </a:r>
            <a:r>
              <a:rPr dirty="0" sz="1850" spc="10" b="1">
                <a:latin typeface="Times New Roman"/>
                <a:cs typeface="Times New Roman"/>
              </a:rPr>
              <a:t>j-k+2 </a:t>
            </a:r>
            <a:r>
              <a:rPr dirty="0" baseline="13888" sz="4200" spc="-7" b="1">
                <a:latin typeface="Times New Roman"/>
                <a:cs typeface="Times New Roman"/>
              </a:rPr>
              <a:t>…  </a:t>
            </a:r>
            <a:r>
              <a:rPr dirty="0" sz="2800" spc="5" b="1">
                <a:latin typeface="Times New Roman"/>
                <a:cs typeface="Times New Roman"/>
              </a:rPr>
              <a:t>t</a:t>
            </a:r>
            <a:r>
              <a:rPr dirty="0" baseline="-21021" sz="2775" spc="7" b="1">
                <a:latin typeface="Times New Roman"/>
                <a:cs typeface="Times New Roman"/>
              </a:rPr>
              <a:t>1	</a:t>
            </a:r>
            <a:r>
              <a:rPr dirty="0" sz="2800" spc="5" b="1">
                <a:latin typeface="Times New Roman"/>
                <a:cs typeface="Times New Roman"/>
              </a:rPr>
              <a:t>t</a:t>
            </a:r>
            <a:r>
              <a:rPr dirty="0" baseline="-21021" sz="2775" spc="7" b="1">
                <a:latin typeface="Times New Roman"/>
                <a:cs typeface="Times New Roman"/>
              </a:rPr>
              <a:t>2	</a:t>
            </a:r>
            <a:r>
              <a:rPr dirty="0" sz="2800" spc="-5" b="1"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28992" y="4157598"/>
            <a:ext cx="2291715" cy="1163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13888" sz="4200" spc="7" b="1">
                <a:latin typeface="Times New Roman"/>
                <a:cs typeface="Times New Roman"/>
              </a:rPr>
              <a:t>t</a:t>
            </a:r>
            <a:r>
              <a:rPr dirty="0" sz="1850" spc="5" b="1">
                <a:latin typeface="Times New Roman"/>
                <a:cs typeface="Times New Roman"/>
              </a:rPr>
              <a:t>j-2 </a:t>
            </a:r>
            <a:r>
              <a:rPr dirty="0" baseline="13888" sz="4200" spc="7" b="1">
                <a:latin typeface="Times New Roman"/>
                <a:cs typeface="Times New Roman"/>
              </a:rPr>
              <a:t>t</a:t>
            </a:r>
            <a:r>
              <a:rPr dirty="0" sz="1850" spc="5" b="1">
                <a:latin typeface="Times New Roman"/>
                <a:cs typeface="Times New Roman"/>
              </a:rPr>
              <a:t>j-1</a:t>
            </a:r>
            <a:r>
              <a:rPr dirty="0" sz="1850" spc="445" b="1">
                <a:latin typeface="Times New Roman"/>
                <a:cs typeface="Times New Roman"/>
              </a:rPr>
              <a:t> </a:t>
            </a:r>
            <a:r>
              <a:rPr dirty="0" baseline="13888" sz="4200" b="1">
                <a:latin typeface="Times New Roman"/>
                <a:cs typeface="Times New Roman"/>
              </a:rPr>
              <a:t>t</a:t>
            </a:r>
            <a:r>
              <a:rPr dirty="0" sz="1850" b="1">
                <a:latin typeface="Times New Roman"/>
                <a:cs typeface="Times New Roman"/>
              </a:rPr>
              <a:t>j</a:t>
            </a:r>
            <a:endParaRPr sz="185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  <a:spcBef>
                <a:spcPts val="2245"/>
              </a:spcBef>
            </a:pPr>
            <a:r>
              <a:rPr dirty="0" baseline="13888" sz="4200" spc="15" b="1">
                <a:latin typeface="Times New Roman"/>
                <a:cs typeface="Times New Roman"/>
              </a:rPr>
              <a:t>t</a:t>
            </a:r>
            <a:r>
              <a:rPr dirty="0" sz="1850" spc="10" b="1">
                <a:latin typeface="Times New Roman"/>
                <a:cs typeface="Times New Roman"/>
              </a:rPr>
              <a:t>k-2 </a:t>
            </a:r>
            <a:r>
              <a:rPr dirty="0" baseline="13888" sz="4200" spc="15" b="1">
                <a:latin typeface="Times New Roman"/>
                <a:cs typeface="Times New Roman"/>
              </a:rPr>
              <a:t>t</a:t>
            </a:r>
            <a:r>
              <a:rPr dirty="0" sz="1850" spc="10" b="1">
                <a:latin typeface="Times New Roman"/>
                <a:cs typeface="Times New Roman"/>
              </a:rPr>
              <a:t>k-1 </a:t>
            </a:r>
            <a:r>
              <a:rPr dirty="0" baseline="13888" sz="4200" spc="7" b="1">
                <a:latin typeface="Times New Roman"/>
                <a:cs typeface="Times New Roman"/>
              </a:rPr>
              <a:t>t</a:t>
            </a:r>
            <a:r>
              <a:rPr dirty="0" sz="1850" spc="5" b="1">
                <a:latin typeface="Times New Roman"/>
                <a:cs typeface="Times New Roman"/>
              </a:rPr>
              <a:t>k</a:t>
            </a:r>
            <a:r>
              <a:rPr dirty="0" sz="1850" spc="105" b="1">
                <a:latin typeface="Times New Roman"/>
                <a:cs typeface="Times New Roman"/>
              </a:rPr>
              <a:t> </a:t>
            </a:r>
            <a:r>
              <a:rPr dirty="0" baseline="13888" sz="4200" spc="15" b="1">
                <a:latin typeface="Times New Roman"/>
                <a:cs typeface="Times New Roman"/>
              </a:rPr>
              <a:t>t</a:t>
            </a:r>
            <a:r>
              <a:rPr dirty="0" sz="1850" spc="10" b="1">
                <a:latin typeface="Times New Roman"/>
                <a:cs typeface="Times New Roman"/>
              </a:rPr>
              <a:t>k+1</a:t>
            </a:r>
            <a:r>
              <a:rPr dirty="0" baseline="13888" sz="4200" spc="15" b="1">
                <a:latin typeface="Times New Roman"/>
                <a:cs typeface="Times New Roman"/>
              </a:rPr>
              <a:t>…</a:t>
            </a:r>
            <a:endParaRPr baseline="13888" sz="4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845425" y="3622675"/>
            <a:ext cx="78105" cy="503555"/>
          </a:xfrm>
          <a:custGeom>
            <a:avLst/>
            <a:gdLst/>
            <a:ahLst/>
            <a:cxnLst/>
            <a:rect l="l" t="t" r="r" b="b"/>
            <a:pathLst>
              <a:path w="78104" h="503554">
                <a:moveTo>
                  <a:pt x="77850" y="0"/>
                </a:moveTo>
                <a:lnTo>
                  <a:pt x="0" y="503174"/>
                </a:lnTo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845425" y="3622675"/>
            <a:ext cx="78105" cy="503555"/>
          </a:xfrm>
          <a:custGeom>
            <a:avLst/>
            <a:gdLst/>
            <a:ahLst/>
            <a:cxnLst/>
            <a:rect l="l" t="t" r="r" b="b"/>
            <a:pathLst>
              <a:path w="78104" h="503554">
                <a:moveTo>
                  <a:pt x="0" y="0"/>
                </a:moveTo>
                <a:lnTo>
                  <a:pt x="77850" y="503174"/>
                </a:lnTo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746625" y="4630801"/>
            <a:ext cx="0" cy="234950"/>
          </a:xfrm>
          <a:custGeom>
            <a:avLst/>
            <a:gdLst/>
            <a:ahLst/>
            <a:cxnLst/>
            <a:rect l="l" t="t" r="r" b="b"/>
            <a:pathLst>
              <a:path w="0"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827651" y="4630801"/>
            <a:ext cx="0" cy="234950"/>
          </a:xfrm>
          <a:custGeom>
            <a:avLst/>
            <a:gdLst/>
            <a:ahLst/>
            <a:cxnLst/>
            <a:rect l="l" t="t" r="r" b="b"/>
            <a:pathLst>
              <a:path w="0"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11876" y="4630801"/>
            <a:ext cx="0" cy="234950"/>
          </a:xfrm>
          <a:custGeom>
            <a:avLst/>
            <a:gdLst/>
            <a:ahLst/>
            <a:cxnLst/>
            <a:rect l="l" t="t" r="r" b="b"/>
            <a:pathLst>
              <a:path w="0"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691251" y="4630801"/>
            <a:ext cx="0" cy="234950"/>
          </a:xfrm>
          <a:custGeom>
            <a:avLst/>
            <a:gdLst/>
            <a:ahLst/>
            <a:cxnLst/>
            <a:rect l="l" t="t" r="r" b="b"/>
            <a:pathLst>
              <a:path w="0"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978650" y="4630801"/>
            <a:ext cx="0" cy="234950"/>
          </a:xfrm>
          <a:custGeom>
            <a:avLst/>
            <a:gdLst/>
            <a:ahLst/>
            <a:cxnLst/>
            <a:rect l="l" t="t" r="r" b="b"/>
            <a:pathLst>
              <a:path w="0"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059676" y="4630801"/>
            <a:ext cx="0" cy="234950"/>
          </a:xfrm>
          <a:custGeom>
            <a:avLst/>
            <a:gdLst/>
            <a:ahLst/>
            <a:cxnLst/>
            <a:rect l="l" t="t" r="r" b="b"/>
            <a:pathLst>
              <a:path w="0"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483475" y="4630801"/>
            <a:ext cx="0" cy="234950"/>
          </a:xfrm>
          <a:custGeom>
            <a:avLst/>
            <a:gdLst/>
            <a:ahLst/>
            <a:cxnLst/>
            <a:rect l="l" t="t" r="r" b="b"/>
            <a:pathLst>
              <a:path w="0"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564501" y="4630801"/>
            <a:ext cx="0" cy="234950"/>
          </a:xfrm>
          <a:custGeom>
            <a:avLst/>
            <a:gdLst/>
            <a:ahLst/>
            <a:cxnLst/>
            <a:rect l="l" t="t" r="r" b="b"/>
            <a:pathLst>
              <a:path w="0"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737100" y="3767073"/>
            <a:ext cx="0" cy="234950"/>
          </a:xfrm>
          <a:custGeom>
            <a:avLst/>
            <a:gdLst/>
            <a:ahLst/>
            <a:cxnLst/>
            <a:rect l="l" t="t" r="r" b="b"/>
            <a:pathLst>
              <a:path w="0"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818126" y="3767073"/>
            <a:ext cx="0" cy="234950"/>
          </a:xfrm>
          <a:custGeom>
            <a:avLst/>
            <a:gdLst/>
            <a:ahLst/>
            <a:cxnLst/>
            <a:rect l="l" t="t" r="r" b="b"/>
            <a:pathLst>
              <a:path w="0"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73950" y="3767073"/>
            <a:ext cx="0" cy="234950"/>
          </a:xfrm>
          <a:custGeom>
            <a:avLst/>
            <a:gdLst/>
            <a:ahLst/>
            <a:cxnLst/>
            <a:rect l="l" t="t" r="r" b="b"/>
            <a:pathLst>
              <a:path w="0"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553325" y="3767073"/>
            <a:ext cx="0" cy="234950"/>
          </a:xfrm>
          <a:custGeom>
            <a:avLst/>
            <a:gdLst/>
            <a:ahLst/>
            <a:cxnLst/>
            <a:rect l="l" t="t" r="r" b="b"/>
            <a:pathLst>
              <a:path w="0"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97763" y="5254244"/>
            <a:ext cx="9304020" cy="1614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即</a:t>
            </a:r>
            <a:r>
              <a:rPr dirty="0" sz="3200" spc="5" b="1">
                <a:latin typeface="Microsoft JhengHei"/>
                <a:cs typeface="Microsoft JhengHei"/>
              </a:rPr>
              <a:t>“</a:t>
            </a:r>
            <a:r>
              <a:rPr dirty="0" sz="3200" spc="5" b="1">
                <a:latin typeface="Times New Roman"/>
                <a:cs typeface="Times New Roman"/>
              </a:rPr>
              <a:t>t</a:t>
            </a:r>
            <a:r>
              <a:rPr dirty="0" baseline="-21164" sz="3150" spc="7" b="1">
                <a:latin typeface="Times New Roman"/>
                <a:cs typeface="Times New Roman"/>
              </a:rPr>
              <a:t>1</a:t>
            </a:r>
            <a:r>
              <a:rPr dirty="0" sz="3200" spc="5" b="1">
                <a:latin typeface="Times New Roman"/>
                <a:cs typeface="Times New Roman"/>
              </a:rPr>
              <a:t>t</a:t>
            </a:r>
            <a:r>
              <a:rPr dirty="0" baseline="-21164" sz="3150" spc="7" b="1">
                <a:latin typeface="Times New Roman"/>
                <a:cs typeface="Times New Roman"/>
              </a:rPr>
              <a:t>2</a:t>
            </a:r>
            <a:r>
              <a:rPr dirty="0" sz="3200" spc="5" b="1">
                <a:latin typeface="Times New Roman"/>
                <a:cs typeface="Times New Roman"/>
              </a:rPr>
              <a:t>…t</a:t>
            </a:r>
            <a:r>
              <a:rPr dirty="0" baseline="-21164" sz="3150" spc="7" b="1">
                <a:latin typeface="Times New Roman"/>
                <a:cs typeface="Times New Roman"/>
              </a:rPr>
              <a:t>k-1</a:t>
            </a:r>
            <a:r>
              <a:rPr dirty="0" sz="3200" spc="5" b="1">
                <a:latin typeface="Times New Roman"/>
                <a:cs typeface="Times New Roman"/>
              </a:rPr>
              <a:t>”</a:t>
            </a:r>
            <a:r>
              <a:rPr dirty="0" sz="3200" spc="-3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= </a:t>
            </a:r>
            <a:r>
              <a:rPr dirty="0" sz="3200" spc="5" b="1">
                <a:latin typeface="Times New Roman"/>
                <a:cs typeface="Times New Roman"/>
              </a:rPr>
              <a:t>“t</a:t>
            </a:r>
            <a:r>
              <a:rPr dirty="0" baseline="-21164" sz="3150" spc="7" b="1">
                <a:latin typeface="Times New Roman"/>
                <a:cs typeface="Times New Roman"/>
              </a:rPr>
              <a:t>j-k+1</a:t>
            </a:r>
            <a:r>
              <a:rPr dirty="0" sz="3200" spc="5" b="1">
                <a:latin typeface="Times New Roman"/>
                <a:cs typeface="Times New Roman"/>
              </a:rPr>
              <a:t>t</a:t>
            </a:r>
            <a:r>
              <a:rPr dirty="0" baseline="-21164" sz="3150" spc="7" b="1">
                <a:latin typeface="Times New Roman"/>
                <a:cs typeface="Times New Roman"/>
              </a:rPr>
              <a:t>j-k+2</a:t>
            </a:r>
            <a:r>
              <a:rPr dirty="0" sz="3200" spc="5" b="1">
                <a:latin typeface="Times New Roman"/>
                <a:cs typeface="Times New Roman"/>
              </a:rPr>
              <a:t>…t</a:t>
            </a:r>
            <a:r>
              <a:rPr dirty="0" baseline="-21164" sz="3150" spc="7" b="1">
                <a:latin typeface="Times New Roman"/>
                <a:cs typeface="Times New Roman"/>
              </a:rPr>
              <a:t>j-1</a:t>
            </a:r>
            <a:r>
              <a:rPr dirty="0" sz="3200" spc="5" b="1">
                <a:latin typeface="Times New Roman"/>
                <a:cs typeface="Times New Roman"/>
              </a:rPr>
              <a:t>”</a:t>
            </a:r>
            <a:r>
              <a:rPr dirty="0" sz="3200" spc="-10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(</a:t>
            </a:r>
            <a:r>
              <a:rPr dirty="0" sz="3200" spc="15" b="1">
                <a:solidFill>
                  <a:srgbClr val="0000FF"/>
                </a:solidFill>
                <a:latin typeface="Microsoft JhengHei"/>
                <a:cs typeface="Microsoft JhengHei"/>
              </a:rPr>
              <a:t>真子</a:t>
            </a:r>
            <a:r>
              <a:rPr dirty="0" sz="3200" spc="10" b="1">
                <a:solidFill>
                  <a:srgbClr val="0000FF"/>
                </a:solidFill>
                <a:latin typeface="Microsoft JhengHei"/>
                <a:cs typeface="Microsoft JhengHei"/>
              </a:rPr>
              <a:t>串</a:t>
            </a:r>
            <a:r>
              <a:rPr dirty="0" sz="3200" spc="5" b="1">
                <a:latin typeface="Microsoft JhengHei"/>
                <a:cs typeface="Microsoft JhengHei"/>
              </a:rPr>
              <a:t>）</a:t>
            </a:r>
            <a:endParaRPr sz="3200">
              <a:latin typeface="Microsoft JhengHei"/>
              <a:cs typeface="Microsoft JhengHei"/>
            </a:endParaRPr>
          </a:p>
          <a:p>
            <a:pPr marL="38100" marR="30480">
              <a:lnSpc>
                <a:spcPct val="100000"/>
              </a:lnSpc>
              <a:spcBef>
                <a:spcPts val="20"/>
              </a:spcBef>
            </a:pPr>
            <a:r>
              <a:rPr dirty="0" sz="2400" spc="10" b="1">
                <a:solidFill>
                  <a:srgbClr val="FF0000"/>
                </a:solidFill>
                <a:latin typeface="Microsoft JhengHei"/>
                <a:cs typeface="Microsoft JhengHei"/>
              </a:rPr>
              <a:t>具体含义</a:t>
            </a:r>
            <a:r>
              <a:rPr dirty="0" sz="2400" b="1">
                <a:solidFill>
                  <a:srgbClr val="FF0000"/>
                </a:solidFill>
                <a:latin typeface="Microsoft JhengHei"/>
                <a:cs typeface="Microsoft JhengHei"/>
              </a:rPr>
              <a:t>是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baseline="-20833" sz="2400" spc="-7" b="1">
                <a:solidFill>
                  <a:srgbClr val="FF0000"/>
                </a:solidFill>
                <a:latin typeface="Times New Roman"/>
                <a:cs typeface="Times New Roman"/>
              </a:rPr>
              <a:t>1…j-1</a:t>
            </a:r>
            <a:r>
              <a:rPr dirty="0" sz="2400" spc="10" b="1">
                <a:solidFill>
                  <a:srgbClr val="FF0000"/>
                </a:solidFill>
                <a:latin typeface="Microsoft JhengHei"/>
                <a:cs typeface="Microsoft JhengHei"/>
              </a:rPr>
              <a:t>的</a:t>
            </a:r>
            <a:r>
              <a:rPr dirty="0" sz="2400" spc="5" b="1">
                <a:solidFill>
                  <a:srgbClr val="FF0000"/>
                </a:solidFill>
                <a:latin typeface="Microsoft JhengHei"/>
                <a:cs typeface="Microsoft JhengHei"/>
              </a:rPr>
              <a:t>前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k-1</a:t>
            </a:r>
            <a:r>
              <a:rPr dirty="0" sz="2400" spc="10" b="1">
                <a:solidFill>
                  <a:srgbClr val="FF0000"/>
                </a:solidFill>
                <a:latin typeface="Microsoft JhengHei"/>
                <a:cs typeface="Microsoft JhengHei"/>
              </a:rPr>
              <a:t>个字符构成的前缀真子串和</a:t>
            </a:r>
            <a:r>
              <a:rPr dirty="0" sz="2400" spc="-15" b="1">
                <a:solidFill>
                  <a:srgbClr val="FF0000"/>
                </a:solidFill>
                <a:latin typeface="Microsoft JhengHei"/>
                <a:cs typeface="Microsoft JhengHei"/>
              </a:rPr>
              <a:t>后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k-1</a:t>
            </a:r>
            <a:r>
              <a:rPr dirty="0" sz="2400" spc="10" b="1">
                <a:solidFill>
                  <a:srgbClr val="FF0000"/>
                </a:solidFill>
                <a:latin typeface="Microsoft JhengHei"/>
                <a:cs typeface="Microsoft JhengHei"/>
              </a:rPr>
              <a:t>个字符构 成的后缀真子串相等，不</a:t>
            </a:r>
            <a:r>
              <a:rPr dirty="0" sz="2400" spc="-10" b="1">
                <a:solidFill>
                  <a:srgbClr val="FF0000"/>
                </a:solidFill>
                <a:latin typeface="Microsoft JhengHei"/>
                <a:cs typeface="Microsoft JhengHei"/>
              </a:rPr>
              <a:t>过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baseline="-20833" sz="2400" spc="-7" b="1">
                <a:solidFill>
                  <a:srgbClr val="FF0000"/>
                </a:solidFill>
                <a:latin typeface="Times New Roman"/>
                <a:cs typeface="Times New Roman"/>
              </a:rPr>
              <a:t>1…j-1</a:t>
            </a:r>
            <a:r>
              <a:rPr dirty="0" sz="2400" spc="10" b="1">
                <a:solidFill>
                  <a:srgbClr val="FF0000"/>
                </a:solidFill>
                <a:latin typeface="Microsoft JhengHei"/>
                <a:cs typeface="Microsoft JhengHei"/>
              </a:rPr>
              <a:t>的相等的前后缀真子串可能有多对，  </a:t>
            </a:r>
            <a:r>
              <a:rPr dirty="0" sz="2400" spc="5" b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z="2400" spc="10" b="1">
                <a:solidFill>
                  <a:srgbClr val="FF0000"/>
                </a:solidFill>
                <a:latin typeface="Microsoft JhengHei"/>
                <a:cs typeface="Microsoft JhengHei"/>
              </a:rPr>
              <a:t>取最长的那对的长</a:t>
            </a:r>
            <a:r>
              <a:rPr dirty="0" sz="2400" spc="-5" b="1">
                <a:solidFill>
                  <a:srgbClr val="FF0000"/>
                </a:solidFill>
                <a:latin typeface="Microsoft JhengHei"/>
                <a:cs typeface="Microsoft JhengHei"/>
              </a:rPr>
              <a:t>度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+1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600700" y="3767073"/>
            <a:ext cx="0" cy="234950"/>
          </a:xfrm>
          <a:custGeom>
            <a:avLst/>
            <a:gdLst/>
            <a:ahLst/>
            <a:cxnLst/>
            <a:rect l="l" t="t" r="r" b="b"/>
            <a:pathLst>
              <a:path w="0"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681726" y="3767073"/>
            <a:ext cx="0" cy="234950"/>
          </a:xfrm>
          <a:custGeom>
            <a:avLst/>
            <a:gdLst/>
            <a:ahLst/>
            <a:cxnLst/>
            <a:rect l="l" t="t" r="r" b="b"/>
            <a:pathLst>
              <a:path w="0"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040626" y="3767073"/>
            <a:ext cx="0" cy="234950"/>
          </a:xfrm>
          <a:custGeom>
            <a:avLst/>
            <a:gdLst/>
            <a:ahLst/>
            <a:cxnLst/>
            <a:rect l="l" t="t" r="r" b="b"/>
            <a:pathLst>
              <a:path w="0"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121525" y="3767073"/>
            <a:ext cx="0" cy="234950"/>
          </a:xfrm>
          <a:custGeom>
            <a:avLst/>
            <a:gdLst/>
            <a:ahLst/>
            <a:cxnLst/>
            <a:rect l="l" t="t" r="r" b="b"/>
            <a:pathLst>
              <a:path w="0"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216150" y="1751076"/>
            <a:ext cx="0" cy="234950"/>
          </a:xfrm>
          <a:custGeom>
            <a:avLst/>
            <a:gdLst/>
            <a:ahLst/>
            <a:cxnLst/>
            <a:rect l="l" t="t" r="r" b="b"/>
            <a:pathLst>
              <a:path w="0"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297176" y="1751076"/>
            <a:ext cx="0" cy="234950"/>
          </a:xfrm>
          <a:custGeom>
            <a:avLst/>
            <a:gdLst/>
            <a:ahLst/>
            <a:cxnLst/>
            <a:rect l="l" t="t" r="r" b="b"/>
            <a:pathLst>
              <a:path w="0"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384800" y="1751076"/>
            <a:ext cx="0" cy="234950"/>
          </a:xfrm>
          <a:custGeom>
            <a:avLst/>
            <a:gdLst/>
            <a:ahLst/>
            <a:cxnLst/>
            <a:rect l="l" t="t" r="r" b="b"/>
            <a:pathLst>
              <a:path w="0"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465826" y="1751076"/>
            <a:ext cx="0" cy="234950"/>
          </a:xfrm>
          <a:custGeom>
            <a:avLst/>
            <a:gdLst/>
            <a:ahLst/>
            <a:cxnLst/>
            <a:rect l="l" t="t" r="r" b="b"/>
            <a:pathLst>
              <a:path w="0"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792476" y="1751076"/>
            <a:ext cx="0" cy="234950"/>
          </a:xfrm>
          <a:custGeom>
            <a:avLst/>
            <a:gdLst/>
            <a:ahLst/>
            <a:cxnLst/>
            <a:rect l="l" t="t" r="r" b="b"/>
            <a:pathLst>
              <a:path w="0"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873375" y="1751076"/>
            <a:ext cx="0" cy="234950"/>
          </a:xfrm>
          <a:custGeom>
            <a:avLst/>
            <a:gdLst/>
            <a:ahLst/>
            <a:cxnLst/>
            <a:rect l="l" t="t" r="r" b="b"/>
            <a:pathLst>
              <a:path w="0"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953000" y="1751076"/>
            <a:ext cx="0" cy="234950"/>
          </a:xfrm>
          <a:custGeom>
            <a:avLst/>
            <a:gdLst/>
            <a:ahLst/>
            <a:cxnLst/>
            <a:rect l="l" t="t" r="r" b="b"/>
            <a:pathLst>
              <a:path w="0"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034026" y="1751076"/>
            <a:ext cx="0" cy="234950"/>
          </a:xfrm>
          <a:custGeom>
            <a:avLst/>
            <a:gdLst/>
            <a:ahLst/>
            <a:cxnLst/>
            <a:rect l="l" t="t" r="r" b="b"/>
            <a:pathLst>
              <a:path w="0"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5999" cy="102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261098"/>
            <a:ext cx="2576576" cy="552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6485" algn="l"/>
              </a:tabLst>
            </a:pPr>
            <a:r>
              <a:rPr dirty="0" spc="15"/>
              <a:t>第</a:t>
            </a:r>
            <a:r>
              <a:rPr dirty="0" spc="-265"/>
              <a:t>4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-5"/>
              <a:t>串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04745" y="2421531"/>
            <a:ext cx="6492875" cy="1345565"/>
          </a:xfrm>
          <a:prstGeom prst="rect">
            <a:avLst/>
          </a:prstGeom>
        </p:spPr>
        <p:txBody>
          <a:bodyPr wrap="square" lIns="0" tIns="2457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35"/>
              </a:spcBef>
              <a:tabLst>
                <a:tab pos="6276340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max{</a:t>
            </a:r>
            <a:r>
              <a:rPr dirty="0" sz="2800" spc="2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k|1&lt;k&lt;j,</a:t>
            </a:r>
            <a:r>
              <a:rPr dirty="0" sz="2800" spc="5" b="1">
                <a:latin typeface="Microsoft JhengHei"/>
                <a:cs typeface="Microsoft JhengHei"/>
              </a:rPr>
              <a:t>且“</a:t>
            </a:r>
            <a:r>
              <a:rPr dirty="0" sz="2800" spc="5" b="1">
                <a:latin typeface="Times New Roman"/>
                <a:cs typeface="Times New Roman"/>
              </a:rPr>
              <a:t>t</a:t>
            </a:r>
            <a:r>
              <a:rPr dirty="0" baseline="-25525" sz="2775" spc="7" b="1">
                <a:latin typeface="Times New Roman"/>
                <a:cs typeface="Times New Roman"/>
              </a:rPr>
              <a:t>1</a:t>
            </a:r>
            <a:r>
              <a:rPr dirty="0" sz="2800" spc="5" b="1">
                <a:latin typeface="Times New Roman"/>
                <a:cs typeface="Times New Roman"/>
              </a:rPr>
              <a:t>…t</a:t>
            </a:r>
            <a:r>
              <a:rPr dirty="0" baseline="-25525" sz="2775" spc="7" b="1">
                <a:latin typeface="Times New Roman"/>
                <a:cs typeface="Times New Roman"/>
              </a:rPr>
              <a:t>k-1</a:t>
            </a:r>
            <a:r>
              <a:rPr dirty="0" sz="2800" spc="5" b="1">
                <a:latin typeface="Times New Roman"/>
                <a:cs typeface="Times New Roman"/>
              </a:rPr>
              <a:t>”=“t</a:t>
            </a:r>
            <a:r>
              <a:rPr dirty="0" baseline="-25525" sz="2775" spc="7" b="1">
                <a:latin typeface="Times New Roman"/>
                <a:cs typeface="Times New Roman"/>
              </a:rPr>
              <a:t>j-k+1</a:t>
            </a:r>
            <a:r>
              <a:rPr dirty="0" sz="2800" spc="5" b="1">
                <a:latin typeface="Times New Roman"/>
                <a:cs typeface="Times New Roman"/>
              </a:rPr>
              <a:t>…t</a:t>
            </a:r>
            <a:r>
              <a:rPr dirty="0" baseline="-25525" sz="2775" spc="7" b="1">
                <a:latin typeface="Times New Roman"/>
                <a:cs typeface="Times New Roman"/>
              </a:rPr>
              <a:t>j-1</a:t>
            </a:r>
            <a:r>
              <a:rPr dirty="0" sz="2800" spc="5" b="1">
                <a:latin typeface="Times New Roman"/>
                <a:cs typeface="Times New Roman"/>
              </a:rPr>
              <a:t>”	</a:t>
            </a:r>
            <a:r>
              <a:rPr dirty="0" sz="2800" spc="415" b="1">
                <a:latin typeface="Microsoft JhengHei"/>
                <a:cs typeface="Microsoft JhengHei"/>
              </a:rPr>
              <a:t>}</a:t>
            </a:r>
            <a:endParaRPr sz="2800">
              <a:latin typeface="Microsoft JhengHei"/>
              <a:cs typeface="Microsoft JhengHei"/>
            </a:endParaRPr>
          </a:p>
          <a:p>
            <a:pPr marL="2369820">
              <a:lnSpc>
                <a:spcPct val="100000"/>
              </a:lnSpc>
              <a:spcBef>
                <a:spcPts val="1840"/>
              </a:spcBef>
            </a:pPr>
            <a:r>
              <a:rPr dirty="0" sz="2800" b="1">
                <a:latin typeface="Microsoft JhengHei"/>
                <a:cs typeface="Microsoft JhengHei"/>
              </a:rPr>
              <a:t>当此集合非空时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0145" y="3769215"/>
            <a:ext cx="7739380" cy="1250950"/>
          </a:xfrm>
          <a:prstGeom prst="rect">
            <a:avLst/>
          </a:prstGeom>
        </p:spPr>
        <p:txBody>
          <a:bodyPr wrap="square" lIns="0" tIns="198120" rIns="0" bIns="0" rtlCol="0" vert="horz">
            <a:spAutoFit/>
          </a:bodyPr>
          <a:lstStyle/>
          <a:p>
            <a:pPr marL="550545" indent="-538480">
              <a:lnSpc>
                <a:spcPct val="100000"/>
              </a:lnSpc>
              <a:spcBef>
                <a:spcPts val="1560"/>
              </a:spcBef>
              <a:buAutoNum type="arabicPlain" startAt="0"/>
              <a:tabLst>
                <a:tab pos="550545" algn="l"/>
                <a:tab pos="551180" algn="l"/>
              </a:tabLst>
            </a:pPr>
            <a:r>
              <a:rPr dirty="0" sz="2800" spc="5" b="1">
                <a:latin typeface="Microsoft JhengHei"/>
                <a:cs typeface="Microsoft JhengHei"/>
              </a:rPr>
              <a:t>当</a:t>
            </a:r>
            <a:r>
              <a:rPr dirty="0" sz="2800" spc="-100" b="1">
                <a:latin typeface="Microsoft JhengHei"/>
                <a:cs typeface="Microsoft JhengHei"/>
              </a:rPr>
              <a:t>j=1</a:t>
            </a:r>
            <a:r>
              <a:rPr dirty="0" sz="2800" spc="-5" b="1">
                <a:latin typeface="Microsoft JhengHei"/>
                <a:cs typeface="Microsoft JhengHei"/>
              </a:rPr>
              <a:t>时</a:t>
            </a:r>
            <a:endParaRPr sz="2800">
              <a:latin typeface="Microsoft JhengHei"/>
              <a:cs typeface="Microsoft JhengHei"/>
            </a:endParaRPr>
          </a:p>
          <a:p>
            <a:pPr marL="563880" indent="-550545">
              <a:lnSpc>
                <a:spcPct val="100000"/>
              </a:lnSpc>
              <a:spcBef>
                <a:spcPts val="1470"/>
              </a:spcBef>
              <a:buAutoNum type="arabicPlain" startAt="0"/>
              <a:tabLst>
                <a:tab pos="563880" algn="l"/>
                <a:tab pos="564515" algn="l"/>
              </a:tabLst>
            </a:pPr>
            <a:r>
              <a:rPr dirty="0" sz="2800" spc="50" b="1">
                <a:latin typeface="Microsoft JhengHei"/>
                <a:cs typeface="Microsoft JhengHei"/>
              </a:rPr>
              <a:t>其</a:t>
            </a:r>
            <a:r>
              <a:rPr dirty="0" sz="2800" spc="60" b="1">
                <a:latin typeface="Microsoft JhengHei"/>
                <a:cs typeface="Microsoft JhengHei"/>
              </a:rPr>
              <a:t>他情况</a:t>
            </a:r>
            <a:r>
              <a:rPr dirty="0" sz="2800" spc="145" b="1">
                <a:latin typeface="Microsoft JhengHei"/>
                <a:cs typeface="Microsoft JhengHei"/>
              </a:rPr>
              <a:t>(</a:t>
            </a:r>
            <a:r>
              <a:rPr dirty="0" sz="2800" spc="145" b="1">
                <a:solidFill>
                  <a:srgbClr val="0000FF"/>
                </a:solidFill>
                <a:latin typeface="Constantia"/>
                <a:cs typeface="Constantia"/>
              </a:rPr>
              <a:t>j</a:t>
            </a:r>
            <a:r>
              <a:rPr dirty="0" sz="2800" spc="145" b="1">
                <a:solidFill>
                  <a:srgbClr val="0000FF"/>
                </a:solidFill>
                <a:latin typeface="Microsoft JhengHei"/>
                <a:cs typeface="Microsoft JhengHei"/>
              </a:rPr>
              <a:t>＞</a:t>
            </a:r>
            <a:r>
              <a:rPr dirty="0" sz="2800" spc="145" b="1">
                <a:solidFill>
                  <a:srgbClr val="0000FF"/>
                </a:solidFill>
                <a:latin typeface="Constantia"/>
                <a:cs typeface="Constantia"/>
              </a:rPr>
              <a:t>1</a:t>
            </a:r>
            <a:r>
              <a:rPr dirty="0" sz="2800" spc="60" b="1">
                <a:solidFill>
                  <a:srgbClr val="0000FF"/>
                </a:solidFill>
                <a:latin typeface="Microsoft JhengHei"/>
                <a:cs typeface="Microsoft JhengHei"/>
              </a:rPr>
              <a:t>且</a:t>
            </a:r>
            <a:r>
              <a:rPr dirty="0" sz="2800" spc="50" b="1">
                <a:solidFill>
                  <a:srgbClr val="0000FF"/>
                </a:solidFill>
                <a:latin typeface="Microsoft JhengHei"/>
                <a:cs typeface="Microsoft JhengHei"/>
              </a:rPr>
              <a:t>不</a:t>
            </a:r>
            <a:r>
              <a:rPr dirty="0" sz="2800" spc="60" b="1">
                <a:solidFill>
                  <a:srgbClr val="0000FF"/>
                </a:solidFill>
                <a:latin typeface="Microsoft JhengHei"/>
                <a:cs typeface="Microsoft JhengHei"/>
              </a:rPr>
              <a:t>存在相</a:t>
            </a:r>
            <a:r>
              <a:rPr dirty="0" sz="2800" spc="50" b="1">
                <a:solidFill>
                  <a:srgbClr val="0000FF"/>
                </a:solidFill>
                <a:latin typeface="Microsoft JhengHei"/>
                <a:cs typeface="Microsoft JhengHei"/>
              </a:rPr>
              <a:t>同</a:t>
            </a:r>
            <a:r>
              <a:rPr dirty="0" sz="2800" spc="60" b="1">
                <a:solidFill>
                  <a:srgbClr val="0000FF"/>
                </a:solidFill>
                <a:latin typeface="Microsoft JhengHei"/>
                <a:cs typeface="Microsoft JhengHei"/>
              </a:rPr>
              <a:t>的最长</a:t>
            </a:r>
            <a:r>
              <a:rPr dirty="0" sz="2800" spc="50" b="1">
                <a:solidFill>
                  <a:srgbClr val="0000FF"/>
                </a:solidFill>
                <a:latin typeface="Microsoft JhengHei"/>
                <a:cs typeface="Microsoft JhengHei"/>
              </a:rPr>
              <a:t>前</a:t>
            </a:r>
            <a:r>
              <a:rPr dirty="0" sz="2800" spc="60" b="1">
                <a:solidFill>
                  <a:srgbClr val="0000FF"/>
                </a:solidFill>
                <a:latin typeface="Microsoft JhengHei"/>
                <a:cs typeface="Microsoft JhengHei"/>
              </a:rPr>
              <a:t>后缀</a:t>
            </a:r>
            <a:r>
              <a:rPr dirty="0" sz="2800" spc="95" b="1">
                <a:solidFill>
                  <a:srgbClr val="0000FF"/>
                </a:solidFill>
                <a:latin typeface="Microsoft JhengHei"/>
                <a:cs typeface="Microsoft JhengHei"/>
              </a:rPr>
              <a:t>串</a:t>
            </a:r>
            <a:r>
              <a:rPr dirty="0" sz="2800" spc="415" b="1">
                <a:latin typeface="Microsoft JhengHei"/>
                <a:cs typeface="Microsoft JhengHei"/>
              </a:rPr>
              <a:t>)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365" y="3580891"/>
            <a:ext cx="12357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next[j]=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89100" y="2841625"/>
            <a:ext cx="233679" cy="2089150"/>
          </a:xfrm>
          <a:custGeom>
            <a:avLst/>
            <a:gdLst/>
            <a:ahLst/>
            <a:cxnLst/>
            <a:rect l="l" t="t" r="r" b="b"/>
            <a:pathLst>
              <a:path w="233680" h="2089150">
                <a:moveTo>
                  <a:pt x="233425" y="2089150"/>
                </a:moveTo>
                <a:lnTo>
                  <a:pt x="164472" y="2055548"/>
                </a:lnTo>
                <a:lnTo>
                  <a:pt x="139215" y="2017854"/>
                </a:lnTo>
                <a:lnTo>
                  <a:pt x="122657" y="1970058"/>
                </a:lnTo>
                <a:lnTo>
                  <a:pt x="116712" y="1915033"/>
                </a:lnTo>
                <a:lnTo>
                  <a:pt x="116712" y="1218692"/>
                </a:lnTo>
                <a:lnTo>
                  <a:pt x="110756" y="1163666"/>
                </a:lnTo>
                <a:lnTo>
                  <a:pt x="94174" y="1115870"/>
                </a:lnTo>
                <a:lnTo>
                  <a:pt x="68899" y="1078176"/>
                </a:lnTo>
                <a:lnTo>
                  <a:pt x="36863" y="1053453"/>
                </a:lnTo>
                <a:lnTo>
                  <a:pt x="0" y="1044575"/>
                </a:lnTo>
                <a:lnTo>
                  <a:pt x="36863" y="1035696"/>
                </a:lnTo>
                <a:lnTo>
                  <a:pt x="68899" y="1010973"/>
                </a:lnTo>
                <a:lnTo>
                  <a:pt x="94174" y="973279"/>
                </a:lnTo>
                <a:lnTo>
                  <a:pt x="110756" y="925483"/>
                </a:lnTo>
                <a:lnTo>
                  <a:pt x="116712" y="870457"/>
                </a:lnTo>
                <a:lnTo>
                  <a:pt x="116712" y="174116"/>
                </a:lnTo>
                <a:lnTo>
                  <a:pt x="122657" y="119091"/>
                </a:lnTo>
                <a:lnTo>
                  <a:pt x="139215" y="71295"/>
                </a:lnTo>
                <a:lnTo>
                  <a:pt x="164472" y="33601"/>
                </a:lnTo>
                <a:lnTo>
                  <a:pt x="196513" y="8878"/>
                </a:lnTo>
                <a:lnTo>
                  <a:pt x="233425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4487" y="1557019"/>
            <a:ext cx="9048750" cy="984250"/>
          </a:xfrm>
          <a:prstGeom prst="rect">
            <a:avLst/>
          </a:prstGeom>
          <a:ln w="12700">
            <a:solidFill>
              <a:srgbClr val="99CC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0805" marR="29209">
              <a:lnSpc>
                <a:spcPct val="100000"/>
              </a:lnSpc>
              <a:spcBef>
                <a:spcPts val="300"/>
              </a:spcBef>
            </a:pPr>
            <a:r>
              <a:rPr dirty="0" sz="2800" spc="5" b="1">
                <a:latin typeface="Microsoft JhengHei"/>
                <a:cs typeface="Microsoft JhengHei"/>
              </a:rPr>
              <a:t>表明当模式中</a:t>
            </a:r>
            <a:r>
              <a:rPr dirty="0" sz="2800" spc="-5" b="1">
                <a:latin typeface="Microsoft JhengHei"/>
                <a:cs typeface="Microsoft JhengHei"/>
              </a:rPr>
              <a:t>第</a:t>
            </a:r>
            <a:r>
              <a:rPr dirty="0" sz="2800" spc="-5" b="1">
                <a:latin typeface="Times New Roman"/>
                <a:cs typeface="Times New Roman"/>
              </a:rPr>
              <a:t>j</a:t>
            </a:r>
            <a:r>
              <a:rPr dirty="0" sz="2800" spc="5" b="1">
                <a:latin typeface="Microsoft JhengHei"/>
                <a:cs typeface="Microsoft JhengHei"/>
              </a:rPr>
              <a:t>个字符与主串</a:t>
            </a:r>
            <a:r>
              <a:rPr dirty="0" sz="2800" spc="15" b="1">
                <a:latin typeface="Microsoft JhengHei"/>
                <a:cs typeface="Microsoft JhengHei"/>
              </a:rPr>
              <a:t>中</a:t>
            </a:r>
            <a:r>
              <a:rPr dirty="0" sz="2800" spc="5" b="1">
                <a:latin typeface="Microsoft JhengHei"/>
                <a:cs typeface="Microsoft JhengHei"/>
              </a:rPr>
              <a:t>相</a:t>
            </a:r>
            <a:r>
              <a:rPr dirty="0" sz="2800" spc="15" b="1">
                <a:latin typeface="Microsoft JhengHei"/>
                <a:cs typeface="Microsoft JhengHei"/>
              </a:rPr>
              <a:t>应</a:t>
            </a:r>
            <a:r>
              <a:rPr dirty="0" sz="2800" spc="5" b="1">
                <a:latin typeface="Microsoft JhengHei"/>
                <a:cs typeface="Microsoft JhengHei"/>
              </a:rPr>
              <a:t>字符</a:t>
            </a:r>
            <a:r>
              <a:rPr dirty="0" sz="2800" spc="15" b="1">
                <a:latin typeface="Microsoft JhengHei"/>
                <a:cs typeface="Microsoft JhengHei"/>
              </a:rPr>
              <a:t>“</a:t>
            </a:r>
            <a:r>
              <a:rPr dirty="0" sz="2800" spc="5" b="1">
                <a:latin typeface="Microsoft JhengHei"/>
                <a:cs typeface="Microsoft JhengHei"/>
              </a:rPr>
              <a:t>失配</a:t>
            </a:r>
            <a:r>
              <a:rPr dirty="0" sz="2800" spc="15" b="1">
                <a:latin typeface="Microsoft JhengHei"/>
                <a:cs typeface="Microsoft JhengHei"/>
              </a:rPr>
              <a:t>”</a:t>
            </a:r>
            <a:r>
              <a:rPr dirty="0" sz="2800" spc="5" b="1">
                <a:latin typeface="Microsoft JhengHei"/>
                <a:cs typeface="Microsoft JhengHei"/>
              </a:rPr>
              <a:t>时</a:t>
            </a:r>
            <a:r>
              <a:rPr dirty="0" sz="2800" spc="-5" b="1">
                <a:latin typeface="Microsoft JhengHei"/>
                <a:cs typeface="Microsoft JhengHei"/>
              </a:rPr>
              <a:t>，  </a:t>
            </a:r>
            <a:r>
              <a:rPr dirty="0" sz="2800" spc="5" b="1">
                <a:latin typeface="Microsoft JhengHei"/>
                <a:cs typeface="Microsoft JhengHei"/>
              </a:rPr>
              <a:t>在模式</a:t>
            </a:r>
            <a:r>
              <a:rPr dirty="0" sz="2800" spc="15" b="1">
                <a:latin typeface="Microsoft JhengHei"/>
                <a:cs typeface="Microsoft JhengHei"/>
              </a:rPr>
              <a:t>中</a:t>
            </a:r>
            <a:r>
              <a:rPr dirty="0" sz="2800" spc="5" b="1">
                <a:latin typeface="Microsoft JhengHei"/>
                <a:cs typeface="Microsoft JhengHei"/>
              </a:rPr>
              <a:t>需重新</a:t>
            </a:r>
            <a:r>
              <a:rPr dirty="0" sz="2800" spc="15" b="1">
                <a:latin typeface="Microsoft JhengHei"/>
                <a:cs typeface="Microsoft JhengHei"/>
              </a:rPr>
              <a:t>和</a:t>
            </a:r>
            <a:r>
              <a:rPr dirty="0" sz="2800" spc="5" b="1">
                <a:latin typeface="Microsoft JhengHei"/>
                <a:cs typeface="Microsoft JhengHei"/>
              </a:rPr>
              <a:t>主串中</a:t>
            </a:r>
            <a:r>
              <a:rPr dirty="0" sz="2800" spc="15" b="1">
                <a:latin typeface="Microsoft JhengHei"/>
                <a:cs typeface="Microsoft JhengHei"/>
              </a:rPr>
              <a:t>该</a:t>
            </a:r>
            <a:r>
              <a:rPr dirty="0" sz="2800" spc="5" b="1">
                <a:latin typeface="Microsoft JhengHei"/>
                <a:cs typeface="Microsoft JhengHei"/>
              </a:rPr>
              <a:t>字符进</a:t>
            </a:r>
            <a:r>
              <a:rPr dirty="0" sz="2800" spc="15" b="1">
                <a:latin typeface="Microsoft JhengHei"/>
                <a:cs typeface="Microsoft JhengHei"/>
              </a:rPr>
              <a:t>行</a:t>
            </a:r>
            <a:r>
              <a:rPr dirty="0" sz="2800" spc="5" b="1">
                <a:latin typeface="Microsoft JhengHei"/>
                <a:cs typeface="Microsoft JhengHei"/>
              </a:rPr>
              <a:t>比较的</a:t>
            </a:r>
            <a:r>
              <a:rPr dirty="0" sz="2800" spc="15" b="1">
                <a:latin typeface="Microsoft JhengHei"/>
                <a:cs typeface="Microsoft JhengHei"/>
              </a:rPr>
              <a:t>字</a:t>
            </a:r>
            <a:r>
              <a:rPr dirty="0" sz="2800" spc="5" b="1">
                <a:latin typeface="Microsoft JhengHei"/>
                <a:cs typeface="Microsoft JhengHei"/>
              </a:rPr>
              <a:t>符的位</a:t>
            </a:r>
            <a:r>
              <a:rPr dirty="0" sz="2800" spc="15" b="1">
                <a:latin typeface="Microsoft JhengHei"/>
                <a:cs typeface="Microsoft JhengHei"/>
              </a:rPr>
              <a:t>置</a:t>
            </a:r>
            <a:r>
              <a:rPr dirty="0" sz="2800" spc="-5" b="1"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042" y="0"/>
            <a:ext cx="3793490" cy="117856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4.3.1</a:t>
            </a:r>
            <a:r>
              <a:rPr dirty="0" sz="2800" spc="-55" b="1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模式匹配</a:t>
            </a:r>
            <a:r>
              <a:rPr dirty="0" sz="2800" spc="-10" b="1">
                <a:solidFill>
                  <a:srgbClr val="6600CC"/>
                </a:solidFill>
                <a:latin typeface="Times New Roman"/>
                <a:cs typeface="Times New Roman"/>
              </a:rPr>
              <a:t>KMP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算法</a:t>
            </a:r>
            <a:endParaRPr sz="2800">
              <a:latin typeface="Microsoft JhengHei"/>
              <a:cs typeface="Microsoft JhengHei"/>
            </a:endParaRPr>
          </a:p>
          <a:p>
            <a:pPr marL="777875" indent="-405765">
              <a:lnSpc>
                <a:spcPct val="100000"/>
              </a:lnSpc>
              <a:spcBef>
                <a:spcPts val="1175"/>
              </a:spcBef>
              <a:buFont typeface="Wingdings"/>
              <a:buChar char=""/>
              <a:tabLst>
                <a:tab pos="778510" algn="l"/>
              </a:tabLst>
            </a:pPr>
            <a:r>
              <a:rPr dirty="0" sz="2800" b="1">
                <a:solidFill>
                  <a:srgbClr val="6600CC"/>
                </a:solidFill>
                <a:latin typeface="Times New Roman"/>
                <a:cs typeface="Times New Roman"/>
              </a:rPr>
              <a:t>next[j]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函数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4791" y="4969002"/>
            <a:ext cx="9023350" cy="1865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0100"/>
              </a:lnSpc>
              <a:spcBef>
                <a:spcPts val="100"/>
              </a:spcBef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其他情况是指：表示</a:t>
            </a:r>
            <a:r>
              <a:rPr dirty="0" sz="2800" spc="-10" b="1">
                <a:solidFill>
                  <a:srgbClr val="0000FF"/>
                </a:solidFill>
                <a:latin typeface="Constantia"/>
                <a:cs typeface="Constantia"/>
              </a:rPr>
              <a:t>j</a:t>
            </a:r>
            <a:r>
              <a:rPr dirty="0" sz="2800" b="1">
                <a:solidFill>
                  <a:srgbClr val="0000FF"/>
                </a:solidFill>
                <a:latin typeface="Constantia"/>
                <a:cs typeface="Constantia"/>
              </a:rPr>
              <a:t>≠</a:t>
            </a:r>
            <a:r>
              <a:rPr dirty="0" sz="2800" spc="-10" b="1">
                <a:solidFill>
                  <a:srgbClr val="0000FF"/>
                </a:solidFill>
                <a:latin typeface="Constantia"/>
                <a:cs typeface="Constantia"/>
              </a:rPr>
              <a:t>1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且不存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在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相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同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的最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长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前后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缀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串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下 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一次</a:t>
            </a:r>
            <a:r>
              <a:rPr dirty="0" sz="2800" spc="-10" b="1">
                <a:solidFill>
                  <a:srgbClr val="0000FF"/>
                </a:solidFill>
                <a:latin typeface="Constantia"/>
                <a:cs typeface="Constantia"/>
              </a:rPr>
              <a:t>j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从</a:t>
            </a:r>
            <a:r>
              <a:rPr dirty="0" sz="2800" spc="-10" b="1">
                <a:solidFill>
                  <a:srgbClr val="0000FF"/>
                </a:solidFill>
                <a:latin typeface="Constantia"/>
                <a:cs typeface="Constantia"/>
              </a:rPr>
              <a:t>1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号位置开始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b="1">
                <a:solidFill>
                  <a:srgbClr val="0000FF"/>
                </a:solidFill>
                <a:latin typeface="Constantia"/>
                <a:cs typeface="Constantia"/>
              </a:rPr>
              <a:t>i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不变。</a:t>
            </a:r>
            <a:endParaRPr sz="2800">
              <a:latin typeface="Microsoft JhengHei"/>
              <a:cs typeface="Microsoft JhengHei"/>
            </a:endParaRPr>
          </a:p>
          <a:p>
            <a:pPr algn="r" marR="249554">
              <a:lnSpc>
                <a:spcPct val="100000"/>
              </a:lnSpc>
              <a:spcBef>
                <a:spcPts val="2670"/>
              </a:spcBef>
            </a:pPr>
            <a:r>
              <a:rPr dirty="0" sz="2000" spc="5">
                <a:latin typeface="SimSun"/>
                <a:cs typeface="SimSun"/>
              </a:rPr>
              <a:t>36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54450" y="4033520"/>
            <a:ext cx="52381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solidFill>
                  <a:srgbClr val="0000FF"/>
                </a:solidFill>
                <a:latin typeface="Microsoft JhengHei"/>
                <a:cs typeface="Microsoft JhengHei"/>
              </a:rPr>
              <a:t>注</a:t>
            </a:r>
            <a:r>
              <a:rPr dirty="0" sz="2000" b="1">
                <a:solidFill>
                  <a:srgbClr val="0000FF"/>
                </a:solidFill>
                <a:latin typeface="Microsoft JhengHei"/>
                <a:cs typeface="Microsoft JhengHei"/>
              </a:rPr>
              <a:t>：</a:t>
            </a:r>
            <a:r>
              <a:rPr dirty="0" sz="2000" b="1">
                <a:solidFill>
                  <a:srgbClr val="0000FF"/>
                </a:solidFill>
                <a:latin typeface="Constantia"/>
                <a:cs typeface="Constantia"/>
              </a:rPr>
              <a:t>j=1</a:t>
            </a:r>
            <a:r>
              <a:rPr dirty="0" sz="2000" spc="10" b="1">
                <a:solidFill>
                  <a:srgbClr val="0000FF"/>
                </a:solidFill>
                <a:latin typeface="Microsoft JhengHei"/>
                <a:cs typeface="Microsoft JhengHei"/>
              </a:rPr>
              <a:t>时</a:t>
            </a:r>
            <a:r>
              <a:rPr dirty="0" sz="2000" spc="5" b="1">
                <a:solidFill>
                  <a:srgbClr val="0000FF"/>
                </a:solidFill>
                <a:latin typeface="Constantia"/>
                <a:cs typeface="Constantia"/>
              </a:rPr>
              <a:t>,T</a:t>
            </a:r>
            <a:r>
              <a:rPr dirty="0" baseline="-21367" sz="1950" spc="7" b="1">
                <a:solidFill>
                  <a:srgbClr val="0000FF"/>
                </a:solidFill>
                <a:latin typeface="Constantia"/>
                <a:cs typeface="Constantia"/>
              </a:rPr>
              <a:t>1…j-1</a:t>
            </a:r>
            <a:r>
              <a:rPr dirty="0" sz="2000" spc="10" b="1">
                <a:solidFill>
                  <a:srgbClr val="0000FF"/>
                </a:solidFill>
                <a:latin typeface="Microsoft JhengHei"/>
                <a:cs typeface="Microsoft JhengHei"/>
              </a:rPr>
              <a:t>不</a:t>
            </a:r>
            <a:r>
              <a:rPr dirty="0" sz="2000" b="1">
                <a:solidFill>
                  <a:srgbClr val="0000FF"/>
                </a:solidFill>
                <a:latin typeface="Microsoft JhengHei"/>
                <a:cs typeface="Microsoft JhengHei"/>
              </a:rPr>
              <a:t>存</a:t>
            </a:r>
            <a:r>
              <a:rPr dirty="0" sz="2000" spc="10" b="1">
                <a:solidFill>
                  <a:srgbClr val="0000FF"/>
                </a:solidFill>
                <a:latin typeface="Microsoft JhengHei"/>
                <a:cs typeface="Microsoft JhengHei"/>
              </a:rPr>
              <a:t>在。</a:t>
            </a:r>
            <a:r>
              <a:rPr dirty="0" sz="2000" b="1">
                <a:solidFill>
                  <a:srgbClr val="0000FF"/>
                </a:solidFill>
                <a:latin typeface="Microsoft JhengHei"/>
                <a:cs typeface="Microsoft JhengHei"/>
              </a:rPr>
              <a:t>这</a:t>
            </a:r>
            <a:r>
              <a:rPr dirty="0" sz="2000" spc="10" b="1">
                <a:solidFill>
                  <a:srgbClr val="0000FF"/>
                </a:solidFill>
                <a:latin typeface="Microsoft JhengHei"/>
                <a:cs typeface="Microsoft JhengHei"/>
              </a:rPr>
              <a:t>个时</a:t>
            </a:r>
            <a:r>
              <a:rPr dirty="0" sz="2000" spc="20" b="1">
                <a:solidFill>
                  <a:srgbClr val="0000FF"/>
                </a:solidFill>
                <a:latin typeface="Microsoft JhengHei"/>
                <a:cs typeface="Microsoft JhengHei"/>
              </a:rPr>
              <a:t>候</a:t>
            </a:r>
            <a:r>
              <a:rPr dirty="0" sz="2000" b="1">
                <a:solidFill>
                  <a:srgbClr val="0000FF"/>
                </a:solidFill>
                <a:latin typeface="Constantia"/>
                <a:cs typeface="Constantia"/>
              </a:rPr>
              <a:t>i</a:t>
            </a:r>
            <a:r>
              <a:rPr dirty="0" sz="2000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000" b="1">
                <a:solidFill>
                  <a:srgbClr val="0000FF"/>
                </a:solidFill>
                <a:latin typeface="Constantia"/>
                <a:cs typeface="Constantia"/>
              </a:rPr>
              <a:t>j</a:t>
            </a:r>
            <a:r>
              <a:rPr dirty="0" sz="2000" b="1">
                <a:solidFill>
                  <a:srgbClr val="0000FF"/>
                </a:solidFill>
                <a:latin typeface="Microsoft JhengHei"/>
                <a:cs typeface="Microsoft JhengHei"/>
              </a:rPr>
              <a:t>都</a:t>
            </a:r>
            <a:r>
              <a:rPr dirty="0" sz="2000" spc="10" b="1">
                <a:solidFill>
                  <a:srgbClr val="0000FF"/>
                </a:solidFill>
                <a:latin typeface="Microsoft JhengHei"/>
                <a:cs typeface="Microsoft JhengHei"/>
              </a:rPr>
              <a:t>要后</a:t>
            </a:r>
            <a:r>
              <a:rPr dirty="0" sz="2000" b="1">
                <a:solidFill>
                  <a:srgbClr val="0000FF"/>
                </a:solidFill>
                <a:latin typeface="Microsoft JhengHei"/>
                <a:cs typeface="Microsoft JhengHei"/>
              </a:rPr>
              <a:t>移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940" y="0"/>
            <a:ext cx="9773920" cy="6909434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1280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4.3.1 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模式匹配</a:t>
            </a:r>
            <a:r>
              <a:rPr dirty="0" sz="2800" spc="-10" b="1">
                <a:solidFill>
                  <a:srgbClr val="6600CC"/>
                </a:solidFill>
                <a:latin typeface="Times New Roman"/>
                <a:cs typeface="Times New Roman"/>
              </a:rPr>
              <a:t>KMP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算法</a:t>
            </a:r>
            <a:endParaRPr sz="2800">
              <a:latin typeface="Microsoft JhengHei"/>
              <a:cs typeface="Microsoft JhengHei"/>
            </a:endParaRPr>
          </a:p>
          <a:p>
            <a:pPr marL="886460" indent="-405765">
              <a:lnSpc>
                <a:spcPct val="100000"/>
              </a:lnSpc>
              <a:spcBef>
                <a:spcPts val="1175"/>
              </a:spcBef>
              <a:buFont typeface="Wingdings"/>
              <a:buChar char=""/>
              <a:tabLst>
                <a:tab pos="886460" algn="l"/>
              </a:tabLst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KMP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算法</a:t>
            </a:r>
            <a:endParaRPr sz="2800">
              <a:latin typeface="Microsoft JhengHei"/>
              <a:cs typeface="Microsoft JhengHei"/>
            </a:endParaRPr>
          </a:p>
          <a:p>
            <a:pPr marL="958850">
              <a:lnSpc>
                <a:spcPct val="100000"/>
              </a:lnSpc>
              <a:spcBef>
                <a:spcPts val="2039"/>
              </a:spcBef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int Index_KMP (SString S,SString </a:t>
            </a:r>
            <a:r>
              <a:rPr dirty="0" sz="2800" spc="-110" b="1">
                <a:solidFill>
                  <a:srgbClr val="0000FF"/>
                </a:solidFill>
                <a:latin typeface="Times New Roman"/>
                <a:cs typeface="Times New Roman"/>
              </a:rPr>
              <a:t>T,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int</a:t>
            </a:r>
            <a:r>
              <a:rPr dirty="0" sz="2800" spc="-1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pos)</a:t>
            </a:r>
            <a:endParaRPr sz="2800">
              <a:latin typeface="Times New Roman"/>
              <a:cs typeface="Times New Roman"/>
            </a:endParaRPr>
          </a:p>
          <a:p>
            <a:pPr marL="958850">
              <a:lnSpc>
                <a:spcPct val="100000"/>
              </a:lnSpc>
              <a:spcBef>
                <a:spcPts val="840"/>
              </a:spcBef>
              <a:tabLst>
                <a:tab pos="1631950" algn="l"/>
              </a:tabLst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{	i= pos,j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=1;</a:t>
            </a:r>
            <a:endParaRPr sz="2800">
              <a:latin typeface="Times New Roman"/>
              <a:cs typeface="Times New Roman"/>
            </a:endParaRPr>
          </a:p>
          <a:p>
            <a:pPr marL="1580515">
              <a:lnSpc>
                <a:spcPct val="100000"/>
              </a:lnSpc>
              <a:spcBef>
                <a:spcPts val="840"/>
              </a:spcBef>
            </a:pPr>
            <a:r>
              <a:rPr dirty="0" sz="2800" spc="-10" b="1">
                <a:solidFill>
                  <a:srgbClr val="FF3300"/>
                </a:solidFill>
                <a:latin typeface="Times New Roman"/>
                <a:cs typeface="Times New Roman"/>
              </a:rPr>
              <a:t>while </a:t>
            </a:r>
            <a:r>
              <a:rPr dirty="0" sz="2800" b="1">
                <a:solidFill>
                  <a:srgbClr val="FF3300"/>
                </a:solidFill>
                <a:latin typeface="Times New Roman"/>
                <a:cs typeface="Times New Roman"/>
              </a:rPr>
              <a:t>(i&lt;=S[0] </a:t>
            </a:r>
            <a:r>
              <a:rPr dirty="0" sz="2800" spc="-10" b="1">
                <a:solidFill>
                  <a:srgbClr val="FF3300"/>
                </a:solidFill>
                <a:latin typeface="Times New Roman"/>
                <a:cs typeface="Times New Roman"/>
              </a:rPr>
              <a:t>&amp;&amp;</a:t>
            </a:r>
            <a:r>
              <a:rPr dirty="0" sz="2800" spc="65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j&lt;=T[0])</a:t>
            </a:r>
            <a:endParaRPr sz="2800">
              <a:latin typeface="Times New Roman"/>
              <a:cs typeface="Times New Roman"/>
            </a:endParaRPr>
          </a:p>
          <a:p>
            <a:pPr marL="2114550" marR="2807335" indent="-177165">
              <a:lnSpc>
                <a:spcPct val="125000"/>
              </a:lnSpc>
              <a:spcBef>
                <a:spcPts val="5"/>
              </a:spcBef>
              <a:tabLst>
                <a:tab pos="5231130" algn="l"/>
              </a:tabLst>
            </a:pP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if </a:t>
            </a:r>
            <a:r>
              <a:rPr dirty="0" sz="2800" b="1">
                <a:solidFill>
                  <a:srgbClr val="FF3300"/>
                </a:solidFill>
                <a:latin typeface="Times New Roman"/>
                <a:cs typeface="Times New Roman"/>
              </a:rPr>
              <a:t>(j==0</a:t>
            </a:r>
            <a:r>
              <a:rPr dirty="0" sz="2800" spc="4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FF3300"/>
                </a:solidFill>
                <a:latin typeface="Times New Roman"/>
                <a:cs typeface="Times New Roman"/>
              </a:rPr>
              <a:t>||</a:t>
            </a:r>
            <a:r>
              <a:rPr dirty="0" sz="2800" spc="25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S[i]==T[j])	{ i++;j++; } 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else</a:t>
            </a:r>
            <a:endParaRPr sz="2800">
              <a:latin typeface="Times New Roman"/>
              <a:cs typeface="Times New Roman"/>
            </a:endParaRPr>
          </a:p>
          <a:p>
            <a:pPr marL="2025650" marR="2129155" indent="354965">
              <a:lnSpc>
                <a:spcPct val="125000"/>
              </a:lnSpc>
              <a:tabLst>
                <a:tab pos="3604895" algn="l"/>
                <a:tab pos="5699125" algn="l"/>
                <a:tab pos="5724525" algn="l"/>
              </a:tabLst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j=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ext[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j]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;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2800" spc="-5" b="1">
                <a:latin typeface="Times New Roman"/>
                <a:cs typeface="Times New Roman"/>
              </a:rPr>
              <a:t>//</a:t>
            </a:r>
            <a:r>
              <a:rPr dirty="0" sz="2800" b="1">
                <a:latin typeface="Times New Roman"/>
                <a:cs typeface="Times New Roman"/>
              </a:rPr>
              <a:t>i</a:t>
            </a:r>
            <a:r>
              <a:rPr dirty="0" sz="2800" spc="15" b="1">
                <a:latin typeface="Microsoft JhengHei"/>
                <a:cs typeface="Microsoft JhengHei"/>
              </a:rPr>
              <a:t>不变</a:t>
            </a:r>
            <a:r>
              <a:rPr dirty="0" sz="2800" spc="-10" b="1">
                <a:latin typeface="Times New Roman"/>
                <a:cs typeface="Times New Roman"/>
              </a:rPr>
              <a:t>,</a:t>
            </a:r>
            <a:r>
              <a:rPr dirty="0" sz="2800" spc="-5" b="1">
                <a:latin typeface="Times New Roman"/>
                <a:cs typeface="Times New Roman"/>
              </a:rPr>
              <a:t>j</a:t>
            </a:r>
            <a:r>
              <a:rPr dirty="0" sz="2800" spc="15" b="1">
                <a:latin typeface="Microsoft JhengHei"/>
                <a:cs typeface="Microsoft JhengHei"/>
              </a:rPr>
              <a:t>后退 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(j&gt;t[0])	</a:t>
            </a:r>
            <a:r>
              <a:rPr dirty="0" sz="2800" spc="-15" b="1">
                <a:solidFill>
                  <a:srgbClr val="0000FF"/>
                </a:solidFill>
                <a:latin typeface="Times New Roman"/>
                <a:cs typeface="Times New Roman"/>
              </a:rPr>
              <a:t>return</a:t>
            </a:r>
            <a:r>
              <a:rPr dirty="0" sz="2800" spc="4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i-t[0];		</a:t>
            </a:r>
            <a:r>
              <a:rPr dirty="0" sz="2800" b="1">
                <a:latin typeface="Times New Roman"/>
                <a:cs typeface="Times New Roman"/>
              </a:rPr>
              <a:t>//</a:t>
            </a:r>
            <a:r>
              <a:rPr dirty="0" sz="2800" spc="15" b="1">
                <a:latin typeface="Microsoft JhengHei"/>
                <a:cs typeface="Microsoft JhengHei"/>
              </a:rPr>
              <a:t>匹配成功</a:t>
            </a:r>
            <a:endParaRPr sz="2800">
              <a:latin typeface="Microsoft JhengHei"/>
              <a:cs typeface="Microsoft JhengHei"/>
            </a:endParaRPr>
          </a:p>
          <a:p>
            <a:pPr marL="1580515">
              <a:lnSpc>
                <a:spcPct val="100000"/>
              </a:lnSpc>
              <a:spcBef>
                <a:spcPts val="844"/>
              </a:spcBef>
              <a:tabLst>
                <a:tab pos="2399030" algn="l"/>
                <a:tab pos="5683885" algn="l"/>
              </a:tabLst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else	</a:t>
            </a:r>
            <a:r>
              <a:rPr dirty="0" sz="2800" spc="-15" b="1">
                <a:solidFill>
                  <a:srgbClr val="0000FF"/>
                </a:solidFill>
                <a:latin typeface="Times New Roman"/>
                <a:cs typeface="Times New Roman"/>
              </a:rPr>
              <a:t>return</a:t>
            </a:r>
            <a:r>
              <a:rPr dirty="0" sz="2800" spc="1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0;	</a:t>
            </a:r>
            <a:r>
              <a:rPr dirty="0" sz="2800" spc="-5" b="1">
                <a:latin typeface="Times New Roman"/>
                <a:cs typeface="Times New Roman"/>
              </a:rPr>
              <a:t>//</a:t>
            </a:r>
            <a:r>
              <a:rPr dirty="0" sz="2800" spc="15" b="1">
                <a:latin typeface="Microsoft JhengHei"/>
                <a:cs typeface="Microsoft JhengHei"/>
              </a:rPr>
              <a:t>返回不匹</a:t>
            </a:r>
            <a:r>
              <a:rPr dirty="0" sz="2800" b="1">
                <a:latin typeface="Microsoft JhengHei"/>
                <a:cs typeface="Microsoft JhengHei"/>
              </a:rPr>
              <a:t>配标</a:t>
            </a:r>
            <a:r>
              <a:rPr dirty="0" sz="2800" spc="-5" b="1">
                <a:latin typeface="Microsoft JhengHei"/>
                <a:cs typeface="Microsoft JhengHei"/>
              </a:rPr>
              <a:t>志</a:t>
            </a:r>
            <a:endParaRPr sz="2800">
              <a:latin typeface="Microsoft JhengHei"/>
              <a:cs typeface="Microsoft JhengHei"/>
            </a:endParaRPr>
          </a:p>
          <a:p>
            <a:pPr marL="958850">
              <a:lnSpc>
                <a:spcPts val="3060"/>
              </a:lnSpc>
              <a:spcBef>
                <a:spcPts val="840"/>
              </a:spcBef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63500">
              <a:lnSpc>
                <a:spcPts val="3060"/>
              </a:lnSpc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若</a:t>
            </a:r>
            <a:r>
              <a:rPr dirty="0" sz="2800" spc="10" b="1">
                <a:solidFill>
                  <a:srgbClr val="0000FF"/>
                </a:solidFill>
                <a:latin typeface="Constantia"/>
                <a:cs typeface="Constantia"/>
              </a:rPr>
              <a:t>next[j]</a:t>
            </a:r>
            <a:r>
              <a:rPr dirty="0" sz="2800" b="1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Constantia"/>
                <a:cs typeface="Constantia"/>
              </a:rPr>
              <a:t>=</a:t>
            </a:r>
            <a:r>
              <a:rPr dirty="0" sz="2800" spc="-25" b="1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dirty="0" sz="2800" spc="5" b="1">
                <a:solidFill>
                  <a:srgbClr val="0000FF"/>
                </a:solidFill>
                <a:latin typeface="Constantia"/>
                <a:cs typeface="Constantia"/>
              </a:rPr>
              <a:t>0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，则表</a:t>
            </a:r>
            <a:r>
              <a:rPr dirty="0" sz="2800" spc="10" b="1">
                <a:solidFill>
                  <a:srgbClr val="0000FF"/>
                </a:solidFill>
                <a:latin typeface="Microsoft JhengHei"/>
                <a:cs typeface="Microsoft JhengHei"/>
              </a:rPr>
              <a:t>示</a:t>
            </a:r>
            <a:r>
              <a:rPr dirty="0" sz="2800" spc="-5" b="1">
                <a:solidFill>
                  <a:srgbClr val="0000FF"/>
                </a:solidFill>
                <a:latin typeface="Constantia"/>
                <a:cs typeface="Constantia"/>
              </a:rPr>
              <a:t>T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中任何字符都不必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在与</a:t>
            </a:r>
            <a:r>
              <a:rPr dirty="0" sz="2800" spc="-5" b="1">
                <a:solidFill>
                  <a:srgbClr val="0000FF"/>
                </a:solidFill>
                <a:latin typeface="Constantia"/>
                <a:cs typeface="Constantia"/>
              </a:rPr>
              <a:t>s</a:t>
            </a:r>
            <a:r>
              <a:rPr dirty="0" baseline="-21021" sz="2775" spc="-7" b="1">
                <a:solidFill>
                  <a:srgbClr val="0000FF"/>
                </a:solidFill>
                <a:latin typeface="Constantia"/>
                <a:cs typeface="Constantia"/>
              </a:rPr>
              <a:t>j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进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行比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较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下</a:t>
            </a:r>
            <a:endParaRPr sz="2800">
              <a:latin typeface="Microsoft JhengHei"/>
              <a:cs typeface="Microsoft JhengHei"/>
            </a:endParaRPr>
          </a:p>
          <a:p>
            <a:pPr marL="63500">
              <a:lnSpc>
                <a:spcPct val="100000"/>
              </a:lnSpc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次比较从</a:t>
            </a:r>
            <a:r>
              <a:rPr dirty="0" sz="2800" spc="5" b="1">
                <a:solidFill>
                  <a:srgbClr val="0000FF"/>
                </a:solidFill>
                <a:latin typeface="Constantia"/>
                <a:cs typeface="Constantia"/>
              </a:rPr>
              <a:t>s</a:t>
            </a:r>
            <a:r>
              <a:rPr dirty="0" baseline="-21021" sz="2775" spc="7" b="1">
                <a:solidFill>
                  <a:srgbClr val="0000FF"/>
                </a:solidFill>
                <a:latin typeface="Constantia"/>
                <a:cs typeface="Constantia"/>
              </a:rPr>
              <a:t>i+1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与</a:t>
            </a:r>
            <a:r>
              <a:rPr dirty="0" sz="2800" b="1">
                <a:solidFill>
                  <a:srgbClr val="0000FF"/>
                </a:solidFill>
                <a:latin typeface="Constantia"/>
                <a:cs typeface="Constantia"/>
              </a:rPr>
              <a:t>T</a:t>
            </a:r>
            <a:r>
              <a:rPr dirty="0" baseline="-21021" sz="2775" b="1">
                <a:solidFill>
                  <a:srgbClr val="0000FF"/>
                </a:solidFill>
                <a:latin typeface="Constantia"/>
                <a:cs typeface="Constantia"/>
              </a:rPr>
              <a:t>1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开始。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5999" cy="102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261098"/>
            <a:ext cx="2576576" cy="552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6485" algn="l"/>
              </a:tabLst>
            </a:pPr>
            <a:r>
              <a:rPr dirty="0" spc="15"/>
              <a:t>第</a:t>
            </a:r>
            <a:r>
              <a:rPr dirty="0" spc="-265"/>
              <a:t>4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-5"/>
              <a:t>串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r>
              <a:rPr dirty="0"/>
              <a:t>38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0642" y="0"/>
            <a:ext cx="9050655" cy="5998845"/>
          </a:xfrm>
          <a:prstGeom prst="rect">
            <a:avLst/>
          </a:prstGeom>
        </p:spPr>
        <p:txBody>
          <a:bodyPr wrap="square" lIns="0" tIns="2336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40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4.3.1 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模式匹配</a:t>
            </a:r>
            <a:r>
              <a:rPr dirty="0" sz="2800" spc="-10" b="1">
                <a:solidFill>
                  <a:srgbClr val="6600CC"/>
                </a:solidFill>
                <a:latin typeface="Times New Roman"/>
                <a:cs typeface="Times New Roman"/>
              </a:rPr>
              <a:t>KMP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算法</a:t>
            </a:r>
            <a:endParaRPr sz="2800">
              <a:latin typeface="Microsoft JhengHei"/>
              <a:cs typeface="Microsoft JhengHei"/>
            </a:endParaRPr>
          </a:p>
          <a:p>
            <a:pPr marL="802005" indent="-406400">
              <a:lnSpc>
                <a:spcPct val="100000"/>
              </a:lnSpc>
              <a:spcBef>
                <a:spcPts val="1739"/>
              </a:spcBef>
              <a:buFont typeface="Wingdings"/>
              <a:buChar char=""/>
              <a:tabLst>
                <a:tab pos="802640" algn="l"/>
              </a:tabLst>
            </a:pP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求</a:t>
            </a:r>
            <a:r>
              <a:rPr dirty="0" sz="2800" b="1">
                <a:solidFill>
                  <a:srgbClr val="6600CC"/>
                </a:solidFill>
                <a:latin typeface="Times New Roman"/>
                <a:cs typeface="Times New Roman"/>
              </a:rPr>
              <a:t>next</a:t>
            </a: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函数值</a:t>
            </a:r>
            <a:endParaRPr sz="2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600CC"/>
              </a:buClr>
              <a:buFont typeface="Wingdings"/>
              <a:buChar char=""/>
            </a:pPr>
            <a:endParaRPr sz="2950">
              <a:latin typeface="Times New Roman"/>
              <a:cs typeface="Times New Roman"/>
            </a:endParaRPr>
          </a:p>
          <a:p>
            <a:pPr lvl="1" marL="1509395" marR="349250" indent="-609600">
              <a:lnSpc>
                <a:spcPct val="100000"/>
              </a:lnSpc>
              <a:buAutoNum type="arabicParenBoth"/>
              <a:tabLst>
                <a:tab pos="1493520" algn="l"/>
                <a:tab pos="1494155" algn="l"/>
              </a:tabLst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next[1]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dirty="0" sz="2800" spc="10" b="1">
                <a:solidFill>
                  <a:srgbClr val="0000FF"/>
                </a:solidFill>
                <a:latin typeface="Times New Roman"/>
                <a:cs typeface="Times New Roman"/>
              </a:rPr>
              <a:t>0;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表明主串从下一字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符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baseline="-21021" sz="2775" spc="7" b="1">
                <a:solidFill>
                  <a:srgbClr val="0000FF"/>
                </a:solidFill>
                <a:latin typeface="Times New Roman"/>
                <a:cs typeface="Times New Roman"/>
              </a:rPr>
              <a:t>i+1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起和模式串 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重新开始匹配</a:t>
            </a:r>
            <a:r>
              <a:rPr dirty="0" sz="2800" spc="10" b="1">
                <a:solidFill>
                  <a:srgbClr val="0000FF"/>
                </a:solidFill>
                <a:latin typeface="Microsoft JhengHei"/>
                <a:cs typeface="Microsoft JhengHei"/>
              </a:rPr>
              <a:t>。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sz="2800" spc="2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= i+1; j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= 1;</a:t>
            </a:r>
            <a:endParaRPr sz="2800">
              <a:latin typeface="Times New Roman"/>
              <a:cs typeface="Times New Roman"/>
            </a:endParaRPr>
          </a:p>
          <a:p>
            <a:pPr lvl="1" marL="1496060" indent="-595630">
              <a:lnSpc>
                <a:spcPct val="100000"/>
              </a:lnSpc>
              <a:spcBef>
                <a:spcPts val="1230"/>
              </a:spcBef>
              <a:buFont typeface="Times New Roman"/>
              <a:buAutoNum type="arabicParenBoth"/>
              <a:tabLst>
                <a:tab pos="1496060" algn="l"/>
                <a:tab pos="1496695" algn="l"/>
              </a:tabLst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设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next[j]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dirty="0" sz="2800" spc="-10" b="1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dirty="0" sz="2800" spc="-10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则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next[j+1]</a:t>
            </a:r>
            <a:r>
              <a:rPr dirty="0" sz="2800" spc="5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  <a:p>
            <a:pPr marL="1870075" marR="639445" indent="-609600">
              <a:lnSpc>
                <a:spcPct val="101899"/>
              </a:lnSpc>
              <a:spcBef>
                <a:spcPts val="2755"/>
              </a:spcBef>
              <a:tabLst>
                <a:tab pos="1874520" algn="l"/>
              </a:tabLst>
            </a:pP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①		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若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baseline="-21021" sz="2775" spc="7" b="1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=t</a:t>
            </a:r>
            <a:r>
              <a:rPr dirty="0" baseline="-21021" sz="2775" spc="7" b="1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，则有“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baseline="-21021" sz="2775" spc="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…t</a:t>
            </a:r>
            <a:r>
              <a:rPr dirty="0" baseline="-21021" sz="2775" spc="7" b="1">
                <a:solidFill>
                  <a:srgbClr val="0000FF"/>
                </a:solidFill>
                <a:latin typeface="Times New Roman"/>
                <a:cs typeface="Times New Roman"/>
              </a:rPr>
              <a:t>k-1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baseline="-21021" sz="2775" spc="7" b="1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”=“t</a:t>
            </a:r>
            <a:r>
              <a:rPr dirty="0" baseline="-21021" sz="2775" spc="7" b="1">
                <a:solidFill>
                  <a:srgbClr val="0000FF"/>
                </a:solidFill>
                <a:latin typeface="Times New Roman"/>
                <a:cs typeface="Times New Roman"/>
              </a:rPr>
              <a:t>j-k+1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…t</a:t>
            </a:r>
            <a:r>
              <a:rPr dirty="0" baseline="-21021" sz="2775" spc="7" b="1">
                <a:solidFill>
                  <a:srgbClr val="0000FF"/>
                </a:solidFill>
                <a:latin typeface="Times New Roman"/>
                <a:cs typeface="Times New Roman"/>
              </a:rPr>
              <a:t>j-1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baseline="-21021" sz="2775" spc="7" b="1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”</a:t>
            </a:r>
            <a:r>
              <a:rPr dirty="0" sz="2800" spc="-7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，  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如果在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j+1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发生不匹配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882139">
              <a:lnSpc>
                <a:spcPct val="100000"/>
              </a:lnSpc>
              <a:spcBef>
                <a:spcPts val="670"/>
              </a:spcBef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说明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next[j+1]</a:t>
            </a:r>
            <a:r>
              <a:rPr dirty="0" sz="2800" spc="2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0000FF"/>
                </a:solidFill>
                <a:latin typeface="Times New Roman"/>
                <a:cs typeface="Times New Roman"/>
              </a:rPr>
              <a:t>k+1</a:t>
            </a:r>
            <a:r>
              <a:rPr dirty="0" sz="2800" spc="2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next[j]+1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  <a:p>
            <a:pPr algn="ctr" marL="743585">
              <a:lnSpc>
                <a:spcPct val="100000"/>
              </a:lnSpc>
              <a:spcBef>
                <a:spcPts val="1725"/>
              </a:spcBef>
              <a:tabLst>
                <a:tab pos="1367155" algn="l"/>
              </a:tabLst>
            </a:pP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②	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若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baseline="-21021" sz="2775" spc="7" b="1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≠t</a:t>
            </a:r>
            <a:r>
              <a:rPr dirty="0" baseline="-21021" sz="2775" spc="7" b="1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可把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求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next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值问题看成是一个模式</a:t>
            </a:r>
            <a:endParaRPr sz="2800">
              <a:latin typeface="Microsoft JhengHei"/>
              <a:cs typeface="Microsoft JhengHei"/>
            </a:endParaRPr>
          </a:p>
          <a:p>
            <a:pPr marL="1870075">
              <a:lnSpc>
                <a:spcPct val="100000"/>
              </a:lnSpc>
              <a:spcBef>
                <a:spcPts val="5"/>
              </a:spcBef>
            </a:pP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匹配问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题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，整个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模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式串既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是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主串，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又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是子串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5999" cy="102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261098"/>
            <a:ext cx="2576576" cy="552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6485" algn="l"/>
              </a:tabLst>
            </a:pPr>
            <a:r>
              <a:rPr dirty="0" spc="15"/>
              <a:t>第</a:t>
            </a:r>
            <a:r>
              <a:rPr dirty="0" spc="-265"/>
              <a:t>4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-5"/>
              <a:t>串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r>
              <a:rPr dirty="0"/>
              <a:t>39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0716" y="1585273"/>
            <a:ext cx="7393305" cy="390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801370">
              <a:lnSpc>
                <a:spcPct val="130100"/>
              </a:lnSpc>
              <a:spcBef>
                <a:spcPts val="95"/>
              </a:spcBef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求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nex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+1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如果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=t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dirty="0" sz="2800" spc="-25" b="1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dirty="0" sz="2800" spc="10" b="1">
                <a:solidFill>
                  <a:srgbClr val="0000FF"/>
                </a:solidFill>
                <a:latin typeface="Times New Roman"/>
                <a:cs typeface="Times New Roman"/>
              </a:rPr>
              <a:t>;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则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nex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dirty="0" sz="2800" spc="10" b="1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+1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]=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k+1; 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如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果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t[j]</a:t>
            </a:r>
            <a:r>
              <a:rPr dirty="0" sz="2800" spc="1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≠t[k]</a:t>
            </a:r>
            <a:endParaRPr sz="2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1010"/>
              </a:spcBef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若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baseline="-21021" sz="2775" spc="7" b="1">
                <a:solidFill>
                  <a:srgbClr val="0000FF"/>
                </a:solidFill>
                <a:latin typeface="Times New Roman"/>
                <a:cs typeface="Times New Roman"/>
              </a:rPr>
              <a:t>k’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=t</a:t>
            </a:r>
            <a:r>
              <a:rPr dirty="0" baseline="-21021" sz="2775" spc="7" b="1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，则有“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baseline="-21021" sz="2775" spc="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…t</a:t>
            </a:r>
            <a:r>
              <a:rPr dirty="0" baseline="-21021" sz="2775" spc="7" b="1">
                <a:solidFill>
                  <a:srgbClr val="0000FF"/>
                </a:solidFill>
                <a:latin typeface="Times New Roman"/>
                <a:cs typeface="Times New Roman"/>
              </a:rPr>
              <a:t>k’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”=“t</a:t>
            </a:r>
            <a:r>
              <a:rPr dirty="0" baseline="-21021" sz="2775" spc="7" b="1">
                <a:solidFill>
                  <a:srgbClr val="0000FF"/>
                </a:solidFill>
                <a:latin typeface="Times New Roman"/>
                <a:cs typeface="Times New Roman"/>
              </a:rPr>
              <a:t>j-k’+1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…t</a:t>
            </a:r>
            <a:r>
              <a:rPr dirty="0" baseline="-21021" sz="2775" spc="7" b="1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”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endParaRPr sz="2800">
              <a:latin typeface="Microsoft JhengHei"/>
              <a:cs typeface="Microsoft JhengHei"/>
            </a:endParaRPr>
          </a:p>
          <a:p>
            <a:pPr marL="570865">
              <a:lnSpc>
                <a:spcPct val="100000"/>
              </a:lnSpc>
              <a:spcBef>
                <a:spcPts val="969"/>
              </a:spcBef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next[j+1]=k’+1=next[k]+1=next[next[j]]+1.</a:t>
            </a:r>
            <a:endParaRPr sz="2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1045"/>
              </a:spcBef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若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baseline="-21021" sz="2775" spc="7" b="1">
                <a:solidFill>
                  <a:srgbClr val="0000FF"/>
                </a:solidFill>
                <a:latin typeface="Times New Roman"/>
                <a:cs typeface="Times New Roman"/>
              </a:rPr>
              <a:t>k”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=t</a:t>
            </a:r>
            <a:r>
              <a:rPr dirty="0" baseline="-21021" sz="2775" spc="7" b="1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dirty="0" baseline="-21021" sz="2775" spc="322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，则有“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baseline="-21021" sz="2775" spc="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…t</a:t>
            </a:r>
            <a:r>
              <a:rPr dirty="0" baseline="-21021" sz="2775" spc="7" b="1">
                <a:solidFill>
                  <a:srgbClr val="0000FF"/>
                </a:solidFill>
                <a:latin typeface="Times New Roman"/>
                <a:cs typeface="Times New Roman"/>
              </a:rPr>
              <a:t>k”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”=“t</a:t>
            </a:r>
            <a:r>
              <a:rPr dirty="0" baseline="-21021" sz="2775" spc="7" b="1">
                <a:solidFill>
                  <a:srgbClr val="0000FF"/>
                </a:solidFill>
                <a:latin typeface="Times New Roman"/>
                <a:cs typeface="Times New Roman"/>
              </a:rPr>
              <a:t>j-k”+1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…t</a:t>
            </a:r>
            <a:r>
              <a:rPr dirty="0" baseline="-21021" sz="2775" spc="7" b="1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”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endParaRPr sz="2800">
              <a:latin typeface="Microsoft JhengHei"/>
              <a:cs typeface="Microsoft JhengHei"/>
            </a:endParaRPr>
          </a:p>
          <a:p>
            <a:pPr marL="38100" marR="30480" indent="532765">
              <a:lnSpc>
                <a:spcPts val="4370"/>
              </a:lnSpc>
              <a:spcBef>
                <a:spcPts val="275"/>
              </a:spcBef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next[j+1]=k”+1=next[k’]+1=next[next[k]]+1.  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next[j+1]=1.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042" y="0"/>
            <a:ext cx="3793490" cy="117856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4.3.1</a:t>
            </a:r>
            <a:r>
              <a:rPr dirty="0" sz="2800" spc="-55" b="1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模式匹配</a:t>
            </a:r>
            <a:r>
              <a:rPr dirty="0" sz="2800" spc="-10" b="1">
                <a:solidFill>
                  <a:srgbClr val="6600CC"/>
                </a:solidFill>
                <a:latin typeface="Times New Roman"/>
                <a:cs typeface="Times New Roman"/>
              </a:rPr>
              <a:t>KMP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算法</a:t>
            </a:r>
            <a:endParaRPr sz="2800">
              <a:latin typeface="Microsoft JhengHei"/>
              <a:cs typeface="Microsoft JhengHei"/>
            </a:endParaRPr>
          </a:p>
          <a:p>
            <a:pPr marL="776605" indent="-406400">
              <a:lnSpc>
                <a:spcPct val="100000"/>
              </a:lnSpc>
              <a:spcBef>
                <a:spcPts val="1175"/>
              </a:spcBef>
              <a:buFont typeface="Wingdings"/>
              <a:buChar char=""/>
              <a:tabLst>
                <a:tab pos="777240" algn="l"/>
              </a:tabLst>
            </a:pP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求</a:t>
            </a:r>
            <a:r>
              <a:rPr dirty="0" sz="2800" b="1">
                <a:solidFill>
                  <a:srgbClr val="6600CC"/>
                </a:solidFill>
                <a:latin typeface="Times New Roman"/>
                <a:cs typeface="Times New Roman"/>
              </a:rPr>
              <a:t>next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函数值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42" y="69849"/>
            <a:ext cx="37934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4.3.1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 spc="5"/>
              <a:t>模式匹配</a:t>
            </a:r>
            <a:r>
              <a:rPr dirty="0" spc="-10">
                <a:latin typeface="Times New Roman"/>
                <a:cs typeface="Times New Roman"/>
              </a:rPr>
              <a:t>KMP</a:t>
            </a:r>
            <a:r>
              <a:rPr dirty="0" spc="5"/>
              <a:t>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1840" y="304190"/>
            <a:ext cx="5210175" cy="3065780"/>
          </a:xfrm>
          <a:prstGeom prst="rect">
            <a:avLst/>
          </a:prstGeom>
        </p:spPr>
        <p:txBody>
          <a:bodyPr wrap="square" lIns="0" tIns="209550" rIns="0" bIns="0" rtlCol="0" vert="horz">
            <a:spAutoFit/>
          </a:bodyPr>
          <a:lstStyle/>
          <a:p>
            <a:pPr marL="560705" indent="-405765">
              <a:lnSpc>
                <a:spcPct val="100000"/>
              </a:lnSpc>
              <a:spcBef>
                <a:spcPts val="1650"/>
              </a:spcBef>
              <a:buFont typeface="Wingdings"/>
              <a:buChar char=""/>
              <a:tabLst>
                <a:tab pos="561340" algn="l"/>
              </a:tabLst>
            </a:pP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求</a:t>
            </a:r>
            <a:r>
              <a:rPr dirty="0" sz="2800" b="1">
                <a:solidFill>
                  <a:srgbClr val="6600CC"/>
                </a:solidFill>
                <a:latin typeface="Times New Roman"/>
                <a:cs typeface="Times New Roman"/>
              </a:rPr>
              <a:t>next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函数算法</a:t>
            </a:r>
            <a:endParaRPr sz="2800">
              <a:latin typeface="Microsoft JhengHei"/>
              <a:cs typeface="Microsoft JhengHei"/>
            </a:endParaRPr>
          </a:p>
          <a:p>
            <a:pPr marL="12700">
              <a:lnSpc>
                <a:spcPts val="3275"/>
              </a:lnSpc>
              <a:spcBef>
                <a:spcPts val="1550"/>
              </a:spcBef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void get_next(SString </a:t>
            </a:r>
            <a:r>
              <a:rPr dirty="0" sz="2800" spc="-45" b="1">
                <a:solidFill>
                  <a:srgbClr val="0000FF"/>
                </a:solidFill>
                <a:latin typeface="Times New Roman"/>
                <a:cs typeface="Times New Roman"/>
              </a:rPr>
              <a:t>T,int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 next[])</a:t>
            </a:r>
            <a:endParaRPr sz="2800">
              <a:latin typeface="Times New Roman"/>
              <a:cs typeface="Times New Roman"/>
            </a:endParaRPr>
          </a:p>
          <a:p>
            <a:pPr marL="285115">
              <a:lnSpc>
                <a:spcPts val="3275"/>
              </a:lnSpc>
              <a:tabLst>
                <a:tab pos="601980" algn="l"/>
              </a:tabLst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{	int</a:t>
            </a:r>
            <a:r>
              <a:rPr dirty="0" sz="2800" spc="1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j=1,k=0;</a:t>
            </a:r>
            <a:endParaRPr sz="2800">
              <a:latin typeface="Times New Roman"/>
              <a:cs typeface="Times New Roman"/>
            </a:endParaRPr>
          </a:p>
          <a:p>
            <a:pPr marL="640080" marR="2404110" indent="-6350">
              <a:lnSpc>
                <a:spcPts val="3190"/>
              </a:lnSpc>
              <a:spcBef>
                <a:spcPts val="755"/>
              </a:spcBef>
            </a:pP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next[1]=0;  </a:t>
            </a:r>
            <a:r>
              <a:rPr dirty="0" sz="2800" spc="-35" b="1">
                <a:solidFill>
                  <a:srgbClr val="FF3300"/>
                </a:solidFill>
                <a:latin typeface="Times New Roman"/>
                <a:cs typeface="Times New Roman"/>
              </a:rPr>
              <a:t>w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hi</a:t>
            </a:r>
            <a:r>
              <a:rPr dirty="0" sz="2800" b="1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e(j&lt;T[</a:t>
            </a:r>
            <a:r>
              <a:rPr dirty="0" sz="2800" spc="5" b="1">
                <a:solidFill>
                  <a:srgbClr val="FF3300"/>
                </a:solidFill>
                <a:latin typeface="Times New Roman"/>
                <a:cs typeface="Times New Roman"/>
              </a:rPr>
              <a:t>0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]</a:t>
            </a:r>
            <a:r>
              <a:rPr dirty="0" sz="2800" b="1">
                <a:solidFill>
                  <a:srgbClr val="FF3300"/>
                </a:solidFill>
                <a:latin typeface="Times New Roman"/>
                <a:cs typeface="Times New Roman"/>
              </a:rPr>
              <a:t>)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  <a:spcBef>
                <a:spcPts val="430"/>
              </a:spcBef>
            </a:pP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if(k==0||T[j]==T[k])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676400">
              <a:lnSpc>
                <a:spcPct val="100000"/>
              </a:lnSpc>
              <a:spcBef>
                <a:spcPts val="640"/>
              </a:spcBef>
            </a:pPr>
            <a:r>
              <a:rPr dirty="0" spc="-5"/>
              <a:t>{++j; </a:t>
            </a:r>
            <a:r>
              <a:rPr dirty="0" spc="-10"/>
              <a:t>++k;</a:t>
            </a:r>
            <a:r>
              <a:rPr dirty="0" spc="40"/>
              <a:t> </a:t>
            </a:r>
            <a:r>
              <a:rPr dirty="0"/>
              <a:t>next[j]=k;}/*next[++j]=++k*/</a:t>
            </a:r>
          </a:p>
          <a:p>
            <a:pPr marL="1497965">
              <a:lnSpc>
                <a:spcPct val="100000"/>
              </a:lnSpc>
              <a:spcBef>
                <a:spcPts val="540"/>
              </a:spcBef>
              <a:tabLst>
                <a:tab pos="2226310" algn="l"/>
              </a:tabLst>
            </a:pPr>
            <a:r>
              <a:rPr dirty="0" spc="-5">
                <a:solidFill>
                  <a:srgbClr val="0000FF"/>
                </a:solidFill>
              </a:rPr>
              <a:t>else	k=next[k]</a:t>
            </a:r>
            <a:r>
              <a:rPr dirty="0" spc="45">
                <a:solidFill>
                  <a:srgbClr val="0000FF"/>
                </a:solidFill>
              </a:rPr>
              <a:t> </a:t>
            </a:r>
            <a:r>
              <a:rPr dirty="0" spc="-5">
                <a:solidFill>
                  <a:srgbClr val="0000FF"/>
                </a:solidFill>
              </a:rPr>
              <a:t>;/*T[j]≠T[k]</a:t>
            </a:r>
            <a:r>
              <a:rPr dirty="0" spc="5">
                <a:solidFill>
                  <a:srgbClr val="0000FF"/>
                </a:solidFill>
                <a:latin typeface="Microsoft JhengHei"/>
                <a:cs typeface="Microsoft JhengHei"/>
              </a:rPr>
              <a:t>时</a:t>
            </a:r>
            <a:r>
              <a:rPr dirty="0" spc="-5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pc="-5">
                <a:solidFill>
                  <a:srgbClr val="0000FF"/>
                </a:solidFill>
              </a:rPr>
              <a:t>k</a:t>
            </a:r>
            <a:r>
              <a:rPr dirty="0">
                <a:solidFill>
                  <a:srgbClr val="0000FF"/>
                </a:solidFill>
                <a:latin typeface="Microsoft JhengHei"/>
                <a:cs typeface="Microsoft JhengHei"/>
              </a:rPr>
              <a:t>跳</a:t>
            </a:r>
            <a:r>
              <a:rPr dirty="0" spc="15">
                <a:solidFill>
                  <a:srgbClr val="0000FF"/>
                </a:solidFill>
                <a:latin typeface="Microsoft JhengHei"/>
                <a:cs typeface="Microsoft JhengHei"/>
              </a:rPr>
              <a:t>转</a:t>
            </a:r>
            <a:r>
              <a:rPr dirty="0" spc="10">
                <a:solidFill>
                  <a:srgbClr val="0000FF"/>
                </a:solidFill>
                <a:latin typeface="Microsoft JhengHei"/>
                <a:cs typeface="Microsoft JhengHei"/>
              </a:rPr>
              <a:t>到</a:t>
            </a:r>
            <a:r>
              <a:rPr dirty="0">
                <a:solidFill>
                  <a:srgbClr val="0000FF"/>
                </a:solidFill>
              </a:rPr>
              <a:t>next[k]*/</a:t>
            </a:r>
          </a:p>
          <a:p>
            <a:pPr marL="1054100">
              <a:lnSpc>
                <a:spcPts val="3275"/>
              </a:lnSpc>
              <a:spcBef>
                <a:spcPts val="470"/>
              </a:spcBef>
            </a:pPr>
            <a:r>
              <a:rPr dirty="0" spc="-5">
                <a:solidFill>
                  <a:srgbClr val="0000FF"/>
                </a:solidFill>
              </a:rPr>
              <a:t>}</a:t>
            </a:r>
          </a:p>
          <a:p>
            <a:pPr marL="615315">
              <a:lnSpc>
                <a:spcPts val="3275"/>
              </a:lnSpc>
            </a:pPr>
            <a:r>
              <a:rPr dirty="0" spc="-5">
                <a:solidFill>
                  <a:srgbClr val="0000FF"/>
                </a:solidFill>
              </a:rPr>
              <a:t>}</a:t>
            </a:r>
          </a:p>
          <a:p>
            <a:pPr marL="12700" marR="5080">
              <a:lnSpc>
                <a:spcPct val="100000"/>
              </a:lnSpc>
              <a:spcBef>
                <a:spcPts val="1340"/>
              </a:spcBef>
            </a:pPr>
            <a:r>
              <a:rPr dirty="0">
                <a:solidFill>
                  <a:srgbClr val="0000FF"/>
                </a:solidFill>
                <a:latin typeface="Microsoft JhengHei"/>
                <a:cs typeface="Microsoft JhengHei"/>
              </a:rPr>
              <a:t>初值</a:t>
            </a:r>
            <a:r>
              <a:rPr dirty="0" spc="-5">
                <a:solidFill>
                  <a:srgbClr val="0000FF"/>
                </a:solidFill>
                <a:latin typeface="Constantia"/>
                <a:cs typeface="Constantia"/>
              </a:rPr>
              <a:t>j=1</a:t>
            </a:r>
            <a:r>
              <a:rPr dirty="0" spc="-5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pc="-5">
                <a:solidFill>
                  <a:srgbClr val="0000FF"/>
                </a:solidFill>
                <a:latin typeface="Constantia"/>
                <a:cs typeface="Constantia"/>
              </a:rPr>
              <a:t>k=0</a:t>
            </a:r>
            <a:r>
              <a:rPr dirty="0" spc="-5">
                <a:solidFill>
                  <a:srgbClr val="0000FF"/>
                </a:solidFill>
                <a:latin typeface="Microsoft JhengHei"/>
                <a:cs typeface="Microsoft JhengHei"/>
              </a:rPr>
              <a:t>：</a:t>
            </a:r>
            <a:r>
              <a:rPr dirty="0">
                <a:solidFill>
                  <a:srgbClr val="0000FF"/>
                </a:solidFill>
                <a:latin typeface="Microsoft JhengHei"/>
                <a:cs typeface="Microsoft JhengHei"/>
              </a:rPr>
              <a:t>表示</a:t>
            </a:r>
            <a:r>
              <a:rPr dirty="0" spc="-5">
                <a:solidFill>
                  <a:srgbClr val="0000FF"/>
                </a:solidFill>
                <a:latin typeface="Constantia"/>
                <a:cs typeface="Constantia"/>
              </a:rPr>
              <a:t>j=1</a:t>
            </a:r>
            <a:r>
              <a:rPr dirty="0">
                <a:solidFill>
                  <a:srgbClr val="0000FF"/>
                </a:solidFill>
                <a:latin typeface="Microsoft JhengHei"/>
                <a:cs typeface="Microsoft JhengHei"/>
              </a:rPr>
              <a:t>时</a:t>
            </a:r>
            <a:r>
              <a:rPr dirty="0" spc="10">
                <a:solidFill>
                  <a:srgbClr val="0000FF"/>
                </a:solidFill>
                <a:latin typeface="Microsoft JhengHei"/>
                <a:cs typeface="Microsoft JhengHei"/>
              </a:rPr>
              <a:t>之</a:t>
            </a:r>
            <a:r>
              <a:rPr dirty="0">
                <a:solidFill>
                  <a:srgbClr val="0000FF"/>
                </a:solidFill>
                <a:latin typeface="Microsoft JhengHei"/>
                <a:cs typeface="Microsoft JhengHei"/>
              </a:rPr>
              <a:t>前不</a:t>
            </a:r>
            <a:r>
              <a:rPr dirty="0" spc="10">
                <a:solidFill>
                  <a:srgbClr val="0000FF"/>
                </a:solidFill>
                <a:latin typeface="Microsoft JhengHei"/>
                <a:cs typeface="Microsoft JhengHei"/>
              </a:rPr>
              <a:t>存</a:t>
            </a:r>
            <a:r>
              <a:rPr dirty="0">
                <a:solidFill>
                  <a:srgbClr val="0000FF"/>
                </a:solidFill>
                <a:latin typeface="Microsoft JhengHei"/>
                <a:cs typeface="Microsoft JhengHei"/>
              </a:rPr>
              <a:t>在</a:t>
            </a:r>
            <a:r>
              <a:rPr dirty="0" spc="10">
                <a:solidFill>
                  <a:srgbClr val="0000FF"/>
                </a:solidFill>
                <a:latin typeface="Microsoft JhengHei"/>
                <a:cs typeface="Microsoft JhengHei"/>
              </a:rPr>
              <a:t>最</a:t>
            </a:r>
            <a:r>
              <a:rPr dirty="0">
                <a:solidFill>
                  <a:srgbClr val="0000FF"/>
                </a:solidFill>
                <a:latin typeface="Microsoft JhengHei"/>
                <a:cs typeface="Microsoft JhengHei"/>
              </a:rPr>
              <a:t>长的</a:t>
            </a:r>
            <a:r>
              <a:rPr dirty="0" spc="10">
                <a:solidFill>
                  <a:srgbClr val="0000FF"/>
                </a:solidFill>
                <a:latin typeface="Microsoft JhengHei"/>
                <a:cs typeface="Microsoft JhengHei"/>
              </a:rPr>
              <a:t>前</a:t>
            </a:r>
            <a:r>
              <a:rPr dirty="0">
                <a:solidFill>
                  <a:srgbClr val="0000FF"/>
                </a:solidFill>
                <a:latin typeface="Microsoft JhengHei"/>
                <a:cs typeface="Microsoft JhengHei"/>
              </a:rPr>
              <a:t>后缀</a:t>
            </a:r>
            <a:r>
              <a:rPr dirty="0" spc="10">
                <a:solidFill>
                  <a:srgbClr val="0000FF"/>
                </a:solidFill>
                <a:latin typeface="Microsoft JhengHei"/>
                <a:cs typeface="Microsoft JhengHei"/>
              </a:rPr>
              <a:t>串</a:t>
            </a:r>
            <a:r>
              <a:rPr dirty="0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pc="-5">
                <a:solidFill>
                  <a:srgbClr val="0000FF"/>
                </a:solidFill>
                <a:latin typeface="Microsoft JhengHei"/>
                <a:cs typeface="Microsoft JhengHei"/>
              </a:rPr>
              <a:t>即 </a:t>
            </a:r>
            <a:r>
              <a:rPr dirty="0" spc="-5">
                <a:solidFill>
                  <a:srgbClr val="0000FF"/>
                </a:solidFill>
                <a:latin typeface="Constantia"/>
                <a:cs typeface="Constantia"/>
              </a:rPr>
              <a:t>ne</a:t>
            </a:r>
            <a:r>
              <a:rPr dirty="0" spc="-20">
                <a:solidFill>
                  <a:srgbClr val="0000FF"/>
                </a:solidFill>
                <a:latin typeface="Constantia"/>
                <a:cs typeface="Constantia"/>
              </a:rPr>
              <a:t>x</a:t>
            </a:r>
            <a:r>
              <a:rPr dirty="0" spc="-5">
                <a:solidFill>
                  <a:srgbClr val="0000FF"/>
                </a:solidFill>
                <a:latin typeface="Constantia"/>
                <a:cs typeface="Constantia"/>
              </a:rPr>
              <a:t>t[1]</a:t>
            </a:r>
            <a:r>
              <a:rPr dirty="0">
                <a:solidFill>
                  <a:srgbClr val="0000FF"/>
                </a:solidFill>
                <a:latin typeface="Constantia"/>
                <a:cs typeface="Constantia"/>
              </a:rPr>
              <a:t>=</a:t>
            </a:r>
            <a:r>
              <a:rPr dirty="0" spc="-15">
                <a:solidFill>
                  <a:srgbClr val="0000FF"/>
                </a:solidFill>
                <a:latin typeface="Constantia"/>
                <a:cs typeface="Constantia"/>
              </a:rPr>
              <a:t>0</a:t>
            </a:r>
            <a:r>
              <a:rPr dirty="0" spc="5">
                <a:solidFill>
                  <a:srgbClr val="0000FF"/>
                </a:solidFill>
                <a:latin typeface="Microsoft JhengHei"/>
                <a:cs typeface="Microsoft JhengHei"/>
              </a:rPr>
              <a:t>，这种情况下表</a:t>
            </a:r>
            <a:r>
              <a:rPr dirty="0" spc="15">
                <a:solidFill>
                  <a:srgbClr val="0000FF"/>
                </a:solidFill>
                <a:latin typeface="Microsoft JhengHei"/>
                <a:cs typeface="Microsoft JhengHei"/>
              </a:rPr>
              <a:t>示</a:t>
            </a:r>
            <a:r>
              <a:rPr dirty="0" spc="5">
                <a:solidFill>
                  <a:srgbClr val="0000FF"/>
                </a:solidFill>
                <a:latin typeface="Microsoft JhengHei"/>
                <a:cs typeface="Microsoft JhengHei"/>
              </a:rPr>
              <a:t>一开</a:t>
            </a:r>
            <a:r>
              <a:rPr dirty="0" spc="15">
                <a:solidFill>
                  <a:srgbClr val="0000FF"/>
                </a:solidFill>
                <a:latin typeface="Microsoft JhengHei"/>
                <a:cs typeface="Microsoft JhengHei"/>
              </a:rPr>
              <a:t>始</a:t>
            </a:r>
            <a:r>
              <a:rPr dirty="0" spc="5">
                <a:solidFill>
                  <a:srgbClr val="0000FF"/>
                </a:solidFill>
                <a:latin typeface="Microsoft JhengHei"/>
                <a:cs typeface="Microsoft JhengHei"/>
              </a:rPr>
              <a:t>就匹</a:t>
            </a:r>
            <a:r>
              <a:rPr dirty="0" spc="15">
                <a:solidFill>
                  <a:srgbClr val="0000FF"/>
                </a:solidFill>
                <a:latin typeface="Microsoft JhengHei"/>
                <a:cs typeface="Microsoft JhengHei"/>
              </a:rPr>
              <a:t>配</a:t>
            </a:r>
            <a:r>
              <a:rPr dirty="0" spc="5">
                <a:solidFill>
                  <a:srgbClr val="0000FF"/>
                </a:solidFill>
                <a:latin typeface="Microsoft JhengHei"/>
                <a:cs typeface="Microsoft JhengHei"/>
              </a:rPr>
              <a:t>不</a:t>
            </a:r>
            <a:r>
              <a:rPr dirty="0" spc="15">
                <a:solidFill>
                  <a:srgbClr val="0000FF"/>
                </a:solidFill>
                <a:latin typeface="Microsoft JhengHei"/>
                <a:cs typeface="Microsoft JhengHei"/>
              </a:rPr>
              <a:t>上</a:t>
            </a:r>
            <a:r>
              <a:rPr dirty="0" spc="5">
                <a:solidFill>
                  <a:srgbClr val="0000FF"/>
                </a:solidFill>
                <a:latin typeface="Microsoft JhengHei"/>
                <a:cs typeface="Microsoft JhengHei"/>
              </a:rPr>
              <a:t>，是</a:t>
            </a:r>
            <a:r>
              <a:rPr dirty="0" spc="15">
                <a:solidFill>
                  <a:srgbClr val="0000FF"/>
                </a:solidFill>
                <a:latin typeface="Microsoft JhengHei"/>
                <a:cs typeface="Microsoft JhengHei"/>
              </a:rPr>
              <a:t>迭</a:t>
            </a:r>
            <a:r>
              <a:rPr dirty="0" spc="5">
                <a:solidFill>
                  <a:srgbClr val="0000FF"/>
                </a:solidFill>
                <a:latin typeface="Microsoft JhengHei"/>
                <a:cs typeface="Microsoft JhengHei"/>
              </a:rPr>
              <a:t>代计算  </a:t>
            </a:r>
            <a:r>
              <a:rPr dirty="0" spc="-10">
                <a:solidFill>
                  <a:srgbClr val="0000FF"/>
                </a:solidFill>
                <a:latin typeface="Constantia"/>
                <a:cs typeface="Constantia"/>
              </a:rPr>
              <a:t>next</a:t>
            </a:r>
            <a:r>
              <a:rPr dirty="0" spc="5">
                <a:solidFill>
                  <a:srgbClr val="0000FF"/>
                </a:solidFill>
                <a:latin typeface="Microsoft JhengHei"/>
                <a:cs typeface="Microsoft JhengHei"/>
              </a:rPr>
              <a:t>值的基础。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96102" y="711530"/>
            <a:ext cx="3915410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solidFill>
                  <a:srgbClr val="800000"/>
                </a:solidFill>
                <a:latin typeface="Microsoft JhengHei"/>
                <a:cs typeface="Microsoft JhengHei"/>
              </a:rPr>
              <a:t>代码</a:t>
            </a:r>
            <a:r>
              <a:rPr dirty="0" sz="2400" spc="10" b="1">
                <a:solidFill>
                  <a:srgbClr val="800000"/>
                </a:solidFill>
                <a:latin typeface="Microsoft JhengHei"/>
                <a:cs typeface="Microsoft JhengHei"/>
              </a:rPr>
              <a:t>中</a:t>
            </a:r>
            <a:r>
              <a:rPr dirty="0" sz="2400" spc="-5" b="1">
                <a:solidFill>
                  <a:srgbClr val="800000"/>
                </a:solidFill>
                <a:latin typeface="Constantia"/>
                <a:cs typeface="Constantia"/>
              </a:rPr>
              <a:t>if</a:t>
            </a:r>
            <a:r>
              <a:rPr dirty="0" sz="2400" spc="5" b="1">
                <a:solidFill>
                  <a:srgbClr val="800000"/>
                </a:solidFill>
                <a:latin typeface="Microsoft JhengHei"/>
                <a:cs typeface="Microsoft JhengHei"/>
              </a:rPr>
              <a:t>的含义就是在 </a:t>
            </a:r>
            <a:r>
              <a:rPr dirty="0" sz="2400" spc="5" b="1">
                <a:solidFill>
                  <a:srgbClr val="800000"/>
                </a:solidFill>
                <a:latin typeface="Constantia"/>
                <a:cs typeface="Constantia"/>
              </a:rPr>
              <a:t>next[j]=k</a:t>
            </a:r>
            <a:r>
              <a:rPr dirty="0" sz="2400" spc="10" b="1">
                <a:solidFill>
                  <a:srgbClr val="800000"/>
                </a:solidFill>
                <a:latin typeface="Microsoft JhengHei"/>
                <a:cs typeface="Microsoft JhengHei"/>
              </a:rPr>
              <a:t>的情况下</a:t>
            </a:r>
            <a:r>
              <a:rPr dirty="0" sz="2400" spc="-5" b="1">
                <a:solidFill>
                  <a:srgbClr val="800000"/>
                </a:solidFill>
                <a:latin typeface="Constantia"/>
                <a:cs typeface="Constantia"/>
              </a:rPr>
              <a:t>,</a:t>
            </a:r>
            <a:r>
              <a:rPr dirty="0" sz="2400" spc="10" b="1">
                <a:solidFill>
                  <a:srgbClr val="800000"/>
                </a:solidFill>
                <a:latin typeface="Microsoft JhengHei"/>
                <a:cs typeface="Microsoft JhengHei"/>
              </a:rPr>
              <a:t>如果 </a:t>
            </a:r>
            <a:r>
              <a:rPr dirty="0" sz="2400" b="1">
                <a:solidFill>
                  <a:srgbClr val="800000"/>
                </a:solidFill>
                <a:latin typeface="Constantia"/>
                <a:cs typeface="Constantia"/>
              </a:rPr>
              <a:t>T[j]==T[k], </a:t>
            </a:r>
            <a:r>
              <a:rPr dirty="0" sz="2400" spc="10" b="1">
                <a:solidFill>
                  <a:srgbClr val="800000"/>
                </a:solidFill>
                <a:latin typeface="Microsoft JhengHei"/>
                <a:cs typeface="Microsoft JhengHei"/>
              </a:rPr>
              <a:t>则 </a:t>
            </a:r>
            <a:r>
              <a:rPr dirty="0" sz="2400" b="1">
                <a:solidFill>
                  <a:srgbClr val="800000"/>
                </a:solidFill>
                <a:latin typeface="Constantia"/>
                <a:cs typeface="Constantia"/>
              </a:rPr>
              <a:t>next[j+1]=k+1  </a:t>
            </a:r>
            <a:r>
              <a:rPr dirty="0" sz="2400" spc="10" b="1">
                <a:solidFill>
                  <a:srgbClr val="800000"/>
                </a:solidFill>
                <a:latin typeface="Microsoft JhengHei"/>
                <a:cs typeface="Microsoft JhengHei"/>
              </a:rPr>
              <a:t>或</a:t>
            </a:r>
            <a:r>
              <a:rPr dirty="0" sz="2400" spc="15" b="1">
                <a:solidFill>
                  <a:srgbClr val="800000"/>
                </a:solidFill>
                <a:latin typeface="Microsoft JhengHei"/>
                <a:cs typeface="Microsoft JhengHei"/>
              </a:rPr>
              <a:t>者</a:t>
            </a:r>
            <a:r>
              <a:rPr dirty="0" sz="2400" spc="-5" b="1">
                <a:solidFill>
                  <a:srgbClr val="800000"/>
                </a:solidFill>
                <a:latin typeface="Constantia"/>
                <a:cs typeface="Constantia"/>
              </a:rPr>
              <a:t>k=</a:t>
            </a:r>
            <a:r>
              <a:rPr dirty="0" sz="2400" spc="-10" b="1">
                <a:solidFill>
                  <a:srgbClr val="800000"/>
                </a:solidFill>
                <a:latin typeface="Constantia"/>
                <a:cs typeface="Constantia"/>
              </a:rPr>
              <a:t>0</a:t>
            </a:r>
            <a:r>
              <a:rPr dirty="0" sz="2400" spc="10" b="1">
                <a:solidFill>
                  <a:srgbClr val="800000"/>
                </a:solidFill>
                <a:latin typeface="Microsoft JhengHei"/>
                <a:cs typeface="Microsoft JhengHei"/>
              </a:rPr>
              <a:t>时，让</a:t>
            </a:r>
            <a:r>
              <a:rPr dirty="0" sz="2400" b="1">
                <a:solidFill>
                  <a:srgbClr val="800000"/>
                </a:solidFill>
                <a:latin typeface="Constantia"/>
                <a:cs typeface="Constantia"/>
              </a:rPr>
              <a:t>ne</a:t>
            </a:r>
            <a:r>
              <a:rPr dirty="0" sz="2400" spc="5" b="1">
                <a:solidFill>
                  <a:srgbClr val="800000"/>
                </a:solidFill>
                <a:latin typeface="Constantia"/>
                <a:cs typeface="Constantia"/>
              </a:rPr>
              <a:t>x</a:t>
            </a:r>
            <a:r>
              <a:rPr dirty="0" sz="2400" b="1">
                <a:solidFill>
                  <a:srgbClr val="800000"/>
                </a:solidFill>
                <a:latin typeface="Constantia"/>
                <a:cs typeface="Constantia"/>
              </a:rPr>
              <a:t>t</a:t>
            </a:r>
            <a:r>
              <a:rPr dirty="0" sz="2400" spc="90" b="1">
                <a:solidFill>
                  <a:srgbClr val="800000"/>
                </a:solidFill>
                <a:latin typeface="Constantia"/>
                <a:cs typeface="Constantia"/>
              </a:rPr>
              <a:t>[</a:t>
            </a:r>
            <a:r>
              <a:rPr dirty="0" sz="2400" spc="-5" b="1">
                <a:solidFill>
                  <a:srgbClr val="800000"/>
                </a:solidFill>
                <a:latin typeface="Constantia"/>
                <a:cs typeface="Constantia"/>
              </a:rPr>
              <a:t>j+1]</a:t>
            </a:r>
            <a:r>
              <a:rPr dirty="0" sz="2400" spc="-10" b="1">
                <a:solidFill>
                  <a:srgbClr val="800000"/>
                </a:solidFill>
                <a:latin typeface="Constantia"/>
                <a:cs typeface="Constantia"/>
              </a:rPr>
              <a:t>=</a:t>
            </a:r>
            <a:r>
              <a:rPr dirty="0" sz="2400" spc="10" b="1">
                <a:solidFill>
                  <a:srgbClr val="800000"/>
                </a:solidFill>
                <a:latin typeface="Constantia"/>
                <a:cs typeface="Constantia"/>
              </a:rPr>
              <a:t>1</a:t>
            </a:r>
            <a:r>
              <a:rPr dirty="0" sz="2400" b="1">
                <a:solidFill>
                  <a:srgbClr val="800000"/>
                </a:solidFill>
                <a:latin typeface="Microsoft JhengHei"/>
                <a:cs typeface="Microsoft JhengHei"/>
              </a:rPr>
              <a:t>， </a:t>
            </a:r>
            <a:r>
              <a:rPr dirty="0" sz="2400" spc="10" b="1">
                <a:solidFill>
                  <a:srgbClr val="800000"/>
                </a:solidFill>
                <a:latin typeface="Microsoft JhengHei"/>
                <a:cs typeface="Microsoft JhengHei"/>
              </a:rPr>
              <a:t>表</a:t>
            </a:r>
            <a:r>
              <a:rPr dirty="0" sz="2400" spc="15" b="1">
                <a:solidFill>
                  <a:srgbClr val="800000"/>
                </a:solidFill>
                <a:latin typeface="Microsoft JhengHei"/>
                <a:cs typeface="Microsoft JhengHei"/>
              </a:rPr>
              <a:t>示</a:t>
            </a:r>
            <a:r>
              <a:rPr dirty="0" sz="2400" spc="-5" b="1">
                <a:solidFill>
                  <a:srgbClr val="800000"/>
                </a:solidFill>
                <a:latin typeface="Constantia"/>
                <a:cs typeface="Constantia"/>
              </a:rPr>
              <a:t>j&gt;1</a:t>
            </a:r>
            <a:r>
              <a:rPr dirty="0" sz="2400" spc="10" b="1">
                <a:solidFill>
                  <a:srgbClr val="800000"/>
                </a:solidFill>
                <a:latin typeface="Microsoft JhengHei"/>
                <a:cs typeface="Microsoft JhengHei"/>
              </a:rPr>
              <a:t>时候不存在相同的最 长前后缀串</a:t>
            </a:r>
            <a:r>
              <a:rPr dirty="0" sz="2400" spc="15" b="1">
                <a:solidFill>
                  <a:srgbClr val="800000"/>
                </a:solidFill>
                <a:latin typeface="Microsoft JhengHei"/>
                <a:cs typeface="Microsoft JhengHei"/>
              </a:rPr>
              <a:t>即</a:t>
            </a:r>
            <a:r>
              <a:rPr dirty="0" sz="2400" spc="-5" b="1">
                <a:solidFill>
                  <a:srgbClr val="800000"/>
                </a:solidFill>
                <a:latin typeface="Constantia"/>
                <a:cs typeface="Constantia"/>
              </a:rPr>
              <a:t>++k</a:t>
            </a:r>
            <a:r>
              <a:rPr dirty="0" sz="2400" spc="10" b="1">
                <a:solidFill>
                  <a:srgbClr val="800000"/>
                </a:solidFill>
                <a:latin typeface="Microsoft JhengHei"/>
                <a:cs typeface="Microsoft JhengHei"/>
              </a:rPr>
              <a:t>后</a:t>
            </a:r>
            <a:r>
              <a:rPr dirty="0" sz="2400" spc="-5" b="1">
                <a:solidFill>
                  <a:srgbClr val="800000"/>
                </a:solidFill>
                <a:latin typeface="Constantia"/>
                <a:cs typeface="Constantia"/>
              </a:rPr>
              <a:t>k=1</a:t>
            </a:r>
            <a:r>
              <a:rPr dirty="0" sz="2400" b="1">
                <a:solidFill>
                  <a:srgbClr val="800000"/>
                </a:solidFill>
                <a:latin typeface="Microsoft JhengHei"/>
                <a:cs typeface="Microsoft JhengHei"/>
              </a:rPr>
              <a:t>即 </a:t>
            </a:r>
            <a:r>
              <a:rPr dirty="0" sz="2400" b="1">
                <a:solidFill>
                  <a:srgbClr val="800000"/>
                </a:solidFill>
                <a:latin typeface="Constantia"/>
                <a:cs typeface="Constantia"/>
              </a:rPr>
              <a:t>next</a:t>
            </a:r>
            <a:r>
              <a:rPr dirty="0" sz="2400" spc="10" b="1">
                <a:solidFill>
                  <a:srgbClr val="800000"/>
                </a:solidFill>
                <a:latin typeface="Microsoft JhengHei"/>
                <a:cs typeface="Microsoft JhengHei"/>
              </a:rPr>
              <a:t>公式的其他情况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905999" cy="102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261098"/>
            <a:ext cx="2576576" cy="552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37882" y="7897"/>
            <a:ext cx="143002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95"/>
              </a:lnSpc>
              <a:tabLst>
                <a:tab pos="1073785" algn="l"/>
              </a:tabLst>
            </a:pPr>
            <a:r>
              <a:rPr dirty="0" sz="2800" spc="15" b="1">
                <a:solidFill>
                  <a:srgbClr val="6600CC"/>
                </a:solidFill>
                <a:latin typeface="Microsoft JhengHei"/>
                <a:cs typeface="Microsoft JhengHei"/>
              </a:rPr>
              <a:t>第</a:t>
            </a:r>
            <a:r>
              <a:rPr dirty="0" sz="2800" spc="-265" b="1">
                <a:solidFill>
                  <a:srgbClr val="6600CC"/>
                </a:solidFill>
                <a:latin typeface="Microsoft JhengHei"/>
                <a:cs typeface="Microsoft JhengHei"/>
              </a:rPr>
              <a:t>4</a:t>
            </a:r>
            <a:r>
              <a:rPr dirty="0" sz="2800" spc="-5" b="1">
                <a:solidFill>
                  <a:srgbClr val="6600CC"/>
                </a:solidFill>
                <a:latin typeface="Microsoft JhengHei"/>
                <a:cs typeface="Microsoft JhengHei"/>
              </a:rPr>
              <a:t>章</a:t>
            </a: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	</a:t>
            </a:r>
            <a:r>
              <a:rPr dirty="0" sz="2800" spc="-5" b="1">
                <a:solidFill>
                  <a:srgbClr val="6600CC"/>
                </a:solidFill>
                <a:latin typeface="Microsoft JhengHei"/>
                <a:cs typeface="Microsoft JhengHei"/>
              </a:rPr>
              <a:t>串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644" y="860526"/>
            <a:ext cx="7469505" cy="1135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dirty="0" sz="2600" b="1">
                <a:latin typeface="Microsoft YaHei"/>
                <a:cs typeface="Microsoft YaHei"/>
              </a:rPr>
              <a:t>给出字符</a:t>
            </a:r>
            <a:r>
              <a:rPr dirty="0" sz="2600" spc="-5" b="1">
                <a:latin typeface="Microsoft YaHei"/>
                <a:cs typeface="Microsoft YaHei"/>
              </a:rPr>
              <a:t>串</a:t>
            </a:r>
            <a:r>
              <a:rPr dirty="0" sz="2600" spc="-10" b="1">
                <a:latin typeface="Microsoft YaHei"/>
                <a:cs typeface="Microsoft YaHei"/>
              </a:rPr>
              <a:t>abaabab</a:t>
            </a:r>
            <a:r>
              <a:rPr dirty="0" sz="2600" b="1">
                <a:latin typeface="Microsoft YaHei"/>
                <a:cs typeface="Microsoft YaHei"/>
              </a:rPr>
              <a:t>的next值</a:t>
            </a:r>
            <a:r>
              <a:rPr dirty="0" sz="2600" spc="5" b="1">
                <a:latin typeface="Microsoft YaHei"/>
                <a:cs typeface="Microsoft YaHei"/>
              </a:rPr>
              <a:t>(</a:t>
            </a:r>
            <a:r>
              <a:rPr dirty="0" sz="2600" spc="-15" b="1">
                <a:latin typeface="Microsoft YaHei"/>
                <a:cs typeface="Microsoft YaHei"/>
              </a:rPr>
              <a:t>未</a:t>
            </a:r>
            <a:r>
              <a:rPr dirty="0" sz="2600" b="1">
                <a:latin typeface="Microsoft YaHei"/>
                <a:cs typeface="Microsoft YaHei"/>
              </a:rPr>
              <a:t>经优</a:t>
            </a:r>
            <a:r>
              <a:rPr dirty="0" sz="2600" spc="-15" b="1">
                <a:latin typeface="Microsoft YaHei"/>
                <a:cs typeface="Microsoft YaHei"/>
              </a:rPr>
              <a:t>化</a:t>
            </a:r>
            <a:r>
              <a:rPr dirty="0" sz="2600" b="1">
                <a:latin typeface="Microsoft YaHei"/>
                <a:cs typeface="Microsoft YaHei"/>
              </a:rPr>
              <a:t>，下</a:t>
            </a:r>
            <a:r>
              <a:rPr dirty="0" sz="2600" spc="-15" b="1">
                <a:latin typeface="Microsoft YaHei"/>
                <a:cs typeface="Microsoft YaHei"/>
              </a:rPr>
              <a:t>标</a:t>
            </a:r>
            <a:r>
              <a:rPr dirty="0" sz="2600" spc="5" b="1">
                <a:latin typeface="Microsoft YaHei"/>
                <a:cs typeface="Microsoft YaHei"/>
              </a:rPr>
              <a:t>从</a:t>
            </a:r>
            <a:r>
              <a:rPr dirty="0" sz="2600" b="1">
                <a:latin typeface="Microsoft YaHei"/>
                <a:cs typeface="Microsoft YaHei"/>
              </a:rPr>
              <a:t>1  开始计</a:t>
            </a:r>
            <a:r>
              <a:rPr dirty="0" sz="2600" spc="-5" b="1">
                <a:latin typeface="Microsoft YaHei"/>
                <a:cs typeface="Microsoft YaHei"/>
              </a:rPr>
              <a:t>数</a:t>
            </a:r>
            <a:r>
              <a:rPr dirty="0" sz="2600" b="1">
                <a:latin typeface="Microsoft YaHei"/>
                <a:cs typeface="Microsoft YaHei"/>
              </a:rPr>
              <a:t>)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0194" y="2903296"/>
            <a:ext cx="145351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1">
                <a:latin typeface="Microsoft YaHei"/>
                <a:cs typeface="Microsoft YaHei"/>
              </a:rPr>
              <a:t>01122</a:t>
            </a:r>
            <a:r>
              <a:rPr dirty="0" sz="2600" spc="-15" b="1">
                <a:latin typeface="Microsoft YaHei"/>
                <a:cs typeface="Microsoft YaHei"/>
              </a:rPr>
              <a:t>3</a:t>
            </a:r>
            <a:r>
              <a:rPr dirty="0" sz="2600" b="1">
                <a:latin typeface="Microsoft YaHei"/>
                <a:cs typeface="Microsoft YaHei"/>
              </a:rPr>
              <a:t>4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0194" y="3760977"/>
            <a:ext cx="145415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b="1">
                <a:latin typeface="Microsoft YaHei"/>
                <a:cs typeface="Microsoft YaHei"/>
              </a:rPr>
              <a:t>0001123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0194" y="4618482"/>
            <a:ext cx="145415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b="1">
                <a:latin typeface="Microsoft YaHei"/>
                <a:cs typeface="Microsoft YaHei"/>
              </a:rPr>
              <a:t>0112233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0194" y="5475833"/>
            <a:ext cx="145415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b="1">
                <a:latin typeface="Microsoft YaHei"/>
                <a:cs typeface="Microsoft YaHei"/>
              </a:rPr>
              <a:t>0223345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28725" y="2849626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514350" h="514350">
                <a:moveTo>
                  <a:pt x="257175" y="0"/>
                </a:moveTo>
                <a:lnTo>
                  <a:pt x="210960" y="4140"/>
                </a:lnTo>
                <a:lnTo>
                  <a:pt x="167457" y="16080"/>
                </a:lnTo>
                <a:lnTo>
                  <a:pt x="127395" y="35094"/>
                </a:lnTo>
                <a:lnTo>
                  <a:pt x="91500" y="60458"/>
                </a:lnTo>
                <a:lnTo>
                  <a:pt x="60500" y="91447"/>
                </a:lnTo>
                <a:lnTo>
                  <a:pt x="35122" y="127338"/>
                </a:lnTo>
                <a:lnTo>
                  <a:pt x="16095" y="167406"/>
                </a:lnTo>
                <a:lnTo>
                  <a:pt x="4145" y="210926"/>
                </a:lnTo>
                <a:lnTo>
                  <a:pt x="0" y="257175"/>
                </a:lnTo>
                <a:lnTo>
                  <a:pt x="4145" y="303389"/>
                </a:lnTo>
                <a:lnTo>
                  <a:pt x="16095" y="346892"/>
                </a:lnTo>
                <a:lnTo>
                  <a:pt x="35122" y="386954"/>
                </a:lnTo>
                <a:lnTo>
                  <a:pt x="60500" y="422849"/>
                </a:lnTo>
                <a:lnTo>
                  <a:pt x="91500" y="453849"/>
                </a:lnTo>
                <a:lnTo>
                  <a:pt x="127395" y="479227"/>
                </a:lnTo>
                <a:lnTo>
                  <a:pt x="167457" y="498254"/>
                </a:lnTo>
                <a:lnTo>
                  <a:pt x="210960" y="510204"/>
                </a:lnTo>
                <a:lnTo>
                  <a:pt x="257175" y="514350"/>
                </a:lnTo>
                <a:lnTo>
                  <a:pt x="303389" y="510204"/>
                </a:lnTo>
                <a:lnTo>
                  <a:pt x="346892" y="498254"/>
                </a:lnTo>
                <a:lnTo>
                  <a:pt x="386954" y="479227"/>
                </a:lnTo>
                <a:lnTo>
                  <a:pt x="422849" y="453849"/>
                </a:lnTo>
                <a:lnTo>
                  <a:pt x="453849" y="422849"/>
                </a:lnTo>
                <a:lnTo>
                  <a:pt x="479227" y="386954"/>
                </a:lnTo>
                <a:lnTo>
                  <a:pt x="498254" y="346892"/>
                </a:lnTo>
                <a:lnTo>
                  <a:pt x="510204" y="303389"/>
                </a:lnTo>
                <a:lnTo>
                  <a:pt x="514350" y="257175"/>
                </a:lnTo>
                <a:lnTo>
                  <a:pt x="510204" y="210926"/>
                </a:lnTo>
                <a:lnTo>
                  <a:pt x="498254" y="167406"/>
                </a:lnTo>
                <a:lnTo>
                  <a:pt x="479227" y="127338"/>
                </a:lnTo>
                <a:lnTo>
                  <a:pt x="453849" y="91447"/>
                </a:lnTo>
                <a:lnTo>
                  <a:pt x="422849" y="60458"/>
                </a:lnTo>
                <a:lnTo>
                  <a:pt x="386954" y="35094"/>
                </a:lnTo>
                <a:lnTo>
                  <a:pt x="346892" y="16080"/>
                </a:lnTo>
                <a:lnTo>
                  <a:pt x="303389" y="4140"/>
                </a:lnTo>
                <a:lnTo>
                  <a:pt x="257175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28725" y="2849626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514350" h="514350">
                <a:moveTo>
                  <a:pt x="0" y="257175"/>
                </a:moveTo>
                <a:lnTo>
                  <a:pt x="4145" y="210926"/>
                </a:lnTo>
                <a:lnTo>
                  <a:pt x="16095" y="167406"/>
                </a:lnTo>
                <a:lnTo>
                  <a:pt x="35122" y="127338"/>
                </a:lnTo>
                <a:lnTo>
                  <a:pt x="60500" y="91447"/>
                </a:lnTo>
                <a:lnTo>
                  <a:pt x="91500" y="60458"/>
                </a:lnTo>
                <a:lnTo>
                  <a:pt x="127395" y="35094"/>
                </a:lnTo>
                <a:lnTo>
                  <a:pt x="167457" y="16080"/>
                </a:lnTo>
                <a:lnTo>
                  <a:pt x="210960" y="4140"/>
                </a:lnTo>
                <a:lnTo>
                  <a:pt x="257175" y="0"/>
                </a:lnTo>
                <a:lnTo>
                  <a:pt x="303389" y="4140"/>
                </a:lnTo>
                <a:lnTo>
                  <a:pt x="346892" y="16080"/>
                </a:lnTo>
                <a:lnTo>
                  <a:pt x="386954" y="35094"/>
                </a:lnTo>
                <a:lnTo>
                  <a:pt x="422849" y="60458"/>
                </a:lnTo>
                <a:lnTo>
                  <a:pt x="453849" y="91447"/>
                </a:lnTo>
                <a:lnTo>
                  <a:pt x="479227" y="127338"/>
                </a:lnTo>
                <a:lnTo>
                  <a:pt x="498254" y="167406"/>
                </a:lnTo>
                <a:lnTo>
                  <a:pt x="510204" y="210926"/>
                </a:lnTo>
                <a:lnTo>
                  <a:pt x="514350" y="257175"/>
                </a:lnTo>
                <a:lnTo>
                  <a:pt x="510204" y="303389"/>
                </a:lnTo>
                <a:lnTo>
                  <a:pt x="498254" y="346892"/>
                </a:lnTo>
                <a:lnTo>
                  <a:pt x="479227" y="386954"/>
                </a:lnTo>
                <a:lnTo>
                  <a:pt x="453849" y="422849"/>
                </a:lnTo>
                <a:lnTo>
                  <a:pt x="422849" y="453849"/>
                </a:lnTo>
                <a:lnTo>
                  <a:pt x="386954" y="479227"/>
                </a:lnTo>
                <a:lnTo>
                  <a:pt x="346892" y="498254"/>
                </a:lnTo>
                <a:lnTo>
                  <a:pt x="303389" y="510204"/>
                </a:lnTo>
                <a:lnTo>
                  <a:pt x="257175" y="514350"/>
                </a:lnTo>
                <a:lnTo>
                  <a:pt x="210960" y="510204"/>
                </a:lnTo>
                <a:lnTo>
                  <a:pt x="167457" y="498254"/>
                </a:lnTo>
                <a:lnTo>
                  <a:pt x="127395" y="479227"/>
                </a:lnTo>
                <a:lnTo>
                  <a:pt x="91500" y="453849"/>
                </a:lnTo>
                <a:lnTo>
                  <a:pt x="60500" y="422849"/>
                </a:lnTo>
                <a:lnTo>
                  <a:pt x="35122" y="386954"/>
                </a:lnTo>
                <a:lnTo>
                  <a:pt x="16095" y="346892"/>
                </a:lnTo>
                <a:lnTo>
                  <a:pt x="4145" y="303389"/>
                </a:lnTo>
                <a:lnTo>
                  <a:pt x="0" y="25717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397253" y="2977387"/>
            <a:ext cx="1784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Microsoft YaHei"/>
                <a:cs typeface="Microsoft YaHei"/>
              </a:rPr>
              <a:t>A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28725" y="3706876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514350" h="514350">
                <a:moveTo>
                  <a:pt x="257175" y="0"/>
                </a:moveTo>
                <a:lnTo>
                  <a:pt x="210960" y="4140"/>
                </a:lnTo>
                <a:lnTo>
                  <a:pt x="167457" y="16080"/>
                </a:lnTo>
                <a:lnTo>
                  <a:pt x="127395" y="35094"/>
                </a:lnTo>
                <a:lnTo>
                  <a:pt x="91500" y="60458"/>
                </a:lnTo>
                <a:lnTo>
                  <a:pt x="60500" y="91447"/>
                </a:lnTo>
                <a:lnTo>
                  <a:pt x="35122" y="127338"/>
                </a:lnTo>
                <a:lnTo>
                  <a:pt x="16095" y="167406"/>
                </a:lnTo>
                <a:lnTo>
                  <a:pt x="4145" y="210926"/>
                </a:lnTo>
                <a:lnTo>
                  <a:pt x="0" y="257175"/>
                </a:lnTo>
                <a:lnTo>
                  <a:pt x="4145" y="303389"/>
                </a:lnTo>
                <a:lnTo>
                  <a:pt x="16095" y="346892"/>
                </a:lnTo>
                <a:lnTo>
                  <a:pt x="35122" y="386954"/>
                </a:lnTo>
                <a:lnTo>
                  <a:pt x="60500" y="422849"/>
                </a:lnTo>
                <a:lnTo>
                  <a:pt x="91500" y="453849"/>
                </a:lnTo>
                <a:lnTo>
                  <a:pt x="127395" y="479227"/>
                </a:lnTo>
                <a:lnTo>
                  <a:pt x="167457" y="498254"/>
                </a:lnTo>
                <a:lnTo>
                  <a:pt x="210960" y="510204"/>
                </a:lnTo>
                <a:lnTo>
                  <a:pt x="257175" y="514350"/>
                </a:lnTo>
                <a:lnTo>
                  <a:pt x="303389" y="510204"/>
                </a:lnTo>
                <a:lnTo>
                  <a:pt x="346892" y="498254"/>
                </a:lnTo>
                <a:lnTo>
                  <a:pt x="386954" y="479227"/>
                </a:lnTo>
                <a:lnTo>
                  <a:pt x="422849" y="453849"/>
                </a:lnTo>
                <a:lnTo>
                  <a:pt x="453849" y="422849"/>
                </a:lnTo>
                <a:lnTo>
                  <a:pt x="479227" y="386954"/>
                </a:lnTo>
                <a:lnTo>
                  <a:pt x="498254" y="346892"/>
                </a:lnTo>
                <a:lnTo>
                  <a:pt x="510204" y="303389"/>
                </a:lnTo>
                <a:lnTo>
                  <a:pt x="514350" y="257175"/>
                </a:lnTo>
                <a:lnTo>
                  <a:pt x="510204" y="210926"/>
                </a:lnTo>
                <a:lnTo>
                  <a:pt x="498254" y="167406"/>
                </a:lnTo>
                <a:lnTo>
                  <a:pt x="479227" y="127338"/>
                </a:lnTo>
                <a:lnTo>
                  <a:pt x="453849" y="91447"/>
                </a:lnTo>
                <a:lnTo>
                  <a:pt x="422849" y="60458"/>
                </a:lnTo>
                <a:lnTo>
                  <a:pt x="386954" y="35094"/>
                </a:lnTo>
                <a:lnTo>
                  <a:pt x="346892" y="16080"/>
                </a:lnTo>
                <a:lnTo>
                  <a:pt x="303389" y="4140"/>
                </a:lnTo>
                <a:lnTo>
                  <a:pt x="25717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28725" y="3706876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514350" h="514350">
                <a:moveTo>
                  <a:pt x="0" y="257175"/>
                </a:moveTo>
                <a:lnTo>
                  <a:pt x="4145" y="210926"/>
                </a:lnTo>
                <a:lnTo>
                  <a:pt x="16095" y="167406"/>
                </a:lnTo>
                <a:lnTo>
                  <a:pt x="35122" y="127338"/>
                </a:lnTo>
                <a:lnTo>
                  <a:pt x="60500" y="91447"/>
                </a:lnTo>
                <a:lnTo>
                  <a:pt x="91500" y="60458"/>
                </a:lnTo>
                <a:lnTo>
                  <a:pt x="127395" y="35094"/>
                </a:lnTo>
                <a:lnTo>
                  <a:pt x="167457" y="16080"/>
                </a:lnTo>
                <a:lnTo>
                  <a:pt x="210960" y="4140"/>
                </a:lnTo>
                <a:lnTo>
                  <a:pt x="257175" y="0"/>
                </a:lnTo>
                <a:lnTo>
                  <a:pt x="303389" y="4140"/>
                </a:lnTo>
                <a:lnTo>
                  <a:pt x="346892" y="16080"/>
                </a:lnTo>
                <a:lnTo>
                  <a:pt x="386954" y="35094"/>
                </a:lnTo>
                <a:lnTo>
                  <a:pt x="422849" y="60458"/>
                </a:lnTo>
                <a:lnTo>
                  <a:pt x="453849" y="91447"/>
                </a:lnTo>
                <a:lnTo>
                  <a:pt x="479227" y="127338"/>
                </a:lnTo>
                <a:lnTo>
                  <a:pt x="498254" y="167406"/>
                </a:lnTo>
                <a:lnTo>
                  <a:pt x="510204" y="210926"/>
                </a:lnTo>
                <a:lnTo>
                  <a:pt x="514350" y="257175"/>
                </a:lnTo>
                <a:lnTo>
                  <a:pt x="510204" y="303389"/>
                </a:lnTo>
                <a:lnTo>
                  <a:pt x="498254" y="346892"/>
                </a:lnTo>
                <a:lnTo>
                  <a:pt x="479227" y="386954"/>
                </a:lnTo>
                <a:lnTo>
                  <a:pt x="453849" y="422849"/>
                </a:lnTo>
                <a:lnTo>
                  <a:pt x="422849" y="453849"/>
                </a:lnTo>
                <a:lnTo>
                  <a:pt x="386954" y="479227"/>
                </a:lnTo>
                <a:lnTo>
                  <a:pt x="346892" y="498254"/>
                </a:lnTo>
                <a:lnTo>
                  <a:pt x="303389" y="510204"/>
                </a:lnTo>
                <a:lnTo>
                  <a:pt x="257175" y="514350"/>
                </a:lnTo>
                <a:lnTo>
                  <a:pt x="210960" y="510204"/>
                </a:lnTo>
                <a:lnTo>
                  <a:pt x="167457" y="498254"/>
                </a:lnTo>
                <a:lnTo>
                  <a:pt x="127395" y="479227"/>
                </a:lnTo>
                <a:lnTo>
                  <a:pt x="91500" y="453849"/>
                </a:lnTo>
                <a:lnTo>
                  <a:pt x="60500" y="422849"/>
                </a:lnTo>
                <a:lnTo>
                  <a:pt x="35122" y="386954"/>
                </a:lnTo>
                <a:lnTo>
                  <a:pt x="16095" y="346892"/>
                </a:lnTo>
                <a:lnTo>
                  <a:pt x="4145" y="303389"/>
                </a:lnTo>
                <a:lnTo>
                  <a:pt x="0" y="2571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03730" y="3834765"/>
            <a:ext cx="1644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Microsoft YaHei"/>
                <a:cs typeface="Microsoft YaHei"/>
              </a:rPr>
              <a:t>B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28725" y="4564126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514350" h="514350">
                <a:moveTo>
                  <a:pt x="257175" y="0"/>
                </a:moveTo>
                <a:lnTo>
                  <a:pt x="210960" y="4140"/>
                </a:lnTo>
                <a:lnTo>
                  <a:pt x="167457" y="16080"/>
                </a:lnTo>
                <a:lnTo>
                  <a:pt x="127395" y="35094"/>
                </a:lnTo>
                <a:lnTo>
                  <a:pt x="91500" y="60458"/>
                </a:lnTo>
                <a:lnTo>
                  <a:pt x="60500" y="91447"/>
                </a:lnTo>
                <a:lnTo>
                  <a:pt x="35122" y="127338"/>
                </a:lnTo>
                <a:lnTo>
                  <a:pt x="16095" y="167406"/>
                </a:lnTo>
                <a:lnTo>
                  <a:pt x="4145" y="210926"/>
                </a:lnTo>
                <a:lnTo>
                  <a:pt x="0" y="257175"/>
                </a:lnTo>
                <a:lnTo>
                  <a:pt x="4145" y="303389"/>
                </a:lnTo>
                <a:lnTo>
                  <a:pt x="16095" y="346892"/>
                </a:lnTo>
                <a:lnTo>
                  <a:pt x="35122" y="386954"/>
                </a:lnTo>
                <a:lnTo>
                  <a:pt x="60500" y="422849"/>
                </a:lnTo>
                <a:lnTo>
                  <a:pt x="91500" y="453849"/>
                </a:lnTo>
                <a:lnTo>
                  <a:pt x="127395" y="479227"/>
                </a:lnTo>
                <a:lnTo>
                  <a:pt x="167457" y="498254"/>
                </a:lnTo>
                <a:lnTo>
                  <a:pt x="210960" y="510204"/>
                </a:lnTo>
                <a:lnTo>
                  <a:pt x="257175" y="514350"/>
                </a:lnTo>
                <a:lnTo>
                  <a:pt x="303389" y="510204"/>
                </a:lnTo>
                <a:lnTo>
                  <a:pt x="346892" y="498254"/>
                </a:lnTo>
                <a:lnTo>
                  <a:pt x="386954" y="479227"/>
                </a:lnTo>
                <a:lnTo>
                  <a:pt x="422849" y="453849"/>
                </a:lnTo>
                <a:lnTo>
                  <a:pt x="453849" y="422849"/>
                </a:lnTo>
                <a:lnTo>
                  <a:pt x="479227" y="386954"/>
                </a:lnTo>
                <a:lnTo>
                  <a:pt x="498254" y="346892"/>
                </a:lnTo>
                <a:lnTo>
                  <a:pt x="510204" y="303389"/>
                </a:lnTo>
                <a:lnTo>
                  <a:pt x="514350" y="257175"/>
                </a:lnTo>
                <a:lnTo>
                  <a:pt x="510204" y="210926"/>
                </a:lnTo>
                <a:lnTo>
                  <a:pt x="498254" y="167406"/>
                </a:lnTo>
                <a:lnTo>
                  <a:pt x="479227" y="127338"/>
                </a:lnTo>
                <a:lnTo>
                  <a:pt x="453849" y="91447"/>
                </a:lnTo>
                <a:lnTo>
                  <a:pt x="422849" y="60458"/>
                </a:lnTo>
                <a:lnTo>
                  <a:pt x="386954" y="35094"/>
                </a:lnTo>
                <a:lnTo>
                  <a:pt x="346892" y="16080"/>
                </a:lnTo>
                <a:lnTo>
                  <a:pt x="303389" y="4140"/>
                </a:lnTo>
                <a:lnTo>
                  <a:pt x="25717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28725" y="4564126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514350" h="514350">
                <a:moveTo>
                  <a:pt x="0" y="257175"/>
                </a:moveTo>
                <a:lnTo>
                  <a:pt x="4145" y="210926"/>
                </a:lnTo>
                <a:lnTo>
                  <a:pt x="16095" y="167406"/>
                </a:lnTo>
                <a:lnTo>
                  <a:pt x="35122" y="127338"/>
                </a:lnTo>
                <a:lnTo>
                  <a:pt x="60500" y="91447"/>
                </a:lnTo>
                <a:lnTo>
                  <a:pt x="91500" y="60458"/>
                </a:lnTo>
                <a:lnTo>
                  <a:pt x="127395" y="35094"/>
                </a:lnTo>
                <a:lnTo>
                  <a:pt x="167457" y="16080"/>
                </a:lnTo>
                <a:lnTo>
                  <a:pt x="210960" y="4140"/>
                </a:lnTo>
                <a:lnTo>
                  <a:pt x="257175" y="0"/>
                </a:lnTo>
                <a:lnTo>
                  <a:pt x="303389" y="4140"/>
                </a:lnTo>
                <a:lnTo>
                  <a:pt x="346892" y="16080"/>
                </a:lnTo>
                <a:lnTo>
                  <a:pt x="386954" y="35094"/>
                </a:lnTo>
                <a:lnTo>
                  <a:pt x="422849" y="60458"/>
                </a:lnTo>
                <a:lnTo>
                  <a:pt x="453849" y="91447"/>
                </a:lnTo>
                <a:lnTo>
                  <a:pt x="479227" y="127338"/>
                </a:lnTo>
                <a:lnTo>
                  <a:pt x="498254" y="167406"/>
                </a:lnTo>
                <a:lnTo>
                  <a:pt x="510204" y="210926"/>
                </a:lnTo>
                <a:lnTo>
                  <a:pt x="514350" y="257175"/>
                </a:lnTo>
                <a:lnTo>
                  <a:pt x="510204" y="303389"/>
                </a:lnTo>
                <a:lnTo>
                  <a:pt x="498254" y="346892"/>
                </a:lnTo>
                <a:lnTo>
                  <a:pt x="479227" y="386954"/>
                </a:lnTo>
                <a:lnTo>
                  <a:pt x="453849" y="422849"/>
                </a:lnTo>
                <a:lnTo>
                  <a:pt x="422849" y="453849"/>
                </a:lnTo>
                <a:lnTo>
                  <a:pt x="386954" y="479227"/>
                </a:lnTo>
                <a:lnTo>
                  <a:pt x="346892" y="498254"/>
                </a:lnTo>
                <a:lnTo>
                  <a:pt x="303389" y="510204"/>
                </a:lnTo>
                <a:lnTo>
                  <a:pt x="257175" y="514350"/>
                </a:lnTo>
                <a:lnTo>
                  <a:pt x="210960" y="510204"/>
                </a:lnTo>
                <a:lnTo>
                  <a:pt x="167457" y="498254"/>
                </a:lnTo>
                <a:lnTo>
                  <a:pt x="127395" y="479227"/>
                </a:lnTo>
                <a:lnTo>
                  <a:pt x="91500" y="453849"/>
                </a:lnTo>
                <a:lnTo>
                  <a:pt x="60500" y="422849"/>
                </a:lnTo>
                <a:lnTo>
                  <a:pt x="35122" y="386954"/>
                </a:lnTo>
                <a:lnTo>
                  <a:pt x="16095" y="346892"/>
                </a:lnTo>
                <a:lnTo>
                  <a:pt x="4145" y="303389"/>
                </a:lnTo>
                <a:lnTo>
                  <a:pt x="0" y="2571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405255" y="4692141"/>
            <a:ext cx="1619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Microsoft YaHei"/>
                <a:cs typeface="Microsoft YaHei"/>
              </a:rPr>
              <a:t>C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28725" y="5421376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514350" h="514350">
                <a:moveTo>
                  <a:pt x="257175" y="0"/>
                </a:moveTo>
                <a:lnTo>
                  <a:pt x="210960" y="4140"/>
                </a:lnTo>
                <a:lnTo>
                  <a:pt x="167457" y="16079"/>
                </a:lnTo>
                <a:lnTo>
                  <a:pt x="127395" y="35091"/>
                </a:lnTo>
                <a:lnTo>
                  <a:pt x="91500" y="60452"/>
                </a:lnTo>
                <a:lnTo>
                  <a:pt x="60500" y="91436"/>
                </a:lnTo>
                <a:lnTo>
                  <a:pt x="35122" y="127319"/>
                </a:lnTo>
                <a:lnTo>
                  <a:pt x="16095" y="167376"/>
                </a:lnTo>
                <a:lnTo>
                  <a:pt x="4145" y="210882"/>
                </a:lnTo>
                <a:lnTo>
                  <a:pt x="0" y="257111"/>
                </a:lnTo>
                <a:lnTo>
                  <a:pt x="4145" y="303339"/>
                </a:lnTo>
                <a:lnTo>
                  <a:pt x="16095" y="346849"/>
                </a:lnTo>
                <a:lnTo>
                  <a:pt x="35122" y="386913"/>
                </a:lnTo>
                <a:lnTo>
                  <a:pt x="60500" y="422807"/>
                </a:lnTo>
                <a:lnTo>
                  <a:pt x="91500" y="453803"/>
                </a:lnTo>
                <a:lnTo>
                  <a:pt x="127395" y="479175"/>
                </a:lnTo>
                <a:lnTo>
                  <a:pt x="167457" y="498197"/>
                </a:lnTo>
                <a:lnTo>
                  <a:pt x="210960" y="510143"/>
                </a:lnTo>
                <a:lnTo>
                  <a:pt x="257175" y="514286"/>
                </a:lnTo>
                <a:lnTo>
                  <a:pt x="303389" y="510143"/>
                </a:lnTo>
                <a:lnTo>
                  <a:pt x="346892" y="498197"/>
                </a:lnTo>
                <a:lnTo>
                  <a:pt x="386954" y="479175"/>
                </a:lnTo>
                <a:lnTo>
                  <a:pt x="422849" y="453803"/>
                </a:lnTo>
                <a:lnTo>
                  <a:pt x="453849" y="422807"/>
                </a:lnTo>
                <a:lnTo>
                  <a:pt x="479227" y="386913"/>
                </a:lnTo>
                <a:lnTo>
                  <a:pt x="498254" y="346849"/>
                </a:lnTo>
                <a:lnTo>
                  <a:pt x="510204" y="303339"/>
                </a:lnTo>
                <a:lnTo>
                  <a:pt x="514350" y="257111"/>
                </a:lnTo>
                <a:lnTo>
                  <a:pt x="510204" y="210882"/>
                </a:lnTo>
                <a:lnTo>
                  <a:pt x="498254" y="167376"/>
                </a:lnTo>
                <a:lnTo>
                  <a:pt x="479227" y="127319"/>
                </a:lnTo>
                <a:lnTo>
                  <a:pt x="453849" y="91436"/>
                </a:lnTo>
                <a:lnTo>
                  <a:pt x="422849" y="60452"/>
                </a:lnTo>
                <a:lnTo>
                  <a:pt x="386954" y="35091"/>
                </a:lnTo>
                <a:lnTo>
                  <a:pt x="346892" y="16079"/>
                </a:lnTo>
                <a:lnTo>
                  <a:pt x="303389" y="4140"/>
                </a:lnTo>
                <a:lnTo>
                  <a:pt x="25717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28725" y="5421376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514350" h="514350">
                <a:moveTo>
                  <a:pt x="0" y="257111"/>
                </a:moveTo>
                <a:lnTo>
                  <a:pt x="4145" y="210882"/>
                </a:lnTo>
                <a:lnTo>
                  <a:pt x="16095" y="167376"/>
                </a:lnTo>
                <a:lnTo>
                  <a:pt x="35122" y="127319"/>
                </a:lnTo>
                <a:lnTo>
                  <a:pt x="60500" y="91436"/>
                </a:lnTo>
                <a:lnTo>
                  <a:pt x="91500" y="60452"/>
                </a:lnTo>
                <a:lnTo>
                  <a:pt x="127395" y="35091"/>
                </a:lnTo>
                <a:lnTo>
                  <a:pt x="167457" y="16079"/>
                </a:lnTo>
                <a:lnTo>
                  <a:pt x="210960" y="4140"/>
                </a:lnTo>
                <a:lnTo>
                  <a:pt x="257175" y="0"/>
                </a:lnTo>
                <a:lnTo>
                  <a:pt x="303389" y="4140"/>
                </a:lnTo>
                <a:lnTo>
                  <a:pt x="346892" y="16079"/>
                </a:lnTo>
                <a:lnTo>
                  <a:pt x="386954" y="35091"/>
                </a:lnTo>
                <a:lnTo>
                  <a:pt x="422849" y="60452"/>
                </a:lnTo>
                <a:lnTo>
                  <a:pt x="453849" y="91436"/>
                </a:lnTo>
                <a:lnTo>
                  <a:pt x="479227" y="127319"/>
                </a:lnTo>
                <a:lnTo>
                  <a:pt x="498254" y="167376"/>
                </a:lnTo>
                <a:lnTo>
                  <a:pt x="510204" y="210882"/>
                </a:lnTo>
                <a:lnTo>
                  <a:pt x="514350" y="257111"/>
                </a:lnTo>
                <a:lnTo>
                  <a:pt x="510204" y="303339"/>
                </a:lnTo>
                <a:lnTo>
                  <a:pt x="498254" y="346849"/>
                </a:lnTo>
                <a:lnTo>
                  <a:pt x="479227" y="386913"/>
                </a:lnTo>
                <a:lnTo>
                  <a:pt x="453849" y="422807"/>
                </a:lnTo>
                <a:lnTo>
                  <a:pt x="422849" y="453803"/>
                </a:lnTo>
                <a:lnTo>
                  <a:pt x="386954" y="479175"/>
                </a:lnTo>
                <a:lnTo>
                  <a:pt x="346892" y="498197"/>
                </a:lnTo>
                <a:lnTo>
                  <a:pt x="303389" y="510143"/>
                </a:lnTo>
                <a:lnTo>
                  <a:pt x="257175" y="514286"/>
                </a:lnTo>
                <a:lnTo>
                  <a:pt x="210960" y="510143"/>
                </a:lnTo>
                <a:lnTo>
                  <a:pt x="167457" y="498197"/>
                </a:lnTo>
                <a:lnTo>
                  <a:pt x="127395" y="479175"/>
                </a:lnTo>
                <a:lnTo>
                  <a:pt x="91500" y="453803"/>
                </a:lnTo>
                <a:lnTo>
                  <a:pt x="60500" y="422807"/>
                </a:lnTo>
                <a:lnTo>
                  <a:pt x="35122" y="386913"/>
                </a:lnTo>
                <a:lnTo>
                  <a:pt x="16095" y="346849"/>
                </a:lnTo>
                <a:lnTo>
                  <a:pt x="4145" y="303339"/>
                </a:lnTo>
                <a:lnTo>
                  <a:pt x="0" y="25711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393316" y="5549595"/>
            <a:ext cx="1866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Microsoft YaHei"/>
                <a:cs typeface="Microsoft YaHei"/>
              </a:rPr>
              <a:t>D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58000" y="6215062"/>
            <a:ext cx="1543050" cy="411480"/>
          </a:xfrm>
          <a:custGeom>
            <a:avLst/>
            <a:gdLst/>
            <a:ahLst/>
            <a:cxnLst/>
            <a:rect l="l" t="t" r="r" b="b"/>
            <a:pathLst>
              <a:path w="1543050" h="411479">
                <a:moveTo>
                  <a:pt x="1474470" y="0"/>
                </a:moveTo>
                <a:lnTo>
                  <a:pt x="68579" y="0"/>
                </a:lnTo>
                <a:lnTo>
                  <a:pt x="41898" y="5385"/>
                </a:lnTo>
                <a:lnTo>
                  <a:pt x="20097" y="20072"/>
                </a:lnTo>
                <a:lnTo>
                  <a:pt x="5393" y="41855"/>
                </a:lnTo>
                <a:lnTo>
                  <a:pt x="0" y="68529"/>
                </a:lnTo>
                <a:lnTo>
                  <a:pt x="0" y="342633"/>
                </a:lnTo>
                <a:lnTo>
                  <a:pt x="5393" y="369307"/>
                </a:lnTo>
                <a:lnTo>
                  <a:pt x="20097" y="391090"/>
                </a:lnTo>
                <a:lnTo>
                  <a:pt x="41898" y="405776"/>
                </a:lnTo>
                <a:lnTo>
                  <a:pt x="68579" y="411162"/>
                </a:lnTo>
                <a:lnTo>
                  <a:pt x="1474470" y="411162"/>
                </a:lnTo>
                <a:lnTo>
                  <a:pt x="1501151" y="405776"/>
                </a:lnTo>
                <a:lnTo>
                  <a:pt x="1522952" y="391090"/>
                </a:lnTo>
                <a:lnTo>
                  <a:pt x="1537656" y="369307"/>
                </a:lnTo>
                <a:lnTo>
                  <a:pt x="1543050" y="342633"/>
                </a:lnTo>
                <a:lnTo>
                  <a:pt x="1543050" y="68529"/>
                </a:lnTo>
                <a:lnTo>
                  <a:pt x="1537656" y="41855"/>
                </a:lnTo>
                <a:lnTo>
                  <a:pt x="1522952" y="20072"/>
                </a:lnTo>
                <a:lnTo>
                  <a:pt x="1501151" y="5385"/>
                </a:lnTo>
                <a:lnTo>
                  <a:pt x="147447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858000" y="6215062"/>
            <a:ext cx="1543050" cy="411480"/>
          </a:xfrm>
          <a:custGeom>
            <a:avLst/>
            <a:gdLst/>
            <a:ahLst/>
            <a:cxnLst/>
            <a:rect l="l" t="t" r="r" b="b"/>
            <a:pathLst>
              <a:path w="1543050" h="411479">
                <a:moveTo>
                  <a:pt x="0" y="68529"/>
                </a:moveTo>
                <a:lnTo>
                  <a:pt x="5393" y="41855"/>
                </a:lnTo>
                <a:lnTo>
                  <a:pt x="20097" y="20072"/>
                </a:lnTo>
                <a:lnTo>
                  <a:pt x="41898" y="5385"/>
                </a:lnTo>
                <a:lnTo>
                  <a:pt x="68579" y="0"/>
                </a:lnTo>
                <a:lnTo>
                  <a:pt x="1474470" y="0"/>
                </a:lnTo>
                <a:lnTo>
                  <a:pt x="1501151" y="5385"/>
                </a:lnTo>
                <a:lnTo>
                  <a:pt x="1522952" y="20072"/>
                </a:lnTo>
                <a:lnTo>
                  <a:pt x="1537656" y="41855"/>
                </a:lnTo>
                <a:lnTo>
                  <a:pt x="1543050" y="68529"/>
                </a:lnTo>
                <a:lnTo>
                  <a:pt x="1543050" y="342633"/>
                </a:lnTo>
                <a:lnTo>
                  <a:pt x="1537656" y="369307"/>
                </a:lnTo>
                <a:lnTo>
                  <a:pt x="1522952" y="391090"/>
                </a:lnTo>
                <a:lnTo>
                  <a:pt x="1501151" y="405776"/>
                </a:lnTo>
                <a:lnTo>
                  <a:pt x="1474470" y="411162"/>
                </a:lnTo>
                <a:lnTo>
                  <a:pt x="68579" y="411162"/>
                </a:lnTo>
                <a:lnTo>
                  <a:pt x="41898" y="405776"/>
                </a:lnTo>
                <a:lnTo>
                  <a:pt x="20097" y="391090"/>
                </a:lnTo>
                <a:lnTo>
                  <a:pt x="5393" y="369307"/>
                </a:lnTo>
                <a:lnTo>
                  <a:pt x="0" y="342633"/>
                </a:lnTo>
                <a:lnTo>
                  <a:pt x="0" y="6852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414641" y="6292088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Microsoft YaHei"/>
                <a:cs typeface="Microsoft YaHei"/>
              </a:rPr>
              <a:t>提交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0500" y="0"/>
            <a:ext cx="9715500" cy="635000"/>
          </a:xfrm>
          <a:custGeom>
            <a:avLst/>
            <a:gdLst/>
            <a:ahLst/>
            <a:cxnLst/>
            <a:rect l="l" t="t" r="r" b="b"/>
            <a:pathLst>
              <a:path w="9715500" h="635000">
                <a:moveTo>
                  <a:pt x="0" y="635000"/>
                </a:moveTo>
                <a:lnTo>
                  <a:pt x="9715500" y="635000"/>
                </a:lnTo>
                <a:lnTo>
                  <a:pt x="9715500" y="0"/>
                </a:lnTo>
                <a:lnTo>
                  <a:pt x="0" y="0"/>
                </a:lnTo>
                <a:lnTo>
                  <a:pt x="0" y="635000"/>
                </a:lnTo>
                <a:close/>
              </a:path>
            </a:pathLst>
          </a:custGeom>
          <a:solidFill>
            <a:srgbClr val="F6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0"/>
            <a:ext cx="190500" cy="635000"/>
          </a:xfrm>
          <a:custGeom>
            <a:avLst/>
            <a:gdLst/>
            <a:ahLst/>
            <a:cxnLst/>
            <a:rect l="l" t="t" r="r" b="b"/>
            <a:pathLst>
              <a:path w="190500" h="635000">
                <a:moveTo>
                  <a:pt x="0" y="635000"/>
                </a:moveTo>
                <a:lnTo>
                  <a:pt x="190500" y="635000"/>
                </a:lnTo>
                <a:lnTo>
                  <a:pt x="190500" y="0"/>
                </a:lnTo>
                <a:lnTo>
                  <a:pt x="0" y="0"/>
                </a:lnTo>
                <a:lnTo>
                  <a:pt x="0" y="635000"/>
                </a:lnTo>
                <a:close/>
              </a:path>
            </a:pathLst>
          </a:custGeom>
          <a:solidFill>
            <a:srgbClr val="629E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45643" y="112902"/>
            <a:ext cx="100520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600" b="1">
                <a:latin typeface="Microsoft YaHei"/>
                <a:cs typeface="Microsoft YaHei"/>
              </a:rPr>
              <a:t>单选题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17599" y="202819"/>
            <a:ext cx="4241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808080"/>
                </a:solidFill>
                <a:latin typeface="Microsoft YaHei"/>
                <a:cs typeface="Microsoft YaHei"/>
              </a:rPr>
              <a:t>1分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356600" y="63500"/>
            <a:ext cx="1422400" cy="5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r>
              <a:rPr dirty="0"/>
              <a:t>43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905999" cy="102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261098"/>
            <a:ext cx="2576576" cy="552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25182" y="0"/>
            <a:ext cx="14554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6485" algn="l"/>
              </a:tabLst>
            </a:pPr>
            <a:r>
              <a:rPr dirty="0" sz="2800" spc="15" b="1">
                <a:solidFill>
                  <a:srgbClr val="6600CC"/>
                </a:solidFill>
                <a:latin typeface="Microsoft JhengHei"/>
                <a:cs typeface="Microsoft JhengHei"/>
              </a:rPr>
              <a:t>第</a:t>
            </a:r>
            <a:r>
              <a:rPr dirty="0" sz="2800" spc="-265" b="1">
                <a:solidFill>
                  <a:srgbClr val="6600CC"/>
                </a:solidFill>
                <a:latin typeface="Microsoft JhengHei"/>
                <a:cs typeface="Microsoft JhengHei"/>
              </a:rPr>
              <a:t>4</a:t>
            </a:r>
            <a:r>
              <a:rPr dirty="0" sz="2800" spc="-5" b="1">
                <a:solidFill>
                  <a:srgbClr val="6600CC"/>
                </a:solidFill>
                <a:latin typeface="Microsoft JhengHei"/>
                <a:cs typeface="Microsoft JhengHei"/>
              </a:rPr>
              <a:t>章</a:t>
            </a: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	</a:t>
            </a:r>
            <a:r>
              <a:rPr dirty="0" sz="2800" spc="-5" b="1">
                <a:solidFill>
                  <a:srgbClr val="6600CC"/>
                </a:solidFill>
                <a:latin typeface="Microsoft JhengHei"/>
                <a:cs typeface="Microsoft JhengHei"/>
              </a:rPr>
              <a:t>串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r>
              <a:rPr dirty="0"/>
              <a:t>44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41039" y="1072134"/>
            <a:ext cx="24765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20">
                <a:solidFill>
                  <a:srgbClr val="006666"/>
                </a:solidFill>
              </a:rPr>
              <a:t>本章小结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1544574" y="2300681"/>
            <a:ext cx="6555740" cy="2671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9690">
              <a:lnSpc>
                <a:spcPct val="100000"/>
              </a:lnSpc>
              <a:spcBef>
                <a:spcPts val="105"/>
              </a:spcBef>
            </a:pPr>
            <a:r>
              <a:rPr dirty="0" u="heavy" sz="3200" spc="10" b="1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Microsoft JhengHei"/>
                <a:cs typeface="Microsoft JhengHei"/>
              </a:rPr>
              <a:t>熟练掌</a:t>
            </a:r>
            <a:r>
              <a:rPr dirty="0" u="heavy" sz="3200" spc="15" b="1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Microsoft JhengHei"/>
                <a:cs typeface="Microsoft JhengHei"/>
              </a:rPr>
              <a:t>握</a:t>
            </a:r>
            <a:r>
              <a:rPr dirty="0" sz="3200" spc="5" b="1">
                <a:solidFill>
                  <a:srgbClr val="FF3300"/>
                </a:solidFill>
                <a:latin typeface="Microsoft JhengHei"/>
                <a:cs typeface="Microsoft JhengHei"/>
              </a:rPr>
              <a:t>：</a:t>
            </a:r>
            <a:endParaRPr sz="3200">
              <a:latin typeface="Microsoft JhengHei"/>
              <a:cs typeface="Microsoft JhengHei"/>
            </a:endParaRPr>
          </a:p>
          <a:p>
            <a:pPr marL="464184" indent="-405130">
              <a:lnSpc>
                <a:spcPct val="100000"/>
              </a:lnSpc>
              <a:spcBef>
                <a:spcPts val="2705"/>
              </a:spcBef>
              <a:buSzPct val="96428"/>
              <a:buFont typeface="Constantia"/>
              <a:buAutoNum type="arabicParenBoth"/>
              <a:tabLst>
                <a:tab pos="464820" algn="l"/>
              </a:tabLst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串的定义、性质和特点；</a:t>
            </a:r>
            <a:endParaRPr sz="2800">
              <a:latin typeface="Microsoft JhengHei"/>
              <a:cs typeface="Microsoft JhengHei"/>
            </a:endParaRPr>
          </a:p>
          <a:p>
            <a:pPr marL="12700" marR="5080">
              <a:lnSpc>
                <a:spcPct val="160000"/>
              </a:lnSpc>
              <a:spcBef>
                <a:spcPts val="170"/>
              </a:spcBef>
              <a:buSzPct val="96428"/>
              <a:buAutoNum type="arabicParenBoth"/>
              <a:tabLst>
                <a:tab pos="459740" algn="l"/>
              </a:tabLst>
            </a:pPr>
            <a:r>
              <a:rPr dirty="0" sz="2800" spc="-5" b="1">
                <a:solidFill>
                  <a:srgbClr val="0000FF"/>
                </a:solidFill>
                <a:latin typeface="Constantia"/>
                <a:cs typeface="Constantia"/>
              </a:rPr>
              <a:t>A</a:t>
            </a:r>
            <a:r>
              <a:rPr dirty="0" sz="2800" spc="-40" b="1">
                <a:solidFill>
                  <a:srgbClr val="0000FF"/>
                </a:solidFill>
                <a:latin typeface="Constantia"/>
                <a:cs typeface="Constantia"/>
              </a:rPr>
              <a:t>D</a:t>
            </a:r>
            <a:r>
              <a:rPr dirty="0" sz="2800" spc="-5" b="1">
                <a:solidFill>
                  <a:srgbClr val="0000FF"/>
                </a:solidFill>
                <a:latin typeface="Constantia"/>
                <a:cs typeface="Constantia"/>
              </a:rPr>
              <a:t>T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串的设计、实现方法和基本操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作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；  </a:t>
            </a:r>
            <a:r>
              <a:rPr dirty="0" sz="2800" spc="-5" b="1">
                <a:solidFill>
                  <a:srgbClr val="0000FF"/>
                </a:solidFill>
                <a:latin typeface="Constantia"/>
                <a:cs typeface="Constantia"/>
              </a:rPr>
              <a:t>(3)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朴素模式匹配算法；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905999" cy="102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261098"/>
            <a:ext cx="2576576" cy="552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6485" algn="l"/>
              </a:tabLst>
            </a:pPr>
            <a:r>
              <a:rPr dirty="0" spc="15"/>
              <a:t>第</a:t>
            </a:r>
            <a:r>
              <a:rPr dirty="0" spc="-265"/>
              <a:t>4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-5"/>
              <a:t>串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r>
              <a:rPr dirty="0"/>
              <a:t>11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38" y="0"/>
            <a:ext cx="8506460" cy="4993640"/>
          </a:xfrm>
          <a:prstGeom prst="rect">
            <a:avLst/>
          </a:prstGeom>
        </p:spPr>
        <p:txBody>
          <a:bodyPr wrap="square" lIns="0" tIns="207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4.2.1 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定长顺序存储表示</a:t>
            </a:r>
            <a:endParaRPr sz="2800">
              <a:latin typeface="Microsoft JhengHei"/>
              <a:cs typeface="Microsoft JhengHei"/>
            </a:endParaRPr>
          </a:p>
          <a:p>
            <a:pPr marL="768985" indent="-406400">
              <a:lnSpc>
                <a:spcPct val="100000"/>
              </a:lnSpc>
              <a:spcBef>
                <a:spcPts val="1525"/>
              </a:spcBef>
              <a:buFont typeface="Wingdings"/>
              <a:buChar char=""/>
              <a:tabLst>
                <a:tab pos="769620" algn="l"/>
              </a:tabLst>
            </a:pP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串的顺序存储</a:t>
            </a:r>
            <a:r>
              <a:rPr dirty="0" sz="2800" spc="-10" b="1">
                <a:solidFill>
                  <a:srgbClr val="6600CC"/>
                </a:solidFill>
                <a:latin typeface="Times New Roman"/>
                <a:cs typeface="Times New Roman"/>
              </a:rPr>
              <a:t>C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语言实现</a:t>
            </a:r>
            <a:endParaRPr sz="2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873760">
              <a:lnSpc>
                <a:spcPct val="100000"/>
              </a:lnSpc>
              <a:tabLst>
                <a:tab pos="2157095" algn="l"/>
                <a:tab pos="4606290" algn="l"/>
              </a:tabLst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#define	</a:t>
            </a:r>
            <a:r>
              <a:rPr dirty="0" sz="2800" spc="-10" b="1">
                <a:solidFill>
                  <a:srgbClr val="0000FF"/>
                </a:solidFill>
                <a:latin typeface="Times New Roman"/>
                <a:cs typeface="Times New Roman"/>
              </a:rPr>
              <a:t>MAXSTRLEN	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255</a:t>
            </a:r>
            <a:endParaRPr sz="2800">
              <a:latin typeface="Times New Roman"/>
              <a:cs typeface="Times New Roman"/>
            </a:endParaRPr>
          </a:p>
          <a:p>
            <a:pPr marL="1407160">
              <a:lnSpc>
                <a:spcPct val="100000"/>
              </a:lnSpc>
              <a:spcBef>
                <a:spcPts val="845"/>
              </a:spcBef>
            </a:pPr>
            <a:r>
              <a:rPr dirty="0" sz="2800" spc="-5" b="1">
                <a:latin typeface="Times New Roman"/>
                <a:cs typeface="Times New Roman"/>
              </a:rPr>
              <a:t>//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spc="15" b="1">
                <a:latin typeface="Microsoft JhengHei"/>
                <a:cs typeface="Microsoft JhengHei"/>
              </a:rPr>
              <a:t>用户可</a:t>
            </a:r>
            <a:r>
              <a:rPr dirty="0" sz="2800" spc="10" b="1">
                <a:latin typeface="Microsoft JhengHei"/>
                <a:cs typeface="Microsoft JhengHei"/>
              </a:rPr>
              <a:t>在</a:t>
            </a:r>
            <a:r>
              <a:rPr dirty="0" sz="2800" spc="-5" b="1">
                <a:latin typeface="Times New Roman"/>
                <a:cs typeface="Times New Roman"/>
              </a:rPr>
              <a:t>255</a:t>
            </a:r>
            <a:r>
              <a:rPr dirty="0" sz="2800" b="1">
                <a:latin typeface="Microsoft JhengHei"/>
                <a:cs typeface="Microsoft JhengHei"/>
              </a:rPr>
              <a:t>以内</a:t>
            </a:r>
            <a:r>
              <a:rPr dirty="0" sz="2800" spc="15" b="1">
                <a:latin typeface="Microsoft JhengHei"/>
                <a:cs typeface="Microsoft JhengHei"/>
              </a:rPr>
              <a:t>定</a:t>
            </a:r>
            <a:r>
              <a:rPr dirty="0" sz="2800" b="1">
                <a:latin typeface="Microsoft JhengHei"/>
                <a:cs typeface="Microsoft JhengHei"/>
              </a:rPr>
              <a:t>义</a:t>
            </a:r>
            <a:r>
              <a:rPr dirty="0" sz="2800" spc="15" b="1">
                <a:latin typeface="Microsoft JhengHei"/>
                <a:cs typeface="Microsoft JhengHei"/>
              </a:rPr>
              <a:t>最</a:t>
            </a:r>
            <a:r>
              <a:rPr dirty="0" sz="2800" b="1">
                <a:latin typeface="Microsoft JhengHei"/>
                <a:cs typeface="Microsoft JhengHei"/>
              </a:rPr>
              <a:t>大串</a:t>
            </a:r>
            <a:r>
              <a:rPr dirty="0" sz="2800" spc="-5" b="1">
                <a:latin typeface="Microsoft JhengHei"/>
                <a:cs typeface="Microsoft JhengHei"/>
              </a:rPr>
              <a:t>长</a:t>
            </a:r>
            <a:endParaRPr sz="2800">
              <a:latin typeface="Microsoft JhengHei"/>
              <a:cs typeface="Microsoft JhengHei"/>
            </a:endParaRPr>
          </a:p>
          <a:p>
            <a:pPr marL="873760">
              <a:lnSpc>
                <a:spcPct val="100000"/>
              </a:lnSpc>
              <a:spcBef>
                <a:spcPts val="840"/>
              </a:spcBef>
              <a:tabLst>
                <a:tab pos="4403725" algn="l"/>
              </a:tabLst>
            </a:pP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typedef</a:t>
            </a:r>
            <a:r>
              <a:rPr dirty="0" sz="2800" spc="3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unsigned</a:t>
            </a:r>
            <a:r>
              <a:rPr dirty="0" sz="2800" spc="15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char	Sstring[MAXSTRLEN+1];</a:t>
            </a:r>
            <a:endParaRPr sz="2800">
              <a:latin typeface="Times New Roman"/>
              <a:cs typeface="Times New Roman"/>
            </a:endParaRPr>
          </a:p>
          <a:p>
            <a:pPr marL="1583690">
              <a:lnSpc>
                <a:spcPct val="100000"/>
              </a:lnSpc>
              <a:spcBef>
                <a:spcPts val="840"/>
              </a:spcBef>
            </a:pPr>
            <a:r>
              <a:rPr dirty="0" sz="2800" spc="-5" b="1">
                <a:latin typeface="Times New Roman"/>
                <a:cs typeface="Times New Roman"/>
              </a:rPr>
              <a:t>//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0</a:t>
            </a:r>
            <a:r>
              <a:rPr dirty="0" sz="2800" spc="15" b="1">
                <a:latin typeface="Microsoft JhengHei"/>
                <a:cs typeface="Microsoft JhengHei"/>
              </a:rPr>
              <a:t>号单元存</a:t>
            </a:r>
            <a:r>
              <a:rPr dirty="0" sz="2800" spc="5" b="1">
                <a:latin typeface="Microsoft JhengHei"/>
                <a:cs typeface="Microsoft JhengHei"/>
              </a:rPr>
              <a:t>放</a:t>
            </a:r>
            <a:r>
              <a:rPr dirty="0" sz="2800" spc="15" b="1">
                <a:latin typeface="Microsoft JhengHei"/>
                <a:cs typeface="Microsoft JhengHei"/>
              </a:rPr>
              <a:t>串</a:t>
            </a:r>
            <a:r>
              <a:rPr dirty="0" sz="2800" spc="5" b="1">
                <a:latin typeface="Microsoft JhengHei"/>
                <a:cs typeface="Microsoft JhengHei"/>
              </a:rPr>
              <a:t>的</a:t>
            </a:r>
            <a:r>
              <a:rPr dirty="0" sz="2800" spc="15" b="1">
                <a:latin typeface="Microsoft JhengHei"/>
                <a:cs typeface="Microsoft JhengHei"/>
              </a:rPr>
              <a:t>长</a:t>
            </a:r>
            <a:r>
              <a:rPr dirty="0" sz="2800" spc="-5" b="1">
                <a:latin typeface="Microsoft JhengHei"/>
                <a:cs typeface="Microsoft JhengHei"/>
              </a:rPr>
              <a:t>度</a:t>
            </a:r>
            <a:endParaRPr sz="2800">
              <a:latin typeface="Microsoft JhengHei"/>
              <a:cs typeface="Microsoft JhengHei"/>
            </a:endParaRPr>
          </a:p>
          <a:p>
            <a:pPr marL="892175">
              <a:lnSpc>
                <a:spcPct val="100000"/>
              </a:lnSpc>
              <a:spcBef>
                <a:spcPts val="2755"/>
              </a:spcBef>
              <a:tabLst>
                <a:tab pos="2156460" algn="l"/>
              </a:tabLst>
            </a:pPr>
            <a:r>
              <a:rPr dirty="0" sz="2800" spc="-5" b="1">
                <a:solidFill>
                  <a:srgbClr val="3333FF"/>
                </a:solidFill>
                <a:latin typeface="Times New Roman"/>
                <a:cs typeface="Times New Roman"/>
              </a:rPr>
              <a:t>Sstring	S;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5999" cy="102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261098"/>
            <a:ext cx="2576576" cy="552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6485" algn="l"/>
              </a:tabLst>
            </a:pPr>
            <a:r>
              <a:rPr dirty="0" spc="15"/>
              <a:t>第</a:t>
            </a:r>
            <a:r>
              <a:rPr dirty="0" spc="-265"/>
              <a:t>4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-5"/>
              <a:t>串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r>
              <a:rPr dirty="0"/>
              <a:t>16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00350" y="1588134"/>
            <a:ext cx="359664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23900" algn="l"/>
              </a:tabLst>
            </a:pPr>
            <a:r>
              <a:rPr dirty="0" sz="3200" b="1">
                <a:solidFill>
                  <a:srgbClr val="0000FF"/>
                </a:solidFill>
                <a:latin typeface="Times New Roman"/>
                <a:cs typeface="Times New Roman"/>
              </a:rPr>
              <a:t>4.2	</a:t>
            </a:r>
            <a:r>
              <a:rPr dirty="0" sz="3200" spc="10" b="1">
                <a:solidFill>
                  <a:srgbClr val="0000FF"/>
                </a:solidFill>
                <a:latin typeface="Microsoft JhengHei"/>
                <a:cs typeface="Microsoft JhengHei"/>
              </a:rPr>
              <a:t>串的表示和实现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0975" y="2636520"/>
            <a:ext cx="4380230" cy="2137410"/>
          </a:xfrm>
          <a:prstGeom prst="rect">
            <a:avLst/>
          </a:prstGeom>
          <a:ln w="12700">
            <a:solidFill>
              <a:srgbClr val="0000FF"/>
            </a:solidFill>
          </a:ln>
        </p:spPr>
        <p:txBody>
          <a:bodyPr wrap="square" lIns="0" tIns="170815" rIns="0" bIns="0" rtlCol="0" vert="horz">
            <a:spAutoFit/>
          </a:bodyPr>
          <a:lstStyle/>
          <a:p>
            <a:pPr lvl="2" marL="803275" indent="-711835">
              <a:lnSpc>
                <a:spcPct val="100000"/>
              </a:lnSpc>
              <a:spcBef>
                <a:spcPts val="1345"/>
              </a:spcBef>
              <a:buSzPct val="96428"/>
              <a:buFont typeface="Times New Roman"/>
              <a:buAutoNum type="arabicPeriod"/>
              <a:tabLst>
                <a:tab pos="803910" algn="l"/>
              </a:tabLst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、定长顺序存储表示</a:t>
            </a:r>
            <a:endParaRPr sz="2800">
              <a:latin typeface="Microsoft JhengHei"/>
              <a:cs typeface="Microsoft JhengHei"/>
            </a:endParaRPr>
          </a:p>
          <a:p>
            <a:pPr lvl="2" marL="803275" indent="-711835">
              <a:lnSpc>
                <a:spcPct val="100000"/>
              </a:lnSpc>
              <a:spcBef>
                <a:spcPts val="2020"/>
              </a:spcBef>
              <a:buSzPct val="96428"/>
              <a:buFont typeface="Times New Roman"/>
              <a:buAutoNum type="arabicPeriod"/>
              <a:tabLst>
                <a:tab pos="803910" algn="l"/>
              </a:tabLst>
            </a:pP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、堆分配存储表示</a:t>
            </a:r>
            <a:endParaRPr sz="2800">
              <a:latin typeface="Microsoft JhengHei"/>
              <a:cs typeface="Microsoft JhengHei"/>
            </a:endParaRPr>
          </a:p>
          <a:p>
            <a:pPr lvl="2" marL="803275" indent="-711835">
              <a:lnSpc>
                <a:spcPct val="100000"/>
              </a:lnSpc>
              <a:spcBef>
                <a:spcPts val="2014"/>
              </a:spcBef>
              <a:buSzPct val="96428"/>
              <a:buFont typeface="Times New Roman"/>
              <a:buAutoNum type="arabicPeriod"/>
              <a:tabLst>
                <a:tab pos="803910" algn="l"/>
              </a:tabLst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、串的块链存储表示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5999" cy="102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261098"/>
            <a:ext cx="2576576" cy="552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6485" algn="l"/>
              </a:tabLst>
            </a:pPr>
            <a:r>
              <a:rPr dirty="0" spc="15"/>
              <a:t>第</a:t>
            </a:r>
            <a:r>
              <a:rPr dirty="0" spc="-265"/>
              <a:t>4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-5"/>
              <a:t>串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r>
              <a:rPr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18461" y="2226310"/>
            <a:ext cx="6907530" cy="3013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0500" marR="4553585" indent="-178435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typedef struct</a:t>
            </a:r>
            <a:r>
              <a:rPr dirty="0" sz="2800" spc="-3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{  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char</a:t>
            </a:r>
            <a:r>
              <a:rPr dirty="0" sz="2800" spc="-65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*ch;</a:t>
            </a:r>
            <a:endParaRPr sz="2800">
              <a:latin typeface="Times New Roman"/>
              <a:cs typeface="Times New Roman"/>
            </a:endParaRPr>
          </a:p>
          <a:p>
            <a:pPr marL="902335">
              <a:lnSpc>
                <a:spcPct val="100000"/>
              </a:lnSpc>
              <a:spcBef>
                <a:spcPts val="40"/>
              </a:spcBef>
            </a:pPr>
            <a:r>
              <a:rPr dirty="0" sz="2800" spc="-5" b="1">
                <a:latin typeface="Times New Roman"/>
                <a:cs typeface="Times New Roman"/>
              </a:rPr>
              <a:t>//</a:t>
            </a:r>
            <a:r>
              <a:rPr dirty="0" sz="2800" spc="-80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Microsoft JhengHei"/>
                <a:cs typeface="Microsoft JhengHei"/>
              </a:rPr>
              <a:t>若是非空串，则按串长分配存</a:t>
            </a:r>
            <a:r>
              <a:rPr dirty="0" sz="2800" spc="15" b="1">
                <a:latin typeface="Microsoft JhengHei"/>
                <a:cs typeface="Microsoft JhengHei"/>
              </a:rPr>
              <a:t>储</a:t>
            </a:r>
            <a:r>
              <a:rPr dirty="0" sz="2800" spc="5" b="1">
                <a:latin typeface="Microsoft JhengHei"/>
                <a:cs typeface="Microsoft JhengHei"/>
              </a:rPr>
              <a:t>区，</a:t>
            </a:r>
            <a:endParaRPr sz="2800">
              <a:latin typeface="Microsoft JhengHei"/>
              <a:cs typeface="Microsoft JhengHei"/>
            </a:endParaRPr>
          </a:p>
          <a:p>
            <a:pPr marL="190500" marR="3213100" indent="711200">
              <a:lnSpc>
                <a:spcPts val="3329"/>
              </a:lnSpc>
              <a:spcBef>
                <a:spcPts val="135"/>
              </a:spcBef>
              <a:tabLst>
                <a:tab pos="784225" algn="l"/>
                <a:tab pos="1275715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//</a:t>
            </a:r>
            <a:r>
              <a:rPr dirty="0" sz="2800" spc="-5" b="1">
                <a:latin typeface="Times New Roman"/>
                <a:cs typeface="Times New Roman"/>
              </a:rPr>
              <a:t>	</a:t>
            </a:r>
            <a:r>
              <a:rPr dirty="0" sz="2800" spc="5" b="1">
                <a:latin typeface="Microsoft JhengHei"/>
                <a:cs typeface="Microsoft JhengHei"/>
              </a:rPr>
              <a:t>否</a:t>
            </a:r>
            <a:r>
              <a:rPr dirty="0" sz="2800" spc="10" b="1">
                <a:latin typeface="Microsoft JhengHei"/>
                <a:cs typeface="Microsoft JhengHei"/>
              </a:rPr>
              <a:t>则</a:t>
            </a:r>
            <a:r>
              <a:rPr dirty="0" sz="2800" spc="-15" b="1">
                <a:latin typeface="Times New Roman"/>
                <a:cs typeface="Times New Roman"/>
              </a:rPr>
              <a:t>c</a:t>
            </a:r>
            <a:r>
              <a:rPr dirty="0" sz="2800" b="1">
                <a:latin typeface="Times New Roman"/>
                <a:cs typeface="Times New Roman"/>
              </a:rPr>
              <a:t>h</a:t>
            </a:r>
            <a:r>
              <a:rPr dirty="0" sz="2800" spc="5" b="1">
                <a:latin typeface="Microsoft JhengHei"/>
                <a:cs typeface="Microsoft JhengHei"/>
              </a:rPr>
              <a:t>为</a:t>
            </a:r>
            <a:r>
              <a:rPr dirty="0" sz="2800" spc="-5" b="1">
                <a:latin typeface="Times New Roman"/>
                <a:cs typeface="Times New Roman"/>
              </a:rPr>
              <a:t>NU</a:t>
            </a:r>
            <a:r>
              <a:rPr dirty="0" sz="2800" spc="-20" b="1">
                <a:latin typeface="Times New Roman"/>
                <a:cs typeface="Times New Roman"/>
              </a:rPr>
              <a:t>L</a:t>
            </a:r>
            <a:r>
              <a:rPr dirty="0" sz="2800" spc="-5" b="1">
                <a:latin typeface="Times New Roman"/>
                <a:cs typeface="Times New Roman"/>
              </a:rPr>
              <a:t>L  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int	length;</a:t>
            </a:r>
            <a:endParaRPr sz="2800">
              <a:latin typeface="Times New Roman"/>
              <a:cs typeface="Times New Roman"/>
            </a:endParaRPr>
          </a:p>
          <a:p>
            <a:pPr marL="812800">
              <a:lnSpc>
                <a:spcPts val="3270"/>
              </a:lnSpc>
            </a:pPr>
            <a:r>
              <a:rPr dirty="0" sz="2800" spc="-5" b="1">
                <a:latin typeface="Times New Roman"/>
                <a:cs typeface="Times New Roman"/>
              </a:rPr>
              <a:t>//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Microsoft JhengHei"/>
                <a:cs typeface="Microsoft JhengHei"/>
              </a:rPr>
              <a:t>串长度</a:t>
            </a:r>
            <a:endParaRPr sz="2800">
              <a:latin typeface="Microsoft JhengHei"/>
              <a:cs typeface="Microsoft JhengHei"/>
            </a:endParaRPr>
          </a:p>
          <a:p>
            <a:pPr marL="12700">
              <a:lnSpc>
                <a:spcPts val="3340"/>
              </a:lnSpc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r>
              <a:rPr dirty="0" sz="2800" spc="-1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HString;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042" y="0"/>
            <a:ext cx="5325110" cy="1207135"/>
          </a:xfrm>
          <a:prstGeom prst="rect">
            <a:avLst/>
          </a:prstGeom>
        </p:spPr>
        <p:txBody>
          <a:bodyPr wrap="square" lIns="0" tIns="176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4.2.2 </a:t>
            </a: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堆分配存储表示</a:t>
            </a:r>
            <a:endParaRPr sz="2800">
              <a:latin typeface="Microsoft JhengHei"/>
              <a:cs typeface="Microsoft JhengHei"/>
            </a:endParaRPr>
          </a:p>
          <a:p>
            <a:pPr marL="776605" indent="-406400">
              <a:lnSpc>
                <a:spcPct val="100000"/>
              </a:lnSpc>
              <a:spcBef>
                <a:spcPts val="1290"/>
              </a:spcBef>
              <a:buFont typeface="Wingdings"/>
              <a:buChar char=""/>
              <a:tabLst>
                <a:tab pos="777240" algn="l"/>
              </a:tabLst>
            </a:pP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堆分配存储表示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10" b="1">
                <a:solidFill>
                  <a:srgbClr val="6600CC"/>
                </a:solidFill>
                <a:latin typeface="Times New Roman"/>
                <a:cs typeface="Times New Roman"/>
              </a:rPr>
              <a:t>C</a:t>
            </a: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语言</a:t>
            </a:r>
            <a:r>
              <a:rPr dirty="0" sz="2800" spc="10" b="1">
                <a:solidFill>
                  <a:srgbClr val="6600CC"/>
                </a:solidFill>
                <a:latin typeface="Microsoft JhengHei"/>
                <a:cs typeface="Microsoft JhengHei"/>
              </a:rPr>
              <a:t>实</a:t>
            </a:r>
            <a:r>
              <a:rPr dirty="0" sz="2800" spc="-5" b="1">
                <a:solidFill>
                  <a:srgbClr val="6600CC"/>
                </a:solidFill>
                <a:latin typeface="Microsoft JhengHei"/>
                <a:cs typeface="Microsoft JhengHei"/>
              </a:rPr>
              <a:t>现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905999" cy="102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261098"/>
            <a:ext cx="2576576" cy="552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6485" algn="l"/>
              </a:tabLst>
            </a:pPr>
            <a:r>
              <a:rPr dirty="0" spc="15"/>
              <a:t>第</a:t>
            </a:r>
            <a:r>
              <a:rPr dirty="0" spc="-265"/>
              <a:t>4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-5"/>
              <a:t>串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2187" y="1484630"/>
            <a:ext cx="7740650" cy="557530"/>
          </a:xfrm>
          <a:prstGeom prst="rect">
            <a:avLst/>
          </a:prstGeom>
          <a:ln w="12700">
            <a:solidFill>
              <a:srgbClr val="808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字符串本身就是一个线性表，</a:t>
            </a:r>
            <a:r>
              <a:rPr dirty="0" sz="2800" spc="15" b="1">
                <a:solidFill>
                  <a:srgbClr val="0707F8"/>
                </a:solidFill>
                <a:latin typeface="Microsoft JhengHei"/>
                <a:cs typeface="Microsoft JhengHei"/>
              </a:rPr>
              <a:t>可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以用</a:t>
            </a:r>
            <a:r>
              <a:rPr dirty="0" sz="2800" spc="15" b="1">
                <a:solidFill>
                  <a:srgbClr val="0707F8"/>
                </a:solidFill>
                <a:latin typeface="Microsoft JhengHei"/>
                <a:cs typeface="Microsoft JhengHei"/>
              </a:rPr>
              <a:t>链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表</a:t>
            </a:r>
            <a:r>
              <a:rPr dirty="0" sz="2800" spc="15" b="1">
                <a:solidFill>
                  <a:srgbClr val="0707F8"/>
                </a:solidFill>
                <a:latin typeface="Microsoft JhengHei"/>
                <a:cs typeface="Microsoft JhengHei"/>
              </a:rPr>
              <a:t>存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储。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0169" y="3955541"/>
            <a:ext cx="17462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存储密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度</a:t>
            </a:r>
            <a:r>
              <a:rPr dirty="0" sz="2800" spc="-55" b="1">
                <a:solidFill>
                  <a:srgbClr val="0000FF"/>
                </a:solidFill>
                <a:latin typeface="Microsoft JhengHei"/>
                <a:cs typeface="Microsoft JhengHei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24276" y="4208526"/>
            <a:ext cx="3961129" cy="11430"/>
          </a:xfrm>
          <a:custGeom>
            <a:avLst/>
            <a:gdLst/>
            <a:ahLst/>
            <a:cxnLst/>
            <a:rect l="l" t="t" r="r" b="b"/>
            <a:pathLst>
              <a:path w="3961129" h="11429">
                <a:moveTo>
                  <a:pt x="0" y="0"/>
                </a:moveTo>
                <a:lnTo>
                  <a:pt x="3960749" y="110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19296" y="3698240"/>
            <a:ext cx="32353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数据元素所占存储位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0169" y="5014417"/>
            <a:ext cx="17443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存储密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度</a:t>
            </a:r>
            <a:r>
              <a:rPr dirty="0" sz="2800" spc="-45" b="1">
                <a:solidFill>
                  <a:srgbClr val="0000FF"/>
                </a:solidFill>
                <a:latin typeface="Microsoft JhengHei"/>
                <a:cs typeface="Microsoft JhengHei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22675" y="5238750"/>
            <a:ext cx="1092200" cy="6350"/>
          </a:xfrm>
          <a:custGeom>
            <a:avLst/>
            <a:gdLst/>
            <a:ahLst/>
            <a:cxnLst/>
            <a:rect l="l" t="t" r="r" b="b"/>
            <a:pathLst>
              <a:path w="1092200" h="6350">
                <a:moveTo>
                  <a:pt x="0" y="0"/>
                </a:moveTo>
                <a:lnTo>
                  <a:pt x="1092200" y="63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668648" y="4142892"/>
            <a:ext cx="2878455" cy="105537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实际分配的存储位</a:t>
            </a:r>
            <a:endParaRPr sz="2800">
              <a:latin typeface="Microsoft JhengHei"/>
              <a:cs typeface="Microsoft JhengHei"/>
            </a:endParaRPr>
          </a:p>
          <a:p>
            <a:pPr marL="514350">
              <a:lnSpc>
                <a:spcPct val="100000"/>
              </a:lnSpc>
              <a:spcBef>
                <a:spcPts val="690"/>
              </a:spcBef>
            </a:pP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r>
              <a:rPr dirty="0"/>
              <a:t>21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092702" y="5279847"/>
            <a:ext cx="3822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00FF"/>
                </a:solidFill>
                <a:latin typeface="Times New Roman"/>
                <a:cs typeface="Times New Roman"/>
              </a:rPr>
              <a:t>40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07051" y="5036946"/>
            <a:ext cx="87756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=2</a:t>
            </a:r>
            <a:r>
              <a:rPr dirty="0" sz="280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%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015" y="0"/>
            <a:ext cx="4345305" cy="118491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4.2.3</a:t>
            </a:r>
            <a:r>
              <a:rPr dirty="0" sz="2800" spc="-10" b="1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串的块链存储表示</a:t>
            </a:r>
            <a:endParaRPr sz="2800">
              <a:latin typeface="Microsoft JhengHei"/>
              <a:cs typeface="Microsoft JhengHei"/>
            </a:endParaRPr>
          </a:p>
          <a:p>
            <a:pPr marL="765810" indent="-406400">
              <a:lnSpc>
                <a:spcPct val="100000"/>
              </a:lnSpc>
              <a:spcBef>
                <a:spcPts val="1205"/>
              </a:spcBef>
              <a:buFont typeface="Wingdings"/>
              <a:buChar char=""/>
              <a:tabLst>
                <a:tab pos="766445" algn="l"/>
              </a:tabLst>
            </a:pP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链表存储字符串的讨论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2187" y="2204720"/>
            <a:ext cx="7705725" cy="1090930"/>
          </a:xfrm>
          <a:prstGeom prst="rect">
            <a:avLst/>
          </a:prstGeom>
          <a:ln w="12700">
            <a:solidFill>
              <a:srgbClr val="808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如果每个结点存储一个字符，</a:t>
            </a:r>
            <a:r>
              <a:rPr dirty="0" sz="2800" spc="15" b="1">
                <a:solidFill>
                  <a:srgbClr val="0707F8"/>
                </a:solidFill>
                <a:latin typeface="Microsoft JhengHei"/>
                <a:cs typeface="Microsoft JhengHei"/>
              </a:rPr>
              <a:t>如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采</a:t>
            </a:r>
            <a:r>
              <a:rPr dirty="0" sz="2800" spc="15" b="1">
                <a:solidFill>
                  <a:srgbClr val="0707F8"/>
                </a:solidFill>
                <a:latin typeface="Microsoft JhengHei"/>
                <a:cs typeface="Microsoft JhengHei"/>
              </a:rPr>
              <a:t>用</a:t>
            </a:r>
            <a:r>
              <a:rPr dirty="0" sz="2800" b="1">
                <a:solidFill>
                  <a:srgbClr val="0707F8"/>
                </a:solidFill>
                <a:latin typeface="Times New Roman"/>
                <a:cs typeface="Times New Roman"/>
              </a:rPr>
              <a:t>32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位地</a:t>
            </a:r>
            <a:endParaRPr sz="2800">
              <a:latin typeface="Microsoft JhengHei"/>
              <a:cs typeface="Microsoft JhengHei"/>
            </a:endParaRPr>
          </a:p>
          <a:p>
            <a:pPr marL="91440">
              <a:lnSpc>
                <a:spcPct val="100000"/>
              </a:lnSpc>
              <a:spcBef>
                <a:spcPts val="845"/>
              </a:spcBef>
            </a:pPr>
            <a:r>
              <a:rPr dirty="0" sz="2800" b="1">
                <a:solidFill>
                  <a:srgbClr val="0707F8"/>
                </a:solidFill>
                <a:latin typeface="Microsoft JhengHei"/>
                <a:cs typeface="Microsoft JhengHei"/>
              </a:rPr>
              <a:t>址，字符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按</a:t>
            </a:r>
            <a:r>
              <a:rPr dirty="0" sz="2800" spc="-5" b="1">
                <a:solidFill>
                  <a:srgbClr val="0707F8"/>
                </a:solidFill>
                <a:latin typeface="Times New Roman"/>
                <a:cs typeface="Times New Roman"/>
              </a:rPr>
              <a:t>8</a:t>
            </a:r>
            <a:r>
              <a:rPr dirty="0" sz="2800" b="1">
                <a:solidFill>
                  <a:srgbClr val="0707F8"/>
                </a:solidFill>
                <a:latin typeface="Microsoft JhengHei"/>
                <a:cs typeface="Microsoft JhengHei"/>
              </a:rPr>
              <a:t>位记，则存储密度是</a:t>
            </a:r>
            <a:r>
              <a:rPr dirty="0" sz="2800" spc="10" b="1">
                <a:solidFill>
                  <a:srgbClr val="0707F8"/>
                </a:solidFill>
                <a:latin typeface="Microsoft JhengHei"/>
                <a:cs typeface="Microsoft JhengHei"/>
              </a:rPr>
              <a:t>多</a:t>
            </a:r>
            <a:r>
              <a:rPr dirty="0" sz="2800" b="1">
                <a:solidFill>
                  <a:srgbClr val="0707F8"/>
                </a:solidFill>
                <a:latin typeface="Microsoft JhengHei"/>
                <a:cs typeface="Microsoft JhengHei"/>
              </a:rPr>
              <a:t>少？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5999" cy="102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261098"/>
            <a:ext cx="2576576" cy="552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6485" algn="l"/>
              </a:tabLst>
            </a:pPr>
            <a:r>
              <a:rPr dirty="0" spc="15"/>
              <a:t>第</a:t>
            </a:r>
            <a:r>
              <a:rPr dirty="0" spc="-265"/>
              <a:t>4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-5"/>
              <a:t>串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r>
              <a:rPr dirty="0"/>
              <a:t>22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2187" y="2195829"/>
            <a:ext cx="7740650" cy="1090930"/>
          </a:xfrm>
          <a:prstGeom prst="rect">
            <a:avLst/>
          </a:prstGeom>
          <a:ln w="12700">
            <a:solidFill>
              <a:srgbClr val="808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结论：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采用普通链表存储字符</a:t>
            </a:r>
            <a:r>
              <a:rPr dirty="0" sz="2800" spc="15" b="1">
                <a:solidFill>
                  <a:srgbClr val="0707F8"/>
                </a:solidFill>
                <a:latin typeface="Microsoft JhengHei"/>
                <a:cs typeface="Microsoft JhengHei"/>
              </a:rPr>
              <a:t>串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，存</a:t>
            </a:r>
            <a:r>
              <a:rPr dirty="0" sz="2800" spc="15" b="1">
                <a:solidFill>
                  <a:srgbClr val="0707F8"/>
                </a:solidFill>
                <a:latin typeface="Microsoft JhengHei"/>
                <a:cs typeface="Microsoft JhengHei"/>
              </a:rPr>
              <a:t>储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密</a:t>
            </a:r>
            <a:r>
              <a:rPr dirty="0" sz="2800" spc="15" b="1">
                <a:solidFill>
                  <a:srgbClr val="0707F8"/>
                </a:solidFill>
                <a:latin typeface="Microsoft JhengHei"/>
                <a:cs typeface="Microsoft JhengHei"/>
              </a:rPr>
              <a:t>度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非常</a:t>
            </a:r>
            <a:endParaRPr sz="2800">
              <a:latin typeface="Microsoft JhengHei"/>
              <a:cs typeface="Microsoft JhengHei"/>
            </a:endParaRPr>
          </a:p>
          <a:p>
            <a:pPr marL="91440">
              <a:lnSpc>
                <a:spcPct val="100000"/>
              </a:lnSpc>
              <a:spcBef>
                <a:spcPts val="840"/>
              </a:spcBef>
            </a:pP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低，浪费空间严重。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015" y="0"/>
            <a:ext cx="4345305" cy="118491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4.2.3</a:t>
            </a:r>
            <a:r>
              <a:rPr dirty="0" sz="2800" spc="-10" b="1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串的块链存储表示</a:t>
            </a:r>
            <a:endParaRPr sz="2800">
              <a:latin typeface="Microsoft JhengHei"/>
              <a:cs typeface="Microsoft JhengHei"/>
            </a:endParaRPr>
          </a:p>
          <a:p>
            <a:pPr marL="765810" indent="-406400">
              <a:lnSpc>
                <a:spcPct val="100000"/>
              </a:lnSpc>
              <a:spcBef>
                <a:spcPts val="1205"/>
              </a:spcBef>
              <a:buFont typeface="Wingdings"/>
              <a:buChar char=""/>
              <a:tabLst>
                <a:tab pos="766445" algn="l"/>
              </a:tabLst>
            </a:pP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链表存储字符串的讨论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2187" y="3562350"/>
            <a:ext cx="7740650" cy="1090930"/>
          </a:xfrm>
          <a:prstGeom prst="rect">
            <a:avLst/>
          </a:prstGeom>
          <a:ln w="12700">
            <a:solidFill>
              <a:srgbClr val="808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解决办法：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一个结点存储多个</a:t>
            </a:r>
            <a:r>
              <a:rPr dirty="0" sz="2800" spc="15" b="1">
                <a:solidFill>
                  <a:srgbClr val="0707F8"/>
                </a:solidFill>
                <a:latin typeface="Microsoft JhengHei"/>
                <a:cs typeface="Microsoft JhengHei"/>
              </a:rPr>
              <a:t>字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符。</a:t>
            </a:r>
            <a:r>
              <a:rPr dirty="0" sz="2800" spc="15" b="1">
                <a:solidFill>
                  <a:srgbClr val="0707F8"/>
                </a:solidFill>
                <a:latin typeface="Microsoft JhengHei"/>
                <a:cs typeface="Microsoft JhengHei"/>
              </a:rPr>
              <a:t>这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就</a:t>
            </a:r>
            <a:r>
              <a:rPr dirty="0" sz="2800" spc="15" b="1">
                <a:solidFill>
                  <a:srgbClr val="0707F8"/>
                </a:solidFill>
                <a:latin typeface="Microsoft JhengHei"/>
                <a:cs typeface="Microsoft JhengHei"/>
              </a:rPr>
              <a:t>是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串的</a:t>
            </a:r>
            <a:endParaRPr sz="2800">
              <a:latin typeface="Microsoft JhengHei"/>
              <a:cs typeface="Microsoft JhengHei"/>
            </a:endParaRPr>
          </a:p>
          <a:p>
            <a:pPr marL="91440">
              <a:lnSpc>
                <a:spcPct val="100000"/>
              </a:lnSpc>
              <a:spcBef>
                <a:spcPts val="840"/>
              </a:spcBef>
            </a:pP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块链存储。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5999" cy="102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261098"/>
            <a:ext cx="2576576" cy="552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6485" algn="l"/>
              </a:tabLst>
            </a:pPr>
            <a:r>
              <a:rPr dirty="0" spc="15"/>
              <a:t>第</a:t>
            </a:r>
            <a:r>
              <a:rPr dirty="0" spc="-265"/>
              <a:t>4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-5"/>
              <a:t>串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r>
              <a:rPr dirty="0"/>
              <a:t>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7015" y="0"/>
            <a:ext cx="7338695" cy="601154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4.2.3 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串的块链存储表示</a:t>
            </a:r>
            <a:endParaRPr sz="2800">
              <a:latin typeface="Microsoft JhengHei"/>
              <a:cs typeface="Microsoft JhengHei"/>
            </a:endParaRPr>
          </a:p>
          <a:p>
            <a:pPr marL="765810" indent="-406400">
              <a:lnSpc>
                <a:spcPct val="100000"/>
              </a:lnSpc>
              <a:spcBef>
                <a:spcPts val="640"/>
              </a:spcBef>
              <a:buFont typeface="Wingdings"/>
              <a:buChar char=""/>
              <a:tabLst>
                <a:tab pos="766445" algn="l"/>
              </a:tabLst>
            </a:pP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串的块链存储的</a:t>
            </a:r>
            <a:r>
              <a:rPr dirty="0" sz="2800" spc="-10" b="1">
                <a:solidFill>
                  <a:srgbClr val="6600CC"/>
                </a:solidFill>
                <a:latin typeface="Times New Roman"/>
                <a:cs typeface="Times New Roman"/>
              </a:rPr>
              <a:t>C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语言实现</a:t>
            </a:r>
            <a:endParaRPr sz="2800">
              <a:latin typeface="Microsoft JhengHei"/>
              <a:cs typeface="Microsoft JhengHei"/>
            </a:endParaRPr>
          </a:p>
          <a:p>
            <a:pPr marL="1169670">
              <a:lnSpc>
                <a:spcPct val="100000"/>
              </a:lnSpc>
              <a:spcBef>
                <a:spcPts val="2160"/>
              </a:spcBef>
              <a:tabLst>
                <a:tab pos="2453640" algn="l"/>
                <a:tab pos="4763770" algn="l"/>
              </a:tabLst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#define	CHUNKSIZE	80</a:t>
            </a:r>
            <a:endParaRPr sz="2800">
              <a:latin typeface="Times New Roman"/>
              <a:cs typeface="Times New Roman"/>
            </a:endParaRPr>
          </a:p>
          <a:p>
            <a:pPr marL="1259205">
              <a:lnSpc>
                <a:spcPct val="100000"/>
              </a:lnSpc>
              <a:spcBef>
                <a:spcPts val="844"/>
              </a:spcBef>
              <a:tabLst>
                <a:tab pos="2562860" algn="l"/>
                <a:tab pos="4999990" algn="l"/>
              </a:tabLst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typedef	struct</a:t>
            </a:r>
            <a:r>
              <a:rPr dirty="0" sz="2800" spc="1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Chunk</a:t>
            </a:r>
            <a:r>
              <a:rPr dirty="0" sz="2800" spc="4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{	</a:t>
            </a:r>
            <a:r>
              <a:rPr dirty="0" sz="2800" spc="-5" b="1">
                <a:latin typeface="Times New Roman"/>
                <a:cs typeface="Times New Roman"/>
              </a:rPr>
              <a:t>//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Microsoft JhengHei"/>
                <a:cs typeface="Microsoft JhengHei"/>
              </a:rPr>
              <a:t>结点结构</a:t>
            </a:r>
            <a:endParaRPr sz="2800">
              <a:latin typeface="Microsoft JhengHei"/>
              <a:cs typeface="Microsoft JhengHei"/>
            </a:endParaRPr>
          </a:p>
          <a:p>
            <a:pPr marL="1436370" marR="2469515">
              <a:lnSpc>
                <a:spcPts val="4200"/>
              </a:lnSpc>
              <a:spcBef>
                <a:spcPts val="280"/>
              </a:spcBef>
              <a:tabLst>
                <a:tab pos="2298700" algn="l"/>
                <a:tab pos="3642360" algn="l"/>
              </a:tabLst>
            </a:pP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char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	</a:t>
            </a:r>
            <a:r>
              <a:rPr dirty="0" sz="2800" spc="-15" b="1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h</a:t>
            </a:r>
            <a:r>
              <a:rPr dirty="0" sz="2800" b="1">
                <a:solidFill>
                  <a:srgbClr val="FF3300"/>
                </a:solidFill>
                <a:latin typeface="Times New Roman"/>
                <a:cs typeface="Times New Roman"/>
              </a:rPr>
              <a:t>[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CUN</a:t>
            </a:r>
            <a:r>
              <a:rPr dirty="0" sz="2800" spc="-20" b="1">
                <a:solidFill>
                  <a:srgbClr val="FF3300"/>
                </a:solidFill>
                <a:latin typeface="Times New Roman"/>
                <a:cs typeface="Times New Roman"/>
              </a:rPr>
              <a:t>K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z="2800" b="1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Z</a:t>
            </a:r>
            <a:r>
              <a:rPr dirty="0" sz="2800" spc="-20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];  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struct</a:t>
            </a:r>
            <a:r>
              <a:rPr dirty="0" sz="2800" spc="45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Chunk	*next;</a:t>
            </a:r>
            <a:endParaRPr sz="2800">
              <a:latin typeface="Times New Roman"/>
              <a:cs typeface="Times New Roman"/>
            </a:endParaRPr>
          </a:p>
          <a:p>
            <a:pPr marL="1259205">
              <a:lnSpc>
                <a:spcPct val="100000"/>
              </a:lnSpc>
              <a:spcBef>
                <a:spcPts val="560"/>
              </a:spcBef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r>
              <a:rPr dirty="0" sz="2800" spc="-1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Chunk;</a:t>
            </a:r>
            <a:endParaRPr sz="2800">
              <a:latin typeface="Times New Roman"/>
              <a:cs typeface="Times New Roman"/>
            </a:endParaRPr>
          </a:p>
          <a:p>
            <a:pPr marL="1436370" marR="5080" indent="-177165">
              <a:lnSpc>
                <a:spcPct val="125000"/>
              </a:lnSpc>
              <a:tabLst>
                <a:tab pos="2118360" algn="l"/>
                <a:tab pos="4449445" algn="l"/>
                <a:tab pos="4571365" algn="l"/>
              </a:tabLst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typedef</a:t>
            </a:r>
            <a:r>
              <a:rPr dirty="0" sz="2800" spc="3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struct</a:t>
            </a:r>
            <a:r>
              <a:rPr dirty="0" sz="2800" spc="2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{		</a:t>
            </a:r>
            <a:r>
              <a:rPr dirty="0" sz="2800" spc="-5" b="1">
                <a:latin typeface="Times New Roman"/>
                <a:cs typeface="Times New Roman"/>
              </a:rPr>
              <a:t>//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Microsoft JhengHei"/>
                <a:cs typeface="Microsoft JhengHei"/>
              </a:rPr>
              <a:t>串的链表结构 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Chunk</a:t>
            </a:r>
            <a:r>
              <a:rPr dirty="0" sz="2800" spc="25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*head, </a:t>
            </a:r>
            <a:r>
              <a:rPr dirty="0" sz="2800" b="1">
                <a:solidFill>
                  <a:srgbClr val="FF3300"/>
                </a:solidFill>
                <a:latin typeface="Times New Roman"/>
                <a:cs typeface="Times New Roman"/>
              </a:rPr>
              <a:t>*tail;</a:t>
            </a:r>
            <a:r>
              <a:rPr dirty="0" sz="2800" spc="5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//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Microsoft JhengHei"/>
                <a:cs typeface="Microsoft JhengHei"/>
              </a:rPr>
              <a:t>串的头和尾指针 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int	curlen;	</a:t>
            </a:r>
            <a:r>
              <a:rPr dirty="0" sz="2800" spc="-5" b="1">
                <a:latin typeface="Times New Roman"/>
                <a:cs typeface="Times New Roman"/>
              </a:rPr>
              <a:t>//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Microsoft JhengHei"/>
                <a:cs typeface="Microsoft JhengHei"/>
              </a:rPr>
              <a:t>串的当前长度</a:t>
            </a:r>
            <a:endParaRPr sz="2800">
              <a:latin typeface="Microsoft JhengHei"/>
              <a:cs typeface="Microsoft JhengHei"/>
            </a:endParaRPr>
          </a:p>
          <a:p>
            <a:pPr marL="1259205">
              <a:lnSpc>
                <a:spcPct val="100000"/>
              </a:lnSpc>
              <a:spcBef>
                <a:spcPts val="844"/>
              </a:spcBef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r>
              <a:rPr dirty="0" sz="2800" spc="-1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LString;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5999" cy="102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261098"/>
            <a:ext cx="2576576" cy="552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6485" algn="l"/>
              </a:tabLst>
            </a:pPr>
            <a:r>
              <a:rPr dirty="0" spc="15"/>
              <a:t>第</a:t>
            </a:r>
            <a:r>
              <a:rPr dirty="0" spc="-265"/>
              <a:t>4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-5"/>
              <a:t>串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r>
              <a:rPr dirty="0"/>
              <a:t>24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95270" y="1437258"/>
            <a:ext cx="390271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6600CC"/>
                </a:solidFill>
                <a:latin typeface="Times New Roman"/>
                <a:cs typeface="Times New Roman"/>
              </a:rPr>
              <a:t>4.3</a:t>
            </a:r>
            <a:r>
              <a:rPr dirty="0" sz="3200" spc="-60" b="1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 sz="3200" spc="10" b="1">
                <a:solidFill>
                  <a:srgbClr val="6600CC"/>
                </a:solidFill>
                <a:latin typeface="Microsoft JhengHei"/>
                <a:cs typeface="Microsoft JhengHei"/>
              </a:rPr>
              <a:t>串的模式匹配算法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9175" y="2636520"/>
            <a:ext cx="4248150" cy="1454150"/>
          </a:xfrm>
          <a:prstGeom prst="rect">
            <a:avLst/>
          </a:prstGeom>
          <a:ln w="12700">
            <a:solidFill>
              <a:srgbClr val="0000FF"/>
            </a:solidFill>
          </a:ln>
        </p:spPr>
        <p:txBody>
          <a:bodyPr wrap="square" lIns="0" tIns="170815" rIns="0" bIns="0" rtlCol="0" vert="horz">
            <a:spAutoFit/>
          </a:bodyPr>
          <a:lstStyle/>
          <a:p>
            <a:pPr lvl="2" marL="891540" indent="-800735">
              <a:lnSpc>
                <a:spcPct val="100000"/>
              </a:lnSpc>
              <a:spcBef>
                <a:spcPts val="1345"/>
              </a:spcBef>
              <a:buFont typeface="Times New Roman"/>
              <a:buAutoNum type="arabicPeriod"/>
              <a:tabLst>
                <a:tab pos="892175" algn="l"/>
              </a:tabLst>
            </a:pP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模式匹配简单算法</a:t>
            </a:r>
            <a:endParaRPr sz="2800">
              <a:latin typeface="Microsoft JhengHei"/>
              <a:cs typeface="Microsoft JhengHei"/>
            </a:endParaRPr>
          </a:p>
          <a:p>
            <a:pPr lvl="2" marL="891540" indent="-800735">
              <a:lnSpc>
                <a:spcPct val="100000"/>
              </a:lnSpc>
              <a:spcBef>
                <a:spcPts val="2020"/>
              </a:spcBef>
              <a:buFont typeface="Times New Roman"/>
              <a:buAutoNum type="arabicPeriod"/>
              <a:tabLst>
                <a:tab pos="892175" algn="l"/>
              </a:tabLst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模式匹配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KM</a:t>
            </a:r>
            <a:r>
              <a:rPr dirty="0" sz="2800" spc="-15" b="1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算法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郑宏珍</dc:creator>
  <dc:title>树和二叉树</dc:title>
  <dcterms:created xsi:type="dcterms:W3CDTF">2019-12-21T13:52:16Z</dcterms:created>
  <dcterms:modified xsi:type="dcterms:W3CDTF">2019-12-21T13:52:16Z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2019-12-21T00:00:00Z</vt:filetime>
  </property>
</Properties>
</file>