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Default Extension="jpg" ContentType="image/jpg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0090" y="383473"/>
            <a:ext cx="8103819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4B2B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99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4B2B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64540" y="1559178"/>
            <a:ext cx="3774440" cy="3658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4B2B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8074" y="485978"/>
            <a:ext cx="338785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4B2B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3137789"/>
            <a:ext cx="8260715" cy="3729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099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1.png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472" y="751205"/>
            <a:ext cx="6148070" cy="49028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53589" marR="5080" indent="-2041525">
              <a:lnSpc>
                <a:spcPct val="100000"/>
              </a:lnSpc>
              <a:spcBef>
                <a:spcPts val="95"/>
              </a:spcBef>
            </a:pPr>
            <a:r>
              <a:rPr dirty="0" sz="16000" spc="65" b="1">
                <a:solidFill>
                  <a:srgbClr val="4D009A"/>
                </a:solidFill>
                <a:latin typeface="Microsoft JhengHei"/>
                <a:cs typeface="Microsoft JhengHei"/>
              </a:rPr>
              <a:t>第七章 </a:t>
            </a:r>
            <a:r>
              <a:rPr dirty="0" sz="16000" b="1">
                <a:solidFill>
                  <a:srgbClr val="4D009A"/>
                </a:solidFill>
                <a:latin typeface="Microsoft JhengHei"/>
                <a:cs typeface="Microsoft JhengHei"/>
              </a:rPr>
              <a:t>图</a:t>
            </a:r>
            <a:endParaRPr sz="16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202055"/>
            <a:ext cx="1312545" cy="702945"/>
          </a:xfrm>
          <a:custGeom>
            <a:avLst/>
            <a:gdLst/>
            <a:ahLst/>
            <a:cxnLst/>
            <a:rect l="l" t="t" r="r" b="b"/>
            <a:pathLst>
              <a:path w="1312545" h="702944">
                <a:moveTo>
                  <a:pt x="94411" y="609854"/>
                </a:moveTo>
                <a:lnTo>
                  <a:pt x="0" y="702945"/>
                </a:lnTo>
                <a:lnTo>
                  <a:pt x="130073" y="677164"/>
                </a:lnTo>
                <a:lnTo>
                  <a:pt x="121326" y="660654"/>
                </a:lnTo>
                <a:lnTo>
                  <a:pt x="106959" y="660654"/>
                </a:lnTo>
                <a:lnTo>
                  <a:pt x="95072" y="638302"/>
                </a:lnTo>
                <a:lnTo>
                  <a:pt x="106326" y="632343"/>
                </a:lnTo>
                <a:lnTo>
                  <a:pt x="94411" y="609854"/>
                </a:lnTo>
                <a:close/>
              </a:path>
              <a:path w="1312545" h="702944">
                <a:moveTo>
                  <a:pt x="106326" y="632343"/>
                </a:moveTo>
                <a:lnTo>
                  <a:pt x="95072" y="638302"/>
                </a:lnTo>
                <a:lnTo>
                  <a:pt x="106959" y="660654"/>
                </a:lnTo>
                <a:lnTo>
                  <a:pt x="118179" y="654714"/>
                </a:lnTo>
                <a:lnTo>
                  <a:pt x="106326" y="632343"/>
                </a:lnTo>
                <a:close/>
              </a:path>
              <a:path w="1312545" h="702944">
                <a:moveTo>
                  <a:pt x="118179" y="654714"/>
                </a:moveTo>
                <a:lnTo>
                  <a:pt x="106959" y="660654"/>
                </a:lnTo>
                <a:lnTo>
                  <a:pt x="121326" y="660654"/>
                </a:lnTo>
                <a:lnTo>
                  <a:pt x="118179" y="654714"/>
                </a:lnTo>
                <a:close/>
              </a:path>
              <a:path w="1312545" h="702944">
                <a:moveTo>
                  <a:pt x="1300733" y="0"/>
                </a:moveTo>
                <a:lnTo>
                  <a:pt x="106326" y="632343"/>
                </a:lnTo>
                <a:lnTo>
                  <a:pt x="118179" y="654714"/>
                </a:lnTo>
                <a:lnTo>
                  <a:pt x="1312545" y="22479"/>
                </a:lnTo>
                <a:lnTo>
                  <a:pt x="1300733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6785" y="2344547"/>
            <a:ext cx="474980" cy="703580"/>
          </a:xfrm>
          <a:custGeom>
            <a:avLst/>
            <a:gdLst/>
            <a:ahLst/>
            <a:cxnLst/>
            <a:rect l="l" t="t" r="r" b="b"/>
            <a:pathLst>
              <a:path w="474980" h="703580">
                <a:moveTo>
                  <a:pt x="393813" y="604811"/>
                </a:moveTo>
                <a:lnTo>
                  <a:pt x="372668" y="618870"/>
                </a:lnTo>
                <a:lnTo>
                  <a:pt x="474814" y="703452"/>
                </a:lnTo>
                <a:lnTo>
                  <a:pt x="447917" y="615441"/>
                </a:lnTo>
                <a:lnTo>
                  <a:pt x="400900" y="615441"/>
                </a:lnTo>
                <a:lnTo>
                  <a:pt x="393813" y="604811"/>
                </a:lnTo>
                <a:close/>
              </a:path>
              <a:path w="474980" h="703580">
                <a:moveTo>
                  <a:pt x="414932" y="590768"/>
                </a:moveTo>
                <a:lnTo>
                  <a:pt x="393813" y="604811"/>
                </a:lnTo>
                <a:lnTo>
                  <a:pt x="400900" y="615441"/>
                </a:lnTo>
                <a:lnTo>
                  <a:pt x="421982" y="601344"/>
                </a:lnTo>
                <a:lnTo>
                  <a:pt x="414932" y="590768"/>
                </a:lnTo>
                <a:close/>
              </a:path>
              <a:path w="474980" h="703580">
                <a:moveTo>
                  <a:pt x="436079" y="576706"/>
                </a:moveTo>
                <a:lnTo>
                  <a:pt x="414932" y="590768"/>
                </a:lnTo>
                <a:lnTo>
                  <a:pt x="421982" y="601344"/>
                </a:lnTo>
                <a:lnTo>
                  <a:pt x="400900" y="615441"/>
                </a:lnTo>
                <a:lnTo>
                  <a:pt x="447917" y="615441"/>
                </a:lnTo>
                <a:lnTo>
                  <a:pt x="436079" y="576706"/>
                </a:lnTo>
                <a:close/>
              </a:path>
              <a:path w="474980" h="703580">
                <a:moveTo>
                  <a:pt x="21132" y="0"/>
                </a:moveTo>
                <a:lnTo>
                  <a:pt x="0" y="14097"/>
                </a:lnTo>
                <a:lnTo>
                  <a:pt x="393813" y="604811"/>
                </a:lnTo>
                <a:lnTo>
                  <a:pt x="414932" y="590768"/>
                </a:lnTo>
                <a:lnTo>
                  <a:pt x="21132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6100" y="3009900"/>
            <a:ext cx="927100" cy="76200"/>
          </a:xfrm>
          <a:custGeom>
            <a:avLst/>
            <a:gdLst/>
            <a:ahLst/>
            <a:cxnLst/>
            <a:rect l="l" t="t" r="r" b="b"/>
            <a:pathLst>
              <a:path w="927100" h="76200">
                <a:moveTo>
                  <a:pt x="800100" y="0"/>
                </a:moveTo>
                <a:lnTo>
                  <a:pt x="800100" y="76200"/>
                </a:lnTo>
                <a:lnTo>
                  <a:pt x="884766" y="50800"/>
                </a:lnTo>
                <a:lnTo>
                  <a:pt x="812800" y="50800"/>
                </a:lnTo>
                <a:lnTo>
                  <a:pt x="812800" y="25400"/>
                </a:lnTo>
                <a:lnTo>
                  <a:pt x="884766" y="25400"/>
                </a:lnTo>
                <a:lnTo>
                  <a:pt x="800100" y="0"/>
                </a:lnTo>
                <a:close/>
              </a:path>
              <a:path w="927100" h="76200">
                <a:moveTo>
                  <a:pt x="8001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800100" y="50800"/>
                </a:lnTo>
                <a:lnTo>
                  <a:pt x="800100" y="25400"/>
                </a:lnTo>
                <a:close/>
              </a:path>
              <a:path w="927100" h="76200">
                <a:moveTo>
                  <a:pt x="884766" y="25400"/>
                </a:moveTo>
                <a:lnTo>
                  <a:pt x="812800" y="25400"/>
                </a:lnTo>
                <a:lnTo>
                  <a:pt x="812800" y="50800"/>
                </a:lnTo>
                <a:lnTo>
                  <a:pt x="884766" y="50800"/>
                </a:lnTo>
                <a:lnTo>
                  <a:pt x="927100" y="38100"/>
                </a:lnTo>
                <a:lnTo>
                  <a:pt x="884766" y="254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38400" y="1447800"/>
            <a:ext cx="549910" cy="1388110"/>
          </a:xfrm>
          <a:custGeom>
            <a:avLst/>
            <a:gdLst/>
            <a:ahLst/>
            <a:cxnLst/>
            <a:rect l="l" t="t" r="r" b="b"/>
            <a:pathLst>
              <a:path w="549910" h="1388110">
                <a:moveTo>
                  <a:pt x="57800" y="113776"/>
                </a:moveTo>
                <a:lnTo>
                  <a:pt x="34201" y="122979"/>
                </a:lnTo>
                <a:lnTo>
                  <a:pt x="526161" y="1387983"/>
                </a:lnTo>
                <a:lnTo>
                  <a:pt x="549782" y="1378839"/>
                </a:lnTo>
                <a:lnTo>
                  <a:pt x="57800" y="113776"/>
                </a:lnTo>
                <a:close/>
              </a:path>
              <a:path w="549910" h="1388110">
                <a:moveTo>
                  <a:pt x="0" y="0"/>
                </a:moveTo>
                <a:lnTo>
                  <a:pt x="10541" y="132207"/>
                </a:lnTo>
                <a:lnTo>
                  <a:pt x="34201" y="122979"/>
                </a:lnTo>
                <a:lnTo>
                  <a:pt x="29591" y="111125"/>
                </a:lnTo>
                <a:lnTo>
                  <a:pt x="53212" y="101980"/>
                </a:lnTo>
                <a:lnTo>
                  <a:pt x="79552" y="101980"/>
                </a:lnTo>
                <a:lnTo>
                  <a:pt x="0" y="0"/>
                </a:lnTo>
                <a:close/>
              </a:path>
              <a:path w="549910" h="1388110">
                <a:moveTo>
                  <a:pt x="53212" y="101980"/>
                </a:moveTo>
                <a:lnTo>
                  <a:pt x="29591" y="111125"/>
                </a:lnTo>
                <a:lnTo>
                  <a:pt x="34201" y="122979"/>
                </a:lnTo>
                <a:lnTo>
                  <a:pt x="57800" y="113776"/>
                </a:lnTo>
                <a:lnTo>
                  <a:pt x="53212" y="101980"/>
                </a:lnTo>
                <a:close/>
              </a:path>
              <a:path w="549910" h="1388110">
                <a:moveTo>
                  <a:pt x="79552" y="101980"/>
                </a:moveTo>
                <a:lnTo>
                  <a:pt x="53212" y="101980"/>
                </a:lnTo>
                <a:lnTo>
                  <a:pt x="57800" y="113776"/>
                </a:lnTo>
                <a:lnTo>
                  <a:pt x="81533" y="104521"/>
                </a:lnTo>
                <a:lnTo>
                  <a:pt x="79552" y="10198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97327" y="1201927"/>
            <a:ext cx="1236980" cy="703580"/>
          </a:xfrm>
          <a:custGeom>
            <a:avLst/>
            <a:gdLst/>
            <a:ahLst/>
            <a:cxnLst/>
            <a:rect l="l" t="t" r="r" b="b"/>
            <a:pathLst>
              <a:path w="1236979" h="703580">
                <a:moveTo>
                  <a:pt x="1119514" y="651832"/>
                </a:moveTo>
                <a:lnTo>
                  <a:pt x="1107059" y="673988"/>
                </a:lnTo>
                <a:lnTo>
                  <a:pt x="1236472" y="703072"/>
                </a:lnTo>
                <a:lnTo>
                  <a:pt x="1193128" y="658113"/>
                </a:lnTo>
                <a:lnTo>
                  <a:pt x="1130681" y="658113"/>
                </a:lnTo>
                <a:lnTo>
                  <a:pt x="1119514" y="651832"/>
                </a:lnTo>
                <a:close/>
              </a:path>
              <a:path w="1236979" h="703580">
                <a:moveTo>
                  <a:pt x="1131941" y="629724"/>
                </a:moveTo>
                <a:lnTo>
                  <a:pt x="1119514" y="651832"/>
                </a:lnTo>
                <a:lnTo>
                  <a:pt x="1130681" y="658113"/>
                </a:lnTo>
                <a:lnTo>
                  <a:pt x="1143127" y="636016"/>
                </a:lnTo>
                <a:lnTo>
                  <a:pt x="1131941" y="629724"/>
                </a:lnTo>
                <a:close/>
              </a:path>
              <a:path w="1236979" h="703580">
                <a:moveTo>
                  <a:pt x="1144397" y="607568"/>
                </a:moveTo>
                <a:lnTo>
                  <a:pt x="1131941" y="629724"/>
                </a:lnTo>
                <a:lnTo>
                  <a:pt x="1143127" y="636016"/>
                </a:lnTo>
                <a:lnTo>
                  <a:pt x="1130681" y="658113"/>
                </a:lnTo>
                <a:lnTo>
                  <a:pt x="1193128" y="658113"/>
                </a:lnTo>
                <a:lnTo>
                  <a:pt x="1144397" y="607568"/>
                </a:lnTo>
                <a:close/>
              </a:path>
              <a:path w="1236979" h="703580">
                <a:moveTo>
                  <a:pt x="12446" y="0"/>
                </a:moveTo>
                <a:lnTo>
                  <a:pt x="0" y="22098"/>
                </a:lnTo>
                <a:lnTo>
                  <a:pt x="1119514" y="651832"/>
                </a:lnTo>
                <a:lnTo>
                  <a:pt x="1131941" y="629724"/>
                </a:lnTo>
                <a:lnTo>
                  <a:pt x="12446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0600" y="2133600"/>
            <a:ext cx="1769745" cy="779145"/>
          </a:xfrm>
          <a:custGeom>
            <a:avLst/>
            <a:gdLst/>
            <a:ahLst/>
            <a:cxnLst/>
            <a:rect l="l" t="t" r="r" b="b"/>
            <a:pathLst>
              <a:path w="1769745" h="779144">
                <a:moveTo>
                  <a:pt x="121551" y="38983"/>
                </a:moveTo>
                <a:lnTo>
                  <a:pt x="111391" y="62334"/>
                </a:lnTo>
                <a:lnTo>
                  <a:pt x="1759204" y="778763"/>
                </a:lnTo>
                <a:lnTo>
                  <a:pt x="1769364" y="755396"/>
                </a:lnTo>
                <a:lnTo>
                  <a:pt x="121551" y="38983"/>
                </a:lnTo>
                <a:close/>
              </a:path>
              <a:path w="1769745" h="779144">
                <a:moveTo>
                  <a:pt x="0" y="0"/>
                </a:moveTo>
                <a:lnTo>
                  <a:pt x="101269" y="85598"/>
                </a:lnTo>
                <a:lnTo>
                  <a:pt x="111391" y="62334"/>
                </a:lnTo>
                <a:lnTo>
                  <a:pt x="99758" y="57276"/>
                </a:lnTo>
                <a:lnTo>
                  <a:pt x="109880" y="33909"/>
                </a:lnTo>
                <a:lnTo>
                  <a:pt x="123759" y="33909"/>
                </a:lnTo>
                <a:lnTo>
                  <a:pt x="131660" y="15748"/>
                </a:lnTo>
                <a:lnTo>
                  <a:pt x="0" y="0"/>
                </a:lnTo>
                <a:close/>
              </a:path>
              <a:path w="1769745" h="779144">
                <a:moveTo>
                  <a:pt x="109880" y="33909"/>
                </a:moveTo>
                <a:lnTo>
                  <a:pt x="99758" y="57276"/>
                </a:lnTo>
                <a:lnTo>
                  <a:pt x="111391" y="62334"/>
                </a:lnTo>
                <a:lnTo>
                  <a:pt x="121551" y="38983"/>
                </a:lnTo>
                <a:lnTo>
                  <a:pt x="109880" y="33909"/>
                </a:lnTo>
                <a:close/>
              </a:path>
              <a:path w="1769745" h="779144">
                <a:moveTo>
                  <a:pt x="123759" y="33909"/>
                </a:moveTo>
                <a:lnTo>
                  <a:pt x="109880" y="33909"/>
                </a:lnTo>
                <a:lnTo>
                  <a:pt x="121551" y="38983"/>
                </a:lnTo>
                <a:lnTo>
                  <a:pt x="123759" y="33909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0200" y="2117470"/>
            <a:ext cx="1997710" cy="702310"/>
          </a:xfrm>
          <a:custGeom>
            <a:avLst/>
            <a:gdLst/>
            <a:ahLst/>
            <a:cxnLst/>
            <a:rect l="l" t="t" r="r" b="b"/>
            <a:pathLst>
              <a:path w="1997710" h="702310">
                <a:moveTo>
                  <a:pt x="107568" y="624331"/>
                </a:moveTo>
                <a:lnTo>
                  <a:pt x="0" y="701928"/>
                </a:lnTo>
                <a:lnTo>
                  <a:pt x="132461" y="696340"/>
                </a:lnTo>
                <a:lnTo>
                  <a:pt x="125612" y="676528"/>
                </a:lnTo>
                <a:lnTo>
                  <a:pt x="112141" y="676528"/>
                </a:lnTo>
                <a:lnTo>
                  <a:pt x="103886" y="652526"/>
                </a:lnTo>
                <a:lnTo>
                  <a:pt x="115879" y="648374"/>
                </a:lnTo>
                <a:lnTo>
                  <a:pt x="107568" y="624331"/>
                </a:lnTo>
                <a:close/>
              </a:path>
              <a:path w="1997710" h="702310">
                <a:moveTo>
                  <a:pt x="115879" y="648374"/>
                </a:moveTo>
                <a:lnTo>
                  <a:pt x="103886" y="652526"/>
                </a:lnTo>
                <a:lnTo>
                  <a:pt x="112141" y="676528"/>
                </a:lnTo>
                <a:lnTo>
                  <a:pt x="124172" y="672364"/>
                </a:lnTo>
                <a:lnTo>
                  <a:pt x="115879" y="648374"/>
                </a:lnTo>
                <a:close/>
              </a:path>
              <a:path w="1997710" h="702310">
                <a:moveTo>
                  <a:pt x="124172" y="672364"/>
                </a:moveTo>
                <a:lnTo>
                  <a:pt x="112141" y="676528"/>
                </a:lnTo>
                <a:lnTo>
                  <a:pt x="125612" y="676528"/>
                </a:lnTo>
                <a:lnTo>
                  <a:pt x="124172" y="672364"/>
                </a:lnTo>
                <a:close/>
              </a:path>
              <a:path w="1997710" h="702310">
                <a:moveTo>
                  <a:pt x="1989074" y="0"/>
                </a:moveTo>
                <a:lnTo>
                  <a:pt x="115879" y="648374"/>
                </a:lnTo>
                <a:lnTo>
                  <a:pt x="124172" y="672364"/>
                </a:lnTo>
                <a:lnTo>
                  <a:pt x="1997328" y="24002"/>
                </a:lnTo>
                <a:lnTo>
                  <a:pt x="1989074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57400" y="990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4"/>
                </a:lnTo>
                <a:lnTo>
                  <a:pt x="100793" y="45541"/>
                </a:lnTo>
                <a:lnTo>
                  <a:pt x="66960" y="78104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4"/>
                </a:lnTo>
                <a:lnTo>
                  <a:pt x="356406" y="45541"/>
                </a:lnTo>
                <a:lnTo>
                  <a:pt x="317575" y="20954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7400" y="990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4"/>
                </a:lnTo>
                <a:lnTo>
                  <a:pt x="100793" y="45541"/>
                </a:lnTo>
                <a:lnTo>
                  <a:pt x="139624" y="20954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5"/>
                </a:lnTo>
                <a:lnTo>
                  <a:pt x="356406" y="487858"/>
                </a:lnTo>
                <a:lnTo>
                  <a:pt x="317575" y="512445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3400" y="1905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29" y="5417"/>
                </a:lnTo>
                <a:lnTo>
                  <a:pt x="139619" y="20954"/>
                </a:lnTo>
                <a:lnTo>
                  <a:pt x="100788" y="45541"/>
                </a:lnTo>
                <a:lnTo>
                  <a:pt x="66955" y="78104"/>
                </a:lnTo>
                <a:lnTo>
                  <a:pt x="39041" y="117574"/>
                </a:lnTo>
                <a:lnTo>
                  <a:pt x="17964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4" y="370522"/>
                </a:lnTo>
                <a:lnTo>
                  <a:pt x="39041" y="415825"/>
                </a:lnTo>
                <a:lnTo>
                  <a:pt x="66955" y="455295"/>
                </a:lnTo>
                <a:lnTo>
                  <a:pt x="100788" y="487858"/>
                </a:lnTo>
                <a:lnTo>
                  <a:pt x="139619" y="512445"/>
                </a:lnTo>
                <a:lnTo>
                  <a:pt x="182529" y="527982"/>
                </a:lnTo>
                <a:lnTo>
                  <a:pt x="228600" y="533400"/>
                </a:lnTo>
                <a:lnTo>
                  <a:pt x="274670" y="527982"/>
                </a:lnTo>
                <a:lnTo>
                  <a:pt x="317580" y="512445"/>
                </a:lnTo>
                <a:lnTo>
                  <a:pt x="356411" y="487858"/>
                </a:lnTo>
                <a:lnTo>
                  <a:pt x="390244" y="455295"/>
                </a:lnTo>
                <a:lnTo>
                  <a:pt x="418158" y="415825"/>
                </a:lnTo>
                <a:lnTo>
                  <a:pt x="439235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5" y="162877"/>
                </a:lnTo>
                <a:lnTo>
                  <a:pt x="418158" y="117574"/>
                </a:lnTo>
                <a:lnTo>
                  <a:pt x="390244" y="78104"/>
                </a:lnTo>
                <a:lnTo>
                  <a:pt x="356411" y="45541"/>
                </a:lnTo>
                <a:lnTo>
                  <a:pt x="317580" y="20954"/>
                </a:lnTo>
                <a:lnTo>
                  <a:pt x="274670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3400" y="1905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4" y="162877"/>
                </a:lnTo>
                <a:lnTo>
                  <a:pt x="39041" y="117574"/>
                </a:lnTo>
                <a:lnTo>
                  <a:pt x="66955" y="78104"/>
                </a:lnTo>
                <a:lnTo>
                  <a:pt x="100788" y="45541"/>
                </a:lnTo>
                <a:lnTo>
                  <a:pt x="139619" y="20954"/>
                </a:lnTo>
                <a:lnTo>
                  <a:pt x="182529" y="5417"/>
                </a:lnTo>
                <a:lnTo>
                  <a:pt x="228600" y="0"/>
                </a:lnTo>
                <a:lnTo>
                  <a:pt x="274670" y="5417"/>
                </a:lnTo>
                <a:lnTo>
                  <a:pt x="317580" y="20954"/>
                </a:lnTo>
                <a:lnTo>
                  <a:pt x="356411" y="45541"/>
                </a:lnTo>
                <a:lnTo>
                  <a:pt x="390244" y="78104"/>
                </a:lnTo>
                <a:lnTo>
                  <a:pt x="418158" y="117574"/>
                </a:lnTo>
                <a:lnTo>
                  <a:pt x="439235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5" y="370522"/>
                </a:lnTo>
                <a:lnTo>
                  <a:pt x="418158" y="415825"/>
                </a:lnTo>
                <a:lnTo>
                  <a:pt x="390244" y="455295"/>
                </a:lnTo>
                <a:lnTo>
                  <a:pt x="356411" y="487858"/>
                </a:lnTo>
                <a:lnTo>
                  <a:pt x="317580" y="512445"/>
                </a:lnTo>
                <a:lnTo>
                  <a:pt x="274670" y="527982"/>
                </a:lnTo>
                <a:lnTo>
                  <a:pt x="228600" y="533400"/>
                </a:lnTo>
                <a:lnTo>
                  <a:pt x="182529" y="527982"/>
                </a:lnTo>
                <a:lnTo>
                  <a:pt x="139619" y="512445"/>
                </a:lnTo>
                <a:lnTo>
                  <a:pt x="100788" y="487858"/>
                </a:lnTo>
                <a:lnTo>
                  <a:pt x="66955" y="455295"/>
                </a:lnTo>
                <a:lnTo>
                  <a:pt x="39041" y="415825"/>
                </a:lnTo>
                <a:lnTo>
                  <a:pt x="17964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81400" y="1905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4"/>
                </a:lnTo>
                <a:lnTo>
                  <a:pt x="100793" y="45541"/>
                </a:lnTo>
                <a:lnTo>
                  <a:pt x="66960" y="78104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4"/>
                </a:lnTo>
                <a:lnTo>
                  <a:pt x="356406" y="45541"/>
                </a:lnTo>
                <a:lnTo>
                  <a:pt x="317575" y="20954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81400" y="1905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4"/>
                </a:lnTo>
                <a:lnTo>
                  <a:pt x="100793" y="45541"/>
                </a:lnTo>
                <a:lnTo>
                  <a:pt x="139624" y="20954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5"/>
                </a:lnTo>
                <a:lnTo>
                  <a:pt x="356406" y="487858"/>
                </a:lnTo>
                <a:lnTo>
                  <a:pt x="317575" y="512445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1600" y="2819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4"/>
                </a:lnTo>
                <a:lnTo>
                  <a:pt x="100793" y="45541"/>
                </a:lnTo>
                <a:lnTo>
                  <a:pt x="66960" y="78104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4"/>
                </a:lnTo>
                <a:lnTo>
                  <a:pt x="356406" y="45541"/>
                </a:lnTo>
                <a:lnTo>
                  <a:pt x="317575" y="20954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71600" y="2819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4"/>
                </a:lnTo>
                <a:lnTo>
                  <a:pt x="100793" y="45541"/>
                </a:lnTo>
                <a:lnTo>
                  <a:pt x="139624" y="20954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5"/>
                </a:lnTo>
                <a:lnTo>
                  <a:pt x="356406" y="487858"/>
                </a:lnTo>
                <a:lnTo>
                  <a:pt x="317575" y="512445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43200" y="2819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4"/>
                </a:lnTo>
                <a:lnTo>
                  <a:pt x="100793" y="45541"/>
                </a:lnTo>
                <a:lnTo>
                  <a:pt x="66960" y="78104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4"/>
                </a:lnTo>
                <a:lnTo>
                  <a:pt x="356406" y="45541"/>
                </a:lnTo>
                <a:lnTo>
                  <a:pt x="317575" y="20954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43200" y="2819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4"/>
                </a:lnTo>
                <a:lnTo>
                  <a:pt x="100793" y="45541"/>
                </a:lnTo>
                <a:lnTo>
                  <a:pt x="139624" y="20954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5"/>
                </a:lnTo>
                <a:lnTo>
                  <a:pt x="356406" y="487858"/>
                </a:lnTo>
                <a:lnTo>
                  <a:pt x="317575" y="512445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59740" y="97281"/>
            <a:ext cx="35909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000066"/>
                </a:solidFill>
                <a:latin typeface="Microsoft YaHei"/>
                <a:cs typeface="Microsoft YaHei"/>
              </a:rPr>
              <a:t>对</a:t>
            </a:r>
            <a:r>
              <a:rPr dirty="0" sz="4000" spc="5" b="1">
                <a:solidFill>
                  <a:srgbClr val="000066"/>
                </a:solidFill>
                <a:latin typeface="Microsoft YaHei"/>
                <a:cs typeface="Microsoft YaHei"/>
              </a:rPr>
              <a:t>有向</a:t>
            </a:r>
            <a:r>
              <a:rPr dirty="0" sz="4000" spc="15" b="1">
                <a:solidFill>
                  <a:srgbClr val="000066"/>
                </a:solidFill>
                <a:latin typeface="Microsoft YaHei"/>
                <a:cs typeface="Microsoft YaHei"/>
              </a:rPr>
              <a:t>图</a:t>
            </a:r>
            <a:r>
              <a:rPr dirty="0" sz="4000" spc="5" b="1">
                <a:solidFill>
                  <a:srgbClr val="000066"/>
                </a:solidFill>
                <a:latin typeface="Microsoft YaHei"/>
                <a:cs typeface="Microsoft YaHei"/>
              </a:rPr>
              <a:t>来</a:t>
            </a:r>
            <a:r>
              <a:rPr dirty="0" sz="4000" spc="10" b="1">
                <a:solidFill>
                  <a:srgbClr val="000066"/>
                </a:solidFill>
                <a:latin typeface="Microsoft YaHei"/>
                <a:cs typeface="Microsoft YaHei"/>
              </a:rPr>
              <a:t>说</a:t>
            </a:r>
            <a:r>
              <a:rPr dirty="0" sz="4000" spc="-5">
                <a:solidFill>
                  <a:srgbClr val="000066"/>
                </a:solidFill>
              </a:rPr>
              <a:t>，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1375" y="1516171"/>
            <a:ext cx="4375785" cy="477012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2762250" algn="l"/>
              </a:tabLst>
            </a:pP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顶点</a:t>
            </a:r>
            <a:r>
              <a:rPr dirty="0" sz="3600" spc="-10">
                <a:solidFill>
                  <a:srgbClr val="000066"/>
                </a:solidFill>
                <a:latin typeface="SimSun"/>
                <a:cs typeface="SimSun"/>
              </a:rPr>
              <a:t>的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出度</a:t>
            </a:r>
            <a:r>
              <a:rPr dirty="0" sz="3600" spc="770" b="1">
                <a:solidFill>
                  <a:srgbClr val="000066"/>
                </a:solidFill>
                <a:latin typeface="Microsoft YaHei"/>
                <a:cs typeface="Microsoft YaHei"/>
              </a:rPr>
              <a:t>:	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以顶点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3600">
                <a:solidFill>
                  <a:srgbClr val="000066"/>
                </a:solidFill>
                <a:latin typeface="Times New Roman"/>
                <a:cs typeface="Times New Roman"/>
              </a:rPr>
              <a:t>v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为弧尾的弧的数目；</a:t>
            </a:r>
            <a:endParaRPr sz="3600">
              <a:latin typeface="SimSun"/>
              <a:cs typeface="SimSun"/>
            </a:endParaRPr>
          </a:p>
          <a:p>
            <a:pPr marL="12700" marR="5080">
              <a:lnSpc>
                <a:spcPct val="125000"/>
              </a:lnSpc>
              <a:spcBef>
                <a:spcPts val="2405"/>
              </a:spcBef>
              <a:tabLst>
                <a:tab pos="2762250" algn="l"/>
              </a:tabLst>
            </a:pP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顶点</a:t>
            </a: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的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入度</a:t>
            </a:r>
            <a:r>
              <a:rPr dirty="0" sz="3600" spc="770" b="1">
                <a:solidFill>
                  <a:srgbClr val="000066"/>
                </a:solidFill>
                <a:latin typeface="Microsoft YaHei"/>
                <a:cs typeface="Microsoft YaHei"/>
              </a:rPr>
              <a:t>:</a:t>
            </a:r>
            <a:r>
              <a:rPr dirty="0" sz="3600" b="1">
                <a:solidFill>
                  <a:srgbClr val="000066"/>
                </a:solidFill>
                <a:latin typeface="Microsoft YaHei"/>
                <a:cs typeface="Microsoft YaHei"/>
              </a:rPr>
              <a:t>	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以顶</a:t>
            </a: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v 为弧头的弧的数</a:t>
            </a:r>
            <a:r>
              <a:rPr dirty="0" sz="3600" spc="-15">
                <a:solidFill>
                  <a:srgbClr val="000066"/>
                </a:solidFill>
                <a:latin typeface="SimSun"/>
                <a:cs typeface="SimSun"/>
              </a:rPr>
              <a:t>目</a:t>
            </a:r>
            <a:r>
              <a:rPr dirty="0" sz="3600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顶点</a:t>
            </a:r>
            <a:r>
              <a:rPr dirty="0" sz="3600" spc="-10">
                <a:solidFill>
                  <a:srgbClr val="000066"/>
                </a:solidFill>
                <a:latin typeface="SimSun"/>
                <a:cs typeface="SimSun"/>
              </a:rPr>
              <a:t>的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度</a:t>
            </a:r>
            <a:r>
              <a:rPr dirty="0" sz="3600" spc="-25" b="1">
                <a:solidFill>
                  <a:srgbClr val="800000"/>
                </a:solidFill>
                <a:latin typeface="Microsoft YaHei"/>
                <a:cs typeface="Microsoft YaHei"/>
              </a:rPr>
              <a:t>(</a:t>
            </a:r>
            <a:r>
              <a:rPr dirty="0" sz="3600" spc="-25" b="1">
                <a:solidFill>
                  <a:srgbClr val="800000"/>
                </a:solidFill>
                <a:latin typeface="Times New Roman"/>
                <a:cs typeface="Times New Roman"/>
              </a:rPr>
              <a:t>TD</a:t>
            </a:r>
            <a:r>
              <a:rPr dirty="0" sz="3600" spc="-25" b="1">
                <a:solidFill>
                  <a:srgbClr val="800000"/>
                </a:solidFill>
                <a:latin typeface="Microsoft YaHei"/>
                <a:cs typeface="Microsoft YaHei"/>
              </a:rPr>
              <a:t>)=</a:t>
            </a:r>
            <a:endParaRPr sz="3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出度</a:t>
            </a:r>
            <a:r>
              <a:rPr dirty="0" sz="3600" spc="-25" b="1">
                <a:solidFill>
                  <a:srgbClr val="800000"/>
                </a:solidFill>
                <a:latin typeface="Microsoft YaHei"/>
                <a:cs typeface="Microsoft YaHei"/>
              </a:rPr>
              <a:t>(</a:t>
            </a:r>
            <a:r>
              <a:rPr dirty="0" sz="3600" spc="-25" b="1">
                <a:solidFill>
                  <a:srgbClr val="800000"/>
                </a:solidFill>
                <a:latin typeface="Times New Roman"/>
                <a:cs typeface="Times New Roman"/>
              </a:rPr>
              <a:t>OD</a:t>
            </a:r>
            <a:r>
              <a:rPr dirty="0" sz="3600" spc="-25" b="1">
                <a:solidFill>
                  <a:srgbClr val="800000"/>
                </a:solidFill>
                <a:latin typeface="Microsoft YaHei"/>
                <a:cs typeface="Microsoft YaHei"/>
              </a:rPr>
              <a:t>)+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入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度</a:t>
            </a:r>
            <a:r>
              <a:rPr dirty="0" sz="3600" spc="200" b="1">
                <a:solidFill>
                  <a:srgbClr val="800000"/>
                </a:solidFill>
                <a:latin typeface="Microsoft YaHei"/>
                <a:cs typeface="Microsoft YaHei"/>
              </a:rPr>
              <a:t>(</a:t>
            </a:r>
            <a:r>
              <a:rPr dirty="0" sz="3600" spc="200" b="1">
                <a:solidFill>
                  <a:srgbClr val="800000"/>
                </a:solidFill>
                <a:latin typeface="Times New Roman"/>
                <a:cs typeface="Times New Roman"/>
              </a:rPr>
              <a:t>ID</a:t>
            </a:r>
            <a:r>
              <a:rPr dirty="0" sz="3600" spc="200" b="1">
                <a:solidFill>
                  <a:srgbClr val="800000"/>
                </a:solidFill>
                <a:latin typeface="Microsoft YaHei"/>
                <a:cs typeface="Microsoft YaHei"/>
              </a:rPr>
              <a:t>)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690" y="955294"/>
            <a:ext cx="3608704" cy="547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2987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  <a:p>
            <a:pPr algn="ctr" marL="229235">
              <a:lnSpc>
                <a:spcPct val="100000"/>
              </a:lnSpc>
              <a:spcBef>
                <a:spcPts val="2880"/>
              </a:spcBef>
              <a:tabLst>
                <a:tab pos="3277870" algn="l"/>
              </a:tabLst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algn="ctr" marL="205104">
              <a:lnSpc>
                <a:spcPct val="100000"/>
              </a:lnSpc>
              <a:spcBef>
                <a:spcPts val="2880"/>
              </a:spcBef>
              <a:tabLst>
                <a:tab pos="1602740" algn="l"/>
              </a:tabLst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C	F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dirty="0" sz="3600" spc="10" b="1">
                <a:solidFill>
                  <a:srgbClr val="000066"/>
                </a:solidFill>
                <a:latin typeface="Microsoft YaHei"/>
                <a:cs typeface="Microsoft YaHei"/>
              </a:rPr>
              <a:t>例如</a:t>
            </a:r>
            <a:r>
              <a:rPr dirty="0" sz="3600" spc="770" b="1">
                <a:solidFill>
                  <a:srgbClr val="000066"/>
                </a:solidFill>
                <a:latin typeface="Microsoft YaHei"/>
                <a:cs typeface="Microsoft YaHei"/>
              </a:rPr>
              <a:t>:</a:t>
            </a:r>
            <a:endParaRPr sz="3600">
              <a:latin typeface="Microsoft YaHei"/>
              <a:cs typeface="Microsoft YaHei"/>
            </a:endParaRPr>
          </a:p>
          <a:p>
            <a:pPr marL="638175">
              <a:lnSpc>
                <a:spcPct val="100000"/>
              </a:lnSpc>
              <a:spcBef>
                <a:spcPts val="1045"/>
              </a:spcBef>
            </a:pPr>
            <a:r>
              <a:rPr dirty="0" sz="3600" spc="-5" b="1">
                <a:solidFill>
                  <a:srgbClr val="000066"/>
                </a:solidFill>
                <a:latin typeface="Times New Roman"/>
                <a:cs typeface="Times New Roman"/>
              </a:rPr>
              <a:t>OD(B) =</a:t>
            </a:r>
            <a:r>
              <a:rPr dirty="0" sz="3600" spc="-6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66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  <a:p>
            <a:pPr marL="638175">
              <a:lnSpc>
                <a:spcPct val="100000"/>
              </a:lnSpc>
              <a:spcBef>
                <a:spcPts val="1930"/>
              </a:spcBef>
            </a:pPr>
            <a:r>
              <a:rPr dirty="0" sz="3600" spc="-5" b="1">
                <a:solidFill>
                  <a:srgbClr val="000066"/>
                </a:solidFill>
                <a:latin typeface="Times New Roman"/>
                <a:cs typeface="Times New Roman"/>
              </a:rPr>
              <a:t>ID(B) </a:t>
            </a: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=</a:t>
            </a:r>
            <a:r>
              <a:rPr dirty="0" sz="3600" spc="-7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  <a:p>
            <a:pPr marL="638175">
              <a:lnSpc>
                <a:spcPct val="100000"/>
              </a:lnSpc>
              <a:spcBef>
                <a:spcPts val="2035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TD(B) =</a:t>
            </a:r>
            <a:r>
              <a:rPr dirty="0" sz="3600" spc="-2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53400" y="381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5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5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01025" y="4286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01025" y="4286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53400" y="381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817" y="470408"/>
            <a:ext cx="55397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0" b="1">
                <a:solidFill>
                  <a:srgbClr val="6600CC"/>
                </a:solidFill>
                <a:latin typeface="Microsoft YaHei"/>
                <a:cs typeface="Microsoft YaHei"/>
              </a:rPr>
              <a:t>何谓“拓扑排序”？</a:t>
            </a:r>
            <a:endParaRPr sz="48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5855"/>
            <a:ext cx="8564245" cy="4776470"/>
          </a:xfrm>
          <a:prstGeom prst="rect">
            <a:avLst/>
          </a:prstGeom>
        </p:spPr>
        <p:txBody>
          <a:bodyPr wrap="square" lIns="0" tIns="235585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1855"/>
              </a:spcBef>
            </a:pP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对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有向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图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进行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如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下操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作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：</a:t>
            </a:r>
            <a:endParaRPr sz="4000">
              <a:latin typeface="SimSun"/>
              <a:cs typeface="SimSun"/>
            </a:endParaRPr>
          </a:p>
          <a:p>
            <a:pPr marL="12700" marR="5080" indent="560705">
              <a:lnSpc>
                <a:spcPct val="99700"/>
              </a:lnSpc>
              <a:spcBef>
                <a:spcPts val="2135"/>
              </a:spcBef>
            </a:pPr>
            <a:r>
              <a:rPr dirty="0" sz="4800">
                <a:solidFill>
                  <a:srgbClr val="800000"/>
                </a:solidFill>
                <a:latin typeface="SimSun"/>
                <a:cs typeface="SimSun"/>
              </a:rPr>
              <a:t>按照有向图给出的次序关</a:t>
            </a:r>
            <a:r>
              <a:rPr dirty="0" sz="4800" spc="5">
                <a:solidFill>
                  <a:srgbClr val="800000"/>
                </a:solidFill>
                <a:latin typeface="SimSun"/>
                <a:cs typeface="SimSun"/>
              </a:rPr>
              <a:t>系</a:t>
            </a:r>
            <a:r>
              <a:rPr dirty="0" sz="4800">
                <a:solidFill>
                  <a:srgbClr val="800000"/>
                </a:solidFill>
                <a:latin typeface="SimSun"/>
                <a:cs typeface="SimSun"/>
              </a:rPr>
              <a:t>，  </a:t>
            </a:r>
            <a:r>
              <a:rPr dirty="0" sz="4800">
                <a:solidFill>
                  <a:srgbClr val="800000"/>
                </a:solidFill>
                <a:latin typeface="SimSun"/>
                <a:cs typeface="SimSun"/>
              </a:rPr>
              <a:t>将图中顶点排成一个线性序列， </a:t>
            </a:r>
            <a:r>
              <a:rPr dirty="0" sz="4800">
                <a:solidFill>
                  <a:srgbClr val="800000"/>
                </a:solidFill>
                <a:latin typeface="SimSun"/>
                <a:cs typeface="SimSun"/>
              </a:rPr>
              <a:t>对于有向图中没有限定次序关 系的顶点，则可以人为加上任 意的次序关系。</a:t>
            </a:r>
            <a:endParaRPr sz="4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350" y="24923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2140" y="1835607"/>
            <a:ext cx="5106670" cy="1129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例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如：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对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于下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列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有向图</a:t>
            </a:r>
            <a:endParaRPr sz="4000">
              <a:latin typeface="SimSun"/>
              <a:cs typeface="SimSun"/>
            </a:endParaRPr>
          </a:p>
          <a:p>
            <a:pPr marL="884555">
              <a:lnSpc>
                <a:spcPct val="100000"/>
              </a:lnSpc>
              <a:spcBef>
                <a:spcPts val="55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8750" y="30892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950" y="30892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0" y="17966"/>
                </a:lnTo>
                <a:lnTo>
                  <a:pt x="356411" y="39045"/>
                </a:lnTo>
                <a:lnTo>
                  <a:pt x="390244" y="66960"/>
                </a:lnTo>
                <a:lnTo>
                  <a:pt x="418158" y="100793"/>
                </a:lnTo>
                <a:lnTo>
                  <a:pt x="439235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5" y="317575"/>
                </a:lnTo>
                <a:lnTo>
                  <a:pt x="418158" y="356406"/>
                </a:lnTo>
                <a:lnTo>
                  <a:pt x="390244" y="390239"/>
                </a:lnTo>
                <a:lnTo>
                  <a:pt x="356411" y="418154"/>
                </a:lnTo>
                <a:lnTo>
                  <a:pt x="317580" y="439233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7800" y="3048381"/>
            <a:ext cx="31940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3350" y="3622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73453" y="3581780"/>
            <a:ext cx="31940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916" y="2708275"/>
            <a:ext cx="855980" cy="474980"/>
          </a:xfrm>
          <a:custGeom>
            <a:avLst/>
            <a:gdLst/>
            <a:ahLst/>
            <a:cxnLst/>
            <a:rect l="l" t="t" r="r" b="b"/>
            <a:pathLst>
              <a:path w="855980" h="474980">
                <a:moveTo>
                  <a:pt x="767698" y="33422"/>
                </a:moveTo>
                <a:lnTo>
                  <a:pt x="0" y="452120"/>
                </a:lnTo>
                <a:lnTo>
                  <a:pt x="12166" y="474472"/>
                </a:lnTo>
                <a:lnTo>
                  <a:pt x="779729" y="55737"/>
                </a:lnTo>
                <a:lnTo>
                  <a:pt x="788489" y="36483"/>
                </a:lnTo>
                <a:lnTo>
                  <a:pt x="767698" y="33422"/>
                </a:lnTo>
                <a:close/>
              </a:path>
              <a:path w="855980" h="474980">
                <a:moveTo>
                  <a:pt x="830307" y="25400"/>
                </a:moveTo>
                <a:lnTo>
                  <a:pt x="782408" y="25400"/>
                </a:lnTo>
                <a:lnTo>
                  <a:pt x="794600" y="47625"/>
                </a:lnTo>
                <a:lnTo>
                  <a:pt x="779729" y="55737"/>
                </a:lnTo>
                <a:lnTo>
                  <a:pt x="762215" y="94234"/>
                </a:lnTo>
                <a:lnTo>
                  <a:pt x="830307" y="25400"/>
                </a:lnTo>
                <a:close/>
              </a:path>
              <a:path w="855980" h="474980">
                <a:moveTo>
                  <a:pt x="788489" y="36483"/>
                </a:moveTo>
                <a:lnTo>
                  <a:pt x="779729" y="55737"/>
                </a:lnTo>
                <a:lnTo>
                  <a:pt x="794600" y="47625"/>
                </a:lnTo>
                <a:lnTo>
                  <a:pt x="788489" y="36483"/>
                </a:lnTo>
                <a:close/>
              </a:path>
              <a:path w="855980" h="474980">
                <a:moveTo>
                  <a:pt x="782408" y="25400"/>
                </a:moveTo>
                <a:lnTo>
                  <a:pt x="767698" y="33422"/>
                </a:lnTo>
                <a:lnTo>
                  <a:pt x="788467" y="36443"/>
                </a:lnTo>
                <a:lnTo>
                  <a:pt x="782408" y="25400"/>
                </a:lnTo>
                <a:close/>
              </a:path>
              <a:path w="855980" h="474980">
                <a:moveTo>
                  <a:pt x="855433" y="0"/>
                </a:moveTo>
                <a:lnTo>
                  <a:pt x="725639" y="27304"/>
                </a:lnTo>
                <a:lnTo>
                  <a:pt x="767698" y="33422"/>
                </a:lnTo>
                <a:lnTo>
                  <a:pt x="782408" y="25400"/>
                </a:lnTo>
                <a:lnTo>
                  <a:pt x="830307" y="25400"/>
                </a:lnTo>
                <a:lnTo>
                  <a:pt x="85543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2338" y="3453638"/>
            <a:ext cx="931544" cy="398145"/>
          </a:xfrm>
          <a:custGeom>
            <a:avLst/>
            <a:gdLst/>
            <a:ahLst/>
            <a:cxnLst/>
            <a:rect l="l" t="t" r="r" b="b"/>
            <a:pathLst>
              <a:path w="931544" h="398145">
                <a:moveTo>
                  <a:pt x="840049" y="373536"/>
                </a:moveTo>
                <a:lnTo>
                  <a:pt x="799185" y="383920"/>
                </a:lnTo>
                <a:lnTo>
                  <a:pt x="931011" y="397637"/>
                </a:lnTo>
                <a:lnTo>
                  <a:pt x="909620" y="380111"/>
                </a:lnTo>
                <a:lnTo>
                  <a:pt x="855827" y="380111"/>
                </a:lnTo>
                <a:lnTo>
                  <a:pt x="840049" y="373536"/>
                </a:lnTo>
                <a:close/>
              </a:path>
              <a:path w="931544" h="398145">
                <a:moveTo>
                  <a:pt x="849914" y="350077"/>
                </a:moveTo>
                <a:lnTo>
                  <a:pt x="860653" y="368300"/>
                </a:lnTo>
                <a:lnTo>
                  <a:pt x="840049" y="373536"/>
                </a:lnTo>
                <a:lnTo>
                  <a:pt x="855827" y="380111"/>
                </a:lnTo>
                <a:lnTo>
                  <a:pt x="865606" y="356616"/>
                </a:lnTo>
                <a:lnTo>
                  <a:pt x="849914" y="350077"/>
                </a:lnTo>
                <a:close/>
              </a:path>
              <a:path w="931544" h="398145">
                <a:moveTo>
                  <a:pt x="828395" y="313563"/>
                </a:moveTo>
                <a:lnTo>
                  <a:pt x="849914" y="350077"/>
                </a:lnTo>
                <a:lnTo>
                  <a:pt x="865606" y="356616"/>
                </a:lnTo>
                <a:lnTo>
                  <a:pt x="855827" y="380111"/>
                </a:lnTo>
                <a:lnTo>
                  <a:pt x="909620" y="380111"/>
                </a:lnTo>
                <a:lnTo>
                  <a:pt x="828395" y="313563"/>
                </a:lnTo>
                <a:close/>
              </a:path>
              <a:path w="931544" h="398145">
                <a:moveTo>
                  <a:pt x="9779" y="0"/>
                </a:moveTo>
                <a:lnTo>
                  <a:pt x="0" y="23495"/>
                </a:lnTo>
                <a:lnTo>
                  <a:pt x="840049" y="373536"/>
                </a:lnTo>
                <a:lnTo>
                  <a:pt x="860653" y="368300"/>
                </a:lnTo>
                <a:lnTo>
                  <a:pt x="849914" y="350077"/>
                </a:lnTo>
                <a:lnTo>
                  <a:pt x="977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43913" y="2767838"/>
            <a:ext cx="931544" cy="398145"/>
          </a:xfrm>
          <a:custGeom>
            <a:avLst/>
            <a:gdLst/>
            <a:ahLst/>
            <a:cxnLst/>
            <a:rect l="l" t="t" r="r" b="b"/>
            <a:pathLst>
              <a:path w="931544" h="398144">
                <a:moveTo>
                  <a:pt x="840074" y="373536"/>
                </a:moveTo>
                <a:lnTo>
                  <a:pt x="799211" y="383921"/>
                </a:lnTo>
                <a:lnTo>
                  <a:pt x="931037" y="397637"/>
                </a:lnTo>
                <a:lnTo>
                  <a:pt x="909645" y="380111"/>
                </a:lnTo>
                <a:lnTo>
                  <a:pt x="855853" y="380111"/>
                </a:lnTo>
                <a:lnTo>
                  <a:pt x="840074" y="373536"/>
                </a:lnTo>
                <a:close/>
              </a:path>
              <a:path w="931544" h="398144">
                <a:moveTo>
                  <a:pt x="849939" y="350077"/>
                </a:moveTo>
                <a:lnTo>
                  <a:pt x="860679" y="368300"/>
                </a:lnTo>
                <a:lnTo>
                  <a:pt x="840074" y="373536"/>
                </a:lnTo>
                <a:lnTo>
                  <a:pt x="855853" y="380111"/>
                </a:lnTo>
                <a:lnTo>
                  <a:pt x="865632" y="356615"/>
                </a:lnTo>
                <a:lnTo>
                  <a:pt x="849939" y="350077"/>
                </a:lnTo>
                <a:close/>
              </a:path>
              <a:path w="931544" h="398144">
                <a:moveTo>
                  <a:pt x="828420" y="313563"/>
                </a:moveTo>
                <a:lnTo>
                  <a:pt x="849939" y="350077"/>
                </a:lnTo>
                <a:lnTo>
                  <a:pt x="865632" y="356615"/>
                </a:lnTo>
                <a:lnTo>
                  <a:pt x="855853" y="380111"/>
                </a:lnTo>
                <a:lnTo>
                  <a:pt x="909645" y="380111"/>
                </a:lnTo>
                <a:lnTo>
                  <a:pt x="828420" y="313563"/>
                </a:lnTo>
                <a:close/>
              </a:path>
              <a:path w="931544" h="398144">
                <a:moveTo>
                  <a:pt x="9779" y="0"/>
                </a:moveTo>
                <a:lnTo>
                  <a:pt x="0" y="23495"/>
                </a:lnTo>
                <a:lnTo>
                  <a:pt x="840074" y="373536"/>
                </a:lnTo>
                <a:lnTo>
                  <a:pt x="860679" y="368300"/>
                </a:lnTo>
                <a:lnTo>
                  <a:pt x="849939" y="350077"/>
                </a:lnTo>
                <a:lnTo>
                  <a:pt x="977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43913" y="3470275"/>
            <a:ext cx="931544" cy="398145"/>
          </a:xfrm>
          <a:custGeom>
            <a:avLst/>
            <a:gdLst/>
            <a:ahLst/>
            <a:cxnLst/>
            <a:rect l="l" t="t" r="r" b="b"/>
            <a:pathLst>
              <a:path w="931544" h="398145">
                <a:moveTo>
                  <a:pt x="840074" y="24100"/>
                </a:moveTo>
                <a:lnTo>
                  <a:pt x="0" y="374142"/>
                </a:lnTo>
                <a:lnTo>
                  <a:pt x="9779" y="397637"/>
                </a:lnTo>
                <a:lnTo>
                  <a:pt x="849939" y="47559"/>
                </a:lnTo>
                <a:lnTo>
                  <a:pt x="860679" y="29337"/>
                </a:lnTo>
                <a:lnTo>
                  <a:pt x="840074" y="24100"/>
                </a:lnTo>
                <a:close/>
              </a:path>
              <a:path w="931544" h="398145">
                <a:moveTo>
                  <a:pt x="909645" y="17525"/>
                </a:moveTo>
                <a:lnTo>
                  <a:pt x="855853" y="17525"/>
                </a:lnTo>
                <a:lnTo>
                  <a:pt x="865632" y="41021"/>
                </a:lnTo>
                <a:lnTo>
                  <a:pt x="849939" y="47559"/>
                </a:lnTo>
                <a:lnTo>
                  <a:pt x="828420" y="84074"/>
                </a:lnTo>
                <a:lnTo>
                  <a:pt x="909645" y="17525"/>
                </a:lnTo>
                <a:close/>
              </a:path>
              <a:path w="931544" h="398145">
                <a:moveTo>
                  <a:pt x="855853" y="17525"/>
                </a:moveTo>
                <a:lnTo>
                  <a:pt x="840074" y="24100"/>
                </a:lnTo>
                <a:lnTo>
                  <a:pt x="860679" y="29337"/>
                </a:lnTo>
                <a:lnTo>
                  <a:pt x="849939" y="47559"/>
                </a:lnTo>
                <a:lnTo>
                  <a:pt x="865632" y="41021"/>
                </a:lnTo>
                <a:lnTo>
                  <a:pt x="855853" y="17525"/>
                </a:lnTo>
                <a:close/>
              </a:path>
              <a:path w="931544" h="398145">
                <a:moveTo>
                  <a:pt x="931037" y="0"/>
                </a:moveTo>
                <a:lnTo>
                  <a:pt x="799211" y="13715"/>
                </a:lnTo>
                <a:lnTo>
                  <a:pt x="840074" y="24100"/>
                </a:lnTo>
                <a:lnTo>
                  <a:pt x="855853" y="17525"/>
                </a:lnTo>
                <a:lnTo>
                  <a:pt x="909645" y="17525"/>
                </a:lnTo>
                <a:lnTo>
                  <a:pt x="93103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68854" y="3048381"/>
            <a:ext cx="6047105" cy="2024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785"/>
              </a:lnSpc>
              <a:spcBef>
                <a:spcPts val="105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22860">
              <a:lnSpc>
                <a:spcPts val="4745"/>
              </a:lnSpc>
            </a:pP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可求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得</a:t>
            </a:r>
            <a:r>
              <a:rPr dirty="0" sz="4000">
                <a:solidFill>
                  <a:srgbClr val="800000"/>
                </a:solidFill>
                <a:latin typeface="SimSun"/>
                <a:cs typeface="SimSun"/>
              </a:rPr>
              <a:t>拓扑</a:t>
            </a:r>
            <a:r>
              <a:rPr dirty="0" sz="4000" spc="-5">
                <a:solidFill>
                  <a:srgbClr val="800000"/>
                </a:solidFill>
                <a:latin typeface="SimSun"/>
                <a:cs typeface="SimSun"/>
              </a:rPr>
              <a:t>有序</a:t>
            </a:r>
            <a:r>
              <a:rPr dirty="0" sz="4000">
                <a:solidFill>
                  <a:srgbClr val="800000"/>
                </a:solidFill>
                <a:latin typeface="SimSun"/>
                <a:cs typeface="SimSun"/>
              </a:rPr>
              <a:t>序</a:t>
            </a:r>
            <a:r>
              <a:rPr dirty="0" sz="4000" spc="5">
                <a:solidFill>
                  <a:srgbClr val="800000"/>
                </a:solidFill>
                <a:latin typeface="SimSun"/>
                <a:cs typeface="SimSun"/>
              </a:rPr>
              <a:t>列</a:t>
            </a:r>
            <a:r>
              <a:rPr dirty="0" sz="4000" spc="-5">
                <a:solidFill>
                  <a:srgbClr val="333333"/>
                </a:solidFill>
                <a:latin typeface="SimSun"/>
                <a:cs typeface="SimSun"/>
              </a:rPr>
              <a:t>：</a:t>
            </a:r>
            <a:endParaRPr sz="4000">
              <a:latin typeface="SimSun"/>
              <a:cs typeface="SimSun"/>
            </a:endParaRPr>
          </a:p>
          <a:p>
            <a:pPr algn="ctr" marL="998219">
              <a:lnSpc>
                <a:spcPct val="100000"/>
              </a:lnSpc>
              <a:spcBef>
                <a:spcPts val="2400"/>
              </a:spcBef>
              <a:tabLst>
                <a:tab pos="3268979" algn="l"/>
                <a:tab pos="4258310" algn="l"/>
              </a:tabLst>
            </a:pPr>
            <a:r>
              <a:rPr dirty="0" sz="4000" spc="-5">
                <a:solidFill>
                  <a:srgbClr val="0000FF"/>
                </a:solidFill>
                <a:latin typeface="Times New Roman"/>
                <a:cs typeface="Times New Roman"/>
              </a:rPr>
              <a:t>A B</a:t>
            </a:r>
            <a:r>
              <a:rPr dirty="0" sz="4000" spc="-2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FF"/>
                </a:solidFill>
                <a:latin typeface="Times New Roman"/>
                <a:cs typeface="Times New Roman"/>
              </a:rPr>
              <a:t>C D	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或	</a:t>
            </a:r>
            <a:r>
              <a:rPr dirty="0" sz="4000" spc="-5">
                <a:solidFill>
                  <a:srgbClr val="0000FF"/>
                </a:solidFill>
                <a:latin typeface="Times New Roman"/>
                <a:cs typeface="Times New Roman"/>
              </a:rPr>
              <a:t>A C B</a:t>
            </a:r>
            <a:r>
              <a:rPr dirty="0" sz="4000" spc="-3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7340" y="281381"/>
            <a:ext cx="8564245" cy="1455420"/>
          </a:xfrm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500"/>
              </a:spcBef>
            </a:pPr>
            <a:r>
              <a:rPr dirty="0" sz="4800">
                <a:solidFill>
                  <a:srgbClr val="000099"/>
                </a:solidFill>
              </a:rPr>
              <a:t>由此所得顶点的线性序列称之为 </a:t>
            </a:r>
            <a:r>
              <a:rPr dirty="0" sz="4800">
                <a:solidFill>
                  <a:srgbClr val="800000"/>
                </a:solidFill>
              </a:rPr>
              <a:t>拓扑有序序列</a:t>
            </a:r>
            <a:endParaRPr sz="4800"/>
          </a:p>
        </p:txBody>
      </p:sp>
      <p:sp>
        <p:nvSpPr>
          <p:cNvPr id="15" name="object 15"/>
          <p:cNvSpPr txBox="1"/>
          <p:nvPr/>
        </p:nvSpPr>
        <p:spPr>
          <a:xfrm>
            <a:off x="329590" y="5112766"/>
            <a:ext cx="746315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领先于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BCD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BC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领先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于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BC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之间在有向图中没有约束所以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BC</a:t>
            </a:r>
            <a:r>
              <a:rPr dirty="0" sz="20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CB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都可以，所以得到两个拓扑 有序序列。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能够得到拓扑序列则说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明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该图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中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没有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回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路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11112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19400" y="11112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14800" y="16446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14800" y="16446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0" y="16446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0" y="16446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9400" y="21780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9400" y="21780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2911" y="1416050"/>
            <a:ext cx="856615" cy="323215"/>
          </a:xfrm>
          <a:custGeom>
            <a:avLst/>
            <a:gdLst/>
            <a:ahLst/>
            <a:cxnLst/>
            <a:rect l="l" t="t" r="r" b="b"/>
            <a:pathLst>
              <a:path w="856614" h="323214">
                <a:moveTo>
                  <a:pt x="753119" y="22384"/>
                </a:moveTo>
                <a:lnTo>
                  <a:pt x="0" y="296290"/>
                </a:lnTo>
                <a:lnTo>
                  <a:pt x="9779" y="323088"/>
                </a:lnTo>
                <a:lnTo>
                  <a:pt x="763022" y="49136"/>
                </a:lnTo>
                <a:lnTo>
                  <a:pt x="775944" y="29376"/>
                </a:lnTo>
                <a:lnTo>
                  <a:pt x="753119" y="22384"/>
                </a:lnTo>
                <a:close/>
              </a:path>
              <a:path w="856614" h="323214">
                <a:moveTo>
                  <a:pt x="835185" y="15875"/>
                </a:moveTo>
                <a:lnTo>
                  <a:pt x="771017" y="15875"/>
                </a:lnTo>
                <a:lnTo>
                  <a:pt x="780795" y="42672"/>
                </a:lnTo>
                <a:lnTo>
                  <a:pt x="763022" y="49136"/>
                </a:lnTo>
                <a:lnTo>
                  <a:pt x="736854" y="89153"/>
                </a:lnTo>
                <a:lnTo>
                  <a:pt x="835185" y="15875"/>
                </a:lnTo>
                <a:close/>
              </a:path>
              <a:path w="856614" h="323214">
                <a:moveTo>
                  <a:pt x="775944" y="29376"/>
                </a:moveTo>
                <a:lnTo>
                  <a:pt x="763022" y="49136"/>
                </a:lnTo>
                <a:lnTo>
                  <a:pt x="780795" y="42672"/>
                </a:lnTo>
                <a:lnTo>
                  <a:pt x="775944" y="29376"/>
                </a:lnTo>
                <a:close/>
              </a:path>
              <a:path w="856614" h="323214">
                <a:moveTo>
                  <a:pt x="771017" y="15875"/>
                </a:moveTo>
                <a:lnTo>
                  <a:pt x="753119" y="22384"/>
                </a:lnTo>
                <a:lnTo>
                  <a:pt x="775924" y="29323"/>
                </a:lnTo>
                <a:lnTo>
                  <a:pt x="771017" y="15875"/>
                </a:lnTo>
                <a:close/>
              </a:path>
              <a:path w="856614" h="323214">
                <a:moveTo>
                  <a:pt x="856488" y="0"/>
                </a:moveTo>
                <a:lnTo>
                  <a:pt x="707517" y="8509"/>
                </a:lnTo>
                <a:lnTo>
                  <a:pt x="753119" y="22384"/>
                </a:lnTo>
                <a:lnTo>
                  <a:pt x="771017" y="15875"/>
                </a:lnTo>
                <a:lnTo>
                  <a:pt x="835185" y="15875"/>
                </a:lnTo>
                <a:lnTo>
                  <a:pt x="856488" y="0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86330" y="2006980"/>
            <a:ext cx="933450" cy="400050"/>
          </a:xfrm>
          <a:custGeom>
            <a:avLst/>
            <a:gdLst/>
            <a:ahLst/>
            <a:cxnLst/>
            <a:rect l="l" t="t" r="r" b="b"/>
            <a:pathLst>
              <a:path w="933450" h="400050">
                <a:moveTo>
                  <a:pt x="830894" y="372528"/>
                </a:moveTo>
                <a:lnTo>
                  <a:pt x="784732" y="384302"/>
                </a:lnTo>
                <a:lnTo>
                  <a:pt x="933069" y="399669"/>
                </a:lnTo>
                <a:lnTo>
                  <a:pt x="908863" y="379857"/>
                </a:lnTo>
                <a:lnTo>
                  <a:pt x="848487" y="379857"/>
                </a:lnTo>
                <a:lnTo>
                  <a:pt x="830894" y="372528"/>
                </a:lnTo>
                <a:close/>
              </a:path>
              <a:path w="933450" h="400050">
                <a:moveTo>
                  <a:pt x="841909" y="346275"/>
                </a:moveTo>
                <a:lnTo>
                  <a:pt x="853948" y="366649"/>
                </a:lnTo>
                <a:lnTo>
                  <a:pt x="830894" y="372528"/>
                </a:lnTo>
                <a:lnTo>
                  <a:pt x="848487" y="379857"/>
                </a:lnTo>
                <a:lnTo>
                  <a:pt x="859408" y="353568"/>
                </a:lnTo>
                <a:lnTo>
                  <a:pt x="841909" y="346275"/>
                </a:lnTo>
                <a:close/>
              </a:path>
              <a:path w="933450" h="400050">
                <a:moveTo>
                  <a:pt x="817626" y="305181"/>
                </a:moveTo>
                <a:lnTo>
                  <a:pt x="841909" y="346275"/>
                </a:lnTo>
                <a:lnTo>
                  <a:pt x="859408" y="353568"/>
                </a:lnTo>
                <a:lnTo>
                  <a:pt x="848487" y="379857"/>
                </a:lnTo>
                <a:lnTo>
                  <a:pt x="908863" y="379857"/>
                </a:lnTo>
                <a:lnTo>
                  <a:pt x="817626" y="305181"/>
                </a:lnTo>
                <a:close/>
              </a:path>
              <a:path w="933450" h="400050">
                <a:moveTo>
                  <a:pt x="10921" y="0"/>
                </a:moveTo>
                <a:lnTo>
                  <a:pt x="0" y="26416"/>
                </a:lnTo>
                <a:lnTo>
                  <a:pt x="830894" y="372528"/>
                </a:lnTo>
                <a:lnTo>
                  <a:pt x="853948" y="366649"/>
                </a:lnTo>
                <a:lnTo>
                  <a:pt x="841909" y="346275"/>
                </a:lnTo>
                <a:lnTo>
                  <a:pt x="10921" y="0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57930" y="2025650"/>
            <a:ext cx="933450" cy="400050"/>
          </a:xfrm>
          <a:custGeom>
            <a:avLst/>
            <a:gdLst/>
            <a:ahLst/>
            <a:cxnLst/>
            <a:rect l="l" t="t" r="r" b="b"/>
            <a:pathLst>
              <a:path w="933450" h="400050">
                <a:moveTo>
                  <a:pt x="830894" y="27140"/>
                </a:moveTo>
                <a:lnTo>
                  <a:pt x="0" y="373252"/>
                </a:lnTo>
                <a:lnTo>
                  <a:pt x="10922" y="399669"/>
                </a:lnTo>
                <a:lnTo>
                  <a:pt x="841909" y="53393"/>
                </a:lnTo>
                <a:lnTo>
                  <a:pt x="853948" y="33020"/>
                </a:lnTo>
                <a:lnTo>
                  <a:pt x="830894" y="27140"/>
                </a:lnTo>
                <a:close/>
              </a:path>
              <a:path w="933450" h="400050">
                <a:moveTo>
                  <a:pt x="908863" y="19812"/>
                </a:moveTo>
                <a:lnTo>
                  <a:pt x="848487" y="19812"/>
                </a:lnTo>
                <a:lnTo>
                  <a:pt x="859409" y="46100"/>
                </a:lnTo>
                <a:lnTo>
                  <a:pt x="841909" y="53393"/>
                </a:lnTo>
                <a:lnTo>
                  <a:pt x="817626" y="94487"/>
                </a:lnTo>
                <a:lnTo>
                  <a:pt x="908863" y="19812"/>
                </a:lnTo>
                <a:close/>
              </a:path>
              <a:path w="933450" h="400050">
                <a:moveTo>
                  <a:pt x="848487" y="19812"/>
                </a:moveTo>
                <a:lnTo>
                  <a:pt x="830894" y="27140"/>
                </a:lnTo>
                <a:lnTo>
                  <a:pt x="853948" y="33020"/>
                </a:lnTo>
                <a:lnTo>
                  <a:pt x="841909" y="53393"/>
                </a:lnTo>
                <a:lnTo>
                  <a:pt x="859409" y="46100"/>
                </a:lnTo>
                <a:lnTo>
                  <a:pt x="848487" y="19812"/>
                </a:lnTo>
                <a:close/>
              </a:path>
              <a:path w="933450" h="400050">
                <a:moveTo>
                  <a:pt x="933069" y="0"/>
                </a:moveTo>
                <a:lnTo>
                  <a:pt x="784733" y="15366"/>
                </a:lnTo>
                <a:lnTo>
                  <a:pt x="830894" y="27140"/>
                </a:lnTo>
                <a:lnTo>
                  <a:pt x="848487" y="19812"/>
                </a:lnTo>
                <a:lnTo>
                  <a:pt x="908863" y="19812"/>
                </a:lnTo>
                <a:lnTo>
                  <a:pt x="933069" y="0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76600" y="1339850"/>
            <a:ext cx="934085" cy="476884"/>
          </a:xfrm>
          <a:custGeom>
            <a:avLst/>
            <a:gdLst/>
            <a:ahLst/>
            <a:cxnLst/>
            <a:rect l="l" t="t" r="r" b="b"/>
            <a:pathLst>
              <a:path w="934085" h="476885">
                <a:moveTo>
                  <a:pt x="100147" y="34073"/>
                </a:moveTo>
                <a:lnTo>
                  <a:pt x="76708" y="38353"/>
                </a:lnTo>
                <a:lnTo>
                  <a:pt x="87306" y="59592"/>
                </a:lnTo>
                <a:lnTo>
                  <a:pt x="920750" y="476376"/>
                </a:lnTo>
                <a:lnTo>
                  <a:pt x="933576" y="450850"/>
                </a:lnTo>
                <a:lnTo>
                  <a:pt x="100147" y="34073"/>
                </a:lnTo>
                <a:close/>
              </a:path>
              <a:path w="934085" h="476885">
                <a:moveTo>
                  <a:pt x="0" y="0"/>
                </a:moveTo>
                <a:lnTo>
                  <a:pt x="108585" y="102235"/>
                </a:lnTo>
                <a:lnTo>
                  <a:pt x="87306" y="59592"/>
                </a:lnTo>
                <a:lnTo>
                  <a:pt x="70230" y="51053"/>
                </a:lnTo>
                <a:lnTo>
                  <a:pt x="83058" y="25526"/>
                </a:lnTo>
                <a:lnTo>
                  <a:pt x="146938" y="25526"/>
                </a:lnTo>
                <a:lnTo>
                  <a:pt x="0" y="0"/>
                </a:lnTo>
                <a:close/>
              </a:path>
              <a:path w="934085" h="476885">
                <a:moveTo>
                  <a:pt x="83058" y="25526"/>
                </a:moveTo>
                <a:lnTo>
                  <a:pt x="70230" y="51053"/>
                </a:lnTo>
                <a:lnTo>
                  <a:pt x="87306" y="59592"/>
                </a:lnTo>
                <a:lnTo>
                  <a:pt x="76708" y="38353"/>
                </a:lnTo>
                <a:lnTo>
                  <a:pt x="100147" y="34073"/>
                </a:lnTo>
                <a:lnTo>
                  <a:pt x="83058" y="25526"/>
                </a:lnTo>
                <a:close/>
              </a:path>
              <a:path w="934085" h="476885">
                <a:moveTo>
                  <a:pt x="146938" y="25526"/>
                </a:moveTo>
                <a:lnTo>
                  <a:pt x="83058" y="25526"/>
                </a:lnTo>
                <a:lnTo>
                  <a:pt x="100147" y="34073"/>
                </a:lnTo>
                <a:lnTo>
                  <a:pt x="146938" y="25526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05201" y="1554099"/>
            <a:ext cx="85725" cy="624205"/>
          </a:xfrm>
          <a:custGeom>
            <a:avLst/>
            <a:gdLst/>
            <a:ahLst/>
            <a:cxnLst/>
            <a:rect l="l" t="t" r="r" b="b"/>
            <a:pathLst>
              <a:path w="85725" h="624205">
                <a:moveTo>
                  <a:pt x="0" y="481075"/>
                </a:moveTo>
                <a:lnTo>
                  <a:pt x="42799" y="623951"/>
                </a:lnTo>
                <a:lnTo>
                  <a:pt x="68554" y="538226"/>
                </a:lnTo>
                <a:lnTo>
                  <a:pt x="28575" y="538226"/>
                </a:lnTo>
                <a:lnTo>
                  <a:pt x="28494" y="519125"/>
                </a:lnTo>
                <a:lnTo>
                  <a:pt x="0" y="481075"/>
                </a:lnTo>
                <a:close/>
              </a:path>
              <a:path w="85725" h="624205">
                <a:moveTo>
                  <a:pt x="28570" y="519226"/>
                </a:moveTo>
                <a:lnTo>
                  <a:pt x="28575" y="538226"/>
                </a:lnTo>
                <a:lnTo>
                  <a:pt x="42799" y="538226"/>
                </a:lnTo>
                <a:lnTo>
                  <a:pt x="28570" y="519226"/>
                </a:lnTo>
                <a:close/>
              </a:path>
              <a:path w="85725" h="624205">
                <a:moveTo>
                  <a:pt x="57023" y="0"/>
                </a:moveTo>
                <a:lnTo>
                  <a:pt x="28448" y="0"/>
                </a:lnTo>
                <a:lnTo>
                  <a:pt x="28570" y="519226"/>
                </a:lnTo>
                <a:lnTo>
                  <a:pt x="42799" y="538226"/>
                </a:lnTo>
                <a:lnTo>
                  <a:pt x="57069" y="519226"/>
                </a:lnTo>
                <a:lnTo>
                  <a:pt x="57023" y="0"/>
                </a:lnTo>
                <a:close/>
              </a:path>
              <a:path w="85725" h="624205">
                <a:moveTo>
                  <a:pt x="57145" y="519125"/>
                </a:moveTo>
                <a:lnTo>
                  <a:pt x="42799" y="538226"/>
                </a:lnTo>
                <a:lnTo>
                  <a:pt x="57150" y="538226"/>
                </a:lnTo>
                <a:lnTo>
                  <a:pt x="57145" y="519125"/>
                </a:lnTo>
                <a:close/>
              </a:path>
              <a:path w="85725" h="624205">
                <a:moveTo>
                  <a:pt x="85725" y="481075"/>
                </a:moveTo>
                <a:lnTo>
                  <a:pt x="57145" y="519125"/>
                </a:lnTo>
                <a:lnTo>
                  <a:pt x="57150" y="538226"/>
                </a:lnTo>
                <a:lnTo>
                  <a:pt x="68554" y="538226"/>
                </a:lnTo>
                <a:lnTo>
                  <a:pt x="85725" y="481075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64540" y="66802"/>
            <a:ext cx="51060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5">
                <a:solidFill>
                  <a:srgbClr val="000099"/>
                </a:solidFill>
              </a:rPr>
              <a:t>反</a:t>
            </a:r>
            <a:r>
              <a:rPr dirty="0" sz="4000" spc="-5">
                <a:solidFill>
                  <a:srgbClr val="000099"/>
                </a:solidFill>
              </a:rPr>
              <a:t>之，</a:t>
            </a:r>
            <a:r>
              <a:rPr dirty="0" sz="4000" spc="10">
                <a:solidFill>
                  <a:srgbClr val="000099"/>
                </a:solidFill>
              </a:rPr>
              <a:t>对</a:t>
            </a:r>
            <a:r>
              <a:rPr dirty="0" sz="4000" spc="-5">
                <a:solidFill>
                  <a:srgbClr val="000099"/>
                </a:solidFill>
              </a:rPr>
              <a:t>于下</a:t>
            </a:r>
            <a:r>
              <a:rPr dirty="0" sz="4000" spc="10">
                <a:solidFill>
                  <a:srgbClr val="000099"/>
                </a:solidFill>
              </a:rPr>
              <a:t>列</a:t>
            </a:r>
            <a:r>
              <a:rPr dirty="0" sz="4000" spc="-5">
                <a:solidFill>
                  <a:srgbClr val="000099"/>
                </a:solidFill>
              </a:rPr>
              <a:t>有向图</a:t>
            </a:r>
            <a:endParaRPr sz="4000"/>
          </a:p>
        </p:txBody>
      </p:sp>
      <p:sp>
        <p:nvSpPr>
          <p:cNvPr id="16" name="object 16"/>
          <p:cNvSpPr txBox="1"/>
          <p:nvPr/>
        </p:nvSpPr>
        <p:spPr>
          <a:xfrm>
            <a:off x="688340" y="966343"/>
            <a:ext cx="7273925" cy="312039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algn="ctr" marR="2542540">
              <a:lnSpc>
                <a:spcPct val="100000"/>
              </a:lnSpc>
              <a:spcBef>
                <a:spcPts val="1420"/>
              </a:spcBef>
            </a:pP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algn="ctr" marR="2543810">
              <a:lnSpc>
                <a:spcPct val="100000"/>
              </a:lnSpc>
              <a:spcBef>
                <a:spcPts val="1320"/>
              </a:spcBef>
              <a:tabLst>
                <a:tab pos="2590800" algn="l"/>
              </a:tabLst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A	D</a:t>
            </a:r>
            <a:endParaRPr sz="2400">
              <a:latin typeface="Times New Roman"/>
              <a:cs typeface="Times New Roman"/>
            </a:endParaRPr>
          </a:p>
          <a:p>
            <a:pPr algn="ctr" marR="2544445">
              <a:lnSpc>
                <a:spcPct val="100000"/>
              </a:lnSpc>
              <a:spcBef>
                <a:spcPts val="1320"/>
              </a:spcBef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290"/>
              </a:spcBef>
            </a:pP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不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能求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得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它的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拓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扑有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序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序列。</a:t>
            </a:r>
            <a:endParaRPr sz="4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4000" spc="5">
                <a:solidFill>
                  <a:srgbClr val="CC0000"/>
                </a:solidFill>
                <a:latin typeface="SimSun"/>
                <a:cs typeface="SimSun"/>
              </a:rPr>
              <a:t>因为图中存</a:t>
            </a:r>
            <a:r>
              <a:rPr dirty="0" sz="4000" spc="-5">
                <a:solidFill>
                  <a:srgbClr val="CC0000"/>
                </a:solidFill>
                <a:latin typeface="SimSun"/>
                <a:cs typeface="SimSun"/>
              </a:rPr>
              <a:t>在一</a:t>
            </a:r>
            <a:r>
              <a:rPr dirty="0" sz="4000" spc="10">
                <a:solidFill>
                  <a:srgbClr val="CC0000"/>
                </a:solidFill>
                <a:latin typeface="SimSun"/>
                <a:cs typeface="SimSun"/>
              </a:rPr>
              <a:t>个</a:t>
            </a:r>
            <a:r>
              <a:rPr dirty="0" sz="4000" spc="-5">
                <a:solidFill>
                  <a:srgbClr val="CC0000"/>
                </a:solidFill>
                <a:latin typeface="SimSun"/>
                <a:cs typeface="SimSun"/>
              </a:rPr>
              <a:t>回路</a:t>
            </a:r>
            <a:r>
              <a:rPr dirty="0" sz="4000" spc="-1030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dirty="0" sz="4000" spc="-5">
                <a:solidFill>
                  <a:srgbClr val="CC0000"/>
                </a:solidFill>
                <a:latin typeface="Times New Roman"/>
                <a:cs typeface="Times New Roman"/>
              </a:rPr>
              <a:t>{B,</a:t>
            </a:r>
            <a:r>
              <a:rPr dirty="0" sz="4000" spc="-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CC0000"/>
                </a:solidFill>
                <a:latin typeface="Times New Roman"/>
                <a:cs typeface="Times New Roman"/>
              </a:rPr>
              <a:t>C,</a:t>
            </a:r>
            <a:r>
              <a:rPr dirty="0" sz="4000" spc="-3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CC0000"/>
                </a:solidFill>
                <a:latin typeface="Times New Roman"/>
                <a:cs typeface="Times New Roman"/>
              </a:rPr>
              <a:t>D}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063" y="4825365"/>
            <a:ext cx="8700770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领先</a:t>
            </a:r>
            <a:r>
              <a:rPr dirty="0" sz="2000" spc="-5">
                <a:solidFill>
                  <a:srgbClr val="FF0000"/>
                </a:solidFill>
                <a:latin typeface="SimSun"/>
                <a:cs typeface="SimSun"/>
              </a:rPr>
              <a:t>于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BCD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但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BCD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互相之间是一个领先的关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系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，所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以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没办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法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写</a:t>
            </a:r>
            <a:r>
              <a:rPr dirty="0" sz="2000" spc="-40">
                <a:solidFill>
                  <a:srgbClr val="FF0000"/>
                </a:solidFill>
                <a:latin typeface="SimSun"/>
                <a:cs typeface="SimSun"/>
              </a:rPr>
              <a:t>出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在前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在前还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是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在前</a:t>
            </a:r>
            <a:endParaRPr sz="2000">
              <a:latin typeface="SimSun"/>
              <a:cs typeface="SimSun"/>
            </a:endParaRPr>
          </a:p>
          <a:p>
            <a:pPr marL="12700" marR="79248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对这个有向图进行排序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得不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出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有序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序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列，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那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么就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说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明存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在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了一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个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回路 所以可以通过拓扑排序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判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断有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向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图是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不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是有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回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路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517" y="249377"/>
            <a:ext cx="50666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 b="1">
                <a:solidFill>
                  <a:srgbClr val="6600CC"/>
                </a:solidFill>
                <a:latin typeface="Microsoft YaHei"/>
                <a:cs typeface="Microsoft YaHei"/>
              </a:rPr>
              <a:t>如何</a:t>
            </a:r>
            <a:r>
              <a:rPr dirty="0" spc="20" b="1">
                <a:solidFill>
                  <a:srgbClr val="6600CC"/>
                </a:solidFill>
                <a:latin typeface="Microsoft YaHei"/>
                <a:cs typeface="Microsoft YaHei"/>
              </a:rPr>
              <a:t>进</a:t>
            </a:r>
            <a:r>
              <a:rPr dirty="0" spc="5" b="1">
                <a:solidFill>
                  <a:srgbClr val="6600CC"/>
                </a:solidFill>
                <a:latin typeface="Microsoft YaHei"/>
                <a:cs typeface="Microsoft YaHei"/>
              </a:rPr>
              <a:t>行拓扑</a:t>
            </a:r>
            <a:r>
              <a:rPr dirty="0" spc="20" b="1">
                <a:solidFill>
                  <a:srgbClr val="6600CC"/>
                </a:solidFill>
                <a:latin typeface="Microsoft YaHei"/>
                <a:cs typeface="Microsoft YaHei"/>
              </a:rPr>
              <a:t>排</a:t>
            </a:r>
            <a:r>
              <a:rPr dirty="0" spc="5" b="1">
                <a:solidFill>
                  <a:srgbClr val="6600CC"/>
                </a:solidFill>
                <a:latin typeface="Microsoft YaHei"/>
                <a:cs typeface="Microsoft YaHei"/>
              </a:rPr>
              <a:t>序？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15793"/>
            <a:ext cx="8156575" cy="491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1735" marR="358140" indent="-1017269">
              <a:lnSpc>
                <a:spcPct val="120000"/>
              </a:lnSpc>
              <a:spcBef>
                <a:spcPts val="100"/>
              </a:spcBef>
            </a:pP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一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、从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有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向图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中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选取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一</a:t>
            </a:r>
            <a:r>
              <a:rPr dirty="0" sz="4000" spc="-10">
                <a:solidFill>
                  <a:srgbClr val="000099"/>
                </a:solidFill>
                <a:latin typeface="SimSun"/>
                <a:cs typeface="SimSun"/>
              </a:rPr>
              <a:t>个</a:t>
            </a:r>
            <a:r>
              <a:rPr dirty="0" sz="4000" spc="5" b="1">
                <a:solidFill>
                  <a:srgbClr val="000099"/>
                </a:solidFill>
                <a:latin typeface="Microsoft YaHei"/>
                <a:cs typeface="Microsoft YaHei"/>
              </a:rPr>
              <a:t>没</a:t>
            </a: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有</a:t>
            </a:r>
            <a:r>
              <a:rPr dirty="0" sz="4000" spc="5" b="1">
                <a:solidFill>
                  <a:srgbClr val="000099"/>
                </a:solidFill>
                <a:latin typeface="Microsoft YaHei"/>
                <a:cs typeface="Microsoft YaHei"/>
              </a:rPr>
              <a:t>前</a:t>
            </a:r>
            <a:r>
              <a:rPr dirty="0" sz="4000" spc="-5" b="1">
                <a:solidFill>
                  <a:srgbClr val="000099"/>
                </a:solidFill>
                <a:latin typeface="Microsoft YaHei"/>
                <a:cs typeface="Microsoft YaHei"/>
              </a:rPr>
              <a:t>驱 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的顶点，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并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输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出之；</a:t>
            </a:r>
            <a:endParaRPr sz="4000">
              <a:latin typeface="SimSun"/>
              <a:cs typeface="SimSun"/>
            </a:endParaRPr>
          </a:p>
          <a:p>
            <a:pPr marL="1334135" marR="200660" indent="-1017269">
              <a:lnSpc>
                <a:spcPct val="120000"/>
              </a:lnSpc>
              <a:spcBef>
                <a:spcPts val="2280"/>
              </a:spcBef>
            </a:pP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二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、从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有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向图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中</a:t>
            </a:r>
            <a:r>
              <a:rPr dirty="0" sz="4000" b="1">
                <a:solidFill>
                  <a:srgbClr val="000099"/>
                </a:solidFill>
                <a:latin typeface="Microsoft YaHei"/>
                <a:cs typeface="Microsoft YaHei"/>
              </a:rPr>
              <a:t>删去</a:t>
            </a: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此</a:t>
            </a:r>
            <a:r>
              <a:rPr dirty="0" sz="4000" b="1">
                <a:solidFill>
                  <a:srgbClr val="000099"/>
                </a:solidFill>
                <a:latin typeface="Microsoft YaHei"/>
                <a:cs typeface="Microsoft YaHei"/>
              </a:rPr>
              <a:t>顶点</a:t>
            </a: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以</a:t>
            </a:r>
            <a:r>
              <a:rPr dirty="0" sz="4000" b="1">
                <a:solidFill>
                  <a:srgbClr val="000099"/>
                </a:solidFill>
                <a:latin typeface="Microsoft YaHei"/>
                <a:cs typeface="Microsoft YaHei"/>
              </a:rPr>
              <a:t>及</a:t>
            </a:r>
            <a:r>
              <a:rPr dirty="0" sz="4000" spc="-5" b="1">
                <a:solidFill>
                  <a:srgbClr val="000099"/>
                </a:solidFill>
                <a:latin typeface="Microsoft YaHei"/>
                <a:cs typeface="Microsoft YaHei"/>
              </a:rPr>
              <a:t>所 </a:t>
            </a: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有以它为尾</a:t>
            </a:r>
            <a:r>
              <a:rPr dirty="0" sz="4000" spc="5" b="1">
                <a:solidFill>
                  <a:srgbClr val="000099"/>
                </a:solidFill>
                <a:latin typeface="Microsoft YaHei"/>
                <a:cs typeface="Microsoft YaHei"/>
              </a:rPr>
              <a:t>的</a:t>
            </a:r>
            <a:r>
              <a:rPr dirty="0" sz="4000" spc="10" b="1">
                <a:solidFill>
                  <a:srgbClr val="000099"/>
                </a:solidFill>
                <a:latin typeface="Microsoft YaHei"/>
                <a:cs typeface="Microsoft YaHei"/>
              </a:rPr>
              <a:t>弧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；</a:t>
            </a:r>
            <a:endParaRPr sz="4000">
              <a:latin typeface="SimSun"/>
              <a:cs typeface="SimSun"/>
            </a:endParaRPr>
          </a:p>
          <a:p>
            <a:pPr marL="12700" marR="5080" indent="1016635">
              <a:lnSpc>
                <a:spcPct val="120000"/>
              </a:lnSpc>
              <a:spcBef>
                <a:spcPts val="1685"/>
              </a:spcBef>
            </a:pP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重</a:t>
            </a:r>
            <a:r>
              <a:rPr dirty="0" sz="4000" spc="10">
                <a:solidFill>
                  <a:srgbClr val="0000FF"/>
                </a:solidFill>
                <a:latin typeface="SimSun"/>
                <a:cs typeface="SimSun"/>
              </a:rPr>
              <a:t>复</a:t>
            </a: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上</a:t>
            </a:r>
            <a:r>
              <a:rPr dirty="0" sz="4000" spc="10">
                <a:solidFill>
                  <a:srgbClr val="0000FF"/>
                </a:solidFill>
                <a:latin typeface="SimSun"/>
                <a:cs typeface="SimSun"/>
              </a:rPr>
              <a:t>述</a:t>
            </a: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两步，直</a:t>
            </a:r>
            <a:r>
              <a:rPr dirty="0" sz="4000">
                <a:solidFill>
                  <a:srgbClr val="0000FF"/>
                </a:solidFill>
                <a:latin typeface="SimSun"/>
                <a:cs typeface="SimSun"/>
              </a:rPr>
              <a:t>至</a:t>
            </a: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图空，或者 </a:t>
            </a:r>
            <a:r>
              <a:rPr dirty="0" sz="4000">
                <a:solidFill>
                  <a:srgbClr val="0000FF"/>
                </a:solidFill>
                <a:latin typeface="SimSun"/>
                <a:cs typeface="SimSun"/>
              </a:rPr>
              <a:t>图</a:t>
            </a: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不空</a:t>
            </a:r>
            <a:r>
              <a:rPr dirty="0" sz="4000">
                <a:solidFill>
                  <a:srgbClr val="0000FF"/>
                </a:solidFill>
                <a:latin typeface="SimSun"/>
                <a:cs typeface="SimSun"/>
              </a:rPr>
              <a:t>但</a:t>
            </a: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找不</a:t>
            </a:r>
            <a:r>
              <a:rPr dirty="0" sz="4000">
                <a:solidFill>
                  <a:srgbClr val="0000FF"/>
                </a:solidFill>
                <a:latin typeface="SimSun"/>
                <a:cs typeface="SimSun"/>
              </a:rPr>
              <a:t>到</a:t>
            </a: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无前</a:t>
            </a:r>
            <a:r>
              <a:rPr dirty="0" sz="4000">
                <a:solidFill>
                  <a:srgbClr val="0000FF"/>
                </a:solidFill>
                <a:latin typeface="SimSun"/>
                <a:cs typeface="SimSun"/>
              </a:rPr>
              <a:t>驱</a:t>
            </a: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的顶</a:t>
            </a:r>
            <a:r>
              <a:rPr dirty="0" sz="4000">
                <a:solidFill>
                  <a:srgbClr val="0000FF"/>
                </a:solidFill>
                <a:latin typeface="SimSun"/>
                <a:cs typeface="SimSun"/>
              </a:rPr>
              <a:t>点</a:t>
            </a: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为</a:t>
            </a:r>
            <a:r>
              <a:rPr dirty="0" sz="4000" spc="25">
                <a:solidFill>
                  <a:srgbClr val="0000FF"/>
                </a:solidFill>
                <a:latin typeface="SimSun"/>
                <a:cs typeface="SimSun"/>
              </a:rPr>
              <a:t>止</a:t>
            </a:r>
            <a:r>
              <a:rPr dirty="0" sz="4000" spc="-5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4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762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74" y="3489"/>
                </a:lnTo>
                <a:lnTo>
                  <a:pt x="208483" y="13594"/>
                </a:lnTo>
                <a:lnTo>
                  <a:pt x="164753" y="29763"/>
                </a:lnTo>
                <a:lnTo>
                  <a:pt x="124815" y="51450"/>
                </a:lnTo>
                <a:lnTo>
                  <a:pt x="89296" y="78104"/>
                </a:lnTo>
                <a:lnTo>
                  <a:pt x="58826" y="109179"/>
                </a:lnTo>
                <a:lnTo>
                  <a:pt x="34032" y="144124"/>
                </a:lnTo>
                <a:lnTo>
                  <a:pt x="15544" y="182392"/>
                </a:lnTo>
                <a:lnTo>
                  <a:pt x="3990" y="223433"/>
                </a:lnTo>
                <a:lnTo>
                  <a:pt x="0" y="266700"/>
                </a:lnTo>
                <a:lnTo>
                  <a:pt x="3990" y="309966"/>
                </a:lnTo>
                <a:lnTo>
                  <a:pt x="15544" y="351007"/>
                </a:lnTo>
                <a:lnTo>
                  <a:pt x="34032" y="389275"/>
                </a:lnTo>
                <a:lnTo>
                  <a:pt x="58826" y="424220"/>
                </a:lnTo>
                <a:lnTo>
                  <a:pt x="89296" y="455295"/>
                </a:lnTo>
                <a:lnTo>
                  <a:pt x="124815" y="481949"/>
                </a:lnTo>
                <a:lnTo>
                  <a:pt x="164753" y="503636"/>
                </a:lnTo>
                <a:lnTo>
                  <a:pt x="208483" y="519805"/>
                </a:lnTo>
                <a:lnTo>
                  <a:pt x="255374" y="529910"/>
                </a:lnTo>
                <a:lnTo>
                  <a:pt x="304800" y="533400"/>
                </a:lnTo>
                <a:lnTo>
                  <a:pt x="354225" y="529910"/>
                </a:lnTo>
                <a:lnTo>
                  <a:pt x="401116" y="519805"/>
                </a:lnTo>
                <a:lnTo>
                  <a:pt x="444846" y="503636"/>
                </a:lnTo>
                <a:lnTo>
                  <a:pt x="484784" y="481949"/>
                </a:lnTo>
                <a:lnTo>
                  <a:pt x="520303" y="455295"/>
                </a:lnTo>
                <a:lnTo>
                  <a:pt x="550773" y="424220"/>
                </a:lnTo>
                <a:lnTo>
                  <a:pt x="575567" y="389275"/>
                </a:lnTo>
                <a:lnTo>
                  <a:pt x="594055" y="351007"/>
                </a:lnTo>
                <a:lnTo>
                  <a:pt x="605609" y="309966"/>
                </a:lnTo>
                <a:lnTo>
                  <a:pt x="609600" y="266700"/>
                </a:lnTo>
                <a:lnTo>
                  <a:pt x="605609" y="223433"/>
                </a:lnTo>
                <a:lnTo>
                  <a:pt x="594055" y="182392"/>
                </a:lnTo>
                <a:lnTo>
                  <a:pt x="575567" y="144124"/>
                </a:lnTo>
                <a:lnTo>
                  <a:pt x="550773" y="109179"/>
                </a:lnTo>
                <a:lnTo>
                  <a:pt x="520303" y="78104"/>
                </a:lnTo>
                <a:lnTo>
                  <a:pt x="484784" y="51450"/>
                </a:lnTo>
                <a:lnTo>
                  <a:pt x="444846" y="29763"/>
                </a:lnTo>
                <a:lnTo>
                  <a:pt x="401116" y="13594"/>
                </a:lnTo>
                <a:lnTo>
                  <a:pt x="354225" y="34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37792" y="758697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13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74" y="3489"/>
                </a:lnTo>
                <a:lnTo>
                  <a:pt x="208483" y="13594"/>
                </a:lnTo>
                <a:lnTo>
                  <a:pt x="164753" y="29763"/>
                </a:lnTo>
                <a:lnTo>
                  <a:pt x="124815" y="51450"/>
                </a:lnTo>
                <a:lnTo>
                  <a:pt x="89296" y="78104"/>
                </a:lnTo>
                <a:lnTo>
                  <a:pt x="58826" y="109179"/>
                </a:lnTo>
                <a:lnTo>
                  <a:pt x="34032" y="144124"/>
                </a:lnTo>
                <a:lnTo>
                  <a:pt x="15544" y="182392"/>
                </a:lnTo>
                <a:lnTo>
                  <a:pt x="3990" y="223433"/>
                </a:lnTo>
                <a:lnTo>
                  <a:pt x="0" y="266700"/>
                </a:lnTo>
                <a:lnTo>
                  <a:pt x="3990" y="309966"/>
                </a:lnTo>
                <a:lnTo>
                  <a:pt x="15544" y="351007"/>
                </a:lnTo>
                <a:lnTo>
                  <a:pt x="34032" y="389275"/>
                </a:lnTo>
                <a:lnTo>
                  <a:pt x="58826" y="424220"/>
                </a:lnTo>
                <a:lnTo>
                  <a:pt x="89296" y="455295"/>
                </a:lnTo>
                <a:lnTo>
                  <a:pt x="124815" y="481949"/>
                </a:lnTo>
                <a:lnTo>
                  <a:pt x="164753" y="503636"/>
                </a:lnTo>
                <a:lnTo>
                  <a:pt x="208483" y="519805"/>
                </a:lnTo>
                <a:lnTo>
                  <a:pt x="255374" y="529910"/>
                </a:lnTo>
                <a:lnTo>
                  <a:pt x="304800" y="533400"/>
                </a:lnTo>
                <a:lnTo>
                  <a:pt x="354225" y="529910"/>
                </a:lnTo>
                <a:lnTo>
                  <a:pt x="401116" y="519805"/>
                </a:lnTo>
                <a:lnTo>
                  <a:pt x="444846" y="503636"/>
                </a:lnTo>
                <a:lnTo>
                  <a:pt x="484784" y="481949"/>
                </a:lnTo>
                <a:lnTo>
                  <a:pt x="520303" y="455295"/>
                </a:lnTo>
                <a:lnTo>
                  <a:pt x="550773" y="424220"/>
                </a:lnTo>
                <a:lnTo>
                  <a:pt x="575567" y="389275"/>
                </a:lnTo>
                <a:lnTo>
                  <a:pt x="594055" y="351007"/>
                </a:lnTo>
                <a:lnTo>
                  <a:pt x="605609" y="309966"/>
                </a:lnTo>
                <a:lnTo>
                  <a:pt x="609600" y="266700"/>
                </a:lnTo>
                <a:lnTo>
                  <a:pt x="605609" y="223433"/>
                </a:lnTo>
                <a:lnTo>
                  <a:pt x="594055" y="182392"/>
                </a:lnTo>
                <a:lnTo>
                  <a:pt x="575567" y="144124"/>
                </a:lnTo>
                <a:lnTo>
                  <a:pt x="550773" y="109179"/>
                </a:lnTo>
                <a:lnTo>
                  <a:pt x="520303" y="78104"/>
                </a:lnTo>
                <a:lnTo>
                  <a:pt x="484784" y="51450"/>
                </a:lnTo>
                <a:lnTo>
                  <a:pt x="444846" y="29763"/>
                </a:lnTo>
                <a:lnTo>
                  <a:pt x="401116" y="13594"/>
                </a:lnTo>
                <a:lnTo>
                  <a:pt x="354225" y="34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0" y="228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74" y="3489"/>
                </a:lnTo>
                <a:lnTo>
                  <a:pt x="208483" y="13594"/>
                </a:lnTo>
                <a:lnTo>
                  <a:pt x="164753" y="29763"/>
                </a:lnTo>
                <a:lnTo>
                  <a:pt x="124815" y="51450"/>
                </a:lnTo>
                <a:lnTo>
                  <a:pt x="89296" y="78104"/>
                </a:lnTo>
                <a:lnTo>
                  <a:pt x="58826" y="109179"/>
                </a:lnTo>
                <a:lnTo>
                  <a:pt x="34032" y="144124"/>
                </a:lnTo>
                <a:lnTo>
                  <a:pt x="15544" y="182392"/>
                </a:lnTo>
                <a:lnTo>
                  <a:pt x="3990" y="223433"/>
                </a:lnTo>
                <a:lnTo>
                  <a:pt x="0" y="266700"/>
                </a:lnTo>
                <a:lnTo>
                  <a:pt x="3990" y="309966"/>
                </a:lnTo>
                <a:lnTo>
                  <a:pt x="15544" y="351007"/>
                </a:lnTo>
                <a:lnTo>
                  <a:pt x="34032" y="389275"/>
                </a:lnTo>
                <a:lnTo>
                  <a:pt x="58826" y="424220"/>
                </a:lnTo>
                <a:lnTo>
                  <a:pt x="89296" y="455295"/>
                </a:lnTo>
                <a:lnTo>
                  <a:pt x="124815" y="481949"/>
                </a:lnTo>
                <a:lnTo>
                  <a:pt x="164753" y="503636"/>
                </a:lnTo>
                <a:lnTo>
                  <a:pt x="208483" y="519805"/>
                </a:lnTo>
                <a:lnTo>
                  <a:pt x="255374" y="529910"/>
                </a:lnTo>
                <a:lnTo>
                  <a:pt x="304800" y="533400"/>
                </a:lnTo>
                <a:lnTo>
                  <a:pt x="354225" y="529910"/>
                </a:lnTo>
                <a:lnTo>
                  <a:pt x="401116" y="519805"/>
                </a:lnTo>
                <a:lnTo>
                  <a:pt x="444846" y="503636"/>
                </a:lnTo>
                <a:lnTo>
                  <a:pt x="484784" y="481949"/>
                </a:lnTo>
                <a:lnTo>
                  <a:pt x="520303" y="455295"/>
                </a:lnTo>
                <a:lnTo>
                  <a:pt x="550773" y="424220"/>
                </a:lnTo>
                <a:lnTo>
                  <a:pt x="575567" y="389275"/>
                </a:lnTo>
                <a:lnTo>
                  <a:pt x="594055" y="351007"/>
                </a:lnTo>
                <a:lnTo>
                  <a:pt x="605609" y="309966"/>
                </a:lnTo>
                <a:lnTo>
                  <a:pt x="609600" y="266700"/>
                </a:lnTo>
                <a:lnTo>
                  <a:pt x="605609" y="223433"/>
                </a:lnTo>
                <a:lnTo>
                  <a:pt x="594055" y="182392"/>
                </a:lnTo>
                <a:lnTo>
                  <a:pt x="575567" y="144124"/>
                </a:lnTo>
                <a:lnTo>
                  <a:pt x="550773" y="109179"/>
                </a:lnTo>
                <a:lnTo>
                  <a:pt x="520303" y="78104"/>
                </a:lnTo>
                <a:lnTo>
                  <a:pt x="484784" y="51450"/>
                </a:lnTo>
                <a:lnTo>
                  <a:pt x="444846" y="29763"/>
                </a:lnTo>
                <a:lnTo>
                  <a:pt x="401116" y="13594"/>
                </a:lnTo>
                <a:lnTo>
                  <a:pt x="354225" y="34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50183" y="224993"/>
            <a:ext cx="2063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0" y="1447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74" y="3489"/>
                </a:lnTo>
                <a:lnTo>
                  <a:pt x="208483" y="13594"/>
                </a:lnTo>
                <a:lnTo>
                  <a:pt x="164753" y="29763"/>
                </a:lnTo>
                <a:lnTo>
                  <a:pt x="124815" y="51450"/>
                </a:lnTo>
                <a:lnTo>
                  <a:pt x="89296" y="78104"/>
                </a:lnTo>
                <a:lnTo>
                  <a:pt x="58826" y="109179"/>
                </a:lnTo>
                <a:lnTo>
                  <a:pt x="34032" y="144124"/>
                </a:lnTo>
                <a:lnTo>
                  <a:pt x="15544" y="182392"/>
                </a:lnTo>
                <a:lnTo>
                  <a:pt x="3990" y="223433"/>
                </a:lnTo>
                <a:lnTo>
                  <a:pt x="0" y="266700"/>
                </a:lnTo>
                <a:lnTo>
                  <a:pt x="3990" y="309966"/>
                </a:lnTo>
                <a:lnTo>
                  <a:pt x="15544" y="351007"/>
                </a:lnTo>
                <a:lnTo>
                  <a:pt x="34032" y="389275"/>
                </a:lnTo>
                <a:lnTo>
                  <a:pt x="58826" y="424220"/>
                </a:lnTo>
                <a:lnTo>
                  <a:pt x="89296" y="455295"/>
                </a:lnTo>
                <a:lnTo>
                  <a:pt x="124815" y="481949"/>
                </a:lnTo>
                <a:lnTo>
                  <a:pt x="164753" y="503636"/>
                </a:lnTo>
                <a:lnTo>
                  <a:pt x="208483" y="519805"/>
                </a:lnTo>
                <a:lnTo>
                  <a:pt x="255374" y="529910"/>
                </a:lnTo>
                <a:lnTo>
                  <a:pt x="304800" y="533400"/>
                </a:lnTo>
                <a:lnTo>
                  <a:pt x="354225" y="529910"/>
                </a:lnTo>
                <a:lnTo>
                  <a:pt x="401116" y="519805"/>
                </a:lnTo>
                <a:lnTo>
                  <a:pt x="444846" y="503636"/>
                </a:lnTo>
                <a:lnTo>
                  <a:pt x="484784" y="481949"/>
                </a:lnTo>
                <a:lnTo>
                  <a:pt x="520303" y="455295"/>
                </a:lnTo>
                <a:lnTo>
                  <a:pt x="550773" y="424220"/>
                </a:lnTo>
                <a:lnTo>
                  <a:pt x="575567" y="389275"/>
                </a:lnTo>
                <a:lnTo>
                  <a:pt x="594055" y="351007"/>
                </a:lnTo>
                <a:lnTo>
                  <a:pt x="605609" y="309966"/>
                </a:lnTo>
                <a:lnTo>
                  <a:pt x="609600" y="266700"/>
                </a:lnTo>
                <a:lnTo>
                  <a:pt x="605609" y="223433"/>
                </a:lnTo>
                <a:lnTo>
                  <a:pt x="594055" y="182392"/>
                </a:lnTo>
                <a:lnTo>
                  <a:pt x="575567" y="144124"/>
                </a:lnTo>
                <a:lnTo>
                  <a:pt x="550773" y="109179"/>
                </a:lnTo>
                <a:lnTo>
                  <a:pt x="520303" y="78104"/>
                </a:lnTo>
                <a:lnTo>
                  <a:pt x="484784" y="51450"/>
                </a:lnTo>
                <a:lnTo>
                  <a:pt x="444846" y="29763"/>
                </a:lnTo>
                <a:lnTo>
                  <a:pt x="401116" y="13594"/>
                </a:lnTo>
                <a:lnTo>
                  <a:pt x="354225" y="34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37992" y="1444497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2667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74" y="3489"/>
                </a:lnTo>
                <a:lnTo>
                  <a:pt x="208483" y="13594"/>
                </a:lnTo>
                <a:lnTo>
                  <a:pt x="164753" y="29763"/>
                </a:lnTo>
                <a:lnTo>
                  <a:pt x="124815" y="51450"/>
                </a:lnTo>
                <a:lnTo>
                  <a:pt x="89296" y="78104"/>
                </a:lnTo>
                <a:lnTo>
                  <a:pt x="58826" y="109179"/>
                </a:lnTo>
                <a:lnTo>
                  <a:pt x="34032" y="144124"/>
                </a:lnTo>
                <a:lnTo>
                  <a:pt x="15544" y="182392"/>
                </a:lnTo>
                <a:lnTo>
                  <a:pt x="3990" y="223433"/>
                </a:lnTo>
                <a:lnTo>
                  <a:pt x="0" y="266700"/>
                </a:lnTo>
                <a:lnTo>
                  <a:pt x="3990" y="309966"/>
                </a:lnTo>
                <a:lnTo>
                  <a:pt x="15544" y="351007"/>
                </a:lnTo>
                <a:lnTo>
                  <a:pt x="34032" y="389275"/>
                </a:lnTo>
                <a:lnTo>
                  <a:pt x="58826" y="424220"/>
                </a:lnTo>
                <a:lnTo>
                  <a:pt x="89296" y="455295"/>
                </a:lnTo>
                <a:lnTo>
                  <a:pt x="124815" y="481949"/>
                </a:lnTo>
                <a:lnTo>
                  <a:pt x="164753" y="503636"/>
                </a:lnTo>
                <a:lnTo>
                  <a:pt x="208483" y="519805"/>
                </a:lnTo>
                <a:lnTo>
                  <a:pt x="255374" y="529910"/>
                </a:lnTo>
                <a:lnTo>
                  <a:pt x="304800" y="533400"/>
                </a:lnTo>
                <a:lnTo>
                  <a:pt x="354225" y="529910"/>
                </a:lnTo>
                <a:lnTo>
                  <a:pt x="401116" y="519805"/>
                </a:lnTo>
                <a:lnTo>
                  <a:pt x="444846" y="503636"/>
                </a:lnTo>
                <a:lnTo>
                  <a:pt x="484784" y="481949"/>
                </a:lnTo>
                <a:lnTo>
                  <a:pt x="520303" y="455295"/>
                </a:lnTo>
                <a:lnTo>
                  <a:pt x="550773" y="424220"/>
                </a:lnTo>
                <a:lnTo>
                  <a:pt x="575567" y="389275"/>
                </a:lnTo>
                <a:lnTo>
                  <a:pt x="594055" y="351007"/>
                </a:lnTo>
                <a:lnTo>
                  <a:pt x="605609" y="309966"/>
                </a:lnTo>
                <a:lnTo>
                  <a:pt x="609600" y="266700"/>
                </a:lnTo>
                <a:lnTo>
                  <a:pt x="605609" y="223433"/>
                </a:lnTo>
                <a:lnTo>
                  <a:pt x="594055" y="182392"/>
                </a:lnTo>
                <a:lnTo>
                  <a:pt x="575567" y="144124"/>
                </a:lnTo>
                <a:lnTo>
                  <a:pt x="550773" y="109179"/>
                </a:lnTo>
                <a:lnTo>
                  <a:pt x="520303" y="78104"/>
                </a:lnTo>
                <a:lnTo>
                  <a:pt x="484784" y="51450"/>
                </a:lnTo>
                <a:lnTo>
                  <a:pt x="444846" y="29763"/>
                </a:lnTo>
                <a:lnTo>
                  <a:pt x="401116" y="13594"/>
                </a:lnTo>
                <a:lnTo>
                  <a:pt x="354225" y="34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0" y="762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74" y="3489"/>
                </a:lnTo>
                <a:lnTo>
                  <a:pt x="208483" y="13594"/>
                </a:lnTo>
                <a:lnTo>
                  <a:pt x="164753" y="29763"/>
                </a:lnTo>
                <a:lnTo>
                  <a:pt x="124815" y="51450"/>
                </a:lnTo>
                <a:lnTo>
                  <a:pt x="89296" y="78104"/>
                </a:lnTo>
                <a:lnTo>
                  <a:pt x="58826" y="109179"/>
                </a:lnTo>
                <a:lnTo>
                  <a:pt x="34032" y="144124"/>
                </a:lnTo>
                <a:lnTo>
                  <a:pt x="15544" y="182392"/>
                </a:lnTo>
                <a:lnTo>
                  <a:pt x="3990" y="223433"/>
                </a:lnTo>
                <a:lnTo>
                  <a:pt x="0" y="266700"/>
                </a:lnTo>
                <a:lnTo>
                  <a:pt x="3990" y="309966"/>
                </a:lnTo>
                <a:lnTo>
                  <a:pt x="15544" y="351007"/>
                </a:lnTo>
                <a:lnTo>
                  <a:pt x="34032" y="389275"/>
                </a:lnTo>
                <a:lnTo>
                  <a:pt x="58826" y="424220"/>
                </a:lnTo>
                <a:lnTo>
                  <a:pt x="89296" y="455295"/>
                </a:lnTo>
                <a:lnTo>
                  <a:pt x="124815" y="481949"/>
                </a:lnTo>
                <a:lnTo>
                  <a:pt x="164753" y="503636"/>
                </a:lnTo>
                <a:lnTo>
                  <a:pt x="208483" y="519805"/>
                </a:lnTo>
                <a:lnTo>
                  <a:pt x="255374" y="529910"/>
                </a:lnTo>
                <a:lnTo>
                  <a:pt x="304800" y="533400"/>
                </a:lnTo>
                <a:lnTo>
                  <a:pt x="354225" y="529910"/>
                </a:lnTo>
                <a:lnTo>
                  <a:pt x="401116" y="519805"/>
                </a:lnTo>
                <a:lnTo>
                  <a:pt x="444846" y="503636"/>
                </a:lnTo>
                <a:lnTo>
                  <a:pt x="484784" y="481949"/>
                </a:lnTo>
                <a:lnTo>
                  <a:pt x="520303" y="455295"/>
                </a:lnTo>
                <a:lnTo>
                  <a:pt x="550773" y="424220"/>
                </a:lnTo>
                <a:lnTo>
                  <a:pt x="575567" y="389275"/>
                </a:lnTo>
                <a:lnTo>
                  <a:pt x="594055" y="351007"/>
                </a:lnTo>
                <a:lnTo>
                  <a:pt x="605609" y="309966"/>
                </a:lnTo>
                <a:lnTo>
                  <a:pt x="609600" y="266700"/>
                </a:lnTo>
                <a:lnTo>
                  <a:pt x="605609" y="223433"/>
                </a:lnTo>
                <a:lnTo>
                  <a:pt x="594055" y="182392"/>
                </a:lnTo>
                <a:lnTo>
                  <a:pt x="575567" y="144124"/>
                </a:lnTo>
                <a:lnTo>
                  <a:pt x="550773" y="109179"/>
                </a:lnTo>
                <a:lnTo>
                  <a:pt x="520303" y="78104"/>
                </a:lnTo>
                <a:lnTo>
                  <a:pt x="484784" y="51450"/>
                </a:lnTo>
                <a:lnTo>
                  <a:pt x="444846" y="29763"/>
                </a:lnTo>
                <a:lnTo>
                  <a:pt x="401116" y="13594"/>
                </a:lnTo>
                <a:lnTo>
                  <a:pt x="354225" y="34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51578" y="758697"/>
            <a:ext cx="25209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0" y="213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74" y="3489"/>
                </a:lnTo>
                <a:lnTo>
                  <a:pt x="208483" y="13594"/>
                </a:lnTo>
                <a:lnTo>
                  <a:pt x="164753" y="29763"/>
                </a:lnTo>
                <a:lnTo>
                  <a:pt x="124815" y="51450"/>
                </a:lnTo>
                <a:lnTo>
                  <a:pt x="89296" y="78104"/>
                </a:lnTo>
                <a:lnTo>
                  <a:pt x="58826" y="109179"/>
                </a:lnTo>
                <a:lnTo>
                  <a:pt x="34032" y="144124"/>
                </a:lnTo>
                <a:lnTo>
                  <a:pt x="15544" y="182392"/>
                </a:lnTo>
                <a:lnTo>
                  <a:pt x="3990" y="223433"/>
                </a:lnTo>
                <a:lnTo>
                  <a:pt x="0" y="266700"/>
                </a:lnTo>
                <a:lnTo>
                  <a:pt x="3990" y="309966"/>
                </a:lnTo>
                <a:lnTo>
                  <a:pt x="15544" y="351007"/>
                </a:lnTo>
                <a:lnTo>
                  <a:pt x="34032" y="389275"/>
                </a:lnTo>
                <a:lnTo>
                  <a:pt x="58826" y="424220"/>
                </a:lnTo>
                <a:lnTo>
                  <a:pt x="89296" y="455295"/>
                </a:lnTo>
                <a:lnTo>
                  <a:pt x="124815" y="481949"/>
                </a:lnTo>
                <a:lnTo>
                  <a:pt x="164753" y="503636"/>
                </a:lnTo>
                <a:lnTo>
                  <a:pt x="208483" y="519805"/>
                </a:lnTo>
                <a:lnTo>
                  <a:pt x="255374" y="529910"/>
                </a:lnTo>
                <a:lnTo>
                  <a:pt x="304800" y="533400"/>
                </a:lnTo>
                <a:lnTo>
                  <a:pt x="354225" y="529910"/>
                </a:lnTo>
                <a:lnTo>
                  <a:pt x="401116" y="519805"/>
                </a:lnTo>
                <a:lnTo>
                  <a:pt x="444846" y="503636"/>
                </a:lnTo>
                <a:lnTo>
                  <a:pt x="484784" y="481949"/>
                </a:lnTo>
                <a:lnTo>
                  <a:pt x="520303" y="455295"/>
                </a:lnTo>
                <a:lnTo>
                  <a:pt x="550773" y="424220"/>
                </a:lnTo>
                <a:lnTo>
                  <a:pt x="575567" y="389275"/>
                </a:lnTo>
                <a:lnTo>
                  <a:pt x="594055" y="351007"/>
                </a:lnTo>
                <a:lnTo>
                  <a:pt x="605609" y="309966"/>
                </a:lnTo>
                <a:lnTo>
                  <a:pt x="609600" y="266700"/>
                </a:lnTo>
                <a:lnTo>
                  <a:pt x="605609" y="223433"/>
                </a:lnTo>
                <a:lnTo>
                  <a:pt x="594055" y="182392"/>
                </a:lnTo>
                <a:lnTo>
                  <a:pt x="575567" y="144124"/>
                </a:lnTo>
                <a:lnTo>
                  <a:pt x="550773" y="109179"/>
                </a:lnTo>
                <a:lnTo>
                  <a:pt x="520303" y="78104"/>
                </a:lnTo>
                <a:lnTo>
                  <a:pt x="484784" y="51450"/>
                </a:lnTo>
                <a:lnTo>
                  <a:pt x="444846" y="29763"/>
                </a:lnTo>
                <a:lnTo>
                  <a:pt x="401116" y="13594"/>
                </a:lnTo>
                <a:lnTo>
                  <a:pt x="354225" y="34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96000" y="1447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74" y="3489"/>
                </a:lnTo>
                <a:lnTo>
                  <a:pt x="208483" y="13594"/>
                </a:lnTo>
                <a:lnTo>
                  <a:pt x="164753" y="29763"/>
                </a:lnTo>
                <a:lnTo>
                  <a:pt x="124815" y="51450"/>
                </a:lnTo>
                <a:lnTo>
                  <a:pt x="89296" y="78104"/>
                </a:lnTo>
                <a:lnTo>
                  <a:pt x="58826" y="109179"/>
                </a:lnTo>
                <a:lnTo>
                  <a:pt x="34032" y="144124"/>
                </a:lnTo>
                <a:lnTo>
                  <a:pt x="15544" y="182392"/>
                </a:lnTo>
                <a:lnTo>
                  <a:pt x="3990" y="223433"/>
                </a:lnTo>
                <a:lnTo>
                  <a:pt x="0" y="266700"/>
                </a:lnTo>
                <a:lnTo>
                  <a:pt x="3990" y="309966"/>
                </a:lnTo>
                <a:lnTo>
                  <a:pt x="15544" y="351007"/>
                </a:lnTo>
                <a:lnTo>
                  <a:pt x="34032" y="389275"/>
                </a:lnTo>
                <a:lnTo>
                  <a:pt x="58826" y="424220"/>
                </a:lnTo>
                <a:lnTo>
                  <a:pt x="89296" y="455295"/>
                </a:lnTo>
                <a:lnTo>
                  <a:pt x="124815" y="481949"/>
                </a:lnTo>
                <a:lnTo>
                  <a:pt x="164753" y="503636"/>
                </a:lnTo>
                <a:lnTo>
                  <a:pt x="208483" y="519805"/>
                </a:lnTo>
                <a:lnTo>
                  <a:pt x="255374" y="529910"/>
                </a:lnTo>
                <a:lnTo>
                  <a:pt x="304800" y="533400"/>
                </a:lnTo>
                <a:lnTo>
                  <a:pt x="354225" y="529910"/>
                </a:lnTo>
                <a:lnTo>
                  <a:pt x="401116" y="519805"/>
                </a:lnTo>
                <a:lnTo>
                  <a:pt x="444846" y="503636"/>
                </a:lnTo>
                <a:lnTo>
                  <a:pt x="484784" y="481949"/>
                </a:lnTo>
                <a:lnTo>
                  <a:pt x="520303" y="455295"/>
                </a:lnTo>
                <a:lnTo>
                  <a:pt x="550773" y="424220"/>
                </a:lnTo>
                <a:lnTo>
                  <a:pt x="575567" y="389275"/>
                </a:lnTo>
                <a:lnTo>
                  <a:pt x="594055" y="351007"/>
                </a:lnTo>
                <a:lnTo>
                  <a:pt x="605609" y="309966"/>
                </a:lnTo>
                <a:lnTo>
                  <a:pt x="609600" y="266700"/>
                </a:lnTo>
                <a:lnTo>
                  <a:pt x="605609" y="223433"/>
                </a:lnTo>
                <a:lnTo>
                  <a:pt x="594055" y="182392"/>
                </a:lnTo>
                <a:lnTo>
                  <a:pt x="575567" y="144124"/>
                </a:lnTo>
                <a:lnTo>
                  <a:pt x="550773" y="109179"/>
                </a:lnTo>
                <a:lnTo>
                  <a:pt x="520303" y="78104"/>
                </a:lnTo>
                <a:lnTo>
                  <a:pt x="484784" y="51450"/>
                </a:lnTo>
                <a:lnTo>
                  <a:pt x="444846" y="29763"/>
                </a:lnTo>
                <a:lnTo>
                  <a:pt x="401116" y="13594"/>
                </a:lnTo>
                <a:lnTo>
                  <a:pt x="354225" y="34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98819" y="1444497"/>
            <a:ext cx="2063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45080" y="533400"/>
            <a:ext cx="1003300" cy="393700"/>
          </a:xfrm>
          <a:custGeom>
            <a:avLst/>
            <a:gdLst/>
            <a:ahLst/>
            <a:cxnLst/>
            <a:rect l="l" t="t" r="r" b="b"/>
            <a:pathLst>
              <a:path w="1003300" h="393700">
                <a:moveTo>
                  <a:pt x="880947" y="36693"/>
                </a:moveTo>
                <a:lnTo>
                  <a:pt x="0" y="375538"/>
                </a:lnTo>
                <a:lnTo>
                  <a:pt x="6857" y="393319"/>
                </a:lnTo>
                <a:lnTo>
                  <a:pt x="887778" y="54484"/>
                </a:lnTo>
                <a:lnTo>
                  <a:pt x="880947" y="36693"/>
                </a:lnTo>
                <a:close/>
              </a:path>
              <a:path w="1003300" h="393700">
                <a:moveTo>
                  <a:pt x="961385" y="32130"/>
                </a:moveTo>
                <a:lnTo>
                  <a:pt x="892810" y="32130"/>
                </a:lnTo>
                <a:lnTo>
                  <a:pt x="899668" y="49911"/>
                </a:lnTo>
                <a:lnTo>
                  <a:pt x="887778" y="54484"/>
                </a:lnTo>
                <a:lnTo>
                  <a:pt x="898017" y="81152"/>
                </a:lnTo>
                <a:lnTo>
                  <a:pt x="961385" y="32130"/>
                </a:lnTo>
                <a:close/>
              </a:path>
              <a:path w="1003300" h="393700">
                <a:moveTo>
                  <a:pt x="892810" y="32130"/>
                </a:moveTo>
                <a:lnTo>
                  <a:pt x="880947" y="36693"/>
                </a:lnTo>
                <a:lnTo>
                  <a:pt x="887778" y="54484"/>
                </a:lnTo>
                <a:lnTo>
                  <a:pt x="899668" y="49911"/>
                </a:lnTo>
                <a:lnTo>
                  <a:pt x="892810" y="32130"/>
                </a:lnTo>
                <a:close/>
              </a:path>
              <a:path w="1003300" h="393700">
                <a:moveTo>
                  <a:pt x="1002919" y="0"/>
                </a:moveTo>
                <a:lnTo>
                  <a:pt x="870712" y="10033"/>
                </a:lnTo>
                <a:lnTo>
                  <a:pt x="880947" y="36693"/>
                </a:lnTo>
                <a:lnTo>
                  <a:pt x="892810" y="32130"/>
                </a:lnTo>
                <a:lnTo>
                  <a:pt x="961385" y="32130"/>
                </a:lnTo>
                <a:lnTo>
                  <a:pt x="1002919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45080" y="1130680"/>
            <a:ext cx="1003300" cy="393700"/>
          </a:xfrm>
          <a:custGeom>
            <a:avLst/>
            <a:gdLst/>
            <a:ahLst/>
            <a:cxnLst/>
            <a:rect l="l" t="t" r="r" b="b"/>
            <a:pathLst>
              <a:path w="1003300" h="393700">
                <a:moveTo>
                  <a:pt x="880947" y="356625"/>
                </a:moveTo>
                <a:lnTo>
                  <a:pt x="870712" y="383286"/>
                </a:lnTo>
                <a:lnTo>
                  <a:pt x="1002919" y="393319"/>
                </a:lnTo>
                <a:lnTo>
                  <a:pt x="961385" y="361188"/>
                </a:lnTo>
                <a:lnTo>
                  <a:pt x="892810" y="361188"/>
                </a:lnTo>
                <a:lnTo>
                  <a:pt x="880947" y="356625"/>
                </a:lnTo>
                <a:close/>
              </a:path>
              <a:path w="1003300" h="393700">
                <a:moveTo>
                  <a:pt x="887778" y="338834"/>
                </a:moveTo>
                <a:lnTo>
                  <a:pt x="880947" y="356625"/>
                </a:lnTo>
                <a:lnTo>
                  <a:pt x="892810" y="361188"/>
                </a:lnTo>
                <a:lnTo>
                  <a:pt x="899668" y="343408"/>
                </a:lnTo>
                <a:lnTo>
                  <a:pt x="887778" y="338834"/>
                </a:lnTo>
                <a:close/>
              </a:path>
              <a:path w="1003300" h="393700">
                <a:moveTo>
                  <a:pt x="898017" y="312166"/>
                </a:moveTo>
                <a:lnTo>
                  <a:pt x="887778" y="338834"/>
                </a:lnTo>
                <a:lnTo>
                  <a:pt x="899668" y="343408"/>
                </a:lnTo>
                <a:lnTo>
                  <a:pt x="892810" y="361188"/>
                </a:lnTo>
                <a:lnTo>
                  <a:pt x="961385" y="361188"/>
                </a:lnTo>
                <a:lnTo>
                  <a:pt x="898017" y="312166"/>
                </a:lnTo>
                <a:close/>
              </a:path>
              <a:path w="1003300" h="393700">
                <a:moveTo>
                  <a:pt x="6857" y="0"/>
                </a:moveTo>
                <a:lnTo>
                  <a:pt x="0" y="17780"/>
                </a:lnTo>
                <a:lnTo>
                  <a:pt x="880947" y="356625"/>
                </a:lnTo>
                <a:lnTo>
                  <a:pt x="887778" y="338834"/>
                </a:lnTo>
                <a:lnTo>
                  <a:pt x="685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44954" y="1828800"/>
            <a:ext cx="1079500" cy="469900"/>
          </a:xfrm>
          <a:custGeom>
            <a:avLst/>
            <a:gdLst/>
            <a:ahLst/>
            <a:cxnLst/>
            <a:rect l="l" t="t" r="r" b="b"/>
            <a:pathLst>
              <a:path w="1079500" h="469900">
                <a:moveTo>
                  <a:pt x="958796" y="41298"/>
                </a:moveTo>
                <a:lnTo>
                  <a:pt x="0" y="452247"/>
                </a:lnTo>
                <a:lnTo>
                  <a:pt x="7493" y="469646"/>
                </a:lnTo>
                <a:lnTo>
                  <a:pt x="966243" y="58717"/>
                </a:lnTo>
                <a:lnTo>
                  <a:pt x="958796" y="41298"/>
                </a:lnTo>
                <a:close/>
              </a:path>
              <a:path w="1079500" h="469900">
                <a:moveTo>
                  <a:pt x="1035822" y="36322"/>
                </a:moveTo>
                <a:lnTo>
                  <a:pt x="970407" y="36322"/>
                </a:lnTo>
                <a:lnTo>
                  <a:pt x="977900" y="53721"/>
                </a:lnTo>
                <a:lnTo>
                  <a:pt x="966243" y="58717"/>
                </a:lnTo>
                <a:lnTo>
                  <a:pt x="977519" y="85089"/>
                </a:lnTo>
                <a:lnTo>
                  <a:pt x="1035822" y="36322"/>
                </a:lnTo>
                <a:close/>
              </a:path>
              <a:path w="1079500" h="469900">
                <a:moveTo>
                  <a:pt x="970407" y="36322"/>
                </a:moveTo>
                <a:lnTo>
                  <a:pt x="958796" y="41298"/>
                </a:lnTo>
                <a:lnTo>
                  <a:pt x="966243" y="58717"/>
                </a:lnTo>
                <a:lnTo>
                  <a:pt x="977900" y="53721"/>
                </a:lnTo>
                <a:lnTo>
                  <a:pt x="970407" y="36322"/>
                </a:lnTo>
                <a:close/>
              </a:path>
              <a:path w="1079500" h="469900">
                <a:moveTo>
                  <a:pt x="1079245" y="0"/>
                </a:moveTo>
                <a:lnTo>
                  <a:pt x="947546" y="14986"/>
                </a:lnTo>
                <a:lnTo>
                  <a:pt x="958796" y="41298"/>
                </a:lnTo>
                <a:lnTo>
                  <a:pt x="970407" y="36322"/>
                </a:lnTo>
                <a:lnTo>
                  <a:pt x="1035822" y="36322"/>
                </a:lnTo>
                <a:lnTo>
                  <a:pt x="107924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45080" y="2502280"/>
            <a:ext cx="1003300" cy="393700"/>
          </a:xfrm>
          <a:custGeom>
            <a:avLst/>
            <a:gdLst/>
            <a:ahLst/>
            <a:cxnLst/>
            <a:rect l="l" t="t" r="r" b="b"/>
            <a:pathLst>
              <a:path w="1003300" h="393700">
                <a:moveTo>
                  <a:pt x="880947" y="356625"/>
                </a:moveTo>
                <a:lnTo>
                  <a:pt x="870712" y="383286"/>
                </a:lnTo>
                <a:lnTo>
                  <a:pt x="1002919" y="393319"/>
                </a:lnTo>
                <a:lnTo>
                  <a:pt x="961385" y="361188"/>
                </a:lnTo>
                <a:lnTo>
                  <a:pt x="892810" y="361188"/>
                </a:lnTo>
                <a:lnTo>
                  <a:pt x="880947" y="356625"/>
                </a:lnTo>
                <a:close/>
              </a:path>
              <a:path w="1003300" h="393700">
                <a:moveTo>
                  <a:pt x="887778" y="338834"/>
                </a:moveTo>
                <a:lnTo>
                  <a:pt x="880947" y="356625"/>
                </a:lnTo>
                <a:lnTo>
                  <a:pt x="892810" y="361188"/>
                </a:lnTo>
                <a:lnTo>
                  <a:pt x="899668" y="343408"/>
                </a:lnTo>
                <a:lnTo>
                  <a:pt x="887778" y="338834"/>
                </a:lnTo>
                <a:close/>
              </a:path>
              <a:path w="1003300" h="393700">
                <a:moveTo>
                  <a:pt x="898017" y="312166"/>
                </a:moveTo>
                <a:lnTo>
                  <a:pt x="887778" y="338834"/>
                </a:lnTo>
                <a:lnTo>
                  <a:pt x="899668" y="343408"/>
                </a:lnTo>
                <a:lnTo>
                  <a:pt x="892810" y="361188"/>
                </a:lnTo>
                <a:lnTo>
                  <a:pt x="961385" y="361188"/>
                </a:lnTo>
                <a:lnTo>
                  <a:pt x="898017" y="312166"/>
                </a:lnTo>
                <a:close/>
              </a:path>
              <a:path w="1003300" h="393700">
                <a:moveTo>
                  <a:pt x="6857" y="0"/>
                </a:moveTo>
                <a:lnTo>
                  <a:pt x="0" y="17780"/>
                </a:lnTo>
                <a:lnTo>
                  <a:pt x="880947" y="356625"/>
                </a:lnTo>
                <a:lnTo>
                  <a:pt x="887778" y="338834"/>
                </a:lnTo>
                <a:lnTo>
                  <a:pt x="685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45280" y="444880"/>
            <a:ext cx="1003300" cy="393700"/>
          </a:xfrm>
          <a:custGeom>
            <a:avLst/>
            <a:gdLst/>
            <a:ahLst/>
            <a:cxnLst/>
            <a:rect l="l" t="t" r="r" b="b"/>
            <a:pathLst>
              <a:path w="1003300" h="393700">
                <a:moveTo>
                  <a:pt x="880947" y="356625"/>
                </a:moveTo>
                <a:lnTo>
                  <a:pt x="870712" y="383286"/>
                </a:lnTo>
                <a:lnTo>
                  <a:pt x="1002919" y="393319"/>
                </a:lnTo>
                <a:lnTo>
                  <a:pt x="961385" y="361188"/>
                </a:lnTo>
                <a:lnTo>
                  <a:pt x="892810" y="361188"/>
                </a:lnTo>
                <a:lnTo>
                  <a:pt x="880947" y="356625"/>
                </a:lnTo>
                <a:close/>
              </a:path>
              <a:path w="1003300" h="393700">
                <a:moveTo>
                  <a:pt x="887778" y="338834"/>
                </a:moveTo>
                <a:lnTo>
                  <a:pt x="880947" y="356625"/>
                </a:lnTo>
                <a:lnTo>
                  <a:pt x="892810" y="361188"/>
                </a:lnTo>
                <a:lnTo>
                  <a:pt x="899668" y="343408"/>
                </a:lnTo>
                <a:lnTo>
                  <a:pt x="887778" y="338834"/>
                </a:lnTo>
                <a:close/>
              </a:path>
              <a:path w="1003300" h="393700">
                <a:moveTo>
                  <a:pt x="898017" y="312166"/>
                </a:moveTo>
                <a:lnTo>
                  <a:pt x="887778" y="338834"/>
                </a:lnTo>
                <a:lnTo>
                  <a:pt x="899668" y="343408"/>
                </a:lnTo>
                <a:lnTo>
                  <a:pt x="892810" y="361188"/>
                </a:lnTo>
                <a:lnTo>
                  <a:pt x="961385" y="361188"/>
                </a:lnTo>
                <a:lnTo>
                  <a:pt x="898017" y="312166"/>
                </a:lnTo>
                <a:close/>
              </a:path>
              <a:path w="1003300" h="393700">
                <a:moveTo>
                  <a:pt x="6858" y="0"/>
                </a:moveTo>
                <a:lnTo>
                  <a:pt x="0" y="17780"/>
                </a:lnTo>
                <a:lnTo>
                  <a:pt x="880947" y="356625"/>
                </a:lnTo>
                <a:lnTo>
                  <a:pt x="887778" y="338834"/>
                </a:lnTo>
                <a:lnTo>
                  <a:pt x="685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57600" y="1130172"/>
            <a:ext cx="927735" cy="470534"/>
          </a:xfrm>
          <a:custGeom>
            <a:avLst/>
            <a:gdLst/>
            <a:ahLst/>
            <a:cxnLst/>
            <a:rect l="l" t="t" r="r" b="b"/>
            <a:pathLst>
              <a:path w="927735" h="470534">
                <a:moveTo>
                  <a:pt x="96520" y="379094"/>
                </a:moveTo>
                <a:lnTo>
                  <a:pt x="0" y="470026"/>
                </a:lnTo>
                <a:lnTo>
                  <a:pt x="130683" y="447293"/>
                </a:lnTo>
                <a:lnTo>
                  <a:pt x="120758" y="427481"/>
                </a:lnTo>
                <a:lnTo>
                  <a:pt x="106552" y="427481"/>
                </a:lnTo>
                <a:lnTo>
                  <a:pt x="97916" y="410337"/>
                </a:lnTo>
                <a:lnTo>
                  <a:pt x="109315" y="404638"/>
                </a:lnTo>
                <a:lnTo>
                  <a:pt x="96520" y="379094"/>
                </a:lnTo>
                <a:close/>
              </a:path>
              <a:path w="927735" h="470534">
                <a:moveTo>
                  <a:pt x="109315" y="404638"/>
                </a:moveTo>
                <a:lnTo>
                  <a:pt x="97916" y="410337"/>
                </a:lnTo>
                <a:lnTo>
                  <a:pt x="106552" y="427481"/>
                </a:lnTo>
                <a:lnTo>
                  <a:pt x="117913" y="421801"/>
                </a:lnTo>
                <a:lnTo>
                  <a:pt x="109315" y="404638"/>
                </a:lnTo>
                <a:close/>
              </a:path>
              <a:path w="927735" h="470534">
                <a:moveTo>
                  <a:pt x="117913" y="421801"/>
                </a:moveTo>
                <a:lnTo>
                  <a:pt x="106552" y="427481"/>
                </a:lnTo>
                <a:lnTo>
                  <a:pt x="120758" y="427481"/>
                </a:lnTo>
                <a:lnTo>
                  <a:pt x="117913" y="421801"/>
                </a:lnTo>
                <a:close/>
              </a:path>
              <a:path w="927735" h="470534">
                <a:moveTo>
                  <a:pt x="918717" y="0"/>
                </a:moveTo>
                <a:lnTo>
                  <a:pt x="109315" y="404638"/>
                </a:lnTo>
                <a:lnTo>
                  <a:pt x="117913" y="421801"/>
                </a:lnTo>
                <a:lnTo>
                  <a:pt x="927226" y="17144"/>
                </a:lnTo>
                <a:lnTo>
                  <a:pt x="91871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44900" y="1816100"/>
            <a:ext cx="1003300" cy="469900"/>
          </a:xfrm>
          <a:custGeom>
            <a:avLst/>
            <a:gdLst/>
            <a:ahLst/>
            <a:cxnLst/>
            <a:rect l="l" t="t" r="r" b="b"/>
            <a:pathLst>
              <a:path w="1003300" h="469900">
                <a:moveTo>
                  <a:pt x="883972" y="425347"/>
                </a:moveTo>
                <a:lnTo>
                  <a:pt x="871982" y="451230"/>
                </a:lnTo>
                <a:lnTo>
                  <a:pt x="1003300" y="469900"/>
                </a:lnTo>
                <a:lnTo>
                  <a:pt x="958888" y="430657"/>
                </a:lnTo>
                <a:lnTo>
                  <a:pt x="895476" y="430657"/>
                </a:lnTo>
                <a:lnTo>
                  <a:pt x="883972" y="425347"/>
                </a:lnTo>
                <a:close/>
              </a:path>
              <a:path w="1003300" h="469900">
                <a:moveTo>
                  <a:pt x="891973" y="408074"/>
                </a:moveTo>
                <a:lnTo>
                  <a:pt x="883972" y="425347"/>
                </a:lnTo>
                <a:lnTo>
                  <a:pt x="895476" y="430657"/>
                </a:lnTo>
                <a:lnTo>
                  <a:pt x="903477" y="413385"/>
                </a:lnTo>
                <a:lnTo>
                  <a:pt x="891973" y="408074"/>
                </a:lnTo>
                <a:close/>
              </a:path>
              <a:path w="1003300" h="469900">
                <a:moveTo>
                  <a:pt x="903986" y="382142"/>
                </a:moveTo>
                <a:lnTo>
                  <a:pt x="891973" y="408074"/>
                </a:lnTo>
                <a:lnTo>
                  <a:pt x="903477" y="413385"/>
                </a:lnTo>
                <a:lnTo>
                  <a:pt x="895476" y="430657"/>
                </a:lnTo>
                <a:lnTo>
                  <a:pt x="958888" y="430657"/>
                </a:lnTo>
                <a:lnTo>
                  <a:pt x="903986" y="382142"/>
                </a:lnTo>
                <a:close/>
              </a:path>
              <a:path w="1003300" h="469900">
                <a:moveTo>
                  <a:pt x="8000" y="0"/>
                </a:moveTo>
                <a:lnTo>
                  <a:pt x="0" y="17399"/>
                </a:lnTo>
                <a:lnTo>
                  <a:pt x="883972" y="425347"/>
                </a:lnTo>
                <a:lnTo>
                  <a:pt x="891973" y="408074"/>
                </a:lnTo>
                <a:lnTo>
                  <a:pt x="80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45661" y="2590800"/>
            <a:ext cx="1002665" cy="316865"/>
          </a:xfrm>
          <a:custGeom>
            <a:avLst/>
            <a:gdLst/>
            <a:ahLst/>
            <a:cxnLst/>
            <a:rect l="l" t="t" r="r" b="b"/>
            <a:pathLst>
              <a:path w="1002664" h="316864">
                <a:moveTo>
                  <a:pt x="878342" y="28258"/>
                </a:moveTo>
                <a:lnTo>
                  <a:pt x="0" y="298450"/>
                </a:lnTo>
                <a:lnTo>
                  <a:pt x="5587" y="316738"/>
                </a:lnTo>
                <a:lnTo>
                  <a:pt x="883912" y="46426"/>
                </a:lnTo>
                <a:lnTo>
                  <a:pt x="878342" y="28258"/>
                </a:lnTo>
                <a:close/>
              </a:path>
              <a:path w="1002664" h="316864">
                <a:moveTo>
                  <a:pt x="965919" y="24511"/>
                </a:moveTo>
                <a:lnTo>
                  <a:pt x="890524" y="24511"/>
                </a:lnTo>
                <a:lnTo>
                  <a:pt x="896112" y="42672"/>
                </a:lnTo>
                <a:lnTo>
                  <a:pt x="883912" y="46426"/>
                </a:lnTo>
                <a:lnTo>
                  <a:pt x="892301" y="73787"/>
                </a:lnTo>
                <a:lnTo>
                  <a:pt x="965919" y="24511"/>
                </a:lnTo>
                <a:close/>
              </a:path>
              <a:path w="1002664" h="316864">
                <a:moveTo>
                  <a:pt x="890524" y="24511"/>
                </a:moveTo>
                <a:lnTo>
                  <a:pt x="878342" y="28258"/>
                </a:lnTo>
                <a:lnTo>
                  <a:pt x="883912" y="46426"/>
                </a:lnTo>
                <a:lnTo>
                  <a:pt x="896112" y="42672"/>
                </a:lnTo>
                <a:lnTo>
                  <a:pt x="890524" y="24511"/>
                </a:lnTo>
                <a:close/>
              </a:path>
              <a:path w="1002664" h="316864">
                <a:moveTo>
                  <a:pt x="1002538" y="0"/>
                </a:moveTo>
                <a:lnTo>
                  <a:pt x="869950" y="888"/>
                </a:lnTo>
                <a:lnTo>
                  <a:pt x="878342" y="28258"/>
                </a:lnTo>
                <a:lnTo>
                  <a:pt x="890524" y="24511"/>
                </a:lnTo>
                <a:lnTo>
                  <a:pt x="965919" y="24511"/>
                </a:lnTo>
                <a:lnTo>
                  <a:pt x="10025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68519" y="977519"/>
            <a:ext cx="927735" cy="546735"/>
          </a:xfrm>
          <a:custGeom>
            <a:avLst/>
            <a:gdLst/>
            <a:ahLst/>
            <a:cxnLst/>
            <a:rect l="l" t="t" r="r" b="b"/>
            <a:pathLst>
              <a:path w="927735" h="546735">
                <a:moveTo>
                  <a:pt x="812977" y="490663"/>
                </a:moveTo>
                <a:lnTo>
                  <a:pt x="798576" y="515365"/>
                </a:lnTo>
                <a:lnTo>
                  <a:pt x="927480" y="546480"/>
                </a:lnTo>
                <a:lnTo>
                  <a:pt x="881315" y="497077"/>
                </a:lnTo>
                <a:lnTo>
                  <a:pt x="823976" y="497077"/>
                </a:lnTo>
                <a:lnTo>
                  <a:pt x="812977" y="490663"/>
                </a:lnTo>
                <a:close/>
              </a:path>
              <a:path w="927735" h="546735">
                <a:moveTo>
                  <a:pt x="822523" y="474290"/>
                </a:moveTo>
                <a:lnTo>
                  <a:pt x="812977" y="490663"/>
                </a:lnTo>
                <a:lnTo>
                  <a:pt x="823976" y="497077"/>
                </a:lnTo>
                <a:lnTo>
                  <a:pt x="833501" y="480694"/>
                </a:lnTo>
                <a:lnTo>
                  <a:pt x="822523" y="474290"/>
                </a:lnTo>
                <a:close/>
              </a:path>
              <a:path w="927735" h="546735">
                <a:moveTo>
                  <a:pt x="836929" y="449579"/>
                </a:moveTo>
                <a:lnTo>
                  <a:pt x="822523" y="474290"/>
                </a:lnTo>
                <a:lnTo>
                  <a:pt x="833501" y="480694"/>
                </a:lnTo>
                <a:lnTo>
                  <a:pt x="823976" y="497077"/>
                </a:lnTo>
                <a:lnTo>
                  <a:pt x="881315" y="497077"/>
                </a:lnTo>
                <a:lnTo>
                  <a:pt x="836929" y="449579"/>
                </a:lnTo>
                <a:close/>
              </a:path>
              <a:path w="927735" h="546735">
                <a:moveTo>
                  <a:pt x="9651" y="0"/>
                </a:moveTo>
                <a:lnTo>
                  <a:pt x="0" y="16509"/>
                </a:lnTo>
                <a:lnTo>
                  <a:pt x="812977" y="490663"/>
                </a:lnTo>
                <a:lnTo>
                  <a:pt x="822523" y="474290"/>
                </a:lnTo>
                <a:lnTo>
                  <a:pt x="9651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68519" y="1828800"/>
            <a:ext cx="927735" cy="546735"/>
          </a:xfrm>
          <a:custGeom>
            <a:avLst/>
            <a:gdLst/>
            <a:ahLst/>
            <a:cxnLst/>
            <a:rect l="l" t="t" r="r" b="b"/>
            <a:pathLst>
              <a:path w="927735" h="546735">
                <a:moveTo>
                  <a:pt x="812977" y="55817"/>
                </a:moveTo>
                <a:lnTo>
                  <a:pt x="0" y="529971"/>
                </a:lnTo>
                <a:lnTo>
                  <a:pt x="9651" y="546480"/>
                </a:lnTo>
                <a:lnTo>
                  <a:pt x="822523" y="72190"/>
                </a:lnTo>
                <a:lnTo>
                  <a:pt x="812977" y="55817"/>
                </a:lnTo>
                <a:close/>
              </a:path>
              <a:path w="927735" h="546735">
                <a:moveTo>
                  <a:pt x="881315" y="49402"/>
                </a:moveTo>
                <a:lnTo>
                  <a:pt x="823976" y="49402"/>
                </a:lnTo>
                <a:lnTo>
                  <a:pt x="833501" y="65786"/>
                </a:lnTo>
                <a:lnTo>
                  <a:pt x="822523" y="72190"/>
                </a:lnTo>
                <a:lnTo>
                  <a:pt x="836929" y="96900"/>
                </a:lnTo>
                <a:lnTo>
                  <a:pt x="881315" y="49402"/>
                </a:lnTo>
                <a:close/>
              </a:path>
              <a:path w="927735" h="546735">
                <a:moveTo>
                  <a:pt x="823976" y="49402"/>
                </a:moveTo>
                <a:lnTo>
                  <a:pt x="812977" y="55817"/>
                </a:lnTo>
                <a:lnTo>
                  <a:pt x="822523" y="72190"/>
                </a:lnTo>
                <a:lnTo>
                  <a:pt x="833501" y="65786"/>
                </a:lnTo>
                <a:lnTo>
                  <a:pt x="823976" y="49402"/>
                </a:lnTo>
                <a:close/>
              </a:path>
              <a:path w="927735" h="546735">
                <a:moveTo>
                  <a:pt x="927480" y="0"/>
                </a:moveTo>
                <a:lnTo>
                  <a:pt x="798576" y="31114"/>
                </a:lnTo>
                <a:lnTo>
                  <a:pt x="812977" y="55817"/>
                </a:lnTo>
                <a:lnTo>
                  <a:pt x="823976" y="49402"/>
                </a:lnTo>
                <a:lnTo>
                  <a:pt x="881315" y="49402"/>
                </a:lnTo>
                <a:lnTo>
                  <a:pt x="92748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71600" y="1828800"/>
            <a:ext cx="32766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71600" y="228600"/>
            <a:ext cx="47244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71800" y="1295400"/>
            <a:ext cx="38862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31140" y="2085568"/>
            <a:ext cx="8775065" cy="440817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 marR="2644140">
              <a:lnSpc>
                <a:spcPct val="100000"/>
              </a:lnSpc>
              <a:spcBef>
                <a:spcPts val="459"/>
              </a:spcBef>
              <a:tabLst>
                <a:tab pos="3169920" algn="l"/>
              </a:tabLst>
            </a:pP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b	f</a:t>
            </a:r>
            <a:endParaRPr sz="3200">
              <a:latin typeface="Times New Roman"/>
              <a:cs typeface="Times New Roman"/>
            </a:endParaRPr>
          </a:p>
          <a:p>
            <a:pPr algn="ctr" marR="2522855">
              <a:lnSpc>
                <a:spcPct val="100000"/>
              </a:lnSpc>
              <a:spcBef>
                <a:spcPts val="359"/>
              </a:spcBef>
            </a:pP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  <a:p>
            <a:pPr marL="835025">
              <a:lnSpc>
                <a:spcPct val="100000"/>
              </a:lnSpc>
              <a:spcBef>
                <a:spcPts val="2185"/>
              </a:spcBef>
              <a:tabLst>
                <a:tab pos="1612900" algn="l"/>
                <a:tab pos="2393950" algn="l"/>
                <a:tab pos="3136900" algn="l"/>
                <a:tab pos="3822700" algn="l"/>
                <a:tab pos="4604385" algn="l"/>
                <a:tab pos="5347335" algn="l"/>
                <a:tab pos="6033135" algn="l"/>
              </a:tabLst>
            </a:pPr>
            <a:r>
              <a:rPr dirty="0" sz="4000" spc="-5" b="1">
                <a:solidFill>
                  <a:srgbClr val="CC0000"/>
                </a:solidFill>
                <a:latin typeface="Times New Roman"/>
                <a:cs typeface="Times New Roman"/>
              </a:rPr>
              <a:t>a	b	h	c	d	g	f	e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dirty="0" sz="3600" spc="5" b="1">
                <a:solidFill>
                  <a:srgbClr val="0000FF"/>
                </a:solidFill>
                <a:latin typeface="Microsoft YaHei"/>
                <a:cs typeface="Microsoft YaHei"/>
              </a:rPr>
              <a:t>在算法中需要用定量的描述替代定性的概念</a:t>
            </a:r>
            <a:endParaRPr sz="3600">
              <a:latin typeface="Microsoft YaHei"/>
              <a:cs typeface="Microsoft YaHei"/>
            </a:endParaRPr>
          </a:p>
          <a:p>
            <a:pPr marL="165100">
              <a:lnSpc>
                <a:spcPct val="100000"/>
              </a:lnSpc>
              <a:spcBef>
                <a:spcPts val="2895"/>
              </a:spcBef>
            </a:pPr>
            <a:r>
              <a:rPr dirty="0" sz="3200" spc="15" b="1">
                <a:solidFill>
                  <a:srgbClr val="800000"/>
                </a:solidFill>
                <a:latin typeface="Microsoft YaHei"/>
                <a:cs typeface="Microsoft YaHei"/>
              </a:rPr>
              <a:t>没有</a:t>
            </a:r>
            <a:r>
              <a:rPr dirty="0" sz="3200" spc="5" b="1">
                <a:solidFill>
                  <a:srgbClr val="800000"/>
                </a:solidFill>
                <a:latin typeface="Microsoft YaHei"/>
                <a:cs typeface="Microsoft YaHei"/>
              </a:rPr>
              <a:t>前驱的</a:t>
            </a:r>
            <a:r>
              <a:rPr dirty="0" sz="3200" b="1">
                <a:solidFill>
                  <a:srgbClr val="800000"/>
                </a:solidFill>
                <a:latin typeface="Microsoft YaHei"/>
                <a:cs typeface="Microsoft YaHei"/>
              </a:rPr>
              <a:t>顶点</a:t>
            </a:r>
            <a:r>
              <a:rPr dirty="0" sz="3200" spc="-160" b="1">
                <a:solidFill>
                  <a:srgbClr val="800000"/>
                </a:solidFill>
                <a:latin typeface="Microsoft YaHei"/>
                <a:cs typeface="Microsoft YaHei"/>
              </a:rPr>
              <a:t> </a:t>
            </a:r>
            <a:r>
              <a:rPr dirty="0" sz="3200" spc="5" b="1">
                <a:solidFill>
                  <a:srgbClr val="800000"/>
                </a:solidFill>
                <a:latin typeface="Symbol"/>
                <a:cs typeface="Symbol"/>
              </a:rPr>
              <a:t></a:t>
            </a:r>
            <a:r>
              <a:rPr dirty="0" sz="3200" spc="-15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200" spc="15" b="1">
                <a:solidFill>
                  <a:srgbClr val="800000"/>
                </a:solidFill>
                <a:latin typeface="Microsoft YaHei"/>
                <a:cs typeface="Microsoft YaHei"/>
              </a:rPr>
              <a:t>入度</a:t>
            </a:r>
            <a:r>
              <a:rPr dirty="0" sz="3200" spc="5" b="1">
                <a:solidFill>
                  <a:srgbClr val="800000"/>
                </a:solidFill>
                <a:latin typeface="Microsoft YaHei"/>
                <a:cs typeface="Microsoft YaHei"/>
              </a:rPr>
              <a:t>为零的</a:t>
            </a:r>
            <a:r>
              <a:rPr dirty="0" sz="3200" b="1">
                <a:solidFill>
                  <a:srgbClr val="800000"/>
                </a:solidFill>
                <a:latin typeface="Microsoft YaHei"/>
                <a:cs typeface="Microsoft YaHei"/>
              </a:rPr>
              <a:t>顶点</a:t>
            </a:r>
            <a:endParaRPr sz="3200">
              <a:latin typeface="Microsoft YaHei"/>
              <a:cs typeface="Microsoft YaHei"/>
            </a:endParaRPr>
          </a:p>
          <a:p>
            <a:pPr marL="149225">
              <a:lnSpc>
                <a:spcPct val="100000"/>
              </a:lnSpc>
              <a:spcBef>
                <a:spcPts val="2245"/>
              </a:spcBef>
            </a:pPr>
            <a:r>
              <a:rPr dirty="0" sz="3200" spc="15" b="1">
                <a:solidFill>
                  <a:srgbClr val="800000"/>
                </a:solidFill>
                <a:latin typeface="Microsoft YaHei"/>
                <a:cs typeface="Microsoft YaHei"/>
              </a:rPr>
              <a:t>删除</a:t>
            </a:r>
            <a:r>
              <a:rPr dirty="0" sz="3200" spc="5" b="1">
                <a:solidFill>
                  <a:srgbClr val="800000"/>
                </a:solidFill>
                <a:latin typeface="Microsoft YaHei"/>
                <a:cs typeface="Microsoft YaHei"/>
              </a:rPr>
              <a:t>顶点及</a:t>
            </a:r>
            <a:r>
              <a:rPr dirty="0" sz="3200" b="1">
                <a:solidFill>
                  <a:srgbClr val="800000"/>
                </a:solidFill>
                <a:latin typeface="Microsoft YaHei"/>
                <a:cs typeface="Microsoft YaHei"/>
              </a:rPr>
              <a:t>以</a:t>
            </a:r>
            <a:r>
              <a:rPr dirty="0" sz="3200" spc="5" b="1">
                <a:solidFill>
                  <a:srgbClr val="800000"/>
                </a:solidFill>
                <a:latin typeface="Microsoft YaHei"/>
                <a:cs typeface="Microsoft YaHei"/>
              </a:rPr>
              <a:t>它为</a:t>
            </a:r>
            <a:r>
              <a:rPr dirty="0" sz="3200" b="1">
                <a:solidFill>
                  <a:srgbClr val="800000"/>
                </a:solidFill>
                <a:latin typeface="Microsoft YaHei"/>
                <a:cs typeface="Microsoft YaHei"/>
              </a:rPr>
              <a:t>尾</a:t>
            </a:r>
            <a:r>
              <a:rPr dirty="0" sz="3200" spc="5" b="1">
                <a:solidFill>
                  <a:srgbClr val="800000"/>
                </a:solidFill>
                <a:latin typeface="Microsoft YaHei"/>
                <a:cs typeface="Microsoft YaHei"/>
              </a:rPr>
              <a:t>的</a:t>
            </a:r>
            <a:r>
              <a:rPr dirty="0" sz="3200" b="1">
                <a:solidFill>
                  <a:srgbClr val="800000"/>
                </a:solidFill>
                <a:latin typeface="Microsoft YaHei"/>
                <a:cs typeface="Microsoft YaHei"/>
              </a:rPr>
              <a:t>弧</a:t>
            </a:r>
            <a:r>
              <a:rPr dirty="0" sz="3200" spc="-165" b="1">
                <a:solidFill>
                  <a:srgbClr val="800000"/>
                </a:solidFill>
                <a:latin typeface="Microsoft YaHei"/>
                <a:cs typeface="Microsoft YaHei"/>
              </a:rPr>
              <a:t> </a:t>
            </a:r>
            <a:r>
              <a:rPr dirty="0" sz="3200" spc="5" b="1">
                <a:solidFill>
                  <a:srgbClr val="800000"/>
                </a:solidFill>
                <a:latin typeface="Symbol"/>
                <a:cs typeface="Symbol"/>
              </a:rPr>
              <a:t></a:t>
            </a:r>
            <a:r>
              <a:rPr dirty="0" sz="3200" spc="-10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200" spc="15" b="1">
                <a:solidFill>
                  <a:srgbClr val="800000"/>
                </a:solidFill>
                <a:latin typeface="Microsoft YaHei"/>
                <a:cs typeface="Microsoft YaHei"/>
              </a:rPr>
              <a:t>弧头</a:t>
            </a:r>
            <a:r>
              <a:rPr dirty="0" sz="3200" spc="5" b="1">
                <a:solidFill>
                  <a:srgbClr val="800000"/>
                </a:solidFill>
                <a:latin typeface="Microsoft YaHei"/>
                <a:cs typeface="Microsoft YaHei"/>
              </a:rPr>
              <a:t>顶点</a:t>
            </a:r>
            <a:r>
              <a:rPr dirty="0" sz="3200" b="1">
                <a:solidFill>
                  <a:srgbClr val="800000"/>
                </a:solidFill>
                <a:latin typeface="Microsoft YaHei"/>
                <a:cs typeface="Microsoft YaHei"/>
              </a:rPr>
              <a:t>的</a:t>
            </a:r>
            <a:r>
              <a:rPr dirty="0" sz="3200" spc="5" b="1">
                <a:solidFill>
                  <a:srgbClr val="800000"/>
                </a:solidFill>
                <a:latin typeface="Microsoft YaHei"/>
                <a:cs typeface="Microsoft YaHei"/>
              </a:rPr>
              <a:t>入度</a:t>
            </a:r>
            <a:r>
              <a:rPr dirty="0" sz="3200" spc="35" b="1">
                <a:solidFill>
                  <a:srgbClr val="800000"/>
                </a:solidFill>
                <a:latin typeface="Microsoft YaHei"/>
                <a:cs typeface="Microsoft YaHei"/>
              </a:rPr>
              <a:t>减</a:t>
            </a:r>
            <a:r>
              <a:rPr dirty="0" sz="3200" b="1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2195" y="98552"/>
            <a:ext cx="6748780" cy="221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05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取入度为零的顶</a:t>
            </a:r>
            <a:r>
              <a:rPr dirty="0" sz="3600" spc="5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305"/>
              </a:lnSpc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while</a:t>
            </a:r>
            <a:r>
              <a:rPr dirty="0" sz="3600" spc="-2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(v&lt;&gt;0)</a:t>
            </a:r>
            <a:r>
              <a:rPr dirty="0" sz="3600" spc="-2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{//</a:t>
            </a:r>
            <a:r>
              <a:rPr dirty="0" sz="1800" spc="-5">
                <a:solidFill>
                  <a:srgbClr val="000099"/>
                </a:solidFill>
                <a:latin typeface="Times New Roman"/>
                <a:cs typeface="Times New Roman"/>
              </a:rPr>
              <a:t>v&lt;&gt;0</a:t>
            </a:r>
            <a:r>
              <a:rPr dirty="0" sz="1800" spc="-2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99"/>
                </a:solidFill>
                <a:latin typeface="SimSun"/>
                <a:cs typeface="SimSun"/>
              </a:rPr>
              <a:t>说明取到了一个入度为</a:t>
            </a:r>
            <a:r>
              <a:rPr dirty="0" sz="1800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r>
              <a:rPr dirty="0" sz="1800">
                <a:solidFill>
                  <a:srgbClr val="000099"/>
                </a:solidFill>
                <a:latin typeface="SimSun"/>
                <a:cs typeface="SimSun"/>
              </a:rPr>
              <a:t>的顶点</a:t>
            </a:r>
            <a:r>
              <a:rPr dirty="0" sz="18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tabLst>
                <a:tab pos="2615565" algn="l"/>
              </a:tabLst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printf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(v);	</a:t>
            </a:r>
            <a:r>
              <a:rPr dirty="0" sz="3600" spc="-10" b="1">
                <a:solidFill>
                  <a:srgbClr val="000099"/>
                </a:solidFill>
                <a:latin typeface="Times New Roman"/>
                <a:cs typeface="Times New Roman"/>
              </a:rPr>
              <a:t>++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m;//</a:t>
            </a:r>
            <a:r>
              <a:rPr dirty="0" sz="2400" spc="-1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000099"/>
                </a:solidFill>
                <a:latin typeface="SimSun"/>
                <a:cs typeface="SimSun"/>
              </a:rPr>
              <a:t>为取到的顶点个数</a:t>
            </a:r>
            <a:endParaRPr sz="24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w=FirstAdj(v);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3695" y="2289175"/>
            <a:ext cx="350456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while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(w&lt;&gt;0) 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{ 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inDegree[w]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--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; 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w=nextAdj(</a:t>
            </a:r>
            <a:r>
              <a:rPr dirty="0" sz="3600" spc="-24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,w);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684" y="190118"/>
            <a:ext cx="533400" cy="2135505"/>
          </a:xfrm>
          <a:prstGeom prst="rect"/>
        </p:spPr>
        <p:txBody>
          <a:bodyPr wrap="square" lIns="0" tIns="120015" rIns="0" bIns="0" rtlCol="0" vert="horz">
            <a:spAutoFit/>
          </a:bodyPr>
          <a:lstStyle/>
          <a:p>
            <a:pPr algn="just" marL="12700" marR="5080">
              <a:lnSpc>
                <a:spcPts val="3940"/>
              </a:lnSpc>
              <a:spcBef>
                <a:spcPts val="945"/>
              </a:spcBef>
            </a:pPr>
            <a:r>
              <a:rPr dirty="0" sz="4000" spc="-5" b="1">
                <a:solidFill>
                  <a:srgbClr val="6600CC"/>
                </a:solidFill>
                <a:latin typeface="Microsoft YaHei"/>
                <a:cs typeface="Microsoft YaHei"/>
              </a:rPr>
              <a:t>算 法 描 述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7817" y="4488637"/>
            <a:ext cx="7184390" cy="217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8455">
              <a:lnSpc>
                <a:spcPts val="4300"/>
              </a:lnSpc>
              <a:spcBef>
                <a:spcPts val="100"/>
              </a:spcBef>
            </a:pP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取下一个入度为零的顶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v;</a:t>
            </a:r>
            <a:endParaRPr sz="3600">
              <a:latin typeface="Times New Roman"/>
              <a:cs typeface="Times New Roman"/>
            </a:endParaRPr>
          </a:p>
          <a:p>
            <a:pPr marL="496570">
              <a:lnSpc>
                <a:spcPts val="4300"/>
              </a:lnSpc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496570">
              <a:lnSpc>
                <a:spcPct val="100000"/>
              </a:lnSpc>
              <a:spcBef>
                <a:spcPts val="40"/>
              </a:spcBef>
              <a:tabLst>
                <a:tab pos="1959610" algn="l"/>
              </a:tabLst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if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m&lt;n	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printf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(“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图中有回路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”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);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2000" spc="-10">
                <a:solidFill>
                  <a:srgbClr val="000099"/>
                </a:solidFill>
                <a:latin typeface="Times New Roman"/>
                <a:cs typeface="Times New Roman"/>
              </a:rPr>
              <a:t>//m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与实际个数</a:t>
            </a:r>
            <a:r>
              <a:rPr dirty="0" sz="2000" spc="5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相比</a:t>
            </a:r>
            <a:r>
              <a:rPr dirty="0" sz="2000" spc="-5">
                <a:solidFill>
                  <a:srgbClr val="000099"/>
                </a:solidFill>
                <a:latin typeface="Times New Roman"/>
                <a:cs typeface="Times New Roman"/>
              </a:rPr>
              <a:t>,m&lt;n</a:t>
            </a:r>
            <a:r>
              <a:rPr dirty="0" sz="2000" spc="-2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就没取够，表示有回路，</a:t>
            </a:r>
            <a:r>
              <a:rPr dirty="0" sz="2000" spc="-15">
                <a:solidFill>
                  <a:srgbClr val="000099"/>
                </a:solidFill>
                <a:latin typeface="SimSun"/>
                <a:cs typeface="SimSun"/>
              </a:rPr>
              <a:t>否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则没</a:t>
            </a:r>
            <a:r>
              <a:rPr dirty="0" sz="2000" spc="-15">
                <a:solidFill>
                  <a:srgbClr val="000099"/>
                </a:solidFill>
                <a:latin typeface="SimSun"/>
                <a:cs typeface="SimSun"/>
              </a:rPr>
              <a:t>有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回路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88125" y="2276475"/>
            <a:ext cx="2160905" cy="1862455"/>
          </a:xfrm>
          <a:custGeom>
            <a:avLst/>
            <a:gdLst/>
            <a:ahLst/>
            <a:cxnLst/>
            <a:rect l="l" t="t" r="r" b="b"/>
            <a:pathLst>
              <a:path w="2160904" h="1862454">
                <a:moveTo>
                  <a:pt x="1080261" y="0"/>
                </a:moveTo>
                <a:lnTo>
                  <a:pt x="1027919" y="1073"/>
                </a:lnTo>
                <a:lnTo>
                  <a:pt x="976220" y="4261"/>
                </a:lnTo>
                <a:lnTo>
                  <a:pt x="925220" y="9515"/>
                </a:lnTo>
                <a:lnTo>
                  <a:pt x="874977" y="16787"/>
                </a:lnTo>
                <a:lnTo>
                  <a:pt x="825547" y="26026"/>
                </a:lnTo>
                <a:lnTo>
                  <a:pt x="776987" y="37185"/>
                </a:lnTo>
                <a:lnTo>
                  <a:pt x="729352" y="50215"/>
                </a:lnTo>
                <a:lnTo>
                  <a:pt x="682700" y="65067"/>
                </a:lnTo>
                <a:lnTo>
                  <a:pt x="637088" y="81693"/>
                </a:lnTo>
                <a:lnTo>
                  <a:pt x="592571" y="100043"/>
                </a:lnTo>
                <a:lnTo>
                  <a:pt x="549207" y="120068"/>
                </a:lnTo>
                <a:lnTo>
                  <a:pt x="507051" y="141721"/>
                </a:lnTo>
                <a:lnTo>
                  <a:pt x="466161" y="164952"/>
                </a:lnTo>
                <a:lnTo>
                  <a:pt x="426593" y="189713"/>
                </a:lnTo>
                <a:lnTo>
                  <a:pt x="388404" y="215954"/>
                </a:lnTo>
                <a:lnTo>
                  <a:pt x="351650" y="243628"/>
                </a:lnTo>
                <a:lnTo>
                  <a:pt x="316388" y="272684"/>
                </a:lnTo>
                <a:lnTo>
                  <a:pt x="282675" y="303076"/>
                </a:lnTo>
                <a:lnTo>
                  <a:pt x="250566" y="334752"/>
                </a:lnTo>
                <a:lnTo>
                  <a:pt x="220119" y="367666"/>
                </a:lnTo>
                <a:lnTo>
                  <a:pt x="191390" y="401768"/>
                </a:lnTo>
                <a:lnTo>
                  <a:pt x="164435" y="437010"/>
                </a:lnTo>
                <a:lnTo>
                  <a:pt x="139312" y="473342"/>
                </a:lnTo>
                <a:lnTo>
                  <a:pt x="116077" y="510716"/>
                </a:lnTo>
                <a:lnTo>
                  <a:pt x="94786" y="549083"/>
                </a:lnTo>
                <a:lnTo>
                  <a:pt x="75496" y="588395"/>
                </a:lnTo>
                <a:lnTo>
                  <a:pt x="58263" y="628602"/>
                </a:lnTo>
                <a:lnTo>
                  <a:pt x="43145" y="669657"/>
                </a:lnTo>
                <a:lnTo>
                  <a:pt x="30197" y="711509"/>
                </a:lnTo>
                <a:lnTo>
                  <a:pt x="19477" y="754111"/>
                </a:lnTo>
                <a:lnTo>
                  <a:pt x="11040" y="797413"/>
                </a:lnTo>
                <a:lnTo>
                  <a:pt x="4944" y="841367"/>
                </a:lnTo>
                <a:lnTo>
                  <a:pt x="1245" y="885925"/>
                </a:lnTo>
                <a:lnTo>
                  <a:pt x="0" y="931037"/>
                </a:lnTo>
                <a:lnTo>
                  <a:pt x="1245" y="976148"/>
                </a:lnTo>
                <a:lnTo>
                  <a:pt x="4944" y="1020706"/>
                </a:lnTo>
                <a:lnTo>
                  <a:pt x="11040" y="1064660"/>
                </a:lnTo>
                <a:lnTo>
                  <a:pt x="19477" y="1107962"/>
                </a:lnTo>
                <a:lnTo>
                  <a:pt x="30197" y="1150564"/>
                </a:lnTo>
                <a:lnTo>
                  <a:pt x="43145" y="1192416"/>
                </a:lnTo>
                <a:lnTo>
                  <a:pt x="58263" y="1233471"/>
                </a:lnTo>
                <a:lnTo>
                  <a:pt x="75496" y="1273678"/>
                </a:lnTo>
                <a:lnTo>
                  <a:pt x="94786" y="1312990"/>
                </a:lnTo>
                <a:lnTo>
                  <a:pt x="116077" y="1351357"/>
                </a:lnTo>
                <a:lnTo>
                  <a:pt x="139312" y="1388731"/>
                </a:lnTo>
                <a:lnTo>
                  <a:pt x="164435" y="1425063"/>
                </a:lnTo>
                <a:lnTo>
                  <a:pt x="191390" y="1460305"/>
                </a:lnTo>
                <a:lnTo>
                  <a:pt x="220119" y="1494407"/>
                </a:lnTo>
                <a:lnTo>
                  <a:pt x="250566" y="1527321"/>
                </a:lnTo>
                <a:lnTo>
                  <a:pt x="282675" y="1558997"/>
                </a:lnTo>
                <a:lnTo>
                  <a:pt x="316388" y="1589389"/>
                </a:lnTo>
                <a:lnTo>
                  <a:pt x="351650" y="1618445"/>
                </a:lnTo>
                <a:lnTo>
                  <a:pt x="388404" y="1646119"/>
                </a:lnTo>
                <a:lnTo>
                  <a:pt x="426593" y="1672360"/>
                </a:lnTo>
                <a:lnTo>
                  <a:pt x="466161" y="1697121"/>
                </a:lnTo>
                <a:lnTo>
                  <a:pt x="507051" y="1720352"/>
                </a:lnTo>
                <a:lnTo>
                  <a:pt x="549207" y="1742005"/>
                </a:lnTo>
                <a:lnTo>
                  <a:pt x="592571" y="1762030"/>
                </a:lnTo>
                <a:lnTo>
                  <a:pt x="637088" y="1780380"/>
                </a:lnTo>
                <a:lnTo>
                  <a:pt x="682700" y="1797006"/>
                </a:lnTo>
                <a:lnTo>
                  <a:pt x="729352" y="1811858"/>
                </a:lnTo>
                <a:lnTo>
                  <a:pt x="776987" y="1824888"/>
                </a:lnTo>
                <a:lnTo>
                  <a:pt x="825547" y="1836047"/>
                </a:lnTo>
                <a:lnTo>
                  <a:pt x="874977" y="1845286"/>
                </a:lnTo>
                <a:lnTo>
                  <a:pt x="925220" y="1852558"/>
                </a:lnTo>
                <a:lnTo>
                  <a:pt x="976220" y="1857812"/>
                </a:lnTo>
                <a:lnTo>
                  <a:pt x="1027919" y="1861000"/>
                </a:lnTo>
                <a:lnTo>
                  <a:pt x="1080261" y="1862074"/>
                </a:lnTo>
                <a:lnTo>
                  <a:pt x="1132604" y="1861000"/>
                </a:lnTo>
                <a:lnTo>
                  <a:pt x="1184304" y="1857812"/>
                </a:lnTo>
                <a:lnTo>
                  <a:pt x="1235305" y="1852558"/>
                </a:lnTo>
                <a:lnTo>
                  <a:pt x="1285551" y="1845286"/>
                </a:lnTo>
                <a:lnTo>
                  <a:pt x="1334983" y="1836047"/>
                </a:lnTo>
                <a:lnTo>
                  <a:pt x="1383547" y="1824888"/>
                </a:lnTo>
                <a:lnTo>
                  <a:pt x="1431185" y="1811858"/>
                </a:lnTo>
                <a:lnTo>
                  <a:pt x="1477841" y="1797006"/>
                </a:lnTo>
                <a:lnTo>
                  <a:pt x="1523457" y="1780380"/>
                </a:lnTo>
                <a:lnTo>
                  <a:pt x="1567979" y="1762030"/>
                </a:lnTo>
                <a:lnTo>
                  <a:pt x="1611348" y="1742005"/>
                </a:lnTo>
                <a:lnTo>
                  <a:pt x="1653508" y="1720352"/>
                </a:lnTo>
                <a:lnTo>
                  <a:pt x="1694403" y="1697121"/>
                </a:lnTo>
                <a:lnTo>
                  <a:pt x="1733977" y="1672360"/>
                </a:lnTo>
                <a:lnTo>
                  <a:pt x="1772171" y="1646119"/>
                </a:lnTo>
                <a:lnTo>
                  <a:pt x="1808931" y="1618445"/>
                </a:lnTo>
                <a:lnTo>
                  <a:pt x="1844198" y="1589389"/>
                </a:lnTo>
                <a:lnTo>
                  <a:pt x="1877918" y="1558997"/>
                </a:lnTo>
                <a:lnTo>
                  <a:pt x="1910032" y="1527321"/>
                </a:lnTo>
                <a:lnTo>
                  <a:pt x="1940484" y="1494407"/>
                </a:lnTo>
                <a:lnTo>
                  <a:pt x="1969219" y="1460305"/>
                </a:lnTo>
                <a:lnTo>
                  <a:pt x="1996179" y="1425063"/>
                </a:lnTo>
                <a:lnTo>
                  <a:pt x="2021307" y="1388731"/>
                </a:lnTo>
                <a:lnTo>
                  <a:pt x="2044547" y="1351357"/>
                </a:lnTo>
                <a:lnTo>
                  <a:pt x="2065842" y="1312990"/>
                </a:lnTo>
                <a:lnTo>
                  <a:pt x="2085136" y="1273678"/>
                </a:lnTo>
                <a:lnTo>
                  <a:pt x="2102373" y="1233471"/>
                </a:lnTo>
                <a:lnTo>
                  <a:pt x="2117495" y="1192416"/>
                </a:lnTo>
                <a:lnTo>
                  <a:pt x="2130445" y="1150564"/>
                </a:lnTo>
                <a:lnTo>
                  <a:pt x="2141168" y="1107962"/>
                </a:lnTo>
                <a:lnTo>
                  <a:pt x="2149607" y="1064660"/>
                </a:lnTo>
                <a:lnTo>
                  <a:pt x="2155704" y="1020706"/>
                </a:lnTo>
                <a:lnTo>
                  <a:pt x="2159405" y="976148"/>
                </a:lnTo>
                <a:lnTo>
                  <a:pt x="2160651" y="931037"/>
                </a:lnTo>
                <a:lnTo>
                  <a:pt x="2159405" y="885925"/>
                </a:lnTo>
                <a:lnTo>
                  <a:pt x="2155704" y="841367"/>
                </a:lnTo>
                <a:lnTo>
                  <a:pt x="2149607" y="797413"/>
                </a:lnTo>
                <a:lnTo>
                  <a:pt x="2141168" y="754111"/>
                </a:lnTo>
                <a:lnTo>
                  <a:pt x="2130445" y="711509"/>
                </a:lnTo>
                <a:lnTo>
                  <a:pt x="2117495" y="669657"/>
                </a:lnTo>
                <a:lnTo>
                  <a:pt x="2102373" y="628602"/>
                </a:lnTo>
                <a:lnTo>
                  <a:pt x="2085136" y="588395"/>
                </a:lnTo>
                <a:lnTo>
                  <a:pt x="2065842" y="549083"/>
                </a:lnTo>
                <a:lnTo>
                  <a:pt x="2044547" y="510716"/>
                </a:lnTo>
                <a:lnTo>
                  <a:pt x="2021307" y="473342"/>
                </a:lnTo>
                <a:lnTo>
                  <a:pt x="1996179" y="437010"/>
                </a:lnTo>
                <a:lnTo>
                  <a:pt x="1969219" y="401768"/>
                </a:lnTo>
                <a:lnTo>
                  <a:pt x="1940484" y="367666"/>
                </a:lnTo>
                <a:lnTo>
                  <a:pt x="1910032" y="334752"/>
                </a:lnTo>
                <a:lnTo>
                  <a:pt x="1877918" y="303076"/>
                </a:lnTo>
                <a:lnTo>
                  <a:pt x="1844198" y="272684"/>
                </a:lnTo>
                <a:lnTo>
                  <a:pt x="1808931" y="243628"/>
                </a:lnTo>
                <a:lnTo>
                  <a:pt x="1772171" y="215954"/>
                </a:lnTo>
                <a:lnTo>
                  <a:pt x="1733977" y="189713"/>
                </a:lnTo>
                <a:lnTo>
                  <a:pt x="1694403" y="164952"/>
                </a:lnTo>
                <a:lnTo>
                  <a:pt x="1653508" y="141721"/>
                </a:lnTo>
                <a:lnTo>
                  <a:pt x="1611348" y="120068"/>
                </a:lnTo>
                <a:lnTo>
                  <a:pt x="1567979" y="100043"/>
                </a:lnTo>
                <a:lnTo>
                  <a:pt x="1523457" y="81693"/>
                </a:lnTo>
                <a:lnTo>
                  <a:pt x="1477841" y="65067"/>
                </a:lnTo>
                <a:lnTo>
                  <a:pt x="1431185" y="50215"/>
                </a:lnTo>
                <a:lnTo>
                  <a:pt x="1383547" y="37185"/>
                </a:lnTo>
                <a:lnTo>
                  <a:pt x="1334983" y="26026"/>
                </a:lnTo>
                <a:lnTo>
                  <a:pt x="1285551" y="16787"/>
                </a:lnTo>
                <a:lnTo>
                  <a:pt x="1235305" y="9515"/>
                </a:lnTo>
                <a:lnTo>
                  <a:pt x="1184304" y="4261"/>
                </a:lnTo>
                <a:lnTo>
                  <a:pt x="1132604" y="1073"/>
                </a:lnTo>
                <a:lnTo>
                  <a:pt x="1080261" y="0"/>
                </a:lnTo>
                <a:close/>
              </a:path>
            </a:pathLst>
          </a:custGeom>
          <a:solidFill>
            <a:srgbClr val="B3E0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88125" y="2276475"/>
            <a:ext cx="2160905" cy="1862455"/>
          </a:xfrm>
          <a:custGeom>
            <a:avLst/>
            <a:gdLst/>
            <a:ahLst/>
            <a:cxnLst/>
            <a:rect l="l" t="t" r="r" b="b"/>
            <a:pathLst>
              <a:path w="2160904" h="1862454">
                <a:moveTo>
                  <a:pt x="0" y="931037"/>
                </a:moveTo>
                <a:lnTo>
                  <a:pt x="1245" y="885925"/>
                </a:lnTo>
                <a:lnTo>
                  <a:pt x="4944" y="841367"/>
                </a:lnTo>
                <a:lnTo>
                  <a:pt x="11040" y="797413"/>
                </a:lnTo>
                <a:lnTo>
                  <a:pt x="19477" y="754111"/>
                </a:lnTo>
                <a:lnTo>
                  <a:pt x="30197" y="711509"/>
                </a:lnTo>
                <a:lnTo>
                  <a:pt x="43145" y="669657"/>
                </a:lnTo>
                <a:lnTo>
                  <a:pt x="58263" y="628602"/>
                </a:lnTo>
                <a:lnTo>
                  <a:pt x="75496" y="588395"/>
                </a:lnTo>
                <a:lnTo>
                  <a:pt x="94786" y="549083"/>
                </a:lnTo>
                <a:lnTo>
                  <a:pt x="116077" y="510716"/>
                </a:lnTo>
                <a:lnTo>
                  <a:pt x="139312" y="473342"/>
                </a:lnTo>
                <a:lnTo>
                  <a:pt x="164435" y="437010"/>
                </a:lnTo>
                <a:lnTo>
                  <a:pt x="191390" y="401768"/>
                </a:lnTo>
                <a:lnTo>
                  <a:pt x="220119" y="367666"/>
                </a:lnTo>
                <a:lnTo>
                  <a:pt x="250566" y="334752"/>
                </a:lnTo>
                <a:lnTo>
                  <a:pt x="282675" y="303076"/>
                </a:lnTo>
                <a:lnTo>
                  <a:pt x="316388" y="272684"/>
                </a:lnTo>
                <a:lnTo>
                  <a:pt x="351650" y="243628"/>
                </a:lnTo>
                <a:lnTo>
                  <a:pt x="388404" y="215954"/>
                </a:lnTo>
                <a:lnTo>
                  <a:pt x="426593" y="189713"/>
                </a:lnTo>
                <a:lnTo>
                  <a:pt x="466161" y="164952"/>
                </a:lnTo>
                <a:lnTo>
                  <a:pt x="507051" y="141721"/>
                </a:lnTo>
                <a:lnTo>
                  <a:pt x="549207" y="120068"/>
                </a:lnTo>
                <a:lnTo>
                  <a:pt x="592571" y="100043"/>
                </a:lnTo>
                <a:lnTo>
                  <a:pt x="637088" y="81693"/>
                </a:lnTo>
                <a:lnTo>
                  <a:pt x="682700" y="65067"/>
                </a:lnTo>
                <a:lnTo>
                  <a:pt x="729352" y="50215"/>
                </a:lnTo>
                <a:lnTo>
                  <a:pt x="776987" y="37185"/>
                </a:lnTo>
                <a:lnTo>
                  <a:pt x="825547" y="26026"/>
                </a:lnTo>
                <a:lnTo>
                  <a:pt x="874977" y="16787"/>
                </a:lnTo>
                <a:lnTo>
                  <a:pt x="925220" y="9515"/>
                </a:lnTo>
                <a:lnTo>
                  <a:pt x="976220" y="4261"/>
                </a:lnTo>
                <a:lnTo>
                  <a:pt x="1027919" y="1073"/>
                </a:lnTo>
                <a:lnTo>
                  <a:pt x="1080261" y="0"/>
                </a:lnTo>
                <a:lnTo>
                  <a:pt x="1132604" y="1073"/>
                </a:lnTo>
                <a:lnTo>
                  <a:pt x="1184304" y="4261"/>
                </a:lnTo>
                <a:lnTo>
                  <a:pt x="1235305" y="9515"/>
                </a:lnTo>
                <a:lnTo>
                  <a:pt x="1285551" y="16787"/>
                </a:lnTo>
                <a:lnTo>
                  <a:pt x="1334983" y="26026"/>
                </a:lnTo>
                <a:lnTo>
                  <a:pt x="1383547" y="37185"/>
                </a:lnTo>
                <a:lnTo>
                  <a:pt x="1431185" y="50215"/>
                </a:lnTo>
                <a:lnTo>
                  <a:pt x="1477841" y="65067"/>
                </a:lnTo>
                <a:lnTo>
                  <a:pt x="1523457" y="81693"/>
                </a:lnTo>
                <a:lnTo>
                  <a:pt x="1567979" y="100043"/>
                </a:lnTo>
                <a:lnTo>
                  <a:pt x="1611348" y="120068"/>
                </a:lnTo>
                <a:lnTo>
                  <a:pt x="1653508" y="141721"/>
                </a:lnTo>
                <a:lnTo>
                  <a:pt x="1694403" y="164952"/>
                </a:lnTo>
                <a:lnTo>
                  <a:pt x="1733977" y="189713"/>
                </a:lnTo>
                <a:lnTo>
                  <a:pt x="1772171" y="215954"/>
                </a:lnTo>
                <a:lnTo>
                  <a:pt x="1808931" y="243628"/>
                </a:lnTo>
                <a:lnTo>
                  <a:pt x="1844198" y="272684"/>
                </a:lnTo>
                <a:lnTo>
                  <a:pt x="1877918" y="303076"/>
                </a:lnTo>
                <a:lnTo>
                  <a:pt x="1910032" y="334752"/>
                </a:lnTo>
                <a:lnTo>
                  <a:pt x="1940484" y="367666"/>
                </a:lnTo>
                <a:lnTo>
                  <a:pt x="1969219" y="401768"/>
                </a:lnTo>
                <a:lnTo>
                  <a:pt x="1996179" y="437010"/>
                </a:lnTo>
                <a:lnTo>
                  <a:pt x="2021307" y="473342"/>
                </a:lnTo>
                <a:lnTo>
                  <a:pt x="2044547" y="510716"/>
                </a:lnTo>
                <a:lnTo>
                  <a:pt x="2065842" y="549083"/>
                </a:lnTo>
                <a:lnTo>
                  <a:pt x="2085136" y="588395"/>
                </a:lnTo>
                <a:lnTo>
                  <a:pt x="2102373" y="628602"/>
                </a:lnTo>
                <a:lnTo>
                  <a:pt x="2117495" y="669657"/>
                </a:lnTo>
                <a:lnTo>
                  <a:pt x="2130445" y="711509"/>
                </a:lnTo>
                <a:lnTo>
                  <a:pt x="2141168" y="754111"/>
                </a:lnTo>
                <a:lnTo>
                  <a:pt x="2149607" y="797413"/>
                </a:lnTo>
                <a:lnTo>
                  <a:pt x="2155704" y="841367"/>
                </a:lnTo>
                <a:lnTo>
                  <a:pt x="2159405" y="885925"/>
                </a:lnTo>
                <a:lnTo>
                  <a:pt x="2160651" y="931037"/>
                </a:lnTo>
                <a:lnTo>
                  <a:pt x="2159405" y="976148"/>
                </a:lnTo>
                <a:lnTo>
                  <a:pt x="2155704" y="1020706"/>
                </a:lnTo>
                <a:lnTo>
                  <a:pt x="2149607" y="1064660"/>
                </a:lnTo>
                <a:lnTo>
                  <a:pt x="2141168" y="1107962"/>
                </a:lnTo>
                <a:lnTo>
                  <a:pt x="2130445" y="1150564"/>
                </a:lnTo>
                <a:lnTo>
                  <a:pt x="2117495" y="1192416"/>
                </a:lnTo>
                <a:lnTo>
                  <a:pt x="2102373" y="1233471"/>
                </a:lnTo>
                <a:lnTo>
                  <a:pt x="2085136" y="1273678"/>
                </a:lnTo>
                <a:lnTo>
                  <a:pt x="2065842" y="1312990"/>
                </a:lnTo>
                <a:lnTo>
                  <a:pt x="2044547" y="1351357"/>
                </a:lnTo>
                <a:lnTo>
                  <a:pt x="2021307" y="1388731"/>
                </a:lnTo>
                <a:lnTo>
                  <a:pt x="1996179" y="1425063"/>
                </a:lnTo>
                <a:lnTo>
                  <a:pt x="1969219" y="1460305"/>
                </a:lnTo>
                <a:lnTo>
                  <a:pt x="1940484" y="1494407"/>
                </a:lnTo>
                <a:lnTo>
                  <a:pt x="1910032" y="1527321"/>
                </a:lnTo>
                <a:lnTo>
                  <a:pt x="1877918" y="1558997"/>
                </a:lnTo>
                <a:lnTo>
                  <a:pt x="1844198" y="1589389"/>
                </a:lnTo>
                <a:lnTo>
                  <a:pt x="1808931" y="1618445"/>
                </a:lnTo>
                <a:lnTo>
                  <a:pt x="1772171" y="1646119"/>
                </a:lnTo>
                <a:lnTo>
                  <a:pt x="1733977" y="1672360"/>
                </a:lnTo>
                <a:lnTo>
                  <a:pt x="1694403" y="1697121"/>
                </a:lnTo>
                <a:lnTo>
                  <a:pt x="1653508" y="1720352"/>
                </a:lnTo>
                <a:lnTo>
                  <a:pt x="1611348" y="1742005"/>
                </a:lnTo>
                <a:lnTo>
                  <a:pt x="1567979" y="1762030"/>
                </a:lnTo>
                <a:lnTo>
                  <a:pt x="1523457" y="1780380"/>
                </a:lnTo>
                <a:lnTo>
                  <a:pt x="1477841" y="1797006"/>
                </a:lnTo>
                <a:lnTo>
                  <a:pt x="1431185" y="1811858"/>
                </a:lnTo>
                <a:lnTo>
                  <a:pt x="1383547" y="1824888"/>
                </a:lnTo>
                <a:lnTo>
                  <a:pt x="1334983" y="1836047"/>
                </a:lnTo>
                <a:lnTo>
                  <a:pt x="1285551" y="1845286"/>
                </a:lnTo>
                <a:lnTo>
                  <a:pt x="1235305" y="1852558"/>
                </a:lnTo>
                <a:lnTo>
                  <a:pt x="1184304" y="1857812"/>
                </a:lnTo>
                <a:lnTo>
                  <a:pt x="1132604" y="1861000"/>
                </a:lnTo>
                <a:lnTo>
                  <a:pt x="1080261" y="1862074"/>
                </a:lnTo>
                <a:lnTo>
                  <a:pt x="1027919" y="1861000"/>
                </a:lnTo>
                <a:lnTo>
                  <a:pt x="976220" y="1857812"/>
                </a:lnTo>
                <a:lnTo>
                  <a:pt x="925220" y="1852558"/>
                </a:lnTo>
                <a:lnTo>
                  <a:pt x="874977" y="1845286"/>
                </a:lnTo>
                <a:lnTo>
                  <a:pt x="825547" y="1836047"/>
                </a:lnTo>
                <a:lnTo>
                  <a:pt x="776987" y="1824888"/>
                </a:lnTo>
                <a:lnTo>
                  <a:pt x="729352" y="1811858"/>
                </a:lnTo>
                <a:lnTo>
                  <a:pt x="682700" y="1797006"/>
                </a:lnTo>
                <a:lnTo>
                  <a:pt x="637088" y="1780380"/>
                </a:lnTo>
                <a:lnTo>
                  <a:pt x="592571" y="1762030"/>
                </a:lnTo>
                <a:lnTo>
                  <a:pt x="549207" y="1742005"/>
                </a:lnTo>
                <a:lnTo>
                  <a:pt x="507051" y="1720352"/>
                </a:lnTo>
                <a:lnTo>
                  <a:pt x="466161" y="1697121"/>
                </a:lnTo>
                <a:lnTo>
                  <a:pt x="426593" y="1672360"/>
                </a:lnTo>
                <a:lnTo>
                  <a:pt x="388404" y="1646119"/>
                </a:lnTo>
                <a:lnTo>
                  <a:pt x="351650" y="1618445"/>
                </a:lnTo>
                <a:lnTo>
                  <a:pt x="316388" y="1589389"/>
                </a:lnTo>
                <a:lnTo>
                  <a:pt x="282675" y="1558997"/>
                </a:lnTo>
                <a:lnTo>
                  <a:pt x="250566" y="1527321"/>
                </a:lnTo>
                <a:lnTo>
                  <a:pt x="220119" y="1494407"/>
                </a:lnTo>
                <a:lnTo>
                  <a:pt x="191390" y="1460305"/>
                </a:lnTo>
                <a:lnTo>
                  <a:pt x="164435" y="1425063"/>
                </a:lnTo>
                <a:lnTo>
                  <a:pt x="139312" y="1388731"/>
                </a:lnTo>
                <a:lnTo>
                  <a:pt x="116077" y="1351357"/>
                </a:lnTo>
                <a:lnTo>
                  <a:pt x="94786" y="1312990"/>
                </a:lnTo>
                <a:lnTo>
                  <a:pt x="75496" y="1273678"/>
                </a:lnTo>
                <a:lnTo>
                  <a:pt x="58263" y="1233471"/>
                </a:lnTo>
                <a:lnTo>
                  <a:pt x="43145" y="1192416"/>
                </a:lnTo>
                <a:lnTo>
                  <a:pt x="30197" y="1150564"/>
                </a:lnTo>
                <a:lnTo>
                  <a:pt x="19477" y="1107962"/>
                </a:lnTo>
                <a:lnTo>
                  <a:pt x="11040" y="1064660"/>
                </a:lnTo>
                <a:lnTo>
                  <a:pt x="4944" y="1020706"/>
                </a:lnTo>
                <a:lnTo>
                  <a:pt x="1245" y="976148"/>
                </a:lnTo>
                <a:lnTo>
                  <a:pt x="0" y="931037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84238" y="2590241"/>
            <a:ext cx="1297940" cy="123190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算法关键： 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如何确定入 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度为</a:t>
            </a:r>
            <a:r>
              <a:rPr dirty="0" sz="2000" spc="5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的顶 点</a:t>
            </a:r>
            <a:r>
              <a:rPr dirty="0" sz="2000">
                <a:solidFill>
                  <a:srgbClr val="000099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" y="4315"/>
            <a:ext cx="8712200" cy="25063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913765">
              <a:lnSpc>
                <a:spcPct val="12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</a:rPr>
              <a:t>为避免每次都要搜索入度为零的顶点， </a:t>
            </a:r>
            <a:r>
              <a:rPr dirty="0" sz="3600" spc="-5">
                <a:solidFill>
                  <a:srgbClr val="000099"/>
                </a:solidFill>
              </a:rPr>
              <a:t>在算法中设置一</a:t>
            </a:r>
            <a:r>
              <a:rPr dirty="0" sz="3600">
                <a:solidFill>
                  <a:srgbClr val="000099"/>
                </a:solidFill>
              </a:rPr>
              <a:t>个</a:t>
            </a:r>
            <a:r>
              <a:rPr dirty="0" sz="3600" spc="5" b="1">
                <a:solidFill>
                  <a:srgbClr val="0000FF"/>
                </a:solidFill>
                <a:latin typeface="Microsoft YaHei"/>
                <a:cs typeface="Microsoft YaHei"/>
              </a:rPr>
              <a:t>“栈</a:t>
            </a:r>
            <a:r>
              <a:rPr dirty="0" sz="3600" b="1">
                <a:solidFill>
                  <a:srgbClr val="0000FF"/>
                </a:solidFill>
                <a:latin typeface="Microsoft YaHei"/>
                <a:cs typeface="Microsoft YaHei"/>
              </a:rPr>
              <a:t>”</a:t>
            </a:r>
            <a:r>
              <a:rPr dirty="0" sz="3600">
                <a:solidFill>
                  <a:srgbClr val="000099"/>
                </a:solidFill>
              </a:rPr>
              <a:t>，</a:t>
            </a:r>
            <a:r>
              <a:rPr dirty="0" sz="3600" spc="-5">
                <a:solidFill>
                  <a:srgbClr val="000099"/>
                </a:solidFill>
              </a:rPr>
              <a:t>以保存“入度 </a:t>
            </a:r>
            <a:r>
              <a:rPr dirty="0" sz="3600">
                <a:solidFill>
                  <a:srgbClr val="000099"/>
                </a:solidFill>
              </a:rPr>
              <a:t>为零”的顶点。</a:t>
            </a:r>
            <a:endParaRPr sz="3600">
              <a:latin typeface="Microsoft YaHei"/>
              <a:cs typeface="Microsoft YaHei"/>
            </a:endParaRPr>
          </a:p>
          <a:p>
            <a:pPr algn="ctr" marL="177800">
              <a:lnSpc>
                <a:spcPts val="3975"/>
              </a:lnSpc>
            </a:pPr>
            <a:r>
              <a:rPr dirty="0" sz="3600" spc="-5">
                <a:solidFill>
                  <a:srgbClr val="0000FF"/>
                </a:solidFill>
                <a:latin typeface="Times New Roman"/>
                <a:cs typeface="Times New Roman"/>
              </a:rPr>
              <a:t>CountInDegree(G,indegree);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484627"/>
            <a:ext cx="7507605" cy="432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5505" marR="995680" indent="914400">
              <a:lnSpc>
                <a:spcPct val="125000"/>
              </a:lnSpc>
              <a:spcBef>
                <a:spcPts val="100"/>
              </a:spcBef>
            </a:pPr>
            <a:r>
              <a:rPr dirty="0" sz="3600" spc="-5">
                <a:solidFill>
                  <a:srgbClr val="0000FF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对各顶点求入度  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InitStack(S);</a:t>
            </a:r>
            <a:endParaRPr sz="3600">
              <a:latin typeface="Times New Roman"/>
              <a:cs typeface="Times New Roman"/>
            </a:endParaRPr>
          </a:p>
          <a:p>
            <a:pPr marL="2135505">
              <a:lnSpc>
                <a:spcPct val="100000"/>
              </a:lnSpc>
              <a:spcBef>
                <a:spcPts val="1080"/>
              </a:spcBef>
            </a:pP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for </a:t>
            </a: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( i=0; i&lt;G.vexnum;</a:t>
            </a:r>
            <a:r>
              <a:rPr dirty="0" sz="36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++i)</a:t>
            </a:r>
            <a:endParaRPr sz="3600">
              <a:latin typeface="Times New Roman"/>
              <a:cs typeface="Times New Roman"/>
            </a:endParaRPr>
          </a:p>
          <a:p>
            <a:pPr marL="2478405">
              <a:lnSpc>
                <a:spcPct val="100000"/>
              </a:lnSpc>
              <a:spcBef>
                <a:spcPts val="1085"/>
              </a:spcBef>
              <a:tabLst>
                <a:tab pos="5563235" algn="l"/>
              </a:tabLst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if</a:t>
            </a:r>
            <a:r>
              <a:rPr dirty="0" sz="3600" spc="10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(!indegree[i])	Push(S,</a:t>
            </a:r>
            <a:r>
              <a:rPr dirty="0" sz="3600" spc="-6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i);</a:t>
            </a:r>
            <a:endParaRPr sz="3600">
              <a:latin typeface="Times New Roman"/>
              <a:cs typeface="Times New Roman"/>
            </a:endParaRPr>
          </a:p>
          <a:p>
            <a:pPr marL="2935605">
              <a:lnSpc>
                <a:spcPts val="4150"/>
              </a:lnSpc>
              <a:spcBef>
                <a:spcPts val="1080"/>
              </a:spcBef>
            </a:pPr>
            <a:r>
              <a:rPr dirty="0" sz="3600" spc="-5">
                <a:solidFill>
                  <a:srgbClr val="0000FF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入度为零的顶点入栈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ts val="2230"/>
              </a:lnSpc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开始对已经建好存储结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构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的图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对它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各个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顶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点求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入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度。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然后，把所有入度为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的顶点入栈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这样，每次去栈里头取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就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行了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90" y="35814"/>
            <a:ext cx="6365875" cy="2001520"/>
          </a:xfrm>
          <a:prstGeom prst="rect"/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2898140" algn="l"/>
              </a:tabLst>
            </a:pP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count=0;	//</a:t>
            </a:r>
            <a:r>
              <a:rPr dirty="0" sz="3600">
                <a:solidFill>
                  <a:srgbClr val="000099"/>
                </a:solidFill>
              </a:rPr>
              <a:t>对输出顶点计数</a:t>
            </a:r>
            <a:endParaRPr sz="3600">
              <a:latin typeface="Times New Roman"/>
              <a:cs typeface="Times New Roman"/>
            </a:endParaRPr>
          </a:p>
          <a:p>
            <a:pPr marL="241300" marR="344170" indent="-228600">
              <a:lnSpc>
                <a:spcPct val="120000"/>
              </a:lnSpc>
              <a:tabLst>
                <a:tab pos="2324735" algn="l"/>
                <a:tab pos="4210050" algn="l"/>
              </a:tabLst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while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(!EmptyStack(S))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{  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Pop(S,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 v);	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++coun</a:t>
            </a:r>
            <a:r>
              <a:rPr dirty="0" sz="3600" spc="-15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;	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printf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(v);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890" y="2011806"/>
            <a:ext cx="8376284" cy="265938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4434840" algn="l"/>
              </a:tabLst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(w=FirstAdj(v);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w;	</a:t>
            </a:r>
            <a:r>
              <a:rPr dirty="0" sz="3600" spc="-15">
                <a:solidFill>
                  <a:srgbClr val="000099"/>
                </a:solidFill>
                <a:latin typeface="Times New Roman"/>
                <a:cs typeface="Times New Roman"/>
              </a:rPr>
              <a:t>w=NextAdj(G,v,w)){</a:t>
            </a:r>
            <a:endParaRPr sz="3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860"/>
              </a:spcBef>
              <a:tabLst>
                <a:tab pos="3225800" algn="l"/>
              </a:tabLst>
            </a:pP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--indegree(w);	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弧头顶点的入度减一</a:t>
            </a:r>
            <a:endParaRPr sz="36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870"/>
              </a:spcBef>
              <a:tabLst>
                <a:tab pos="3643629" algn="l"/>
              </a:tabLst>
            </a:pP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if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(!indegree[w])	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Push(S, w);</a:t>
            </a:r>
            <a:endParaRPr sz="3600">
              <a:latin typeface="Times New Roman"/>
              <a:cs typeface="Times New Roman"/>
            </a:endParaRPr>
          </a:p>
          <a:p>
            <a:pPr algn="ctr" marL="132715">
              <a:lnSpc>
                <a:spcPct val="100000"/>
              </a:lnSpc>
              <a:spcBef>
                <a:spcPts val="86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新产生的入度为零的顶点入栈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890" y="4755642"/>
            <a:ext cx="2451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290" y="5413959"/>
            <a:ext cx="2451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290" y="6072632"/>
            <a:ext cx="84239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if</a:t>
            </a:r>
            <a:r>
              <a:rPr dirty="0" sz="3600" spc="-3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(count&lt;G.vexnum)</a:t>
            </a:r>
            <a:r>
              <a:rPr dirty="0" sz="3600" spc="-2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printf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(“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图中有回路”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02752" y="3630167"/>
            <a:ext cx="68884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28659" y="3656076"/>
            <a:ext cx="68884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16976" y="36449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0"/>
                </a:lnTo>
                <a:lnTo>
                  <a:pt x="0" y="381000"/>
                </a:lnTo>
                <a:lnTo>
                  <a:pt x="685800" y="381000"/>
                </a:lnTo>
                <a:lnTo>
                  <a:pt x="685800" y="333375"/>
                </a:lnTo>
                <a:lnTo>
                  <a:pt x="200025" y="333375"/>
                </a:lnTo>
                <a:lnTo>
                  <a:pt x="200025" y="47625"/>
                </a:lnTo>
                <a:lnTo>
                  <a:pt x="685800" y="47625"/>
                </a:lnTo>
                <a:lnTo>
                  <a:pt x="685800" y="0"/>
                </a:lnTo>
                <a:close/>
              </a:path>
              <a:path w="685800" h="381000">
                <a:moveTo>
                  <a:pt x="485775" y="47625"/>
                </a:moveTo>
                <a:lnTo>
                  <a:pt x="235712" y="47625"/>
                </a:lnTo>
                <a:lnTo>
                  <a:pt x="235712" y="333375"/>
                </a:lnTo>
                <a:lnTo>
                  <a:pt x="485775" y="333375"/>
                </a:lnTo>
                <a:lnTo>
                  <a:pt x="271399" y="190500"/>
                </a:lnTo>
                <a:lnTo>
                  <a:pt x="485775" y="47625"/>
                </a:lnTo>
                <a:close/>
              </a:path>
              <a:path w="685800" h="381000">
                <a:moveTo>
                  <a:pt x="685800" y="47625"/>
                </a:moveTo>
                <a:lnTo>
                  <a:pt x="485775" y="47625"/>
                </a:lnTo>
                <a:lnTo>
                  <a:pt x="485775" y="333375"/>
                </a:lnTo>
                <a:lnTo>
                  <a:pt x="685800" y="333375"/>
                </a:lnTo>
                <a:lnTo>
                  <a:pt x="6858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17001" y="36925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71374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  <a:path w="285750" h="285750">
                <a:moveTo>
                  <a:pt x="35687" y="0"/>
                </a:moveTo>
                <a:lnTo>
                  <a:pt x="0" y="0"/>
                </a:lnTo>
                <a:lnTo>
                  <a:pt x="0" y="285750"/>
                </a:lnTo>
                <a:lnTo>
                  <a:pt x="35687" y="285750"/>
                </a:lnTo>
                <a:lnTo>
                  <a:pt x="35687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27087" y="4605337"/>
            <a:ext cx="8317230" cy="163195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/*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每次去栈里头取的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时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候，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要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把所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有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它的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邻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接点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入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度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如果对于邻接点的入度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后，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变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成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度了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我们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也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把其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入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栈。</a:t>
            </a:r>
            <a:endParaRPr sz="2000">
              <a:latin typeface="SimSun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因此整个算法进行到栈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空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为止。</a:t>
            </a:r>
            <a:endParaRPr sz="2000">
              <a:latin typeface="SimSun"/>
              <a:cs typeface="SimSun"/>
            </a:endParaRPr>
          </a:p>
          <a:p>
            <a:pPr marL="91440" marR="83820">
              <a:lnSpc>
                <a:spcPts val="2290"/>
              </a:lnSpc>
              <a:spcBef>
                <a:spcPts val="275"/>
              </a:spcBef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到栈空的时候看看整个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输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出的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顶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点个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数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够不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够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，够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话就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没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回路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拓扑排 序成功，否则有回路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970" y="62229"/>
            <a:ext cx="39776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485" algn="l"/>
              </a:tabLst>
            </a:pPr>
            <a:r>
              <a:rPr dirty="0" sz="5400" b="1">
                <a:solidFill>
                  <a:srgbClr val="800000"/>
                </a:solidFill>
                <a:latin typeface="Times New Roman"/>
                <a:cs typeface="Times New Roman"/>
              </a:rPr>
              <a:t>7.8	</a:t>
            </a:r>
            <a:r>
              <a:rPr dirty="0" sz="5400" spc="10" b="1">
                <a:solidFill>
                  <a:srgbClr val="800000"/>
                </a:solidFill>
                <a:latin typeface="Microsoft YaHei"/>
                <a:cs typeface="Microsoft YaHei"/>
              </a:rPr>
              <a:t>关键路径</a:t>
            </a:r>
            <a:endParaRPr sz="54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647314"/>
            <a:ext cx="133667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5" b="1">
                <a:solidFill>
                  <a:srgbClr val="0000FF"/>
                </a:solidFill>
                <a:latin typeface="Microsoft YaHei"/>
                <a:cs typeface="Microsoft YaHei"/>
              </a:rPr>
              <a:t>问</a:t>
            </a:r>
            <a:r>
              <a:rPr dirty="0" sz="4400" spc="20" b="1">
                <a:solidFill>
                  <a:srgbClr val="0000FF"/>
                </a:solidFill>
                <a:latin typeface="Microsoft YaHei"/>
                <a:cs typeface="Microsoft YaHei"/>
              </a:rPr>
              <a:t>题</a:t>
            </a:r>
            <a:r>
              <a:rPr dirty="0" sz="4400" b="1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914400">
              <a:lnSpc>
                <a:spcPct val="135100"/>
              </a:lnSpc>
              <a:spcBef>
                <a:spcPts val="95"/>
              </a:spcBef>
            </a:pPr>
            <a:r>
              <a:rPr dirty="0"/>
              <a:t>假设以有向网表示一个施工流图，弧 上的权值表示完成该项子工程所需时间。 问：哪些子工程项是“关键工程”？</a:t>
            </a:r>
          </a:p>
          <a:p>
            <a:pPr marL="12700" marR="5080">
              <a:lnSpc>
                <a:spcPts val="5830"/>
              </a:lnSpc>
              <a:spcBef>
                <a:spcPts val="450"/>
              </a:spcBef>
            </a:pPr>
            <a:r>
              <a:rPr dirty="0"/>
              <a:t>即：哪些子工程项将影响整个工程的完成 期限的。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2133600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80" h="574675">
                <a:moveTo>
                  <a:pt x="288137" y="0"/>
                </a:moveTo>
                <a:lnTo>
                  <a:pt x="241400" y="3760"/>
                </a:lnTo>
                <a:lnTo>
                  <a:pt x="197064" y="14649"/>
                </a:lnTo>
                <a:lnTo>
                  <a:pt x="155723" y="32074"/>
                </a:lnTo>
                <a:lnTo>
                  <a:pt x="117968" y="55445"/>
                </a:lnTo>
                <a:lnTo>
                  <a:pt x="84394" y="84169"/>
                </a:lnTo>
                <a:lnTo>
                  <a:pt x="55594" y="117655"/>
                </a:lnTo>
                <a:lnTo>
                  <a:pt x="32161" y="155313"/>
                </a:lnTo>
                <a:lnTo>
                  <a:pt x="14689" y="196551"/>
                </a:lnTo>
                <a:lnTo>
                  <a:pt x="3771" y="240777"/>
                </a:lnTo>
                <a:lnTo>
                  <a:pt x="0" y="287400"/>
                </a:lnTo>
                <a:lnTo>
                  <a:pt x="3771" y="333990"/>
                </a:lnTo>
                <a:lnTo>
                  <a:pt x="14689" y="378188"/>
                </a:lnTo>
                <a:lnTo>
                  <a:pt x="32161" y="419404"/>
                </a:lnTo>
                <a:lnTo>
                  <a:pt x="55594" y="457046"/>
                </a:lnTo>
                <a:lnTo>
                  <a:pt x="84394" y="490521"/>
                </a:lnTo>
                <a:lnTo>
                  <a:pt x="117968" y="519237"/>
                </a:lnTo>
                <a:lnTo>
                  <a:pt x="155723" y="542603"/>
                </a:lnTo>
                <a:lnTo>
                  <a:pt x="197064" y="560026"/>
                </a:lnTo>
                <a:lnTo>
                  <a:pt x="241400" y="570914"/>
                </a:lnTo>
                <a:lnTo>
                  <a:pt x="288137" y="574675"/>
                </a:lnTo>
                <a:lnTo>
                  <a:pt x="334873" y="570914"/>
                </a:lnTo>
                <a:lnTo>
                  <a:pt x="379208" y="560026"/>
                </a:lnTo>
                <a:lnTo>
                  <a:pt x="420549" y="542603"/>
                </a:lnTo>
                <a:lnTo>
                  <a:pt x="458302" y="519237"/>
                </a:lnTo>
                <a:lnTo>
                  <a:pt x="491874" y="490521"/>
                </a:lnTo>
                <a:lnTo>
                  <a:pt x="520672" y="457046"/>
                </a:lnTo>
                <a:lnTo>
                  <a:pt x="544103" y="419404"/>
                </a:lnTo>
                <a:lnTo>
                  <a:pt x="561574" y="378188"/>
                </a:lnTo>
                <a:lnTo>
                  <a:pt x="572491" y="333990"/>
                </a:lnTo>
                <a:lnTo>
                  <a:pt x="576262" y="287400"/>
                </a:lnTo>
                <a:lnTo>
                  <a:pt x="572491" y="240777"/>
                </a:lnTo>
                <a:lnTo>
                  <a:pt x="561574" y="196551"/>
                </a:lnTo>
                <a:lnTo>
                  <a:pt x="544103" y="155313"/>
                </a:lnTo>
                <a:lnTo>
                  <a:pt x="520672" y="117655"/>
                </a:lnTo>
                <a:lnTo>
                  <a:pt x="491874" y="84169"/>
                </a:lnTo>
                <a:lnTo>
                  <a:pt x="458302" y="55445"/>
                </a:lnTo>
                <a:lnTo>
                  <a:pt x="420549" y="32074"/>
                </a:lnTo>
                <a:lnTo>
                  <a:pt x="379208" y="14649"/>
                </a:lnTo>
                <a:lnTo>
                  <a:pt x="334873" y="3760"/>
                </a:lnTo>
                <a:lnTo>
                  <a:pt x="288137" y="0"/>
                </a:lnTo>
                <a:close/>
              </a:path>
            </a:pathLst>
          </a:custGeom>
          <a:solidFill>
            <a:srgbClr val="E0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133600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80" h="574675">
                <a:moveTo>
                  <a:pt x="0" y="287400"/>
                </a:moveTo>
                <a:lnTo>
                  <a:pt x="3771" y="240777"/>
                </a:lnTo>
                <a:lnTo>
                  <a:pt x="14689" y="196551"/>
                </a:lnTo>
                <a:lnTo>
                  <a:pt x="32161" y="155313"/>
                </a:lnTo>
                <a:lnTo>
                  <a:pt x="55594" y="117655"/>
                </a:lnTo>
                <a:lnTo>
                  <a:pt x="84394" y="84169"/>
                </a:lnTo>
                <a:lnTo>
                  <a:pt x="117968" y="55445"/>
                </a:lnTo>
                <a:lnTo>
                  <a:pt x="155723" y="32074"/>
                </a:lnTo>
                <a:lnTo>
                  <a:pt x="197064" y="14649"/>
                </a:lnTo>
                <a:lnTo>
                  <a:pt x="241400" y="3760"/>
                </a:lnTo>
                <a:lnTo>
                  <a:pt x="288137" y="0"/>
                </a:lnTo>
                <a:lnTo>
                  <a:pt x="334873" y="3760"/>
                </a:lnTo>
                <a:lnTo>
                  <a:pt x="379208" y="14649"/>
                </a:lnTo>
                <a:lnTo>
                  <a:pt x="420549" y="32074"/>
                </a:lnTo>
                <a:lnTo>
                  <a:pt x="458302" y="55445"/>
                </a:lnTo>
                <a:lnTo>
                  <a:pt x="491874" y="84169"/>
                </a:lnTo>
                <a:lnTo>
                  <a:pt x="520672" y="117655"/>
                </a:lnTo>
                <a:lnTo>
                  <a:pt x="544103" y="155313"/>
                </a:lnTo>
                <a:lnTo>
                  <a:pt x="561574" y="196551"/>
                </a:lnTo>
                <a:lnTo>
                  <a:pt x="572491" y="240777"/>
                </a:lnTo>
                <a:lnTo>
                  <a:pt x="576262" y="287400"/>
                </a:lnTo>
                <a:lnTo>
                  <a:pt x="572491" y="333990"/>
                </a:lnTo>
                <a:lnTo>
                  <a:pt x="561574" y="378188"/>
                </a:lnTo>
                <a:lnTo>
                  <a:pt x="544103" y="419404"/>
                </a:lnTo>
                <a:lnTo>
                  <a:pt x="520672" y="457046"/>
                </a:lnTo>
                <a:lnTo>
                  <a:pt x="491874" y="490521"/>
                </a:lnTo>
                <a:lnTo>
                  <a:pt x="458302" y="519237"/>
                </a:lnTo>
                <a:lnTo>
                  <a:pt x="420549" y="542603"/>
                </a:lnTo>
                <a:lnTo>
                  <a:pt x="379208" y="560026"/>
                </a:lnTo>
                <a:lnTo>
                  <a:pt x="334873" y="570914"/>
                </a:lnTo>
                <a:lnTo>
                  <a:pt x="288137" y="574675"/>
                </a:lnTo>
                <a:lnTo>
                  <a:pt x="241400" y="570914"/>
                </a:lnTo>
                <a:lnTo>
                  <a:pt x="197064" y="560026"/>
                </a:lnTo>
                <a:lnTo>
                  <a:pt x="155723" y="542603"/>
                </a:lnTo>
                <a:lnTo>
                  <a:pt x="117968" y="519237"/>
                </a:lnTo>
                <a:lnTo>
                  <a:pt x="84394" y="490521"/>
                </a:lnTo>
                <a:lnTo>
                  <a:pt x="55594" y="457046"/>
                </a:lnTo>
                <a:lnTo>
                  <a:pt x="32161" y="419404"/>
                </a:lnTo>
                <a:lnTo>
                  <a:pt x="14689" y="378188"/>
                </a:lnTo>
                <a:lnTo>
                  <a:pt x="3771" y="333990"/>
                </a:lnTo>
                <a:lnTo>
                  <a:pt x="0" y="2874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6012" y="2133600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80" h="574675">
                <a:moveTo>
                  <a:pt x="288099" y="0"/>
                </a:moveTo>
                <a:lnTo>
                  <a:pt x="241373" y="3760"/>
                </a:lnTo>
                <a:lnTo>
                  <a:pt x="197045" y="14649"/>
                </a:lnTo>
                <a:lnTo>
                  <a:pt x="155710" y="32074"/>
                </a:lnTo>
                <a:lnTo>
                  <a:pt x="117960" y="55445"/>
                </a:lnTo>
                <a:lnTo>
                  <a:pt x="84389" y="84169"/>
                </a:lnTo>
                <a:lnTo>
                  <a:pt x="55592" y="117655"/>
                </a:lnTo>
                <a:lnTo>
                  <a:pt x="32160" y="155313"/>
                </a:lnTo>
                <a:lnTo>
                  <a:pt x="14689" y="196551"/>
                </a:lnTo>
                <a:lnTo>
                  <a:pt x="3771" y="240777"/>
                </a:lnTo>
                <a:lnTo>
                  <a:pt x="0" y="287400"/>
                </a:lnTo>
                <a:lnTo>
                  <a:pt x="3771" y="333990"/>
                </a:lnTo>
                <a:lnTo>
                  <a:pt x="14689" y="378188"/>
                </a:lnTo>
                <a:lnTo>
                  <a:pt x="32160" y="419404"/>
                </a:lnTo>
                <a:lnTo>
                  <a:pt x="55592" y="457046"/>
                </a:lnTo>
                <a:lnTo>
                  <a:pt x="84389" y="490521"/>
                </a:lnTo>
                <a:lnTo>
                  <a:pt x="117960" y="519237"/>
                </a:lnTo>
                <a:lnTo>
                  <a:pt x="155710" y="542603"/>
                </a:lnTo>
                <a:lnTo>
                  <a:pt x="197045" y="560026"/>
                </a:lnTo>
                <a:lnTo>
                  <a:pt x="241373" y="570914"/>
                </a:lnTo>
                <a:lnTo>
                  <a:pt x="288099" y="574675"/>
                </a:lnTo>
                <a:lnTo>
                  <a:pt x="334836" y="570914"/>
                </a:lnTo>
                <a:lnTo>
                  <a:pt x="379174" y="560026"/>
                </a:lnTo>
                <a:lnTo>
                  <a:pt x="420519" y="542603"/>
                </a:lnTo>
                <a:lnTo>
                  <a:pt x="458277" y="519237"/>
                </a:lnTo>
                <a:lnTo>
                  <a:pt x="491855" y="490521"/>
                </a:lnTo>
                <a:lnTo>
                  <a:pt x="520658" y="457046"/>
                </a:lnTo>
                <a:lnTo>
                  <a:pt x="544095" y="419404"/>
                </a:lnTo>
                <a:lnTo>
                  <a:pt x="561570" y="378188"/>
                </a:lnTo>
                <a:lnTo>
                  <a:pt x="572490" y="333990"/>
                </a:lnTo>
                <a:lnTo>
                  <a:pt x="576262" y="287400"/>
                </a:lnTo>
                <a:lnTo>
                  <a:pt x="572490" y="240777"/>
                </a:lnTo>
                <a:lnTo>
                  <a:pt x="561570" y="196551"/>
                </a:lnTo>
                <a:lnTo>
                  <a:pt x="544095" y="155313"/>
                </a:lnTo>
                <a:lnTo>
                  <a:pt x="520658" y="117655"/>
                </a:lnTo>
                <a:lnTo>
                  <a:pt x="491855" y="84169"/>
                </a:lnTo>
                <a:lnTo>
                  <a:pt x="458277" y="55445"/>
                </a:lnTo>
                <a:lnTo>
                  <a:pt x="420519" y="32074"/>
                </a:lnTo>
                <a:lnTo>
                  <a:pt x="379174" y="14649"/>
                </a:lnTo>
                <a:lnTo>
                  <a:pt x="334836" y="3760"/>
                </a:lnTo>
                <a:lnTo>
                  <a:pt x="288099" y="0"/>
                </a:lnTo>
                <a:close/>
              </a:path>
            </a:pathLst>
          </a:custGeom>
          <a:solidFill>
            <a:srgbClr val="E0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6012" y="2133600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80" h="574675">
                <a:moveTo>
                  <a:pt x="0" y="287400"/>
                </a:moveTo>
                <a:lnTo>
                  <a:pt x="3771" y="240777"/>
                </a:lnTo>
                <a:lnTo>
                  <a:pt x="14689" y="196551"/>
                </a:lnTo>
                <a:lnTo>
                  <a:pt x="32160" y="155313"/>
                </a:lnTo>
                <a:lnTo>
                  <a:pt x="55592" y="117655"/>
                </a:lnTo>
                <a:lnTo>
                  <a:pt x="84389" y="84169"/>
                </a:lnTo>
                <a:lnTo>
                  <a:pt x="117960" y="55445"/>
                </a:lnTo>
                <a:lnTo>
                  <a:pt x="155710" y="32074"/>
                </a:lnTo>
                <a:lnTo>
                  <a:pt x="197045" y="14649"/>
                </a:lnTo>
                <a:lnTo>
                  <a:pt x="241373" y="3760"/>
                </a:lnTo>
                <a:lnTo>
                  <a:pt x="288099" y="0"/>
                </a:lnTo>
                <a:lnTo>
                  <a:pt x="334836" y="3760"/>
                </a:lnTo>
                <a:lnTo>
                  <a:pt x="379174" y="14649"/>
                </a:lnTo>
                <a:lnTo>
                  <a:pt x="420519" y="32074"/>
                </a:lnTo>
                <a:lnTo>
                  <a:pt x="458277" y="55445"/>
                </a:lnTo>
                <a:lnTo>
                  <a:pt x="491855" y="84169"/>
                </a:lnTo>
                <a:lnTo>
                  <a:pt x="520658" y="117655"/>
                </a:lnTo>
                <a:lnTo>
                  <a:pt x="544095" y="155313"/>
                </a:lnTo>
                <a:lnTo>
                  <a:pt x="561570" y="196551"/>
                </a:lnTo>
                <a:lnTo>
                  <a:pt x="572490" y="240777"/>
                </a:lnTo>
                <a:lnTo>
                  <a:pt x="576262" y="287400"/>
                </a:lnTo>
                <a:lnTo>
                  <a:pt x="572490" y="333990"/>
                </a:lnTo>
                <a:lnTo>
                  <a:pt x="561570" y="378188"/>
                </a:lnTo>
                <a:lnTo>
                  <a:pt x="544095" y="419404"/>
                </a:lnTo>
                <a:lnTo>
                  <a:pt x="520658" y="457046"/>
                </a:lnTo>
                <a:lnTo>
                  <a:pt x="491855" y="490521"/>
                </a:lnTo>
                <a:lnTo>
                  <a:pt x="458277" y="519237"/>
                </a:lnTo>
                <a:lnTo>
                  <a:pt x="420519" y="542603"/>
                </a:lnTo>
                <a:lnTo>
                  <a:pt x="379174" y="560026"/>
                </a:lnTo>
                <a:lnTo>
                  <a:pt x="334836" y="570914"/>
                </a:lnTo>
                <a:lnTo>
                  <a:pt x="288099" y="574675"/>
                </a:lnTo>
                <a:lnTo>
                  <a:pt x="241373" y="570914"/>
                </a:lnTo>
                <a:lnTo>
                  <a:pt x="197045" y="560026"/>
                </a:lnTo>
                <a:lnTo>
                  <a:pt x="155710" y="542603"/>
                </a:lnTo>
                <a:lnTo>
                  <a:pt x="117960" y="519237"/>
                </a:lnTo>
                <a:lnTo>
                  <a:pt x="84389" y="490521"/>
                </a:lnTo>
                <a:lnTo>
                  <a:pt x="55592" y="457046"/>
                </a:lnTo>
                <a:lnTo>
                  <a:pt x="32160" y="419404"/>
                </a:lnTo>
                <a:lnTo>
                  <a:pt x="14689" y="378188"/>
                </a:lnTo>
                <a:lnTo>
                  <a:pt x="3771" y="333990"/>
                </a:lnTo>
                <a:lnTo>
                  <a:pt x="0" y="2874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8727" y="2237613"/>
            <a:ext cx="148082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3310" algn="l"/>
              </a:tabLst>
            </a:pP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9912" y="2369185"/>
            <a:ext cx="546735" cy="103505"/>
          </a:xfrm>
          <a:custGeom>
            <a:avLst/>
            <a:gdLst/>
            <a:ahLst/>
            <a:cxnLst/>
            <a:rect l="l" t="t" r="r" b="b"/>
            <a:pathLst>
              <a:path w="546735" h="103505">
                <a:moveTo>
                  <a:pt x="457492" y="0"/>
                </a:moveTo>
                <a:lnTo>
                  <a:pt x="453605" y="1015"/>
                </a:lnTo>
                <a:lnTo>
                  <a:pt x="450075" y="7112"/>
                </a:lnTo>
                <a:lnTo>
                  <a:pt x="451103" y="11049"/>
                </a:lnTo>
                <a:lnTo>
                  <a:pt x="510076" y="45460"/>
                </a:lnTo>
                <a:lnTo>
                  <a:pt x="533527" y="45465"/>
                </a:lnTo>
                <a:lnTo>
                  <a:pt x="533527" y="58165"/>
                </a:lnTo>
                <a:lnTo>
                  <a:pt x="509868" y="58165"/>
                </a:lnTo>
                <a:lnTo>
                  <a:pt x="451103" y="92455"/>
                </a:lnTo>
                <a:lnTo>
                  <a:pt x="450075" y="96392"/>
                </a:lnTo>
                <a:lnTo>
                  <a:pt x="453605" y="102488"/>
                </a:lnTo>
                <a:lnTo>
                  <a:pt x="457492" y="103504"/>
                </a:lnTo>
                <a:lnTo>
                  <a:pt x="535236" y="58165"/>
                </a:lnTo>
                <a:lnTo>
                  <a:pt x="533527" y="58165"/>
                </a:lnTo>
                <a:lnTo>
                  <a:pt x="535246" y="58160"/>
                </a:lnTo>
                <a:lnTo>
                  <a:pt x="546125" y="51815"/>
                </a:lnTo>
                <a:lnTo>
                  <a:pt x="457492" y="0"/>
                </a:lnTo>
                <a:close/>
              </a:path>
              <a:path w="546735" h="103505">
                <a:moveTo>
                  <a:pt x="520859" y="51752"/>
                </a:moveTo>
                <a:lnTo>
                  <a:pt x="509877" y="58160"/>
                </a:lnTo>
                <a:lnTo>
                  <a:pt x="533527" y="58165"/>
                </a:lnTo>
                <a:lnTo>
                  <a:pt x="533527" y="57276"/>
                </a:lnTo>
                <a:lnTo>
                  <a:pt x="530326" y="57276"/>
                </a:lnTo>
                <a:lnTo>
                  <a:pt x="520859" y="51752"/>
                </a:lnTo>
                <a:close/>
              </a:path>
              <a:path w="546735" h="103505">
                <a:moveTo>
                  <a:pt x="0" y="45338"/>
                </a:moveTo>
                <a:lnTo>
                  <a:pt x="0" y="58038"/>
                </a:lnTo>
                <a:lnTo>
                  <a:pt x="509877" y="58160"/>
                </a:lnTo>
                <a:lnTo>
                  <a:pt x="520859" y="51752"/>
                </a:lnTo>
                <a:lnTo>
                  <a:pt x="510076" y="45460"/>
                </a:lnTo>
                <a:lnTo>
                  <a:pt x="0" y="45338"/>
                </a:lnTo>
                <a:close/>
              </a:path>
              <a:path w="546735" h="103505">
                <a:moveTo>
                  <a:pt x="530326" y="46227"/>
                </a:moveTo>
                <a:lnTo>
                  <a:pt x="520859" y="51752"/>
                </a:lnTo>
                <a:lnTo>
                  <a:pt x="530326" y="57276"/>
                </a:lnTo>
                <a:lnTo>
                  <a:pt x="530326" y="46227"/>
                </a:lnTo>
                <a:close/>
              </a:path>
              <a:path w="546735" h="103505">
                <a:moveTo>
                  <a:pt x="533527" y="46227"/>
                </a:moveTo>
                <a:lnTo>
                  <a:pt x="530326" y="46227"/>
                </a:lnTo>
                <a:lnTo>
                  <a:pt x="530326" y="57276"/>
                </a:lnTo>
                <a:lnTo>
                  <a:pt x="533527" y="57276"/>
                </a:lnTo>
                <a:lnTo>
                  <a:pt x="533527" y="46227"/>
                </a:lnTo>
                <a:close/>
              </a:path>
              <a:path w="546735" h="103505">
                <a:moveTo>
                  <a:pt x="510076" y="45460"/>
                </a:moveTo>
                <a:lnTo>
                  <a:pt x="520859" y="51752"/>
                </a:lnTo>
                <a:lnTo>
                  <a:pt x="530326" y="46227"/>
                </a:lnTo>
                <a:lnTo>
                  <a:pt x="533527" y="46227"/>
                </a:lnTo>
                <a:lnTo>
                  <a:pt x="533527" y="45465"/>
                </a:lnTo>
                <a:lnTo>
                  <a:pt x="510076" y="454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3016" y="1935861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2642" y="1939529"/>
            <a:ext cx="5365750" cy="848994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2000" spc="15">
                <a:solidFill>
                  <a:srgbClr val="000099"/>
                </a:solidFill>
                <a:latin typeface="SimSun"/>
                <a:cs typeface="SimSun"/>
              </a:rPr>
              <a:t>弧</a:t>
            </a:r>
            <a:r>
              <a:rPr dirty="0" sz="2000" spc="-25">
                <a:solidFill>
                  <a:srgbClr val="000099"/>
                </a:solidFill>
                <a:latin typeface="Times New Roman"/>
                <a:cs typeface="Times New Roman"/>
              </a:rPr>
              <a:t>&lt;v,w&gt;</a:t>
            </a:r>
            <a:r>
              <a:rPr dirty="0" sz="2000" spc="5">
                <a:solidFill>
                  <a:srgbClr val="000099"/>
                </a:solidFill>
                <a:latin typeface="SimSun"/>
                <a:cs typeface="SimSun"/>
              </a:rPr>
              <a:t>代</a:t>
            </a:r>
            <a:r>
              <a:rPr dirty="0" sz="2000" spc="-10">
                <a:solidFill>
                  <a:srgbClr val="000099"/>
                </a:solidFill>
                <a:latin typeface="SimSun"/>
                <a:cs typeface="SimSun"/>
              </a:rPr>
              <a:t>表</a:t>
            </a:r>
            <a:r>
              <a:rPr dirty="0" sz="2000" spc="5">
                <a:solidFill>
                  <a:srgbClr val="000099"/>
                </a:solidFill>
                <a:latin typeface="SimSun"/>
                <a:cs typeface="SimSun"/>
              </a:rPr>
              <a:t>活动或</a:t>
            </a:r>
            <a:r>
              <a:rPr dirty="0" sz="2000" spc="-10">
                <a:solidFill>
                  <a:srgbClr val="000099"/>
                </a:solidFill>
                <a:latin typeface="SimSun"/>
                <a:cs typeface="SimSun"/>
              </a:rPr>
              <a:t>子</a:t>
            </a:r>
            <a:r>
              <a:rPr dirty="0" sz="2000" spc="5">
                <a:solidFill>
                  <a:srgbClr val="000099"/>
                </a:solidFill>
                <a:latin typeface="SimSun"/>
                <a:cs typeface="SimSun"/>
              </a:rPr>
              <a:t>工程</a:t>
            </a:r>
            <a:r>
              <a:rPr dirty="0" sz="2000" spc="-10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r>
              <a:rPr dirty="0" sz="2000" spc="5">
                <a:solidFill>
                  <a:srgbClr val="000099"/>
                </a:solidFill>
                <a:latin typeface="SimSun"/>
                <a:cs typeface="SimSun"/>
              </a:rPr>
              <a:t>权值</a:t>
            </a:r>
            <a:r>
              <a:rPr dirty="0" sz="2000" spc="-10">
                <a:solidFill>
                  <a:srgbClr val="000099"/>
                </a:solidFill>
                <a:latin typeface="SimSun"/>
                <a:cs typeface="SimSun"/>
              </a:rPr>
              <a:t>代</a:t>
            </a:r>
            <a:r>
              <a:rPr dirty="0" sz="2000" spc="5">
                <a:solidFill>
                  <a:srgbClr val="000099"/>
                </a:solidFill>
                <a:latin typeface="SimSun"/>
                <a:cs typeface="SimSun"/>
              </a:rPr>
              <a:t>表工</a:t>
            </a:r>
            <a:r>
              <a:rPr dirty="0" sz="2000" spc="-10">
                <a:solidFill>
                  <a:srgbClr val="000099"/>
                </a:solidFill>
                <a:latin typeface="SimSun"/>
                <a:cs typeface="SimSun"/>
              </a:rPr>
              <a:t>期</a:t>
            </a:r>
            <a:r>
              <a:rPr dirty="0" sz="2000" spc="5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顶点</a:t>
            </a:r>
            <a:r>
              <a:rPr dirty="0" sz="2000" spc="5">
                <a:solidFill>
                  <a:srgbClr val="000099"/>
                </a:solidFill>
                <a:latin typeface="SimSun"/>
                <a:cs typeface="SimSun"/>
              </a:rPr>
              <a:t>表</a:t>
            </a:r>
            <a:r>
              <a:rPr dirty="0" sz="2000" spc="-10">
                <a:solidFill>
                  <a:srgbClr val="000099"/>
                </a:solidFill>
                <a:latin typeface="SimSun"/>
                <a:cs typeface="SimSun"/>
              </a:rPr>
              <a:t>示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事</a:t>
            </a:r>
            <a:r>
              <a:rPr dirty="0" sz="2000" spc="-10">
                <a:solidFill>
                  <a:srgbClr val="000099"/>
                </a:solidFill>
                <a:latin typeface="SimSun"/>
                <a:cs typeface="SimSun"/>
              </a:rPr>
              <a:t>件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，即</a:t>
            </a:r>
            <a:r>
              <a:rPr dirty="0" sz="2000" spc="5">
                <a:solidFill>
                  <a:srgbClr val="000099"/>
                </a:solidFill>
                <a:latin typeface="SimSun"/>
                <a:cs typeface="SimSun"/>
              </a:rPr>
              <a:t>为</a:t>
            </a:r>
            <a:r>
              <a:rPr dirty="0" sz="2000" spc="-10">
                <a:solidFill>
                  <a:srgbClr val="000099"/>
                </a:solidFill>
                <a:latin typeface="SimSun"/>
                <a:cs typeface="SimSun"/>
              </a:rPr>
              <a:t>一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个</a:t>
            </a:r>
            <a:r>
              <a:rPr dirty="0" sz="2000" spc="-10">
                <a:solidFill>
                  <a:srgbClr val="000099"/>
                </a:solidFill>
                <a:latin typeface="SimSun"/>
                <a:cs typeface="SimSun"/>
              </a:rPr>
              <a:t>活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动的</a:t>
            </a:r>
            <a:r>
              <a:rPr dirty="0" sz="2000" spc="5">
                <a:solidFill>
                  <a:srgbClr val="000099"/>
                </a:solidFill>
                <a:latin typeface="SimSun"/>
                <a:cs typeface="SimSun"/>
              </a:rPr>
              <a:t>开</a:t>
            </a:r>
            <a:r>
              <a:rPr dirty="0" sz="2000" spc="-10">
                <a:solidFill>
                  <a:srgbClr val="000099"/>
                </a:solidFill>
                <a:latin typeface="SimSun"/>
                <a:cs typeface="SimSun"/>
              </a:rPr>
              <a:t>始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或</a:t>
            </a:r>
            <a:r>
              <a:rPr dirty="0" sz="2000" spc="-10">
                <a:solidFill>
                  <a:srgbClr val="000099"/>
                </a:solidFill>
                <a:latin typeface="SimSun"/>
                <a:cs typeface="SimSun"/>
              </a:rPr>
              <a:t>结</a:t>
            </a:r>
            <a:r>
              <a:rPr dirty="0" sz="2000">
                <a:solidFill>
                  <a:srgbClr val="000099"/>
                </a:solidFill>
                <a:latin typeface="SimSun"/>
                <a:cs typeface="SimSun"/>
              </a:rPr>
              <a:t>束事件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792" y="1081278"/>
            <a:ext cx="89408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99"/>
                </a:solidFill>
                <a:latin typeface="SimSun"/>
                <a:cs typeface="SimSun"/>
              </a:rPr>
              <a:t>拓扑的施工流图</a:t>
            </a:r>
            <a:r>
              <a:rPr dirty="0" sz="1800" spc="-45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1800">
                <a:solidFill>
                  <a:srgbClr val="000099"/>
                </a:solidFill>
                <a:latin typeface="SimSun"/>
                <a:cs typeface="SimSun"/>
              </a:rPr>
              <a:t>表示的是施工顺序，拓扑不考虑期限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15"/>
              </a:lnSpc>
              <a:spcBef>
                <a:spcPts val="95"/>
              </a:spcBef>
            </a:pPr>
            <a:r>
              <a:rPr dirty="0" sz="1800">
                <a:solidFill>
                  <a:srgbClr val="000099"/>
                </a:solidFill>
                <a:latin typeface="SimSun"/>
                <a:cs typeface="SimSun"/>
              </a:rPr>
              <a:t>现在进一步，我们要讨论的是整个工程的完成期限是多少，就是效益问题，完成工程期间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115"/>
              </a:lnSpc>
            </a:pPr>
            <a:r>
              <a:rPr dirty="0" sz="1800" spc="-5">
                <a:solidFill>
                  <a:srgbClr val="000099"/>
                </a:solidFill>
                <a:latin typeface="SimSun"/>
                <a:cs typeface="SimSun"/>
              </a:rPr>
              <a:t>有没有某个工序是比较关键的</a:t>
            </a:r>
            <a:r>
              <a:rPr dirty="0" sz="1800" spc="-5">
                <a:solidFill>
                  <a:srgbClr val="000099"/>
                </a:solidFill>
                <a:latin typeface="Times New Roman"/>
                <a:cs typeface="Times New Roman"/>
              </a:rPr>
              <a:t>---</a:t>
            </a:r>
            <a:r>
              <a:rPr dirty="0" sz="1800" spc="-5">
                <a:solidFill>
                  <a:srgbClr val="000099"/>
                </a:solidFill>
                <a:latin typeface="SimSun"/>
                <a:cs typeface="SimSun"/>
              </a:rPr>
              <a:t>关键工程，关键工程的拖期，提前将影响整个工程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2590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52600" y="2590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79219" y="2549779"/>
            <a:ext cx="2063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6600" y="175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6600" y="175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66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766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03472" y="3540633"/>
            <a:ext cx="2063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22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76626" y="4455109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0600" y="2667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00600" y="2667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27472" y="2625979"/>
            <a:ext cx="2063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578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578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24600" y="175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24600" y="175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391280" y="1711274"/>
            <a:ext cx="327787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60700" algn="l"/>
              </a:tabLst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46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246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439661" y="3540633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48600" y="2667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48600" y="2667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963916" y="2625979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16201" y="1981200"/>
            <a:ext cx="1160780" cy="703580"/>
          </a:xfrm>
          <a:custGeom>
            <a:avLst/>
            <a:gdLst/>
            <a:ahLst/>
            <a:cxnLst/>
            <a:rect l="l" t="t" r="r" b="b"/>
            <a:pathLst>
              <a:path w="1160779" h="703580">
                <a:moveTo>
                  <a:pt x="1073979" y="37044"/>
                </a:moveTo>
                <a:lnTo>
                  <a:pt x="0" y="681482"/>
                </a:lnTo>
                <a:lnTo>
                  <a:pt x="13081" y="703199"/>
                </a:lnTo>
                <a:lnTo>
                  <a:pt x="1087071" y="58754"/>
                </a:lnTo>
                <a:lnTo>
                  <a:pt x="1094994" y="39242"/>
                </a:lnTo>
                <a:lnTo>
                  <a:pt x="1073979" y="37044"/>
                </a:lnTo>
                <a:close/>
              </a:path>
              <a:path w="1160779" h="703580">
                <a:moveTo>
                  <a:pt x="1134609" y="28321"/>
                </a:moveTo>
                <a:lnTo>
                  <a:pt x="1088517" y="28321"/>
                </a:lnTo>
                <a:lnTo>
                  <a:pt x="1101598" y="50037"/>
                </a:lnTo>
                <a:lnTo>
                  <a:pt x="1087071" y="58754"/>
                </a:lnTo>
                <a:lnTo>
                  <a:pt x="1071118" y="98044"/>
                </a:lnTo>
                <a:lnTo>
                  <a:pt x="1134609" y="28321"/>
                </a:lnTo>
                <a:close/>
              </a:path>
              <a:path w="1160779" h="703580">
                <a:moveTo>
                  <a:pt x="1088517" y="28321"/>
                </a:moveTo>
                <a:lnTo>
                  <a:pt x="1073979" y="37044"/>
                </a:lnTo>
                <a:lnTo>
                  <a:pt x="1094994" y="39242"/>
                </a:lnTo>
                <a:lnTo>
                  <a:pt x="1087071" y="58754"/>
                </a:lnTo>
                <a:lnTo>
                  <a:pt x="1101598" y="50037"/>
                </a:lnTo>
                <a:lnTo>
                  <a:pt x="1088517" y="28321"/>
                </a:lnTo>
                <a:close/>
              </a:path>
              <a:path w="1160779" h="703580">
                <a:moveTo>
                  <a:pt x="1160399" y="0"/>
                </a:moveTo>
                <a:lnTo>
                  <a:pt x="1031875" y="32638"/>
                </a:lnTo>
                <a:lnTo>
                  <a:pt x="1073979" y="37044"/>
                </a:lnTo>
                <a:lnTo>
                  <a:pt x="1088517" y="28321"/>
                </a:lnTo>
                <a:lnTo>
                  <a:pt x="1134609" y="28321"/>
                </a:lnTo>
                <a:lnTo>
                  <a:pt x="116039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92020" y="2801620"/>
            <a:ext cx="1084580" cy="855980"/>
          </a:xfrm>
          <a:custGeom>
            <a:avLst/>
            <a:gdLst/>
            <a:ahLst/>
            <a:cxnLst/>
            <a:rect l="l" t="t" r="r" b="b"/>
            <a:pathLst>
              <a:path w="1084579" h="855979">
                <a:moveTo>
                  <a:pt x="961136" y="807465"/>
                </a:moveTo>
                <a:lnTo>
                  <a:pt x="1084580" y="855979"/>
                </a:lnTo>
                <a:lnTo>
                  <a:pt x="1058482" y="818895"/>
                </a:lnTo>
                <a:lnTo>
                  <a:pt x="1016762" y="818895"/>
                </a:lnTo>
                <a:lnTo>
                  <a:pt x="1003399" y="808395"/>
                </a:lnTo>
                <a:lnTo>
                  <a:pt x="961136" y="807465"/>
                </a:lnTo>
                <a:close/>
              </a:path>
              <a:path w="1084579" h="855979">
                <a:moveTo>
                  <a:pt x="1003399" y="808395"/>
                </a:moveTo>
                <a:lnTo>
                  <a:pt x="1016762" y="818895"/>
                </a:lnTo>
                <a:lnTo>
                  <a:pt x="1024686" y="808862"/>
                </a:lnTo>
                <a:lnTo>
                  <a:pt x="1003399" y="808395"/>
                </a:lnTo>
                <a:close/>
              </a:path>
              <a:path w="1084579" h="855979">
                <a:moveTo>
                  <a:pt x="1008253" y="747521"/>
                </a:moveTo>
                <a:lnTo>
                  <a:pt x="1019196" y="788496"/>
                </a:lnTo>
                <a:lnTo>
                  <a:pt x="1032510" y="798956"/>
                </a:lnTo>
                <a:lnTo>
                  <a:pt x="1016762" y="818895"/>
                </a:lnTo>
                <a:lnTo>
                  <a:pt x="1058482" y="818895"/>
                </a:lnTo>
                <a:lnTo>
                  <a:pt x="1008253" y="747521"/>
                </a:lnTo>
                <a:close/>
              </a:path>
              <a:path w="1084579" h="855979">
                <a:moveTo>
                  <a:pt x="15621" y="0"/>
                </a:moveTo>
                <a:lnTo>
                  <a:pt x="0" y="19938"/>
                </a:lnTo>
                <a:lnTo>
                  <a:pt x="1003399" y="808395"/>
                </a:lnTo>
                <a:lnTo>
                  <a:pt x="1024636" y="808862"/>
                </a:lnTo>
                <a:lnTo>
                  <a:pt x="1019196" y="788496"/>
                </a:lnTo>
                <a:lnTo>
                  <a:pt x="15621" y="0"/>
                </a:lnTo>
                <a:close/>
              </a:path>
              <a:path w="1084579" h="855979">
                <a:moveTo>
                  <a:pt x="1019196" y="788496"/>
                </a:moveTo>
                <a:lnTo>
                  <a:pt x="1024636" y="808862"/>
                </a:lnTo>
                <a:lnTo>
                  <a:pt x="1032510" y="798956"/>
                </a:lnTo>
                <a:lnTo>
                  <a:pt x="1019196" y="788496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16146" y="2971800"/>
            <a:ext cx="1160780" cy="779780"/>
          </a:xfrm>
          <a:custGeom>
            <a:avLst/>
            <a:gdLst/>
            <a:ahLst/>
            <a:cxnLst/>
            <a:rect l="l" t="t" r="r" b="b"/>
            <a:pathLst>
              <a:path w="1160779" h="779779">
                <a:moveTo>
                  <a:pt x="1076134" y="41104"/>
                </a:moveTo>
                <a:lnTo>
                  <a:pt x="0" y="758444"/>
                </a:lnTo>
                <a:lnTo>
                  <a:pt x="14097" y="779652"/>
                </a:lnTo>
                <a:lnTo>
                  <a:pt x="1090223" y="62193"/>
                </a:lnTo>
                <a:lnTo>
                  <a:pt x="1097257" y="42353"/>
                </a:lnTo>
                <a:lnTo>
                  <a:pt x="1076134" y="41104"/>
                </a:lnTo>
                <a:close/>
              </a:path>
              <a:path w="1160779" h="779779">
                <a:moveTo>
                  <a:pt x="1134352" y="31750"/>
                </a:moveTo>
                <a:lnTo>
                  <a:pt x="1090167" y="31750"/>
                </a:lnTo>
                <a:lnTo>
                  <a:pt x="1104264" y="52832"/>
                </a:lnTo>
                <a:lnTo>
                  <a:pt x="1090223" y="62193"/>
                </a:lnTo>
                <a:lnTo>
                  <a:pt x="1076070" y="102108"/>
                </a:lnTo>
                <a:lnTo>
                  <a:pt x="1134352" y="31750"/>
                </a:lnTo>
                <a:close/>
              </a:path>
              <a:path w="1160779" h="779779">
                <a:moveTo>
                  <a:pt x="1097257" y="42353"/>
                </a:moveTo>
                <a:lnTo>
                  <a:pt x="1090223" y="62193"/>
                </a:lnTo>
                <a:lnTo>
                  <a:pt x="1104264" y="52832"/>
                </a:lnTo>
                <a:lnTo>
                  <a:pt x="1097257" y="42353"/>
                </a:lnTo>
                <a:close/>
              </a:path>
              <a:path w="1160779" h="779779">
                <a:moveTo>
                  <a:pt x="1090167" y="31750"/>
                </a:moveTo>
                <a:lnTo>
                  <a:pt x="1076134" y="41104"/>
                </a:lnTo>
                <a:lnTo>
                  <a:pt x="1097214" y="42287"/>
                </a:lnTo>
                <a:lnTo>
                  <a:pt x="1090167" y="31750"/>
                </a:lnTo>
                <a:close/>
              </a:path>
              <a:path w="1160779" h="779779">
                <a:moveTo>
                  <a:pt x="1160652" y="0"/>
                </a:moveTo>
                <a:lnTo>
                  <a:pt x="1033906" y="38735"/>
                </a:lnTo>
                <a:lnTo>
                  <a:pt x="1076134" y="41104"/>
                </a:lnTo>
                <a:lnTo>
                  <a:pt x="1090167" y="31750"/>
                </a:lnTo>
                <a:lnTo>
                  <a:pt x="1134352" y="31750"/>
                </a:lnTo>
                <a:lnTo>
                  <a:pt x="116065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16146" y="1963547"/>
            <a:ext cx="1160780" cy="779780"/>
          </a:xfrm>
          <a:custGeom>
            <a:avLst/>
            <a:gdLst/>
            <a:ahLst/>
            <a:cxnLst/>
            <a:rect l="l" t="t" r="r" b="b"/>
            <a:pathLst>
              <a:path w="1160779" h="779780">
                <a:moveTo>
                  <a:pt x="1076134" y="738548"/>
                </a:moveTo>
                <a:lnTo>
                  <a:pt x="1033906" y="740917"/>
                </a:lnTo>
                <a:lnTo>
                  <a:pt x="1160652" y="779652"/>
                </a:lnTo>
                <a:lnTo>
                  <a:pt x="1134352" y="747902"/>
                </a:lnTo>
                <a:lnTo>
                  <a:pt x="1090167" y="747902"/>
                </a:lnTo>
                <a:lnTo>
                  <a:pt x="1076134" y="738548"/>
                </a:lnTo>
                <a:close/>
              </a:path>
              <a:path w="1160779" h="779780">
                <a:moveTo>
                  <a:pt x="1097214" y="737365"/>
                </a:moveTo>
                <a:lnTo>
                  <a:pt x="1076134" y="738548"/>
                </a:lnTo>
                <a:lnTo>
                  <a:pt x="1090167" y="747902"/>
                </a:lnTo>
                <a:lnTo>
                  <a:pt x="1097214" y="737365"/>
                </a:lnTo>
                <a:close/>
              </a:path>
              <a:path w="1160779" h="779780">
                <a:moveTo>
                  <a:pt x="1076070" y="677544"/>
                </a:moveTo>
                <a:lnTo>
                  <a:pt x="1090223" y="717459"/>
                </a:lnTo>
                <a:lnTo>
                  <a:pt x="1104264" y="726820"/>
                </a:lnTo>
                <a:lnTo>
                  <a:pt x="1090167" y="747902"/>
                </a:lnTo>
                <a:lnTo>
                  <a:pt x="1134352" y="747902"/>
                </a:lnTo>
                <a:lnTo>
                  <a:pt x="1076070" y="677544"/>
                </a:lnTo>
                <a:close/>
              </a:path>
              <a:path w="1160779" h="779780">
                <a:moveTo>
                  <a:pt x="14097" y="0"/>
                </a:moveTo>
                <a:lnTo>
                  <a:pt x="0" y="21208"/>
                </a:lnTo>
                <a:lnTo>
                  <a:pt x="1076134" y="738548"/>
                </a:lnTo>
                <a:lnTo>
                  <a:pt x="1097214" y="737365"/>
                </a:lnTo>
                <a:lnTo>
                  <a:pt x="1090223" y="717459"/>
                </a:lnTo>
                <a:lnTo>
                  <a:pt x="14097" y="0"/>
                </a:lnTo>
                <a:close/>
              </a:path>
              <a:path w="1160779" h="779780">
                <a:moveTo>
                  <a:pt x="1090223" y="717459"/>
                </a:moveTo>
                <a:lnTo>
                  <a:pt x="1097257" y="737299"/>
                </a:lnTo>
                <a:lnTo>
                  <a:pt x="1104264" y="726820"/>
                </a:lnTo>
                <a:lnTo>
                  <a:pt x="1090223" y="71745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63946" y="1981200"/>
            <a:ext cx="1160780" cy="779780"/>
          </a:xfrm>
          <a:custGeom>
            <a:avLst/>
            <a:gdLst/>
            <a:ahLst/>
            <a:cxnLst/>
            <a:rect l="l" t="t" r="r" b="b"/>
            <a:pathLst>
              <a:path w="1160779" h="779780">
                <a:moveTo>
                  <a:pt x="1076134" y="41104"/>
                </a:moveTo>
                <a:lnTo>
                  <a:pt x="0" y="758444"/>
                </a:lnTo>
                <a:lnTo>
                  <a:pt x="14097" y="779652"/>
                </a:lnTo>
                <a:lnTo>
                  <a:pt x="1090223" y="62193"/>
                </a:lnTo>
                <a:lnTo>
                  <a:pt x="1097257" y="42353"/>
                </a:lnTo>
                <a:lnTo>
                  <a:pt x="1076134" y="41104"/>
                </a:lnTo>
                <a:close/>
              </a:path>
              <a:path w="1160779" h="779780">
                <a:moveTo>
                  <a:pt x="1134352" y="31750"/>
                </a:moveTo>
                <a:lnTo>
                  <a:pt x="1090167" y="31750"/>
                </a:lnTo>
                <a:lnTo>
                  <a:pt x="1104264" y="52832"/>
                </a:lnTo>
                <a:lnTo>
                  <a:pt x="1090223" y="62193"/>
                </a:lnTo>
                <a:lnTo>
                  <a:pt x="1076070" y="102108"/>
                </a:lnTo>
                <a:lnTo>
                  <a:pt x="1134352" y="31750"/>
                </a:lnTo>
                <a:close/>
              </a:path>
              <a:path w="1160779" h="779780">
                <a:moveTo>
                  <a:pt x="1097257" y="42353"/>
                </a:moveTo>
                <a:lnTo>
                  <a:pt x="1090223" y="62193"/>
                </a:lnTo>
                <a:lnTo>
                  <a:pt x="1104264" y="52832"/>
                </a:lnTo>
                <a:lnTo>
                  <a:pt x="1097257" y="42353"/>
                </a:lnTo>
                <a:close/>
              </a:path>
              <a:path w="1160779" h="779780">
                <a:moveTo>
                  <a:pt x="1090167" y="31750"/>
                </a:moveTo>
                <a:lnTo>
                  <a:pt x="1076134" y="41104"/>
                </a:lnTo>
                <a:lnTo>
                  <a:pt x="1097214" y="42287"/>
                </a:lnTo>
                <a:lnTo>
                  <a:pt x="1090167" y="31750"/>
                </a:lnTo>
                <a:close/>
              </a:path>
              <a:path w="1160779" h="779780">
                <a:moveTo>
                  <a:pt x="1160652" y="0"/>
                </a:moveTo>
                <a:lnTo>
                  <a:pt x="1033906" y="38735"/>
                </a:lnTo>
                <a:lnTo>
                  <a:pt x="1076134" y="41104"/>
                </a:lnTo>
                <a:lnTo>
                  <a:pt x="1090167" y="31750"/>
                </a:lnTo>
                <a:lnTo>
                  <a:pt x="1134352" y="31750"/>
                </a:lnTo>
                <a:lnTo>
                  <a:pt x="116065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64146" y="1963547"/>
            <a:ext cx="1160780" cy="779780"/>
          </a:xfrm>
          <a:custGeom>
            <a:avLst/>
            <a:gdLst/>
            <a:ahLst/>
            <a:cxnLst/>
            <a:rect l="l" t="t" r="r" b="b"/>
            <a:pathLst>
              <a:path w="1160779" h="779780">
                <a:moveTo>
                  <a:pt x="1076134" y="738548"/>
                </a:moveTo>
                <a:lnTo>
                  <a:pt x="1033906" y="740917"/>
                </a:lnTo>
                <a:lnTo>
                  <a:pt x="1160652" y="779652"/>
                </a:lnTo>
                <a:lnTo>
                  <a:pt x="1134352" y="747902"/>
                </a:lnTo>
                <a:lnTo>
                  <a:pt x="1090168" y="747902"/>
                </a:lnTo>
                <a:lnTo>
                  <a:pt x="1076134" y="738548"/>
                </a:lnTo>
                <a:close/>
              </a:path>
              <a:path w="1160779" h="779780">
                <a:moveTo>
                  <a:pt x="1097214" y="737365"/>
                </a:moveTo>
                <a:lnTo>
                  <a:pt x="1076134" y="738548"/>
                </a:lnTo>
                <a:lnTo>
                  <a:pt x="1090168" y="747902"/>
                </a:lnTo>
                <a:lnTo>
                  <a:pt x="1097214" y="737365"/>
                </a:lnTo>
                <a:close/>
              </a:path>
              <a:path w="1160779" h="779780">
                <a:moveTo>
                  <a:pt x="1076071" y="677544"/>
                </a:moveTo>
                <a:lnTo>
                  <a:pt x="1090223" y="717459"/>
                </a:lnTo>
                <a:lnTo>
                  <a:pt x="1104264" y="726820"/>
                </a:lnTo>
                <a:lnTo>
                  <a:pt x="1090168" y="747902"/>
                </a:lnTo>
                <a:lnTo>
                  <a:pt x="1134352" y="747902"/>
                </a:lnTo>
                <a:lnTo>
                  <a:pt x="1076071" y="677544"/>
                </a:lnTo>
                <a:close/>
              </a:path>
              <a:path w="1160779" h="779780">
                <a:moveTo>
                  <a:pt x="14097" y="0"/>
                </a:moveTo>
                <a:lnTo>
                  <a:pt x="0" y="21208"/>
                </a:lnTo>
                <a:lnTo>
                  <a:pt x="1076134" y="738548"/>
                </a:lnTo>
                <a:lnTo>
                  <a:pt x="1097214" y="737365"/>
                </a:lnTo>
                <a:lnTo>
                  <a:pt x="1090223" y="717459"/>
                </a:lnTo>
                <a:lnTo>
                  <a:pt x="14097" y="0"/>
                </a:lnTo>
                <a:close/>
              </a:path>
              <a:path w="1160779" h="779780">
                <a:moveTo>
                  <a:pt x="1090223" y="717459"/>
                </a:moveTo>
                <a:lnTo>
                  <a:pt x="1097257" y="737299"/>
                </a:lnTo>
                <a:lnTo>
                  <a:pt x="1104264" y="726820"/>
                </a:lnTo>
                <a:lnTo>
                  <a:pt x="1090223" y="71745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64401" y="3048000"/>
            <a:ext cx="1160780" cy="703580"/>
          </a:xfrm>
          <a:custGeom>
            <a:avLst/>
            <a:gdLst/>
            <a:ahLst/>
            <a:cxnLst/>
            <a:rect l="l" t="t" r="r" b="b"/>
            <a:pathLst>
              <a:path w="1160779" h="703579">
                <a:moveTo>
                  <a:pt x="1073979" y="37044"/>
                </a:moveTo>
                <a:lnTo>
                  <a:pt x="0" y="681482"/>
                </a:lnTo>
                <a:lnTo>
                  <a:pt x="13080" y="703199"/>
                </a:lnTo>
                <a:lnTo>
                  <a:pt x="1087071" y="58754"/>
                </a:lnTo>
                <a:lnTo>
                  <a:pt x="1094994" y="39242"/>
                </a:lnTo>
                <a:lnTo>
                  <a:pt x="1073979" y="37044"/>
                </a:lnTo>
                <a:close/>
              </a:path>
              <a:path w="1160779" h="703579">
                <a:moveTo>
                  <a:pt x="1134609" y="28321"/>
                </a:moveTo>
                <a:lnTo>
                  <a:pt x="1088517" y="28321"/>
                </a:lnTo>
                <a:lnTo>
                  <a:pt x="1101598" y="50037"/>
                </a:lnTo>
                <a:lnTo>
                  <a:pt x="1087071" y="58754"/>
                </a:lnTo>
                <a:lnTo>
                  <a:pt x="1071118" y="98044"/>
                </a:lnTo>
                <a:lnTo>
                  <a:pt x="1134609" y="28321"/>
                </a:lnTo>
                <a:close/>
              </a:path>
              <a:path w="1160779" h="703579">
                <a:moveTo>
                  <a:pt x="1088517" y="28321"/>
                </a:moveTo>
                <a:lnTo>
                  <a:pt x="1073979" y="37044"/>
                </a:lnTo>
                <a:lnTo>
                  <a:pt x="1094994" y="39242"/>
                </a:lnTo>
                <a:lnTo>
                  <a:pt x="1087071" y="58754"/>
                </a:lnTo>
                <a:lnTo>
                  <a:pt x="1101598" y="50037"/>
                </a:lnTo>
                <a:lnTo>
                  <a:pt x="1088517" y="28321"/>
                </a:lnTo>
                <a:close/>
              </a:path>
              <a:path w="1160779" h="703579">
                <a:moveTo>
                  <a:pt x="1160399" y="0"/>
                </a:moveTo>
                <a:lnTo>
                  <a:pt x="1031875" y="32638"/>
                </a:lnTo>
                <a:lnTo>
                  <a:pt x="1073979" y="37044"/>
                </a:lnTo>
                <a:lnTo>
                  <a:pt x="1088517" y="28321"/>
                </a:lnTo>
                <a:lnTo>
                  <a:pt x="1134609" y="28321"/>
                </a:lnTo>
                <a:lnTo>
                  <a:pt x="116039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40020" y="2954020"/>
            <a:ext cx="1084580" cy="779780"/>
          </a:xfrm>
          <a:custGeom>
            <a:avLst/>
            <a:gdLst/>
            <a:ahLst/>
            <a:cxnLst/>
            <a:rect l="l" t="t" r="r" b="b"/>
            <a:pathLst>
              <a:path w="1084579" h="779779">
                <a:moveTo>
                  <a:pt x="1001371" y="735966"/>
                </a:moveTo>
                <a:lnTo>
                  <a:pt x="959103" y="736980"/>
                </a:lnTo>
                <a:lnTo>
                  <a:pt x="1084579" y="779779"/>
                </a:lnTo>
                <a:lnTo>
                  <a:pt x="1058315" y="745870"/>
                </a:lnTo>
                <a:lnTo>
                  <a:pt x="1015238" y="745870"/>
                </a:lnTo>
                <a:lnTo>
                  <a:pt x="1001371" y="735966"/>
                </a:lnTo>
                <a:close/>
              </a:path>
              <a:path w="1084579" h="779779">
                <a:moveTo>
                  <a:pt x="1016226" y="715351"/>
                </a:moveTo>
                <a:lnTo>
                  <a:pt x="1022603" y="735456"/>
                </a:lnTo>
                <a:lnTo>
                  <a:pt x="1001371" y="735966"/>
                </a:lnTo>
                <a:lnTo>
                  <a:pt x="1015238" y="745870"/>
                </a:lnTo>
                <a:lnTo>
                  <a:pt x="1029969" y="725169"/>
                </a:lnTo>
                <a:lnTo>
                  <a:pt x="1016226" y="715351"/>
                </a:lnTo>
                <a:close/>
              </a:path>
              <a:path w="1084579" h="779779">
                <a:moveTo>
                  <a:pt x="1003426" y="675004"/>
                </a:moveTo>
                <a:lnTo>
                  <a:pt x="1016226" y="715351"/>
                </a:lnTo>
                <a:lnTo>
                  <a:pt x="1029969" y="725169"/>
                </a:lnTo>
                <a:lnTo>
                  <a:pt x="1015238" y="745870"/>
                </a:lnTo>
                <a:lnTo>
                  <a:pt x="1058315" y="745870"/>
                </a:lnTo>
                <a:lnTo>
                  <a:pt x="1003426" y="675004"/>
                </a:lnTo>
                <a:close/>
              </a:path>
              <a:path w="1084579" h="779779">
                <a:moveTo>
                  <a:pt x="14858" y="0"/>
                </a:moveTo>
                <a:lnTo>
                  <a:pt x="0" y="20700"/>
                </a:lnTo>
                <a:lnTo>
                  <a:pt x="1001371" y="735966"/>
                </a:lnTo>
                <a:lnTo>
                  <a:pt x="1022603" y="735456"/>
                </a:lnTo>
                <a:lnTo>
                  <a:pt x="1016226" y="715351"/>
                </a:lnTo>
                <a:lnTo>
                  <a:pt x="1485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64563" y="3031363"/>
            <a:ext cx="626745" cy="1464945"/>
          </a:xfrm>
          <a:custGeom>
            <a:avLst/>
            <a:gdLst/>
            <a:ahLst/>
            <a:cxnLst/>
            <a:rect l="l" t="t" r="r" b="b"/>
            <a:pathLst>
              <a:path w="626744" h="1464945">
                <a:moveTo>
                  <a:pt x="541782" y="1362202"/>
                </a:moveTo>
                <a:lnTo>
                  <a:pt x="626237" y="1464437"/>
                </a:lnTo>
                <a:lnTo>
                  <a:pt x="619193" y="1399159"/>
                </a:lnTo>
                <a:lnTo>
                  <a:pt x="584962" y="1399159"/>
                </a:lnTo>
                <a:lnTo>
                  <a:pt x="578393" y="1383558"/>
                </a:lnTo>
                <a:lnTo>
                  <a:pt x="541782" y="1362202"/>
                </a:lnTo>
                <a:close/>
              </a:path>
              <a:path w="626744" h="1464945">
                <a:moveTo>
                  <a:pt x="578393" y="1383558"/>
                </a:moveTo>
                <a:lnTo>
                  <a:pt x="584962" y="1399159"/>
                </a:lnTo>
                <a:lnTo>
                  <a:pt x="596645" y="1394206"/>
                </a:lnTo>
                <a:lnTo>
                  <a:pt x="578393" y="1383558"/>
                </a:lnTo>
                <a:close/>
              </a:path>
              <a:path w="626744" h="1464945">
                <a:moveTo>
                  <a:pt x="612013" y="1332611"/>
                </a:moveTo>
                <a:lnTo>
                  <a:pt x="601769" y="1373671"/>
                </a:lnTo>
                <a:lnTo>
                  <a:pt x="608330" y="1389253"/>
                </a:lnTo>
                <a:lnTo>
                  <a:pt x="584962" y="1399159"/>
                </a:lnTo>
                <a:lnTo>
                  <a:pt x="619193" y="1399159"/>
                </a:lnTo>
                <a:lnTo>
                  <a:pt x="612013" y="1332611"/>
                </a:lnTo>
                <a:close/>
              </a:path>
              <a:path w="626744" h="1464945">
                <a:moveTo>
                  <a:pt x="23368" y="0"/>
                </a:moveTo>
                <a:lnTo>
                  <a:pt x="0" y="9906"/>
                </a:lnTo>
                <a:lnTo>
                  <a:pt x="578393" y="1383558"/>
                </a:lnTo>
                <a:lnTo>
                  <a:pt x="596645" y="1394206"/>
                </a:lnTo>
                <a:lnTo>
                  <a:pt x="601769" y="1373671"/>
                </a:lnTo>
                <a:lnTo>
                  <a:pt x="23368" y="0"/>
                </a:lnTo>
                <a:close/>
              </a:path>
              <a:path w="626744" h="1464945">
                <a:moveTo>
                  <a:pt x="601769" y="1373671"/>
                </a:moveTo>
                <a:lnTo>
                  <a:pt x="596645" y="1394206"/>
                </a:lnTo>
                <a:lnTo>
                  <a:pt x="608330" y="1389253"/>
                </a:lnTo>
                <a:lnTo>
                  <a:pt x="601769" y="1373671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06700" y="4686300"/>
            <a:ext cx="2451100" cy="76200"/>
          </a:xfrm>
          <a:custGeom>
            <a:avLst/>
            <a:gdLst/>
            <a:ahLst/>
            <a:cxnLst/>
            <a:rect l="l" t="t" r="r" b="b"/>
            <a:pathLst>
              <a:path w="2451100" h="76200">
                <a:moveTo>
                  <a:pt x="2374900" y="38100"/>
                </a:moveTo>
                <a:lnTo>
                  <a:pt x="2324100" y="76200"/>
                </a:lnTo>
                <a:lnTo>
                  <a:pt x="2408766" y="50800"/>
                </a:lnTo>
                <a:lnTo>
                  <a:pt x="2374900" y="50800"/>
                </a:lnTo>
                <a:lnTo>
                  <a:pt x="2374900" y="38100"/>
                </a:lnTo>
                <a:close/>
              </a:path>
              <a:path w="2451100" h="76200">
                <a:moveTo>
                  <a:pt x="2357966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357966" y="50800"/>
                </a:lnTo>
                <a:lnTo>
                  <a:pt x="2374900" y="38100"/>
                </a:lnTo>
                <a:lnTo>
                  <a:pt x="2357966" y="25400"/>
                </a:lnTo>
                <a:close/>
              </a:path>
              <a:path w="2451100" h="76200">
                <a:moveTo>
                  <a:pt x="2408766" y="25400"/>
                </a:moveTo>
                <a:lnTo>
                  <a:pt x="2374900" y="25400"/>
                </a:lnTo>
                <a:lnTo>
                  <a:pt x="2374900" y="50800"/>
                </a:lnTo>
                <a:lnTo>
                  <a:pt x="2408766" y="50800"/>
                </a:lnTo>
                <a:lnTo>
                  <a:pt x="2451100" y="38100"/>
                </a:lnTo>
                <a:lnTo>
                  <a:pt x="2408766" y="25400"/>
                </a:lnTo>
                <a:close/>
              </a:path>
              <a:path w="2451100" h="76200">
                <a:moveTo>
                  <a:pt x="2324100" y="0"/>
                </a:moveTo>
                <a:lnTo>
                  <a:pt x="2374900" y="38100"/>
                </a:lnTo>
                <a:lnTo>
                  <a:pt x="2374900" y="25400"/>
                </a:lnTo>
                <a:lnTo>
                  <a:pt x="2408766" y="25400"/>
                </a:lnTo>
                <a:lnTo>
                  <a:pt x="23241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97092" y="3962400"/>
            <a:ext cx="704215" cy="780415"/>
          </a:xfrm>
          <a:custGeom>
            <a:avLst/>
            <a:gdLst/>
            <a:ahLst/>
            <a:cxnLst/>
            <a:rect l="l" t="t" r="r" b="b"/>
            <a:pathLst>
              <a:path w="704214" h="780414">
                <a:moveTo>
                  <a:pt x="652727" y="56652"/>
                </a:moveTo>
                <a:lnTo>
                  <a:pt x="631881" y="60770"/>
                </a:lnTo>
                <a:lnTo>
                  <a:pt x="0" y="762888"/>
                </a:lnTo>
                <a:lnTo>
                  <a:pt x="18796" y="779907"/>
                </a:lnTo>
                <a:lnTo>
                  <a:pt x="650876" y="77706"/>
                </a:lnTo>
                <a:lnTo>
                  <a:pt x="652775" y="56694"/>
                </a:lnTo>
                <a:close/>
              </a:path>
              <a:path w="704214" h="780414">
                <a:moveTo>
                  <a:pt x="676946" y="56642"/>
                </a:moveTo>
                <a:lnTo>
                  <a:pt x="652780" y="56642"/>
                </a:lnTo>
                <a:lnTo>
                  <a:pt x="662178" y="65150"/>
                </a:lnTo>
                <a:lnTo>
                  <a:pt x="650876" y="77706"/>
                </a:lnTo>
                <a:lnTo>
                  <a:pt x="647065" y="119887"/>
                </a:lnTo>
                <a:lnTo>
                  <a:pt x="676946" y="56642"/>
                </a:lnTo>
                <a:close/>
              </a:path>
              <a:path w="704214" h="780414">
                <a:moveTo>
                  <a:pt x="652775" y="56694"/>
                </a:moveTo>
                <a:lnTo>
                  <a:pt x="650876" y="77706"/>
                </a:lnTo>
                <a:lnTo>
                  <a:pt x="662178" y="65150"/>
                </a:lnTo>
                <a:lnTo>
                  <a:pt x="652775" y="56694"/>
                </a:lnTo>
                <a:close/>
              </a:path>
              <a:path w="704214" h="780414">
                <a:moveTo>
                  <a:pt x="703707" y="0"/>
                </a:moveTo>
                <a:lnTo>
                  <a:pt x="590423" y="68961"/>
                </a:lnTo>
                <a:lnTo>
                  <a:pt x="631881" y="60770"/>
                </a:lnTo>
                <a:lnTo>
                  <a:pt x="643255" y="48132"/>
                </a:lnTo>
                <a:lnTo>
                  <a:pt x="680966" y="48132"/>
                </a:lnTo>
                <a:lnTo>
                  <a:pt x="703707" y="0"/>
                </a:lnTo>
                <a:close/>
              </a:path>
              <a:path w="704214" h="780414">
                <a:moveTo>
                  <a:pt x="643255" y="48132"/>
                </a:moveTo>
                <a:lnTo>
                  <a:pt x="631881" y="60770"/>
                </a:lnTo>
                <a:lnTo>
                  <a:pt x="652727" y="56652"/>
                </a:lnTo>
                <a:lnTo>
                  <a:pt x="643255" y="48132"/>
                </a:lnTo>
                <a:close/>
              </a:path>
              <a:path w="704214" h="780414">
                <a:moveTo>
                  <a:pt x="680966" y="48132"/>
                </a:moveTo>
                <a:lnTo>
                  <a:pt x="643255" y="48132"/>
                </a:lnTo>
                <a:lnTo>
                  <a:pt x="652727" y="56652"/>
                </a:lnTo>
                <a:lnTo>
                  <a:pt x="676946" y="56642"/>
                </a:lnTo>
                <a:lnTo>
                  <a:pt x="680966" y="48132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669794" y="2793238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58644" y="3468115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82897" y="4241368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02100" y="2934716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59678" y="1924634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12532" y="1802333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06390" y="4012819"/>
            <a:ext cx="525145" cy="9569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8610">
              <a:lnSpc>
                <a:spcPts val="3665"/>
              </a:lnSpc>
              <a:spcBef>
                <a:spcPts val="100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65"/>
              </a:lnSpc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94357" y="1981200"/>
            <a:ext cx="1182370" cy="725170"/>
          </a:xfrm>
          <a:custGeom>
            <a:avLst/>
            <a:gdLst/>
            <a:ahLst/>
            <a:cxnLst/>
            <a:rect l="l" t="t" r="r" b="b"/>
            <a:pathLst>
              <a:path w="1182370" h="725169">
                <a:moveTo>
                  <a:pt x="987886" y="83362"/>
                </a:moveTo>
                <a:lnTo>
                  <a:pt x="0" y="676021"/>
                </a:lnTo>
                <a:lnTo>
                  <a:pt x="29463" y="725042"/>
                </a:lnTo>
                <a:lnTo>
                  <a:pt x="1017200" y="132401"/>
                </a:lnTo>
                <a:lnTo>
                  <a:pt x="1035176" y="88264"/>
                </a:lnTo>
                <a:lnTo>
                  <a:pt x="987886" y="83362"/>
                </a:lnTo>
                <a:close/>
              </a:path>
              <a:path w="1182370" h="725169">
                <a:moveTo>
                  <a:pt x="1124144" y="63753"/>
                </a:moveTo>
                <a:lnTo>
                  <a:pt x="1020572" y="63753"/>
                </a:lnTo>
                <a:lnTo>
                  <a:pt x="1049909" y="112775"/>
                </a:lnTo>
                <a:lnTo>
                  <a:pt x="1017200" y="132401"/>
                </a:lnTo>
                <a:lnTo>
                  <a:pt x="981329" y="220472"/>
                </a:lnTo>
                <a:lnTo>
                  <a:pt x="1124144" y="63753"/>
                </a:lnTo>
                <a:close/>
              </a:path>
              <a:path w="1182370" h="725169">
                <a:moveTo>
                  <a:pt x="1020572" y="63753"/>
                </a:moveTo>
                <a:lnTo>
                  <a:pt x="987886" y="83362"/>
                </a:lnTo>
                <a:lnTo>
                  <a:pt x="1035176" y="88264"/>
                </a:lnTo>
                <a:lnTo>
                  <a:pt x="1017200" y="132401"/>
                </a:lnTo>
                <a:lnTo>
                  <a:pt x="1049909" y="112775"/>
                </a:lnTo>
                <a:lnTo>
                  <a:pt x="1020572" y="63753"/>
                </a:lnTo>
                <a:close/>
              </a:path>
              <a:path w="1182370" h="725169">
                <a:moveTo>
                  <a:pt x="1182243" y="0"/>
                </a:moveTo>
                <a:lnTo>
                  <a:pt x="893063" y="73533"/>
                </a:lnTo>
                <a:lnTo>
                  <a:pt x="987886" y="83362"/>
                </a:lnTo>
                <a:lnTo>
                  <a:pt x="1020572" y="63753"/>
                </a:lnTo>
                <a:lnTo>
                  <a:pt x="1124144" y="63753"/>
                </a:lnTo>
                <a:lnTo>
                  <a:pt x="118224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94176" y="1941576"/>
            <a:ext cx="1183005" cy="802005"/>
          </a:xfrm>
          <a:custGeom>
            <a:avLst/>
            <a:gdLst/>
            <a:ahLst/>
            <a:cxnLst/>
            <a:rect l="l" t="t" r="r" b="b"/>
            <a:pathLst>
              <a:path w="1183004" h="802005">
                <a:moveTo>
                  <a:pt x="992498" y="709163"/>
                </a:moveTo>
                <a:lnTo>
                  <a:pt x="897254" y="714501"/>
                </a:lnTo>
                <a:lnTo>
                  <a:pt x="1182624" y="801624"/>
                </a:lnTo>
                <a:lnTo>
                  <a:pt x="1123553" y="730250"/>
                </a:lnTo>
                <a:lnTo>
                  <a:pt x="1024127" y="730250"/>
                </a:lnTo>
                <a:lnTo>
                  <a:pt x="992498" y="709163"/>
                </a:lnTo>
                <a:close/>
              </a:path>
              <a:path w="1183004" h="802005">
                <a:moveTo>
                  <a:pt x="1040002" y="706501"/>
                </a:moveTo>
                <a:lnTo>
                  <a:pt x="992498" y="709163"/>
                </a:lnTo>
                <a:lnTo>
                  <a:pt x="1024127" y="730250"/>
                </a:lnTo>
                <a:lnTo>
                  <a:pt x="1040002" y="706501"/>
                </a:lnTo>
                <a:close/>
              </a:path>
              <a:path w="1183004" h="802005">
                <a:moveTo>
                  <a:pt x="992377" y="571753"/>
                </a:moveTo>
                <a:lnTo>
                  <a:pt x="1024127" y="661585"/>
                </a:lnTo>
                <a:lnTo>
                  <a:pt x="1055877" y="682751"/>
                </a:lnTo>
                <a:lnTo>
                  <a:pt x="1024127" y="730250"/>
                </a:lnTo>
                <a:lnTo>
                  <a:pt x="1123553" y="730250"/>
                </a:lnTo>
                <a:lnTo>
                  <a:pt x="992377" y="571753"/>
                </a:lnTo>
                <a:close/>
              </a:path>
              <a:path w="1183004" h="802005">
                <a:moveTo>
                  <a:pt x="31750" y="0"/>
                </a:moveTo>
                <a:lnTo>
                  <a:pt x="0" y="47498"/>
                </a:lnTo>
                <a:lnTo>
                  <a:pt x="992498" y="709163"/>
                </a:lnTo>
                <a:lnTo>
                  <a:pt x="1040002" y="706501"/>
                </a:lnTo>
                <a:lnTo>
                  <a:pt x="1024127" y="661585"/>
                </a:lnTo>
                <a:lnTo>
                  <a:pt x="31750" y="0"/>
                </a:lnTo>
                <a:close/>
              </a:path>
              <a:path w="1183004" h="802005">
                <a:moveTo>
                  <a:pt x="1024127" y="661585"/>
                </a:moveTo>
                <a:lnTo>
                  <a:pt x="1040002" y="706501"/>
                </a:lnTo>
                <a:lnTo>
                  <a:pt x="1055877" y="682751"/>
                </a:lnTo>
                <a:lnTo>
                  <a:pt x="1024127" y="66158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17921" y="2931922"/>
            <a:ext cx="1106805" cy="802005"/>
          </a:xfrm>
          <a:custGeom>
            <a:avLst/>
            <a:gdLst/>
            <a:ahLst/>
            <a:cxnLst/>
            <a:rect l="l" t="t" r="r" b="b"/>
            <a:pathLst>
              <a:path w="1106804" h="802004">
                <a:moveTo>
                  <a:pt x="919593" y="703282"/>
                </a:moveTo>
                <a:lnTo>
                  <a:pt x="824356" y="705484"/>
                </a:lnTo>
                <a:lnTo>
                  <a:pt x="1106677" y="801877"/>
                </a:lnTo>
                <a:lnTo>
                  <a:pt x="1047433" y="725423"/>
                </a:lnTo>
                <a:lnTo>
                  <a:pt x="950594" y="725423"/>
                </a:lnTo>
                <a:lnTo>
                  <a:pt x="919593" y="703282"/>
                </a:lnTo>
                <a:close/>
              </a:path>
              <a:path w="1106804" h="802004">
                <a:moveTo>
                  <a:pt x="952701" y="656768"/>
                </a:moveTo>
                <a:lnTo>
                  <a:pt x="967104" y="702182"/>
                </a:lnTo>
                <a:lnTo>
                  <a:pt x="919593" y="703282"/>
                </a:lnTo>
                <a:lnTo>
                  <a:pt x="950594" y="725423"/>
                </a:lnTo>
                <a:lnTo>
                  <a:pt x="983741" y="678941"/>
                </a:lnTo>
                <a:lnTo>
                  <a:pt x="952701" y="656768"/>
                </a:lnTo>
                <a:close/>
              </a:path>
              <a:path w="1106804" h="802004">
                <a:moveTo>
                  <a:pt x="923925" y="566038"/>
                </a:moveTo>
                <a:lnTo>
                  <a:pt x="952701" y="656768"/>
                </a:lnTo>
                <a:lnTo>
                  <a:pt x="983741" y="678941"/>
                </a:lnTo>
                <a:lnTo>
                  <a:pt x="950594" y="725423"/>
                </a:lnTo>
                <a:lnTo>
                  <a:pt x="1047433" y="725423"/>
                </a:lnTo>
                <a:lnTo>
                  <a:pt x="923925" y="566038"/>
                </a:lnTo>
                <a:close/>
              </a:path>
              <a:path w="1106804" h="802004">
                <a:moveTo>
                  <a:pt x="33274" y="0"/>
                </a:moveTo>
                <a:lnTo>
                  <a:pt x="0" y="46481"/>
                </a:lnTo>
                <a:lnTo>
                  <a:pt x="919593" y="703282"/>
                </a:lnTo>
                <a:lnTo>
                  <a:pt x="967104" y="702182"/>
                </a:lnTo>
                <a:lnTo>
                  <a:pt x="952701" y="656768"/>
                </a:lnTo>
                <a:lnTo>
                  <a:pt x="3327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742556" y="3048000"/>
            <a:ext cx="1182370" cy="725170"/>
          </a:xfrm>
          <a:custGeom>
            <a:avLst/>
            <a:gdLst/>
            <a:ahLst/>
            <a:cxnLst/>
            <a:rect l="l" t="t" r="r" b="b"/>
            <a:pathLst>
              <a:path w="1182370" h="725170">
                <a:moveTo>
                  <a:pt x="987886" y="83362"/>
                </a:moveTo>
                <a:lnTo>
                  <a:pt x="0" y="676020"/>
                </a:lnTo>
                <a:lnTo>
                  <a:pt x="29464" y="725043"/>
                </a:lnTo>
                <a:lnTo>
                  <a:pt x="1017266" y="132238"/>
                </a:lnTo>
                <a:lnTo>
                  <a:pt x="1035176" y="88264"/>
                </a:lnTo>
                <a:lnTo>
                  <a:pt x="987886" y="83362"/>
                </a:lnTo>
                <a:close/>
              </a:path>
              <a:path w="1182370" h="725170">
                <a:moveTo>
                  <a:pt x="1124144" y="63753"/>
                </a:moveTo>
                <a:lnTo>
                  <a:pt x="1020572" y="63753"/>
                </a:lnTo>
                <a:lnTo>
                  <a:pt x="1049909" y="112649"/>
                </a:lnTo>
                <a:lnTo>
                  <a:pt x="1017266" y="132238"/>
                </a:lnTo>
                <a:lnTo>
                  <a:pt x="981328" y="220472"/>
                </a:lnTo>
                <a:lnTo>
                  <a:pt x="1124144" y="63753"/>
                </a:lnTo>
                <a:close/>
              </a:path>
              <a:path w="1182370" h="725170">
                <a:moveTo>
                  <a:pt x="1020572" y="63753"/>
                </a:moveTo>
                <a:lnTo>
                  <a:pt x="987886" y="83362"/>
                </a:lnTo>
                <a:lnTo>
                  <a:pt x="1035176" y="88264"/>
                </a:lnTo>
                <a:lnTo>
                  <a:pt x="1017266" y="132238"/>
                </a:lnTo>
                <a:lnTo>
                  <a:pt x="1049909" y="112649"/>
                </a:lnTo>
                <a:lnTo>
                  <a:pt x="1020572" y="63753"/>
                </a:lnTo>
                <a:close/>
              </a:path>
              <a:path w="1182370" h="725170">
                <a:moveTo>
                  <a:pt x="1182243" y="0"/>
                </a:moveTo>
                <a:lnTo>
                  <a:pt x="893064" y="73533"/>
                </a:lnTo>
                <a:lnTo>
                  <a:pt x="987886" y="83362"/>
                </a:lnTo>
                <a:lnTo>
                  <a:pt x="1020572" y="63753"/>
                </a:lnTo>
                <a:lnTo>
                  <a:pt x="1124144" y="63753"/>
                </a:lnTo>
                <a:lnTo>
                  <a:pt x="118224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66191" y="1470101"/>
            <a:ext cx="11722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 b="1">
                <a:solidFill>
                  <a:srgbClr val="800000"/>
                </a:solidFill>
                <a:latin typeface="Microsoft JhengHei"/>
                <a:cs typeface="Microsoft JhengHei"/>
              </a:rPr>
              <a:t>例如</a:t>
            </a:r>
            <a:r>
              <a:rPr dirty="0" sz="3600" spc="885" b="1">
                <a:solidFill>
                  <a:srgbClr val="800000"/>
                </a:solidFill>
                <a:latin typeface="Microsoft JhengHei"/>
                <a:cs typeface="Microsoft JhengHei"/>
              </a:rPr>
              <a:t>: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0090" y="5255840"/>
            <a:ext cx="8041640" cy="1196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dirty="0" u="heavy" sz="3200" spc="5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“</a:t>
            </a:r>
            <a:r>
              <a:rPr dirty="0" u="heavy" sz="3200" spc="5">
                <a:solidFill>
                  <a:srgbClr val="0000FF"/>
                </a:solidFill>
                <a:uFill>
                  <a:solidFill>
                    <a:srgbClr val="000099"/>
                  </a:solidFill>
                </a:uFill>
                <a:latin typeface="SimSun"/>
                <a:cs typeface="SimSun"/>
              </a:rPr>
              <a:t>关键</a:t>
            </a:r>
            <a:r>
              <a:rPr dirty="0" u="heavy" sz="3200">
                <a:solidFill>
                  <a:srgbClr val="0000FF"/>
                </a:solidFill>
                <a:uFill>
                  <a:solidFill>
                    <a:srgbClr val="000099"/>
                  </a:solidFill>
                </a:uFill>
                <a:latin typeface="SimSun"/>
                <a:cs typeface="SimSun"/>
              </a:rPr>
              <a:t>活</a:t>
            </a:r>
            <a:r>
              <a:rPr dirty="0" u="heavy" sz="3200" spc="-5">
                <a:solidFill>
                  <a:srgbClr val="0000FF"/>
                </a:solidFill>
                <a:uFill>
                  <a:solidFill>
                    <a:srgbClr val="000099"/>
                  </a:solidFill>
                </a:uFill>
                <a:latin typeface="SimSun"/>
                <a:cs typeface="SimSun"/>
              </a:rPr>
              <a:t>动</a:t>
            </a:r>
            <a:r>
              <a:rPr dirty="0" u="heavy" sz="320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SimSun"/>
                <a:cs typeface="SimSun"/>
              </a:rPr>
              <a:t>”指</a:t>
            </a:r>
            <a:r>
              <a:rPr dirty="0" u="heavy" sz="3200" spc="-15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SimSun"/>
                <a:cs typeface="SimSun"/>
              </a:rPr>
              <a:t>的</a:t>
            </a:r>
            <a:r>
              <a:rPr dirty="0" u="heavy" sz="320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SimSun"/>
                <a:cs typeface="SimSun"/>
              </a:rPr>
              <a:t>是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：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该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弧上</a:t>
            </a:r>
            <a:r>
              <a:rPr dirty="0" sz="3200" spc="-1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3200" spc="10" b="1">
                <a:solidFill>
                  <a:srgbClr val="0000FF"/>
                </a:solidFill>
                <a:latin typeface="Microsoft YaHei"/>
                <a:cs typeface="Microsoft YaHei"/>
              </a:rPr>
              <a:t>权值增</a:t>
            </a:r>
            <a:r>
              <a:rPr dirty="0" sz="3200" b="1">
                <a:solidFill>
                  <a:srgbClr val="0000FF"/>
                </a:solidFill>
                <a:latin typeface="Microsoft YaHei"/>
                <a:cs typeface="Microsoft YaHei"/>
              </a:rPr>
              <a:t>加</a:t>
            </a:r>
            <a:r>
              <a:rPr dirty="0" sz="3200" spc="-210" b="1">
                <a:solidFill>
                  <a:srgbClr val="0000FF"/>
                </a:solidFill>
                <a:latin typeface="Microsoft YaHei"/>
                <a:cs typeface="Microsoft YaHei"/>
              </a:rPr>
              <a:t> </a:t>
            </a:r>
            <a:r>
              <a:rPr dirty="0" sz="3200" spc="10">
                <a:solidFill>
                  <a:srgbClr val="000099"/>
                </a:solidFill>
                <a:latin typeface="SimSun"/>
                <a:cs typeface="SimSun"/>
              </a:rPr>
              <a:t>将使 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有</a:t>
            </a:r>
            <a:r>
              <a:rPr dirty="0" sz="3200" spc="20">
                <a:solidFill>
                  <a:srgbClr val="000099"/>
                </a:solidFill>
                <a:latin typeface="SimSun"/>
                <a:cs typeface="SimSun"/>
              </a:rPr>
              <a:t>向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图上</a:t>
            </a:r>
            <a:r>
              <a:rPr dirty="0" sz="3200" spc="-1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3200" spc="5" b="1">
                <a:solidFill>
                  <a:srgbClr val="0000FF"/>
                </a:solidFill>
                <a:latin typeface="Microsoft YaHei"/>
                <a:cs typeface="Microsoft YaHei"/>
              </a:rPr>
              <a:t>最</a:t>
            </a:r>
            <a:r>
              <a:rPr dirty="0" sz="3200" spc="20" b="1">
                <a:solidFill>
                  <a:srgbClr val="0000FF"/>
                </a:solidFill>
                <a:latin typeface="Microsoft YaHei"/>
                <a:cs typeface="Microsoft YaHei"/>
              </a:rPr>
              <a:t>长</a:t>
            </a:r>
            <a:r>
              <a:rPr dirty="0" sz="3200" spc="5" b="1">
                <a:solidFill>
                  <a:srgbClr val="0000FF"/>
                </a:solidFill>
                <a:latin typeface="Microsoft YaHei"/>
                <a:cs typeface="Microsoft YaHei"/>
              </a:rPr>
              <a:t>路径</a:t>
            </a:r>
            <a:r>
              <a:rPr dirty="0" sz="3200" spc="15" b="1">
                <a:solidFill>
                  <a:srgbClr val="0000FF"/>
                </a:solidFill>
                <a:latin typeface="Microsoft YaHei"/>
                <a:cs typeface="Microsoft YaHei"/>
              </a:rPr>
              <a:t>的</a:t>
            </a:r>
            <a:r>
              <a:rPr dirty="0" sz="3200" spc="5" b="1">
                <a:solidFill>
                  <a:srgbClr val="0000FF"/>
                </a:solidFill>
                <a:latin typeface="Microsoft YaHei"/>
                <a:cs typeface="Microsoft YaHei"/>
              </a:rPr>
              <a:t>长度</a:t>
            </a:r>
            <a:r>
              <a:rPr dirty="0" sz="3200" spc="15" b="1">
                <a:solidFill>
                  <a:srgbClr val="0000FF"/>
                </a:solidFill>
                <a:latin typeface="Microsoft YaHei"/>
                <a:cs typeface="Microsoft YaHei"/>
              </a:rPr>
              <a:t>增</a:t>
            </a:r>
            <a:r>
              <a:rPr dirty="0" sz="3200" spc="5" b="1">
                <a:solidFill>
                  <a:srgbClr val="0000FF"/>
                </a:solidFill>
                <a:latin typeface="Microsoft YaHei"/>
                <a:cs typeface="Microsoft YaHei"/>
              </a:rPr>
              <a:t>加。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91490" y="158534"/>
            <a:ext cx="8570595" cy="11963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u="heavy" sz="3200" spc="5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整</a:t>
            </a:r>
            <a:r>
              <a:rPr dirty="0" u="heavy" sz="3200" spc="2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个</a:t>
            </a:r>
            <a:r>
              <a:rPr dirty="0" u="heavy" sz="3200" spc="5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工程</a:t>
            </a:r>
            <a:r>
              <a:rPr dirty="0" u="heavy" sz="3200" spc="-15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完</a:t>
            </a:r>
            <a:r>
              <a:rPr dirty="0" u="heavy" sz="3200" spc="5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成的</a:t>
            </a:r>
            <a:r>
              <a:rPr dirty="0" u="heavy" sz="3200" spc="-15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时</a:t>
            </a:r>
            <a:r>
              <a:rPr dirty="0" u="heavy" sz="3200" spc="5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间为</a:t>
            </a:r>
            <a:r>
              <a:rPr dirty="0" sz="3200" spc="-10">
                <a:solidFill>
                  <a:srgbClr val="000099"/>
                </a:solidFill>
              </a:rPr>
              <a:t>：</a:t>
            </a:r>
            <a:r>
              <a:rPr dirty="0" sz="3200" spc="5">
                <a:solidFill>
                  <a:srgbClr val="000099"/>
                </a:solidFill>
              </a:rPr>
              <a:t>从有</a:t>
            </a:r>
            <a:r>
              <a:rPr dirty="0" sz="3200" spc="-15">
                <a:solidFill>
                  <a:srgbClr val="000099"/>
                </a:solidFill>
              </a:rPr>
              <a:t>向</a:t>
            </a:r>
            <a:r>
              <a:rPr dirty="0" sz="3200" spc="5">
                <a:solidFill>
                  <a:srgbClr val="000099"/>
                </a:solidFill>
              </a:rPr>
              <a:t>图</a:t>
            </a:r>
            <a:r>
              <a:rPr dirty="0" sz="3200">
                <a:solidFill>
                  <a:srgbClr val="000099"/>
                </a:solidFill>
              </a:rPr>
              <a:t>的</a:t>
            </a:r>
            <a:r>
              <a:rPr dirty="0" sz="3200" b="1">
                <a:solidFill>
                  <a:srgbClr val="0000FF"/>
                </a:solidFill>
                <a:latin typeface="Microsoft YaHei"/>
                <a:cs typeface="Microsoft YaHei"/>
              </a:rPr>
              <a:t>源</a:t>
            </a:r>
            <a:r>
              <a:rPr dirty="0" sz="3200" spc="15" b="1">
                <a:solidFill>
                  <a:srgbClr val="0000FF"/>
                </a:solidFill>
                <a:latin typeface="Microsoft YaHei"/>
                <a:cs typeface="Microsoft YaHei"/>
              </a:rPr>
              <a:t>点</a:t>
            </a:r>
            <a:r>
              <a:rPr dirty="0" sz="3200">
                <a:solidFill>
                  <a:srgbClr val="000099"/>
                </a:solidFill>
              </a:rPr>
              <a:t>到</a:t>
            </a:r>
            <a:r>
              <a:rPr dirty="0" sz="3200" spc="-5" b="1">
                <a:solidFill>
                  <a:srgbClr val="0000FF"/>
                </a:solidFill>
                <a:latin typeface="Microsoft YaHei"/>
                <a:cs typeface="Microsoft YaHei"/>
              </a:rPr>
              <a:t>汇点 </a:t>
            </a:r>
            <a:r>
              <a:rPr dirty="0" sz="3200" spc="5">
                <a:solidFill>
                  <a:srgbClr val="000099"/>
                </a:solidFill>
              </a:rPr>
              <a:t>的最</a:t>
            </a:r>
            <a:r>
              <a:rPr dirty="0" sz="3200">
                <a:solidFill>
                  <a:srgbClr val="000099"/>
                </a:solidFill>
              </a:rPr>
              <a:t>长路</a:t>
            </a:r>
            <a:r>
              <a:rPr dirty="0" sz="3200" spc="-15">
                <a:solidFill>
                  <a:srgbClr val="000099"/>
                </a:solidFill>
              </a:rPr>
              <a:t>径</a:t>
            </a:r>
            <a:r>
              <a:rPr dirty="0" sz="3200">
                <a:solidFill>
                  <a:srgbClr val="000099"/>
                </a:solidFill>
              </a:rPr>
              <a:t>。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" y="2911475"/>
            <a:ext cx="1031875" cy="746125"/>
          </a:xfrm>
          <a:custGeom>
            <a:avLst/>
            <a:gdLst/>
            <a:ahLst/>
            <a:cxnLst/>
            <a:rect l="l" t="t" r="r" b="b"/>
            <a:pathLst>
              <a:path w="1031875" h="746125">
                <a:moveTo>
                  <a:pt x="838200" y="288925"/>
                </a:moveTo>
                <a:lnTo>
                  <a:pt x="76200" y="288925"/>
                </a:lnTo>
                <a:lnTo>
                  <a:pt x="46537" y="294919"/>
                </a:lnTo>
                <a:lnTo>
                  <a:pt x="22317" y="311261"/>
                </a:lnTo>
                <a:lnTo>
                  <a:pt x="5987" y="335484"/>
                </a:lnTo>
                <a:lnTo>
                  <a:pt x="0" y="365125"/>
                </a:lnTo>
                <a:lnTo>
                  <a:pt x="0" y="669925"/>
                </a:lnTo>
                <a:lnTo>
                  <a:pt x="5987" y="699565"/>
                </a:lnTo>
                <a:lnTo>
                  <a:pt x="22317" y="723788"/>
                </a:lnTo>
                <a:lnTo>
                  <a:pt x="46537" y="740130"/>
                </a:lnTo>
                <a:lnTo>
                  <a:pt x="76200" y="746125"/>
                </a:lnTo>
                <a:lnTo>
                  <a:pt x="838200" y="746125"/>
                </a:lnTo>
                <a:lnTo>
                  <a:pt x="867840" y="740130"/>
                </a:lnTo>
                <a:lnTo>
                  <a:pt x="892063" y="723788"/>
                </a:lnTo>
                <a:lnTo>
                  <a:pt x="908405" y="699565"/>
                </a:lnTo>
                <a:lnTo>
                  <a:pt x="914400" y="669925"/>
                </a:lnTo>
                <a:lnTo>
                  <a:pt x="914400" y="365125"/>
                </a:lnTo>
                <a:lnTo>
                  <a:pt x="908405" y="335484"/>
                </a:lnTo>
                <a:lnTo>
                  <a:pt x="892063" y="311261"/>
                </a:lnTo>
                <a:lnTo>
                  <a:pt x="867840" y="294919"/>
                </a:lnTo>
                <a:lnTo>
                  <a:pt x="838200" y="288925"/>
                </a:lnTo>
                <a:close/>
              </a:path>
              <a:path w="1031875" h="746125">
                <a:moveTo>
                  <a:pt x="1031875" y="0"/>
                </a:moveTo>
                <a:lnTo>
                  <a:pt x="533400" y="288925"/>
                </a:lnTo>
                <a:lnTo>
                  <a:pt x="762000" y="288925"/>
                </a:lnTo>
                <a:lnTo>
                  <a:pt x="1031875" y="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62000" y="2911475"/>
            <a:ext cx="1031875" cy="746125"/>
          </a:xfrm>
          <a:custGeom>
            <a:avLst/>
            <a:gdLst/>
            <a:ahLst/>
            <a:cxnLst/>
            <a:rect l="l" t="t" r="r" b="b"/>
            <a:pathLst>
              <a:path w="1031875" h="746125">
                <a:moveTo>
                  <a:pt x="0" y="365125"/>
                </a:moveTo>
                <a:lnTo>
                  <a:pt x="5987" y="335484"/>
                </a:lnTo>
                <a:lnTo>
                  <a:pt x="22317" y="311261"/>
                </a:lnTo>
                <a:lnTo>
                  <a:pt x="46537" y="294919"/>
                </a:lnTo>
                <a:lnTo>
                  <a:pt x="76200" y="288925"/>
                </a:lnTo>
                <a:lnTo>
                  <a:pt x="533400" y="288925"/>
                </a:lnTo>
                <a:lnTo>
                  <a:pt x="1031875" y="0"/>
                </a:lnTo>
                <a:lnTo>
                  <a:pt x="762000" y="288925"/>
                </a:lnTo>
                <a:lnTo>
                  <a:pt x="838200" y="288925"/>
                </a:lnTo>
                <a:lnTo>
                  <a:pt x="867840" y="294919"/>
                </a:lnTo>
                <a:lnTo>
                  <a:pt x="892063" y="311261"/>
                </a:lnTo>
                <a:lnTo>
                  <a:pt x="908405" y="335484"/>
                </a:lnTo>
                <a:lnTo>
                  <a:pt x="914400" y="365125"/>
                </a:lnTo>
                <a:lnTo>
                  <a:pt x="914400" y="479425"/>
                </a:lnTo>
                <a:lnTo>
                  <a:pt x="914400" y="669925"/>
                </a:lnTo>
                <a:lnTo>
                  <a:pt x="908405" y="699565"/>
                </a:lnTo>
                <a:lnTo>
                  <a:pt x="892063" y="723788"/>
                </a:lnTo>
                <a:lnTo>
                  <a:pt x="867840" y="740130"/>
                </a:lnTo>
                <a:lnTo>
                  <a:pt x="838200" y="746125"/>
                </a:lnTo>
                <a:lnTo>
                  <a:pt x="762000" y="746125"/>
                </a:lnTo>
                <a:lnTo>
                  <a:pt x="533400" y="746125"/>
                </a:lnTo>
                <a:lnTo>
                  <a:pt x="76200" y="746125"/>
                </a:lnTo>
                <a:lnTo>
                  <a:pt x="46537" y="740130"/>
                </a:lnTo>
                <a:lnTo>
                  <a:pt x="22317" y="723788"/>
                </a:lnTo>
                <a:lnTo>
                  <a:pt x="5987" y="699565"/>
                </a:lnTo>
                <a:lnTo>
                  <a:pt x="0" y="669925"/>
                </a:lnTo>
                <a:lnTo>
                  <a:pt x="0" y="479425"/>
                </a:lnTo>
                <a:lnTo>
                  <a:pt x="0" y="365125"/>
                </a:lnTo>
                <a:close/>
              </a:path>
            </a:pathLst>
          </a:custGeom>
          <a:ln w="127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01116" y="3163900"/>
            <a:ext cx="8401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0000FF"/>
                </a:solidFill>
                <a:latin typeface="SimSun"/>
                <a:cs typeface="SimSun"/>
              </a:rPr>
              <a:t>源点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77148" y="1600200"/>
            <a:ext cx="967105" cy="1090930"/>
          </a:xfrm>
          <a:custGeom>
            <a:avLst/>
            <a:gdLst/>
            <a:ahLst/>
            <a:cxnLst/>
            <a:rect l="l" t="t" r="r" b="b"/>
            <a:pathLst>
              <a:path w="967104" h="1090930">
                <a:moveTo>
                  <a:pt x="433450" y="457200"/>
                </a:moveTo>
                <a:lnTo>
                  <a:pt x="204850" y="457200"/>
                </a:lnTo>
                <a:lnTo>
                  <a:pt x="0" y="1090676"/>
                </a:lnTo>
                <a:lnTo>
                  <a:pt x="433450" y="457200"/>
                </a:lnTo>
                <a:close/>
              </a:path>
              <a:path w="967104" h="1090930">
                <a:moveTo>
                  <a:pt x="890651" y="0"/>
                </a:moveTo>
                <a:lnTo>
                  <a:pt x="128650" y="0"/>
                </a:lnTo>
                <a:lnTo>
                  <a:pt x="99010" y="5994"/>
                </a:lnTo>
                <a:lnTo>
                  <a:pt x="74787" y="22336"/>
                </a:lnTo>
                <a:lnTo>
                  <a:pt x="58445" y="46559"/>
                </a:lnTo>
                <a:lnTo>
                  <a:pt x="52450" y="76200"/>
                </a:lnTo>
                <a:lnTo>
                  <a:pt x="52450" y="381000"/>
                </a:lnTo>
                <a:lnTo>
                  <a:pt x="58445" y="410640"/>
                </a:lnTo>
                <a:lnTo>
                  <a:pt x="74787" y="434863"/>
                </a:lnTo>
                <a:lnTo>
                  <a:pt x="99010" y="451205"/>
                </a:lnTo>
                <a:lnTo>
                  <a:pt x="128650" y="457200"/>
                </a:lnTo>
                <a:lnTo>
                  <a:pt x="890651" y="457200"/>
                </a:lnTo>
                <a:lnTo>
                  <a:pt x="920291" y="451205"/>
                </a:lnTo>
                <a:lnTo>
                  <a:pt x="944514" y="434863"/>
                </a:lnTo>
                <a:lnTo>
                  <a:pt x="960856" y="410640"/>
                </a:lnTo>
                <a:lnTo>
                  <a:pt x="966851" y="381000"/>
                </a:lnTo>
                <a:lnTo>
                  <a:pt x="966851" y="76200"/>
                </a:lnTo>
                <a:lnTo>
                  <a:pt x="960856" y="46559"/>
                </a:lnTo>
                <a:lnTo>
                  <a:pt x="944514" y="22336"/>
                </a:lnTo>
                <a:lnTo>
                  <a:pt x="920291" y="5994"/>
                </a:lnTo>
                <a:lnTo>
                  <a:pt x="890651" y="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177148" y="1600200"/>
            <a:ext cx="967105" cy="1090930"/>
          </a:xfrm>
          <a:custGeom>
            <a:avLst/>
            <a:gdLst/>
            <a:ahLst/>
            <a:cxnLst/>
            <a:rect l="l" t="t" r="r" b="b"/>
            <a:pathLst>
              <a:path w="967104" h="1090930">
                <a:moveTo>
                  <a:pt x="52450" y="76200"/>
                </a:moveTo>
                <a:lnTo>
                  <a:pt x="58445" y="46559"/>
                </a:lnTo>
                <a:lnTo>
                  <a:pt x="74787" y="22336"/>
                </a:lnTo>
                <a:lnTo>
                  <a:pt x="99010" y="5994"/>
                </a:lnTo>
                <a:lnTo>
                  <a:pt x="128650" y="0"/>
                </a:lnTo>
                <a:lnTo>
                  <a:pt x="204850" y="0"/>
                </a:lnTo>
                <a:lnTo>
                  <a:pt x="433450" y="0"/>
                </a:lnTo>
                <a:lnTo>
                  <a:pt x="890651" y="0"/>
                </a:lnTo>
                <a:lnTo>
                  <a:pt x="920291" y="5994"/>
                </a:lnTo>
                <a:lnTo>
                  <a:pt x="944514" y="22336"/>
                </a:lnTo>
                <a:lnTo>
                  <a:pt x="960856" y="46559"/>
                </a:lnTo>
                <a:lnTo>
                  <a:pt x="966851" y="76200"/>
                </a:lnTo>
                <a:lnTo>
                  <a:pt x="966851" y="266700"/>
                </a:lnTo>
                <a:lnTo>
                  <a:pt x="966851" y="381000"/>
                </a:lnTo>
                <a:lnTo>
                  <a:pt x="960856" y="410640"/>
                </a:lnTo>
                <a:lnTo>
                  <a:pt x="944514" y="434863"/>
                </a:lnTo>
                <a:lnTo>
                  <a:pt x="920291" y="451205"/>
                </a:lnTo>
                <a:lnTo>
                  <a:pt x="890651" y="457200"/>
                </a:lnTo>
                <a:lnTo>
                  <a:pt x="433450" y="457200"/>
                </a:lnTo>
                <a:lnTo>
                  <a:pt x="0" y="1090676"/>
                </a:lnTo>
                <a:lnTo>
                  <a:pt x="204850" y="457200"/>
                </a:lnTo>
                <a:lnTo>
                  <a:pt x="128650" y="457200"/>
                </a:lnTo>
                <a:lnTo>
                  <a:pt x="99010" y="451205"/>
                </a:lnTo>
                <a:lnTo>
                  <a:pt x="74787" y="434863"/>
                </a:lnTo>
                <a:lnTo>
                  <a:pt x="58445" y="410640"/>
                </a:lnTo>
                <a:lnTo>
                  <a:pt x="52450" y="381000"/>
                </a:lnTo>
                <a:lnTo>
                  <a:pt x="52450" y="266700"/>
                </a:lnTo>
                <a:lnTo>
                  <a:pt x="52450" y="76200"/>
                </a:lnTo>
                <a:close/>
              </a:path>
            </a:pathLst>
          </a:custGeom>
          <a:ln w="127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8269985" y="1563446"/>
            <a:ext cx="8401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0000FF"/>
                </a:solidFill>
                <a:latin typeface="SimSun"/>
                <a:cs typeface="SimSun"/>
              </a:rPr>
              <a:t>汇点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34844" y="1878533"/>
            <a:ext cx="19888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71650" algn="l"/>
              </a:tabLst>
            </a:pPr>
            <a:r>
              <a:rPr dirty="0" sz="3200" spc="-1605" b="1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6</a:t>
            </a: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dirty="0" sz="3200" spc="-1605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18428" y="2915488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605">
                <a:solidFill>
                  <a:srgbClr val="800000"/>
                </a:solidFill>
                <a:latin typeface="Times New Roman"/>
                <a:cs typeface="Times New Roman"/>
              </a:rPr>
              <a:t>7</a:t>
            </a: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922134" y="3021914"/>
            <a:ext cx="2387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30">
                <a:solidFill>
                  <a:srgbClr val="800000"/>
                </a:solidFill>
                <a:latin typeface="Times New Roman"/>
                <a:cs typeface="Times New Roman"/>
              </a:rPr>
              <a:t>4</a:t>
            </a: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39" y="182290"/>
            <a:ext cx="8667115" cy="276987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80"/>
              </a:spcBef>
            </a:pP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设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图</a:t>
            </a:r>
            <a:r>
              <a:rPr dirty="0" sz="3600" spc="-50">
                <a:solidFill>
                  <a:srgbClr val="000066"/>
                </a:solidFill>
                <a:latin typeface="Times New Roman"/>
                <a:cs typeface="Times New Roman"/>
              </a:rPr>
              <a:t>G=(V,{VR})</a:t>
            </a: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中的一个顶点序列</a:t>
            </a:r>
            <a:endParaRPr sz="3600">
              <a:latin typeface="SimSun"/>
              <a:cs typeface="SimSun"/>
            </a:endParaRPr>
          </a:p>
          <a:p>
            <a:pPr algn="just" marL="50800" marR="43180">
              <a:lnSpc>
                <a:spcPct val="125000"/>
              </a:lnSpc>
            </a:pPr>
            <a:r>
              <a:rPr dirty="0" sz="3600">
                <a:solidFill>
                  <a:srgbClr val="000066"/>
                </a:solidFill>
                <a:latin typeface="Times New Roman"/>
                <a:cs typeface="Times New Roman"/>
              </a:rPr>
              <a:t>{ u=v</a:t>
            </a:r>
            <a:r>
              <a:rPr dirty="0" baseline="-20833" sz="3600">
                <a:solidFill>
                  <a:srgbClr val="000066"/>
                </a:solidFill>
                <a:latin typeface="Times New Roman"/>
                <a:cs typeface="Times New Roman"/>
              </a:rPr>
              <a:t>i,0</a:t>
            </a:r>
            <a:r>
              <a:rPr dirty="0" sz="3600">
                <a:solidFill>
                  <a:srgbClr val="000066"/>
                </a:solidFill>
                <a:latin typeface="Times New Roman"/>
                <a:cs typeface="Times New Roman"/>
              </a:rPr>
              <a:t>,v</a:t>
            </a:r>
            <a:r>
              <a:rPr dirty="0" baseline="-20833" sz="3600">
                <a:solidFill>
                  <a:srgbClr val="000066"/>
                </a:solidFill>
                <a:latin typeface="Times New Roman"/>
                <a:cs typeface="Times New Roman"/>
              </a:rPr>
              <a:t>i,1</a:t>
            </a:r>
            <a:r>
              <a:rPr dirty="0" sz="360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dirty="0" sz="3600" spc="-3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66"/>
                </a:solidFill>
                <a:latin typeface="Times New Roman"/>
                <a:cs typeface="Times New Roman"/>
              </a:rPr>
              <a:t>…, </a:t>
            </a:r>
            <a:r>
              <a:rPr dirty="0" sz="3600" spc="-5">
                <a:solidFill>
                  <a:srgbClr val="000066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3600" spc="-7">
                <a:solidFill>
                  <a:srgbClr val="000066"/>
                </a:solidFill>
                <a:latin typeface="Times New Roman"/>
                <a:cs typeface="Times New Roman"/>
              </a:rPr>
              <a:t>i,m</a:t>
            </a:r>
            <a:r>
              <a:rPr dirty="0" sz="3600" spc="-5">
                <a:solidFill>
                  <a:srgbClr val="000066"/>
                </a:solidFill>
                <a:latin typeface="Times New Roman"/>
                <a:cs typeface="Times New Roman"/>
              </a:rPr>
              <a:t>=w}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中</a:t>
            </a:r>
            <a:r>
              <a:rPr dirty="0" sz="3200">
                <a:solidFill>
                  <a:srgbClr val="000066"/>
                </a:solidFill>
                <a:latin typeface="SimSun"/>
                <a:cs typeface="SimSun"/>
              </a:rPr>
              <a:t>，</a:t>
            </a:r>
            <a:r>
              <a:rPr dirty="0" sz="3200">
                <a:solidFill>
                  <a:srgbClr val="000066"/>
                </a:solidFill>
                <a:latin typeface="Times New Roman"/>
                <a:cs typeface="Times New Roman"/>
              </a:rPr>
              <a:t>(v</a:t>
            </a:r>
            <a:r>
              <a:rPr dirty="0" baseline="-21164" sz="3150">
                <a:solidFill>
                  <a:srgbClr val="000066"/>
                </a:solidFill>
                <a:latin typeface="Times New Roman"/>
                <a:cs typeface="Times New Roman"/>
              </a:rPr>
              <a:t>i,j-1</a:t>
            </a:r>
            <a:r>
              <a:rPr dirty="0" sz="3200">
                <a:solidFill>
                  <a:srgbClr val="000066"/>
                </a:solidFill>
                <a:latin typeface="Times New Roman"/>
                <a:cs typeface="Times New Roman"/>
              </a:rPr>
              <a:t>,v</a:t>
            </a:r>
            <a:r>
              <a:rPr dirty="0" baseline="-21164" sz="3150">
                <a:solidFill>
                  <a:srgbClr val="000066"/>
                </a:solidFill>
                <a:latin typeface="Times New Roman"/>
                <a:cs typeface="Times New Roman"/>
              </a:rPr>
              <a:t>i,j</a:t>
            </a:r>
            <a:r>
              <a:rPr dirty="0" sz="320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r>
              <a:rPr dirty="0" sz="3200">
                <a:solidFill>
                  <a:srgbClr val="000066"/>
                </a:solidFill>
                <a:latin typeface="Symbol"/>
                <a:cs typeface="Symbol"/>
              </a:rPr>
              <a:t></a:t>
            </a:r>
            <a:r>
              <a:rPr dirty="0" sz="3200">
                <a:solidFill>
                  <a:srgbClr val="000066"/>
                </a:solidFill>
                <a:latin typeface="Times New Roman"/>
                <a:cs typeface="Times New Roman"/>
              </a:rPr>
              <a:t>VR</a:t>
            </a:r>
            <a:r>
              <a:rPr dirty="0" sz="3200" spc="-3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66"/>
                </a:solidFill>
                <a:latin typeface="Times New Roman"/>
                <a:cs typeface="Times New Roman"/>
              </a:rPr>
              <a:t>1≤j≤m,  </a:t>
            </a: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则称从顶点</a:t>
            </a:r>
            <a:r>
              <a:rPr dirty="0" sz="3600">
                <a:solidFill>
                  <a:srgbClr val="000066"/>
                </a:solidFill>
                <a:latin typeface="Times New Roman"/>
                <a:cs typeface="Times New Roman"/>
              </a:rPr>
              <a:t>u</a:t>
            </a:r>
            <a:r>
              <a:rPr dirty="0" sz="3600" spc="-3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到顶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66"/>
                </a:solidFill>
                <a:latin typeface="Times New Roman"/>
                <a:cs typeface="Times New Roman"/>
              </a:rPr>
              <a:t>w</a:t>
            </a:r>
            <a:r>
              <a:rPr dirty="0" sz="3600" spc="-2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之间存在一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条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路径</a:t>
            </a:r>
            <a:r>
              <a:rPr dirty="0" sz="3600">
                <a:solidFill>
                  <a:srgbClr val="333333"/>
                </a:solidFill>
                <a:latin typeface="SimSun"/>
                <a:cs typeface="SimSun"/>
              </a:rPr>
              <a:t>。 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路径上边的数目称</a:t>
            </a:r>
            <a:r>
              <a:rPr dirty="0" sz="3600" spc="5">
                <a:solidFill>
                  <a:srgbClr val="000066"/>
                </a:solidFill>
                <a:latin typeface="SimSun"/>
                <a:cs typeface="SimSun"/>
              </a:rPr>
              <a:t>作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路径长度</a:t>
            </a:r>
            <a:r>
              <a:rPr dirty="0" sz="3600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4554854"/>
            <a:ext cx="1312545" cy="702945"/>
          </a:xfrm>
          <a:custGeom>
            <a:avLst/>
            <a:gdLst/>
            <a:ahLst/>
            <a:cxnLst/>
            <a:rect l="l" t="t" r="r" b="b"/>
            <a:pathLst>
              <a:path w="1312545" h="702945">
                <a:moveTo>
                  <a:pt x="94411" y="609854"/>
                </a:moveTo>
                <a:lnTo>
                  <a:pt x="0" y="702945"/>
                </a:lnTo>
                <a:lnTo>
                  <a:pt x="130047" y="677164"/>
                </a:lnTo>
                <a:lnTo>
                  <a:pt x="121307" y="660654"/>
                </a:lnTo>
                <a:lnTo>
                  <a:pt x="106959" y="660654"/>
                </a:lnTo>
                <a:lnTo>
                  <a:pt x="95072" y="638302"/>
                </a:lnTo>
                <a:lnTo>
                  <a:pt x="106320" y="632346"/>
                </a:lnTo>
                <a:lnTo>
                  <a:pt x="94411" y="609854"/>
                </a:lnTo>
                <a:close/>
              </a:path>
              <a:path w="1312545" h="702945">
                <a:moveTo>
                  <a:pt x="106320" y="632346"/>
                </a:moveTo>
                <a:lnTo>
                  <a:pt x="95072" y="638302"/>
                </a:lnTo>
                <a:lnTo>
                  <a:pt x="106959" y="660654"/>
                </a:lnTo>
                <a:lnTo>
                  <a:pt x="118166" y="654721"/>
                </a:lnTo>
                <a:lnTo>
                  <a:pt x="106320" y="632346"/>
                </a:lnTo>
                <a:close/>
              </a:path>
              <a:path w="1312545" h="702945">
                <a:moveTo>
                  <a:pt x="118166" y="654721"/>
                </a:moveTo>
                <a:lnTo>
                  <a:pt x="106959" y="660654"/>
                </a:lnTo>
                <a:lnTo>
                  <a:pt x="121307" y="660654"/>
                </a:lnTo>
                <a:lnTo>
                  <a:pt x="118166" y="654721"/>
                </a:lnTo>
                <a:close/>
              </a:path>
              <a:path w="1312545" h="702945">
                <a:moveTo>
                  <a:pt x="1300733" y="0"/>
                </a:moveTo>
                <a:lnTo>
                  <a:pt x="106320" y="632346"/>
                </a:lnTo>
                <a:lnTo>
                  <a:pt x="118166" y="654721"/>
                </a:lnTo>
                <a:lnTo>
                  <a:pt x="1312545" y="22479"/>
                </a:lnTo>
                <a:lnTo>
                  <a:pt x="1300733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7747" y="5697385"/>
            <a:ext cx="474980" cy="703580"/>
          </a:xfrm>
          <a:custGeom>
            <a:avLst/>
            <a:gdLst/>
            <a:ahLst/>
            <a:cxnLst/>
            <a:rect l="l" t="t" r="r" b="b"/>
            <a:pathLst>
              <a:path w="474980" h="703579">
                <a:moveTo>
                  <a:pt x="393883" y="604772"/>
                </a:moveTo>
                <a:lnTo>
                  <a:pt x="372745" y="618871"/>
                </a:lnTo>
                <a:lnTo>
                  <a:pt x="474853" y="703414"/>
                </a:lnTo>
                <a:lnTo>
                  <a:pt x="447953" y="615353"/>
                </a:lnTo>
                <a:lnTo>
                  <a:pt x="400939" y="615353"/>
                </a:lnTo>
                <a:lnTo>
                  <a:pt x="393883" y="604772"/>
                </a:lnTo>
                <a:close/>
              </a:path>
              <a:path w="474980" h="703579">
                <a:moveTo>
                  <a:pt x="414978" y="590704"/>
                </a:moveTo>
                <a:lnTo>
                  <a:pt x="393883" y="604772"/>
                </a:lnTo>
                <a:lnTo>
                  <a:pt x="400939" y="615353"/>
                </a:lnTo>
                <a:lnTo>
                  <a:pt x="422021" y="601268"/>
                </a:lnTo>
                <a:lnTo>
                  <a:pt x="414978" y="590704"/>
                </a:lnTo>
                <a:close/>
              </a:path>
              <a:path w="474980" h="703579">
                <a:moveTo>
                  <a:pt x="436117" y="576605"/>
                </a:moveTo>
                <a:lnTo>
                  <a:pt x="414978" y="590704"/>
                </a:lnTo>
                <a:lnTo>
                  <a:pt x="422021" y="601268"/>
                </a:lnTo>
                <a:lnTo>
                  <a:pt x="400939" y="615353"/>
                </a:lnTo>
                <a:lnTo>
                  <a:pt x="447953" y="615353"/>
                </a:lnTo>
                <a:lnTo>
                  <a:pt x="436117" y="576605"/>
                </a:lnTo>
                <a:close/>
              </a:path>
              <a:path w="474980" h="703579">
                <a:moveTo>
                  <a:pt x="21209" y="0"/>
                </a:moveTo>
                <a:lnTo>
                  <a:pt x="0" y="14096"/>
                </a:lnTo>
                <a:lnTo>
                  <a:pt x="393883" y="604772"/>
                </a:lnTo>
                <a:lnTo>
                  <a:pt x="414978" y="590704"/>
                </a:lnTo>
                <a:lnTo>
                  <a:pt x="212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97100" y="6362700"/>
            <a:ext cx="927100" cy="76200"/>
          </a:xfrm>
          <a:custGeom>
            <a:avLst/>
            <a:gdLst/>
            <a:ahLst/>
            <a:cxnLst/>
            <a:rect l="l" t="t" r="r" b="b"/>
            <a:pathLst>
              <a:path w="927100" h="76200">
                <a:moveTo>
                  <a:pt x="800100" y="0"/>
                </a:moveTo>
                <a:lnTo>
                  <a:pt x="800100" y="76200"/>
                </a:lnTo>
                <a:lnTo>
                  <a:pt x="884766" y="50800"/>
                </a:lnTo>
                <a:lnTo>
                  <a:pt x="812800" y="50800"/>
                </a:lnTo>
                <a:lnTo>
                  <a:pt x="812800" y="25400"/>
                </a:lnTo>
                <a:lnTo>
                  <a:pt x="884766" y="25400"/>
                </a:lnTo>
                <a:lnTo>
                  <a:pt x="800100" y="0"/>
                </a:lnTo>
                <a:close/>
              </a:path>
              <a:path w="927100" h="76200">
                <a:moveTo>
                  <a:pt x="8001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800100" y="50800"/>
                </a:lnTo>
                <a:lnTo>
                  <a:pt x="800100" y="25400"/>
                </a:lnTo>
                <a:close/>
              </a:path>
              <a:path w="927100" h="76200">
                <a:moveTo>
                  <a:pt x="884766" y="25400"/>
                </a:moveTo>
                <a:lnTo>
                  <a:pt x="812800" y="25400"/>
                </a:lnTo>
                <a:lnTo>
                  <a:pt x="812800" y="50800"/>
                </a:lnTo>
                <a:lnTo>
                  <a:pt x="884766" y="50800"/>
                </a:lnTo>
                <a:lnTo>
                  <a:pt x="927100" y="38100"/>
                </a:lnTo>
                <a:lnTo>
                  <a:pt x="884766" y="254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9400" y="4800600"/>
            <a:ext cx="549910" cy="1388110"/>
          </a:xfrm>
          <a:custGeom>
            <a:avLst/>
            <a:gdLst/>
            <a:ahLst/>
            <a:cxnLst/>
            <a:rect l="l" t="t" r="r" b="b"/>
            <a:pathLst>
              <a:path w="549910" h="1388110">
                <a:moveTo>
                  <a:pt x="57800" y="113776"/>
                </a:moveTo>
                <a:lnTo>
                  <a:pt x="34201" y="122979"/>
                </a:lnTo>
                <a:lnTo>
                  <a:pt x="526161" y="1388033"/>
                </a:lnTo>
                <a:lnTo>
                  <a:pt x="549783" y="1378839"/>
                </a:lnTo>
                <a:lnTo>
                  <a:pt x="57800" y="113776"/>
                </a:lnTo>
                <a:close/>
              </a:path>
              <a:path w="549910" h="1388110">
                <a:moveTo>
                  <a:pt x="0" y="0"/>
                </a:moveTo>
                <a:lnTo>
                  <a:pt x="10541" y="132206"/>
                </a:lnTo>
                <a:lnTo>
                  <a:pt x="34201" y="122979"/>
                </a:lnTo>
                <a:lnTo>
                  <a:pt x="29591" y="111125"/>
                </a:lnTo>
                <a:lnTo>
                  <a:pt x="53212" y="101981"/>
                </a:lnTo>
                <a:lnTo>
                  <a:pt x="79552" y="101981"/>
                </a:lnTo>
                <a:lnTo>
                  <a:pt x="0" y="0"/>
                </a:lnTo>
                <a:close/>
              </a:path>
              <a:path w="549910" h="1388110">
                <a:moveTo>
                  <a:pt x="53212" y="101981"/>
                </a:moveTo>
                <a:lnTo>
                  <a:pt x="29591" y="111125"/>
                </a:lnTo>
                <a:lnTo>
                  <a:pt x="34201" y="122979"/>
                </a:lnTo>
                <a:lnTo>
                  <a:pt x="57800" y="113776"/>
                </a:lnTo>
                <a:lnTo>
                  <a:pt x="53212" y="101981"/>
                </a:lnTo>
                <a:close/>
              </a:path>
              <a:path w="549910" h="1388110">
                <a:moveTo>
                  <a:pt x="79552" y="101981"/>
                </a:moveTo>
                <a:lnTo>
                  <a:pt x="53212" y="101981"/>
                </a:lnTo>
                <a:lnTo>
                  <a:pt x="57800" y="113776"/>
                </a:lnTo>
                <a:lnTo>
                  <a:pt x="81533" y="104520"/>
                </a:lnTo>
                <a:lnTo>
                  <a:pt x="79552" y="101981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78327" y="4554728"/>
            <a:ext cx="1236980" cy="703580"/>
          </a:xfrm>
          <a:custGeom>
            <a:avLst/>
            <a:gdLst/>
            <a:ahLst/>
            <a:cxnLst/>
            <a:rect l="l" t="t" r="r" b="b"/>
            <a:pathLst>
              <a:path w="1236979" h="703579">
                <a:moveTo>
                  <a:pt x="1119514" y="651832"/>
                </a:moveTo>
                <a:lnTo>
                  <a:pt x="1107059" y="673989"/>
                </a:lnTo>
                <a:lnTo>
                  <a:pt x="1236472" y="703072"/>
                </a:lnTo>
                <a:lnTo>
                  <a:pt x="1193128" y="658114"/>
                </a:lnTo>
                <a:lnTo>
                  <a:pt x="1130681" y="658114"/>
                </a:lnTo>
                <a:lnTo>
                  <a:pt x="1119514" y="651832"/>
                </a:lnTo>
                <a:close/>
              </a:path>
              <a:path w="1236979" h="703579">
                <a:moveTo>
                  <a:pt x="1131941" y="629724"/>
                </a:moveTo>
                <a:lnTo>
                  <a:pt x="1119514" y="651832"/>
                </a:lnTo>
                <a:lnTo>
                  <a:pt x="1130681" y="658114"/>
                </a:lnTo>
                <a:lnTo>
                  <a:pt x="1143127" y="636016"/>
                </a:lnTo>
                <a:lnTo>
                  <a:pt x="1131941" y="629724"/>
                </a:lnTo>
                <a:close/>
              </a:path>
              <a:path w="1236979" h="703579">
                <a:moveTo>
                  <a:pt x="1144397" y="607568"/>
                </a:moveTo>
                <a:lnTo>
                  <a:pt x="1131941" y="629724"/>
                </a:lnTo>
                <a:lnTo>
                  <a:pt x="1143127" y="636016"/>
                </a:lnTo>
                <a:lnTo>
                  <a:pt x="1130681" y="658114"/>
                </a:lnTo>
                <a:lnTo>
                  <a:pt x="1193128" y="658114"/>
                </a:lnTo>
                <a:lnTo>
                  <a:pt x="1144397" y="607568"/>
                </a:lnTo>
                <a:close/>
              </a:path>
              <a:path w="1236979" h="703579">
                <a:moveTo>
                  <a:pt x="12446" y="0"/>
                </a:moveTo>
                <a:lnTo>
                  <a:pt x="0" y="22098"/>
                </a:lnTo>
                <a:lnTo>
                  <a:pt x="1119514" y="651832"/>
                </a:lnTo>
                <a:lnTo>
                  <a:pt x="1131941" y="629724"/>
                </a:lnTo>
                <a:lnTo>
                  <a:pt x="12446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71600" y="5486400"/>
            <a:ext cx="1769745" cy="779145"/>
          </a:xfrm>
          <a:custGeom>
            <a:avLst/>
            <a:gdLst/>
            <a:ahLst/>
            <a:cxnLst/>
            <a:rect l="l" t="t" r="r" b="b"/>
            <a:pathLst>
              <a:path w="1769745" h="779145">
                <a:moveTo>
                  <a:pt x="121554" y="38995"/>
                </a:moveTo>
                <a:lnTo>
                  <a:pt x="111363" y="62349"/>
                </a:lnTo>
                <a:lnTo>
                  <a:pt x="1759204" y="778713"/>
                </a:lnTo>
                <a:lnTo>
                  <a:pt x="1769364" y="755421"/>
                </a:lnTo>
                <a:lnTo>
                  <a:pt x="121554" y="38995"/>
                </a:lnTo>
                <a:close/>
              </a:path>
              <a:path w="1769745" h="779145">
                <a:moveTo>
                  <a:pt x="0" y="0"/>
                </a:moveTo>
                <a:lnTo>
                  <a:pt x="101218" y="85597"/>
                </a:lnTo>
                <a:lnTo>
                  <a:pt x="111363" y="62349"/>
                </a:lnTo>
                <a:lnTo>
                  <a:pt x="99694" y="57277"/>
                </a:lnTo>
                <a:lnTo>
                  <a:pt x="109855" y="33909"/>
                </a:lnTo>
                <a:lnTo>
                  <a:pt x="123774" y="33909"/>
                </a:lnTo>
                <a:lnTo>
                  <a:pt x="131699" y="15747"/>
                </a:lnTo>
                <a:lnTo>
                  <a:pt x="0" y="0"/>
                </a:lnTo>
                <a:close/>
              </a:path>
              <a:path w="1769745" h="779145">
                <a:moveTo>
                  <a:pt x="109855" y="33909"/>
                </a:moveTo>
                <a:lnTo>
                  <a:pt x="99694" y="57277"/>
                </a:lnTo>
                <a:lnTo>
                  <a:pt x="111363" y="62349"/>
                </a:lnTo>
                <a:lnTo>
                  <a:pt x="121554" y="38995"/>
                </a:lnTo>
                <a:lnTo>
                  <a:pt x="109855" y="33909"/>
                </a:lnTo>
                <a:close/>
              </a:path>
              <a:path w="1769745" h="779145">
                <a:moveTo>
                  <a:pt x="123774" y="33909"/>
                </a:moveTo>
                <a:lnTo>
                  <a:pt x="109855" y="33909"/>
                </a:lnTo>
                <a:lnTo>
                  <a:pt x="121554" y="38995"/>
                </a:lnTo>
                <a:lnTo>
                  <a:pt x="123774" y="33909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81200" y="5470271"/>
            <a:ext cx="1997710" cy="702310"/>
          </a:xfrm>
          <a:custGeom>
            <a:avLst/>
            <a:gdLst/>
            <a:ahLst/>
            <a:cxnLst/>
            <a:rect l="l" t="t" r="r" b="b"/>
            <a:pathLst>
              <a:path w="1997710" h="702310">
                <a:moveTo>
                  <a:pt x="107568" y="624382"/>
                </a:moveTo>
                <a:lnTo>
                  <a:pt x="0" y="701928"/>
                </a:lnTo>
                <a:lnTo>
                  <a:pt x="132461" y="696391"/>
                </a:lnTo>
                <a:lnTo>
                  <a:pt x="125599" y="676541"/>
                </a:lnTo>
                <a:lnTo>
                  <a:pt x="112141" y="676541"/>
                </a:lnTo>
                <a:lnTo>
                  <a:pt x="103886" y="652538"/>
                </a:lnTo>
                <a:lnTo>
                  <a:pt x="115868" y="648391"/>
                </a:lnTo>
                <a:lnTo>
                  <a:pt x="107568" y="624382"/>
                </a:lnTo>
                <a:close/>
              </a:path>
              <a:path w="1997710" h="702310">
                <a:moveTo>
                  <a:pt x="115868" y="648391"/>
                </a:moveTo>
                <a:lnTo>
                  <a:pt x="103886" y="652538"/>
                </a:lnTo>
                <a:lnTo>
                  <a:pt x="112141" y="676541"/>
                </a:lnTo>
                <a:lnTo>
                  <a:pt x="124161" y="672381"/>
                </a:lnTo>
                <a:lnTo>
                  <a:pt x="115868" y="648391"/>
                </a:lnTo>
                <a:close/>
              </a:path>
              <a:path w="1997710" h="702310">
                <a:moveTo>
                  <a:pt x="124161" y="672381"/>
                </a:moveTo>
                <a:lnTo>
                  <a:pt x="112141" y="676541"/>
                </a:lnTo>
                <a:lnTo>
                  <a:pt x="125599" y="676541"/>
                </a:lnTo>
                <a:lnTo>
                  <a:pt x="124161" y="672381"/>
                </a:lnTo>
                <a:close/>
              </a:path>
              <a:path w="1997710" h="702310">
                <a:moveTo>
                  <a:pt x="1989074" y="0"/>
                </a:moveTo>
                <a:lnTo>
                  <a:pt x="115868" y="648391"/>
                </a:lnTo>
                <a:lnTo>
                  <a:pt x="124161" y="672381"/>
                </a:lnTo>
                <a:lnTo>
                  <a:pt x="1997328" y="24002"/>
                </a:lnTo>
                <a:lnTo>
                  <a:pt x="1989074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38400" y="4343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5"/>
                </a:lnTo>
                <a:lnTo>
                  <a:pt x="100793" y="45541"/>
                </a:lnTo>
                <a:lnTo>
                  <a:pt x="66960" y="78105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5"/>
                </a:lnTo>
                <a:lnTo>
                  <a:pt x="356406" y="45541"/>
                </a:lnTo>
                <a:lnTo>
                  <a:pt x="317575" y="20955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38400" y="4343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5"/>
                </a:lnTo>
                <a:lnTo>
                  <a:pt x="100793" y="45541"/>
                </a:lnTo>
                <a:lnTo>
                  <a:pt x="139624" y="20955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4"/>
                </a:lnTo>
                <a:lnTo>
                  <a:pt x="356406" y="487858"/>
                </a:lnTo>
                <a:lnTo>
                  <a:pt x="317575" y="512444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5257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29" y="5417"/>
                </a:lnTo>
                <a:lnTo>
                  <a:pt x="139619" y="20955"/>
                </a:lnTo>
                <a:lnTo>
                  <a:pt x="100788" y="45541"/>
                </a:lnTo>
                <a:lnTo>
                  <a:pt x="66955" y="78105"/>
                </a:lnTo>
                <a:lnTo>
                  <a:pt x="39041" y="117574"/>
                </a:lnTo>
                <a:lnTo>
                  <a:pt x="17964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49"/>
                </a:lnTo>
                <a:lnTo>
                  <a:pt x="17964" y="370511"/>
                </a:lnTo>
                <a:lnTo>
                  <a:pt x="39041" y="415814"/>
                </a:lnTo>
                <a:lnTo>
                  <a:pt x="66955" y="455285"/>
                </a:lnTo>
                <a:lnTo>
                  <a:pt x="100788" y="487851"/>
                </a:lnTo>
                <a:lnTo>
                  <a:pt x="139619" y="512441"/>
                </a:lnTo>
                <a:lnTo>
                  <a:pt x="182529" y="527981"/>
                </a:lnTo>
                <a:lnTo>
                  <a:pt x="228600" y="533400"/>
                </a:lnTo>
                <a:lnTo>
                  <a:pt x="274670" y="527981"/>
                </a:lnTo>
                <a:lnTo>
                  <a:pt x="317580" y="512441"/>
                </a:lnTo>
                <a:lnTo>
                  <a:pt x="356411" y="487851"/>
                </a:lnTo>
                <a:lnTo>
                  <a:pt x="390244" y="455285"/>
                </a:lnTo>
                <a:lnTo>
                  <a:pt x="418158" y="415814"/>
                </a:lnTo>
                <a:lnTo>
                  <a:pt x="439235" y="370511"/>
                </a:lnTo>
                <a:lnTo>
                  <a:pt x="452555" y="320449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5" y="162877"/>
                </a:lnTo>
                <a:lnTo>
                  <a:pt x="418158" y="117574"/>
                </a:lnTo>
                <a:lnTo>
                  <a:pt x="390244" y="78105"/>
                </a:lnTo>
                <a:lnTo>
                  <a:pt x="356411" y="45541"/>
                </a:lnTo>
                <a:lnTo>
                  <a:pt x="317580" y="20955"/>
                </a:lnTo>
                <a:lnTo>
                  <a:pt x="274670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5257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4" y="162877"/>
                </a:lnTo>
                <a:lnTo>
                  <a:pt x="39041" y="117574"/>
                </a:lnTo>
                <a:lnTo>
                  <a:pt x="66955" y="78105"/>
                </a:lnTo>
                <a:lnTo>
                  <a:pt x="100788" y="45541"/>
                </a:lnTo>
                <a:lnTo>
                  <a:pt x="139619" y="20955"/>
                </a:lnTo>
                <a:lnTo>
                  <a:pt x="182529" y="5417"/>
                </a:lnTo>
                <a:lnTo>
                  <a:pt x="228600" y="0"/>
                </a:lnTo>
                <a:lnTo>
                  <a:pt x="274670" y="5417"/>
                </a:lnTo>
                <a:lnTo>
                  <a:pt x="317580" y="20955"/>
                </a:lnTo>
                <a:lnTo>
                  <a:pt x="356411" y="45541"/>
                </a:lnTo>
                <a:lnTo>
                  <a:pt x="390244" y="78105"/>
                </a:lnTo>
                <a:lnTo>
                  <a:pt x="418158" y="117574"/>
                </a:lnTo>
                <a:lnTo>
                  <a:pt x="439235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49"/>
                </a:lnTo>
                <a:lnTo>
                  <a:pt x="439235" y="370511"/>
                </a:lnTo>
                <a:lnTo>
                  <a:pt x="418158" y="415814"/>
                </a:lnTo>
                <a:lnTo>
                  <a:pt x="390244" y="455285"/>
                </a:lnTo>
                <a:lnTo>
                  <a:pt x="356411" y="487851"/>
                </a:lnTo>
                <a:lnTo>
                  <a:pt x="317580" y="512441"/>
                </a:lnTo>
                <a:lnTo>
                  <a:pt x="274670" y="527981"/>
                </a:lnTo>
                <a:lnTo>
                  <a:pt x="228600" y="533400"/>
                </a:lnTo>
                <a:lnTo>
                  <a:pt x="182529" y="527981"/>
                </a:lnTo>
                <a:lnTo>
                  <a:pt x="139619" y="512441"/>
                </a:lnTo>
                <a:lnTo>
                  <a:pt x="100788" y="487851"/>
                </a:lnTo>
                <a:lnTo>
                  <a:pt x="66955" y="455285"/>
                </a:lnTo>
                <a:lnTo>
                  <a:pt x="39041" y="415814"/>
                </a:lnTo>
                <a:lnTo>
                  <a:pt x="17964" y="370511"/>
                </a:lnTo>
                <a:lnTo>
                  <a:pt x="4644" y="32044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62400" y="5257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5"/>
                </a:lnTo>
                <a:lnTo>
                  <a:pt x="100793" y="45541"/>
                </a:lnTo>
                <a:lnTo>
                  <a:pt x="66960" y="78105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49"/>
                </a:lnTo>
                <a:lnTo>
                  <a:pt x="17966" y="370511"/>
                </a:lnTo>
                <a:lnTo>
                  <a:pt x="39045" y="415814"/>
                </a:lnTo>
                <a:lnTo>
                  <a:pt x="66960" y="455285"/>
                </a:lnTo>
                <a:lnTo>
                  <a:pt x="100793" y="487851"/>
                </a:lnTo>
                <a:lnTo>
                  <a:pt x="139624" y="512441"/>
                </a:lnTo>
                <a:lnTo>
                  <a:pt x="182533" y="527981"/>
                </a:lnTo>
                <a:lnTo>
                  <a:pt x="228600" y="533400"/>
                </a:lnTo>
                <a:lnTo>
                  <a:pt x="274666" y="527981"/>
                </a:lnTo>
                <a:lnTo>
                  <a:pt x="317575" y="512441"/>
                </a:lnTo>
                <a:lnTo>
                  <a:pt x="356406" y="487851"/>
                </a:lnTo>
                <a:lnTo>
                  <a:pt x="390239" y="455285"/>
                </a:lnTo>
                <a:lnTo>
                  <a:pt x="418154" y="415814"/>
                </a:lnTo>
                <a:lnTo>
                  <a:pt x="439233" y="370511"/>
                </a:lnTo>
                <a:lnTo>
                  <a:pt x="452555" y="320449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5"/>
                </a:lnTo>
                <a:lnTo>
                  <a:pt x="356406" y="45541"/>
                </a:lnTo>
                <a:lnTo>
                  <a:pt x="317575" y="20955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62400" y="5257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5"/>
                </a:lnTo>
                <a:lnTo>
                  <a:pt x="100793" y="45541"/>
                </a:lnTo>
                <a:lnTo>
                  <a:pt x="139624" y="20955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5"/>
                </a:lnTo>
                <a:lnTo>
                  <a:pt x="356406" y="45541"/>
                </a:lnTo>
                <a:lnTo>
                  <a:pt x="390239" y="78105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49"/>
                </a:lnTo>
                <a:lnTo>
                  <a:pt x="439233" y="370511"/>
                </a:lnTo>
                <a:lnTo>
                  <a:pt x="418154" y="415814"/>
                </a:lnTo>
                <a:lnTo>
                  <a:pt x="390239" y="455285"/>
                </a:lnTo>
                <a:lnTo>
                  <a:pt x="356406" y="487851"/>
                </a:lnTo>
                <a:lnTo>
                  <a:pt x="317575" y="512441"/>
                </a:lnTo>
                <a:lnTo>
                  <a:pt x="274666" y="527981"/>
                </a:lnTo>
                <a:lnTo>
                  <a:pt x="228600" y="533400"/>
                </a:lnTo>
                <a:lnTo>
                  <a:pt x="182533" y="527981"/>
                </a:lnTo>
                <a:lnTo>
                  <a:pt x="139624" y="512441"/>
                </a:lnTo>
                <a:lnTo>
                  <a:pt x="100793" y="487851"/>
                </a:lnTo>
                <a:lnTo>
                  <a:pt x="66960" y="455285"/>
                </a:lnTo>
                <a:lnTo>
                  <a:pt x="39045" y="415814"/>
                </a:lnTo>
                <a:lnTo>
                  <a:pt x="17966" y="370511"/>
                </a:lnTo>
                <a:lnTo>
                  <a:pt x="4644" y="32044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52600" y="6172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8"/>
                </a:lnTo>
                <a:lnTo>
                  <a:pt x="139624" y="20958"/>
                </a:lnTo>
                <a:lnTo>
                  <a:pt x="100793" y="45548"/>
                </a:lnTo>
                <a:lnTo>
                  <a:pt x="66960" y="78114"/>
                </a:lnTo>
                <a:lnTo>
                  <a:pt x="39045" y="117585"/>
                </a:lnTo>
                <a:lnTo>
                  <a:pt x="17966" y="162888"/>
                </a:lnTo>
                <a:lnTo>
                  <a:pt x="4644" y="212950"/>
                </a:lnTo>
                <a:lnTo>
                  <a:pt x="0" y="266700"/>
                </a:lnTo>
                <a:lnTo>
                  <a:pt x="4644" y="320449"/>
                </a:lnTo>
                <a:lnTo>
                  <a:pt x="17966" y="370511"/>
                </a:lnTo>
                <a:lnTo>
                  <a:pt x="39045" y="415814"/>
                </a:lnTo>
                <a:lnTo>
                  <a:pt x="66960" y="455285"/>
                </a:lnTo>
                <a:lnTo>
                  <a:pt x="100793" y="487851"/>
                </a:lnTo>
                <a:lnTo>
                  <a:pt x="139624" y="512441"/>
                </a:lnTo>
                <a:lnTo>
                  <a:pt x="182533" y="527981"/>
                </a:lnTo>
                <a:lnTo>
                  <a:pt x="228600" y="533400"/>
                </a:lnTo>
                <a:lnTo>
                  <a:pt x="274666" y="527981"/>
                </a:lnTo>
                <a:lnTo>
                  <a:pt x="317575" y="512441"/>
                </a:lnTo>
                <a:lnTo>
                  <a:pt x="356406" y="487851"/>
                </a:lnTo>
                <a:lnTo>
                  <a:pt x="390239" y="455285"/>
                </a:lnTo>
                <a:lnTo>
                  <a:pt x="418154" y="415814"/>
                </a:lnTo>
                <a:lnTo>
                  <a:pt x="439233" y="370511"/>
                </a:lnTo>
                <a:lnTo>
                  <a:pt x="452555" y="320449"/>
                </a:lnTo>
                <a:lnTo>
                  <a:pt x="457200" y="266700"/>
                </a:lnTo>
                <a:lnTo>
                  <a:pt x="452555" y="212950"/>
                </a:lnTo>
                <a:lnTo>
                  <a:pt x="439233" y="162888"/>
                </a:lnTo>
                <a:lnTo>
                  <a:pt x="418154" y="117585"/>
                </a:lnTo>
                <a:lnTo>
                  <a:pt x="390239" y="78114"/>
                </a:lnTo>
                <a:lnTo>
                  <a:pt x="356406" y="45548"/>
                </a:lnTo>
                <a:lnTo>
                  <a:pt x="317575" y="20958"/>
                </a:lnTo>
                <a:lnTo>
                  <a:pt x="274666" y="5418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52600" y="6172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50"/>
                </a:lnTo>
                <a:lnTo>
                  <a:pt x="17966" y="162888"/>
                </a:lnTo>
                <a:lnTo>
                  <a:pt x="39045" y="117585"/>
                </a:lnTo>
                <a:lnTo>
                  <a:pt x="66960" y="78114"/>
                </a:lnTo>
                <a:lnTo>
                  <a:pt x="100793" y="45548"/>
                </a:lnTo>
                <a:lnTo>
                  <a:pt x="139624" y="20958"/>
                </a:lnTo>
                <a:lnTo>
                  <a:pt x="182533" y="5418"/>
                </a:lnTo>
                <a:lnTo>
                  <a:pt x="228600" y="0"/>
                </a:lnTo>
                <a:lnTo>
                  <a:pt x="274666" y="5418"/>
                </a:lnTo>
                <a:lnTo>
                  <a:pt x="317575" y="20958"/>
                </a:lnTo>
                <a:lnTo>
                  <a:pt x="356406" y="45548"/>
                </a:lnTo>
                <a:lnTo>
                  <a:pt x="390239" y="78114"/>
                </a:lnTo>
                <a:lnTo>
                  <a:pt x="418154" y="117585"/>
                </a:lnTo>
                <a:lnTo>
                  <a:pt x="439233" y="162888"/>
                </a:lnTo>
                <a:lnTo>
                  <a:pt x="452555" y="212950"/>
                </a:lnTo>
                <a:lnTo>
                  <a:pt x="457200" y="266700"/>
                </a:lnTo>
                <a:lnTo>
                  <a:pt x="452555" y="320449"/>
                </a:lnTo>
                <a:lnTo>
                  <a:pt x="439233" y="370511"/>
                </a:lnTo>
                <a:lnTo>
                  <a:pt x="418154" y="415814"/>
                </a:lnTo>
                <a:lnTo>
                  <a:pt x="390239" y="455285"/>
                </a:lnTo>
                <a:lnTo>
                  <a:pt x="356406" y="487851"/>
                </a:lnTo>
                <a:lnTo>
                  <a:pt x="317575" y="512441"/>
                </a:lnTo>
                <a:lnTo>
                  <a:pt x="274666" y="527981"/>
                </a:lnTo>
                <a:lnTo>
                  <a:pt x="228600" y="533400"/>
                </a:lnTo>
                <a:lnTo>
                  <a:pt x="182533" y="527981"/>
                </a:lnTo>
                <a:lnTo>
                  <a:pt x="139624" y="512441"/>
                </a:lnTo>
                <a:lnTo>
                  <a:pt x="100793" y="487851"/>
                </a:lnTo>
                <a:lnTo>
                  <a:pt x="66960" y="455285"/>
                </a:lnTo>
                <a:lnTo>
                  <a:pt x="39045" y="415814"/>
                </a:lnTo>
                <a:lnTo>
                  <a:pt x="17966" y="370511"/>
                </a:lnTo>
                <a:lnTo>
                  <a:pt x="4644" y="32044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24200" y="6172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8"/>
                </a:lnTo>
                <a:lnTo>
                  <a:pt x="139624" y="20958"/>
                </a:lnTo>
                <a:lnTo>
                  <a:pt x="100793" y="45548"/>
                </a:lnTo>
                <a:lnTo>
                  <a:pt x="66960" y="78114"/>
                </a:lnTo>
                <a:lnTo>
                  <a:pt x="39045" y="117585"/>
                </a:lnTo>
                <a:lnTo>
                  <a:pt x="17966" y="162888"/>
                </a:lnTo>
                <a:lnTo>
                  <a:pt x="4644" y="212950"/>
                </a:lnTo>
                <a:lnTo>
                  <a:pt x="0" y="266700"/>
                </a:lnTo>
                <a:lnTo>
                  <a:pt x="4644" y="320449"/>
                </a:lnTo>
                <a:lnTo>
                  <a:pt x="17966" y="370511"/>
                </a:lnTo>
                <a:lnTo>
                  <a:pt x="39045" y="415814"/>
                </a:lnTo>
                <a:lnTo>
                  <a:pt x="66960" y="455285"/>
                </a:lnTo>
                <a:lnTo>
                  <a:pt x="100793" y="487851"/>
                </a:lnTo>
                <a:lnTo>
                  <a:pt x="139624" y="512441"/>
                </a:lnTo>
                <a:lnTo>
                  <a:pt x="182533" y="527981"/>
                </a:lnTo>
                <a:lnTo>
                  <a:pt x="228600" y="533400"/>
                </a:lnTo>
                <a:lnTo>
                  <a:pt x="274666" y="527981"/>
                </a:lnTo>
                <a:lnTo>
                  <a:pt x="317575" y="512441"/>
                </a:lnTo>
                <a:lnTo>
                  <a:pt x="356406" y="487851"/>
                </a:lnTo>
                <a:lnTo>
                  <a:pt x="390239" y="455285"/>
                </a:lnTo>
                <a:lnTo>
                  <a:pt x="418154" y="415814"/>
                </a:lnTo>
                <a:lnTo>
                  <a:pt x="439233" y="370511"/>
                </a:lnTo>
                <a:lnTo>
                  <a:pt x="452555" y="320449"/>
                </a:lnTo>
                <a:lnTo>
                  <a:pt x="457200" y="266700"/>
                </a:lnTo>
                <a:lnTo>
                  <a:pt x="452555" y="212950"/>
                </a:lnTo>
                <a:lnTo>
                  <a:pt x="439233" y="162888"/>
                </a:lnTo>
                <a:lnTo>
                  <a:pt x="418154" y="117585"/>
                </a:lnTo>
                <a:lnTo>
                  <a:pt x="390239" y="78114"/>
                </a:lnTo>
                <a:lnTo>
                  <a:pt x="356406" y="45548"/>
                </a:lnTo>
                <a:lnTo>
                  <a:pt x="317575" y="20958"/>
                </a:lnTo>
                <a:lnTo>
                  <a:pt x="274666" y="5418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24200" y="6172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50"/>
                </a:lnTo>
                <a:lnTo>
                  <a:pt x="17966" y="162888"/>
                </a:lnTo>
                <a:lnTo>
                  <a:pt x="39045" y="117585"/>
                </a:lnTo>
                <a:lnTo>
                  <a:pt x="66960" y="78114"/>
                </a:lnTo>
                <a:lnTo>
                  <a:pt x="100793" y="45548"/>
                </a:lnTo>
                <a:lnTo>
                  <a:pt x="139624" y="20958"/>
                </a:lnTo>
                <a:lnTo>
                  <a:pt x="182533" y="5418"/>
                </a:lnTo>
                <a:lnTo>
                  <a:pt x="228600" y="0"/>
                </a:lnTo>
                <a:lnTo>
                  <a:pt x="274666" y="5418"/>
                </a:lnTo>
                <a:lnTo>
                  <a:pt x="317575" y="20958"/>
                </a:lnTo>
                <a:lnTo>
                  <a:pt x="356406" y="45548"/>
                </a:lnTo>
                <a:lnTo>
                  <a:pt x="390239" y="78114"/>
                </a:lnTo>
                <a:lnTo>
                  <a:pt x="418154" y="117585"/>
                </a:lnTo>
                <a:lnTo>
                  <a:pt x="439233" y="162888"/>
                </a:lnTo>
                <a:lnTo>
                  <a:pt x="452555" y="212950"/>
                </a:lnTo>
                <a:lnTo>
                  <a:pt x="457200" y="266700"/>
                </a:lnTo>
                <a:lnTo>
                  <a:pt x="452555" y="320449"/>
                </a:lnTo>
                <a:lnTo>
                  <a:pt x="439233" y="370511"/>
                </a:lnTo>
                <a:lnTo>
                  <a:pt x="418154" y="415814"/>
                </a:lnTo>
                <a:lnTo>
                  <a:pt x="390239" y="455285"/>
                </a:lnTo>
                <a:lnTo>
                  <a:pt x="356406" y="487851"/>
                </a:lnTo>
                <a:lnTo>
                  <a:pt x="317575" y="512441"/>
                </a:lnTo>
                <a:lnTo>
                  <a:pt x="274666" y="527981"/>
                </a:lnTo>
                <a:lnTo>
                  <a:pt x="228600" y="533400"/>
                </a:lnTo>
                <a:lnTo>
                  <a:pt x="182533" y="527981"/>
                </a:lnTo>
                <a:lnTo>
                  <a:pt x="139624" y="512441"/>
                </a:lnTo>
                <a:lnTo>
                  <a:pt x="100793" y="487851"/>
                </a:lnTo>
                <a:lnTo>
                  <a:pt x="66960" y="455285"/>
                </a:lnTo>
                <a:lnTo>
                  <a:pt x="39045" y="415814"/>
                </a:lnTo>
                <a:lnTo>
                  <a:pt x="17966" y="370511"/>
                </a:lnTo>
                <a:lnTo>
                  <a:pt x="4644" y="32044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7690" y="2932239"/>
            <a:ext cx="3989704" cy="3780154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3600" spc="5" b="1">
                <a:solidFill>
                  <a:srgbClr val="000066"/>
                </a:solidFill>
                <a:latin typeface="Microsoft YaHei"/>
                <a:cs typeface="Microsoft YaHei"/>
              </a:rPr>
              <a:t>如</a:t>
            </a:r>
            <a:r>
              <a:rPr dirty="0" sz="3600" spc="780" b="1">
                <a:solidFill>
                  <a:srgbClr val="000066"/>
                </a:solidFill>
                <a:latin typeface="Microsoft YaHei"/>
                <a:cs typeface="Microsoft YaHei"/>
              </a:rPr>
              <a:t>:</a:t>
            </a: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长度为</a:t>
            </a:r>
            <a:r>
              <a:rPr dirty="0" sz="3600" spc="-5">
                <a:solidFill>
                  <a:srgbClr val="000066"/>
                </a:solidFill>
                <a:latin typeface="Times New Roman"/>
                <a:cs typeface="Times New Roman"/>
              </a:rPr>
              <a:t>3</a:t>
            </a: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的路径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600" spc="-5">
                <a:solidFill>
                  <a:srgbClr val="000066"/>
                </a:solidFill>
                <a:latin typeface="Times New Roman"/>
                <a:cs typeface="Times New Roman"/>
              </a:rPr>
              <a:t>{A,B,C,F}</a:t>
            </a:r>
            <a:endParaRPr sz="3600">
              <a:latin typeface="Times New Roman"/>
              <a:cs typeface="Times New Roman"/>
            </a:endParaRPr>
          </a:p>
          <a:p>
            <a:pPr algn="ctr" marL="611505">
              <a:lnSpc>
                <a:spcPct val="100000"/>
              </a:lnSpc>
              <a:spcBef>
                <a:spcPts val="47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  <a:p>
            <a:pPr algn="ctr" marL="610235">
              <a:lnSpc>
                <a:spcPct val="100000"/>
              </a:lnSpc>
              <a:spcBef>
                <a:spcPts val="2880"/>
              </a:spcBef>
              <a:tabLst>
                <a:tab pos="3658870" algn="l"/>
              </a:tabLst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B	E</a:t>
            </a:r>
            <a:endParaRPr sz="3600">
              <a:latin typeface="Times New Roman"/>
              <a:cs typeface="Times New Roman"/>
            </a:endParaRPr>
          </a:p>
          <a:p>
            <a:pPr algn="ctr" marL="586105">
              <a:lnSpc>
                <a:spcPct val="100000"/>
              </a:lnSpc>
              <a:spcBef>
                <a:spcPts val="2880"/>
              </a:spcBef>
              <a:tabLst>
                <a:tab pos="1984375" algn="l"/>
              </a:tabLst>
            </a:pPr>
            <a:r>
              <a:rPr dirty="0" sz="3600" spc="-5" b="1">
                <a:solidFill>
                  <a:srgbClr val="000066"/>
                </a:solidFill>
                <a:latin typeface="Times New Roman"/>
                <a:cs typeface="Times New Roman"/>
              </a:rPr>
              <a:t>C	</a:t>
            </a: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51375" y="3324225"/>
            <a:ext cx="43770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简单路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径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:序列中顶点 不重复出现的路径。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0228" y="4876876"/>
            <a:ext cx="437578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简单回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路</a:t>
            </a: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:序列中第一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0228" y="5425846"/>
            <a:ext cx="41402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个顶点和最后一个顶 </a:t>
            </a: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点相同的路径。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05800" y="381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5"/>
                </a:lnTo>
                <a:lnTo>
                  <a:pt x="154813" y="333375"/>
                </a:lnTo>
                <a:lnTo>
                  <a:pt x="113097" y="324949"/>
                </a:lnTo>
                <a:lnTo>
                  <a:pt x="79025" y="301974"/>
                </a:lnTo>
                <a:lnTo>
                  <a:pt x="56050" y="267902"/>
                </a:lnTo>
                <a:lnTo>
                  <a:pt x="47625" y="226187"/>
                </a:lnTo>
                <a:lnTo>
                  <a:pt x="47625" y="119125"/>
                </a:lnTo>
                <a:lnTo>
                  <a:pt x="190500" y="119125"/>
                </a:lnTo>
                <a:lnTo>
                  <a:pt x="262000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262000" y="47625"/>
                </a:lnTo>
                <a:lnTo>
                  <a:pt x="333375" y="119125"/>
                </a:lnTo>
                <a:lnTo>
                  <a:pt x="297688" y="119125"/>
                </a:lnTo>
                <a:lnTo>
                  <a:pt x="297688" y="226187"/>
                </a:lnTo>
                <a:lnTo>
                  <a:pt x="289262" y="267902"/>
                </a:lnTo>
                <a:lnTo>
                  <a:pt x="266287" y="301974"/>
                </a:lnTo>
                <a:lnTo>
                  <a:pt x="232215" y="324949"/>
                </a:lnTo>
                <a:lnTo>
                  <a:pt x="190500" y="333375"/>
                </a:lnTo>
                <a:lnTo>
                  <a:pt x="381000" y="333375"/>
                </a:lnTo>
                <a:lnTo>
                  <a:pt x="381000" y="47625"/>
                </a:lnTo>
                <a:close/>
              </a:path>
              <a:path w="381000" h="381000">
                <a:moveTo>
                  <a:pt x="226186" y="119125"/>
                </a:moveTo>
                <a:lnTo>
                  <a:pt x="119125" y="119125"/>
                </a:lnTo>
                <a:lnTo>
                  <a:pt x="118999" y="226187"/>
                </a:lnTo>
                <a:lnTo>
                  <a:pt x="121808" y="240141"/>
                </a:lnTo>
                <a:lnTo>
                  <a:pt x="129476" y="251523"/>
                </a:lnTo>
                <a:lnTo>
                  <a:pt x="140858" y="259191"/>
                </a:lnTo>
                <a:lnTo>
                  <a:pt x="154813" y="262000"/>
                </a:lnTo>
                <a:lnTo>
                  <a:pt x="190500" y="262000"/>
                </a:lnTo>
                <a:lnTo>
                  <a:pt x="204380" y="259191"/>
                </a:lnTo>
                <a:lnTo>
                  <a:pt x="215725" y="251523"/>
                </a:lnTo>
                <a:lnTo>
                  <a:pt x="223379" y="240141"/>
                </a:lnTo>
                <a:lnTo>
                  <a:pt x="226186" y="226187"/>
                </a:lnTo>
                <a:lnTo>
                  <a:pt x="226186" y="1191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53425" y="4286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71500" y="71500"/>
                </a:moveTo>
                <a:lnTo>
                  <a:pt x="0" y="71500"/>
                </a:lnTo>
                <a:lnTo>
                  <a:pt x="0" y="178562"/>
                </a:lnTo>
                <a:lnTo>
                  <a:pt x="8425" y="220277"/>
                </a:lnTo>
                <a:lnTo>
                  <a:pt x="31400" y="254349"/>
                </a:lnTo>
                <a:lnTo>
                  <a:pt x="65472" y="277324"/>
                </a:lnTo>
                <a:lnTo>
                  <a:pt x="107188" y="285750"/>
                </a:lnTo>
                <a:lnTo>
                  <a:pt x="142875" y="285750"/>
                </a:lnTo>
                <a:lnTo>
                  <a:pt x="184590" y="277324"/>
                </a:lnTo>
                <a:lnTo>
                  <a:pt x="218662" y="254349"/>
                </a:lnTo>
                <a:lnTo>
                  <a:pt x="241637" y="220277"/>
                </a:lnTo>
                <a:lnTo>
                  <a:pt x="242829" y="214375"/>
                </a:lnTo>
                <a:lnTo>
                  <a:pt x="107188" y="214375"/>
                </a:lnTo>
                <a:lnTo>
                  <a:pt x="93233" y="211566"/>
                </a:lnTo>
                <a:lnTo>
                  <a:pt x="81851" y="203898"/>
                </a:lnTo>
                <a:lnTo>
                  <a:pt x="74183" y="192516"/>
                </a:lnTo>
                <a:lnTo>
                  <a:pt x="71374" y="178562"/>
                </a:lnTo>
                <a:lnTo>
                  <a:pt x="71500" y="71500"/>
                </a:lnTo>
                <a:close/>
              </a:path>
              <a:path w="285750" h="285750">
                <a:moveTo>
                  <a:pt x="250063" y="71500"/>
                </a:moveTo>
                <a:lnTo>
                  <a:pt x="178561" y="71500"/>
                </a:lnTo>
                <a:lnTo>
                  <a:pt x="178561" y="178562"/>
                </a:lnTo>
                <a:lnTo>
                  <a:pt x="175754" y="192516"/>
                </a:lnTo>
                <a:lnTo>
                  <a:pt x="168100" y="203898"/>
                </a:lnTo>
                <a:lnTo>
                  <a:pt x="156755" y="211566"/>
                </a:lnTo>
                <a:lnTo>
                  <a:pt x="142875" y="214375"/>
                </a:lnTo>
                <a:lnTo>
                  <a:pt x="242829" y="214375"/>
                </a:lnTo>
                <a:lnTo>
                  <a:pt x="250063" y="178562"/>
                </a:lnTo>
                <a:lnTo>
                  <a:pt x="250063" y="71500"/>
                </a:lnTo>
                <a:close/>
              </a:path>
              <a:path w="285750" h="285750">
                <a:moveTo>
                  <a:pt x="214375" y="0"/>
                </a:moveTo>
                <a:lnTo>
                  <a:pt x="142875" y="71500"/>
                </a:lnTo>
                <a:lnTo>
                  <a:pt x="285750" y="71500"/>
                </a:lnTo>
                <a:lnTo>
                  <a:pt x="214375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53425" y="4286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71500"/>
                </a:moveTo>
                <a:lnTo>
                  <a:pt x="250063" y="71500"/>
                </a:lnTo>
                <a:lnTo>
                  <a:pt x="250063" y="178562"/>
                </a:lnTo>
                <a:lnTo>
                  <a:pt x="241637" y="220277"/>
                </a:lnTo>
                <a:lnTo>
                  <a:pt x="218662" y="254349"/>
                </a:lnTo>
                <a:lnTo>
                  <a:pt x="184590" y="277324"/>
                </a:lnTo>
                <a:lnTo>
                  <a:pt x="142875" y="285750"/>
                </a:lnTo>
                <a:lnTo>
                  <a:pt x="107188" y="285750"/>
                </a:lnTo>
                <a:lnTo>
                  <a:pt x="65472" y="277324"/>
                </a:lnTo>
                <a:lnTo>
                  <a:pt x="31400" y="254349"/>
                </a:lnTo>
                <a:lnTo>
                  <a:pt x="8425" y="220277"/>
                </a:lnTo>
                <a:lnTo>
                  <a:pt x="0" y="178562"/>
                </a:lnTo>
                <a:lnTo>
                  <a:pt x="0" y="71500"/>
                </a:lnTo>
                <a:lnTo>
                  <a:pt x="71500" y="71500"/>
                </a:lnTo>
                <a:lnTo>
                  <a:pt x="71500" y="178562"/>
                </a:lnTo>
                <a:lnTo>
                  <a:pt x="74291" y="192516"/>
                </a:lnTo>
                <a:lnTo>
                  <a:pt x="81914" y="203898"/>
                </a:lnTo>
                <a:lnTo>
                  <a:pt x="93253" y="211566"/>
                </a:lnTo>
                <a:lnTo>
                  <a:pt x="107188" y="214375"/>
                </a:lnTo>
                <a:lnTo>
                  <a:pt x="142875" y="214375"/>
                </a:lnTo>
                <a:lnTo>
                  <a:pt x="156755" y="211566"/>
                </a:lnTo>
                <a:lnTo>
                  <a:pt x="168100" y="203898"/>
                </a:lnTo>
                <a:lnTo>
                  <a:pt x="175754" y="192516"/>
                </a:lnTo>
                <a:lnTo>
                  <a:pt x="178561" y="178562"/>
                </a:lnTo>
                <a:lnTo>
                  <a:pt x="178561" y="71500"/>
                </a:lnTo>
                <a:lnTo>
                  <a:pt x="142875" y="71500"/>
                </a:lnTo>
                <a:lnTo>
                  <a:pt x="214375" y="0"/>
                </a:lnTo>
                <a:lnTo>
                  <a:pt x="285750" y="71500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05800" y="381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070" y="540461"/>
            <a:ext cx="49161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6600CC"/>
                </a:solidFill>
                <a:latin typeface="Microsoft YaHei"/>
                <a:cs typeface="Microsoft YaHei"/>
              </a:rPr>
              <a:t>如</a:t>
            </a:r>
            <a:r>
              <a:rPr dirty="0" sz="4800" spc="10" b="1">
                <a:solidFill>
                  <a:srgbClr val="6600CC"/>
                </a:solidFill>
                <a:latin typeface="Microsoft YaHei"/>
                <a:cs typeface="Microsoft YaHei"/>
              </a:rPr>
              <a:t>何</a:t>
            </a:r>
            <a:r>
              <a:rPr dirty="0" sz="4800" b="1">
                <a:solidFill>
                  <a:srgbClr val="6600CC"/>
                </a:solidFill>
                <a:latin typeface="Microsoft YaHei"/>
                <a:cs typeface="Microsoft YaHei"/>
              </a:rPr>
              <a:t>求</a:t>
            </a:r>
            <a:r>
              <a:rPr dirty="0" sz="4800" spc="10" b="1">
                <a:solidFill>
                  <a:srgbClr val="6600CC"/>
                </a:solidFill>
                <a:latin typeface="Microsoft YaHei"/>
                <a:cs typeface="Microsoft YaHei"/>
              </a:rPr>
              <a:t>关键</a:t>
            </a:r>
            <a:r>
              <a:rPr dirty="0" sz="4800" spc="25" b="1">
                <a:solidFill>
                  <a:srgbClr val="6600CC"/>
                </a:solidFill>
                <a:latin typeface="Microsoft YaHei"/>
                <a:cs typeface="Microsoft YaHei"/>
              </a:rPr>
              <a:t>活</a:t>
            </a:r>
            <a:r>
              <a:rPr dirty="0" sz="4800" spc="10" b="1">
                <a:solidFill>
                  <a:srgbClr val="6600CC"/>
                </a:solidFill>
                <a:latin typeface="Microsoft YaHei"/>
                <a:cs typeface="Microsoft YaHei"/>
              </a:rPr>
              <a:t>动</a:t>
            </a:r>
            <a:r>
              <a:rPr dirty="0" sz="4800" b="1">
                <a:solidFill>
                  <a:srgbClr val="6600CC"/>
                </a:solidFill>
                <a:latin typeface="Microsoft YaHei"/>
                <a:cs typeface="Microsoft YaHei"/>
              </a:rPr>
              <a:t>？</a:t>
            </a:r>
            <a:endParaRPr sz="48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690" y="1189243"/>
            <a:ext cx="8926195" cy="3462654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4610" indent="91440">
              <a:lnSpc>
                <a:spcPct val="141800"/>
              </a:lnSpc>
              <a:spcBef>
                <a:spcPts val="20"/>
              </a:spcBef>
            </a:pP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“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事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件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顶点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)”</a:t>
            </a:r>
            <a:r>
              <a:rPr dirty="0" sz="4000" spc="-3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4000" spc="-994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最早发生时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间</a:t>
            </a:r>
            <a:r>
              <a:rPr dirty="0" sz="4000" spc="-1055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4000" spc="-5" i="1">
                <a:solidFill>
                  <a:srgbClr val="000099"/>
                </a:solidFill>
                <a:latin typeface="Times New Roman"/>
                <a:cs typeface="Times New Roman"/>
              </a:rPr>
              <a:t>ve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(j)  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ve(j)</a:t>
            </a:r>
            <a:r>
              <a:rPr dirty="0" sz="4000" spc="-3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4000" spc="-3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5">
                <a:solidFill>
                  <a:srgbClr val="0000FF"/>
                </a:solidFill>
                <a:latin typeface="SimSun"/>
                <a:cs typeface="SimSun"/>
              </a:rPr>
              <a:t>从源点到顶</a:t>
            </a:r>
            <a:r>
              <a:rPr dirty="0" sz="4000" spc="-15">
                <a:solidFill>
                  <a:srgbClr val="0000FF"/>
                </a:solidFill>
                <a:latin typeface="SimSun"/>
                <a:cs typeface="SimSun"/>
              </a:rPr>
              <a:t>点</a:t>
            </a:r>
            <a:r>
              <a:rPr dirty="0" sz="400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的</a:t>
            </a:r>
            <a:r>
              <a:rPr dirty="0" sz="4000" spc="5">
                <a:solidFill>
                  <a:srgbClr val="0000FF"/>
                </a:solidFill>
                <a:latin typeface="SimSun"/>
                <a:cs typeface="SimSun"/>
              </a:rPr>
              <a:t>最</a:t>
            </a: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长路</a:t>
            </a:r>
            <a:r>
              <a:rPr dirty="0" sz="4000" spc="10">
                <a:solidFill>
                  <a:srgbClr val="0000FF"/>
                </a:solidFill>
                <a:latin typeface="SimSun"/>
                <a:cs typeface="SimSun"/>
              </a:rPr>
              <a:t>径</a:t>
            </a: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长度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； 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“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事件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顶点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)”</a:t>
            </a:r>
            <a:r>
              <a:rPr dirty="0" sz="4000" spc="-3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4000" spc="-100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最迟发生时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间</a:t>
            </a:r>
            <a:r>
              <a:rPr dirty="0" sz="4000" spc="-104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4000" spc="-5" i="1">
                <a:solidFill>
                  <a:srgbClr val="000099"/>
                </a:solidFill>
                <a:latin typeface="Times New Roman"/>
                <a:cs typeface="Times New Roman"/>
              </a:rPr>
              <a:t>vl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(k)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vl(k)</a:t>
            </a:r>
            <a:r>
              <a:rPr dirty="0" sz="4000" spc="-2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40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FF"/>
                </a:solidFill>
                <a:latin typeface="SimSun"/>
                <a:cs typeface="SimSun"/>
              </a:rPr>
              <a:t>从顶</a:t>
            </a:r>
            <a:r>
              <a:rPr dirty="0" sz="4000" spc="5">
                <a:solidFill>
                  <a:srgbClr val="0000FF"/>
                </a:solidFill>
                <a:latin typeface="SimSun"/>
                <a:cs typeface="SimSun"/>
              </a:rPr>
              <a:t>点</a:t>
            </a:r>
            <a:r>
              <a:rPr dirty="0" sz="4000" spc="-5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到汇</a:t>
            </a:r>
            <a:r>
              <a:rPr dirty="0" sz="4000" spc="5">
                <a:solidFill>
                  <a:srgbClr val="0000FF"/>
                </a:solidFill>
                <a:latin typeface="SimSun"/>
                <a:cs typeface="SimSun"/>
              </a:rPr>
              <a:t>点</a:t>
            </a:r>
            <a:r>
              <a:rPr dirty="0" sz="4000" spc="-5">
                <a:solidFill>
                  <a:srgbClr val="0000FF"/>
                </a:solidFill>
                <a:latin typeface="SimSun"/>
                <a:cs typeface="SimSun"/>
              </a:rPr>
              <a:t>的最短路径长</a:t>
            </a:r>
            <a:r>
              <a:rPr dirty="0" sz="4000" spc="10">
                <a:solidFill>
                  <a:srgbClr val="0000FF"/>
                </a:solidFill>
                <a:latin typeface="SimSun"/>
                <a:cs typeface="SimSun"/>
              </a:rPr>
              <a:t>度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。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52962"/>
            <a:ext cx="4138612" cy="201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11701" y="4652962"/>
            <a:ext cx="3873500" cy="96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19702" y="6043371"/>
            <a:ext cx="48171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85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e(j)</a:t>
            </a:r>
            <a:r>
              <a:rPr dirty="0" sz="1600" spc="-1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z="1600" spc="-5">
                <a:solidFill>
                  <a:srgbClr val="FF0000"/>
                </a:solidFill>
                <a:latin typeface="SimSun"/>
                <a:cs typeface="SimSun"/>
              </a:rPr>
              <a:t>为了保证后序进行的发生时间</a:t>
            </a:r>
            <a:r>
              <a:rPr dirty="0" sz="1600" spc="5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z="1600" spc="-5">
                <a:solidFill>
                  <a:srgbClr val="FF0000"/>
                </a:solidFill>
                <a:latin typeface="SimSun"/>
                <a:cs typeface="SimSun"/>
              </a:rPr>
              <a:t>用拓</a:t>
            </a:r>
            <a:r>
              <a:rPr dirty="0" sz="1600" spc="5">
                <a:solidFill>
                  <a:srgbClr val="FF0000"/>
                </a:solidFill>
                <a:latin typeface="SimSun"/>
                <a:cs typeface="SimSun"/>
              </a:rPr>
              <a:t>扑</a:t>
            </a:r>
            <a:r>
              <a:rPr dirty="0" sz="1600" spc="-5">
                <a:solidFill>
                  <a:srgbClr val="FF0000"/>
                </a:solidFill>
                <a:latin typeface="SimSun"/>
                <a:cs typeface="SimSun"/>
              </a:rPr>
              <a:t>的正</a:t>
            </a:r>
            <a:r>
              <a:rPr dirty="0" sz="1600" spc="5">
                <a:solidFill>
                  <a:srgbClr val="FF0000"/>
                </a:solidFill>
                <a:latin typeface="SimSun"/>
                <a:cs typeface="SimSun"/>
              </a:rPr>
              <a:t>序</a:t>
            </a:r>
            <a:r>
              <a:rPr dirty="0" sz="1600" spc="-5">
                <a:solidFill>
                  <a:srgbClr val="FF0000"/>
                </a:solidFill>
                <a:latin typeface="SimSun"/>
                <a:cs typeface="SimSun"/>
              </a:rPr>
              <a:t>来求 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(k):</a:t>
            </a:r>
            <a:r>
              <a:rPr dirty="0" sz="1600" spc="-5">
                <a:solidFill>
                  <a:srgbClr val="FF0000"/>
                </a:solidFill>
                <a:latin typeface="SimSun"/>
                <a:cs typeface="SimSun"/>
              </a:rPr>
              <a:t>为了保证完工的最晚开始时间</a:t>
            </a:r>
            <a:r>
              <a:rPr dirty="0" sz="1600" spc="5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z="1600" spc="-5">
                <a:solidFill>
                  <a:srgbClr val="FF0000"/>
                </a:solidFill>
                <a:latin typeface="SimSun"/>
                <a:cs typeface="SimSun"/>
              </a:rPr>
              <a:t>用拓</a:t>
            </a:r>
            <a:r>
              <a:rPr dirty="0" sz="1600" spc="5">
                <a:solidFill>
                  <a:srgbClr val="FF0000"/>
                </a:solidFill>
                <a:latin typeface="SimSun"/>
                <a:cs typeface="SimSun"/>
              </a:rPr>
              <a:t>扑</a:t>
            </a:r>
            <a:r>
              <a:rPr dirty="0" sz="1600" spc="-5">
                <a:solidFill>
                  <a:srgbClr val="FF0000"/>
                </a:solidFill>
                <a:latin typeface="SimSun"/>
                <a:cs typeface="SimSun"/>
              </a:rPr>
              <a:t>的逆</a:t>
            </a:r>
            <a:r>
              <a:rPr dirty="0" sz="1600" spc="5">
                <a:solidFill>
                  <a:srgbClr val="FF0000"/>
                </a:solidFill>
                <a:latin typeface="SimSun"/>
                <a:cs typeface="SimSun"/>
              </a:rPr>
              <a:t>序</a:t>
            </a:r>
            <a:r>
              <a:rPr dirty="0" sz="1600" spc="-5">
                <a:solidFill>
                  <a:srgbClr val="FF0000"/>
                </a:solidFill>
                <a:latin typeface="SimSun"/>
                <a:cs typeface="SimSun"/>
              </a:rPr>
              <a:t>来求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36" y="439252"/>
            <a:ext cx="7491730" cy="5513705"/>
          </a:xfrm>
          <a:prstGeom prst="rect">
            <a:avLst/>
          </a:prstGeom>
        </p:spPr>
        <p:txBody>
          <a:bodyPr wrap="square" lIns="0" tIns="317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假设</a:t>
            </a:r>
            <a:r>
              <a:rPr dirty="0" sz="4000" spc="985">
                <a:solidFill>
                  <a:srgbClr val="000099"/>
                </a:solidFill>
                <a:latin typeface="SimSun"/>
                <a:cs typeface="SimSun"/>
              </a:rPr>
              <a:t>第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i 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条弧</a:t>
            </a:r>
            <a:r>
              <a:rPr dirty="0" sz="4000" spc="975">
                <a:solidFill>
                  <a:srgbClr val="000099"/>
                </a:solidFill>
                <a:latin typeface="SimSun"/>
                <a:cs typeface="SimSun"/>
              </a:rPr>
              <a:t>为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&lt;j, k&gt;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则</a:t>
            </a:r>
            <a:r>
              <a:rPr dirty="0" sz="4000" spc="-100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对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第</a:t>
            </a:r>
            <a:r>
              <a:rPr dirty="0" sz="4000" spc="-1005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i 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项活动言</a:t>
            </a:r>
            <a:endParaRPr sz="4000">
              <a:latin typeface="SimSun"/>
              <a:cs typeface="SimSun"/>
            </a:endParaRPr>
          </a:p>
          <a:p>
            <a:pPr marL="647700" marR="5080" indent="-508000">
              <a:lnSpc>
                <a:spcPct val="150000"/>
              </a:lnSpc>
            </a:pP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“活动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弧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)”</a:t>
            </a:r>
            <a:r>
              <a:rPr dirty="0" sz="4000" spc="975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最早开始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时间</a:t>
            </a:r>
            <a:r>
              <a:rPr dirty="0" sz="4000" spc="-107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4000" spc="-5" i="1">
                <a:solidFill>
                  <a:srgbClr val="000099"/>
                </a:solidFill>
                <a:latin typeface="Times New Roman"/>
                <a:cs typeface="Times New Roman"/>
              </a:rPr>
              <a:t>ee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(i)  ee(i) =</a:t>
            </a:r>
            <a:r>
              <a:rPr dirty="0" sz="4000" spc="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ve(j)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；</a:t>
            </a:r>
            <a:endParaRPr sz="4000">
              <a:latin typeface="SimSun"/>
              <a:cs typeface="SimSun"/>
            </a:endParaRPr>
          </a:p>
          <a:p>
            <a:pPr marL="140335">
              <a:lnSpc>
                <a:spcPct val="100000"/>
              </a:lnSpc>
              <a:spcBef>
                <a:spcPts val="2405"/>
              </a:spcBef>
            </a:pP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“活动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弧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)”</a:t>
            </a:r>
            <a:r>
              <a:rPr dirty="0" sz="4000" spc="975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最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迟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开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始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时间</a:t>
            </a:r>
            <a:r>
              <a:rPr dirty="0" sz="4000" spc="-1055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4000" i="1">
                <a:solidFill>
                  <a:srgbClr val="000099"/>
                </a:solidFill>
                <a:latin typeface="Times New Roman"/>
                <a:cs typeface="Times New Roman"/>
              </a:rPr>
              <a:t>el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(i)</a:t>
            </a:r>
            <a:endParaRPr sz="400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  <a:spcBef>
                <a:spcPts val="2395"/>
              </a:spcBef>
            </a:pP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el(i) = vl(k) –</a:t>
            </a:r>
            <a:r>
              <a:rPr dirty="0" sz="4000" spc="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dut(&lt;j,k&gt;)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；</a:t>
            </a:r>
            <a:endParaRPr sz="4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201295"/>
            <a:ext cx="67398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>
                <a:solidFill>
                  <a:srgbClr val="000099"/>
                </a:solidFill>
              </a:rPr>
              <a:t>事件</a:t>
            </a:r>
            <a:r>
              <a:rPr dirty="0">
                <a:solidFill>
                  <a:srgbClr val="000099"/>
                </a:solidFill>
              </a:rPr>
              <a:t>发生时间的计算公式：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246" y="884788"/>
            <a:ext cx="6769734" cy="3684270"/>
          </a:xfrm>
          <a:prstGeom prst="rect">
            <a:avLst/>
          </a:prstGeom>
        </p:spPr>
        <p:txBody>
          <a:bodyPr wrap="square" lIns="0" tIns="318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ve(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源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r>
              <a:rPr dirty="0" sz="40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4000" spc="-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；</a:t>
            </a:r>
            <a:endParaRPr sz="4000">
              <a:latin typeface="SimSun"/>
              <a:cs typeface="SimSun"/>
            </a:endParaRPr>
          </a:p>
          <a:p>
            <a:pPr marL="12700" marR="5080">
              <a:lnSpc>
                <a:spcPts val="7200"/>
              </a:lnSpc>
              <a:spcBef>
                <a:spcPts val="640"/>
              </a:spcBef>
            </a:pP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ve(k) = Max{ve(j) + 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dut(&lt;j,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k&gt;)}  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vl(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汇点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r>
              <a:rPr dirty="0" sz="4000" spc="-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40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ve(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汇点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；</a:t>
            </a:r>
            <a:endParaRPr sz="4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65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vl(j)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= 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Min{vl(k)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– 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dut(&lt;j,</a:t>
            </a:r>
            <a:r>
              <a:rPr dirty="0" sz="4000" spc="-2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k&gt;)}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162" y="4652962"/>
            <a:ext cx="4175125" cy="201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59376" y="4652962"/>
            <a:ext cx="3873500" cy="96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106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95400" y="106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22019" y="1025397"/>
            <a:ext cx="2063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9400" y="22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9400" y="22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33826" y="186893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9400" y="205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9400" y="205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46019" y="2016379"/>
            <a:ext cx="2063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50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050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19426" y="2930728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43400" y="114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43400" y="114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470272" y="1101597"/>
            <a:ext cx="2063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006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006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67400" y="22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67400" y="22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82461" y="186893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67400" y="205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67400" y="205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982461" y="2016379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91400" y="114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91400" y="114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506716" y="1101597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59001" y="457200"/>
            <a:ext cx="1160780" cy="703580"/>
          </a:xfrm>
          <a:custGeom>
            <a:avLst/>
            <a:gdLst/>
            <a:ahLst/>
            <a:cxnLst/>
            <a:rect l="l" t="t" r="r" b="b"/>
            <a:pathLst>
              <a:path w="1160780" h="703580">
                <a:moveTo>
                  <a:pt x="1073979" y="37044"/>
                </a:moveTo>
                <a:lnTo>
                  <a:pt x="0" y="681482"/>
                </a:lnTo>
                <a:lnTo>
                  <a:pt x="13081" y="703199"/>
                </a:lnTo>
                <a:lnTo>
                  <a:pt x="1087071" y="58754"/>
                </a:lnTo>
                <a:lnTo>
                  <a:pt x="1094994" y="39242"/>
                </a:lnTo>
                <a:lnTo>
                  <a:pt x="1073979" y="37044"/>
                </a:lnTo>
                <a:close/>
              </a:path>
              <a:path w="1160780" h="703580">
                <a:moveTo>
                  <a:pt x="1134609" y="28321"/>
                </a:moveTo>
                <a:lnTo>
                  <a:pt x="1088517" y="28321"/>
                </a:lnTo>
                <a:lnTo>
                  <a:pt x="1101598" y="50037"/>
                </a:lnTo>
                <a:lnTo>
                  <a:pt x="1087071" y="58754"/>
                </a:lnTo>
                <a:lnTo>
                  <a:pt x="1071118" y="98044"/>
                </a:lnTo>
                <a:lnTo>
                  <a:pt x="1134609" y="28321"/>
                </a:lnTo>
                <a:close/>
              </a:path>
              <a:path w="1160780" h="703580">
                <a:moveTo>
                  <a:pt x="1088517" y="28321"/>
                </a:moveTo>
                <a:lnTo>
                  <a:pt x="1073979" y="37044"/>
                </a:lnTo>
                <a:lnTo>
                  <a:pt x="1094994" y="39242"/>
                </a:lnTo>
                <a:lnTo>
                  <a:pt x="1087071" y="58754"/>
                </a:lnTo>
                <a:lnTo>
                  <a:pt x="1101598" y="50037"/>
                </a:lnTo>
                <a:lnTo>
                  <a:pt x="1088517" y="28321"/>
                </a:lnTo>
                <a:close/>
              </a:path>
              <a:path w="1160780" h="703580">
                <a:moveTo>
                  <a:pt x="1160399" y="0"/>
                </a:moveTo>
                <a:lnTo>
                  <a:pt x="1031875" y="32638"/>
                </a:lnTo>
                <a:lnTo>
                  <a:pt x="1073979" y="37044"/>
                </a:lnTo>
                <a:lnTo>
                  <a:pt x="1088517" y="28321"/>
                </a:lnTo>
                <a:lnTo>
                  <a:pt x="1134609" y="28321"/>
                </a:lnTo>
                <a:lnTo>
                  <a:pt x="116039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34692" y="1277492"/>
            <a:ext cx="1161415" cy="932815"/>
          </a:xfrm>
          <a:custGeom>
            <a:avLst/>
            <a:gdLst/>
            <a:ahLst/>
            <a:cxnLst/>
            <a:rect l="l" t="t" r="r" b="b"/>
            <a:pathLst>
              <a:path w="1161414" h="932814">
                <a:moveTo>
                  <a:pt x="1037970" y="882777"/>
                </a:moveTo>
                <a:lnTo>
                  <a:pt x="1160907" y="932307"/>
                </a:lnTo>
                <a:lnTo>
                  <a:pt x="1134868" y="894588"/>
                </a:lnTo>
                <a:lnTo>
                  <a:pt x="1093470" y="894588"/>
                </a:lnTo>
                <a:lnTo>
                  <a:pt x="1080294" y="884049"/>
                </a:lnTo>
                <a:lnTo>
                  <a:pt x="1037970" y="882777"/>
                </a:lnTo>
                <a:close/>
              </a:path>
              <a:path w="1161414" h="932814">
                <a:moveTo>
                  <a:pt x="1080294" y="884049"/>
                </a:moveTo>
                <a:lnTo>
                  <a:pt x="1093470" y="894588"/>
                </a:lnTo>
                <a:lnTo>
                  <a:pt x="1101407" y="884682"/>
                </a:lnTo>
                <a:lnTo>
                  <a:pt x="1080294" y="884049"/>
                </a:lnTo>
                <a:close/>
              </a:path>
              <a:path w="1161414" h="932814">
                <a:moveTo>
                  <a:pt x="1085595" y="823214"/>
                </a:moveTo>
                <a:lnTo>
                  <a:pt x="1096089" y="864171"/>
                </a:lnTo>
                <a:lnTo>
                  <a:pt x="1109345" y="874776"/>
                </a:lnTo>
                <a:lnTo>
                  <a:pt x="1093470" y="894588"/>
                </a:lnTo>
                <a:lnTo>
                  <a:pt x="1134868" y="894588"/>
                </a:lnTo>
                <a:lnTo>
                  <a:pt x="1085595" y="823214"/>
                </a:lnTo>
                <a:close/>
              </a:path>
              <a:path w="1161414" h="932814">
                <a:moveTo>
                  <a:pt x="15875" y="0"/>
                </a:moveTo>
                <a:lnTo>
                  <a:pt x="0" y="19939"/>
                </a:lnTo>
                <a:lnTo>
                  <a:pt x="1080294" y="884049"/>
                </a:lnTo>
                <a:lnTo>
                  <a:pt x="1101344" y="884682"/>
                </a:lnTo>
                <a:lnTo>
                  <a:pt x="1096089" y="864171"/>
                </a:lnTo>
                <a:lnTo>
                  <a:pt x="15875" y="0"/>
                </a:lnTo>
                <a:close/>
              </a:path>
              <a:path w="1161414" h="932814">
                <a:moveTo>
                  <a:pt x="1096089" y="864171"/>
                </a:moveTo>
                <a:lnTo>
                  <a:pt x="1101344" y="884682"/>
                </a:lnTo>
                <a:lnTo>
                  <a:pt x="1109345" y="874776"/>
                </a:lnTo>
                <a:lnTo>
                  <a:pt x="1096089" y="864171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58946" y="1447800"/>
            <a:ext cx="1160780" cy="779780"/>
          </a:xfrm>
          <a:custGeom>
            <a:avLst/>
            <a:gdLst/>
            <a:ahLst/>
            <a:cxnLst/>
            <a:rect l="l" t="t" r="r" b="b"/>
            <a:pathLst>
              <a:path w="1160779" h="779780">
                <a:moveTo>
                  <a:pt x="1076134" y="41104"/>
                </a:moveTo>
                <a:lnTo>
                  <a:pt x="0" y="758444"/>
                </a:lnTo>
                <a:lnTo>
                  <a:pt x="14097" y="779652"/>
                </a:lnTo>
                <a:lnTo>
                  <a:pt x="1090223" y="62193"/>
                </a:lnTo>
                <a:lnTo>
                  <a:pt x="1097257" y="42353"/>
                </a:lnTo>
                <a:lnTo>
                  <a:pt x="1076134" y="41104"/>
                </a:lnTo>
                <a:close/>
              </a:path>
              <a:path w="1160779" h="779780">
                <a:moveTo>
                  <a:pt x="1134352" y="31750"/>
                </a:moveTo>
                <a:lnTo>
                  <a:pt x="1090167" y="31750"/>
                </a:lnTo>
                <a:lnTo>
                  <a:pt x="1104264" y="52832"/>
                </a:lnTo>
                <a:lnTo>
                  <a:pt x="1090223" y="62193"/>
                </a:lnTo>
                <a:lnTo>
                  <a:pt x="1076070" y="102108"/>
                </a:lnTo>
                <a:lnTo>
                  <a:pt x="1134352" y="31750"/>
                </a:lnTo>
                <a:close/>
              </a:path>
              <a:path w="1160779" h="779780">
                <a:moveTo>
                  <a:pt x="1097257" y="42353"/>
                </a:moveTo>
                <a:lnTo>
                  <a:pt x="1090223" y="62193"/>
                </a:lnTo>
                <a:lnTo>
                  <a:pt x="1104264" y="52832"/>
                </a:lnTo>
                <a:lnTo>
                  <a:pt x="1097257" y="42353"/>
                </a:lnTo>
                <a:close/>
              </a:path>
              <a:path w="1160779" h="779780">
                <a:moveTo>
                  <a:pt x="1090167" y="31750"/>
                </a:moveTo>
                <a:lnTo>
                  <a:pt x="1076134" y="41104"/>
                </a:lnTo>
                <a:lnTo>
                  <a:pt x="1097214" y="42287"/>
                </a:lnTo>
                <a:lnTo>
                  <a:pt x="1090167" y="31750"/>
                </a:lnTo>
                <a:close/>
              </a:path>
              <a:path w="1160779" h="779780">
                <a:moveTo>
                  <a:pt x="1160652" y="0"/>
                </a:moveTo>
                <a:lnTo>
                  <a:pt x="1033906" y="38735"/>
                </a:lnTo>
                <a:lnTo>
                  <a:pt x="1076134" y="41104"/>
                </a:lnTo>
                <a:lnTo>
                  <a:pt x="1090167" y="31750"/>
                </a:lnTo>
                <a:lnTo>
                  <a:pt x="1134352" y="31750"/>
                </a:lnTo>
                <a:lnTo>
                  <a:pt x="116065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58946" y="439547"/>
            <a:ext cx="1160780" cy="779780"/>
          </a:xfrm>
          <a:custGeom>
            <a:avLst/>
            <a:gdLst/>
            <a:ahLst/>
            <a:cxnLst/>
            <a:rect l="l" t="t" r="r" b="b"/>
            <a:pathLst>
              <a:path w="1160779" h="779780">
                <a:moveTo>
                  <a:pt x="1076134" y="738548"/>
                </a:moveTo>
                <a:lnTo>
                  <a:pt x="1033906" y="740917"/>
                </a:lnTo>
                <a:lnTo>
                  <a:pt x="1160652" y="779652"/>
                </a:lnTo>
                <a:lnTo>
                  <a:pt x="1134352" y="747902"/>
                </a:lnTo>
                <a:lnTo>
                  <a:pt x="1090167" y="747902"/>
                </a:lnTo>
                <a:lnTo>
                  <a:pt x="1076134" y="738548"/>
                </a:lnTo>
                <a:close/>
              </a:path>
              <a:path w="1160779" h="779780">
                <a:moveTo>
                  <a:pt x="1097214" y="737365"/>
                </a:moveTo>
                <a:lnTo>
                  <a:pt x="1076134" y="738548"/>
                </a:lnTo>
                <a:lnTo>
                  <a:pt x="1090167" y="747902"/>
                </a:lnTo>
                <a:lnTo>
                  <a:pt x="1097214" y="737365"/>
                </a:lnTo>
                <a:close/>
              </a:path>
              <a:path w="1160779" h="779780">
                <a:moveTo>
                  <a:pt x="1076070" y="677544"/>
                </a:moveTo>
                <a:lnTo>
                  <a:pt x="1090223" y="717459"/>
                </a:lnTo>
                <a:lnTo>
                  <a:pt x="1104264" y="726820"/>
                </a:lnTo>
                <a:lnTo>
                  <a:pt x="1090167" y="747902"/>
                </a:lnTo>
                <a:lnTo>
                  <a:pt x="1134352" y="747902"/>
                </a:lnTo>
                <a:lnTo>
                  <a:pt x="1076070" y="677544"/>
                </a:lnTo>
                <a:close/>
              </a:path>
              <a:path w="1160779" h="779780">
                <a:moveTo>
                  <a:pt x="14097" y="0"/>
                </a:moveTo>
                <a:lnTo>
                  <a:pt x="0" y="21208"/>
                </a:lnTo>
                <a:lnTo>
                  <a:pt x="1076134" y="738548"/>
                </a:lnTo>
                <a:lnTo>
                  <a:pt x="1097214" y="737365"/>
                </a:lnTo>
                <a:lnTo>
                  <a:pt x="1090223" y="717459"/>
                </a:lnTo>
                <a:lnTo>
                  <a:pt x="14097" y="0"/>
                </a:lnTo>
                <a:close/>
              </a:path>
              <a:path w="1160779" h="779780">
                <a:moveTo>
                  <a:pt x="1090223" y="717459"/>
                </a:moveTo>
                <a:lnTo>
                  <a:pt x="1097257" y="737299"/>
                </a:lnTo>
                <a:lnTo>
                  <a:pt x="1104264" y="726820"/>
                </a:lnTo>
                <a:lnTo>
                  <a:pt x="1090223" y="71745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06746" y="457200"/>
            <a:ext cx="1160780" cy="779780"/>
          </a:xfrm>
          <a:custGeom>
            <a:avLst/>
            <a:gdLst/>
            <a:ahLst/>
            <a:cxnLst/>
            <a:rect l="l" t="t" r="r" b="b"/>
            <a:pathLst>
              <a:path w="1160779" h="779780">
                <a:moveTo>
                  <a:pt x="1076134" y="41104"/>
                </a:moveTo>
                <a:lnTo>
                  <a:pt x="0" y="758444"/>
                </a:lnTo>
                <a:lnTo>
                  <a:pt x="14097" y="779652"/>
                </a:lnTo>
                <a:lnTo>
                  <a:pt x="1090223" y="62193"/>
                </a:lnTo>
                <a:lnTo>
                  <a:pt x="1097257" y="42353"/>
                </a:lnTo>
                <a:lnTo>
                  <a:pt x="1076134" y="41104"/>
                </a:lnTo>
                <a:close/>
              </a:path>
              <a:path w="1160779" h="779780">
                <a:moveTo>
                  <a:pt x="1134352" y="31750"/>
                </a:moveTo>
                <a:lnTo>
                  <a:pt x="1090167" y="31750"/>
                </a:lnTo>
                <a:lnTo>
                  <a:pt x="1104264" y="52832"/>
                </a:lnTo>
                <a:lnTo>
                  <a:pt x="1090223" y="62193"/>
                </a:lnTo>
                <a:lnTo>
                  <a:pt x="1076070" y="102108"/>
                </a:lnTo>
                <a:lnTo>
                  <a:pt x="1134352" y="31750"/>
                </a:lnTo>
                <a:close/>
              </a:path>
              <a:path w="1160779" h="779780">
                <a:moveTo>
                  <a:pt x="1097257" y="42353"/>
                </a:moveTo>
                <a:lnTo>
                  <a:pt x="1090223" y="62193"/>
                </a:lnTo>
                <a:lnTo>
                  <a:pt x="1104264" y="52832"/>
                </a:lnTo>
                <a:lnTo>
                  <a:pt x="1097257" y="42353"/>
                </a:lnTo>
                <a:close/>
              </a:path>
              <a:path w="1160779" h="779780">
                <a:moveTo>
                  <a:pt x="1090167" y="31750"/>
                </a:moveTo>
                <a:lnTo>
                  <a:pt x="1076134" y="41104"/>
                </a:lnTo>
                <a:lnTo>
                  <a:pt x="1097214" y="42287"/>
                </a:lnTo>
                <a:lnTo>
                  <a:pt x="1090167" y="31750"/>
                </a:lnTo>
                <a:close/>
              </a:path>
              <a:path w="1160779" h="779780">
                <a:moveTo>
                  <a:pt x="1160652" y="0"/>
                </a:moveTo>
                <a:lnTo>
                  <a:pt x="1033906" y="38735"/>
                </a:lnTo>
                <a:lnTo>
                  <a:pt x="1076134" y="41104"/>
                </a:lnTo>
                <a:lnTo>
                  <a:pt x="1090167" y="31750"/>
                </a:lnTo>
                <a:lnTo>
                  <a:pt x="1134352" y="31750"/>
                </a:lnTo>
                <a:lnTo>
                  <a:pt x="116065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06946" y="439547"/>
            <a:ext cx="1160780" cy="779780"/>
          </a:xfrm>
          <a:custGeom>
            <a:avLst/>
            <a:gdLst/>
            <a:ahLst/>
            <a:cxnLst/>
            <a:rect l="l" t="t" r="r" b="b"/>
            <a:pathLst>
              <a:path w="1160779" h="779780">
                <a:moveTo>
                  <a:pt x="1076134" y="738548"/>
                </a:moveTo>
                <a:lnTo>
                  <a:pt x="1033906" y="740917"/>
                </a:lnTo>
                <a:lnTo>
                  <a:pt x="1160652" y="779652"/>
                </a:lnTo>
                <a:lnTo>
                  <a:pt x="1134352" y="747902"/>
                </a:lnTo>
                <a:lnTo>
                  <a:pt x="1090168" y="747902"/>
                </a:lnTo>
                <a:lnTo>
                  <a:pt x="1076134" y="738548"/>
                </a:lnTo>
                <a:close/>
              </a:path>
              <a:path w="1160779" h="779780">
                <a:moveTo>
                  <a:pt x="1097214" y="737365"/>
                </a:moveTo>
                <a:lnTo>
                  <a:pt x="1076134" y="738548"/>
                </a:lnTo>
                <a:lnTo>
                  <a:pt x="1090168" y="747902"/>
                </a:lnTo>
                <a:lnTo>
                  <a:pt x="1097214" y="737365"/>
                </a:lnTo>
                <a:close/>
              </a:path>
              <a:path w="1160779" h="779780">
                <a:moveTo>
                  <a:pt x="1076071" y="677544"/>
                </a:moveTo>
                <a:lnTo>
                  <a:pt x="1090223" y="717459"/>
                </a:lnTo>
                <a:lnTo>
                  <a:pt x="1104264" y="726820"/>
                </a:lnTo>
                <a:lnTo>
                  <a:pt x="1090168" y="747902"/>
                </a:lnTo>
                <a:lnTo>
                  <a:pt x="1134352" y="747902"/>
                </a:lnTo>
                <a:lnTo>
                  <a:pt x="1076071" y="677544"/>
                </a:lnTo>
                <a:close/>
              </a:path>
              <a:path w="1160779" h="779780">
                <a:moveTo>
                  <a:pt x="14097" y="0"/>
                </a:moveTo>
                <a:lnTo>
                  <a:pt x="0" y="21208"/>
                </a:lnTo>
                <a:lnTo>
                  <a:pt x="1076134" y="738548"/>
                </a:lnTo>
                <a:lnTo>
                  <a:pt x="1097214" y="737365"/>
                </a:lnTo>
                <a:lnTo>
                  <a:pt x="1090223" y="717459"/>
                </a:lnTo>
                <a:lnTo>
                  <a:pt x="14097" y="0"/>
                </a:lnTo>
                <a:close/>
              </a:path>
              <a:path w="1160779" h="779780">
                <a:moveTo>
                  <a:pt x="1090223" y="717459"/>
                </a:moveTo>
                <a:lnTo>
                  <a:pt x="1097257" y="737299"/>
                </a:lnTo>
                <a:lnTo>
                  <a:pt x="1104264" y="726820"/>
                </a:lnTo>
                <a:lnTo>
                  <a:pt x="1090223" y="71745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07201" y="1524000"/>
            <a:ext cx="1160780" cy="703580"/>
          </a:xfrm>
          <a:custGeom>
            <a:avLst/>
            <a:gdLst/>
            <a:ahLst/>
            <a:cxnLst/>
            <a:rect l="l" t="t" r="r" b="b"/>
            <a:pathLst>
              <a:path w="1160779" h="703580">
                <a:moveTo>
                  <a:pt x="1073979" y="37044"/>
                </a:moveTo>
                <a:lnTo>
                  <a:pt x="0" y="681482"/>
                </a:lnTo>
                <a:lnTo>
                  <a:pt x="13081" y="703199"/>
                </a:lnTo>
                <a:lnTo>
                  <a:pt x="1087071" y="58754"/>
                </a:lnTo>
                <a:lnTo>
                  <a:pt x="1094994" y="39242"/>
                </a:lnTo>
                <a:lnTo>
                  <a:pt x="1073979" y="37044"/>
                </a:lnTo>
                <a:close/>
              </a:path>
              <a:path w="1160779" h="703580">
                <a:moveTo>
                  <a:pt x="1134609" y="28321"/>
                </a:moveTo>
                <a:lnTo>
                  <a:pt x="1088517" y="28321"/>
                </a:lnTo>
                <a:lnTo>
                  <a:pt x="1101598" y="50037"/>
                </a:lnTo>
                <a:lnTo>
                  <a:pt x="1087071" y="58754"/>
                </a:lnTo>
                <a:lnTo>
                  <a:pt x="1071118" y="98044"/>
                </a:lnTo>
                <a:lnTo>
                  <a:pt x="1134609" y="28321"/>
                </a:lnTo>
                <a:close/>
              </a:path>
              <a:path w="1160779" h="703580">
                <a:moveTo>
                  <a:pt x="1088517" y="28321"/>
                </a:moveTo>
                <a:lnTo>
                  <a:pt x="1073979" y="37044"/>
                </a:lnTo>
                <a:lnTo>
                  <a:pt x="1094994" y="39242"/>
                </a:lnTo>
                <a:lnTo>
                  <a:pt x="1087071" y="58754"/>
                </a:lnTo>
                <a:lnTo>
                  <a:pt x="1101598" y="50037"/>
                </a:lnTo>
                <a:lnTo>
                  <a:pt x="1088517" y="28321"/>
                </a:lnTo>
                <a:close/>
              </a:path>
              <a:path w="1160779" h="703580">
                <a:moveTo>
                  <a:pt x="1160399" y="0"/>
                </a:moveTo>
                <a:lnTo>
                  <a:pt x="1031875" y="32638"/>
                </a:lnTo>
                <a:lnTo>
                  <a:pt x="1073979" y="37044"/>
                </a:lnTo>
                <a:lnTo>
                  <a:pt x="1088517" y="28321"/>
                </a:lnTo>
                <a:lnTo>
                  <a:pt x="1134609" y="28321"/>
                </a:lnTo>
                <a:lnTo>
                  <a:pt x="116039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82820" y="1430019"/>
            <a:ext cx="1084580" cy="779780"/>
          </a:xfrm>
          <a:custGeom>
            <a:avLst/>
            <a:gdLst/>
            <a:ahLst/>
            <a:cxnLst/>
            <a:rect l="l" t="t" r="r" b="b"/>
            <a:pathLst>
              <a:path w="1084579" h="779780">
                <a:moveTo>
                  <a:pt x="1001371" y="735966"/>
                </a:moveTo>
                <a:lnTo>
                  <a:pt x="959103" y="736980"/>
                </a:lnTo>
                <a:lnTo>
                  <a:pt x="1084579" y="779779"/>
                </a:lnTo>
                <a:lnTo>
                  <a:pt x="1058315" y="745870"/>
                </a:lnTo>
                <a:lnTo>
                  <a:pt x="1015238" y="745870"/>
                </a:lnTo>
                <a:lnTo>
                  <a:pt x="1001371" y="735966"/>
                </a:lnTo>
                <a:close/>
              </a:path>
              <a:path w="1084579" h="779780">
                <a:moveTo>
                  <a:pt x="1016226" y="715351"/>
                </a:moveTo>
                <a:lnTo>
                  <a:pt x="1022603" y="735456"/>
                </a:lnTo>
                <a:lnTo>
                  <a:pt x="1001371" y="735966"/>
                </a:lnTo>
                <a:lnTo>
                  <a:pt x="1015238" y="745870"/>
                </a:lnTo>
                <a:lnTo>
                  <a:pt x="1029969" y="725169"/>
                </a:lnTo>
                <a:lnTo>
                  <a:pt x="1016226" y="715351"/>
                </a:lnTo>
                <a:close/>
              </a:path>
              <a:path w="1084579" h="779780">
                <a:moveTo>
                  <a:pt x="1003426" y="675004"/>
                </a:moveTo>
                <a:lnTo>
                  <a:pt x="1016226" y="715351"/>
                </a:lnTo>
                <a:lnTo>
                  <a:pt x="1029969" y="725169"/>
                </a:lnTo>
                <a:lnTo>
                  <a:pt x="1015238" y="745870"/>
                </a:lnTo>
                <a:lnTo>
                  <a:pt x="1058315" y="745870"/>
                </a:lnTo>
                <a:lnTo>
                  <a:pt x="1003426" y="675004"/>
                </a:lnTo>
                <a:close/>
              </a:path>
              <a:path w="1084579" h="779780">
                <a:moveTo>
                  <a:pt x="14858" y="0"/>
                </a:moveTo>
                <a:lnTo>
                  <a:pt x="0" y="20700"/>
                </a:lnTo>
                <a:lnTo>
                  <a:pt x="1001371" y="735966"/>
                </a:lnTo>
                <a:lnTo>
                  <a:pt x="1022603" y="735456"/>
                </a:lnTo>
                <a:lnTo>
                  <a:pt x="1016226" y="715351"/>
                </a:lnTo>
                <a:lnTo>
                  <a:pt x="1485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07363" y="1507363"/>
            <a:ext cx="626745" cy="1464945"/>
          </a:xfrm>
          <a:custGeom>
            <a:avLst/>
            <a:gdLst/>
            <a:ahLst/>
            <a:cxnLst/>
            <a:rect l="l" t="t" r="r" b="b"/>
            <a:pathLst>
              <a:path w="626744" h="1464945">
                <a:moveTo>
                  <a:pt x="541782" y="1362202"/>
                </a:moveTo>
                <a:lnTo>
                  <a:pt x="626237" y="1464437"/>
                </a:lnTo>
                <a:lnTo>
                  <a:pt x="619193" y="1399159"/>
                </a:lnTo>
                <a:lnTo>
                  <a:pt x="584962" y="1399159"/>
                </a:lnTo>
                <a:lnTo>
                  <a:pt x="578393" y="1383558"/>
                </a:lnTo>
                <a:lnTo>
                  <a:pt x="541782" y="1362202"/>
                </a:lnTo>
                <a:close/>
              </a:path>
              <a:path w="626744" h="1464945">
                <a:moveTo>
                  <a:pt x="578393" y="1383558"/>
                </a:moveTo>
                <a:lnTo>
                  <a:pt x="584962" y="1399159"/>
                </a:lnTo>
                <a:lnTo>
                  <a:pt x="596645" y="1394206"/>
                </a:lnTo>
                <a:lnTo>
                  <a:pt x="578393" y="1383558"/>
                </a:lnTo>
                <a:close/>
              </a:path>
              <a:path w="626744" h="1464945">
                <a:moveTo>
                  <a:pt x="612013" y="1332611"/>
                </a:moveTo>
                <a:lnTo>
                  <a:pt x="601769" y="1373671"/>
                </a:lnTo>
                <a:lnTo>
                  <a:pt x="608330" y="1389252"/>
                </a:lnTo>
                <a:lnTo>
                  <a:pt x="584962" y="1399159"/>
                </a:lnTo>
                <a:lnTo>
                  <a:pt x="619193" y="1399159"/>
                </a:lnTo>
                <a:lnTo>
                  <a:pt x="612013" y="1332611"/>
                </a:lnTo>
                <a:close/>
              </a:path>
              <a:path w="626744" h="1464945">
                <a:moveTo>
                  <a:pt x="23368" y="0"/>
                </a:moveTo>
                <a:lnTo>
                  <a:pt x="0" y="9906"/>
                </a:lnTo>
                <a:lnTo>
                  <a:pt x="578393" y="1383558"/>
                </a:lnTo>
                <a:lnTo>
                  <a:pt x="596645" y="1394206"/>
                </a:lnTo>
                <a:lnTo>
                  <a:pt x="601769" y="1373671"/>
                </a:lnTo>
                <a:lnTo>
                  <a:pt x="23368" y="0"/>
                </a:lnTo>
                <a:close/>
              </a:path>
              <a:path w="626744" h="1464945">
                <a:moveTo>
                  <a:pt x="601769" y="1373671"/>
                </a:moveTo>
                <a:lnTo>
                  <a:pt x="596645" y="1394206"/>
                </a:lnTo>
                <a:lnTo>
                  <a:pt x="608330" y="1389252"/>
                </a:lnTo>
                <a:lnTo>
                  <a:pt x="601769" y="1373671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49500" y="3162300"/>
            <a:ext cx="2451100" cy="76200"/>
          </a:xfrm>
          <a:custGeom>
            <a:avLst/>
            <a:gdLst/>
            <a:ahLst/>
            <a:cxnLst/>
            <a:rect l="l" t="t" r="r" b="b"/>
            <a:pathLst>
              <a:path w="2451100" h="76200">
                <a:moveTo>
                  <a:pt x="2374900" y="38100"/>
                </a:moveTo>
                <a:lnTo>
                  <a:pt x="2324100" y="76200"/>
                </a:lnTo>
                <a:lnTo>
                  <a:pt x="2408766" y="50800"/>
                </a:lnTo>
                <a:lnTo>
                  <a:pt x="2374900" y="50800"/>
                </a:lnTo>
                <a:lnTo>
                  <a:pt x="2374900" y="38100"/>
                </a:lnTo>
                <a:close/>
              </a:path>
              <a:path w="2451100" h="76200">
                <a:moveTo>
                  <a:pt x="2357966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357966" y="50800"/>
                </a:lnTo>
                <a:lnTo>
                  <a:pt x="2374900" y="38100"/>
                </a:lnTo>
                <a:lnTo>
                  <a:pt x="2357966" y="25400"/>
                </a:lnTo>
                <a:close/>
              </a:path>
              <a:path w="2451100" h="76200">
                <a:moveTo>
                  <a:pt x="2408766" y="25400"/>
                </a:moveTo>
                <a:lnTo>
                  <a:pt x="2374900" y="25400"/>
                </a:lnTo>
                <a:lnTo>
                  <a:pt x="2374900" y="50800"/>
                </a:lnTo>
                <a:lnTo>
                  <a:pt x="2408766" y="50800"/>
                </a:lnTo>
                <a:lnTo>
                  <a:pt x="2451100" y="38100"/>
                </a:lnTo>
                <a:lnTo>
                  <a:pt x="2408766" y="25400"/>
                </a:lnTo>
                <a:close/>
              </a:path>
              <a:path w="2451100" h="76200">
                <a:moveTo>
                  <a:pt x="2324100" y="0"/>
                </a:moveTo>
                <a:lnTo>
                  <a:pt x="2374900" y="38100"/>
                </a:lnTo>
                <a:lnTo>
                  <a:pt x="2374900" y="25400"/>
                </a:lnTo>
                <a:lnTo>
                  <a:pt x="2408766" y="25400"/>
                </a:lnTo>
                <a:lnTo>
                  <a:pt x="23241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39892" y="2438400"/>
            <a:ext cx="704215" cy="780415"/>
          </a:xfrm>
          <a:custGeom>
            <a:avLst/>
            <a:gdLst/>
            <a:ahLst/>
            <a:cxnLst/>
            <a:rect l="l" t="t" r="r" b="b"/>
            <a:pathLst>
              <a:path w="704214" h="780414">
                <a:moveTo>
                  <a:pt x="652727" y="56652"/>
                </a:moveTo>
                <a:lnTo>
                  <a:pt x="631881" y="60770"/>
                </a:lnTo>
                <a:lnTo>
                  <a:pt x="0" y="762888"/>
                </a:lnTo>
                <a:lnTo>
                  <a:pt x="18796" y="779907"/>
                </a:lnTo>
                <a:lnTo>
                  <a:pt x="650876" y="77706"/>
                </a:lnTo>
                <a:lnTo>
                  <a:pt x="652775" y="56694"/>
                </a:lnTo>
                <a:close/>
              </a:path>
              <a:path w="704214" h="780414">
                <a:moveTo>
                  <a:pt x="676946" y="56641"/>
                </a:moveTo>
                <a:lnTo>
                  <a:pt x="652780" y="56641"/>
                </a:lnTo>
                <a:lnTo>
                  <a:pt x="662178" y="65150"/>
                </a:lnTo>
                <a:lnTo>
                  <a:pt x="650876" y="77706"/>
                </a:lnTo>
                <a:lnTo>
                  <a:pt x="647065" y="119887"/>
                </a:lnTo>
                <a:lnTo>
                  <a:pt x="676946" y="56641"/>
                </a:lnTo>
                <a:close/>
              </a:path>
              <a:path w="704214" h="780414">
                <a:moveTo>
                  <a:pt x="652775" y="56694"/>
                </a:moveTo>
                <a:lnTo>
                  <a:pt x="650876" y="77706"/>
                </a:lnTo>
                <a:lnTo>
                  <a:pt x="662178" y="65150"/>
                </a:lnTo>
                <a:lnTo>
                  <a:pt x="652775" y="56694"/>
                </a:lnTo>
                <a:close/>
              </a:path>
              <a:path w="704214" h="780414">
                <a:moveTo>
                  <a:pt x="703707" y="0"/>
                </a:moveTo>
                <a:lnTo>
                  <a:pt x="590423" y="68961"/>
                </a:lnTo>
                <a:lnTo>
                  <a:pt x="631881" y="60770"/>
                </a:lnTo>
                <a:lnTo>
                  <a:pt x="643255" y="48133"/>
                </a:lnTo>
                <a:lnTo>
                  <a:pt x="680966" y="48133"/>
                </a:lnTo>
                <a:lnTo>
                  <a:pt x="703707" y="0"/>
                </a:lnTo>
                <a:close/>
              </a:path>
              <a:path w="704214" h="780414">
                <a:moveTo>
                  <a:pt x="643255" y="48133"/>
                </a:moveTo>
                <a:lnTo>
                  <a:pt x="631881" y="60770"/>
                </a:lnTo>
                <a:lnTo>
                  <a:pt x="652727" y="56652"/>
                </a:lnTo>
                <a:lnTo>
                  <a:pt x="643255" y="48133"/>
                </a:lnTo>
                <a:close/>
              </a:path>
              <a:path w="704214" h="780414">
                <a:moveTo>
                  <a:pt x="680966" y="48133"/>
                </a:moveTo>
                <a:lnTo>
                  <a:pt x="643255" y="48133"/>
                </a:lnTo>
                <a:lnTo>
                  <a:pt x="652727" y="56652"/>
                </a:lnTo>
                <a:lnTo>
                  <a:pt x="676946" y="56641"/>
                </a:lnTo>
                <a:lnTo>
                  <a:pt x="680966" y="48133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977644" y="354279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12594" y="1268983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01444" y="1943862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25697" y="2717038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36975" y="354279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44900" y="1410462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02478" y="400253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61228" y="1391157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55332" y="278079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64553" y="1497583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49190" y="2488438"/>
            <a:ext cx="525145" cy="9569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8610">
              <a:lnSpc>
                <a:spcPts val="366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60"/>
              </a:lnSpc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30094" y="4653533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92475" y="4653533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54475" y="4653533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16728" y="4653533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8728" y="4653533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40728" y="4653533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03109" y="4653533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09559" y="4653533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30450" y="4572000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0" y="641350"/>
                </a:moveTo>
                <a:lnTo>
                  <a:pt x="641350" y="641350"/>
                </a:lnTo>
                <a:lnTo>
                  <a:pt x="6413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DFA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24200" y="4572000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0" y="641350"/>
                </a:moveTo>
                <a:lnTo>
                  <a:pt x="641350" y="641350"/>
                </a:lnTo>
                <a:lnTo>
                  <a:pt x="6413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DFA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54450" y="4572000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0" y="641350"/>
                </a:moveTo>
                <a:lnTo>
                  <a:pt x="641350" y="641350"/>
                </a:lnTo>
                <a:lnTo>
                  <a:pt x="6413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DFA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10200" y="4572000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0" y="641350"/>
                </a:moveTo>
                <a:lnTo>
                  <a:pt x="641350" y="641350"/>
                </a:lnTo>
                <a:lnTo>
                  <a:pt x="6413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DFA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7039609" y="4653533"/>
            <a:ext cx="40576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spc="-204" b="1">
                <a:solidFill>
                  <a:srgbClr val="570093"/>
                </a:solidFill>
                <a:latin typeface="Times New Roman"/>
                <a:cs typeface="Times New Roman"/>
              </a:rPr>
              <a:t>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23459" y="4653533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570093"/>
                </a:solidFill>
                <a:latin typeface="Times New Roman"/>
                <a:cs typeface="Times New Roman"/>
              </a:rPr>
              <a:t>5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172200" y="4572000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0" y="641350"/>
                </a:moveTo>
                <a:lnTo>
                  <a:pt x="641350" y="641350"/>
                </a:lnTo>
                <a:lnTo>
                  <a:pt x="6413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DFA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96200" y="4572000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0" y="641350"/>
                </a:moveTo>
                <a:lnTo>
                  <a:pt x="641350" y="641350"/>
                </a:lnTo>
                <a:lnTo>
                  <a:pt x="6413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DFA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995159" y="5339282"/>
            <a:ext cx="457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18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32905" y="5339282"/>
            <a:ext cx="457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18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470905" y="5339282"/>
            <a:ext cx="457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18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40275" y="5339282"/>
            <a:ext cx="457834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18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46525" y="5339282"/>
            <a:ext cx="457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18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216275" y="5339282"/>
            <a:ext cx="457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18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22270" y="5339282"/>
            <a:ext cx="457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18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60270" y="5339282"/>
            <a:ext cx="457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9900FF"/>
                </a:solidFill>
                <a:latin typeface="Times New Roman"/>
                <a:cs typeface="Times New Roman"/>
              </a:rPr>
              <a:t>18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140450" y="5257800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0" y="641350"/>
                </a:moveTo>
                <a:lnTo>
                  <a:pt x="641350" y="641350"/>
                </a:lnTo>
                <a:lnTo>
                  <a:pt x="6413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DFA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934200" y="5257800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0" y="641350"/>
                </a:moveTo>
                <a:lnTo>
                  <a:pt x="641350" y="641350"/>
                </a:lnTo>
                <a:lnTo>
                  <a:pt x="6413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DFA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4838700" y="5339282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570093"/>
                </a:solidFill>
                <a:latin typeface="Times New Roman"/>
                <a:cs typeface="Times New Roman"/>
              </a:rPr>
              <a:t>8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362200" y="5257800"/>
            <a:ext cx="609600" cy="641350"/>
          </a:xfrm>
          <a:custGeom>
            <a:avLst/>
            <a:gdLst/>
            <a:ahLst/>
            <a:cxnLst/>
            <a:rect l="l" t="t" r="r" b="b"/>
            <a:pathLst>
              <a:path w="609600" h="641350">
                <a:moveTo>
                  <a:pt x="0" y="641350"/>
                </a:moveTo>
                <a:lnTo>
                  <a:pt x="609600" y="641350"/>
                </a:lnTo>
                <a:lnTo>
                  <a:pt x="60960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DFA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124200" y="5257800"/>
            <a:ext cx="609600" cy="641350"/>
          </a:xfrm>
          <a:custGeom>
            <a:avLst/>
            <a:gdLst/>
            <a:ahLst/>
            <a:cxnLst/>
            <a:rect l="l" t="t" r="r" b="b"/>
            <a:pathLst>
              <a:path w="609600" h="641350">
                <a:moveTo>
                  <a:pt x="0" y="641350"/>
                </a:moveTo>
                <a:lnTo>
                  <a:pt x="609600" y="641350"/>
                </a:lnTo>
                <a:lnTo>
                  <a:pt x="60960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DFA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410200" y="5257800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0" y="641350"/>
                </a:moveTo>
                <a:lnTo>
                  <a:pt x="641350" y="641350"/>
                </a:lnTo>
                <a:lnTo>
                  <a:pt x="6413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DFA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86200" y="5257800"/>
            <a:ext cx="609600" cy="641350"/>
          </a:xfrm>
          <a:custGeom>
            <a:avLst/>
            <a:gdLst/>
            <a:ahLst/>
            <a:cxnLst/>
            <a:rect l="l" t="t" r="r" b="b"/>
            <a:pathLst>
              <a:path w="609600" h="641350">
                <a:moveTo>
                  <a:pt x="0" y="641350"/>
                </a:moveTo>
                <a:lnTo>
                  <a:pt x="609600" y="641350"/>
                </a:lnTo>
                <a:lnTo>
                  <a:pt x="60960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DFA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600200" y="5257800"/>
            <a:ext cx="609600" cy="641350"/>
          </a:xfrm>
          <a:custGeom>
            <a:avLst/>
            <a:gdLst/>
            <a:ahLst/>
            <a:cxnLst/>
            <a:rect l="l" t="t" r="r" b="b"/>
            <a:pathLst>
              <a:path w="609600" h="641350">
                <a:moveTo>
                  <a:pt x="0" y="641350"/>
                </a:moveTo>
                <a:lnTo>
                  <a:pt x="609600" y="641350"/>
                </a:lnTo>
                <a:lnTo>
                  <a:pt x="60960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DFAE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679450" y="3810000"/>
          <a:ext cx="7715250" cy="2139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835"/>
                <a:gridCol w="762000"/>
                <a:gridCol w="762000"/>
                <a:gridCol w="762000"/>
                <a:gridCol w="762000"/>
                <a:gridCol w="74295"/>
                <a:gridCol w="655954"/>
                <a:gridCol w="786764"/>
                <a:gridCol w="761364"/>
                <a:gridCol w="78739"/>
                <a:gridCol w="681990"/>
                <a:gridCol w="764540"/>
              </a:tblGrid>
              <a:tr h="717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a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b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c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d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43840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e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f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g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13995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h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k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0662">
                <a:tc>
                  <a:txBody>
                    <a:bodyPr/>
                    <a:lstStyle/>
                    <a:p>
                      <a:pPr algn="ctr" marL="84455">
                        <a:lnSpc>
                          <a:spcPts val="5485"/>
                        </a:lnSpc>
                      </a:pPr>
                      <a:r>
                        <a:rPr dirty="0" sz="4800" spc="-5" b="1">
                          <a:latin typeface="Times New Roman"/>
                          <a:cs typeface="Times New Roman"/>
                        </a:rPr>
                        <a:t>ve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3600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FAEFF"/>
                      </a:solidFill>
                      <a:prstDash val="solid"/>
                    </a:lnB>
                    <a:solidFill>
                      <a:srgbClr val="C573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60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73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</a:tr>
              <a:tr h="705090">
                <a:tc>
                  <a:txBody>
                    <a:bodyPr/>
                    <a:lstStyle/>
                    <a:p>
                      <a:pPr algn="ctr" marL="84455">
                        <a:lnSpc>
                          <a:spcPts val="5450"/>
                        </a:lnSpc>
                      </a:pPr>
                      <a:r>
                        <a:rPr dirty="0" sz="4800" spc="-5" b="1">
                          <a:latin typeface="Times New Roman"/>
                          <a:cs typeface="Times New Roman"/>
                        </a:rPr>
                        <a:t>vl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FAEFF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C573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DFAE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3600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3" name="object 83"/>
          <p:cNvSpPr txBox="1"/>
          <p:nvPr/>
        </p:nvSpPr>
        <p:spPr>
          <a:xfrm>
            <a:off x="596290" y="6121400"/>
            <a:ext cx="73247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9080" algn="l"/>
              </a:tabLst>
            </a:pPr>
            <a:r>
              <a:rPr dirty="0" sz="3200" spc="15" b="1">
                <a:solidFill>
                  <a:srgbClr val="0000FF"/>
                </a:solidFill>
                <a:latin typeface="Microsoft JhengHei"/>
                <a:cs typeface="Microsoft JhengHei"/>
              </a:rPr>
              <a:t>拓扑</a:t>
            </a:r>
            <a:r>
              <a:rPr dirty="0" sz="3200" spc="5" b="1">
                <a:solidFill>
                  <a:srgbClr val="0000FF"/>
                </a:solidFill>
                <a:latin typeface="Microsoft JhengHei"/>
                <a:cs typeface="Microsoft JhengHei"/>
              </a:rPr>
              <a:t>有序序</a:t>
            </a:r>
            <a:r>
              <a:rPr dirty="0" sz="3200" spc="20" b="1">
                <a:solidFill>
                  <a:srgbClr val="0000FF"/>
                </a:solidFill>
                <a:latin typeface="Microsoft JhengHei"/>
                <a:cs typeface="Microsoft JhengHei"/>
              </a:rPr>
              <a:t>列</a:t>
            </a: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:	</a:t>
            </a:r>
            <a:r>
              <a:rPr dirty="0" sz="3200" b="1">
                <a:solidFill>
                  <a:srgbClr val="CC0000"/>
                </a:solidFill>
                <a:latin typeface="Times New Roman"/>
                <a:cs typeface="Times New Roman"/>
              </a:rPr>
              <a:t>a - d - f - c - b - e - h - g -</a:t>
            </a:r>
            <a:r>
              <a:rPr dirty="0" sz="3200" spc="-16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CC000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79450" y="368300"/>
          <a:ext cx="7715250" cy="2139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835"/>
                <a:gridCol w="762000"/>
                <a:gridCol w="762000"/>
                <a:gridCol w="762000"/>
                <a:gridCol w="762000"/>
                <a:gridCol w="762000"/>
                <a:gridCol w="756920"/>
                <a:gridCol w="762000"/>
                <a:gridCol w="762000"/>
                <a:gridCol w="765175"/>
              </a:tblGrid>
              <a:tr h="717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a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b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c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d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e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f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g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h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5535"/>
                        </a:lnSpc>
                      </a:pPr>
                      <a:r>
                        <a:rPr dirty="0" sz="4800" b="1">
                          <a:latin typeface="Times New Roman"/>
                          <a:cs typeface="Times New Roman"/>
                        </a:rPr>
                        <a:t>k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0662">
                <a:tc>
                  <a:txBody>
                    <a:bodyPr/>
                    <a:lstStyle/>
                    <a:p>
                      <a:pPr algn="ctr" marL="84455">
                        <a:lnSpc>
                          <a:spcPts val="5485"/>
                        </a:lnSpc>
                      </a:pPr>
                      <a:r>
                        <a:rPr dirty="0" sz="4800" spc="-5" b="1">
                          <a:latin typeface="Times New Roman"/>
                          <a:cs typeface="Times New Roman"/>
                        </a:rPr>
                        <a:t>ve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3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93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3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3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3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3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36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3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3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36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5090">
                <a:tc>
                  <a:txBody>
                    <a:bodyPr/>
                    <a:lstStyle/>
                    <a:p>
                      <a:pPr algn="ctr" marL="84455">
                        <a:lnSpc>
                          <a:spcPts val="5450"/>
                        </a:lnSpc>
                      </a:pPr>
                      <a:r>
                        <a:rPr dirty="0" sz="4800" spc="-5" b="1">
                          <a:latin typeface="Times New Roman"/>
                          <a:cs typeface="Times New Roman"/>
                        </a:rPr>
                        <a:t>vl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3600" b="1">
                          <a:solidFill>
                            <a:srgbClr val="570093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7837" y="3048054"/>
          <a:ext cx="8307705" cy="335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"/>
                <a:gridCol w="400685"/>
                <a:gridCol w="704850"/>
                <a:gridCol w="704215"/>
                <a:gridCol w="704850"/>
                <a:gridCol w="704849"/>
                <a:gridCol w="709929"/>
                <a:gridCol w="704850"/>
                <a:gridCol w="704850"/>
                <a:gridCol w="704850"/>
                <a:gridCol w="709929"/>
                <a:gridCol w="704850"/>
                <a:gridCol w="708025"/>
              </a:tblGrid>
              <a:tr h="526357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ts val="4045"/>
                        </a:lnSpc>
                      </a:pPr>
                      <a:r>
                        <a:rPr dirty="0" sz="3550" b="1">
                          <a:latin typeface="Times New Roman"/>
                          <a:cs typeface="Times New Roman"/>
                        </a:rPr>
                        <a:t>ab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8755">
                        <a:lnSpc>
                          <a:spcPts val="4045"/>
                        </a:lnSpc>
                      </a:pPr>
                      <a:r>
                        <a:rPr dirty="0" sz="3550" b="1">
                          <a:latin typeface="Times New Roman"/>
                          <a:cs typeface="Times New Roman"/>
                        </a:rPr>
                        <a:t>ac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1120">
                        <a:lnSpc>
                          <a:spcPts val="4045"/>
                        </a:lnSpc>
                      </a:pPr>
                      <a:r>
                        <a:rPr dirty="0" sz="3550" spc="15" b="1">
                          <a:latin typeface="Times New Roman"/>
                          <a:cs typeface="Times New Roman"/>
                        </a:rPr>
                        <a:t>ad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4045"/>
                        </a:lnSpc>
                      </a:pPr>
                      <a:r>
                        <a:rPr dirty="0" sz="3550" b="1">
                          <a:latin typeface="Times New Roman"/>
                          <a:cs typeface="Times New Roman"/>
                        </a:rPr>
                        <a:t>be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4045"/>
                        </a:lnSpc>
                      </a:pPr>
                      <a:r>
                        <a:rPr dirty="0" sz="3550" spc="20" b="1">
                          <a:latin typeface="Times New Roman"/>
                          <a:cs typeface="Times New Roman"/>
                        </a:rPr>
                        <a:t>ce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4045"/>
                        </a:lnSpc>
                      </a:pPr>
                      <a:r>
                        <a:rPr dirty="0" sz="3550" spc="15" b="1">
                          <a:latin typeface="Times New Roman"/>
                          <a:cs typeface="Times New Roman"/>
                        </a:rPr>
                        <a:t>df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8755">
                        <a:lnSpc>
                          <a:spcPts val="4045"/>
                        </a:lnSpc>
                      </a:pPr>
                      <a:r>
                        <a:rPr dirty="0" sz="3550" spc="5" b="1">
                          <a:latin typeface="Times New Roman"/>
                          <a:cs typeface="Times New Roman"/>
                        </a:rPr>
                        <a:t>eg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4045"/>
                        </a:lnSpc>
                      </a:pPr>
                      <a:r>
                        <a:rPr dirty="0" sz="3550" spc="20" b="1">
                          <a:latin typeface="Times New Roman"/>
                          <a:cs typeface="Times New Roman"/>
                        </a:rPr>
                        <a:t>eh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4045"/>
                        </a:lnSpc>
                      </a:pPr>
                      <a:r>
                        <a:rPr dirty="0" sz="3550" spc="15" b="1">
                          <a:latin typeface="Times New Roman"/>
                          <a:cs typeface="Times New Roman"/>
                        </a:rPr>
                        <a:t>fh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4045"/>
                        </a:lnSpc>
                      </a:pPr>
                      <a:r>
                        <a:rPr dirty="0" sz="3550" spc="40" b="1">
                          <a:latin typeface="Times New Roman"/>
                          <a:cs typeface="Times New Roman"/>
                        </a:rPr>
                        <a:t>gk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4045"/>
                        </a:lnSpc>
                      </a:pPr>
                      <a:r>
                        <a:rPr dirty="0" sz="3550" spc="40" b="1">
                          <a:latin typeface="Times New Roman"/>
                          <a:cs typeface="Times New Roman"/>
                        </a:rPr>
                        <a:t>hk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9649">
                <a:tc gridSpan="2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3550" b="1">
                          <a:latin typeface="Microsoft YaHei"/>
                          <a:cs typeface="Microsoft YaHei"/>
                        </a:rPr>
                        <a:t>权</a:t>
                      </a:r>
                      <a:endParaRPr sz="3550">
                        <a:latin typeface="Microsoft YaHei"/>
                        <a:cs typeface="Microsoft YaHei"/>
                      </a:endParaRPr>
                    </a:p>
                  </a:txBody>
                  <a:tcPr marL="0" marR="0" marB="0" marT="1079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4310">
                        <a:lnSpc>
                          <a:spcPts val="5465"/>
                        </a:lnSpc>
                      </a:pPr>
                      <a:r>
                        <a:rPr dirty="0" sz="475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4310">
                        <a:lnSpc>
                          <a:spcPts val="5465"/>
                        </a:lnSpc>
                      </a:pPr>
                      <a:r>
                        <a:rPr dirty="0" sz="475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5465"/>
                        </a:lnSpc>
                      </a:pPr>
                      <a:r>
                        <a:rPr dirty="0" sz="475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4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9865">
                        <a:lnSpc>
                          <a:spcPts val="5465"/>
                        </a:lnSpc>
                      </a:pPr>
                      <a:r>
                        <a:rPr dirty="0" sz="475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5465"/>
                        </a:lnSpc>
                      </a:pPr>
                      <a:r>
                        <a:rPr dirty="0" sz="475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4310">
                        <a:lnSpc>
                          <a:spcPts val="5465"/>
                        </a:lnSpc>
                      </a:pPr>
                      <a:r>
                        <a:rPr dirty="0" sz="475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ts val="5465"/>
                        </a:lnSpc>
                      </a:pPr>
                      <a:r>
                        <a:rPr dirty="0" sz="475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5465"/>
                        </a:lnSpc>
                      </a:pPr>
                      <a:r>
                        <a:rPr dirty="0" sz="475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4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5465"/>
                        </a:lnSpc>
                      </a:pPr>
                      <a:r>
                        <a:rPr dirty="0" sz="475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5465"/>
                        </a:lnSpc>
                      </a:pPr>
                      <a:r>
                        <a:rPr dirty="0" sz="475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5465"/>
                        </a:lnSpc>
                      </a:pPr>
                      <a:r>
                        <a:rPr dirty="0" sz="475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9558">
                <a:tc gridSpan="2">
                  <a:txBody>
                    <a:bodyPr/>
                    <a:lstStyle/>
                    <a:p>
                      <a:pPr marL="151765" marR="3175">
                        <a:lnSpc>
                          <a:spcPts val="4145"/>
                        </a:lnSpc>
                      </a:pPr>
                      <a:r>
                        <a:rPr dirty="0" sz="3550" b="1">
                          <a:latin typeface="Times New Roman"/>
                          <a:cs typeface="Times New Roman"/>
                        </a:rPr>
                        <a:t>e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3600" b="1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76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3600" b="1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3600" b="1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3600" b="1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3600" b="1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08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3600" b="1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3600" b="1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3600" b="1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3600" b="1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3600" spc="-5" b="1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8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3600" spc="-5" b="1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9314">
                <a:tc gridSpan="2">
                  <a:txBody>
                    <a:bodyPr/>
                    <a:lstStyle/>
                    <a:p>
                      <a:pPr algn="ctr" marR="6350">
                        <a:lnSpc>
                          <a:spcPts val="4105"/>
                        </a:lnSpc>
                      </a:pPr>
                      <a:r>
                        <a:rPr dirty="0" sz="3550" b="1">
                          <a:latin typeface="Times New Roman"/>
                          <a:cs typeface="Times New Roman"/>
                        </a:rPr>
                        <a:t>l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3600" b="1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764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3600" b="1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3600" b="1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3600" b="1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3600" b="1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1454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3600" b="1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3600" b="1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3600" b="1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3600" b="1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3600" b="1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89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3600" b="1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7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223581" y="5815684"/>
            <a:ext cx="491490" cy="485775"/>
          </a:xfrm>
          <a:custGeom>
            <a:avLst/>
            <a:gdLst/>
            <a:ahLst/>
            <a:cxnLst/>
            <a:rect l="l" t="t" r="r" b="b"/>
            <a:pathLst>
              <a:path w="491489" h="485775">
                <a:moveTo>
                  <a:pt x="0" y="485337"/>
                </a:moveTo>
                <a:lnTo>
                  <a:pt x="491005" y="485337"/>
                </a:lnTo>
                <a:lnTo>
                  <a:pt x="491005" y="0"/>
                </a:lnTo>
                <a:lnTo>
                  <a:pt x="0" y="0"/>
                </a:lnTo>
                <a:lnTo>
                  <a:pt x="0" y="485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94295" y="5807092"/>
            <a:ext cx="40640" cy="494030"/>
          </a:xfrm>
          <a:custGeom>
            <a:avLst/>
            <a:gdLst/>
            <a:ahLst/>
            <a:cxnLst/>
            <a:rect l="l" t="t" r="r" b="b"/>
            <a:pathLst>
              <a:path w="40639" h="494029">
                <a:moveTo>
                  <a:pt x="0" y="8596"/>
                </a:moveTo>
                <a:lnTo>
                  <a:pt x="0" y="493929"/>
                </a:lnTo>
                <a:lnTo>
                  <a:pt x="40559" y="493929"/>
                </a:lnTo>
                <a:lnTo>
                  <a:pt x="40559" y="28623"/>
                </a:lnTo>
                <a:lnTo>
                  <a:pt x="20279" y="28623"/>
                </a:lnTo>
                <a:lnTo>
                  <a:pt x="0" y="8596"/>
                </a:lnTo>
                <a:close/>
              </a:path>
              <a:path w="40639" h="494029">
                <a:moveTo>
                  <a:pt x="31864" y="0"/>
                </a:moveTo>
                <a:lnTo>
                  <a:pt x="20279" y="0"/>
                </a:lnTo>
                <a:lnTo>
                  <a:pt x="20279" y="28623"/>
                </a:lnTo>
                <a:lnTo>
                  <a:pt x="40559" y="28623"/>
                </a:lnTo>
                <a:lnTo>
                  <a:pt x="40559" y="8596"/>
                </a:lnTo>
                <a:lnTo>
                  <a:pt x="31864" y="0"/>
                </a:lnTo>
                <a:close/>
              </a:path>
              <a:path w="40639" h="494029">
                <a:moveTo>
                  <a:pt x="40559" y="0"/>
                </a:moveTo>
                <a:lnTo>
                  <a:pt x="31864" y="0"/>
                </a:lnTo>
                <a:lnTo>
                  <a:pt x="40559" y="8596"/>
                </a:lnTo>
                <a:lnTo>
                  <a:pt x="40559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03304" y="5807092"/>
            <a:ext cx="511809" cy="29209"/>
          </a:xfrm>
          <a:custGeom>
            <a:avLst/>
            <a:gdLst/>
            <a:ahLst/>
            <a:cxnLst/>
            <a:rect l="l" t="t" r="r" b="b"/>
            <a:pathLst>
              <a:path w="511810" h="29210">
                <a:moveTo>
                  <a:pt x="511270" y="0"/>
                </a:moveTo>
                <a:lnTo>
                  <a:pt x="8693" y="0"/>
                </a:lnTo>
                <a:lnTo>
                  <a:pt x="0" y="8596"/>
                </a:lnTo>
                <a:lnTo>
                  <a:pt x="40554" y="8596"/>
                </a:lnTo>
                <a:lnTo>
                  <a:pt x="20277" y="28623"/>
                </a:lnTo>
                <a:lnTo>
                  <a:pt x="511270" y="28623"/>
                </a:lnTo>
                <a:lnTo>
                  <a:pt x="511270" y="0"/>
                </a:lnTo>
                <a:close/>
              </a:path>
              <a:path w="511810" h="29210">
                <a:moveTo>
                  <a:pt x="8693" y="0"/>
                </a:moveTo>
                <a:lnTo>
                  <a:pt x="0" y="0"/>
                </a:lnTo>
                <a:lnTo>
                  <a:pt x="0" y="8596"/>
                </a:lnTo>
                <a:lnTo>
                  <a:pt x="8693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03304" y="5815689"/>
            <a:ext cx="40640" cy="505459"/>
          </a:xfrm>
          <a:custGeom>
            <a:avLst/>
            <a:gdLst/>
            <a:ahLst/>
            <a:cxnLst/>
            <a:rect l="l" t="t" r="r" b="b"/>
            <a:pathLst>
              <a:path w="40639" h="505460">
                <a:moveTo>
                  <a:pt x="0" y="485332"/>
                </a:moveTo>
                <a:lnTo>
                  <a:pt x="0" y="505376"/>
                </a:lnTo>
                <a:lnTo>
                  <a:pt x="20277" y="505376"/>
                </a:lnTo>
                <a:lnTo>
                  <a:pt x="0" y="485332"/>
                </a:lnTo>
                <a:close/>
              </a:path>
              <a:path w="40639" h="505460">
                <a:moveTo>
                  <a:pt x="40554" y="0"/>
                </a:moveTo>
                <a:lnTo>
                  <a:pt x="0" y="0"/>
                </a:lnTo>
                <a:lnTo>
                  <a:pt x="0" y="485332"/>
                </a:lnTo>
                <a:lnTo>
                  <a:pt x="20277" y="505376"/>
                </a:lnTo>
                <a:lnTo>
                  <a:pt x="20277" y="465288"/>
                </a:lnTo>
                <a:lnTo>
                  <a:pt x="40554" y="465288"/>
                </a:lnTo>
                <a:lnTo>
                  <a:pt x="40554" y="0"/>
                </a:lnTo>
                <a:close/>
              </a:path>
              <a:path w="40639" h="505460">
                <a:moveTo>
                  <a:pt x="40554" y="465288"/>
                </a:moveTo>
                <a:lnTo>
                  <a:pt x="20277" y="465288"/>
                </a:lnTo>
                <a:lnTo>
                  <a:pt x="40554" y="485332"/>
                </a:lnTo>
                <a:lnTo>
                  <a:pt x="40554" y="465288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3581" y="6280977"/>
            <a:ext cx="511809" cy="40640"/>
          </a:xfrm>
          <a:custGeom>
            <a:avLst/>
            <a:gdLst/>
            <a:ahLst/>
            <a:cxnLst/>
            <a:rect l="l" t="t" r="r" b="b"/>
            <a:pathLst>
              <a:path w="511810" h="40639">
                <a:moveTo>
                  <a:pt x="490993" y="0"/>
                </a:moveTo>
                <a:lnTo>
                  <a:pt x="0" y="0"/>
                </a:lnTo>
                <a:lnTo>
                  <a:pt x="0" y="40087"/>
                </a:lnTo>
                <a:lnTo>
                  <a:pt x="490993" y="40087"/>
                </a:lnTo>
                <a:lnTo>
                  <a:pt x="511273" y="20044"/>
                </a:lnTo>
                <a:lnTo>
                  <a:pt x="470714" y="20044"/>
                </a:lnTo>
                <a:lnTo>
                  <a:pt x="490993" y="0"/>
                </a:lnTo>
                <a:close/>
              </a:path>
              <a:path w="511810" h="40639">
                <a:moveTo>
                  <a:pt x="511273" y="20044"/>
                </a:moveTo>
                <a:lnTo>
                  <a:pt x="490993" y="40087"/>
                </a:lnTo>
                <a:lnTo>
                  <a:pt x="511273" y="40087"/>
                </a:lnTo>
                <a:lnTo>
                  <a:pt x="511273" y="20044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3304" y="5807092"/>
            <a:ext cx="585470" cy="481330"/>
          </a:xfrm>
          <a:custGeom>
            <a:avLst/>
            <a:gdLst/>
            <a:ahLst/>
            <a:cxnLst/>
            <a:rect l="l" t="t" r="r" b="b"/>
            <a:pathLst>
              <a:path w="585470" h="481329">
                <a:moveTo>
                  <a:pt x="76764" y="170359"/>
                </a:moveTo>
                <a:lnTo>
                  <a:pt x="68074" y="180384"/>
                </a:lnTo>
                <a:lnTo>
                  <a:pt x="43451" y="204721"/>
                </a:lnTo>
                <a:lnTo>
                  <a:pt x="17380" y="227630"/>
                </a:lnTo>
                <a:lnTo>
                  <a:pt x="8690" y="237655"/>
                </a:lnTo>
                <a:lnTo>
                  <a:pt x="1448" y="244823"/>
                </a:lnTo>
                <a:lnTo>
                  <a:pt x="0" y="249110"/>
                </a:lnTo>
                <a:lnTo>
                  <a:pt x="10138" y="264850"/>
                </a:lnTo>
                <a:lnTo>
                  <a:pt x="30414" y="299220"/>
                </a:lnTo>
                <a:lnTo>
                  <a:pt x="56487" y="346465"/>
                </a:lnTo>
                <a:lnTo>
                  <a:pt x="63727" y="360782"/>
                </a:lnTo>
                <a:lnTo>
                  <a:pt x="70969" y="373667"/>
                </a:lnTo>
                <a:lnTo>
                  <a:pt x="76764" y="385121"/>
                </a:lnTo>
                <a:lnTo>
                  <a:pt x="91247" y="410892"/>
                </a:lnTo>
                <a:lnTo>
                  <a:pt x="98489" y="425208"/>
                </a:lnTo>
                <a:lnTo>
                  <a:pt x="110077" y="453841"/>
                </a:lnTo>
                <a:lnTo>
                  <a:pt x="114422" y="466727"/>
                </a:lnTo>
                <a:lnTo>
                  <a:pt x="117317" y="481043"/>
                </a:lnTo>
                <a:lnTo>
                  <a:pt x="136147" y="458137"/>
                </a:lnTo>
                <a:lnTo>
                  <a:pt x="153527" y="436663"/>
                </a:lnTo>
                <a:lnTo>
                  <a:pt x="182494" y="402300"/>
                </a:lnTo>
                <a:lnTo>
                  <a:pt x="210014" y="375098"/>
                </a:lnTo>
                <a:lnTo>
                  <a:pt x="221599" y="362213"/>
                </a:lnTo>
                <a:lnTo>
                  <a:pt x="238980" y="345034"/>
                </a:lnTo>
                <a:lnTo>
                  <a:pt x="160769" y="345034"/>
                </a:lnTo>
                <a:lnTo>
                  <a:pt x="152079" y="322126"/>
                </a:lnTo>
                <a:lnTo>
                  <a:pt x="143389" y="302082"/>
                </a:lnTo>
                <a:lnTo>
                  <a:pt x="137594" y="286334"/>
                </a:lnTo>
                <a:lnTo>
                  <a:pt x="130354" y="274880"/>
                </a:lnTo>
                <a:lnTo>
                  <a:pt x="124559" y="266279"/>
                </a:lnTo>
                <a:lnTo>
                  <a:pt x="120214" y="254849"/>
                </a:lnTo>
                <a:lnTo>
                  <a:pt x="112972" y="243395"/>
                </a:lnTo>
                <a:lnTo>
                  <a:pt x="107179" y="230487"/>
                </a:lnTo>
                <a:lnTo>
                  <a:pt x="92694" y="201864"/>
                </a:lnTo>
                <a:lnTo>
                  <a:pt x="85454" y="186124"/>
                </a:lnTo>
                <a:lnTo>
                  <a:pt x="76764" y="170359"/>
                </a:lnTo>
                <a:close/>
              </a:path>
              <a:path w="585470" h="481329">
                <a:moveTo>
                  <a:pt x="517074" y="0"/>
                </a:moveTo>
                <a:lnTo>
                  <a:pt x="502576" y="5714"/>
                </a:lnTo>
                <a:lnTo>
                  <a:pt x="485209" y="14311"/>
                </a:lnTo>
                <a:lnTo>
                  <a:pt x="467820" y="25765"/>
                </a:lnTo>
                <a:lnTo>
                  <a:pt x="450454" y="40077"/>
                </a:lnTo>
                <a:lnTo>
                  <a:pt x="433065" y="52960"/>
                </a:lnTo>
                <a:lnTo>
                  <a:pt x="415675" y="67296"/>
                </a:lnTo>
                <a:lnTo>
                  <a:pt x="399754" y="81607"/>
                </a:lnTo>
                <a:lnTo>
                  <a:pt x="385256" y="93062"/>
                </a:lnTo>
                <a:lnTo>
                  <a:pt x="311409" y="167502"/>
                </a:lnTo>
                <a:lnTo>
                  <a:pt x="272294" y="211890"/>
                </a:lnTo>
                <a:lnTo>
                  <a:pt x="256351" y="230487"/>
                </a:lnTo>
                <a:lnTo>
                  <a:pt x="244765" y="243395"/>
                </a:lnTo>
                <a:lnTo>
                  <a:pt x="234625" y="254849"/>
                </a:lnTo>
                <a:lnTo>
                  <a:pt x="223040" y="267732"/>
                </a:lnTo>
                <a:lnTo>
                  <a:pt x="202772" y="293493"/>
                </a:lnTo>
                <a:lnTo>
                  <a:pt x="191184" y="307809"/>
                </a:lnTo>
                <a:lnTo>
                  <a:pt x="170907" y="333580"/>
                </a:lnTo>
                <a:lnTo>
                  <a:pt x="160769" y="345034"/>
                </a:lnTo>
                <a:lnTo>
                  <a:pt x="238980" y="345034"/>
                </a:lnTo>
                <a:lnTo>
                  <a:pt x="250569" y="333580"/>
                </a:lnTo>
                <a:lnTo>
                  <a:pt x="270849" y="312105"/>
                </a:lnTo>
                <a:lnTo>
                  <a:pt x="295465" y="286334"/>
                </a:lnTo>
                <a:lnTo>
                  <a:pt x="322994" y="259135"/>
                </a:lnTo>
                <a:lnTo>
                  <a:pt x="350500" y="233369"/>
                </a:lnTo>
                <a:lnTo>
                  <a:pt x="376584" y="207604"/>
                </a:lnTo>
                <a:lnTo>
                  <a:pt x="401200" y="186124"/>
                </a:lnTo>
                <a:lnTo>
                  <a:pt x="421479" y="168930"/>
                </a:lnTo>
                <a:lnTo>
                  <a:pt x="440314" y="156047"/>
                </a:lnTo>
                <a:lnTo>
                  <a:pt x="460571" y="140307"/>
                </a:lnTo>
                <a:lnTo>
                  <a:pt x="524301" y="97348"/>
                </a:lnTo>
                <a:lnTo>
                  <a:pt x="566306" y="75868"/>
                </a:lnTo>
                <a:lnTo>
                  <a:pt x="585140" y="68725"/>
                </a:lnTo>
                <a:lnTo>
                  <a:pt x="583695" y="65843"/>
                </a:lnTo>
                <a:lnTo>
                  <a:pt x="577891" y="60128"/>
                </a:lnTo>
                <a:lnTo>
                  <a:pt x="569219" y="50102"/>
                </a:lnTo>
                <a:lnTo>
                  <a:pt x="559079" y="38648"/>
                </a:lnTo>
                <a:lnTo>
                  <a:pt x="535909" y="15740"/>
                </a:lnTo>
                <a:lnTo>
                  <a:pt x="525769" y="7143"/>
                </a:lnTo>
                <a:lnTo>
                  <a:pt x="517074" y="0"/>
                </a:lnTo>
                <a:close/>
              </a:path>
            </a:pathLst>
          </a:custGeom>
          <a:solidFill>
            <a:srgbClr val="DD00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66181" y="5815684"/>
            <a:ext cx="491490" cy="485775"/>
          </a:xfrm>
          <a:custGeom>
            <a:avLst/>
            <a:gdLst/>
            <a:ahLst/>
            <a:cxnLst/>
            <a:rect l="l" t="t" r="r" b="b"/>
            <a:pathLst>
              <a:path w="491489" h="485775">
                <a:moveTo>
                  <a:pt x="0" y="485337"/>
                </a:moveTo>
                <a:lnTo>
                  <a:pt x="491005" y="485337"/>
                </a:lnTo>
                <a:lnTo>
                  <a:pt x="491005" y="0"/>
                </a:lnTo>
                <a:lnTo>
                  <a:pt x="0" y="0"/>
                </a:lnTo>
                <a:lnTo>
                  <a:pt x="0" y="485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36895" y="5807092"/>
            <a:ext cx="40640" cy="494030"/>
          </a:xfrm>
          <a:custGeom>
            <a:avLst/>
            <a:gdLst/>
            <a:ahLst/>
            <a:cxnLst/>
            <a:rect l="l" t="t" r="r" b="b"/>
            <a:pathLst>
              <a:path w="40639" h="494029">
                <a:moveTo>
                  <a:pt x="0" y="8596"/>
                </a:moveTo>
                <a:lnTo>
                  <a:pt x="0" y="493929"/>
                </a:lnTo>
                <a:lnTo>
                  <a:pt x="40559" y="493929"/>
                </a:lnTo>
                <a:lnTo>
                  <a:pt x="40559" y="28623"/>
                </a:lnTo>
                <a:lnTo>
                  <a:pt x="20279" y="28623"/>
                </a:lnTo>
                <a:lnTo>
                  <a:pt x="0" y="8596"/>
                </a:lnTo>
                <a:close/>
              </a:path>
              <a:path w="40639" h="494029">
                <a:moveTo>
                  <a:pt x="31864" y="0"/>
                </a:moveTo>
                <a:lnTo>
                  <a:pt x="20279" y="0"/>
                </a:lnTo>
                <a:lnTo>
                  <a:pt x="20279" y="28623"/>
                </a:lnTo>
                <a:lnTo>
                  <a:pt x="40559" y="28623"/>
                </a:lnTo>
                <a:lnTo>
                  <a:pt x="40559" y="8596"/>
                </a:lnTo>
                <a:lnTo>
                  <a:pt x="31864" y="0"/>
                </a:lnTo>
                <a:close/>
              </a:path>
              <a:path w="40639" h="494029">
                <a:moveTo>
                  <a:pt x="40559" y="0"/>
                </a:moveTo>
                <a:lnTo>
                  <a:pt x="31864" y="0"/>
                </a:lnTo>
                <a:lnTo>
                  <a:pt x="40559" y="8596"/>
                </a:lnTo>
                <a:lnTo>
                  <a:pt x="40559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5904" y="5807092"/>
            <a:ext cx="511809" cy="29209"/>
          </a:xfrm>
          <a:custGeom>
            <a:avLst/>
            <a:gdLst/>
            <a:ahLst/>
            <a:cxnLst/>
            <a:rect l="l" t="t" r="r" b="b"/>
            <a:pathLst>
              <a:path w="511810" h="29210">
                <a:moveTo>
                  <a:pt x="511270" y="0"/>
                </a:moveTo>
                <a:lnTo>
                  <a:pt x="8693" y="0"/>
                </a:lnTo>
                <a:lnTo>
                  <a:pt x="0" y="8596"/>
                </a:lnTo>
                <a:lnTo>
                  <a:pt x="40554" y="8596"/>
                </a:lnTo>
                <a:lnTo>
                  <a:pt x="20277" y="28623"/>
                </a:lnTo>
                <a:lnTo>
                  <a:pt x="511270" y="28623"/>
                </a:lnTo>
                <a:lnTo>
                  <a:pt x="511270" y="0"/>
                </a:lnTo>
                <a:close/>
              </a:path>
              <a:path w="511810" h="29210">
                <a:moveTo>
                  <a:pt x="8693" y="0"/>
                </a:moveTo>
                <a:lnTo>
                  <a:pt x="0" y="0"/>
                </a:lnTo>
                <a:lnTo>
                  <a:pt x="0" y="8596"/>
                </a:lnTo>
                <a:lnTo>
                  <a:pt x="8693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5904" y="5815689"/>
            <a:ext cx="40640" cy="505459"/>
          </a:xfrm>
          <a:custGeom>
            <a:avLst/>
            <a:gdLst/>
            <a:ahLst/>
            <a:cxnLst/>
            <a:rect l="l" t="t" r="r" b="b"/>
            <a:pathLst>
              <a:path w="40640" h="505460">
                <a:moveTo>
                  <a:pt x="0" y="485332"/>
                </a:moveTo>
                <a:lnTo>
                  <a:pt x="0" y="505376"/>
                </a:lnTo>
                <a:lnTo>
                  <a:pt x="20277" y="505376"/>
                </a:lnTo>
                <a:lnTo>
                  <a:pt x="0" y="485332"/>
                </a:lnTo>
                <a:close/>
              </a:path>
              <a:path w="40640" h="505460">
                <a:moveTo>
                  <a:pt x="40554" y="0"/>
                </a:moveTo>
                <a:lnTo>
                  <a:pt x="0" y="0"/>
                </a:lnTo>
                <a:lnTo>
                  <a:pt x="0" y="485332"/>
                </a:lnTo>
                <a:lnTo>
                  <a:pt x="20277" y="505376"/>
                </a:lnTo>
                <a:lnTo>
                  <a:pt x="20277" y="465288"/>
                </a:lnTo>
                <a:lnTo>
                  <a:pt x="40554" y="465288"/>
                </a:lnTo>
                <a:lnTo>
                  <a:pt x="40554" y="0"/>
                </a:lnTo>
                <a:close/>
              </a:path>
              <a:path w="40640" h="505460">
                <a:moveTo>
                  <a:pt x="40554" y="465288"/>
                </a:moveTo>
                <a:lnTo>
                  <a:pt x="20277" y="465288"/>
                </a:lnTo>
                <a:lnTo>
                  <a:pt x="40554" y="485332"/>
                </a:lnTo>
                <a:lnTo>
                  <a:pt x="40554" y="465288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66181" y="6280977"/>
            <a:ext cx="511809" cy="40640"/>
          </a:xfrm>
          <a:custGeom>
            <a:avLst/>
            <a:gdLst/>
            <a:ahLst/>
            <a:cxnLst/>
            <a:rect l="l" t="t" r="r" b="b"/>
            <a:pathLst>
              <a:path w="511810" h="40639">
                <a:moveTo>
                  <a:pt x="490993" y="0"/>
                </a:moveTo>
                <a:lnTo>
                  <a:pt x="0" y="0"/>
                </a:lnTo>
                <a:lnTo>
                  <a:pt x="0" y="40087"/>
                </a:lnTo>
                <a:lnTo>
                  <a:pt x="490993" y="40087"/>
                </a:lnTo>
                <a:lnTo>
                  <a:pt x="511273" y="20044"/>
                </a:lnTo>
                <a:lnTo>
                  <a:pt x="470714" y="20044"/>
                </a:lnTo>
                <a:lnTo>
                  <a:pt x="490993" y="0"/>
                </a:lnTo>
                <a:close/>
              </a:path>
              <a:path w="511810" h="40639">
                <a:moveTo>
                  <a:pt x="511273" y="20044"/>
                </a:moveTo>
                <a:lnTo>
                  <a:pt x="490993" y="40087"/>
                </a:lnTo>
                <a:lnTo>
                  <a:pt x="511273" y="40087"/>
                </a:lnTo>
                <a:lnTo>
                  <a:pt x="511273" y="20044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45904" y="5807092"/>
            <a:ext cx="585470" cy="481330"/>
          </a:xfrm>
          <a:custGeom>
            <a:avLst/>
            <a:gdLst/>
            <a:ahLst/>
            <a:cxnLst/>
            <a:rect l="l" t="t" r="r" b="b"/>
            <a:pathLst>
              <a:path w="585469" h="481329">
                <a:moveTo>
                  <a:pt x="76764" y="170359"/>
                </a:moveTo>
                <a:lnTo>
                  <a:pt x="68074" y="180384"/>
                </a:lnTo>
                <a:lnTo>
                  <a:pt x="43451" y="204721"/>
                </a:lnTo>
                <a:lnTo>
                  <a:pt x="17380" y="227630"/>
                </a:lnTo>
                <a:lnTo>
                  <a:pt x="8690" y="237655"/>
                </a:lnTo>
                <a:lnTo>
                  <a:pt x="1448" y="244823"/>
                </a:lnTo>
                <a:lnTo>
                  <a:pt x="0" y="249110"/>
                </a:lnTo>
                <a:lnTo>
                  <a:pt x="10138" y="264850"/>
                </a:lnTo>
                <a:lnTo>
                  <a:pt x="30414" y="299220"/>
                </a:lnTo>
                <a:lnTo>
                  <a:pt x="56487" y="346465"/>
                </a:lnTo>
                <a:lnTo>
                  <a:pt x="63727" y="360782"/>
                </a:lnTo>
                <a:lnTo>
                  <a:pt x="70969" y="373667"/>
                </a:lnTo>
                <a:lnTo>
                  <a:pt x="76764" y="385121"/>
                </a:lnTo>
                <a:lnTo>
                  <a:pt x="91247" y="410892"/>
                </a:lnTo>
                <a:lnTo>
                  <a:pt x="98489" y="425208"/>
                </a:lnTo>
                <a:lnTo>
                  <a:pt x="110077" y="453841"/>
                </a:lnTo>
                <a:lnTo>
                  <a:pt x="114422" y="466727"/>
                </a:lnTo>
                <a:lnTo>
                  <a:pt x="117317" y="481043"/>
                </a:lnTo>
                <a:lnTo>
                  <a:pt x="136147" y="458137"/>
                </a:lnTo>
                <a:lnTo>
                  <a:pt x="153527" y="436663"/>
                </a:lnTo>
                <a:lnTo>
                  <a:pt x="182494" y="402300"/>
                </a:lnTo>
                <a:lnTo>
                  <a:pt x="210014" y="375098"/>
                </a:lnTo>
                <a:lnTo>
                  <a:pt x="221599" y="362213"/>
                </a:lnTo>
                <a:lnTo>
                  <a:pt x="238980" y="345034"/>
                </a:lnTo>
                <a:lnTo>
                  <a:pt x="160769" y="345034"/>
                </a:lnTo>
                <a:lnTo>
                  <a:pt x="152079" y="322126"/>
                </a:lnTo>
                <a:lnTo>
                  <a:pt x="143389" y="302082"/>
                </a:lnTo>
                <a:lnTo>
                  <a:pt x="137594" y="286334"/>
                </a:lnTo>
                <a:lnTo>
                  <a:pt x="130354" y="274880"/>
                </a:lnTo>
                <a:lnTo>
                  <a:pt x="124559" y="266279"/>
                </a:lnTo>
                <a:lnTo>
                  <a:pt x="120214" y="254849"/>
                </a:lnTo>
                <a:lnTo>
                  <a:pt x="112972" y="243395"/>
                </a:lnTo>
                <a:lnTo>
                  <a:pt x="107179" y="230487"/>
                </a:lnTo>
                <a:lnTo>
                  <a:pt x="92694" y="201864"/>
                </a:lnTo>
                <a:lnTo>
                  <a:pt x="85454" y="186124"/>
                </a:lnTo>
                <a:lnTo>
                  <a:pt x="76764" y="170359"/>
                </a:lnTo>
                <a:close/>
              </a:path>
              <a:path w="585469" h="481329">
                <a:moveTo>
                  <a:pt x="517074" y="0"/>
                </a:moveTo>
                <a:lnTo>
                  <a:pt x="502576" y="5714"/>
                </a:lnTo>
                <a:lnTo>
                  <a:pt x="485209" y="14311"/>
                </a:lnTo>
                <a:lnTo>
                  <a:pt x="467820" y="25765"/>
                </a:lnTo>
                <a:lnTo>
                  <a:pt x="450454" y="40077"/>
                </a:lnTo>
                <a:lnTo>
                  <a:pt x="433065" y="52960"/>
                </a:lnTo>
                <a:lnTo>
                  <a:pt x="415675" y="67296"/>
                </a:lnTo>
                <a:lnTo>
                  <a:pt x="399754" y="81607"/>
                </a:lnTo>
                <a:lnTo>
                  <a:pt x="385256" y="93062"/>
                </a:lnTo>
                <a:lnTo>
                  <a:pt x="311409" y="167502"/>
                </a:lnTo>
                <a:lnTo>
                  <a:pt x="272294" y="211890"/>
                </a:lnTo>
                <a:lnTo>
                  <a:pt x="256351" y="230487"/>
                </a:lnTo>
                <a:lnTo>
                  <a:pt x="244765" y="243395"/>
                </a:lnTo>
                <a:lnTo>
                  <a:pt x="234625" y="254849"/>
                </a:lnTo>
                <a:lnTo>
                  <a:pt x="223040" y="267732"/>
                </a:lnTo>
                <a:lnTo>
                  <a:pt x="202772" y="293493"/>
                </a:lnTo>
                <a:lnTo>
                  <a:pt x="191184" y="307809"/>
                </a:lnTo>
                <a:lnTo>
                  <a:pt x="170907" y="333580"/>
                </a:lnTo>
                <a:lnTo>
                  <a:pt x="160769" y="345034"/>
                </a:lnTo>
                <a:lnTo>
                  <a:pt x="238980" y="345034"/>
                </a:lnTo>
                <a:lnTo>
                  <a:pt x="250569" y="333580"/>
                </a:lnTo>
                <a:lnTo>
                  <a:pt x="270849" y="312105"/>
                </a:lnTo>
                <a:lnTo>
                  <a:pt x="295465" y="286334"/>
                </a:lnTo>
                <a:lnTo>
                  <a:pt x="322994" y="259135"/>
                </a:lnTo>
                <a:lnTo>
                  <a:pt x="350500" y="233369"/>
                </a:lnTo>
                <a:lnTo>
                  <a:pt x="376584" y="207604"/>
                </a:lnTo>
                <a:lnTo>
                  <a:pt x="401200" y="186124"/>
                </a:lnTo>
                <a:lnTo>
                  <a:pt x="421479" y="168930"/>
                </a:lnTo>
                <a:lnTo>
                  <a:pt x="440314" y="156047"/>
                </a:lnTo>
                <a:lnTo>
                  <a:pt x="460571" y="140307"/>
                </a:lnTo>
                <a:lnTo>
                  <a:pt x="524301" y="97348"/>
                </a:lnTo>
                <a:lnTo>
                  <a:pt x="566306" y="75868"/>
                </a:lnTo>
                <a:lnTo>
                  <a:pt x="585140" y="68725"/>
                </a:lnTo>
                <a:lnTo>
                  <a:pt x="583695" y="65843"/>
                </a:lnTo>
                <a:lnTo>
                  <a:pt x="577891" y="60128"/>
                </a:lnTo>
                <a:lnTo>
                  <a:pt x="569219" y="50102"/>
                </a:lnTo>
                <a:lnTo>
                  <a:pt x="559079" y="38648"/>
                </a:lnTo>
                <a:lnTo>
                  <a:pt x="535909" y="15740"/>
                </a:lnTo>
                <a:lnTo>
                  <a:pt x="525769" y="7143"/>
                </a:lnTo>
                <a:lnTo>
                  <a:pt x="517074" y="0"/>
                </a:lnTo>
                <a:close/>
              </a:path>
            </a:pathLst>
          </a:custGeom>
          <a:solidFill>
            <a:srgbClr val="DD00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42981" y="5815684"/>
            <a:ext cx="491490" cy="485775"/>
          </a:xfrm>
          <a:custGeom>
            <a:avLst/>
            <a:gdLst/>
            <a:ahLst/>
            <a:cxnLst/>
            <a:rect l="l" t="t" r="r" b="b"/>
            <a:pathLst>
              <a:path w="491490" h="485775">
                <a:moveTo>
                  <a:pt x="0" y="485337"/>
                </a:moveTo>
                <a:lnTo>
                  <a:pt x="491005" y="485337"/>
                </a:lnTo>
                <a:lnTo>
                  <a:pt x="491005" y="0"/>
                </a:lnTo>
                <a:lnTo>
                  <a:pt x="0" y="0"/>
                </a:lnTo>
                <a:lnTo>
                  <a:pt x="0" y="485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13695" y="5807092"/>
            <a:ext cx="40640" cy="494030"/>
          </a:xfrm>
          <a:custGeom>
            <a:avLst/>
            <a:gdLst/>
            <a:ahLst/>
            <a:cxnLst/>
            <a:rect l="l" t="t" r="r" b="b"/>
            <a:pathLst>
              <a:path w="40640" h="494029">
                <a:moveTo>
                  <a:pt x="0" y="8596"/>
                </a:moveTo>
                <a:lnTo>
                  <a:pt x="0" y="493929"/>
                </a:lnTo>
                <a:lnTo>
                  <a:pt x="40559" y="493929"/>
                </a:lnTo>
                <a:lnTo>
                  <a:pt x="40559" y="28623"/>
                </a:lnTo>
                <a:lnTo>
                  <a:pt x="20279" y="28623"/>
                </a:lnTo>
                <a:lnTo>
                  <a:pt x="0" y="8596"/>
                </a:lnTo>
                <a:close/>
              </a:path>
              <a:path w="40640" h="494029">
                <a:moveTo>
                  <a:pt x="31864" y="0"/>
                </a:moveTo>
                <a:lnTo>
                  <a:pt x="20279" y="0"/>
                </a:lnTo>
                <a:lnTo>
                  <a:pt x="20279" y="28623"/>
                </a:lnTo>
                <a:lnTo>
                  <a:pt x="40559" y="28623"/>
                </a:lnTo>
                <a:lnTo>
                  <a:pt x="40559" y="8596"/>
                </a:lnTo>
                <a:lnTo>
                  <a:pt x="31864" y="0"/>
                </a:lnTo>
                <a:close/>
              </a:path>
              <a:path w="40640" h="494029">
                <a:moveTo>
                  <a:pt x="40559" y="0"/>
                </a:moveTo>
                <a:lnTo>
                  <a:pt x="31864" y="0"/>
                </a:lnTo>
                <a:lnTo>
                  <a:pt x="40559" y="8596"/>
                </a:lnTo>
                <a:lnTo>
                  <a:pt x="40559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22704" y="5807092"/>
            <a:ext cx="511809" cy="29209"/>
          </a:xfrm>
          <a:custGeom>
            <a:avLst/>
            <a:gdLst/>
            <a:ahLst/>
            <a:cxnLst/>
            <a:rect l="l" t="t" r="r" b="b"/>
            <a:pathLst>
              <a:path w="511809" h="29210">
                <a:moveTo>
                  <a:pt x="511270" y="0"/>
                </a:moveTo>
                <a:lnTo>
                  <a:pt x="8693" y="0"/>
                </a:lnTo>
                <a:lnTo>
                  <a:pt x="0" y="8596"/>
                </a:lnTo>
                <a:lnTo>
                  <a:pt x="40554" y="8596"/>
                </a:lnTo>
                <a:lnTo>
                  <a:pt x="20277" y="28623"/>
                </a:lnTo>
                <a:lnTo>
                  <a:pt x="511270" y="28623"/>
                </a:lnTo>
                <a:lnTo>
                  <a:pt x="511270" y="0"/>
                </a:lnTo>
                <a:close/>
              </a:path>
              <a:path w="511809" h="29210">
                <a:moveTo>
                  <a:pt x="8693" y="0"/>
                </a:moveTo>
                <a:lnTo>
                  <a:pt x="0" y="0"/>
                </a:lnTo>
                <a:lnTo>
                  <a:pt x="0" y="8596"/>
                </a:lnTo>
                <a:lnTo>
                  <a:pt x="8693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22704" y="5815689"/>
            <a:ext cx="40640" cy="505459"/>
          </a:xfrm>
          <a:custGeom>
            <a:avLst/>
            <a:gdLst/>
            <a:ahLst/>
            <a:cxnLst/>
            <a:rect l="l" t="t" r="r" b="b"/>
            <a:pathLst>
              <a:path w="40639" h="505460">
                <a:moveTo>
                  <a:pt x="0" y="485332"/>
                </a:moveTo>
                <a:lnTo>
                  <a:pt x="0" y="505376"/>
                </a:lnTo>
                <a:lnTo>
                  <a:pt x="20277" y="505376"/>
                </a:lnTo>
                <a:lnTo>
                  <a:pt x="0" y="485332"/>
                </a:lnTo>
                <a:close/>
              </a:path>
              <a:path w="40639" h="505460">
                <a:moveTo>
                  <a:pt x="40554" y="0"/>
                </a:moveTo>
                <a:lnTo>
                  <a:pt x="0" y="0"/>
                </a:lnTo>
                <a:lnTo>
                  <a:pt x="0" y="485332"/>
                </a:lnTo>
                <a:lnTo>
                  <a:pt x="20277" y="505376"/>
                </a:lnTo>
                <a:lnTo>
                  <a:pt x="20277" y="465288"/>
                </a:lnTo>
                <a:lnTo>
                  <a:pt x="40554" y="465288"/>
                </a:lnTo>
                <a:lnTo>
                  <a:pt x="40554" y="0"/>
                </a:lnTo>
                <a:close/>
              </a:path>
              <a:path w="40639" h="505460">
                <a:moveTo>
                  <a:pt x="40554" y="465288"/>
                </a:moveTo>
                <a:lnTo>
                  <a:pt x="20277" y="465288"/>
                </a:lnTo>
                <a:lnTo>
                  <a:pt x="40554" y="485332"/>
                </a:lnTo>
                <a:lnTo>
                  <a:pt x="40554" y="465288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42981" y="6280977"/>
            <a:ext cx="511809" cy="40640"/>
          </a:xfrm>
          <a:custGeom>
            <a:avLst/>
            <a:gdLst/>
            <a:ahLst/>
            <a:cxnLst/>
            <a:rect l="l" t="t" r="r" b="b"/>
            <a:pathLst>
              <a:path w="511809" h="40639">
                <a:moveTo>
                  <a:pt x="490993" y="0"/>
                </a:moveTo>
                <a:lnTo>
                  <a:pt x="0" y="0"/>
                </a:lnTo>
                <a:lnTo>
                  <a:pt x="0" y="40087"/>
                </a:lnTo>
                <a:lnTo>
                  <a:pt x="490993" y="40087"/>
                </a:lnTo>
                <a:lnTo>
                  <a:pt x="511273" y="20044"/>
                </a:lnTo>
                <a:lnTo>
                  <a:pt x="470714" y="20044"/>
                </a:lnTo>
                <a:lnTo>
                  <a:pt x="490993" y="0"/>
                </a:lnTo>
                <a:close/>
              </a:path>
              <a:path w="511809" h="40639">
                <a:moveTo>
                  <a:pt x="511273" y="20044"/>
                </a:moveTo>
                <a:lnTo>
                  <a:pt x="490993" y="40087"/>
                </a:lnTo>
                <a:lnTo>
                  <a:pt x="511273" y="40087"/>
                </a:lnTo>
                <a:lnTo>
                  <a:pt x="511273" y="20044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22704" y="5807092"/>
            <a:ext cx="585470" cy="481330"/>
          </a:xfrm>
          <a:custGeom>
            <a:avLst/>
            <a:gdLst/>
            <a:ahLst/>
            <a:cxnLst/>
            <a:rect l="l" t="t" r="r" b="b"/>
            <a:pathLst>
              <a:path w="585470" h="481329">
                <a:moveTo>
                  <a:pt x="76764" y="170359"/>
                </a:moveTo>
                <a:lnTo>
                  <a:pt x="68074" y="180384"/>
                </a:lnTo>
                <a:lnTo>
                  <a:pt x="43451" y="204721"/>
                </a:lnTo>
                <a:lnTo>
                  <a:pt x="17380" y="227630"/>
                </a:lnTo>
                <a:lnTo>
                  <a:pt x="8690" y="237655"/>
                </a:lnTo>
                <a:lnTo>
                  <a:pt x="1448" y="244823"/>
                </a:lnTo>
                <a:lnTo>
                  <a:pt x="0" y="249110"/>
                </a:lnTo>
                <a:lnTo>
                  <a:pt x="10138" y="264850"/>
                </a:lnTo>
                <a:lnTo>
                  <a:pt x="30414" y="299220"/>
                </a:lnTo>
                <a:lnTo>
                  <a:pt x="56487" y="346465"/>
                </a:lnTo>
                <a:lnTo>
                  <a:pt x="63727" y="360782"/>
                </a:lnTo>
                <a:lnTo>
                  <a:pt x="70969" y="373667"/>
                </a:lnTo>
                <a:lnTo>
                  <a:pt x="76764" y="385121"/>
                </a:lnTo>
                <a:lnTo>
                  <a:pt x="91247" y="410892"/>
                </a:lnTo>
                <a:lnTo>
                  <a:pt x="98489" y="425208"/>
                </a:lnTo>
                <a:lnTo>
                  <a:pt x="110077" y="453841"/>
                </a:lnTo>
                <a:lnTo>
                  <a:pt x="114422" y="466727"/>
                </a:lnTo>
                <a:lnTo>
                  <a:pt x="117317" y="481043"/>
                </a:lnTo>
                <a:lnTo>
                  <a:pt x="136147" y="458137"/>
                </a:lnTo>
                <a:lnTo>
                  <a:pt x="153527" y="436663"/>
                </a:lnTo>
                <a:lnTo>
                  <a:pt x="182494" y="402300"/>
                </a:lnTo>
                <a:lnTo>
                  <a:pt x="210014" y="375098"/>
                </a:lnTo>
                <a:lnTo>
                  <a:pt x="221599" y="362213"/>
                </a:lnTo>
                <a:lnTo>
                  <a:pt x="238980" y="345034"/>
                </a:lnTo>
                <a:lnTo>
                  <a:pt x="160769" y="345034"/>
                </a:lnTo>
                <a:lnTo>
                  <a:pt x="152079" y="322126"/>
                </a:lnTo>
                <a:lnTo>
                  <a:pt x="143389" y="302082"/>
                </a:lnTo>
                <a:lnTo>
                  <a:pt x="137594" y="286334"/>
                </a:lnTo>
                <a:lnTo>
                  <a:pt x="130354" y="274880"/>
                </a:lnTo>
                <a:lnTo>
                  <a:pt x="124559" y="266279"/>
                </a:lnTo>
                <a:lnTo>
                  <a:pt x="120214" y="254849"/>
                </a:lnTo>
                <a:lnTo>
                  <a:pt x="112972" y="243395"/>
                </a:lnTo>
                <a:lnTo>
                  <a:pt x="107179" y="230487"/>
                </a:lnTo>
                <a:lnTo>
                  <a:pt x="92694" y="201864"/>
                </a:lnTo>
                <a:lnTo>
                  <a:pt x="85454" y="186124"/>
                </a:lnTo>
                <a:lnTo>
                  <a:pt x="76764" y="170359"/>
                </a:lnTo>
                <a:close/>
              </a:path>
              <a:path w="585470" h="481329">
                <a:moveTo>
                  <a:pt x="517074" y="0"/>
                </a:moveTo>
                <a:lnTo>
                  <a:pt x="502576" y="5714"/>
                </a:lnTo>
                <a:lnTo>
                  <a:pt x="485209" y="14311"/>
                </a:lnTo>
                <a:lnTo>
                  <a:pt x="467820" y="25765"/>
                </a:lnTo>
                <a:lnTo>
                  <a:pt x="450454" y="40077"/>
                </a:lnTo>
                <a:lnTo>
                  <a:pt x="433064" y="52960"/>
                </a:lnTo>
                <a:lnTo>
                  <a:pt x="415675" y="67296"/>
                </a:lnTo>
                <a:lnTo>
                  <a:pt x="399754" y="81607"/>
                </a:lnTo>
                <a:lnTo>
                  <a:pt x="385256" y="93062"/>
                </a:lnTo>
                <a:lnTo>
                  <a:pt x="311409" y="167502"/>
                </a:lnTo>
                <a:lnTo>
                  <a:pt x="272294" y="211890"/>
                </a:lnTo>
                <a:lnTo>
                  <a:pt x="256351" y="230487"/>
                </a:lnTo>
                <a:lnTo>
                  <a:pt x="244765" y="243395"/>
                </a:lnTo>
                <a:lnTo>
                  <a:pt x="234625" y="254849"/>
                </a:lnTo>
                <a:lnTo>
                  <a:pt x="223040" y="267732"/>
                </a:lnTo>
                <a:lnTo>
                  <a:pt x="202772" y="293493"/>
                </a:lnTo>
                <a:lnTo>
                  <a:pt x="191184" y="307809"/>
                </a:lnTo>
                <a:lnTo>
                  <a:pt x="170907" y="333580"/>
                </a:lnTo>
                <a:lnTo>
                  <a:pt x="160769" y="345034"/>
                </a:lnTo>
                <a:lnTo>
                  <a:pt x="238980" y="345034"/>
                </a:lnTo>
                <a:lnTo>
                  <a:pt x="250569" y="333580"/>
                </a:lnTo>
                <a:lnTo>
                  <a:pt x="270849" y="312105"/>
                </a:lnTo>
                <a:lnTo>
                  <a:pt x="295465" y="286334"/>
                </a:lnTo>
                <a:lnTo>
                  <a:pt x="322994" y="259135"/>
                </a:lnTo>
                <a:lnTo>
                  <a:pt x="350500" y="233369"/>
                </a:lnTo>
                <a:lnTo>
                  <a:pt x="376584" y="207604"/>
                </a:lnTo>
                <a:lnTo>
                  <a:pt x="401200" y="186124"/>
                </a:lnTo>
                <a:lnTo>
                  <a:pt x="421479" y="168930"/>
                </a:lnTo>
                <a:lnTo>
                  <a:pt x="440314" y="156047"/>
                </a:lnTo>
                <a:lnTo>
                  <a:pt x="460571" y="140307"/>
                </a:lnTo>
                <a:lnTo>
                  <a:pt x="524301" y="97348"/>
                </a:lnTo>
                <a:lnTo>
                  <a:pt x="566306" y="75868"/>
                </a:lnTo>
                <a:lnTo>
                  <a:pt x="585140" y="68725"/>
                </a:lnTo>
                <a:lnTo>
                  <a:pt x="583695" y="65843"/>
                </a:lnTo>
                <a:lnTo>
                  <a:pt x="577891" y="60128"/>
                </a:lnTo>
                <a:lnTo>
                  <a:pt x="569219" y="50102"/>
                </a:lnTo>
                <a:lnTo>
                  <a:pt x="559079" y="38648"/>
                </a:lnTo>
                <a:lnTo>
                  <a:pt x="535909" y="15740"/>
                </a:lnTo>
                <a:lnTo>
                  <a:pt x="525769" y="7143"/>
                </a:lnTo>
                <a:lnTo>
                  <a:pt x="517074" y="0"/>
                </a:lnTo>
                <a:close/>
              </a:path>
            </a:pathLst>
          </a:custGeom>
          <a:solidFill>
            <a:srgbClr val="DD00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76581" y="5815684"/>
            <a:ext cx="491490" cy="485775"/>
          </a:xfrm>
          <a:custGeom>
            <a:avLst/>
            <a:gdLst/>
            <a:ahLst/>
            <a:cxnLst/>
            <a:rect l="l" t="t" r="r" b="b"/>
            <a:pathLst>
              <a:path w="491490" h="485775">
                <a:moveTo>
                  <a:pt x="0" y="485337"/>
                </a:moveTo>
                <a:lnTo>
                  <a:pt x="491005" y="485337"/>
                </a:lnTo>
                <a:lnTo>
                  <a:pt x="491005" y="0"/>
                </a:lnTo>
                <a:lnTo>
                  <a:pt x="0" y="0"/>
                </a:lnTo>
                <a:lnTo>
                  <a:pt x="0" y="485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647295" y="5807092"/>
            <a:ext cx="40640" cy="494030"/>
          </a:xfrm>
          <a:custGeom>
            <a:avLst/>
            <a:gdLst/>
            <a:ahLst/>
            <a:cxnLst/>
            <a:rect l="l" t="t" r="r" b="b"/>
            <a:pathLst>
              <a:path w="40640" h="494029">
                <a:moveTo>
                  <a:pt x="0" y="8596"/>
                </a:moveTo>
                <a:lnTo>
                  <a:pt x="0" y="493929"/>
                </a:lnTo>
                <a:lnTo>
                  <a:pt x="40559" y="493929"/>
                </a:lnTo>
                <a:lnTo>
                  <a:pt x="40559" y="28623"/>
                </a:lnTo>
                <a:lnTo>
                  <a:pt x="20279" y="28623"/>
                </a:lnTo>
                <a:lnTo>
                  <a:pt x="0" y="8596"/>
                </a:lnTo>
                <a:close/>
              </a:path>
              <a:path w="40640" h="494029">
                <a:moveTo>
                  <a:pt x="31864" y="0"/>
                </a:moveTo>
                <a:lnTo>
                  <a:pt x="20279" y="0"/>
                </a:lnTo>
                <a:lnTo>
                  <a:pt x="20279" y="28623"/>
                </a:lnTo>
                <a:lnTo>
                  <a:pt x="40559" y="28623"/>
                </a:lnTo>
                <a:lnTo>
                  <a:pt x="40559" y="8596"/>
                </a:lnTo>
                <a:lnTo>
                  <a:pt x="31864" y="0"/>
                </a:lnTo>
                <a:close/>
              </a:path>
              <a:path w="40640" h="494029">
                <a:moveTo>
                  <a:pt x="40559" y="0"/>
                </a:moveTo>
                <a:lnTo>
                  <a:pt x="31864" y="0"/>
                </a:lnTo>
                <a:lnTo>
                  <a:pt x="40559" y="8596"/>
                </a:lnTo>
                <a:lnTo>
                  <a:pt x="40559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56304" y="5807092"/>
            <a:ext cx="511809" cy="29209"/>
          </a:xfrm>
          <a:custGeom>
            <a:avLst/>
            <a:gdLst/>
            <a:ahLst/>
            <a:cxnLst/>
            <a:rect l="l" t="t" r="r" b="b"/>
            <a:pathLst>
              <a:path w="511809" h="29210">
                <a:moveTo>
                  <a:pt x="511270" y="0"/>
                </a:moveTo>
                <a:lnTo>
                  <a:pt x="8693" y="0"/>
                </a:lnTo>
                <a:lnTo>
                  <a:pt x="0" y="8596"/>
                </a:lnTo>
                <a:lnTo>
                  <a:pt x="40554" y="8596"/>
                </a:lnTo>
                <a:lnTo>
                  <a:pt x="20277" y="28623"/>
                </a:lnTo>
                <a:lnTo>
                  <a:pt x="511270" y="28623"/>
                </a:lnTo>
                <a:lnTo>
                  <a:pt x="511270" y="0"/>
                </a:lnTo>
                <a:close/>
              </a:path>
              <a:path w="511809" h="29210">
                <a:moveTo>
                  <a:pt x="8693" y="0"/>
                </a:moveTo>
                <a:lnTo>
                  <a:pt x="0" y="0"/>
                </a:lnTo>
                <a:lnTo>
                  <a:pt x="0" y="8596"/>
                </a:lnTo>
                <a:lnTo>
                  <a:pt x="8693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56304" y="5815689"/>
            <a:ext cx="40640" cy="505459"/>
          </a:xfrm>
          <a:custGeom>
            <a:avLst/>
            <a:gdLst/>
            <a:ahLst/>
            <a:cxnLst/>
            <a:rect l="l" t="t" r="r" b="b"/>
            <a:pathLst>
              <a:path w="40640" h="505460">
                <a:moveTo>
                  <a:pt x="0" y="485332"/>
                </a:moveTo>
                <a:lnTo>
                  <a:pt x="0" y="505376"/>
                </a:lnTo>
                <a:lnTo>
                  <a:pt x="20277" y="505376"/>
                </a:lnTo>
                <a:lnTo>
                  <a:pt x="0" y="485332"/>
                </a:lnTo>
                <a:close/>
              </a:path>
              <a:path w="40640" h="505460">
                <a:moveTo>
                  <a:pt x="40554" y="0"/>
                </a:moveTo>
                <a:lnTo>
                  <a:pt x="0" y="0"/>
                </a:lnTo>
                <a:lnTo>
                  <a:pt x="0" y="485332"/>
                </a:lnTo>
                <a:lnTo>
                  <a:pt x="20277" y="505376"/>
                </a:lnTo>
                <a:lnTo>
                  <a:pt x="20277" y="465288"/>
                </a:lnTo>
                <a:lnTo>
                  <a:pt x="40554" y="465288"/>
                </a:lnTo>
                <a:lnTo>
                  <a:pt x="40554" y="0"/>
                </a:lnTo>
                <a:close/>
              </a:path>
              <a:path w="40640" h="505460">
                <a:moveTo>
                  <a:pt x="40554" y="465288"/>
                </a:moveTo>
                <a:lnTo>
                  <a:pt x="20277" y="465288"/>
                </a:lnTo>
                <a:lnTo>
                  <a:pt x="40554" y="485332"/>
                </a:lnTo>
                <a:lnTo>
                  <a:pt x="40554" y="465288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76581" y="6280977"/>
            <a:ext cx="511809" cy="40640"/>
          </a:xfrm>
          <a:custGeom>
            <a:avLst/>
            <a:gdLst/>
            <a:ahLst/>
            <a:cxnLst/>
            <a:rect l="l" t="t" r="r" b="b"/>
            <a:pathLst>
              <a:path w="511809" h="40639">
                <a:moveTo>
                  <a:pt x="490993" y="0"/>
                </a:moveTo>
                <a:lnTo>
                  <a:pt x="0" y="0"/>
                </a:lnTo>
                <a:lnTo>
                  <a:pt x="0" y="40087"/>
                </a:lnTo>
                <a:lnTo>
                  <a:pt x="490993" y="40087"/>
                </a:lnTo>
                <a:lnTo>
                  <a:pt x="511273" y="20044"/>
                </a:lnTo>
                <a:lnTo>
                  <a:pt x="470714" y="20044"/>
                </a:lnTo>
                <a:lnTo>
                  <a:pt x="490993" y="0"/>
                </a:lnTo>
                <a:close/>
              </a:path>
              <a:path w="511809" h="40639">
                <a:moveTo>
                  <a:pt x="511273" y="20044"/>
                </a:moveTo>
                <a:lnTo>
                  <a:pt x="490993" y="40087"/>
                </a:lnTo>
                <a:lnTo>
                  <a:pt x="511273" y="40087"/>
                </a:lnTo>
                <a:lnTo>
                  <a:pt x="511273" y="20044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56304" y="5807092"/>
            <a:ext cx="585470" cy="481330"/>
          </a:xfrm>
          <a:custGeom>
            <a:avLst/>
            <a:gdLst/>
            <a:ahLst/>
            <a:cxnLst/>
            <a:rect l="l" t="t" r="r" b="b"/>
            <a:pathLst>
              <a:path w="585470" h="481329">
                <a:moveTo>
                  <a:pt x="76764" y="170359"/>
                </a:moveTo>
                <a:lnTo>
                  <a:pt x="68074" y="180384"/>
                </a:lnTo>
                <a:lnTo>
                  <a:pt x="43451" y="204721"/>
                </a:lnTo>
                <a:lnTo>
                  <a:pt x="17380" y="227630"/>
                </a:lnTo>
                <a:lnTo>
                  <a:pt x="8690" y="237655"/>
                </a:lnTo>
                <a:lnTo>
                  <a:pt x="1448" y="244823"/>
                </a:lnTo>
                <a:lnTo>
                  <a:pt x="0" y="249110"/>
                </a:lnTo>
                <a:lnTo>
                  <a:pt x="10138" y="264850"/>
                </a:lnTo>
                <a:lnTo>
                  <a:pt x="30414" y="299220"/>
                </a:lnTo>
                <a:lnTo>
                  <a:pt x="56487" y="346465"/>
                </a:lnTo>
                <a:lnTo>
                  <a:pt x="63727" y="360782"/>
                </a:lnTo>
                <a:lnTo>
                  <a:pt x="70969" y="373667"/>
                </a:lnTo>
                <a:lnTo>
                  <a:pt x="76764" y="385121"/>
                </a:lnTo>
                <a:lnTo>
                  <a:pt x="91247" y="410892"/>
                </a:lnTo>
                <a:lnTo>
                  <a:pt x="98489" y="425208"/>
                </a:lnTo>
                <a:lnTo>
                  <a:pt x="110077" y="453841"/>
                </a:lnTo>
                <a:lnTo>
                  <a:pt x="114422" y="466727"/>
                </a:lnTo>
                <a:lnTo>
                  <a:pt x="117317" y="481043"/>
                </a:lnTo>
                <a:lnTo>
                  <a:pt x="136147" y="458137"/>
                </a:lnTo>
                <a:lnTo>
                  <a:pt x="153527" y="436663"/>
                </a:lnTo>
                <a:lnTo>
                  <a:pt x="182494" y="402300"/>
                </a:lnTo>
                <a:lnTo>
                  <a:pt x="210014" y="375098"/>
                </a:lnTo>
                <a:lnTo>
                  <a:pt x="221599" y="362213"/>
                </a:lnTo>
                <a:lnTo>
                  <a:pt x="238980" y="345034"/>
                </a:lnTo>
                <a:lnTo>
                  <a:pt x="160769" y="345034"/>
                </a:lnTo>
                <a:lnTo>
                  <a:pt x="152079" y="322126"/>
                </a:lnTo>
                <a:lnTo>
                  <a:pt x="143389" y="302082"/>
                </a:lnTo>
                <a:lnTo>
                  <a:pt x="137594" y="286334"/>
                </a:lnTo>
                <a:lnTo>
                  <a:pt x="130354" y="274880"/>
                </a:lnTo>
                <a:lnTo>
                  <a:pt x="124559" y="266279"/>
                </a:lnTo>
                <a:lnTo>
                  <a:pt x="120214" y="254849"/>
                </a:lnTo>
                <a:lnTo>
                  <a:pt x="112972" y="243395"/>
                </a:lnTo>
                <a:lnTo>
                  <a:pt x="107179" y="230487"/>
                </a:lnTo>
                <a:lnTo>
                  <a:pt x="92694" y="201864"/>
                </a:lnTo>
                <a:lnTo>
                  <a:pt x="85454" y="186124"/>
                </a:lnTo>
                <a:lnTo>
                  <a:pt x="76764" y="170359"/>
                </a:lnTo>
                <a:close/>
              </a:path>
              <a:path w="585470" h="481329">
                <a:moveTo>
                  <a:pt x="517074" y="0"/>
                </a:moveTo>
                <a:lnTo>
                  <a:pt x="502576" y="5714"/>
                </a:lnTo>
                <a:lnTo>
                  <a:pt x="485209" y="14311"/>
                </a:lnTo>
                <a:lnTo>
                  <a:pt x="467820" y="25765"/>
                </a:lnTo>
                <a:lnTo>
                  <a:pt x="450454" y="40077"/>
                </a:lnTo>
                <a:lnTo>
                  <a:pt x="433064" y="52960"/>
                </a:lnTo>
                <a:lnTo>
                  <a:pt x="415675" y="67296"/>
                </a:lnTo>
                <a:lnTo>
                  <a:pt x="399754" y="81607"/>
                </a:lnTo>
                <a:lnTo>
                  <a:pt x="385256" y="93062"/>
                </a:lnTo>
                <a:lnTo>
                  <a:pt x="311409" y="167502"/>
                </a:lnTo>
                <a:lnTo>
                  <a:pt x="272294" y="211890"/>
                </a:lnTo>
                <a:lnTo>
                  <a:pt x="256351" y="230487"/>
                </a:lnTo>
                <a:lnTo>
                  <a:pt x="244765" y="243395"/>
                </a:lnTo>
                <a:lnTo>
                  <a:pt x="234625" y="254849"/>
                </a:lnTo>
                <a:lnTo>
                  <a:pt x="223040" y="267732"/>
                </a:lnTo>
                <a:lnTo>
                  <a:pt x="202772" y="293493"/>
                </a:lnTo>
                <a:lnTo>
                  <a:pt x="191184" y="307809"/>
                </a:lnTo>
                <a:lnTo>
                  <a:pt x="170907" y="333580"/>
                </a:lnTo>
                <a:lnTo>
                  <a:pt x="160769" y="345034"/>
                </a:lnTo>
                <a:lnTo>
                  <a:pt x="238980" y="345034"/>
                </a:lnTo>
                <a:lnTo>
                  <a:pt x="250569" y="333580"/>
                </a:lnTo>
                <a:lnTo>
                  <a:pt x="270849" y="312105"/>
                </a:lnTo>
                <a:lnTo>
                  <a:pt x="295465" y="286334"/>
                </a:lnTo>
                <a:lnTo>
                  <a:pt x="322994" y="259135"/>
                </a:lnTo>
                <a:lnTo>
                  <a:pt x="350500" y="233369"/>
                </a:lnTo>
                <a:lnTo>
                  <a:pt x="376584" y="207604"/>
                </a:lnTo>
                <a:lnTo>
                  <a:pt x="401200" y="186124"/>
                </a:lnTo>
                <a:lnTo>
                  <a:pt x="421479" y="168930"/>
                </a:lnTo>
                <a:lnTo>
                  <a:pt x="440314" y="156047"/>
                </a:lnTo>
                <a:lnTo>
                  <a:pt x="460571" y="140307"/>
                </a:lnTo>
                <a:lnTo>
                  <a:pt x="524301" y="97348"/>
                </a:lnTo>
                <a:lnTo>
                  <a:pt x="566306" y="75868"/>
                </a:lnTo>
                <a:lnTo>
                  <a:pt x="585140" y="68725"/>
                </a:lnTo>
                <a:lnTo>
                  <a:pt x="583695" y="65843"/>
                </a:lnTo>
                <a:lnTo>
                  <a:pt x="577891" y="60128"/>
                </a:lnTo>
                <a:lnTo>
                  <a:pt x="569219" y="50102"/>
                </a:lnTo>
                <a:lnTo>
                  <a:pt x="559079" y="38648"/>
                </a:lnTo>
                <a:lnTo>
                  <a:pt x="535909" y="15740"/>
                </a:lnTo>
                <a:lnTo>
                  <a:pt x="525769" y="7143"/>
                </a:lnTo>
                <a:lnTo>
                  <a:pt x="517074" y="0"/>
                </a:lnTo>
                <a:close/>
              </a:path>
            </a:pathLst>
          </a:custGeom>
          <a:solidFill>
            <a:srgbClr val="DD001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254" y="301193"/>
            <a:ext cx="41402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" b="1">
                <a:solidFill>
                  <a:srgbClr val="6600CC"/>
                </a:solidFill>
                <a:latin typeface="Microsoft YaHei"/>
                <a:cs typeface="Microsoft YaHei"/>
              </a:rPr>
              <a:t>算法</a:t>
            </a:r>
            <a:r>
              <a:rPr dirty="0" spc="5" b="1">
                <a:solidFill>
                  <a:srgbClr val="6600CC"/>
                </a:solidFill>
                <a:latin typeface="Microsoft YaHei"/>
                <a:cs typeface="Microsoft YaHei"/>
              </a:rPr>
              <a:t>的实</a:t>
            </a:r>
            <a:r>
              <a:rPr dirty="0" spc="20" b="1">
                <a:solidFill>
                  <a:srgbClr val="6600CC"/>
                </a:solidFill>
                <a:latin typeface="Microsoft YaHei"/>
                <a:cs typeface="Microsoft YaHei"/>
              </a:rPr>
              <a:t>现</a:t>
            </a:r>
            <a:r>
              <a:rPr dirty="0" spc="5" b="1">
                <a:solidFill>
                  <a:srgbClr val="6600CC"/>
                </a:solidFill>
                <a:latin typeface="Microsoft YaHei"/>
                <a:cs typeface="Microsoft YaHei"/>
              </a:rPr>
              <a:t>要</a:t>
            </a:r>
            <a:r>
              <a:rPr dirty="0" spc="35" b="1">
                <a:solidFill>
                  <a:srgbClr val="6600CC"/>
                </a:solidFill>
                <a:latin typeface="Microsoft YaHei"/>
                <a:cs typeface="Microsoft YaHei"/>
              </a:rPr>
              <a:t>点</a:t>
            </a:r>
            <a:r>
              <a:rPr dirty="0" b="1">
                <a:solidFill>
                  <a:srgbClr val="6600CC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290" y="1376553"/>
            <a:ext cx="9151620" cy="4651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显然，求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的顺序应该是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按</a:t>
            </a: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拓扑有</a:t>
            </a:r>
            <a:r>
              <a:rPr dirty="0" sz="3600" spc="15" b="1">
                <a:solidFill>
                  <a:srgbClr val="0000FF"/>
                </a:solidFill>
                <a:latin typeface="Microsoft YaHei"/>
                <a:cs typeface="Microsoft YaHei"/>
              </a:rPr>
              <a:t>序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次序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；</a:t>
            </a:r>
            <a:endParaRPr sz="3600">
              <a:latin typeface="SimSun"/>
              <a:cs typeface="SimSun"/>
            </a:endParaRPr>
          </a:p>
          <a:p>
            <a:pPr marL="180340" marR="128905" indent="126364">
              <a:lnSpc>
                <a:spcPct val="172500"/>
              </a:lnSpc>
              <a:spcBef>
                <a:spcPts val="235"/>
              </a:spcBef>
              <a:tabLst>
                <a:tab pos="1336040" algn="l"/>
                <a:tab pos="1552575" algn="l"/>
              </a:tabLst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而	求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的顺序应该</a:t>
            </a:r>
            <a:r>
              <a:rPr dirty="0" sz="3600" spc="5">
                <a:solidFill>
                  <a:srgbClr val="000099"/>
                </a:solidFill>
                <a:latin typeface="SimSun"/>
                <a:cs typeface="SimSun"/>
              </a:rPr>
              <a:t>是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按</a:t>
            </a: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拓扑逆</a:t>
            </a:r>
            <a:r>
              <a:rPr dirty="0" sz="3600" spc="15" b="1">
                <a:solidFill>
                  <a:srgbClr val="0000FF"/>
                </a:solidFill>
                <a:latin typeface="Microsoft YaHei"/>
                <a:cs typeface="Microsoft YaHei"/>
              </a:rPr>
              <a:t>序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次序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； 因为		拓扑逆序序列即为拓扑有序序列的</a:t>
            </a:r>
            <a:endParaRPr sz="3600">
              <a:latin typeface="SimSun"/>
              <a:cs typeface="SimSun"/>
            </a:endParaRPr>
          </a:p>
          <a:p>
            <a:pPr marL="1209675">
              <a:lnSpc>
                <a:spcPct val="100000"/>
              </a:lnSpc>
            </a:pP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逆序列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endParaRPr sz="3600">
              <a:latin typeface="SimSun"/>
              <a:cs typeface="SimSun"/>
            </a:endParaRPr>
          </a:p>
          <a:p>
            <a:pPr marL="180340">
              <a:lnSpc>
                <a:spcPct val="100000"/>
              </a:lnSpc>
              <a:spcBef>
                <a:spcPts val="3135"/>
              </a:spcBef>
              <a:tabLst>
                <a:tab pos="1552575" algn="l"/>
              </a:tabLst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因此	应该在拓扑排序的过程中，</a:t>
            </a:r>
            <a:endParaRPr sz="3600">
              <a:latin typeface="SimSun"/>
              <a:cs typeface="SimSun"/>
            </a:endParaRPr>
          </a:p>
          <a:p>
            <a:pPr marL="1095375">
              <a:lnSpc>
                <a:spcPct val="100000"/>
              </a:lnSpc>
              <a:spcBef>
                <a:spcPts val="865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另设一个</a:t>
            </a: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“</a:t>
            </a:r>
            <a:r>
              <a:rPr dirty="0" sz="3600" spc="10" b="1">
                <a:solidFill>
                  <a:srgbClr val="FF0000"/>
                </a:solidFill>
                <a:latin typeface="Microsoft YaHei"/>
                <a:cs typeface="Microsoft YaHei"/>
              </a:rPr>
              <a:t>栈</a:t>
            </a: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”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记下拓扑有序序列。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37100"/>
            <a:ext cx="8514715" cy="617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6854" indent="458470">
              <a:lnSpc>
                <a:spcPct val="140000"/>
              </a:lnSpc>
              <a:spcBef>
                <a:spcPts val="100"/>
              </a:spcBef>
              <a:buAutoNum type="arabicPeriod"/>
              <a:tabLst>
                <a:tab pos="1161415" algn="l"/>
                <a:tab pos="1162050" algn="l"/>
              </a:tabLst>
            </a:pPr>
            <a:r>
              <a:rPr dirty="0" sz="3600" spc="5" b="1">
                <a:solidFill>
                  <a:srgbClr val="0000FF"/>
                </a:solidFill>
                <a:latin typeface="Microsoft YaHei"/>
                <a:cs typeface="Microsoft YaHei"/>
              </a:rPr>
              <a:t>熟悉图的各种存储结构及其构造算 </a:t>
            </a: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法，了解实际问题的求解效率与采用何种 </a:t>
            </a:r>
            <a:r>
              <a:rPr dirty="0" sz="3600" spc="5" b="1">
                <a:solidFill>
                  <a:srgbClr val="0000FF"/>
                </a:solidFill>
                <a:latin typeface="Microsoft YaHei"/>
                <a:cs typeface="Microsoft YaHei"/>
              </a:rPr>
              <a:t>存储结构和算法有密切联系。</a:t>
            </a:r>
            <a:endParaRPr sz="3600">
              <a:latin typeface="Microsoft YaHei"/>
              <a:cs typeface="Microsoft YaHei"/>
            </a:endParaRPr>
          </a:p>
          <a:p>
            <a:pPr marL="12700" marR="5080" indent="458470">
              <a:lnSpc>
                <a:spcPts val="6050"/>
              </a:lnSpc>
              <a:spcBef>
                <a:spcPts val="490"/>
              </a:spcBef>
              <a:buAutoNum type="arabicPeriod"/>
              <a:tabLst>
                <a:tab pos="1161415" algn="l"/>
                <a:tab pos="1162050" algn="l"/>
              </a:tabLst>
            </a:pP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熟练掌握图的两种搜索路径的遍历： 遍历的逻辑定义、深度优先搜索和广度优 </a:t>
            </a:r>
            <a:r>
              <a:rPr dirty="0" sz="3600" spc="5" b="1">
                <a:solidFill>
                  <a:srgbClr val="0000FF"/>
                </a:solidFill>
                <a:latin typeface="Microsoft YaHei"/>
                <a:cs typeface="Microsoft YaHei"/>
              </a:rPr>
              <a:t>先搜索的算法。</a:t>
            </a:r>
            <a:endParaRPr sz="3600">
              <a:latin typeface="Microsoft YaHei"/>
              <a:cs typeface="Microsoft YaHei"/>
            </a:endParaRPr>
          </a:p>
          <a:p>
            <a:pPr marL="702945">
              <a:lnSpc>
                <a:spcPct val="100000"/>
              </a:lnSpc>
              <a:spcBef>
                <a:spcPts val="1240"/>
              </a:spcBef>
            </a:pP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在学习中应注意图的遍历算法与树的</a:t>
            </a:r>
            <a:endParaRPr sz="3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3600" spc="5" b="1">
                <a:solidFill>
                  <a:srgbClr val="0000FF"/>
                </a:solidFill>
                <a:latin typeface="Microsoft YaHei"/>
                <a:cs typeface="Microsoft YaHei"/>
              </a:rPr>
              <a:t>遍历算法之间的类似和差异。</a:t>
            </a:r>
            <a:endParaRPr sz="3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27231"/>
            <a:ext cx="7920355" cy="18548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016635">
              <a:lnSpc>
                <a:spcPct val="150100"/>
              </a:lnSpc>
              <a:spcBef>
                <a:spcPts val="95"/>
              </a:spcBef>
              <a:tabLst>
                <a:tab pos="1795780" algn="l"/>
              </a:tabLst>
            </a:pPr>
            <a:r>
              <a:rPr dirty="0" sz="4000" spc="-455" b="1">
                <a:solidFill>
                  <a:srgbClr val="0000FF"/>
                </a:solidFill>
                <a:latin typeface="Microsoft YaHei"/>
                <a:cs typeface="Microsoft YaHei"/>
              </a:rPr>
              <a:t>3</a:t>
            </a:r>
            <a:r>
              <a:rPr dirty="0" sz="4000" spc="855" b="1">
                <a:solidFill>
                  <a:srgbClr val="0000FF"/>
                </a:solidFill>
                <a:latin typeface="Microsoft YaHei"/>
                <a:cs typeface="Microsoft YaHei"/>
              </a:rPr>
              <a:t>.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	</a:t>
            </a:r>
            <a:r>
              <a:rPr dirty="0" sz="4000" spc="5" b="1">
                <a:solidFill>
                  <a:srgbClr val="0000FF"/>
                </a:solidFill>
                <a:latin typeface="Microsoft YaHei"/>
                <a:cs typeface="Microsoft YaHei"/>
              </a:rPr>
              <a:t>应用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图</a:t>
            </a:r>
            <a:r>
              <a:rPr dirty="0" sz="4000" spc="5" b="1">
                <a:solidFill>
                  <a:srgbClr val="0000FF"/>
                </a:solidFill>
                <a:latin typeface="Microsoft YaHei"/>
                <a:cs typeface="Microsoft YaHei"/>
              </a:rPr>
              <a:t>的遍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历</a:t>
            </a:r>
            <a:r>
              <a:rPr dirty="0" sz="4000" spc="5" b="1">
                <a:solidFill>
                  <a:srgbClr val="0000FF"/>
                </a:solidFill>
                <a:latin typeface="Microsoft YaHei"/>
                <a:cs typeface="Microsoft YaHei"/>
              </a:rPr>
              <a:t>算法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求</a:t>
            </a:r>
            <a:r>
              <a:rPr dirty="0" sz="4000" spc="5" b="1">
                <a:solidFill>
                  <a:srgbClr val="0000FF"/>
                </a:solidFill>
                <a:latin typeface="Microsoft YaHei"/>
                <a:cs typeface="Microsoft YaHei"/>
              </a:rPr>
              <a:t>解各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种 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简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单路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径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问题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。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256132"/>
            <a:ext cx="7921625" cy="1854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019810">
              <a:lnSpc>
                <a:spcPct val="150000"/>
              </a:lnSpc>
              <a:spcBef>
                <a:spcPts val="105"/>
              </a:spcBef>
              <a:tabLst>
                <a:tab pos="1798955" algn="l"/>
              </a:tabLst>
            </a:pPr>
            <a:r>
              <a:rPr dirty="0" sz="4000" spc="-459" b="1">
                <a:solidFill>
                  <a:srgbClr val="0000FF"/>
                </a:solidFill>
                <a:latin typeface="Microsoft YaHei"/>
                <a:cs typeface="Microsoft YaHei"/>
              </a:rPr>
              <a:t>4</a:t>
            </a:r>
            <a:r>
              <a:rPr dirty="0" sz="4000" spc="855" b="1">
                <a:solidFill>
                  <a:srgbClr val="0000FF"/>
                </a:solidFill>
                <a:latin typeface="Microsoft YaHei"/>
                <a:cs typeface="Microsoft YaHei"/>
              </a:rPr>
              <a:t>.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	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理解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教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科书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中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讨论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的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各种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图 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的</a:t>
            </a:r>
            <a:r>
              <a:rPr dirty="0" sz="4000" spc="5" b="1">
                <a:solidFill>
                  <a:srgbClr val="0000FF"/>
                </a:solidFill>
                <a:latin typeface="Microsoft YaHei"/>
                <a:cs typeface="Microsoft YaHei"/>
              </a:rPr>
              <a:t>算法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。</a:t>
            </a:r>
            <a:endParaRPr sz="4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266824"/>
            <a:ext cx="67741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33333"/>
                </a:solidFill>
              </a:rPr>
              <a:t>下列哪一种图的邻接矩阵一定是对</a:t>
            </a:r>
            <a:r>
              <a:rPr dirty="0" sz="2800">
                <a:solidFill>
                  <a:srgbClr val="333333"/>
                </a:solidFill>
              </a:rPr>
              <a:t>称</a:t>
            </a:r>
            <a:r>
              <a:rPr dirty="0" sz="2800" spc="-5">
                <a:solidFill>
                  <a:srgbClr val="333333"/>
                </a:solidFill>
              </a:rPr>
              <a:t>矩阵？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907794" y="2874644"/>
            <a:ext cx="10909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33333"/>
                </a:solidFill>
                <a:latin typeface="SimSun"/>
                <a:cs typeface="SimSun"/>
              </a:rPr>
              <a:t>有向图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794" y="3732022"/>
            <a:ext cx="10909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33333"/>
                </a:solidFill>
                <a:latin typeface="SimSun"/>
                <a:cs typeface="SimSun"/>
              </a:rPr>
              <a:t>无向图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794" y="4589526"/>
            <a:ext cx="11487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33333"/>
                </a:solidFill>
                <a:latin typeface="Times New Roman"/>
                <a:cs typeface="Times New Roman"/>
              </a:rPr>
              <a:t>AOV</a:t>
            </a:r>
            <a:r>
              <a:rPr dirty="0" sz="2800" spc="-5">
                <a:solidFill>
                  <a:srgbClr val="333333"/>
                </a:solidFill>
                <a:latin typeface="SimSun"/>
                <a:cs typeface="SimSun"/>
              </a:rPr>
              <a:t>网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794" y="5446877"/>
            <a:ext cx="11093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33333"/>
                </a:solidFill>
                <a:latin typeface="Times New Roman"/>
                <a:cs typeface="Times New Roman"/>
              </a:rPr>
              <a:t>AOE</a:t>
            </a:r>
            <a:r>
              <a:rPr dirty="0" sz="2800" spc="-5">
                <a:solidFill>
                  <a:srgbClr val="333333"/>
                </a:solidFill>
                <a:latin typeface="SimSun"/>
                <a:cs typeface="SimSun"/>
              </a:rPr>
              <a:t>网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4425" y="284962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57175" y="0"/>
                </a:moveTo>
                <a:lnTo>
                  <a:pt x="210946" y="4140"/>
                </a:lnTo>
                <a:lnTo>
                  <a:pt x="167437" y="16080"/>
                </a:lnTo>
                <a:lnTo>
                  <a:pt x="127372" y="35094"/>
                </a:lnTo>
                <a:lnTo>
                  <a:pt x="91479" y="60458"/>
                </a:lnTo>
                <a:lnTo>
                  <a:pt x="60483" y="91447"/>
                </a:lnTo>
                <a:lnTo>
                  <a:pt x="35111" y="127338"/>
                </a:lnTo>
                <a:lnTo>
                  <a:pt x="16089" y="167406"/>
                </a:lnTo>
                <a:lnTo>
                  <a:pt x="4143" y="210926"/>
                </a:lnTo>
                <a:lnTo>
                  <a:pt x="0" y="257175"/>
                </a:lnTo>
                <a:lnTo>
                  <a:pt x="4143" y="303389"/>
                </a:lnTo>
                <a:lnTo>
                  <a:pt x="16089" y="346892"/>
                </a:lnTo>
                <a:lnTo>
                  <a:pt x="35111" y="386954"/>
                </a:lnTo>
                <a:lnTo>
                  <a:pt x="60483" y="422849"/>
                </a:lnTo>
                <a:lnTo>
                  <a:pt x="91479" y="453849"/>
                </a:lnTo>
                <a:lnTo>
                  <a:pt x="127372" y="479227"/>
                </a:lnTo>
                <a:lnTo>
                  <a:pt x="167437" y="498254"/>
                </a:lnTo>
                <a:lnTo>
                  <a:pt x="210946" y="510204"/>
                </a:lnTo>
                <a:lnTo>
                  <a:pt x="257175" y="514350"/>
                </a:lnTo>
                <a:lnTo>
                  <a:pt x="303389" y="510204"/>
                </a:lnTo>
                <a:lnTo>
                  <a:pt x="346892" y="498254"/>
                </a:lnTo>
                <a:lnTo>
                  <a:pt x="386954" y="479227"/>
                </a:lnTo>
                <a:lnTo>
                  <a:pt x="422849" y="453849"/>
                </a:lnTo>
                <a:lnTo>
                  <a:pt x="453849" y="422849"/>
                </a:lnTo>
                <a:lnTo>
                  <a:pt x="479227" y="386954"/>
                </a:lnTo>
                <a:lnTo>
                  <a:pt x="498254" y="346892"/>
                </a:lnTo>
                <a:lnTo>
                  <a:pt x="510204" y="303389"/>
                </a:lnTo>
                <a:lnTo>
                  <a:pt x="514350" y="257175"/>
                </a:lnTo>
                <a:lnTo>
                  <a:pt x="510204" y="210926"/>
                </a:lnTo>
                <a:lnTo>
                  <a:pt x="498254" y="167406"/>
                </a:lnTo>
                <a:lnTo>
                  <a:pt x="479227" y="127338"/>
                </a:lnTo>
                <a:lnTo>
                  <a:pt x="453849" y="91447"/>
                </a:lnTo>
                <a:lnTo>
                  <a:pt x="422849" y="60458"/>
                </a:lnTo>
                <a:lnTo>
                  <a:pt x="386954" y="35094"/>
                </a:lnTo>
                <a:lnTo>
                  <a:pt x="346892" y="16080"/>
                </a:lnTo>
                <a:lnTo>
                  <a:pt x="303389" y="4140"/>
                </a:lnTo>
                <a:lnTo>
                  <a:pt x="25717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4425" y="284962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0" y="257175"/>
                </a:moveTo>
                <a:lnTo>
                  <a:pt x="4143" y="210926"/>
                </a:lnTo>
                <a:lnTo>
                  <a:pt x="16089" y="167406"/>
                </a:lnTo>
                <a:lnTo>
                  <a:pt x="35111" y="127338"/>
                </a:lnTo>
                <a:lnTo>
                  <a:pt x="60483" y="91447"/>
                </a:lnTo>
                <a:lnTo>
                  <a:pt x="91479" y="60458"/>
                </a:lnTo>
                <a:lnTo>
                  <a:pt x="127372" y="35094"/>
                </a:lnTo>
                <a:lnTo>
                  <a:pt x="167437" y="16080"/>
                </a:lnTo>
                <a:lnTo>
                  <a:pt x="210946" y="4140"/>
                </a:lnTo>
                <a:lnTo>
                  <a:pt x="257175" y="0"/>
                </a:lnTo>
                <a:lnTo>
                  <a:pt x="303389" y="4140"/>
                </a:lnTo>
                <a:lnTo>
                  <a:pt x="346892" y="16080"/>
                </a:lnTo>
                <a:lnTo>
                  <a:pt x="386954" y="35094"/>
                </a:lnTo>
                <a:lnTo>
                  <a:pt x="422849" y="60458"/>
                </a:lnTo>
                <a:lnTo>
                  <a:pt x="453849" y="91447"/>
                </a:lnTo>
                <a:lnTo>
                  <a:pt x="479227" y="127338"/>
                </a:lnTo>
                <a:lnTo>
                  <a:pt x="498254" y="167406"/>
                </a:lnTo>
                <a:lnTo>
                  <a:pt x="510204" y="210926"/>
                </a:lnTo>
                <a:lnTo>
                  <a:pt x="514350" y="257175"/>
                </a:lnTo>
                <a:lnTo>
                  <a:pt x="510204" y="303389"/>
                </a:lnTo>
                <a:lnTo>
                  <a:pt x="498254" y="346892"/>
                </a:lnTo>
                <a:lnTo>
                  <a:pt x="479227" y="386954"/>
                </a:lnTo>
                <a:lnTo>
                  <a:pt x="453849" y="422849"/>
                </a:lnTo>
                <a:lnTo>
                  <a:pt x="422849" y="453849"/>
                </a:lnTo>
                <a:lnTo>
                  <a:pt x="386954" y="479227"/>
                </a:lnTo>
                <a:lnTo>
                  <a:pt x="346892" y="498254"/>
                </a:lnTo>
                <a:lnTo>
                  <a:pt x="303389" y="510204"/>
                </a:lnTo>
                <a:lnTo>
                  <a:pt x="257175" y="514350"/>
                </a:lnTo>
                <a:lnTo>
                  <a:pt x="210946" y="510204"/>
                </a:lnTo>
                <a:lnTo>
                  <a:pt x="167437" y="498254"/>
                </a:lnTo>
                <a:lnTo>
                  <a:pt x="127372" y="479227"/>
                </a:lnTo>
                <a:lnTo>
                  <a:pt x="91479" y="453849"/>
                </a:lnTo>
                <a:lnTo>
                  <a:pt x="60483" y="422849"/>
                </a:lnTo>
                <a:lnTo>
                  <a:pt x="35111" y="386954"/>
                </a:lnTo>
                <a:lnTo>
                  <a:pt x="16089" y="346892"/>
                </a:lnTo>
                <a:lnTo>
                  <a:pt x="4143" y="303389"/>
                </a:lnTo>
                <a:lnTo>
                  <a:pt x="0" y="257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87525" y="2965195"/>
            <a:ext cx="168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Microsoft YaHei"/>
                <a:cs typeface="Microsoft YaHei"/>
              </a:rPr>
              <a:t>A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4425" y="370687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57175" y="0"/>
                </a:moveTo>
                <a:lnTo>
                  <a:pt x="210946" y="4140"/>
                </a:lnTo>
                <a:lnTo>
                  <a:pt x="167437" y="16080"/>
                </a:lnTo>
                <a:lnTo>
                  <a:pt x="127372" y="35094"/>
                </a:lnTo>
                <a:lnTo>
                  <a:pt x="91479" y="60458"/>
                </a:lnTo>
                <a:lnTo>
                  <a:pt x="60483" y="91447"/>
                </a:lnTo>
                <a:lnTo>
                  <a:pt x="35111" y="127338"/>
                </a:lnTo>
                <a:lnTo>
                  <a:pt x="16089" y="167406"/>
                </a:lnTo>
                <a:lnTo>
                  <a:pt x="4143" y="210926"/>
                </a:lnTo>
                <a:lnTo>
                  <a:pt x="0" y="257175"/>
                </a:lnTo>
                <a:lnTo>
                  <a:pt x="4143" y="303389"/>
                </a:lnTo>
                <a:lnTo>
                  <a:pt x="16089" y="346892"/>
                </a:lnTo>
                <a:lnTo>
                  <a:pt x="35111" y="386954"/>
                </a:lnTo>
                <a:lnTo>
                  <a:pt x="60483" y="422849"/>
                </a:lnTo>
                <a:lnTo>
                  <a:pt x="91479" y="453849"/>
                </a:lnTo>
                <a:lnTo>
                  <a:pt x="127372" y="479227"/>
                </a:lnTo>
                <a:lnTo>
                  <a:pt x="167437" y="498254"/>
                </a:lnTo>
                <a:lnTo>
                  <a:pt x="210946" y="510204"/>
                </a:lnTo>
                <a:lnTo>
                  <a:pt x="257175" y="514350"/>
                </a:lnTo>
                <a:lnTo>
                  <a:pt x="303389" y="510204"/>
                </a:lnTo>
                <a:lnTo>
                  <a:pt x="346892" y="498254"/>
                </a:lnTo>
                <a:lnTo>
                  <a:pt x="386954" y="479227"/>
                </a:lnTo>
                <a:lnTo>
                  <a:pt x="422849" y="453849"/>
                </a:lnTo>
                <a:lnTo>
                  <a:pt x="453849" y="422849"/>
                </a:lnTo>
                <a:lnTo>
                  <a:pt x="479227" y="386954"/>
                </a:lnTo>
                <a:lnTo>
                  <a:pt x="498254" y="346892"/>
                </a:lnTo>
                <a:lnTo>
                  <a:pt x="510204" y="303389"/>
                </a:lnTo>
                <a:lnTo>
                  <a:pt x="514350" y="257175"/>
                </a:lnTo>
                <a:lnTo>
                  <a:pt x="510204" y="210926"/>
                </a:lnTo>
                <a:lnTo>
                  <a:pt x="498254" y="167406"/>
                </a:lnTo>
                <a:lnTo>
                  <a:pt x="479227" y="127338"/>
                </a:lnTo>
                <a:lnTo>
                  <a:pt x="453849" y="91447"/>
                </a:lnTo>
                <a:lnTo>
                  <a:pt x="422849" y="60458"/>
                </a:lnTo>
                <a:lnTo>
                  <a:pt x="386954" y="35094"/>
                </a:lnTo>
                <a:lnTo>
                  <a:pt x="346892" y="16080"/>
                </a:lnTo>
                <a:lnTo>
                  <a:pt x="303389" y="4140"/>
                </a:lnTo>
                <a:lnTo>
                  <a:pt x="25717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14425" y="370687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0" y="257175"/>
                </a:moveTo>
                <a:lnTo>
                  <a:pt x="4143" y="210926"/>
                </a:lnTo>
                <a:lnTo>
                  <a:pt x="16089" y="167406"/>
                </a:lnTo>
                <a:lnTo>
                  <a:pt x="35111" y="127338"/>
                </a:lnTo>
                <a:lnTo>
                  <a:pt x="60483" y="91447"/>
                </a:lnTo>
                <a:lnTo>
                  <a:pt x="91479" y="60458"/>
                </a:lnTo>
                <a:lnTo>
                  <a:pt x="127372" y="35094"/>
                </a:lnTo>
                <a:lnTo>
                  <a:pt x="167437" y="16080"/>
                </a:lnTo>
                <a:lnTo>
                  <a:pt x="210946" y="4140"/>
                </a:lnTo>
                <a:lnTo>
                  <a:pt x="257175" y="0"/>
                </a:lnTo>
                <a:lnTo>
                  <a:pt x="303389" y="4140"/>
                </a:lnTo>
                <a:lnTo>
                  <a:pt x="346892" y="16080"/>
                </a:lnTo>
                <a:lnTo>
                  <a:pt x="386954" y="35094"/>
                </a:lnTo>
                <a:lnTo>
                  <a:pt x="422849" y="60458"/>
                </a:lnTo>
                <a:lnTo>
                  <a:pt x="453849" y="91447"/>
                </a:lnTo>
                <a:lnTo>
                  <a:pt x="479227" y="127338"/>
                </a:lnTo>
                <a:lnTo>
                  <a:pt x="498254" y="167406"/>
                </a:lnTo>
                <a:lnTo>
                  <a:pt x="510204" y="210926"/>
                </a:lnTo>
                <a:lnTo>
                  <a:pt x="514350" y="257175"/>
                </a:lnTo>
                <a:lnTo>
                  <a:pt x="510204" y="303389"/>
                </a:lnTo>
                <a:lnTo>
                  <a:pt x="498254" y="346892"/>
                </a:lnTo>
                <a:lnTo>
                  <a:pt x="479227" y="386954"/>
                </a:lnTo>
                <a:lnTo>
                  <a:pt x="453849" y="422849"/>
                </a:lnTo>
                <a:lnTo>
                  <a:pt x="422849" y="453849"/>
                </a:lnTo>
                <a:lnTo>
                  <a:pt x="386954" y="479227"/>
                </a:lnTo>
                <a:lnTo>
                  <a:pt x="346892" y="498254"/>
                </a:lnTo>
                <a:lnTo>
                  <a:pt x="303389" y="510204"/>
                </a:lnTo>
                <a:lnTo>
                  <a:pt x="257175" y="514350"/>
                </a:lnTo>
                <a:lnTo>
                  <a:pt x="210946" y="510204"/>
                </a:lnTo>
                <a:lnTo>
                  <a:pt x="167437" y="498254"/>
                </a:lnTo>
                <a:lnTo>
                  <a:pt x="127372" y="479227"/>
                </a:lnTo>
                <a:lnTo>
                  <a:pt x="91479" y="453849"/>
                </a:lnTo>
                <a:lnTo>
                  <a:pt x="60483" y="422849"/>
                </a:lnTo>
                <a:lnTo>
                  <a:pt x="35111" y="386954"/>
                </a:lnTo>
                <a:lnTo>
                  <a:pt x="16089" y="346892"/>
                </a:lnTo>
                <a:lnTo>
                  <a:pt x="4143" y="303389"/>
                </a:lnTo>
                <a:lnTo>
                  <a:pt x="0" y="2571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5527" y="3822572"/>
            <a:ext cx="153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Microsoft YaHei"/>
                <a:cs typeface="Microsoft YaHei"/>
              </a:rPr>
              <a:t>B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4425" y="456412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57175" y="0"/>
                </a:moveTo>
                <a:lnTo>
                  <a:pt x="210946" y="4140"/>
                </a:lnTo>
                <a:lnTo>
                  <a:pt x="167437" y="16080"/>
                </a:lnTo>
                <a:lnTo>
                  <a:pt x="127372" y="35094"/>
                </a:lnTo>
                <a:lnTo>
                  <a:pt x="91479" y="60458"/>
                </a:lnTo>
                <a:lnTo>
                  <a:pt x="60483" y="91447"/>
                </a:lnTo>
                <a:lnTo>
                  <a:pt x="35111" y="127338"/>
                </a:lnTo>
                <a:lnTo>
                  <a:pt x="16089" y="167406"/>
                </a:lnTo>
                <a:lnTo>
                  <a:pt x="4143" y="210926"/>
                </a:lnTo>
                <a:lnTo>
                  <a:pt x="0" y="257175"/>
                </a:lnTo>
                <a:lnTo>
                  <a:pt x="4143" y="303389"/>
                </a:lnTo>
                <a:lnTo>
                  <a:pt x="16089" y="346892"/>
                </a:lnTo>
                <a:lnTo>
                  <a:pt x="35111" y="386954"/>
                </a:lnTo>
                <a:lnTo>
                  <a:pt x="60483" y="422849"/>
                </a:lnTo>
                <a:lnTo>
                  <a:pt x="91479" y="453849"/>
                </a:lnTo>
                <a:lnTo>
                  <a:pt x="127372" y="479227"/>
                </a:lnTo>
                <a:lnTo>
                  <a:pt x="167437" y="498254"/>
                </a:lnTo>
                <a:lnTo>
                  <a:pt x="210946" y="510204"/>
                </a:lnTo>
                <a:lnTo>
                  <a:pt x="257175" y="514350"/>
                </a:lnTo>
                <a:lnTo>
                  <a:pt x="303389" y="510204"/>
                </a:lnTo>
                <a:lnTo>
                  <a:pt x="346892" y="498254"/>
                </a:lnTo>
                <a:lnTo>
                  <a:pt x="386954" y="479227"/>
                </a:lnTo>
                <a:lnTo>
                  <a:pt x="422849" y="453849"/>
                </a:lnTo>
                <a:lnTo>
                  <a:pt x="453849" y="422849"/>
                </a:lnTo>
                <a:lnTo>
                  <a:pt x="479227" y="386954"/>
                </a:lnTo>
                <a:lnTo>
                  <a:pt x="498254" y="346892"/>
                </a:lnTo>
                <a:lnTo>
                  <a:pt x="510204" y="303389"/>
                </a:lnTo>
                <a:lnTo>
                  <a:pt x="514350" y="257175"/>
                </a:lnTo>
                <a:lnTo>
                  <a:pt x="510204" y="210926"/>
                </a:lnTo>
                <a:lnTo>
                  <a:pt x="498254" y="167406"/>
                </a:lnTo>
                <a:lnTo>
                  <a:pt x="479227" y="127338"/>
                </a:lnTo>
                <a:lnTo>
                  <a:pt x="453849" y="91447"/>
                </a:lnTo>
                <a:lnTo>
                  <a:pt x="422849" y="60458"/>
                </a:lnTo>
                <a:lnTo>
                  <a:pt x="386954" y="35094"/>
                </a:lnTo>
                <a:lnTo>
                  <a:pt x="346892" y="16080"/>
                </a:lnTo>
                <a:lnTo>
                  <a:pt x="303389" y="4140"/>
                </a:lnTo>
                <a:lnTo>
                  <a:pt x="25717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14425" y="456412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0" y="257175"/>
                </a:moveTo>
                <a:lnTo>
                  <a:pt x="4143" y="210926"/>
                </a:lnTo>
                <a:lnTo>
                  <a:pt x="16089" y="167406"/>
                </a:lnTo>
                <a:lnTo>
                  <a:pt x="35111" y="127338"/>
                </a:lnTo>
                <a:lnTo>
                  <a:pt x="60483" y="91447"/>
                </a:lnTo>
                <a:lnTo>
                  <a:pt x="91479" y="60458"/>
                </a:lnTo>
                <a:lnTo>
                  <a:pt x="127372" y="35094"/>
                </a:lnTo>
                <a:lnTo>
                  <a:pt x="167437" y="16080"/>
                </a:lnTo>
                <a:lnTo>
                  <a:pt x="210946" y="4140"/>
                </a:lnTo>
                <a:lnTo>
                  <a:pt x="257175" y="0"/>
                </a:lnTo>
                <a:lnTo>
                  <a:pt x="303389" y="4140"/>
                </a:lnTo>
                <a:lnTo>
                  <a:pt x="346892" y="16080"/>
                </a:lnTo>
                <a:lnTo>
                  <a:pt x="386954" y="35094"/>
                </a:lnTo>
                <a:lnTo>
                  <a:pt x="422849" y="60458"/>
                </a:lnTo>
                <a:lnTo>
                  <a:pt x="453849" y="91447"/>
                </a:lnTo>
                <a:lnTo>
                  <a:pt x="479227" y="127338"/>
                </a:lnTo>
                <a:lnTo>
                  <a:pt x="498254" y="167406"/>
                </a:lnTo>
                <a:lnTo>
                  <a:pt x="510204" y="210926"/>
                </a:lnTo>
                <a:lnTo>
                  <a:pt x="514350" y="257175"/>
                </a:lnTo>
                <a:lnTo>
                  <a:pt x="510204" y="303389"/>
                </a:lnTo>
                <a:lnTo>
                  <a:pt x="498254" y="346892"/>
                </a:lnTo>
                <a:lnTo>
                  <a:pt x="479227" y="386954"/>
                </a:lnTo>
                <a:lnTo>
                  <a:pt x="453849" y="422849"/>
                </a:lnTo>
                <a:lnTo>
                  <a:pt x="422849" y="453849"/>
                </a:lnTo>
                <a:lnTo>
                  <a:pt x="386954" y="479227"/>
                </a:lnTo>
                <a:lnTo>
                  <a:pt x="346892" y="498254"/>
                </a:lnTo>
                <a:lnTo>
                  <a:pt x="303389" y="510204"/>
                </a:lnTo>
                <a:lnTo>
                  <a:pt x="257175" y="514350"/>
                </a:lnTo>
                <a:lnTo>
                  <a:pt x="210946" y="510204"/>
                </a:lnTo>
                <a:lnTo>
                  <a:pt x="167437" y="498254"/>
                </a:lnTo>
                <a:lnTo>
                  <a:pt x="127372" y="479227"/>
                </a:lnTo>
                <a:lnTo>
                  <a:pt x="91479" y="453849"/>
                </a:lnTo>
                <a:lnTo>
                  <a:pt x="60483" y="422849"/>
                </a:lnTo>
                <a:lnTo>
                  <a:pt x="35111" y="386954"/>
                </a:lnTo>
                <a:lnTo>
                  <a:pt x="16089" y="346892"/>
                </a:lnTo>
                <a:lnTo>
                  <a:pt x="4143" y="303389"/>
                </a:lnTo>
                <a:lnTo>
                  <a:pt x="0" y="257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90955" y="4679950"/>
            <a:ext cx="161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Microsoft YaHei"/>
                <a:cs typeface="Microsoft YaHei"/>
              </a:rPr>
              <a:t>C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14425" y="542137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57175" y="0"/>
                </a:moveTo>
                <a:lnTo>
                  <a:pt x="210946" y="4140"/>
                </a:lnTo>
                <a:lnTo>
                  <a:pt x="167437" y="16079"/>
                </a:lnTo>
                <a:lnTo>
                  <a:pt x="127372" y="35091"/>
                </a:lnTo>
                <a:lnTo>
                  <a:pt x="91479" y="60452"/>
                </a:lnTo>
                <a:lnTo>
                  <a:pt x="60483" y="91436"/>
                </a:lnTo>
                <a:lnTo>
                  <a:pt x="35111" y="127319"/>
                </a:lnTo>
                <a:lnTo>
                  <a:pt x="16089" y="167376"/>
                </a:lnTo>
                <a:lnTo>
                  <a:pt x="4143" y="210882"/>
                </a:lnTo>
                <a:lnTo>
                  <a:pt x="0" y="257111"/>
                </a:lnTo>
                <a:lnTo>
                  <a:pt x="4143" y="303339"/>
                </a:lnTo>
                <a:lnTo>
                  <a:pt x="16089" y="346849"/>
                </a:lnTo>
                <a:lnTo>
                  <a:pt x="35111" y="386913"/>
                </a:lnTo>
                <a:lnTo>
                  <a:pt x="60483" y="422807"/>
                </a:lnTo>
                <a:lnTo>
                  <a:pt x="91479" y="453803"/>
                </a:lnTo>
                <a:lnTo>
                  <a:pt x="127372" y="479175"/>
                </a:lnTo>
                <a:lnTo>
                  <a:pt x="167437" y="498197"/>
                </a:lnTo>
                <a:lnTo>
                  <a:pt x="210946" y="510143"/>
                </a:lnTo>
                <a:lnTo>
                  <a:pt x="257175" y="514286"/>
                </a:lnTo>
                <a:lnTo>
                  <a:pt x="303389" y="510143"/>
                </a:lnTo>
                <a:lnTo>
                  <a:pt x="346892" y="498197"/>
                </a:lnTo>
                <a:lnTo>
                  <a:pt x="386954" y="479175"/>
                </a:lnTo>
                <a:lnTo>
                  <a:pt x="422849" y="453803"/>
                </a:lnTo>
                <a:lnTo>
                  <a:pt x="453849" y="422807"/>
                </a:lnTo>
                <a:lnTo>
                  <a:pt x="479227" y="386913"/>
                </a:lnTo>
                <a:lnTo>
                  <a:pt x="498254" y="346849"/>
                </a:lnTo>
                <a:lnTo>
                  <a:pt x="510204" y="303339"/>
                </a:lnTo>
                <a:lnTo>
                  <a:pt x="514350" y="257111"/>
                </a:lnTo>
                <a:lnTo>
                  <a:pt x="510204" y="210882"/>
                </a:lnTo>
                <a:lnTo>
                  <a:pt x="498254" y="167376"/>
                </a:lnTo>
                <a:lnTo>
                  <a:pt x="479227" y="127319"/>
                </a:lnTo>
                <a:lnTo>
                  <a:pt x="453849" y="91436"/>
                </a:lnTo>
                <a:lnTo>
                  <a:pt x="422849" y="60452"/>
                </a:lnTo>
                <a:lnTo>
                  <a:pt x="386954" y="35091"/>
                </a:lnTo>
                <a:lnTo>
                  <a:pt x="346892" y="16079"/>
                </a:lnTo>
                <a:lnTo>
                  <a:pt x="303389" y="4140"/>
                </a:lnTo>
                <a:lnTo>
                  <a:pt x="25717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14425" y="542137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0" y="257111"/>
                </a:moveTo>
                <a:lnTo>
                  <a:pt x="4143" y="210882"/>
                </a:lnTo>
                <a:lnTo>
                  <a:pt x="16089" y="167376"/>
                </a:lnTo>
                <a:lnTo>
                  <a:pt x="35111" y="127319"/>
                </a:lnTo>
                <a:lnTo>
                  <a:pt x="60483" y="91436"/>
                </a:lnTo>
                <a:lnTo>
                  <a:pt x="91479" y="60452"/>
                </a:lnTo>
                <a:lnTo>
                  <a:pt x="127372" y="35091"/>
                </a:lnTo>
                <a:lnTo>
                  <a:pt x="167437" y="16079"/>
                </a:lnTo>
                <a:lnTo>
                  <a:pt x="210946" y="4140"/>
                </a:lnTo>
                <a:lnTo>
                  <a:pt x="257175" y="0"/>
                </a:lnTo>
                <a:lnTo>
                  <a:pt x="303389" y="4140"/>
                </a:lnTo>
                <a:lnTo>
                  <a:pt x="346892" y="16079"/>
                </a:lnTo>
                <a:lnTo>
                  <a:pt x="386954" y="35091"/>
                </a:lnTo>
                <a:lnTo>
                  <a:pt x="422849" y="60452"/>
                </a:lnTo>
                <a:lnTo>
                  <a:pt x="453849" y="91436"/>
                </a:lnTo>
                <a:lnTo>
                  <a:pt x="479227" y="127319"/>
                </a:lnTo>
                <a:lnTo>
                  <a:pt x="498254" y="167376"/>
                </a:lnTo>
                <a:lnTo>
                  <a:pt x="510204" y="210882"/>
                </a:lnTo>
                <a:lnTo>
                  <a:pt x="514350" y="257111"/>
                </a:lnTo>
                <a:lnTo>
                  <a:pt x="510204" y="303339"/>
                </a:lnTo>
                <a:lnTo>
                  <a:pt x="498254" y="346849"/>
                </a:lnTo>
                <a:lnTo>
                  <a:pt x="479227" y="386913"/>
                </a:lnTo>
                <a:lnTo>
                  <a:pt x="453849" y="422807"/>
                </a:lnTo>
                <a:lnTo>
                  <a:pt x="422849" y="453803"/>
                </a:lnTo>
                <a:lnTo>
                  <a:pt x="386954" y="479175"/>
                </a:lnTo>
                <a:lnTo>
                  <a:pt x="346892" y="498197"/>
                </a:lnTo>
                <a:lnTo>
                  <a:pt x="303389" y="510143"/>
                </a:lnTo>
                <a:lnTo>
                  <a:pt x="257175" y="514286"/>
                </a:lnTo>
                <a:lnTo>
                  <a:pt x="210946" y="510143"/>
                </a:lnTo>
                <a:lnTo>
                  <a:pt x="167437" y="498197"/>
                </a:lnTo>
                <a:lnTo>
                  <a:pt x="127372" y="479175"/>
                </a:lnTo>
                <a:lnTo>
                  <a:pt x="91479" y="453803"/>
                </a:lnTo>
                <a:lnTo>
                  <a:pt x="60483" y="422807"/>
                </a:lnTo>
                <a:lnTo>
                  <a:pt x="35111" y="386913"/>
                </a:lnTo>
                <a:lnTo>
                  <a:pt x="16089" y="346849"/>
                </a:lnTo>
                <a:lnTo>
                  <a:pt x="4143" y="303339"/>
                </a:lnTo>
                <a:lnTo>
                  <a:pt x="0" y="25711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81175" y="5537403"/>
            <a:ext cx="1803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Microsoft YaHei"/>
                <a:cs typeface="Microsoft YaHei"/>
              </a:rPr>
              <a:t>D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72200" y="6215062"/>
            <a:ext cx="1543050" cy="411480"/>
          </a:xfrm>
          <a:custGeom>
            <a:avLst/>
            <a:gdLst/>
            <a:ahLst/>
            <a:cxnLst/>
            <a:rect l="l" t="t" r="r" b="b"/>
            <a:pathLst>
              <a:path w="1543050" h="411479">
                <a:moveTo>
                  <a:pt x="1474470" y="0"/>
                </a:moveTo>
                <a:lnTo>
                  <a:pt x="68579" y="0"/>
                </a:lnTo>
                <a:lnTo>
                  <a:pt x="41898" y="5385"/>
                </a:lnTo>
                <a:lnTo>
                  <a:pt x="20097" y="20072"/>
                </a:lnTo>
                <a:lnTo>
                  <a:pt x="5393" y="41855"/>
                </a:lnTo>
                <a:lnTo>
                  <a:pt x="0" y="68529"/>
                </a:lnTo>
                <a:lnTo>
                  <a:pt x="0" y="342633"/>
                </a:lnTo>
                <a:lnTo>
                  <a:pt x="5393" y="369307"/>
                </a:lnTo>
                <a:lnTo>
                  <a:pt x="20097" y="391090"/>
                </a:lnTo>
                <a:lnTo>
                  <a:pt x="41898" y="405776"/>
                </a:lnTo>
                <a:lnTo>
                  <a:pt x="68579" y="411162"/>
                </a:lnTo>
                <a:lnTo>
                  <a:pt x="1474470" y="411162"/>
                </a:lnTo>
                <a:lnTo>
                  <a:pt x="1501151" y="405776"/>
                </a:lnTo>
                <a:lnTo>
                  <a:pt x="1522952" y="391090"/>
                </a:lnTo>
                <a:lnTo>
                  <a:pt x="1537656" y="369307"/>
                </a:lnTo>
                <a:lnTo>
                  <a:pt x="1543050" y="342633"/>
                </a:lnTo>
                <a:lnTo>
                  <a:pt x="1543050" y="68529"/>
                </a:lnTo>
                <a:lnTo>
                  <a:pt x="1537656" y="41855"/>
                </a:lnTo>
                <a:lnTo>
                  <a:pt x="1522952" y="20072"/>
                </a:lnTo>
                <a:lnTo>
                  <a:pt x="1501151" y="5385"/>
                </a:lnTo>
                <a:lnTo>
                  <a:pt x="147447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72200" y="6215062"/>
            <a:ext cx="1543050" cy="411480"/>
          </a:xfrm>
          <a:custGeom>
            <a:avLst/>
            <a:gdLst/>
            <a:ahLst/>
            <a:cxnLst/>
            <a:rect l="l" t="t" r="r" b="b"/>
            <a:pathLst>
              <a:path w="1543050" h="411479">
                <a:moveTo>
                  <a:pt x="0" y="68529"/>
                </a:moveTo>
                <a:lnTo>
                  <a:pt x="5393" y="41855"/>
                </a:lnTo>
                <a:lnTo>
                  <a:pt x="20097" y="20072"/>
                </a:lnTo>
                <a:lnTo>
                  <a:pt x="41898" y="5385"/>
                </a:lnTo>
                <a:lnTo>
                  <a:pt x="68579" y="0"/>
                </a:lnTo>
                <a:lnTo>
                  <a:pt x="1474470" y="0"/>
                </a:lnTo>
                <a:lnTo>
                  <a:pt x="1501151" y="5385"/>
                </a:lnTo>
                <a:lnTo>
                  <a:pt x="1522952" y="20072"/>
                </a:lnTo>
                <a:lnTo>
                  <a:pt x="1537656" y="41855"/>
                </a:lnTo>
                <a:lnTo>
                  <a:pt x="1543050" y="68529"/>
                </a:lnTo>
                <a:lnTo>
                  <a:pt x="1543050" y="342633"/>
                </a:lnTo>
                <a:lnTo>
                  <a:pt x="1537656" y="369307"/>
                </a:lnTo>
                <a:lnTo>
                  <a:pt x="1522952" y="391090"/>
                </a:lnTo>
                <a:lnTo>
                  <a:pt x="1501151" y="405776"/>
                </a:lnTo>
                <a:lnTo>
                  <a:pt x="1474470" y="411162"/>
                </a:lnTo>
                <a:lnTo>
                  <a:pt x="68579" y="411162"/>
                </a:lnTo>
                <a:lnTo>
                  <a:pt x="41898" y="405776"/>
                </a:lnTo>
                <a:lnTo>
                  <a:pt x="20097" y="391090"/>
                </a:lnTo>
                <a:lnTo>
                  <a:pt x="5393" y="369307"/>
                </a:lnTo>
                <a:lnTo>
                  <a:pt x="0" y="342633"/>
                </a:lnTo>
                <a:lnTo>
                  <a:pt x="0" y="6852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728841" y="6279896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Microsoft YaHei"/>
                <a:cs typeface="Microsoft YaHei"/>
              </a:rPr>
              <a:t>提交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0500" y="0"/>
            <a:ext cx="8953500" cy="635000"/>
          </a:xfrm>
          <a:custGeom>
            <a:avLst/>
            <a:gdLst/>
            <a:ahLst/>
            <a:cxnLst/>
            <a:rect l="l" t="t" r="r" b="b"/>
            <a:pathLst>
              <a:path w="8953500" h="635000">
                <a:moveTo>
                  <a:pt x="0" y="635000"/>
                </a:moveTo>
                <a:lnTo>
                  <a:pt x="8953500" y="635000"/>
                </a:lnTo>
                <a:lnTo>
                  <a:pt x="895350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F6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0"/>
            <a:ext cx="190500" cy="635000"/>
          </a:xfrm>
          <a:custGeom>
            <a:avLst/>
            <a:gdLst/>
            <a:ahLst/>
            <a:cxnLst/>
            <a:rect l="l" t="t" r="r" b="b"/>
            <a:pathLst>
              <a:path w="190500" h="635000">
                <a:moveTo>
                  <a:pt x="0" y="635000"/>
                </a:moveTo>
                <a:lnTo>
                  <a:pt x="190500" y="635000"/>
                </a:lnTo>
                <a:lnTo>
                  <a:pt x="19050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629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45643" y="93090"/>
            <a:ext cx="100520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Microsoft YaHei"/>
                <a:cs typeface="Microsoft YaHei"/>
              </a:rPr>
              <a:t>单选题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17599" y="187578"/>
            <a:ext cx="41655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808080"/>
                </a:solidFill>
                <a:latin typeface="Microsoft YaHei"/>
                <a:cs typeface="Microsoft YaHei"/>
              </a:rPr>
              <a:t>1分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94600" y="63500"/>
            <a:ext cx="1422400" cy="5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8405"/>
            <a:ext cx="4598035" cy="134302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若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图</a:t>
            </a: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G中任意两个顶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点之间都有路径相</a:t>
            </a:r>
            <a:r>
              <a:rPr dirty="0" sz="3600" spc="5">
                <a:solidFill>
                  <a:srgbClr val="000066"/>
                </a:solidFill>
                <a:latin typeface="SimSun"/>
                <a:cs typeface="SimSun"/>
              </a:rPr>
              <a:t>通</a:t>
            </a:r>
            <a:r>
              <a:rPr dirty="0" sz="3600">
                <a:solidFill>
                  <a:srgbClr val="333333"/>
                </a:solidFill>
                <a:latin typeface="SimSun"/>
                <a:cs typeface="SimSun"/>
              </a:rPr>
              <a:t>，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615262"/>
            <a:ext cx="41459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则称此图为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连通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图</a:t>
            </a:r>
            <a:r>
              <a:rPr dirty="0" sz="3600">
                <a:solidFill>
                  <a:srgbClr val="333333"/>
                </a:solidFill>
                <a:latin typeface="SimSun"/>
                <a:cs typeface="SimSun"/>
              </a:rPr>
              <a:t>；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1375" y="3880484"/>
            <a:ext cx="4600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若无向图为非连通图，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375" y="4429239"/>
            <a:ext cx="4144645" cy="200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则图中各个极大连通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子图称作此图</a:t>
            </a:r>
            <a:r>
              <a:rPr dirty="0" sz="3600" spc="-1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连通 分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量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4375" y="433451"/>
            <a:ext cx="455930" cy="557530"/>
          </a:xfrm>
          <a:custGeom>
            <a:avLst/>
            <a:gdLst/>
            <a:ahLst/>
            <a:cxnLst/>
            <a:rect l="l" t="t" r="r" b="b"/>
            <a:pathLst>
              <a:path w="455929" h="557530">
                <a:moveTo>
                  <a:pt x="227837" y="0"/>
                </a:moveTo>
                <a:lnTo>
                  <a:pt x="186877" y="4487"/>
                </a:lnTo>
                <a:lnTo>
                  <a:pt x="148327" y="17426"/>
                </a:lnTo>
                <a:lnTo>
                  <a:pt x="112832" y="38029"/>
                </a:lnTo>
                <a:lnTo>
                  <a:pt x="81034" y="65509"/>
                </a:lnTo>
                <a:lnTo>
                  <a:pt x="53576" y="99078"/>
                </a:lnTo>
                <a:lnTo>
                  <a:pt x="31100" y="137950"/>
                </a:lnTo>
                <a:lnTo>
                  <a:pt x="14251" y="181337"/>
                </a:lnTo>
                <a:lnTo>
                  <a:pt x="3669" y="228453"/>
                </a:lnTo>
                <a:lnTo>
                  <a:pt x="0" y="278511"/>
                </a:lnTo>
                <a:lnTo>
                  <a:pt x="3669" y="328606"/>
                </a:lnTo>
                <a:lnTo>
                  <a:pt x="14251" y="375751"/>
                </a:lnTo>
                <a:lnTo>
                  <a:pt x="31100" y="419161"/>
                </a:lnTo>
                <a:lnTo>
                  <a:pt x="53576" y="458048"/>
                </a:lnTo>
                <a:lnTo>
                  <a:pt x="81034" y="491628"/>
                </a:lnTo>
                <a:lnTo>
                  <a:pt x="112832" y="519114"/>
                </a:lnTo>
                <a:lnTo>
                  <a:pt x="148327" y="539720"/>
                </a:lnTo>
                <a:lnTo>
                  <a:pt x="186877" y="552660"/>
                </a:lnTo>
                <a:lnTo>
                  <a:pt x="227837" y="557149"/>
                </a:lnTo>
                <a:lnTo>
                  <a:pt x="268765" y="552660"/>
                </a:lnTo>
                <a:lnTo>
                  <a:pt x="307297" y="539720"/>
                </a:lnTo>
                <a:lnTo>
                  <a:pt x="342787" y="519114"/>
                </a:lnTo>
                <a:lnTo>
                  <a:pt x="374589" y="491628"/>
                </a:lnTo>
                <a:lnTo>
                  <a:pt x="402057" y="458048"/>
                </a:lnTo>
                <a:lnTo>
                  <a:pt x="424546" y="419161"/>
                </a:lnTo>
                <a:lnTo>
                  <a:pt x="441410" y="375751"/>
                </a:lnTo>
                <a:lnTo>
                  <a:pt x="452001" y="328606"/>
                </a:lnTo>
                <a:lnTo>
                  <a:pt x="455675" y="278511"/>
                </a:lnTo>
                <a:lnTo>
                  <a:pt x="452001" y="228453"/>
                </a:lnTo>
                <a:lnTo>
                  <a:pt x="441410" y="181337"/>
                </a:lnTo>
                <a:lnTo>
                  <a:pt x="424546" y="137950"/>
                </a:lnTo>
                <a:lnTo>
                  <a:pt x="402057" y="99078"/>
                </a:lnTo>
                <a:lnTo>
                  <a:pt x="374589" y="65509"/>
                </a:lnTo>
                <a:lnTo>
                  <a:pt x="342787" y="38029"/>
                </a:lnTo>
                <a:lnTo>
                  <a:pt x="307297" y="17426"/>
                </a:lnTo>
                <a:lnTo>
                  <a:pt x="268765" y="4487"/>
                </a:lnTo>
                <a:lnTo>
                  <a:pt x="227837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94375" y="433451"/>
            <a:ext cx="455930" cy="557530"/>
          </a:xfrm>
          <a:custGeom>
            <a:avLst/>
            <a:gdLst/>
            <a:ahLst/>
            <a:cxnLst/>
            <a:rect l="l" t="t" r="r" b="b"/>
            <a:pathLst>
              <a:path w="455929" h="557530">
                <a:moveTo>
                  <a:pt x="0" y="278511"/>
                </a:moveTo>
                <a:lnTo>
                  <a:pt x="3669" y="228453"/>
                </a:lnTo>
                <a:lnTo>
                  <a:pt x="14251" y="181337"/>
                </a:lnTo>
                <a:lnTo>
                  <a:pt x="31100" y="137950"/>
                </a:lnTo>
                <a:lnTo>
                  <a:pt x="53576" y="99078"/>
                </a:lnTo>
                <a:lnTo>
                  <a:pt x="81034" y="65509"/>
                </a:lnTo>
                <a:lnTo>
                  <a:pt x="112832" y="38029"/>
                </a:lnTo>
                <a:lnTo>
                  <a:pt x="148327" y="17426"/>
                </a:lnTo>
                <a:lnTo>
                  <a:pt x="186877" y="4487"/>
                </a:lnTo>
                <a:lnTo>
                  <a:pt x="227837" y="0"/>
                </a:lnTo>
                <a:lnTo>
                  <a:pt x="268765" y="4487"/>
                </a:lnTo>
                <a:lnTo>
                  <a:pt x="307297" y="17426"/>
                </a:lnTo>
                <a:lnTo>
                  <a:pt x="342787" y="38029"/>
                </a:lnTo>
                <a:lnTo>
                  <a:pt x="374589" y="65509"/>
                </a:lnTo>
                <a:lnTo>
                  <a:pt x="402057" y="99078"/>
                </a:lnTo>
                <a:lnTo>
                  <a:pt x="424546" y="137950"/>
                </a:lnTo>
                <a:lnTo>
                  <a:pt x="441410" y="181337"/>
                </a:lnTo>
                <a:lnTo>
                  <a:pt x="452001" y="228453"/>
                </a:lnTo>
                <a:lnTo>
                  <a:pt x="455675" y="278511"/>
                </a:lnTo>
                <a:lnTo>
                  <a:pt x="452001" y="328606"/>
                </a:lnTo>
                <a:lnTo>
                  <a:pt x="441410" y="375751"/>
                </a:lnTo>
                <a:lnTo>
                  <a:pt x="424546" y="419161"/>
                </a:lnTo>
                <a:lnTo>
                  <a:pt x="402057" y="458048"/>
                </a:lnTo>
                <a:lnTo>
                  <a:pt x="374589" y="491628"/>
                </a:lnTo>
                <a:lnTo>
                  <a:pt x="342787" y="519114"/>
                </a:lnTo>
                <a:lnTo>
                  <a:pt x="307297" y="539720"/>
                </a:lnTo>
                <a:lnTo>
                  <a:pt x="268765" y="552660"/>
                </a:lnTo>
                <a:lnTo>
                  <a:pt x="227837" y="557149"/>
                </a:lnTo>
                <a:lnTo>
                  <a:pt x="186877" y="552660"/>
                </a:lnTo>
                <a:lnTo>
                  <a:pt x="148327" y="539720"/>
                </a:lnTo>
                <a:lnTo>
                  <a:pt x="112832" y="519114"/>
                </a:lnTo>
                <a:lnTo>
                  <a:pt x="81034" y="491628"/>
                </a:lnTo>
                <a:lnTo>
                  <a:pt x="53576" y="458048"/>
                </a:lnTo>
                <a:lnTo>
                  <a:pt x="31100" y="419161"/>
                </a:lnTo>
                <a:lnTo>
                  <a:pt x="14251" y="375751"/>
                </a:lnTo>
                <a:lnTo>
                  <a:pt x="3669" y="328606"/>
                </a:lnTo>
                <a:lnTo>
                  <a:pt x="0" y="278511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59017" y="409778"/>
            <a:ext cx="33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3775" y="1676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7" y="0"/>
                </a:moveTo>
                <a:lnTo>
                  <a:pt x="181913" y="5417"/>
                </a:lnTo>
                <a:lnTo>
                  <a:pt x="139142" y="20954"/>
                </a:lnTo>
                <a:lnTo>
                  <a:pt x="100440" y="45541"/>
                </a:lnTo>
                <a:lnTo>
                  <a:pt x="66722" y="78104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7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4"/>
                </a:lnTo>
                <a:lnTo>
                  <a:pt x="355179" y="45541"/>
                </a:lnTo>
                <a:lnTo>
                  <a:pt x="316480" y="20954"/>
                </a:lnTo>
                <a:lnTo>
                  <a:pt x="273726" y="5417"/>
                </a:lnTo>
                <a:lnTo>
                  <a:pt x="227837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03775" y="1676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4"/>
                </a:lnTo>
                <a:lnTo>
                  <a:pt x="100440" y="45541"/>
                </a:lnTo>
                <a:lnTo>
                  <a:pt x="139142" y="20954"/>
                </a:lnTo>
                <a:lnTo>
                  <a:pt x="181913" y="5417"/>
                </a:lnTo>
                <a:lnTo>
                  <a:pt x="227837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5"/>
                </a:lnTo>
                <a:lnTo>
                  <a:pt x="355179" y="487858"/>
                </a:lnTo>
                <a:lnTo>
                  <a:pt x="316480" y="512445"/>
                </a:lnTo>
                <a:lnTo>
                  <a:pt x="273726" y="527982"/>
                </a:lnTo>
                <a:lnTo>
                  <a:pt x="227837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54321" y="1641170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30851" y="762000"/>
            <a:ext cx="762000" cy="914400"/>
          </a:xfrm>
          <a:custGeom>
            <a:avLst/>
            <a:gdLst/>
            <a:ahLst/>
            <a:cxnLst/>
            <a:rect l="l" t="t" r="r" b="b"/>
            <a:pathLst>
              <a:path w="762000" h="914400">
                <a:moveTo>
                  <a:pt x="76200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51575" y="685800"/>
            <a:ext cx="1370330" cy="2209800"/>
          </a:xfrm>
          <a:custGeom>
            <a:avLst/>
            <a:gdLst/>
            <a:ahLst/>
            <a:cxnLst/>
            <a:rect l="l" t="t" r="r" b="b"/>
            <a:pathLst>
              <a:path w="1370329" h="2209800">
                <a:moveTo>
                  <a:pt x="0" y="0"/>
                </a:moveTo>
                <a:lnTo>
                  <a:pt x="1370076" y="22098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60975" y="1981200"/>
            <a:ext cx="2360930" cy="914400"/>
          </a:xfrm>
          <a:custGeom>
            <a:avLst/>
            <a:gdLst/>
            <a:ahLst/>
            <a:cxnLst/>
            <a:rect l="l" t="t" r="r" b="b"/>
            <a:pathLst>
              <a:path w="2360929" h="914400">
                <a:moveTo>
                  <a:pt x="0" y="0"/>
                </a:moveTo>
                <a:lnTo>
                  <a:pt x="2360676" y="9144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62675" y="762000"/>
            <a:ext cx="1230630" cy="2209800"/>
          </a:xfrm>
          <a:custGeom>
            <a:avLst/>
            <a:gdLst/>
            <a:ahLst/>
            <a:cxnLst/>
            <a:rect l="l" t="t" r="r" b="b"/>
            <a:pathLst>
              <a:path w="1230629" h="2209800">
                <a:moveTo>
                  <a:pt x="1230376" y="0"/>
                </a:moveTo>
                <a:lnTo>
                  <a:pt x="0" y="22098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50251" y="685800"/>
            <a:ext cx="609600" cy="990600"/>
          </a:xfrm>
          <a:custGeom>
            <a:avLst/>
            <a:gdLst/>
            <a:ahLst/>
            <a:cxnLst/>
            <a:rect l="l" t="t" r="r" b="b"/>
            <a:pathLst>
              <a:path w="609600" h="990600">
                <a:moveTo>
                  <a:pt x="0" y="0"/>
                </a:moveTo>
                <a:lnTo>
                  <a:pt x="609600" y="9906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38875" y="1981200"/>
            <a:ext cx="1992630" cy="990600"/>
          </a:xfrm>
          <a:custGeom>
            <a:avLst/>
            <a:gdLst/>
            <a:ahLst/>
            <a:cxnLst/>
            <a:rect l="l" t="t" r="r" b="b"/>
            <a:pathLst>
              <a:path w="1992629" h="990600">
                <a:moveTo>
                  <a:pt x="1992376" y="0"/>
                </a:moveTo>
                <a:lnTo>
                  <a:pt x="0" y="9906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21451" y="966850"/>
            <a:ext cx="1905" cy="1929130"/>
          </a:xfrm>
          <a:custGeom>
            <a:avLst/>
            <a:gdLst/>
            <a:ahLst/>
            <a:cxnLst/>
            <a:rect l="l" t="t" r="r" b="b"/>
            <a:pathLst>
              <a:path w="1904" h="1929130">
                <a:moveTo>
                  <a:pt x="1524" y="0"/>
                </a:moveTo>
                <a:lnTo>
                  <a:pt x="0" y="1928749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91400" y="3810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8" y="0"/>
                </a:moveTo>
                <a:lnTo>
                  <a:pt x="181913" y="5417"/>
                </a:lnTo>
                <a:lnTo>
                  <a:pt x="139142" y="20954"/>
                </a:lnTo>
                <a:lnTo>
                  <a:pt x="100440" y="45541"/>
                </a:lnTo>
                <a:lnTo>
                  <a:pt x="66722" y="78104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8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4"/>
                </a:lnTo>
                <a:lnTo>
                  <a:pt x="355179" y="45541"/>
                </a:lnTo>
                <a:lnTo>
                  <a:pt x="316480" y="20954"/>
                </a:lnTo>
                <a:lnTo>
                  <a:pt x="273726" y="5417"/>
                </a:lnTo>
                <a:lnTo>
                  <a:pt x="227838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91400" y="3810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4"/>
                </a:lnTo>
                <a:lnTo>
                  <a:pt x="100440" y="45541"/>
                </a:lnTo>
                <a:lnTo>
                  <a:pt x="139142" y="20954"/>
                </a:lnTo>
                <a:lnTo>
                  <a:pt x="181913" y="5417"/>
                </a:lnTo>
                <a:lnTo>
                  <a:pt x="227838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5"/>
                </a:lnTo>
                <a:lnTo>
                  <a:pt x="355179" y="487858"/>
                </a:lnTo>
                <a:lnTo>
                  <a:pt x="316480" y="512445"/>
                </a:lnTo>
                <a:lnTo>
                  <a:pt x="273726" y="527982"/>
                </a:lnTo>
                <a:lnTo>
                  <a:pt x="227838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442454" y="345389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53400" y="1600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8" y="0"/>
                </a:moveTo>
                <a:lnTo>
                  <a:pt x="181913" y="5417"/>
                </a:lnTo>
                <a:lnTo>
                  <a:pt x="139142" y="20954"/>
                </a:lnTo>
                <a:lnTo>
                  <a:pt x="100440" y="45541"/>
                </a:lnTo>
                <a:lnTo>
                  <a:pt x="66722" y="78104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8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4"/>
                </a:lnTo>
                <a:lnTo>
                  <a:pt x="355179" y="45541"/>
                </a:lnTo>
                <a:lnTo>
                  <a:pt x="316480" y="20954"/>
                </a:lnTo>
                <a:lnTo>
                  <a:pt x="273726" y="5417"/>
                </a:lnTo>
                <a:lnTo>
                  <a:pt x="227838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53400" y="1600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4"/>
                </a:lnTo>
                <a:lnTo>
                  <a:pt x="100440" y="45541"/>
                </a:lnTo>
                <a:lnTo>
                  <a:pt x="139142" y="20954"/>
                </a:lnTo>
                <a:lnTo>
                  <a:pt x="181913" y="5417"/>
                </a:lnTo>
                <a:lnTo>
                  <a:pt x="227838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5"/>
                </a:lnTo>
                <a:lnTo>
                  <a:pt x="355179" y="487858"/>
                </a:lnTo>
                <a:lnTo>
                  <a:pt x="316480" y="512445"/>
                </a:lnTo>
                <a:lnTo>
                  <a:pt x="273726" y="527982"/>
                </a:lnTo>
                <a:lnTo>
                  <a:pt x="227838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204707" y="1564970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91200" y="28956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7" y="0"/>
                </a:moveTo>
                <a:lnTo>
                  <a:pt x="181913" y="5417"/>
                </a:lnTo>
                <a:lnTo>
                  <a:pt x="139142" y="20954"/>
                </a:lnTo>
                <a:lnTo>
                  <a:pt x="100440" y="45541"/>
                </a:lnTo>
                <a:lnTo>
                  <a:pt x="66722" y="78104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7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4"/>
                </a:lnTo>
                <a:lnTo>
                  <a:pt x="355179" y="45541"/>
                </a:lnTo>
                <a:lnTo>
                  <a:pt x="316480" y="20954"/>
                </a:lnTo>
                <a:lnTo>
                  <a:pt x="273726" y="5417"/>
                </a:lnTo>
                <a:lnTo>
                  <a:pt x="227837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91200" y="28956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4"/>
                </a:lnTo>
                <a:lnTo>
                  <a:pt x="100440" y="45541"/>
                </a:lnTo>
                <a:lnTo>
                  <a:pt x="139142" y="20954"/>
                </a:lnTo>
                <a:lnTo>
                  <a:pt x="181913" y="5417"/>
                </a:lnTo>
                <a:lnTo>
                  <a:pt x="227837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5"/>
                </a:lnTo>
                <a:lnTo>
                  <a:pt x="355179" y="487858"/>
                </a:lnTo>
                <a:lnTo>
                  <a:pt x="316480" y="512445"/>
                </a:lnTo>
                <a:lnTo>
                  <a:pt x="273726" y="527982"/>
                </a:lnTo>
                <a:lnTo>
                  <a:pt x="227837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67780" y="2860624"/>
            <a:ext cx="3054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67600" y="2819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8" y="0"/>
                </a:moveTo>
                <a:lnTo>
                  <a:pt x="181913" y="5417"/>
                </a:lnTo>
                <a:lnTo>
                  <a:pt x="139142" y="20954"/>
                </a:lnTo>
                <a:lnTo>
                  <a:pt x="100440" y="45541"/>
                </a:lnTo>
                <a:lnTo>
                  <a:pt x="66722" y="78104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8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4"/>
                </a:lnTo>
                <a:lnTo>
                  <a:pt x="355179" y="45541"/>
                </a:lnTo>
                <a:lnTo>
                  <a:pt x="316480" y="20954"/>
                </a:lnTo>
                <a:lnTo>
                  <a:pt x="273726" y="5417"/>
                </a:lnTo>
                <a:lnTo>
                  <a:pt x="227838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67600" y="2819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4"/>
                </a:lnTo>
                <a:lnTo>
                  <a:pt x="100440" y="45541"/>
                </a:lnTo>
                <a:lnTo>
                  <a:pt x="139142" y="20954"/>
                </a:lnTo>
                <a:lnTo>
                  <a:pt x="181913" y="5417"/>
                </a:lnTo>
                <a:lnTo>
                  <a:pt x="227838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5"/>
                </a:lnTo>
                <a:lnTo>
                  <a:pt x="355179" y="487858"/>
                </a:lnTo>
                <a:lnTo>
                  <a:pt x="316480" y="512445"/>
                </a:lnTo>
                <a:lnTo>
                  <a:pt x="273726" y="527982"/>
                </a:lnTo>
                <a:lnTo>
                  <a:pt x="227838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532369" y="2784170"/>
            <a:ext cx="33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00225" y="3024251"/>
            <a:ext cx="455930" cy="557530"/>
          </a:xfrm>
          <a:custGeom>
            <a:avLst/>
            <a:gdLst/>
            <a:ahLst/>
            <a:cxnLst/>
            <a:rect l="l" t="t" r="r" b="b"/>
            <a:pathLst>
              <a:path w="455930" h="557529">
                <a:moveTo>
                  <a:pt x="227711" y="0"/>
                </a:moveTo>
                <a:lnTo>
                  <a:pt x="186787" y="4487"/>
                </a:lnTo>
                <a:lnTo>
                  <a:pt x="148267" y="17426"/>
                </a:lnTo>
                <a:lnTo>
                  <a:pt x="112794" y="38029"/>
                </a:lnTo>
                <a:lnTo>
                  <a:pt x="81012" y="65509"/>
                </a:lnTo>
                <a:lnTo>
                  <a:pt x="53565" y="99078"/>
                </a:lnTo>
                <a:lnTo>
                  <a:pt x="31096" y="137950"/>
                </a:lnTo>
                <a:lnTo>
                  <a:pt x="14249" y="181337"/>
                </a:lnTo>
                <a:lnTo>
                  <a:pt x="3669" y="228453"/>
                </a:lnTo>
                <a:lnTo>
                  <a:pt x="0" y="278511"/>
                </a:lnTo>
                <a:lnTo>
                  <a:pt x="3669" y="328606"/>
                </a:lnTo>
                <a:lnTo>
                  <a:pt x="14249" y="375751"/>
                </a:lnTo>
                <a:lnTo>
                  <a:pt x="31096" y="419161"/>
                </a:lnTo>
                <a:lnTo>
                  <a:pt x="53565" y="458048"/>
                </a:lnTo>
                <a:lnTo>
                  <a:pt x="81012" y="491628"/>
                </a:lnTo>
                <a:lnTo>
                  <a:pt x="112794" y="519114"/>
                </a:lnTo>
                <a:lnTo>
                  <a:pt x="148267" y="539720"/>
                </a:lnTo>
                <a:lnTo>
                  <a:pt x="186787" y="552660"/>
                </a:lnTo>
                <a:lnTo>
                  <a:pt x="227711" y="557149"/>
                </a:lnTo>
                <a:lnTo>
                  <a:pt x="268671" y="552660"/>
                </a:lnTo>
                <a:lnTo>
                  <a:pt x="307221" y="539720"/>
                </a:lnTo>
                <a:lnTo>
                  <a:pt x="342716" y="519114"/>
                </a:lnTo>
                <a:lnTo>
                  <a:pt x="374514" y="491628"/>
                </a:lnTo>
                <a:lnTo>
                  <a:pt x="401972" y="458048"/>
                </a:lnTo>
                <a:lnTo>
                  <a:pt x="424448" y="419161"/>
                </a:lnTo>
                <a:lnTo>
                  <a:pt x="441297" y="375751"/>
                </a:lnTo>
                <a:lnTo>
                  <a:pt x="451879" y="328606"/>
                </a:lnTo>
                <a:lnTo>
                  <a:pt x="455549" y="278511"/>
                </a:lnTo>
                <a:lnTo>
                  <a:pt x="451879" y="228453"/>
                </a:lnTo>
                <a:lnTo>
                  <a:pt x="441297" y="181337"/>
                </a:lnTo>
                <a:lnTo>
                  <a:pt x="424448" y="137950"/>
                </a:lnTo>
                <a:lnTo>
                  <a:pt x="401972" y="99078"/>
                </a:lnTo>
                <a:lnTo>
                  <a:pt x="374514" y="65509"/>
                </a:lnTo>
                <a:lnTo>
                  <a:pt x="342716" y="38029"/>
                </a:lnTo>
                <a:lnTo>
                  <a:pt x="307221" y="17426"/>
                </a:lnTo>
                <a:lnTo>
                  <a:pt x="268671" y="4487"/>
                </a:lnTo>
                <a:lnTo>
                  <a:pt x="227711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00225" y="3024251"/>
            <a:ext cx="455930" cy="557530"/>
          </a:xfrm>
          <a:custGeom>
            <a:avLst/>
            <a:gdLst/>
            <a:ahLst/>
            <a:cxnLst/>
            <a:rect l="l" t="t" r="r" b="b"/>
            <a:pathLst>
              <a:path w="455930" h="557529">
                <a:moveTo>
                  <a:pt x="0" y="278511"/>
                </a:moveTo>
                <a:lnTo>
                  <a:pt x="3669" y="228453"/>
                </a:lnTo>
                <a:lnTo>
                  <a:pt x="14249" y="181337"/>
                </a:lnTo>
                <a:lnTo>
                  <a:pt x="31096" y="137950"/>
                </a:lnTo>
                <a:lnTo>
                  <a:pt x="53565" y="99078"/>
                </a:lnTo>
                <a:lnTo>
                  <a:pt x="81012" y="65509"/>
                </a:lnTo>
                <a:lnTo>
                  <a:pt x="112794" y="38029"/>
                </a:lnTo>
                <a:lnTo>
                  <a:pt x="148267" y="17426"/>
                </a:lnTo>
                <a:lnTo>
                  <a:pt x="186787" y="4487"/>
                </a:lnTo>
                <a:lnTo>
                  <a:pt x="227711" y="0"/>
                </a:lnTo>
                <a:lnTo>
                  <a:pt x="268671" y="4487"/>
                </a:lnTo>
                <a:lnTo>
                  <a:pt x="307221" y="17426"/>
                </a:lnTo>
                <a:lnTo>
                  <a:pt x="342716" y="38029"/>
                </a:lnTo>
                <a:lnTo>
                  <a:pt x="374514" y="65509"/>
                </a:lnTo>
                <a:lnTo>
                  <a:pt x="401972" y="99078"/>
                </a:lnTo>
                <a:lnTo>
                  <a:pt x="424448" y="137950"/>
                </a:lnTo>
                <a:lnTo>
                  <a:pt x="441297" y="181337"/>
                </a:lnTo>
                <a:lnTo>
                  <a:pt x="451879" y="228453"/>
                </a:lnTo>
                <a:lnTo>
                  <a:pt x="455549" y="278511"/>
                </a:lnTo>
                <a:lnTo>
                  <a:pt x="451879" y="328606"/>
                </a:lnTo>
                <a:lnTo>
                  <a:pt x="441297" y="375751"/>
                </a:lnTo>
                <a:lnTo>
                  <a:pt x="424448" y="419161"/>
                </a:lnTo>
                <a:lnTo>
                  <a:pt x="401972" y="458048"/>
                </a:lnTo>
                <a:lnTo>
                  <a:pt x="374514" y="491628"/>
                </a:lnTo>
                <a:lnTo>
                  <a:pt x="342716" y="519114"/>
                </a:lnTo>
                <a:lnTo>
                  <a:pt x="307221" y="539720"/>
                </a:lnTo>
                <a:lnTo>
                  <a:pt x="268671" y="552660"/>
                </a:lnTo>
                <a:lnTo>
                  <a:pt x="227711" y="557149"/>
                </a:lnTo>
                <a:lnTo>
                  <a:pt x="186787" y="552660"/>
                </a:lnTo>
                <a:lnTo>
                  <a:pt x="148267" y="539720"/>
                </a:lnTo>
                <a:lnTo>
                  <a:pt x="112794" y="519114"/>
                </a:lnTo>
                <a:lnTo>
                  <a:pt x="81012" y="491628"/>
                </a:lnTo>
                <a:lnTo>
                  <a:pt x="53565" y="458048"/>
                </a:lnTo>
                <a:lnTo>
                  <a:pt x="31096" y="419161"/>
                </a:lnTo>
                <a:lnTo>
                  <a:pt x="14249" y="375751"/>
                </a:lnTo>
                <a:lnTo>
                  <a:pt x="3669" y="328606"/>
                </a:lnTo>
                <a:lnTo>
                  <a:pt x="0" y="278511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364107" y="3001213"/>
            <a:ext cx="33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9562" y="4267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30" h="533400">
                <a:moveTo>
                  <a:pt x="227812" y="0"/>
                </a:moveTo>
                <a:lnTo>
                  <a:pt x="181899" y="5417"/>
                </a:lnTo>
                <a:lnTo>
                  <a:pt x="139137" y="20955"/>
                </a:lnTo>
                <a:lnTo>
                  <a:pt x="100439" y="45541"/>
                </a:lnTo>
                <a:lnTo>
                  <a:pt x="66724" y="78105"/>
                </a:lnTo>
                <a:lnTo>
                  <a:pt x="38906" y="117574"/>
                </a:lnTo>
                <a:lnTo>
                  <a:pt x="17902" y="162877"/>
                </a:lnTo>
                <a:lnTo>
                  <a:pt x="4628" y="212943"/>
                </a:lnTo>
                <a:lnTo>
                  <a:pt x="0" y="266700"/>
                </a:lnTo>
                <a:lnTo>
                  <a:pt x="4628" y="320456"/>
                </a:lnTo>
                <a:lnTo>
                  <a:pt x="17902" y="370522"/>
                </a:lnTo>
                <a:lnTo>
                  <a:pt x="38906" y="415825"/>
                </a:lnTo>
                <a:lnTo>
                  <a:pt x="66724" y="455295"/>
                </a:lnTo>
                <a:lnTo>
                  <a:pt x="100439" y="487858"/>
                </a:lnTo>
                <a:lnTo>
                  <a:pt x="139137" y="512445"/>
                </a:lnTo>
                <a:lnTo>
                  <a:pt x="181899" y="527982"/>
                </a:lnTo>
                <a:lnTo>
                  <a:pt x="227812" y="533400"/>
                </a:lnTo>
                <a:lnTo>
                  <a:pt x="273721" y="527982"/>
                </a:lnTo>
                <a:lnTo>
                  <a:pt x="316480" y="512445"/>
                </a:lnTo>
                <a:lnTo>
                  <a:pt x="355175" y="487858"/>
                </a:lnTo>
                <a:lnTo>
                  <a:pt x="388889" y="455295"/>
                </a:lnTo>
                <a:lnTo>
                  <a:pt x="416706" y="415825"/>
                </a:lnTo>
                <a:lnTo>
                  <a:pt x="437710" y="370522"/>
                </a:lnTo>
                <a:lnTo>
                  <a:pt x="450984" y="320456"/>
                </a:lnTo>
                <a:lnTo>
                  <a:pt x="455612" y="266700"/>
                </a:lnTo>
                <a:lnTo>
                  <a:pt x="450984" y="212943"/>
                </a:lnTo>
                <a:lnTo>
                  <a:pt x="437710" y="162877"/>
                </a:lnTo>
                <a:lnTo>
                  <a:pt x="416706" y="117574"/>
                </a:lnTo>
                <a:lnTo>
                  <a:pt x="388889" y="78105"/>
                </a:lnTo>
                <a:lnTo>
                  <a:pt x="355175" y="45541"/>
                </a:lnTo>
                <a:lnTo>
                  <a:pt x="316480" y="20955"/>
                </a:lnTo>
                <a:lnTo>
                  <a:pt x="273721" y="5417"/>
                </a:lnTo>
                <a:lnTo>
                  <a:pt x="227812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9562" y="4267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30" h="533400">
                <a:moveTo>
                  <a:pt x="0" y="266700"/>
                </a:moveTo>
                <a:lnTo>
                  <a:pt x="4628" y="212943"/>
                </a:lnTo>
                <a:lnTo>
                  <a:pt x="17902" y="162877"/>
                </a:lnTo>
                <a:lnTo>
                  <a:pt x="38906" y="117574"/>
                </a:lnTo>
                <a:lnTo>
                  <a:pt x="66724" y="78105"/>
                </a:lnTo>
                <a:lnTo>
                  <a:pt x="100439" y="45541"/>
                </a:lnTo>
                <a:lnTo>
                  <a:pt x="139137" y="20955"/>
                </a:lnTo>
                <a:lnTo>
                  <a:pt x="181899" y="5417"/>
                </a:lnTo>
                <a:lnTo>
                  <a:pt x="227812" y="0"/>
                </a:lnTo>
                <a:lnTo>
                  <a:pt x="273721" y="5417"/>
                </a:lnTo>
                <a:lnTo>
                  <a:pt x="316480" y="20954"/>
                </a:lnTo>
                <a:lnTo>
                  <a:pt x="355175" y="45541"/>
                </a:lnTo>
                <a:lnTo>
                  <a:pt x="388889" y="78104"/>
                </a:lnTo>
                <a:lnTo>
                  <a:pt x="416706" y="117574"/>
                </a:lnTo>
                <a:lnTo>
                  <a:pt x="437710" y="162877"/>
                </a:lnTo>
                <a:lnTo>
                  <a:pt x="450984" y="212943"/>
                </a:lnTo>
                <a:lnTo>
                  <a:pt x="455612" y="266700"/>
                </a:lnTo>
                <a:lnTo>
                  <a:pt x="450984" y="320456"/>
                </a:lnTo>
                <a:lnTo>
                  <a:pt x="437710" y="370522"/>
                </a:lnTo>
                <a:lnTo>
                  <a:pt x="416706" y="415825"/>
                </a:lnTo>
                <a:lnTo>
                  <a:pt x="388889" y="455294"/>
                </a:lnTo>
                <a:lnTo>
                  <a:pt x="355175" y="487858"/>
                </a:lnTo>
                <a:lnTo>
                  <a:pt x="316480" y="512444"/>
                </a:lnTo>
                <a:lnTo>
                  <a:pt x="273721" y="527982"/>
                </a:lnTo>
                <a:lnTo>
                  <a:pt x="227812" y="533400"/>
                </a:lnTo>
                <a:lnTo>
                  <a:pt x="181899" y="527982"/>
                </a:lnTo>
                <a:lnTo>
                  <a:pt x="139137" y="512445"/>
                </a:lnTo>
                <a:lnTo>
                  <a:pt x="100439" y="487858"/>
                </a:lnTo>
                <a:lnTo>
                  <a:pt x="66724" y="455295"/>
                </a:lnTo>
                <a:lnTo>
                  <a:pt x="38906" y="415825"/>
                </a:lnTo>
                <a:lnTo>
                  <a:pt x="17902" y="370522"/>
                </a:lnTo>
                <a:lnTo>
                  <a:pt x="4628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59460" y="4232605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6575" y="3352800"/>
            <a:ext cx="762000" cy="914400"/>
          </a:xfrm>
          <a:custGeom>
            <a:avLst/>
            <a:gdLst/>
            <a:ahLst/>
            <a:cxnLst/>
            <a:rect l="l" t="t" r="r" b="b"/>
            <a:pathLst>
              <a:path w="762000" h="914400">
                <a:moveTo>
                  <a:pt x="76200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57426" y="3276600"/>
            <a:ext cx="1370330" cy="2209800"/>
          </a:xfrm>
          <a:custGeom>
            <a:avLst/>
            <a:gdLst/>
            <a:ahLst/>
            <a:cxnLst/>
            <a:rect l="l" t="t" r="r" b="b"/>
            <a:pathLst>
              <a:path w="1370330" h="2209800">
                <a:moveTo>
                  <a:pt x="0" y="0"/>
                </a:moveTo>
                <a:lnTo>
                  <a:pt x="1369949" y="22098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6762" y="4572000"/>
            <a:ext cx="2360930" cy="914400"/>
          </a:xfrm>
          <a:custGeom>
            <a:avLst/>
            <a:gdLst/>
            <a:ahLst/>
            <a:cxnLst/>
            <a:rect l="l" t="t" r="r" b="b"/>
            <a:pathLst>
              <a:path w="2360930" h="914400">
                <a:moveTo>
                  <a:pt x="0" y="0"/>
                </a:moveTo>
                <a:lnTo>
                  <a:pt x="2360612" y="9144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68526" y="3352800"/>
            <a:ext cx="1230630" cy="2209800"/>
          </a:xfrm>
          <a:custGeom>
            <a:avLst/>
            <a:gdLst/>
            <a:ahLst/>
            <a:cxnLst/>
            <a:rect l="l" t="t" r="r" b="b"/>
            <a:pathLst>
              <a:path w="1230630" h="2209800">
                <a:moveTo>
                  <a:pt x="1230249" y="0"/>
                </a:moveTo>
                <a:lnTo>
                  <a:pt x="0" y="22098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55975" y="3276600"/>
            <a:ext cx="609600" cy="990600"/>
          </a:xfrm>
          <a:custGeom>
            <a:avLst/>
            <a:gdLst/>
            <a:ahLst/>
            <a:cxnLst/>
            <a:rect l="l" t="t" r="r" b="b"/>
            <a:pathLst>
              <a:path w="609600" h="990600">
                <a:moveTo>
                  <a:pt x="0" y="0"/>
                </a:moveTo>
                <a:lnTo>
                  <a:pt x="609600" y="9906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44726" y="4572000"/>
            <a:ext cx="1992630" cy="990600"/>
          </a:xfrm>
          <a:custGeom>
            <a:avLst/>
            <a:gdLst/>
            <a:ahLst/>
            <a:cxnLst/>
            <a:rect l="l" t="t" r="r" b="b"/>
            <a:pathLst>
              <a:path w="1992629" h="990600">
                <a:moveTo>
                  <a:pt x="1992249" y="0"/>
                </a:moveTo>
                <a:lnTo>
                  <a:pt x="0" y="9906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97251" y="29718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711" y="0"/>
                </a:moveTo>
                <a:lnTo>
                  <a:pt x="181828" y="5417"/>
                </a:lnTo>
                <a:lnTo>
                  <a:pt x="139088" y="20954"/>
                </a:lnTo>
                <a:lnTo>
                  <a:pt x="100409" y="45541"/>
                </a:lnTo>
                <a:lnTo>
                  <a:pt x="66706" y="78104"/>
                </a:lnTo>
                <a:lnTo>
                  <a:pt x="38897" y="117574"/>
                </a:lnTo>
                <a:lnTo>
                  <a:pt x="17899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899" y="370522"/>
                </a:lnTo>
                <a:lnTo>
                  <a:pt x="38897" y="415825"/>
                </a:lnTo>
                <a:lnTo>
                  <a:pt x="66706" y="455295"/>
                </a:lnTo>
                <a:lnTo>
                  <a:pt x="100409" y="487858"/>
                </a:lnTo>
                <a:lnTo>
                  <a:pt x="139088" y="512445"/>
                </a:lnTo>
                <a:lnTo>
                  <a:pt x="181828" y="527982"/>
                </a:lnTo>
                <a:lnTo>
                  <a:pt x="227711" y="533400"/>
                </a:lnTo>
                <a:lnTo>
                  <a:pt x="273635" y="527982"/>
                </a:lnTo>
                <a:lnTo>
                  <a:pt x="316406" y="512445"/>
                </a:lnTo>
                <a:lnTo>
                  <a:pt x="355108" y="487858"/>
                </a:lnTo>
                <a:lnTo>
                  <a:pt x="388826" y="455295"/>
                </a:lnTo>
                <a:lnTo>
                  <a:pt x="416644" y="415825"/>
                </a:lnTo>
                <a:lnTo>
                  <a:pt x="437647" y="370522"/>
                </a:lnTo>
                <a:lnTo>
                  <a:pt x="450921" y="320456"/>
                </a:lnTo>
                <a:lnTo>
                  <a:pt x="455549" y="266700"/>
                </a:lnTo>
                <a:lnTo>
                  <a:pt x="450921" y="212943"/>
                </a:lnTo>
                <a:lnTo>
                  <a:pt x="437647" y="162877"/>
                </a:lnTo>
                <a:lnTo>
                  <a:pt x="416644" y="117574"/>
                </a:lnTo>
                <a:lnTo>
                  <a:pt x="388826" y="78104"/>
                </a:lnTo>
                <a:lnTo>
                  <a:pt x="355108" y="45541"/>
                </a:lnTo>
                <a:lnTo>
                  <a:pt x="316406" y="20954"/>
                </a:lnTo>
                <a:lnTo>
                  <a:pt x="273635" y="5417"/>
                </a:lnTo>
                <a:lnTo>
                  <a:pt x="227711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97251" y="29718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899" y="162877"/>
                </a:lnTo>
                <a:lnTo>
                  <a:pt x="38897" y="117574"/>
                </a:lnTo>
                <a:lnTo>
                  <a:pt x="66706" y="78104"/>
                </a:lnTo>
                <a:lnTo>
                  <a:pt x="100409" y="45541"/>
                </a:lnTo>
                <a:lnTo>
                  <a:pt x="139088" y="20954"/>
                </a:lnTo>
                <a:lnTo>
                  <a:pt x="181828" y="5417"/>
                </a:lnTo>
                <a:lnTo>
                  <a:pt x="227711" y="0"/>
                </a:lnTo>
                <a:lnTo>
                  <a:pt x="273635" y="5417"/>
                </a:lnTo>
                <a:lnTo>
                  <a:pt x="316406" y="20954"/>
                </a:lnTo>
                <a:lnTo>
                  <a:pt x="355108" y="45541"/>
                </a:lnTo>
                <a:lnTo>
                  <a:pt x="388826" y="78104"/>
                </a:lnTo>
                <a:lnTo>
                  <a:pt x="416644" y="117574"/>
                </a:lnTo>
                <a:lnTo>
                  <a:pt x="437647" y="162877"/>
                </a:lnTo>
                <a:lnTo>
                  <a:pt x="450921" y="212943"/>
                </a:lnTo>
                <a:lnTo>
                  <a:pt x="455549" y="266700"/>
                </a:lnTo>
                <a:lnTo>
                  <a:pt x="450921" y="320456"/>
                </a:lnTo>
                <a:lnTo>
                  <a:pt x="437647" y="370522"/>
                </a:lnTo>
                <a:lnTo>
                  <a:pt x="416644" y="415825"/>
                </a:lnTo>
                <a:lnTo>
                  <a:pt x="388826" y="455295"/>
                </a:lnTo>
                <a:lnTo>
                  <a:pt x="355108" y="487858"/>
                </a:lnTo>
                <a:lnTo>
                  <a:pt x="316406" y="512445"/>
                </a:lnTo>
                <a:lnTo>
                  <a:pt x="273635" y="527982"/>
                </a:lnTo>
                <a:lnTo>
                  <a:pt x="227711" y="533400"/>
                </a:lnTo>
                <a:lnTo>
                  <a:pt x="181828" y="527982"/>
                </a:lnTo>
                <a:lnTo>
                  <a:pt x="139088" y="512445"/>
                </a:lnTo>
                <a:lnTo>
                  <a:pt x="100409" y="487858"/>
                </a:lnTo>
                <a:lnTo>
                  <a:pt x="66706" y="455295"/>
                </a:lnTo>
                <a:lnTo>
                  <a:pt x="38897" y="415825"/>
                </a:lnTo>
                <a:lnTo>
                  <a:pt x="17899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947542" y="2936824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59251" y="41910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711" y="0"/>
                </a:moveTo>
                <a:lnTo>
                  <a:pt x="181828" y="5417"/>
                </a:lnTo>
                <a:lnTo>
                  <a:pt x="139088" y="20955"/>
                </a:lnTo>
                <a:lnTo>
                  <a:pt x="100409" y="45541"/>
                </a:lnTo>
                <a:lnTo>
                  <a:pt x="66706" y="78105"/>
                </a:lnTo>
                <a:lnTo>
                  <a:pt x="38897" y="117574"/>
                </a:lnTo>
                <a:lnTo>
                  <a:pt x="17899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899" y="370522"/>
                </a:lnTo>
                <a:lnTo>
                  <a:pt x="38897" y="415825"/>
                </a:lnTo>
                <a:lnTo>
                  <a:pt x="66706" y="455295"/>
                </a:lnTo>
                <a:lnTo>
                  <a:pt x="100409" y="487858"/>
                </a:lnTo>
                <a:lnTo>
                  <a:pt x="139088" y="512445"/>
                </a:lnTo>
                <a:lnTo>
                  <a:pt x="181828" y="527982"/>
                </a:lnTo>
                <a:lnTo>
                  <a:pt x="227711" y="533400"/>
                </a:lnTo>
                <a:lnTo>
                  <a:pt x="273635" y="527982"/>
                </a:lnTo>
                <a:lnTo>
                  <a:pt x="316406" y="512445"/>
                </a:lnTo>
                <a:lnTo>
                  <a:pt x="355108" y="487858"/>
                </a:lnTo>
                <a:lnTo>
                  <a:pt x="388826" y="455295"/>
                </a:lnTo>
                <a:lnTo>
                  <a:pt x="416644" y="415825"/>
                </a:lnTo>
                <a:lnTo>
                  <a:pt x="437647" y="370522"/>
                </a:lnTo>
                <a:lnTo>
                  <a:pt x="450921" y="320456"/>
                </a:lnTo>
                <a:lnTo>
                  <a:pt x="455549" y="266700"/>
                </a:lnTo>
                <a:lnTo>
                  <a:pt x="450921" y="212943"/>
                </a:lnTo>
                <a:lnTo>
                  <a:pt x="437647" y="162877"/>
                </a:lnTo>
                <a:lnTo>
                  <a:pt x="416644" y="117574"/>
                </a:lnTo>
                <a:lnTo>
                  <a:pt x="388826" y="78105"/>
                </a:lnTo>
                <a:lnTo>
                  <a:pt x="355108" y="45541"/>
                </a:lnTo>
                <a:lnTo>
                  <a:pt x="316406" y="20955"/>
                </a:lnTo>
                <a:lnTo>
                  <a:pt x="273635" y="5417"/>
                </a:lnTo>
                <a:lnTo>
                  <a:pt x="227711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59251" y="41910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899" y="162877"/>
                </a:lnTo>
                <a:lnTo>
                  <a:pt x="38897" y="117574"/>
                </a:lnTo>
                <a:lnTo>
                  <a:pt x="66706" y="78105"/>
                </a:lnTo>
                <a:lnTo>
                  <a:pt x="100409" y="45541"/>
                </a:lnTo>
                <a:lnTo>
                  <a:pt x="139088" y="20955"/>
                </a:lnTo>
                <a:lnTo>
                  <a:pt x="181828" y="5417"/>
                </a:lnTo>
                <a:lnTo>
                  <a:pt x="227711" y="0"/>
                </a:lnTo>
                <a:lnTo>
                  <a:pt x="273635" y="5417"/>
                </a:lnTo>
                <a:lnTo>
                  <a:pt x="316406" y="20954"/>
                </a:lnTo>
                <a:lnTo>
                  <a:pt x="355108" y="45541"/>
                </a:lnTo>
                <a:lnTo>
                  <a:pt x="388826" y="78104"/>
                </a:lnTo>
                <a:lnTo>
                  <a:pt x="416644" y="117574"/>
                </a:lnTo>
                <a:lnTo>
                  <a:pt x="437647" y="162877"/>
                </a:lnTo>
                <a:lnTo>
                  <a:pt x="450921" y="212943"/>
                </a:lnTo>
                <a:lnTo>
                  <a:pt x="455549" y="266700"/>
                </a:lnTo>
                <a:lnTo>
                  <a:pt x="450921" y="320456"/>
                </a:lnTo>
                <a:lnTo>
                  <a:pt x="437647" y="370522"/>
                </a:lnTo>
                <a:lnTo>
                  <a:pt x="416644" y="415825"/>
                </a:lnTo>
                <a:lnTo>
                  <a:pt x="388826" y="455294"/>
                </a:lnTo>
                <a:lnTo>
                  <a:pt x="355108" y="487858"/>
                </a:lnTo>
                <a:lnTo>
                  <a:pt x="316406" y="512444"/>
                </a:lnTo>
                <a:lnTo>
                  <a:pt x="273635" y="527982"/>
                </a:lnTo>
                <a:lnTo>
                  <a:pt x="227711" y="533400"/>
                </a:lnTo>
                <a:lnTo>
                  <a:pt x="181828" y="527982"/>
                </a:lnTo>
                <a:lnTo>
                  <a:pt x="139088" y="512445"/>
                </a:lnTo>
                <a:lnTo>
                  <a:pt x="100409" y="487858"/>
                </a:lnTo>
                <a:lnTo>
                  <a:pt x="66706" y="455295"/>
                </a:lnTo>
                <a:lnTo>
                  <a:pt x="38897" y="415825"/>
                </a:lnTo>
                <a:lnTo>
                  <a:pt x="17899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709542" y="4156024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97050" y="5486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30" h="533400">
                <a:moveTo>
                  <a:pt x="227711" y="0"/>
                </a:moveTo>
                <a:lnTo>
                  <a:pt x="181828" y="5418"/>
                </a:lnTo>
                <a:lnTo>
                  <a:pt x="139088" y="20958"/>
                </a:lnTo>
                <a:lnTo>
                  <a:pt x="100409" y="45548"/>
                </a:lnTo>
                <a:lnTo>
                  <a:pt x="66706" y="78114"/>
                </a:lnTo>
                <a:lnTo>
                  <a:pt x="38897" y="117585"/>
                </a:lnTo>
                <a:lnTo>
                  <a:pt x="17899" y="162888"/>
                </a:lnTo>
                <a:lnTo>
                  <a:pt x="4627" y="212950"/>
                </a:lnTo>
                <a:lnTo>
                  <a:pt x="0" y="266700"/>
                </a:lnTo>
                <a:lnTo>
                  <a:pt x="4627" y="320449"/>
                </a:lnTo>
                <a:lnTo>
                  <a:pt x="17899" y="370511"/>
                </a:lnTo>
                <a:lnTo>
                  <a:pt x="38897" y="415814"/>
                </a:lnTo>
                <a:lnTo>
                  <a:pt x="66706" y="455285"/>
                </a:lnTo>
                <a:lnTo>
                  <a:pt x="100409" y="487851"/>
                </a:lnTo>
                <a:lnTo>
                  <a:pt x="139088" y="512441"/>
                </a:lnTo>
                <a:lnTo>
                  <a:pt x="181828" y="527981"/>
                </a:lnTo>
                <a:lnTo>
                  <a:pt x="227711" y="533400"/>
                </a:lnTo>
                <a:lnTo>
                  <a:pt x="273635" y="527981"/>
                </a:lnTo>
                <a:lnTo>
                  <a:pt x="316406" y="512441"/>
                </a:lnTo>
                <a:lnTo>
                  <a:pt x="355108" y="487851"/>
                </a:lnTo>
                <a:lnTo>
                  <a:pt x="388826" y="455285"/>
                </a:lnTo>
                <a:lnTo>
                  <a:pt x="416644" y="415814"/>
                </a:lnTo>
                <a:lnTo>
                  <a:pt x="437647" y="370511"/>
                </a:lnTo>
                <a:lnTo>
                  <a:pt x="450921" y="320449"/>
                </a:lnTo>
                <a:lnTo>
                  <a:pt x="455549" y="266700"/>
                </a:lnTo>
                <a:lnTo>
                  <a:pt x="450921" y="212950"/>
                </a:lnTo>
                <a:lnTo>
                  <a:pt x="437647" y="162888"/>
                </a:lnTo>
                <a:lnTo>
                  <a:pt x="416644" y="117585"/>
                </a:lnTo>
                <a:lnTo>
                  <a:pt x="388826" y="78114"/>
                </a:lnTo>
                <a:lnTo>
                  <a:pt x="355108" y="45548"/>
                </a:lnTo>
                <a:lnTo>
                  <a:pt x="316406" y="20958"/>
                </a:lnTo>
                <a:lnTo>
                  <a:pt x="273635" y="5418"/>
                </a:lnTo>
                <a:lnTo>
                  <a:pt x="227711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97050" y="5486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30" h="533400">
                <a:moveTo>
                  <a:pt x="0" y="266700"/>
                </a:moveTo>
                <a:lnTo>
                  <a:pt x="4627" y="212950"/>
                </a:lnTo>
                <a:lnTo>
                  <a:pt x="17899" y="162888"/>
                </a:lnTo>
                <a:lnTo>
                  <a:pt x="38897" y="117585"/>
                </a:lnTo>
                <a:lnTo>
                  <a:pt x="66706" y="78114"/>
                </a:lnTo>
                <a:lnTo>
                  <a:pt x="100409" y="45548"/>
                </a:lnTo>
                <a:lnTo>
                  <a:pt x="139088" y="20958"/>
                </a:lnTo>
                <a:lnTo>
                  <a:pt x="181828" y="5418"/>
                </a:lnTo>
                <a:lnTo>
                  <a:pt x="227711" y="0"/>
                </a:lnTo>
                <a:lnTo>
                  <a:pt x="273635" y="5418"/>
                </a:lnTo>
                <a:lnTo>
                  <a:pt x="316406" y="20958"/>
                </a:lnTo>
                <a:lnTo>
                  <a:pt x="355108" y="45548"/>
                </a:lnTo>
                <a:lnTo>
                  <a:pt x="388826" y="78114"/>
                </a:lnTo>
                <a:lnTo>
                  <a:pt x="416644" y="117585"/>
                </a:lnTo>
                <a:lnTo>
                  <a:pt x="437647" y="162888"/>
                </a:lnTo>
                <a:lnTo>
                  <a:pt x="450921" y="212950"/>
                </a:lnTo>
                <a:lnTo>
                  <a:pt x="455549" y="266700"/>
                </a:lnTo>
                <a:lnTo>
                  <a:pt x="450921" y="320449"/>
                </a:lnTo>
                <a:lnTo>
                  <a:pt x="437647" y="370511"/>
                </a:lnTo>
                <a:lnTo>
                  <a:pt x="416644" y="415814"/>
                </a:lnTo>
                <a:lnTo>
                  <a:pt x="388826" y="455285"/>
                </a:lnTo>
                <a:lnTo>
                  <a:pt x="355108" y="487851"/>
                </a:lnTo>
                <a:lnTo>
                  <a:pt x="316406" y="512441"/>
                </a:lnTo>
                <a:lnTo>
                  <a:pt x="273635" y="527981"/>
                </a:lnTo>
                <a:lnTo>
                  <a:pt x="227711" y="533400"/>
                </a:lnTo>
                <a:lnTo>
                  <a:pt x="181828" y="527981"/>
                </a:lnTo>
                <a:lnTo>
                  <a:pt x="139088" y="512441"/>
                </a:lnTo>
                <a:lnTo>
                  <a:pt x="100409" y="487851"/>
                </a:lnTo>
                <a:lnTo>
                  <a:pt x="66706" y="455285"/>
                </a:lnTo>
                <a:lnTo>
                  <a:pt x="38897" y="415814"/>
                </a:lnTo>
                <a:lnTo>
                  <a:pt x="17899" y="370511"/>
                </a:lnTo>
                <a:lnTo>
                  <a:pt x="4627" y="320449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372869" y="5451754"/>
            <a:ext cx="3054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973451" y="5410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711" y="0"/>
                </a:moveTo>
                <a:lnTo>
                  <a:pt x="181828" y="5417"/>
                </a:lnTo>
                <a:lnTo>
                  <a:pt x="139088" y="20955"/>
                </a:lnTo>
                <a:lnTo>
                  <a:pt x="100409" y="45541"/>
                </a:lnTo>
                <a:lnTo>
                  <a:pt x="66706" y="78105"/>
                </a:lnTo>
                <a:lnTo>
                  <a:pt x="38897" y="117574"/>
                </a:lnTo>
                <a:lnTo>
                  <a:pt x="17899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49"/>
                </a:lnTo>
                <a:lnTo>
                  <a:pt x="17899" y="370511"/>
                </a:lnTo>
                <a:lnTo>
                  <a:pt x="38897" y="415814"/>
                </a:lnTo>
                <a:lnTo>
                  <a:pt x="66706" y="455285"/>
                </a:lnTo>
                <a:lnTo>
                  <a:pt x="100409" y="487851"/>
                </a:lnTo>
                <a:lnTo>
                  <a:pt x="139088" y="512441"/>
                </a:lnTo>
                <a:lnTo>
                  <a:pt x="181828" y="527981"/>
                </a:lnTo>
                <a:lnTo>
                  <a:pt x="227711" y="533400"/>
                </a:lnTo>
                <a:lnTo>
                  <a:pt x="273635" y="527981"/>
                </a:lnTo>
                <a:lnTo>
                  <a:pt x="316406" y="512441"/>
                </a:lnTo>
                <a:lnTo>
                  <a:pt x="355108" y="487851"/>
                </a:lnTo>
                <a:lnTo>
                  <a:pt x="388826" y="455285"/>
                </a:lnTo>
                <a:lnTo>
                  <a:pt x="416644" y="415814"/>
                </a:lnTo>
                <a:lnTo>
                  <a:pt x="437647" y="370511"/>
                </a:lnTo>
                <a:lnTo>
                  <a:pt x="450921" y="320449"/>
                </a:lnTo>
                <a:lnTo>
                  <a:pt x="455549" y="266700"/>
                </a:lnTo>
                <a:lnTo>
                  <a:pt x="450921" y="212943"/>
                </a:lnTo>
                <a:lnTo>
                  <a:pt x="437647" y="162877"/>
                </a:lnTo>
                <a:lnTo>
                  <a:pt x="416644" y="117574"/>
                </a:lnTo>
                <a:lnTo>
                  <a:pt x="388826" y="78105"/>
                </a:lnTo>
                <a:lnTo>
                  <a:pt x="355108" y="45541"/>
                </a:lnTo>
                <a:lnTo>
                  <a:pt x="316406" y="20955"/>
                </a:lnTo>
                <a:lnTo>
                  <a:pt x="273635" y="5417"/>
                </a:lnTo>
                <a:lnTo>
                  <a:pt x="227711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973451" y="5410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899" y="162877"/>
                </a:lnTo>
                <a:lnTo>
                  <a:pt x="38897" y="117574"/>
                </a:lnTo>
                <a:lnTo>
                  <a:pt x="66706" y="78105"/>
                </a:lnTo>
                <a:lnTo>
                  <a:pt x="100409" y="45541"/>
                </a:lnTo>
                <a:lnTo>
                  <a:pt x="139088" y="20955"/>
                </a:lnTo>
                <a:lnTo>
                  <a:pt x="181828" y="5417"/>
                </a:lnTo>
                <a:lnTo>
                  <a:pt x="227711" y="0"/>
                </a:lnTo>
                <a:lnTo>
                  <a:pt x="273635" y="5417"/>
                </a:lnTo>
                <a:lnTo>
                  <a:pt x="316406" y="20955"/>
                </a:lnTo>
                <a:lnTo>
                  <a:pt x="355108" y="45541"/>
                </a:lnTo>
                <a:lnTo>
                  <a:pt x="388826" y="78105"/>
                </a:lnTo>
                <a:lnTo>
                  <a:pt x="416644" y="117574"/>
                </a:lnTo>
                <a:lnTo>
                  <a:pt x="437647" y="162877"/>
                </a:lnTo>
                <a:lnTo>
                  <a:pt x="450921" y="212943"/>
                </a:lnTo>
                <a:lnTo>
                  <a:pt x="455549" y="266700"/>
                </a:lnTo>
                <a:lnTo>
                  <a:pt x="450921" y="320449"/>
                </a:lnTo>
                <a:lnTo>
                  <a:pt x="437647" y="370511"/>
                </a:lnTo>
                <a:lnTo>
                  <a:pt x="416644" y="415814"/>
                </a:lnTo>
                <a:lnTo>
                  <a:pt x="388826" y="455285"/>
                </a:lnTo>
                <a:lnTo>
                  <a:pt x="355108" y="487851"/>
                </a:lnTo>
                <a:lnTo>
                  <a:pt x="316406" y="512441"/>
                </a:lnTo>
                <a:lnTo>
                  <a:pt x="273635" y="527981"/>
                </a:lnTo>
                <a:lnTo>
                  <a:pt x="227711" y="533400"/>
                </a:lnTo>
                <a:lnTo>
                  <a:pt x="181828" y="527981"/>
                </a:lnTo>
                <a:lnTo>
                  <a:pt x="139088" y="512441"/>
                </a:lnTo>
                <a:lnTo>
                  <a:pt x="100409" y="487851"/>
                </a:lnTo>
                <a:lnTo>
                  <a:pt x="66706" y="455285"/>
                </a:lnTo>
                <a:lnTo>
                  <a:pt x="38897" y="415814"/>
                </a:lnTo>
                <a:lnTo>
                  <a:pt x="17899" y="370511"/>
                </a:lnTo>
                <a:lnTo>
                  <a:pt x="4627" y="320449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037458" y="5375859"/>
            <a:ext cx="33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4021454"/>
            <a:ext cx="1312545" cy="702945"/>
          </a:xfrm>
          <a:custGeom>
            <a:avLst/>
            <a:gdLst/>
            <a:ahLst/>
            <a:cxnLst/>
            <a:rect l="l" t="t" r="r" b="b"/>
            <a:pathLst>
              <a:path w="1312545" h="702945">
                <a:moveTo>
                  <a:pt x="94411" y="609854"/>
                </a:moveTo>
                <a:lnTo>
                  <a:pt x="0" y="702945"/>
                </a:lnTo>
                <a:lnTo>
                  <a:pt x="130073" y="677164"/>
                </a:lnTo>
                <a:lnTo>
                  <a:pt x="121326" y="660654"/>
                </a:lnTo>
                <a:lnTo>
                  <a:pt x="106959" y="660654"/>
                </a:lnTo>
                <a:lnTo>
                  <a:pt x="95072" y="638302"/>
                </a:lnTo>
                <a:lnTo>
                  <a:pt x="106326" y="632343"/>
                </a:lnTo>
                <a:lnTo>
                  <a:pt x="94411" y="609854"/>
                </a:lnTo>
                <a:close/>
              </a:path>
              <a:path w="1312545" h="702945">
                <a:moveTo>
                  <a:pt x="106326" y="632343"/>
                </a:moveTo>
                <a:lnTo>
                  <a:pt x="95072" y="638302"/>
                </a:lnTo>
                <a:lnTo>
                  <a:pt x="106959" y="660654"/>
                </a:lnTo>
                <a:lnTo>
                  <a:pt x="118179" y="654714"/>
                </a:lnTo>
                <a:lnTo>
                  <a:pt x="106326" y="632343"/>
                </a:lnTo>
                <a:close/>
              </a:path>
              <a:path w="1312545" h="702945">
                <a:moveTo>
                  <a:pt x="118179" y="654714"/>
                </a:moveTo>
                <a:lnTo>
                  <a:pt x="106959" y="660654"/>
                </a:lnTo>
                <a:lnTo>
                  <a:pt x="121326" y="660654"/>
                </a:lnTo>
                <a:lnTo>
                  <a:pt x="118179" y="654714"/>
                </a:lnTo>
                <a:close/>
              </a:path>
              <a:path w="1312545" h="702945">
                <a:moveTo>
                  <a:pt x="1300733" y="0"/>
                </a:moveTo>
                <a:lnTo>
                  <a:pt x="106326" y="632343"/>
                </a:lnTo>
                <a:lnTo>
                  <a:pt x="118179" y="654714"/>
                </a:lnTo>
                <a:lnTo>
                  <a:pt x="1312545" y="22479"/>
                </a:lnTo>
                <a:lnTo>
                  <a:pt x="1300733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72985" y="5163946"/>
            <a:ext cx="474980" cy="703580"/>
          </a:xfrm>
          <a:custGeom>
            <a:avLst/>
            <a:gdLst/>
            <a:ahLst/>
            <a:cxnLst/>
            <a:rect l="l" t="t" r="r" b="b"/>
            <a:pathLst>
              <a:path w="474980" h="703579">
                <a:moveTo>
                  <a:pt x="393846" y="604810"/>
                </a:moveTo>
                <a:lnTo>
                  <a:pt x="372706" y="618909"/>
                </a:lnTo>
                <a:lnTo>
                  <a:pt x="474814" y="703452"/>
                </a:lnTo>
                <a:lnTo>
                  <a:pt x="447915" y="615391"/>
                </a:lnTo>
                <a:lnTo>
                  <a:pt x="400900" y="615391"/>
                </a:lnTo>
                <a:lnTo>
                  <a:pt x="393846" y="604810"/>
                </a:lnTo>
                <a:close/>
              </a:path>
              <a:path w="474980" h="703579">
                <a:moveTo>
                  <a:pt x="414940" y="590742"/>
                </a:moveTo>
                <a:lnTo>
                  <a:pt x="393846" y="604810"/>
                </a:lnTo>
                <a:lnTo>
                  <a:pt x="400900" y="615391"/>
                </a:lnTo>
                <a:lnTo>
                  <a:pt x="421982" y="601306"/>
                </a:lnTo>
                <a:lnTo>
                  <a:pt x="414940" y="590742"/>
                </a:lnTo>
                <a:close/>
              </a:path>
              <a:path w="474980" h="703579">
                <a:moveTo>
                  <a:pt x="436079" y="576643"/>
                </a:moveTo>
                <a:lnTo>
                  <a:pt x="414940" y="590742"/>
                </a:lnTo>
                <a:lnTo>
                  <a:pt x="421982" y="601306"/>
                </a:lnTo>
                <a:lnTo>
                  <a:pt x="400900" y="615391"/>
                </a:lnTo>
                <a:lnTo>
                  <a:pt x="447915" y="615391"/>
                </a:lnTo>
                <a:lnTo>
                  <a:pt x="436079" y="576643"/>
                </a:lnTo>
                <a:close/>
              </a:path>
              <a:path w="474980" h="703579">
                <a:moveTo>
                  <a:pt x="21132" y="0"/>
                </a:moveTo>
                <a:lnTo>
                  <a:pt x="0" y="14096"/>
                </a:lnTo>
                <a:lnTo>
                  <a:pt x="393846" y="604810"/>
                </a:lnTo>
                <a:lnTo>
                  <a:pt x="414940" y="590742"/>
                </a:lnTo>
                <a:lnTo>
                  <a:pt x="21132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92300" y="5829300"/>
            <a:ext cx="927100" cy="76200"/>
          </a:xfrm>
          <a:custGeom>
            <a:avLst/>
            <a:gdLst/>
            <a:ahLst/>
            <a:cxnLst/>
            <a:rect l="l" t="t" r="r" b="b"/>
            <a:pathLst>
              <a:path w="927100" h="76200">
                <a:moveTo>
                  <a:pt x="800100" y="0"/>
                </a:moveTo>
                <a:lnTo>
                  <a:pt x="800100" y="76200"/>
                </a:lnTo>
                <a:lnTo>
                  <a:pt x="884766" y="50800"/>
                </a:lnTo>
                <a:lnTo>
                  <a:pt x="812800" y="50800"/>
                </a:lnTo>
                <a:lnTo>
                  <a:pt x="812800" y="25400"/>
                </a:lnTo>
                <a:lnTo>
                  <a:pt x="884766" y="25400"/>
                </a:lnTo>
                <a:lnTo>
                  <a:pt x="800100" y="0"/>
                </a:lnTo>
                <a:close/>
              </a:path>
              <a:path w="927100" h="76200">
                <a:moveTo>
                  <a:pt x="8001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800100" y="50800"/>
                </a:lnTo>
                <a:lnTo>
                  <a:pt x="800100" y="25400"/>
                </a:lnTo>
                <a:close/>
              </a:path>
              <a:path w="927100" h="76200">
                <a:moveTo>
                  <a:pt x="884766" y="25400"/>
                </a:moveTo>
                <a:lnTo>
                  <a:pt x="812800" y="25400"/>
                </a:lnTo>
                <a:lnTo>
                  <a:pt x="812800" y="50800"/>
                </a:lnTo>
                <a:lnTo>
                  <a:pt x="884766" y="50800"/>
                </a:lnTo>
                <a:lnTo>
                  <a:pt x="927100" y="38100"/>
                </a:lnTo>
                <a:lnTo>
                  <a:pt x="884766" y="254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14600" y="4267200"/>
            <a:ext cx="549910" cy="1388110"/>
          </a:xfrm>
          <a:custGeom>
            <a:avLst/>
            <a:gdLst/>
            <a:ahLst/>
            <a:cxnLst/>
            <a:rect l="l" t="t" r="r" b="b"/>
            <a:pathLst>
              <a:path w="549910" h="1388110">
                <a:moveTo>
                  <a:pt x="57800" y="113776"/>
                </a:moveTo>
                <a:lnTo>
                  <a:pt x="34201" y="122979"/>
                </a:lnTo>
                <a:lnTo>
                  <a:pt x="526161" y="1388033"/>
                </a:lnTo>
                <a:lnTo>
                  <a:pt x="549782" y="1378826"/>
                </a:lnTo>
                <a:lnTo>
                  <a:pt x="57800" y="113776"/>
                </a:lnTo>
                <a:close/>
              </a:path>
              <a:path w="549910" h="1388110">
                <a:moveTo>
                  <a:pt x="0" y="0"/>
                </a:moveTo>
                <a:lnTo>
                  <a:pt x="10541" y="132206"/>
                </a:lnTo>
                <a:lnTo>
                  <a:pt x="34201" y="122979"/>
                </a:lnTo>
                <a:lnTo>
                  <a:pt x="29591" y="111125"/>
                </a:lnTo>
                <a:lnTo>
                  <a:pt x="53212" y="101981"/>
                </a:lnTo>
                <a:lnTo>
                  <a:pt x="79552" y="101981"/>
                </a:lnTo>
                <a:lnTo>
                  <a:pt x="0" y="0"/>
                </a:lnTo>
                <a:close/>
              </a:path>
              <a:path w="549910" h="1388110">
                <a:moveTo>
                  <a:pt x="53212" y="101981"/>
                </a:moveTo>
                <a:lnTo>
                  <a:pt x="29591" y="111125"/>
                </a:lnTo>
                <a:lnTo>
                  <a:pt x="34201" y="122979"/>
                </a:lnTo>
                <a:lnTo>
                  <a:pt x="57800" y="113776"/>
                </a:lnTo>
                <a:lnTo>
                  <a:pt x="53212" y="101981"/>
                </a:lnTo>
                <a:close/>
              </a:path>
              <a:path w="549910" h="1388110">
                <a:moveTo>
                  <a:pt x="79552" y="101981"/>
                </a:moveTo>
                <a:lnTo>
                  <a:pt x="53212" y="101981"/>
                </a:lnTo>
                <a:lnTo>
                  <a:pt x="57800" y="113776"/>
                </a:lnTo>
                <a:lnTo>
                  <a:pt x="81533" y="104520"/>
                </a:lnTo>
                <a:lnTo>
                  <a:pt x="79552" y="101981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73527" y="4021328"/>
            <a:ext cx="1236980" cy="703580"/>
          </a:xfrm>
          <a:custGeom>
            <a:avLst/>
            <a:gdLst/>
            <a:ahLst/>
            <a:cxnLst/>
            <a:rect l="l" t="t" r="r" b="b"/>
            <a:pathLst>
              <a:path w="1236979" h="703579">
                <a:moveTo>
                  <a:pt x="1119514" y="651832"/>
                </a:moveTo>
                <a:lnTo>
                  <a:pt x="1107059" y="673989"/>
                </a:lnTo>
                <a:lnTo>
                  <a:pt x="1236472" y="703072"/>
                </a:lnTo>
                <a:lnTo>
                  <a:pt x="1193128" y="658114"/>
                </a:lnTo>
                <a:lnTo>
                  <a:pt x="1130681" y="658114"/>
                </a:lnTo>
                <a:lnTo>
                  <a:pt x="1119514" y="651832"/>
                </a:lnTo>
                <a:close/>
              </a:path>
              <a:path w="1236979" h="703579">
                <a:moveTo>
                  <a:pt x="1131941" y="629724"/>
                </a:moveTo>
                <a:lnTo>
                  <a:pt x="1119514" y="651832"/>
                </a:lnTo>
                <a:lnTo>
                  <a:pt x="1130681" y="658114"/>
                </a:lnTo>
                <a:lnTo>
                  <a:pt x="1143127" y="636016"/>
                </a:lnTo>
                <a:lnTo>
                  <a:pt x="1131941" y="629724"/>
                </a:lnTo>
                <a:close/>
              </a:path>
              <a:path w="1236979" h="703579">
                <a:moveTo>
                  <a:pt x="1144397" y="607568"/>
                </a:moveTo>
                <a:lnTo>
                  <a:pt x="1131941" y="629724"/>
                </a:lnTo>
                <a:lnTo>
                  <a:pt x="1143127" y="636016"/>
                </a:lnTo>
                <a:lnTo>
                  <a:pt x="1130681" y="658114"/>
                </a:lnTo>
                <a:lnTo>
                  <a:pt x="1193128" y="658114"/>
                </a:lnTo>
                <a:lnTo>
                  <a:pt x="1144397" y="607568"/>
                </a:lnTo>
                <a:close/>
              </a:path>
              <a:path w="1236979" h="703579">
                <a:moveTo>
                  <a:pt x="12446" y="0"/>
                </a:moveTo>
                <a:lnTo>
                  <a:pt x="0" y="22098"/>
                </a:lnTo>
                <a:lnTo>
                  <a:pt x="1119514" y="651832"/>
                </a:lnTo>
                <a:lnTo>
                  <a:pt x="1131941" y="629724"/>
                </a:lnTo>
                <a:lnTo>
                  <a:pt x="12446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6800" y="4953000"/>
            <a:ext cx="1769745" cy="779145"/>
          </a:xfrm>
          <a:custGeom>
            <a:avLst/>
            <a:gdLst/>
            <a:ahLst/>
            <a:cxnLst/>
            <a:rect l="l" t="t" r="r" b="b"/>
            <a:pathLst>
              <a:path w="1769745" h="779145">
                <a:moveTo>
                  <a:pt x="121551" y="38983"/>
                </a:moveTo>
                <a:lnTo>
                  <a:pt x="111391" y="62334"/>
                </a:lnTo>
                <a:lnTo>
                  <a:pt x="1759204" y="778713"/>
                </a:lnTo>
                <a:lnTo>
                  <a:pt x="1769364" y="755421"/>
                </a:lnTo>
                <a:lnTo>
                  <a:pt x="121551" y="38983"/>
                </a:lnTo>
                <a:close/>
              </a:path>
              <a:path w="1769745" h="779145">
                <a:moveTo>
                  <a:pt x="0" y="0"/>
                </a:moveTo>
                <a:lnTo>
                  <a:pt x="101269" y="85598"/>
                </a:lnTo>
                <a:lnTo>
                  <a:pt x="111391" y="62334"/>
                </a:lnTo>
                <a:lnTo>
                  <a:pt x="99758" y="57276"/>
                </a:lnTo>
                <a:lnTo>
                  <a:pt x="109880" y="33908"/>
                </a:lnTo>
                <a:lnTo>
                  <a:pt x="123759" y="33908"/>
                </a:lnTo>
                <a:lnTo>
                  <a:pt x="131660" y="15748"/>
                </a:lnTo>
                <a:lnTo>
                  <a:pt x="0" y="0"/>
                </a:lnTo>
                <a:close/>
              </a:path>
              <a:path w="1769745" h="779145">
                <a:moveTo>
                  <a:pt x="109880" y="33908"/>
                </a:moveTo>
                <a:lnTo>
                  <a:pt x="99758" y="57276"/>
                </a:lnTo>
                <a:lnTo>
                  <a:pt x="111391" y="62334"/>
                </a:lnTo>
                <a:lnTo>
                  <a:pt x="121551" y="38983"/>
                </a:lnTo>
                <a:lnTo>
                  <a:pt x="109880" y="33908"/>
                </a:lnTo>
                <a:close/>
              </a:path>
              <a:path w="1769745" h="779145">
                <a:moveTo>
                  <a:pt x="123759" y="33908"/>
                </a:moveTo>
                <a:lnTo>
                  <a:pt x="109880" y="33908"/>
                </a:lnTo>
                <a:lnTo>
                  <a:pt x="121551" y="38983"/>
                </a:lnTo>
                <a:lnTo>
                  <a:pt x="123759" y="33908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76400" y="4936871"/>
            <a:ext cx="1997710" cy="702310"/>
          </a:xfrm>
          <a:custGeom>
            <a:avLst/>
            <a:gdLst/>
            <a:ahLst/>
            <a:cxnLst/>
            <a:rect l="l" t="t" r="r" b="b"/>
            <a:pathLst>
              <a:path w="1997710" h="702310">
                <a:moveTo>
                  <a:pt x="107568" y="624331"/>
                </a:moveTo>
                <a:lnTo>
                  <a:pt x="0" y="701928"/>
                </a:lnTo>
                <a:lnTo>
                  <a:pt x="132461" y="696391"/>
                </a:lnTo>
                <a:lnTo>
                  <a:pt x="125604" y="676541"/>
                </a:lnTo>
                <a:lnTo>
                  <a:pt x="112141" y="676541"/>
                </a:lnTo>
                <a:lnTo>
                  <a:pt x="103886" y="652538"/>
                </a:lnTo>
                <a:lnTo>
                  <a:pt x="115878" y="648387"/>
                </a:lnTo>
                <a:lnTo>
                  <a:pt x="107568" y="624331"/>
                </a:lnTo>
                <a:close/>
              </a:path>
              <a:path w="1997710" h="702310">
                <a:moveTo>
                  <a:pt x="115878" y="648387"/>
                </a:moveTo>
                <a:lnTo>
                  <a:pt x="103886" y="652538"/>
                </a:lnTo>
                <a:lnTo>
                  <a:pt x="112141" y="676541"/>
                </a:lnTo>
                <a:lnTo>
                  <a:pt x="124166" y="672379"/>
                </a:lnTo>
                <a:lnTo>
                  <a:pt x="115878" y="648387"/>
                </a:lnTo>
                <a:close/>
              </a:path>
              <a:path w="1997710" h="702310">
                <a:moveTo>
                  <a:pt x="124166" y="672379"/>
                </a:moveTo>
                <a:lnTo>
                  <a:pt x="112141" y="676541"/>
                </a:lnTo>
                <a:lnTo>
                  <a:pt x="125604" y="676541"/>
                </a:lnTo>
                <a:lnTo>
                  <a:pt x="124166" y="672379"/>
                </a:lnTo>
                <a:close/>
              </a:path>
              <a:path w="1997710" h="702310">
                <a:moveTo>
                  <a:pt x="1989074" y="0"/>
                </a:moveTo>
                <a:lnTo>
                  <a:pt x="115878" y="648387"/>
                </a:lnTo>
                <a:lnTo>
                  <a:pt x="124166" y="672379"/>
                </a:lnTo>
                <a:lnTo>
                  <a:pt x="1997328" y="24002"/>
                </a:lnTo>
                <a:lnTo>
                  <a:pt x="1989074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33600" y="3810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5"/>
                </a:lnTo>
                <a:lnTo>
                  <a:pt x="100793" y="45541"/>
                </a:lnTo>
                <a:lnTo>
                  <a:pt x="66960" y="78105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5"/>
                </a:lnTo>
                <a:lnTo>
                  <a:pt x="356406" y="45541"/>
                </a:lnTo>
                <a:lnTo>
                  <a:pt x="317575" y="20955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33600" y="3810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5"/>
                </a:lnTo>
                <a:lnTo>
                  <a:pt x="100793" y="45541"/>
                </a:lnTo>
                <a:lnTo>
                  <a:pt x="139624" y="20955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4"/>
                </a:lnTo>
                <a:lnTo>
                  <a:pt x="356406" y="487858"/>
                </a:lnTo>
                <a:lnTo>
                  <a:pt x="317575" y="512444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4724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29" y="5417"/>
                </a:lnTo>
                <a:lnTo>
                  <a:pt x="139619" y="20955"/>
                </a:lnTo>
                <a:lnTo>
                  <a:pt x="100788" y="45541"/>
                </a:lnTo>
                <a:lnTo>
                  <a:pt x="66955" y="78105"/>
                </a:lnTo>
                <a:lnTo>
                  <a:pt x="39041" y="117574"/>
                </a:lnTo>
                <a:lnTo>
                  <a:pt x="17964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4" y="370522"/>
                </a:lnTo>
                <a:lnTo>
                  <a:pt x="39041" y="415825"/>
                </a:lnTo>
                <a:lnTo>
                  <a:pt x="66955" y="455294"/>
                </a:lnTo>
                <a:lnTo>
                  <a:pt x="100788" y="487858"/>
                </a:lnTo>
                <a:lnTo>
                  <a:pt x="139619" y="512444"/>
                </a:lnTo>
                <a:lnTo>
                  <a:pt x="182529" y="527982"/>
                </a:lnTo>
                <a:lnTo>
                  <a:pt x="228600" y="533400"/>
                </a:lnTo>
                <a:lnTo>
                  <a:pt x="274670" y="527982"/>
                </a:lnTo>
                <a:lnTo>
                  <a:pt x="317580" y="512444"/>
                </a:lnTo>
                <a:lnTo>
                  <a:pt x="356411" y="487858"/>
                </a:lnTo>
                <a:lnTo>
                  <a:pt x="390244" y="455294"/>
                </a:lnTo>
                <a:lnTo>
                  <a:pt x="418158" y="415825"/>
                </a:lnTo>
                <a:lnTo>
                  <a:pt x="439235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5" y="162877"/>
                </a:lnTo>
                <a:lnTo>
                  <a:pt x="418158" y="117574"/>
                </a:lnTo>
                <a:lnTo>
                  <a:pt x="390244" y="78105"/>
                </a:lnTo>
                <a:lnTo>
                  <a:pt x="356411" y="45541"/>
                </a:lnTo>
                <a:lnTo>
                  <a:pt x="317580" y="20955"/>
                </a:lnTo>
                <a:lnTo>
                  <a:pt x="274670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00" y="4724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4" y="162877"/>
                </a:lnTo>
                <a:lnTo>
                  <a:pt x="39041" y="117574"/>
                </a:lnTo>
                <a:lnTo>
                  <a:pt x="66955" y="78105"/>
                </a:lnTo>
                <a:lnTo>
                  <a:pt x="100788" y="45541"/>
                </a:lnTo>
                <a:lnTo>
                  <a:pt x="139619" y="20955"/>
                </a:lnTo>
                <a:lnTo>
                  <a:pt x="182529" y="5417"/>
                </a:lnTo>
                <a:lnTo>
                  <a:pt x="228600" y="0"/>
                </a:lnTo>
                <a:lnTo>
                  <a:pt x="274670" y="5417"/>
                </a:lnTo>
                <a:lnTo>
                  <a:pt x="317580" y="20954"/>
                </a:lnTo>
                <a:lnTo>
                  <a:pt x="356411" y="45541"/>
                </a:lnTo>
                <a:lnTo>
                  <a:pt x="390244" y="78104"/>
                </a:lnTo>
                <a:lnTo>
                  <a:pt x="418158" y="117574"/>
                </a:lnTo>
                <a:lnTo>
                  <a:pt x="439235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5" y="370522"/>
                </a:lnTo>
                <a:lnTo>
                  <a:pt x="418158" y="415825"/>
                </a:lnTo>
                <a:lnTo>
                  <a:pt x="390244" y="455294"/>
                </a:lnTo>
                <a:lnTo>
                  <a:pt x="356411" y="487858"/>
                </a:lnTo>
                <a:lnTo>
                  <a:pt x="317580" y="512444"/>
                </a:lnTo>
                <a:lnTo>
                  <a:pt x="274670" y="527982"/>
                </a:lnTo>
                <a:lnTo>
                  <a:pt x="228600" y="533400"/>
                </a:lnTo>
                <a:lnTo>
                  <a:pt x="182529" y="527982"/>
                </a:lnTo>
                <a:lnTo>
                  <a:pt x="139619" y="512444"/>
                </a:lnTo>
                <a:lnTo>
                  <a:pt x="100788" y="487858"/>
                </a:lnTo>
                <a:lnTo>
                  <a:pt x="66955" y="455294"/>
                </a:lnTo>
                <a:lnTo>
                  <a:pt x="39041" y="415825"/>
                </a:lnTo>
                <a:lnTo>
                  <a:pt x="17964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57600" y="4724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5"/>
                </a:lnTo>
                <a:lnTo>
                  <a:pt x="100793" y="45541"/>
                </a:lnTo>
                <a:lnTo>
                  <a:pt x="66960" y="78105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4"/>
                </a:lnTo>
                <a:lnTo>
                  <a:pt x="100793" y="487858"/>
                </a:lnTo>
                <a:lnTo>
                  <a:pt x="139624" y="512444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4"/>
                </a:lnTo>
                <a:lnTo>
                  <a:pt x="356406" y="487858"/>
                </a:lnTo>
                <a:lnTo>
                  <a:pt x="390239" y="455294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5"/>
                </a:lnTo>
                <a:lnTo>
                  <a:pt x="356406" y="45541"/>
                </a:lnTo>
                <a:lnTo>
                  <a:pt x="317575" y="20955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57600" y="4724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5"/>
                </a:lnTo>
                <a:lnTo>
                  <a:pt x="100793" y="45541"/>
                </a:lnTo>
                <a:lnTo>
                  <a:pt x="139624" y="20955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4"/>
                </a:lnTo>
                <a:lnTo>
                  <a:pt x="356406" y="487858"/>
                </a:lnTo>
                <a:lnTo>
                  <a:pt x="317575" y="512444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4"/>
                </a:lnTo>
                <a:lnTo>
                  <a:pt x="100793" y="487858"/>
                </a:lnTo>
                <a:lnTo>
                  <a:pt x="66960" y="455294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47800" y="5638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8"/>
                </a:lnTo>
                <a:lnTo>
                  <a:pt x="139624" y="20958"/>
                </a:lnTo>
                <a:lnTo>
                  <a:pt x="100793" y="45548"/>
                </a:lnTo>
                <a:lnTo>
                  <a:pt x="66960" y="78114"/>
                </a:lnTo>
                <a:lnTo>
                  <a:pt x="39045" y="117585"/>
                </a:lnTo>
                <a:lnTo>
                  <a:pt x="17966" y="162888"/>
                </a:lnTo>
                <a:lnTo>
                  <a:pt x="4644" y="212950"/>
                </a:lnTo>
                <a:lnTo>
                  <a:pt x="0" y="266700"/>
                </a:lnTo>
                <a:lnTo>
                  <a:pt x="4644" y="320449"/>
                </a:lnTo>
                <a:lnTo>
                  <a:pt x="17966" y="370511"/>
                </a:lnTo>
                <a:lnTo>
                  <a:pt x="39045" y="415814"/>
                </a:lnTo>
                <a:lnTo>
                  <a:pt x="66960" y="455285"/>
                </a:lnTo>
                <a:lnTo>
                  <a:pt x="100793" y="487851"/>
                </a:lnTo>
                <a:lnTo>
                  <a:pt x="139624" y="512441"/>
                </a:lnTo>
                <a:lnTo>
                  <a:pt x="182533" y="527981"/>
                </a:lnTo>
                <a:lnTo>
                  <a:pt x="228600" y="533400"/>
                </a:lnTo>
                <a:lnTo>
                  <a:pt x="274666" y="527981"/>
                </a:lnTo>
                <a:lnTo>
                  <a:pt x="317575" y="512441"/>
                </a:lnTo>
                <a:lnTo>
                  <a:pt x="356406" y="487851"/>
                </a:lnTo>
                <a:lnTo>
                  <a:pt x="390239" y="455285"/>
                </a:lnTo>
                <a:lnTo>
                  <a:pt x="418154" y="415814"/>
                </a:lnTo>
                <a:lnTo>
                  <a:pt x="439233" y="370511"/>
                </a:lnTo>
                <a:lnTo>
                  <a:pt x="452555" y="320449"/>
                </a:lnTo>
                <a:lnTo>
                  <a:pt x="457200" y="266700"/>
                </a:lnTo>
                <a:lnTo>
                  <a:pt x="452555" y="212950"/>
                </a:lnTo>
                <a:lnTo>
                  <a:pt x="439233" y="162888"/>
                </a:lnTo>
                <a:lnTo>
                  <a:pt x="418154" y="117585"/>
                </a:lnTo>
                <a:lnTo>
                  <a:pt x="390239" y="78114"/>
                </a:lnTo>
                <a:lnTo>
                  <a:pt x="356406" y="45548"/>
                </a:lnTo>
                <a:lnTo>
                  <a:pt x="317575" y="20958"/>
                </a:lnTo>
                <a:lnTo>
                  <a:pt x="274666" y="5418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47800" y="5638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50"/>
                </a:lnTo>
                <a:lnTo>
                  <a:pt x="17966" y="162888"/>
                </a:lnTo>
                <a:lnTo>
                  <a:pt x="39045" y="117585"/>
                </a:lnTo>
                <a:lnTo>
                  <a:pt x="66960" y="78114"/>
                </a:lnTo>
                <a:lnTo>
                  <a:pt x="100793" y="45548"/>
                </a:lnTo>
                <a:lnTo>
                  <a:pt x="139624" y="20958"/>
                </a:lnTo>
                <a:lnTo>
                  <a:pt x="182533" y="5418"/>
                </a:lnTo>
                <a:lnTo>
                  <a:pt x="228600" y="0"/>
                </a:lnTo>
                <a:lnTo>
                  <a:pt x="274666" y="5418"/>
                </a:lnTo>
                <a:lnTo>
                  <a:pt x="317575" y="20958"/>
                </a:lnTo>
                <a:lnTo>
                  <a:pt x="356406" y="45548"/>
                </a:lnTo>
                <a:lnTo>
                  <a:pt x="390239" y="78114"/>
                </a:lnTo>
                <a:lnTo>
                  <a:pt x="418154" y="117585"/>
                </a:lnTo>
                <a:lnTo>
                  <a:pt x="439233" y="162888"/>
                </a:lnTo>
                <a:lnTo>
                  <a:pt x="452555" y="212950"/>
                </a:lnTo>
                <a:lnTo>
                  <a:pt x="457200" y="266700"/>
                </a:lnTo>
                <a:lnTo>
                  <a:pt x="452555" y="320449"/>
                </a:lnTo>
                <a:lnTo>
                  <a:pt x="439233" y="370511"/>
                </a:lnTo>
                <a:lnTo>
                  <a:pt x="418154" y="415814"/>
                </a:lnTo>
                <a:lnTo>
                  <a:pt x="390239" y="455285"/>
                </a:lnTo>
                <a:lnTo>
                  <a:pt x="356406" y="487851"/>
                </a:lnTo>
                <a:lnTo>
                  <a:pt x="317575" y="512441"/>
                </a:lnTo>
                <a:lnTo>
                  <a:pt x="274666" y="527981"/>
                </a:lnTo>
                <a:lnTo>
                  <a:pt x="228600" y="533400"/>
                </a:lnTo>
                <a:lnTo>
                  <a:pt x="182533" y="527981"/>
                </a:lnTo>
                <a:lnTo>
                  <a:pt x="139624" y="512441"/>
                </a:lnTo>
                <a:lnTo>
                  <a:pt x="100793" y="487851"/>
                </a:lnTo>
                <a:lnTo>
                  <a:pt x="66960" y="455285"/>
                </a:lnTo>
                <a:lnTo>
                  <a:pt x="39045" y="415814"/>
                </a:lnTo>
                <a:lnTo>
                  <a:pt x="17966" y="370511"/>
                </a:lnTo>
                <a:lnTo>
                  <a:pt x="4644" y="32044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19400" y="5638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8"/>
                </a:lnTo>
                <a:lnTo>
                  <a:pt x="139624" y="20958"/>
                </a:lnTo>
                <a:lnTo>
                  <a:pt x="100793" y="45548"/>
                </a:lnTo>
                <a:lnTo>
                  <a:pt x="66960" y="78114"/>
                </a:lnTo>
                <a:lnTo>
                  <a:pt x="39045" y="117585"/>
                </a:lnTo>
                <a:lnTo>
                  <a:pt x="17966" y="162888"/>
                </a:lnTo>
                <a:lnTo>
                  <a:pt x="4644" y="212950"/>
                </a:lnTo>
                <a:lnTo>
                  <a:pt x="0" y="266700"/>
                </a:lnTo>
                <a:lnTo>
                  <a:pt x="4644" y="320449"/>
                </a:lnTo>
                <a:lnTo>
                  <a:pt x="17966" y="370511"/>
                </a:lnTo>
                <a:lnTo>
                  <a:pt x="39045" y="415814"/>
                </a:lnTo>
                <a:lnTo>
                  <a:pt x="66960" y="455285"/>
                </a:lnTo>
                <a:lnTo>
                  <a:pt x="100793" y="487851"/>
                </a:lnTo>
                <a:lnTo>
                  <a:pt x="139624" y="512441"/>
                </a:lnTo>
                <a:lnTo>
                  <a:pt x="182533" y="527981"/>
                </a:lnTo>
                <a:lnTo>
                  <a:pt x="228600" y="533400"/>
                </a:lnTo>
                <a:lnTo>
                  <a:pt x="274666" y="527981"/>
                </a:lnTo>
                <a:lnTo>
                  <a:pt x="317575" y="512441"/>
                </a:lnTo>
                <a:lnTo>
                  <a:pt x="356406" y="487851"/>
                </a:lnTo>
                <a:lnTo>
                  <a:pt x="390239" y="455285"/>
                </a:lnTo>
                <a:lnTo>
                  <a:pt x="418154" y="415814"/>
                </a:lnTo>
                <a:lnTo>
                  <a:pt x="439233" y="370511"/>
                </a:lnTo>
                <a:lnTo>
                  <a:pt x="452555" y="320449"/>
                </a:lnTo>
                <a:lnTo>
                  <a:pt x="457200" y="266700"/>
                </a:lnTo>
                <a:lnTo>
                  <a:pt x="452555" y="212950"/>
                </a:lnTo>
                <a:lnTo>
                  <a:pt x="439233" y="162888"/>
                </a:lnTo>
                <a:lnTo>
                  <a:pt x="418154" y="117585"/>
                </a:lnTo>
                <a:lnTo>
                  <a:pt x="390239" y="78114"/>
                </a:lnTo>
                <a:lnTo>
                  <a:pt x="356406" y="45548"/>
                </a:lnTo>
                <a:lnTo>
                  <a:pt x="317575" y="20958"/>
                </a:lnTo>
                <a:lnTo>
                  <a:pt x="274666" y="5418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9400" y="5638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50"/>
                </a:lnTo>
                <a:lnTo>
                  <a:pt x="17966" y="162888"/>
                </a:lnTo>
                <a:lnTo>
                  <a:pt x="39045" y="117585"/>
                </a:lnTo>
                <a:lnTo>
                  <a:pt x="66960" y="78114"/>
                </a:lnTo>
                <a:lnTo>
                  <a:pt x="100793" y="45548"/>
                </a:lnTo>
                <a:lnTo>
                  <a:pt x="139624" y="20958"/>
                </a:lnTo>
                <a:lnTo>
                  <a:pt x="182533" y="5418"/>
                </a:lnTo>
                <a:lnTo>
                  <a:pt x="228600" y="0"/>
                </a:lnTo>
                <a:lnTo>
                  <a:pt x="274666" y="5418"/>
                </a:lnTo>
                <a:lnTo>
                  <a:pt x="317575" y="20958"/>
                </a:lnTo>
                <a:lnTo>
                  <a:pt x="356406" y="45548"/>
                </a:lnTo>
                <a:lnTo>
                  <a:pt x="390239" y="78114"/>
                </a:lnTo>
                <a:lnTo>
                  <a:pt x="418154" y="117585"/>
                </a:lnTo>
                <a:lnTo>
                  <a:pt x="439233" y="162888"/>
                </a:lnTo>
                <a:lnTo>
                  <a:pt x="452555" y="212950"/>
                </a:lnTo>
                <a:lnTo>
                  <a:pt x="457200" y="266700"/>
                </a:lnTo>
                <a:lnTo>
                  <a:pt x="452555" y="320449"/>
                </a:lnTo>
                <a:lnTo>
                  <a:pt x="439233" y="370511"/>
                </a:lnTo>
                <a:lnTo>
                  <a:pt x="418154" y="415814"/>
                </a:lnTo>
                <a:lnTo>
                  <a:pt x="390239" y="455285"/>
                </a:lnTo>
                <a:lnTo>
                  <a:pt x="356406" y="487851"/>
                </a:lnTo>
                <a:lnTo>
                  <a:pt x="317575" y="512441"/>
                </a:lnTo>
                <a:lnTo>
                  <a:pt x="274666" y="527981"/>
                </a:lnTo>
                <a:lnTo>
                  <a:pt x="228600" y="533400"/>
                </a:lnTo>
                <a:lnTo>
                  <a:pt x="182533" y="527981"/>
                </a:lnTo>
                <a:lnTo>
                  <a:pt x="139624" y="512441"/>
                </a:lnTo>
                <a:lnTo>
                  <a:pt x="100793" y="487851"/>
                </a:lnTo>
                <a:lnTo>
                  <a:pt x="66960" y="455285"/>
                </a:lnTo>
                <a:lnTo>
                  <a:pt x="39045" y="415814"/>
                </a:lnTo>
                <a:lnTo>
                  <a:pt x="17966" y="370511"/>
                </a:lnTo>
                <a:lnTo>
                  <a:pt x="4644" y="32044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34000" y="4021454"/>
            <a:ext cx="1312545" cy="702945"/>
          </a:xfrm>
          <a:custGeom>
            <a:avLst/>
            <a:gdLst/>
            <a:ahLst/>
            <a:cxnLst/>
            <a:rect l="l" t="t" r="r" b="b"/>
            <a:pathLst>
              <a:path w="1312545" h="702945">
                <a:moveTo>
                  <a:pt x="94361" y="609854"/>
                </a:moveTo>
                <a:lnTo>
                  <a:pt x="0" y="702945"/>
                </a:lnTo>
                <a:lnTo>
                  <a:pt x="130048" y="677164"/>
                </a:lnTo>
                <a:lnTo>
                  <a:pt x="121294" y="660654"/>
                </a:lnTo>
                <a:lnTo>
                  <a:pt x="106934" y="660654"/>
                </a:lnTo>
                <a:lnTo>
                  <a:pt x="95123" y="638302"/>
                </a:lnTo>
                <a:lnTo>
                  <a:pt x="106304" y="632381"/>
                </a:lnTo>
                <a:lnTo>
                  <a:pt x="94361" y="609854"/>
                </a:lnTo>
                <a:close/>
              </a:path>
              <a:path w="1312545" h="702945">
                <a:moveTo>
                  <a:pt x="106304" y="632381"/>
                </a:moveTo>
                <a:lnTo>
                  <a:pt x="95123" y="638302"/>
                </a:lnTo>
                <a:lnTo>
                  <a:pt x="106934" y="660654"/>
                </a:lnTo>
                <a:lnTo>
                  <a:pt x="118147" y="654718"/>
                </a:lnTo>
                <a:lnTo>
                  <a:pt x="106304" y="632381"/>
                </a:lnTo>
                <a:close/>
              </a:path>
              <a:path w="1312545" h="702945">
                <a:moveTo>
                  <a:pt x="118147" y="654718"/>
                </a:moveTo>
                <a:lnTo>
                  <a:pt x="106934" y="660654"/>
                </a:lnTo>
                <a:lnTo>
                  <a:pt x="121294" y="660654"/>
                </a:lnTo>
                <a:lnTo>
                  <a:pt x="118147" y="654718"/>
                </a:lnTo>
                <a:close/>
              </a:path>
              <a:path w="1312545" h="702945">
                <a:moveTo>
                  <a:pt x="1300733" y="0"/>
                </a:moveTo>
                <a:lnTo>
                  <a:pt x="106304" y="632381"/>
                </a:lnTo>
                <a:lnTo>
                  <a:pt x="118147" y="654718"/>
                </a:lnTo>
                <a:lnTo>
                  <a:pt x="1312545" y="22479"/>
                </a:lnTo>
                <a:lnTo>
                  <a:pt x="1300733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68746" y="5163946"/>
            <a:ext cx="474980" cy="703580"/>
          </a:xfrm>
          <a:custGeom>
            <a:avLst/>
            <a:gdLst/>
            <a:ahLst/>
            <a:cxnLst/>
            <a:rect l="l" t="t" r="r" b="b"/>
            <a:pathLst>
              <a:path w="474979" h="703579">
                <a:moveTo>
                  <a:pt x="393884" y="604810"/>
                </a:moveTo>
                <a:lnTo>
                  <a:pt x="372744" y="618909"/>
                </a:lnTo>
                <a:lnTo>
                  <a:pt x="474852" y="703452"/>
                </a:lnTo>
                <a:lnTo>
                  <a:pt x="447953" y="615391"/>
                </a:lnTo>
                <a:lnTo>
                  <a:pt x="400938" y="615391"/>
                </a:lnTo>
                <a:lnTo>
                  <a:pt x="393884" y="604810"/>
                </a:lnTo>
                <a:close/>
              </a:path>
              <a:path w="474979" h="703579">
                <a:moveTo>
                  <a:pt x="414978" y="590741"/>
                </a:moveTo>
                <a:lnTo>
                  <a:pt x="393884" y="604810"/>
                </a:lnTo>
                <a:lnTo>
                  <a:pt x="400938" y="615391"/>
                </a:lnTo>
                <a:lnTo>
                  <a:pt x="422020" y="601306"/>
                </a:lnTo>
                <a:lnTo>
                  <a:pt x="414978" y="590741"/>
                </a:lnTo>
                <a:close/>
              </a:path>
              <a:path w="474979" h="703579">
                <a:moveTo>
                  <a:pt x="436117" y="576643"/>
                </a:moveTo>
                <a:lnTo>
                  <a:pt x="414978" y="590741"/>
                </a:lnTo>
                <a:lnTo>
                  <a:pt x="422020" y="601306"/>
                </a:lnTo>
                <a:lnTo>
                  <a:pt x="400938" y="615391"/>
                </a:lnTo>
                <a:lnTo>
                  <a:pt x="447953" y="615391"/>
                </a:lnTo>
                <a:lnTo>
                  <a:pt x="436117" y="576643"/>
                </a:lnTo>
                <a:close/>
              </a:path>
              <a:path w="474979" h="703579">
                <a:moveTo>
                  <a:pt x="21208" y="0"/>
                </a:moveTo>
                <a:lnTo>
                  <a:pt x="0" y="14096"/>
                </a:lnTo>
                <a:lnTo>
                  <a:pt x="393884" y="604810"/>
                </a:lnTo>
                <a:lnTo>
                  <a:pt x="414978" y="590741"/>
                </a:lnTo>
                <a:lnTo>
                  <a:pt x="21208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88100" y="5829300"/>
            <a:ext cx="927100" cy="76200"/>
          </a:xfrm>
          <a:custGeom>
            <a:avLst/>
            <a:gdLst/>
            <a:ahLst/>
            <a:cxnLst/>
            <a:rect l="l" t="t" r="r" b="b"/>
            <a:pathLst>
              <a:path w="927100" h="76200">
                <a:moveTo>
                  <a:pt x="800100" y="0"/>
                </a:moveTo>
                <a:lnTo>
                  <a:pt x="800100" y="76200"/>
                </a:lnTo>
                <a:lnTo>
                  <a:pt x="884766" y="50800"/>
                </a:lnTo>
                <a:lnTo>
                  <a:pt x="812800" y="50800"/>
                </a:lnTo>
                <a:lnTo>
                  <a:pt x="812800" y="25400"/>
                </a:lnTo>
                <a:lnTo>
                  <a:pt x="884766" y="25400"/>
                </a:lnTo>
                <a:lnTo>
                  <a:pt x="800100" y="0"/>
                </a:lnTo>
                <a:close/>
              </a:path>
              <a:path w="927100" h="76200">
                <a:moveTo>
                  <a:pt x="8001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800100" y="50800"/>
                </a:lnTo>
                <a:lnTo>
                  <a:pt x="800100" y="25400"/>
                </a:lnTo>
                <a:close/>
              </a:path>
              <a:path w="927100" h="76200">
                <a:moveTo>
                  <a:pt x="884766" y="25400"/>
                </a:moveTo>
                <a:lnTo>
                  <a:pt x="812800" y="25400"/>
                </a:lnTo>
                <a:lnTo>
                  <a:pt x="812800" y="50800"/>
                </a:lnTo>
                <a:lnTo>
                  <a:pt x="884766" y="50800"/>
                </a:lnTo>
                <a:lnTo>
                  <a:pt x="927100" y="38100"/>
                </a:lnTo>
                <a:lnTo>
                  <a:pt x="884766" y="254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69328" y="4021328"/>
            <a:ext cx="1236980" cy="703580"/>
          </a:xfrm>
          <a:custGeom>
            <a:avLst/>
            <a:gdLst/>
            <a:ahLst/>
            <a:cxnLst/>
            <a:rect l="l" t="t" r="r" b="b"/>
            <a:pathLst>
              <a:path w="1236979" h="703579">
                <a:moveTo>
                  <a:pt x="1119514" y="651832"/>
                </a:moveTo>
                <a:lnTo>
                  <a:pt x="1107058" y="673989"/>
                </a:lnTo>
                <a:lnTo>
                  <a:pt x="1236472" y="703072"/>
                </a:lnTo>
                <a:lnTo>
                  <a:pt x="1193128" y="658114"/>
                </a:lnTo>
                <a:lnTo>
                  <a:pt x="1130680" y="658114"/>
                </a:lnTo>
                <a:lnTo>
                  <a:pt x="1119514" y="651832"/>
                </a:lnTo>
                <a:close/>
              </a:path>
              <a:path w="1236979" h="703579">
                <a:moveTo>
                  <a:pt x="1131941" y="629724"/>
                </a:moveTo>
                <a:lnTo>
                  <a:pt x="1119514" y="651832"/>
                </a:lnTo>
                <a:lnTo>
                  <a:pt x="1130680" y="658114"/>
                </a:lnTo>
                <a:lnTo>
                  <a:pt x="1143127" y="636016"/>
                </a:lnTo>
                <a:lnTo>
                  <a:pt x="1131941" y="629724"/>
                </a:lnTo>
                <a:close/>
              </a:path>
              <a:path w="1236979" h="703579">
                <a:moveTo>
                  <a:pt x="1144397" y="607568"/>
                </a:moveTo>
                <a:lnTo>
                  <a:pt x="1131941" y="629724"/>
                </a:lnTo>
                <a:lnTo>
                  <a:pt x="1143127" y="636016"/>
                </a:lnTo>
                <a:lnTo>
                  <a:pt x="1130680" y="658114"/>
                </a:lnTo>
                <a:lnTo>
                  <a:pt x="1193128" y="658114"/>
                </a:lnTo>
                <a:lnTo>
                  <a:pt x="1144397" y="607568"/>
                </a:lnTo>
                <a:close/>
              </a:path>
              <a:path w="1236979" h="703579">
                <a:moveTo>
                  <a:pt x="12446" y="0"/>
                </a:moveTo>
                <a:lnTo>
                  <a:pt x="0" y="22098"/>
                </a:lnTo>
                <a:lnTo>
                  <a:pt x="1119514" y="651832"/>
                </a:lnTo>
                <a:lnTo>
                  <a:pt x="1131941" y="629724"/>
                </a:lnTo>
                <a:lnTo>
                  <a:pt x="12446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62600" y="4953000"/>
            <a:ext cx="1769745" cy="779145"/>
          </a:xfrm>
          <a:custGeom>
            <a:avLst/>
            <a:gdLst/>
            <a:ahLst/>
            <a:cxnLst/>
            <a:rect l="l" t="t" r="r" b="b"/>
            <a:pathLst>
              <a:path w="1769745" h="779145">
                <a:moveTo>
                  <a:pt x="121554" y="38995"/>
                </a:moveTo>
                <a:lnTo>
                  <a:pt x="111363" y="62349"/>
                </a:lnTo>
                <a:lnTo>
                  <a:pt x="1759203" y="778713"/>
                </a:lnTo>
                <a:lnTo>
                  <a:pt x="1769364" y="755421"/>
                </a:lnTo>
                <a:lnTo>
                  <a:pt x="121554" y="38995"/>
                </a:lnTo>
                <a:close/>
              </a:path>
              <a:path w="1769745" h="779145">
                <a:moveTo>
                  <a:pt x="0" y="0"/>
                </a:moveTo>
                <a:lnTo>
                  <a:pt x="101219" y="85598"/>
                </a:lnTo>
                <a:lnTo>
                  <a:pt x="111363" y="62349"/>
                </a:lnTo>
                <a:lnTo>
                  <a:pt x="99695" y="57276"/>
                </a:lnTo>
                <a:lnTo>
                  <a:pt x="109854" y="33908"/>
                </a:lnTo>
                <a:lnTo>
                  <a:pt x="123774" y="33908"/>
                </a:lnTo>
                <a:lnTo>
                  <a:pt x="131699" y="15748"/>
                </a:lnTo>
                <a:lnTo>
                  <a:pt x="0" y="0"/>
                </a:lnTo>
                <a:close/>
              </a:path>
              <a:path w="1769745" h="779145">
                <a:moveTo>
                  <a:pt x="109854" y="33908"/>
                </a:moveTo>
                <a:lnTo>
                  <a:pt x="99695" y="57276"/>
                </a:lnTo>
                <a:lnTo>
                  <a:pt x="111363" y="62349"/>
                </a:lnTo>
                <a:lnTo>
                  <a:pt x="121554" y="38995"/>
                </a:lnTo>
                <a:lnTo>
                  <a:pt x="109854" y="33908"/>
                </a:lnTo>
                <a:close/>
              </a:path>
              <a:path w="1769745" h="779145">
                <a:moveTo>
                  <a:pt x="123774" y="33908"/>
                </a:moveTo>
                <a:lnTo>
                  <a:pt x="109854" y="33908"/>
                </a:lnTo>
                <a:lnTo>
                  <a:pt x="121554" y="38995"/>
                </a:lnTo>
                <a:lnTo>
                  <a:pt x="123774" y="33908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72200" y="4936871"/>
            <a:ext cx="1997710" cy="702310"/>
          </a:xfrm>
          <a:custGeom>
            <a:avLst/>
            <a:gdLst/>
            <a:ahLst/>
            <a:cxnLst/>
            <a:rect l="l" t="t" r="r" b="b"/>
            <a:pathLst>
              <a:path w="1997709" h="702310">
                <a:moveTo>
                  <a:pt x="107569" y="624331"/>
                </a:moveTo>
                <a:lnTo>
                  <a:pt x="0" y="701928"/>
                </a:lnTo>
                <a:lnTo>
                  <a:pt x="132461" y="696391"/>
                </a:lnTo>
                <a:lnTo>
                  <a:pt x="125604" y="676541"/>
                </a:lnTo>
                <a:lnTo>
                  <a:pt x="112140" y="676541"/>
                </a:lnTo>
                <a:lnTo>
                  <a:pt x="103886" y="652538"/>
                </a:lnTo>
                <a:lnTo>
                  <a:pt x="115878" y="648387"/>
                </a:lnTo>
                <a:lnTo>
                  <a:pt x="107569" y="624331"/>
                </a:lnTo>
                <a:close/>
              </a:path>
              <a:path w="1997709" h="702310">
                <a:moveTo>
                  <a:pt x="115878" y="648387"/>
                </a:moveTo>
                <a:lnTo>
                  <a:pt x="103886" y="652538"/>
                </a:lnTo>
                <a:lnTo>
                  <a:pt x="112140" y="676541"/>
                </a:lnTo>
                <a:lnTo>
                  <a:pt x="124166" y="672379"/>
                </a:lnTo>
                <a:lnTo>
                  <a:pt x="115878" y="648387"/>
                </a:lnTo>
                <a:close/>
              </a:path>
              <a:path w="1997709" h="702310">
                <a:moveTo>
                  <a:pt x="124166" y="672379"/>
                </a:moveTo>
                <a:lnTo>
                  <a:pt x="112140" y="676541"/>
                </a:lnTo>
                <a:lnTo>
                  <a:pt x="125604" y="676541"/>
                </a:lnTo>
                <a:lnTo>
                  <a:pt x="124166" y="672379"/>
                </a:lnTo>
                <a:close/>
              </a:path>
              <a:path w="1997709" h="702310">
                <a:moveTo>
                  <a:pt x="1989074" y="0"/>
                </a:moveTo>
                <a:lnTo>
                  <a:pt x="115878" y="648387"/>
                </a:lnTo>
                <a:lnTo>
                  <a:pt x="124166" y="672379"/>
                </a:lnTo>
                <a:lnTo>
                  <a:pt x="1997328" y="24002"/>
                </a:lnTo>
                <a:lnTo>
                  <a:pt x="1989074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29400" y="3810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5"/>
                </a:lnTo>
                <a:lnTo>
                  <a:pt x="100793" y="45541"/>
                </a:lnTo>
                <a:lnTo>
                  <a:pt x="66960" y="78105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5"/>
                </a:lnTo>
                <a:lnTo>
                  <a:pt x="356406" y="45541"/>
                </a:lnTo>
                <a:lnTo>
                  <a:pt x="317575" y="20955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FF99C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29400" y="3810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5"/>
                </a:lnTo>
                <a:lnTo>
                  <a:pt x="100793" y="45541"/>
                </a:lnTo>
                <a:lnTo>
                  <a:pt x="139624" y="20955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4"/>
                </a:lnTo>
                <a:lnTo>
                  <a:pt x="356406" y="487858"/>
                </a:lnTo>
                <a:lnTo>
                  <a:pt x="317575" y="512444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05400" y="4724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5"/>
                </a:lnTo>
                <a:lnTo>
                  <a:pt x="100793" y="45541"/>
                </a:lnTo>
                <a:lnTo>
                  <a:pt x="66960" y="78105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4"/>
                </a:lnTo>
                <a:lnTo>
                  <a:pt x="100793" y="487858"/>
                </a:lnTo>
                <a:lnTo>
                  <a:pt x="139624" y="512444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4"/>
                </a:lnTo>
                <a:lnTo>
                  <a:pt x="356406" y="487858"/>
                </a:lnTo>
                <a:lnTo>
                  <a:pt x="390239" y="455294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5"/>
                </a:lnTo>
                <a:lnTo>
                  <a:pt x="356406" y="45541"/>
                </a:lnTo>
                <a:lnTo>
                  <a:pt x="317575" y="20955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05400" y="4724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5"/>
                </a:lnTo>
                <a:lnTo>
                  <a:pt x="100793" y="45541"/>
                </a:lnTo>
                <a:lnTo>
                  <a:pt x="139624" y="20955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4"/>
                </a:lnTo>
                <a:lnTo>
                  <a:pt x="356406" y="487858"/>
                </a:lnTo>
                <a:lnTo>
                  <a:pt x="317575" y="512444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4"/>
                </a:lnTo>
                <a:lnTo>
                  <a:pt x="100793" y="487858"/>
                </a:lnTo>
                <a:lnTo>
                  <a:pt x="66960" y="455294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53400" y="4724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5"/>
                </a:lnTo>
                <a:lnTo>
                  <a:pt x="100793" y="45541"/>
                </a:lnTo>
                <a:lnTo>
                  <a:pt x="66960" y="78105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4"/>
                </a:lnTo>
                <a:lnTo>
                  <a:pt x="100793" y="487858"/>
                </a:lnTo>
                <a:lnTo>
                  <a:pt x="139624" y="512444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4"/>
                </a:lnTo>
                <a:lnTo>
                  <a:pt x="356406" y="487858"/>
                </a:lnTo>
                <a:lnTo>
                  <a:pt x="390239" y="455294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5"/>
                </a:lnTo>
                <a:lnTo>
                  <a:pt x="356406" y="45541"/>
                </a:lnTo>
                <a:lnTo>
                  <a:pt x="317575" y="20955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53400" y="4724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5"/>
                </a:lnTo>
                <a:lnTo>
                  <a:pt x="100793" y="45541"/>
                </a:lnTo>
                <a:lnTo>
                  <a:pt x="139624" y="20955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4"/>
                </a:lnTo>
                <a:lnTo>
                  <a:pt x="356406" y="487858"/>
                </a:lnTo>
                <a:lnTo>
                  <a:pt x="317575" y="512444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4"/>
                </a:lnTo>
                <a:lnTo>
                  <a:pt x="100793" y="487858"/>
                </a:lnTo>
                <a:lnTo>
                  <a:pt x="66960" y="455294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218423" y="4690109"/>
            <a:ext cx="33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43600" y="5638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8"/>
                </a:lnTo>
                <a:lnTo>
                  <a:pt x="139624" y="20958"/>
                </a:lnTo>
                <a:lnTo>
                  <a:pt x="100793" y="45548"/>
                </a:lnTo>
                <a:lnTo>
                  <a:pt x="66960" y="78114"/>
                </a:lnTo>
                <a:lnTo>
                  <a:pt x="39045" y="117585"/>
                </a:lnTo>
                <a:lnTo>
                  <a:pt x="17966" y="162888"/>
                </a:lnTo>
                <a:lnTo>
                  <a:pt x="4644" y="212950"/>
                </a:lnTo>
                <a:lnTo>
                  <a:pt x="0" y="266700"/>
                </a:lnTo>
                <a:lnTo>
                  <a:pt x="4644" y="320449"/>
                </a:lnTo>
                <a:lnTo>
                  <a:pt x="17966" y="370511"/>
                </a:lnTo>
                <a:lnTo>
                  <a:pt x="39045" y="415814"/>
                </a:lnTo>
                <a:lnTo>
                  <a:pt x="66960" y="455285"/>
                </a:lnTo>
                <a:lnTo>
                  <a:pt x="100793" y="487851"/>
                </a:lnTo>
                <a:lnTo>
                  <a:pt x="139624" y="512441"/>
                </a:lnTo>
                <a:lnTo>
                  <a:pt x="182533" y="527981"/>
                </a:lnTo>
                <a:lnTo>
                  <a:pt x="228600" y="533400"/>
                </a:lnTo>
                <a:lnTo>
                  <a:pt x="274666" y="527981"/>
                </a:lnTo>
                <a:lnTo>
                  <a:pt x="317575" y="512441"/>
                </a:lnTo>
                <a:lnTo>
                  <a:pt x="356406" y="487851"/>
                </a:lnTo>
                <a:lnTo>
                  <a:pt x="390239" y="455285"/>
                </a:lnTo>
                <a:lnTo>
                  <a:pt x="418154" y="415814"/>
                </a:lnTo>
                <a:lnTo>
                  <a:pt x="439233" y="370511"/>
                </a:lnTo>
                <a:lnTo>
                  <a:pt x="452555" y="320449"/>
                </a:lnTo>
                <a:lnTo>
                  <a:pt x="457200" y="266700"/>
                </a:lnTo>
                <a:lnTo>
                  <a:pt x="452555" y="212950"/>
                </a:lnTo>
                <a:lnTo>
                  <a:pt x="439233" y="162888"/>
                </a:lnTo>
                <a:lnTo>
                  <a:pt x="418154" y="117585"/>
                </a:lnTo>
                <a:lnTo>
                  <a:pt x="390239" y="78114"/>
                </a:lnTo>
                <a:lnTo>
                  <a:pt x="356406" y="45548"/>
                </a:lnTo>
                <a:lnTo>
                  <a:pt x="317575" y="20958"/>
                </a:lnTo>
                <a:lnTo>
                  <a:pt x="274666" y="5418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43600" y="5638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50"/>
                </a:lnTo>
                <a:lnTo>
                  <a:pt x="17966" y="162888"/>
                </a:lnTo>
                <a:lnTo>
                  <a:pt x="39045" y="117585"/>
                </a:lnTo>
                <a:lnTo>
                  <a:pt x="66960" y="78114"/>
                </a:lnTo>
                <a:lnTo>
                  <a:pt x="100793" y="45548"/>
                </a:lnTo>
                <a:lnTo>
                  <a:pt x="139624" y="20958"/>
                </a:lnTo>
                <a:lnTo>
                  <a:pt x="182533" y="5418"/>
                </a:lnTo>
                <a:lnTo>
                  <a:pt x="228600" y="0"/>
                </a:lnTo>
                <a:lnTo>
                  <a:pt x="274666" y="5418"/>
                </a:lnTo>
                <a:lnTo>
                  <a:pt x="317575" y="20958"/>
                </a:lnTo>
                <a:lnTo>
                  <a:pt x="356406" y="45548"/>
                </a:lnTo>
                <a:lnTo>
                  <a:pt x="390239" y="78114"/>
                </a:lnTo>
                <a:lnTo>
                  <a:pt x="418154" y="117585"/>
                </a:lnTo>
                <a:lnTo>
                  <a:pt x="439233" y="162888"/>
                </a:lnTo>
                <a:lnTo>
                  <a:pt x="452555" y="212950"/>
                </a:lnTo>
                <a:lnTo>
                  <a:pt x="457200" y="266700"/>
                </a:lnTo>
                <a:lnTo>
                  <a:pt x="452555" y="320449"/>
                </a:lnTo>
                <a:lnTo>
                  <a:pt x="439233" y="370511"/>
                </a:lnTo>
                <a:lnTo>
                  <a:pt x="418154" y="415814"/>
                </a:lnTo>
                <a:lnTo>
                  <a:pt x="390239" y="455285"/>
                </a:lnTo>
                <a:lnTo>
                  <a:pt x="356406" y="487851"/>
                </a:lnTo>
                <a:lnTo>
                  <a:pt x="317575" y="512441"/>
                </a:lnTo>
                <a:lnTo>
                  <a:pt x="274666" y="527981"/>
                </a:lnTo>
                <a:lnTo>
                  <a:pt x="228600" y="533400"/>
                </a:lnTo>
                <a:lnTo>
                  <a:pt x="182533" y="527981"/>
                </a:lnTo>
                <a:lnTo>
                  <a:pt x="139624" y="512441"/>
                </a:lnTo>
                <a:lnTo>
                  <a:pt x="100793" y="487851"/>
                </a:lnTo>
                <a:lnTo>
                  <a:pt x="66960" y="455285"/>
                </a:lnTo>
                <a:lnTo>
                  <a:pt x="39045" y="415814"/>
                </a:lnTo>
                <a:lnTo>
                  <a:pt x="17966" y="370511"/>
                </a:lnTo>
                <a:lnTo>
                  <a:pt x="4644" y="32044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15200" y="5638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8"/>
                </a:lnTo>
                <a:lnTo>
                  <a:pt x="139624" y="20958"/>
                </a:lnTo>
                <a:lnTo>
                  <a:pt x="100793" y="45548"/>
                </a:lnTo>
                <a:lnTo>
                  <a:pt x="66960" y="78114"/>
                </a:lnTo>
                <a:lnTo>
                  <a:pt x="39045" y="117585"/>
                </a:lnTo>
                <a:lnTo>
                  <a:pt x="17966" y="162888"/>
                </a:lnTo>
                <a:lnTo>
                  <a:pt x="4644" y="212950"/>
                </a:lnTo>
                <a:lnTo>
                  <a:pt x="0" y="266700"/>
                </a:lnTo>
                <a:lnTo>
                  <a:pt x="4644" y="320449"/>
                </a:lnTo>
                <a:lnTo>
                  <a:pt x="17966" y="370511"/>
                </a:lnTo>
                <a:lnTo>
                  <a:pt x="39045" y="415814"/>
                </a:lnTo>
                <a:lnTo>
                  <a:pt x="66960" y="455285"/>
                </a:lnTo>
                <a:lnTo>
                  <a:pt x="100793" y="487851"/>
                </a:lnTo>
                <a:lnTo>
                  <a:pt x="139624" y="512441"/>
                </a:lnTo>
                <a:lnTo>
                  <a:pt x="182533" y="527981"/>
                </a:lnTo>
                <a:lnTo>
                  <a:pt x="228600" y="533400"/>
                </a:lnTo>
                <a:lnTo>
                  <a:pt x="274666" y="527981"/>
                </a:lnTo>
                <a:lnTo>
                  <a:pt x="317575" y="512441"/>
                </a:lnTo>
                <a:lnTo>
                  <a:pt x="356406" y="487851"/>
                </a:lnTo>
                <a:lnTo>
                  <a:pt x="390239" y="455285"/>
                </a:lnTo>
                <a:lnTo>
                  <a:pt x="418154" y="415814"/>
                </a:lnTo>
                <a:lnTo>
                  <a:pt x="439233" y="370511"/>
                </a:lnTo>
                <a:lnTo>
                  <a:pt x="452555" y="320449"/>
                </a:lnTo>
                <a:lnTo>
                  <a:pt x="457200" y="266700"/>
                </a:lnTo>
                <a:lnTo>
                  <a:pt x="452555" y="212950"/>
                </a:lnTo>
                <a:lnTo>
                  <a:pt x="439233" y="162888"/>
                </a:lnTo>
                <a:lnTo>
                  <a:pt x="418154" y="117585"/>
                </a:lnTo>
                <a:lnTo>
                  <a:pt x="390239" y="78114"/>
                </a:lnTo>
                <a:lnTo>
                  <a:pt x="356406" y="45548"/>
                </a:lnTo>
                <a:lnTo>
                  <a:pt x="317575" y="20958"/>
                </a:lnTo>
                <a:lnTo>
                  <a:pt x="274666" y="5418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15200" y="5638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50"/>
                </a:lnTo>
                <a:lnTo>
                  <a:pt x="17966" y="162888"/>
                </a:lnTo>
                <a:lnTo>
                  <a:pt x="39045" y="117585"/>
                </a:lnTo>
                <a:lnTo>
                  <a:pt x="66960" y="78114"/>
                </a:lnTo>
                <a:lnTo>
                  <a:pt x="100793" y="45548"/>
                </a:lnTo>
                <a:lnTo>
                  <a:pt x="139624" y="20958"/>
                </a:lnTo>
                <a:lnTo>
                  <a:pt x="182533" y="5418"/>
                </a:lnTo>
                <a:lnTo>
                  <a:pt x="228600" y="0"/>
                </a:lnTo>
                <a:lnTo>
                  <a:pt x="274666" y="5418"/>
                </a:lnTo>
                <a:lnTo>
                  <a:pt x="317575" y="20958"/>
                </a:lnTo>
                <a:lnTo>
                  <a:pt x="356406" y="45548"/>
                </a:lnTo>
                <a:lnTo>
                  <a:pt x="390239" y="78114"/>
                </a:lnTo>
                <a:lnTo>
                  <a:pt x="418154" y="117585"/>
                </a:lnTo>
                <a:lnTo>
                  <a:pt x="439233" y="162888"/>
                </a:lnTo>
                <a:lnTo>
                  <a:pt x="452555" y="212950"/>
                </a:lnTo>
                <a:lnTo>
                  <a:pt x="457200" y="266700"/>
                </a:lnTo>
                <a:lnTo>
                  <a:pt x="452555" y="320449"/>
                </a:lnTo>
                <a:lnTo>
                  <a:pt x="439233" y="370511"/>
                </a:lnTo>
                <a:lnTo>
                  <a:pt x="418154" y="415814"/>
                </a:lnTo>
                <a:lnTo>
                  <a:pt x="390239" y="455285"/>
                </a:lnTo>
                <a:lnTo>
                  <a:pt x="356406" y="487851"/>
                </a:lnTo>
                <a:lnTo>
                  <a:pt x="317575" y="512441"/>
                </a:lnTo>
                <a:lnTo>
                  <a:pt x="274666" y="527981"/>
                </a:lnTo>
                <a:lnTo>
                  <a:pt x="228600" y="533400"/>
                </a:lnTo>
                <a:lnTo>
                  <a:pt x="182533" y="527981"/>
                </a:lnTo>
                <a:lnTo>
                  <a:pt x="139624" y="512441"/>
                </a:lnTo>
                <a:lnTo>
                  <a:pt x="100793" y="487851"/>
                </a:lnTo>
                <a:lnTo>
                  <a:pt x="66960" y="455285"/>
                </a:lnTo>
                <a:lnTo>
                  <a:pt x="39045" y="415814"/>
                </a:lnTo>
                <a:lnTo>
                  <a:pt x="17966" y="370511"/>
                </a:lnTo>
                <a:lnTo>
                  <a:pt x="4644" y="32044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393940" y="5604459"/>
            <a:ext cx="3054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07340" y="380234"/>
            <a:ext cx="8719820" cy="1487170"/>
          </a:xfrm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 marR="5080" indent="685800">
              <a:lnSpc>
                <a:spcPct val="123600"/>
              </a:lnSpc>
              <a:spcBef>
                <a:spcPts val="220"/>
              </a:spcBef>
            </a:pPr>
            <a:r>
              <a:rPr dirty="0" sz="4000" spc="10" b="1">
                <a:solidFill>
                  <a:srgbClr val="000099"/>
                </a:solidFill>
                <a:latin typeface="Microsoft YaHei"/>
                <a:cs typeface="Microsoft YaHei"/>
              </a:rPr>
              <a:t>对</a:t>
            </a:r>
            <a:r>
              <a:rPr dirty="0" sz="4000" spc="-5" b="1">
                <a:solidFill>
                  <a:srgbClr val="000099"/>
                </a:solidFill>
                <a:latin typeface="Microsoft YaHei"/>
                <a:cs typeface="Microsoft YaHei"/>
              </a:rPr>
              <a:t>有</a:t>
            </a:r>
            <a:r>
              <a:rPr dirty="0" sz="4000" spc="10" b="1">
                <a:solidFill>
                  <a:srgbClr val="000099"/>
                </a:solidFill>
                <a:latin typeface="Microsoft YaHei"/>
                <a:cs typeface="Microsoft YaHei"/>
              </a:rPr>
              <a:t>向图</a:t>
            </a:r>
            <a:r>
              <a:rPr dirty="0" sz="4000" spc="-1445" b="1">
                <a:solidFill>
                  <a:srgbClr val="000099"/>
                </a:solidFill>
                <a:latin typeface="Microsoft YaHei"/>
                <a:cs typeface="Microsoft YaHei"/>
              </a:rPr>
              <a:t>，</a:t>
            </a:r>
            <a:r>
              <a:rPr dirty="0" sz="3600">
                <a:solidFill>
                  <a:srgbClr val="000099"/>
                </a:solidFill>
              </a:rPr>
              <a:t>若任意两个顶点之间都存在 一条有向路径，则称此有向图</a:t>
            </a:r>
            <a:r>
              <a:rPr dirty="0" sz="3600" spc="10">
                <a:solidFill>
                  <a:srgbClr val="000099"/>
                </a:solidFill>
              </a:rPr>
              <a:t>为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强连通图</a:t>
            </a:r>
            <a:r>
              <a:rPr dirty="0" sz="3600">
                <a:solidFill>
                  <a:srgbClr val="333333"/>
                </a:solidFill>
              </a:rPr>
              <a:t>。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7340" y="2017902"/>
            <a:ext cx="6883400" cy="4161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否则，其各个极大的强连通子图称 作它的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强连通分</a:t>
            </a:r>
            <a:r>
              <a:rPr dirty="0" sz="3600" spc="15" b="1">
                <a:solidFill>
                  <a:srgbClr val="800000"/>
                </a:solidFill>
                <a:latin typeface="Microsoft YaHei"/>
                <a:cs typeface="Microsoft YaHei"/>
              </a:rPr>
              <a:t>量</a:t>
            </a:r>
            <a:r>
              <a:rPr dirty="0" sz="3600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1890395">
              <a:lnSpc>
                <a:spcPct val="100000"/>
              </a:lnSpc>
              <a:tabLst>
                <a:tab pos="6386830" algn="l"/>
              </a:tabLst>
            </a:pPr>
            <a:r>
              <a:rPr dirty="0" sz="3600" spc="-5" b="1">
                <a:solidFill>
                  <a:srgbClr val="000066"/>
                </a:solidFill>
                <a:latin typeface="Times New Roman"/>
                <a:cs typeface="Times New Roman"/>
              </a:rPr>
              <a:t>A	</a:t>
            </a: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2880"/>
              </a:spcBef>
              <a:tabLst>
                <a:tab pos="3427095" algn="l"/>
                <a:tab pos="4874895" algn="l"/>
              </a:tabLst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B	E	B</a:t>
            </a:r>
            <a:endParaRPr sz="3600">
              <a:latin typeface="Times New Roman"/>
              <a:cs typeface="Times New Roman"/>
            </a:endParaRPr>
          </a:p>
          <a:p>
            <a:pPr algn="ctr" marL="353060">
              <a:lnSpc>
                <a:spcPct val="100000"/>
              </a:lnSpc>
              <a:spcBef>
                <a:spcPts val="2885"/>
              </a:spcBef>
              <a:tabLst>
                <a:tab pos="1750695" algn="l"/>
                <a:tab pos="4849495" algn="l"/>
              </a:tabLst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C	F	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0" y="6019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5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5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429625" y="60674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429625" y="60674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382000" y="6019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88405"/>
            <a:ext cx="8460105" cy="2001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2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</a:rPr>
              <a:t>假设一个连通图有</a:t>
            </a:r>
            <a:r>
              <a:rPr dirty="0" sz="3600" spc="-40">
                <a:solidFill>
                  <a:srgbClr val="000099"/>
                </a:solidFill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dirty="0" sz="36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</a:rPr>
              <a:t>个顶点和</a:t>
            </a:r>
            <a:r>
              <a:rPr dirty="0" sz="3600" spc="-30">
                <a:solidFill>
                  <a:srgbClr val="000099"/>
                </a:solidFill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dirty="0" sz="36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</a:rPr>
              <a:t>条边，  其中</a:t>
            </a:r>
            <a:r>
              <a:rPr dirty="0" sz="3600" spc="-25">
                <a:solidFill>
                  <a:srgbClr val="000099"/>
                </a:solidFill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n-1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</a:rPr>
              <a:t>条边和</a:t>
            </a:r>
            <a:r>
              <a:rPr dirty="0" sz="3600" spc="-25">
                <a:solidFill>
                  <a:srgbClr val="000099"/>
                </a:solidFill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</a:rPr>
              <a:t>个顶点构成一个极小 连通子图，称该极小连通子图为此连通图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273934"/>
            <a:ext cx="23037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生成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树</a:t>
            </a:r>
            <a:r>
              <a:rPr dirty="0" sz="3600" spc="-350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5028" y="3127248"/>
            <a:ext cx="3225800" cy="2660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对非连通图，则 称由各个连通分 量的生成树的集 合为此非连通图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5028" y="5871464"/>
            <a:ext cx="27755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生成森</a:t>
            </a:r>
            <a:r>
              <a:rPr dirty="0" sz="3600" spc="15" b="1">
                <a:solidFill>
                  <a:srgbClr val="800000"/>
                </a:solidFill>
                <a:latin typeface="Microsoft YaHei"/>
                <a:cs typeface="Microsoft YaHei"/>
              </a:rPr>
              <a:t>林</a:t>
            </a:r>
            <a:r>
              <a:rPr dirty="0" sz="3600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3328923"/>
            <a:ext cx="455930" cy="557530"/>
          </a:xfrm>
          <a:custGeom>
            <a:avLst/>
            <a:gdLst/>
            <a:ahLst/>
            <a:cxnLst/>
            <a:rect l="l" t="t" r="r" b="b"/>
            <a:pathLst>
              <a:path w="455930" h="557529">
                <a:moveTo>
                  <a:pt x="0" y="278638"/>
                </a:moveTo>
                <a:lnTo>
                  <a:pt x="3669" y="228576"/>
                </a:lnTo>
                <a:lnTo>
                  <a:pt x="14251" y="181448"/>
                </a:lnTo>
                <a:lnTo>
                  <a:pt x="31100" y="138044"/>
                </a:lnTo>
                <a:lnTo>
                  <a:pt x="53576" y="99152"/>
                </a:lnTo>
                <a:lnTo>
                  <a:pt x="81034" y="65561"/>
                </a:lnTo>
                <a:lnTo>
                  <a:pt x="112832" y="38062"/>
                </a:lnTo>
                <a:lnTo>
                  <a:pt x="148327" y="17442"/>
                </a:lnTo>
                <a:lnTo>
                  <a:pt x="186877" y="4492"/>
                </a:lnTo>
                <a:lnTo>
                  <a:pt x="227837" y="0"/>
                </a:lnTo>
                <a:lnTo>
                  <a:pt x="268765" y="4492"/>
                </a:lnTo>
                <a:lnTo>
                  <a:pt x="307297" y="17442"/>
                </a:lnTo>
                <a:lnTo>
                  <a:pt x="342787" y="38062"/>
                </a:lnTo>
                <a:lnTo>
                  <a:pt x="374589" y="65561"/>
                </a:lnTo>
                <a:lnTo>
                  <a:pt x="402057" y="99152"/>
                </a:lnTo>
                <a:lnTo>
                  <a:pt x="424546" y="138044"/>
                </a:lnTo>
                <a:lnTo>
                  <a:pt x="441410" y="181448"/>
                </a:lnTo>
                <a:lnTo>
                  <a:pt x="452001" y="228576"/>
                </a:lnTo>
                <a:lnTo>
                  <a:pt x="455675" y="278638"/>
                </a:lnTo>
                <a:lnTo>
                  <a:pt x="452001" y="328733"/>
                </a:lnTo>
                <a:lnTo>
                  <a:pt x="441410" y="375878"/>
                </a:lnTo>
                <a:lnTo>
                  <a:pt x="424546" y="419288"/>
                </a:lnTo>
                <a:lnTo>
                  <a:pt x="402057" y="458175"/>
                </a:lnTo>
                <a:lnTo>
                  <a:pt x="374589" y="491755"/>
                </a:lnTo>
                <a:lnTo>
                  <a:pt x="342787" y="519241"/>
                </a:lnTo>
                <a:lnTo>
                  <a:pt x="307297" y="539847"/>
                </a:lnTo>
                <a:lnTo>
                  <a:pt x="268765" y="552787"/>
                </a:lnTo>
                <a:lnTo>
                  <a:pt x="227837" y="557276"/>
                </a:lnTo>
                <a:lnTo>
                  <a:pt x="186877" y="552787"/>
                </a:lnTo>
                <a:lnTo>
                  <a:pt x="148327" y="539847"/>
                </a:lnTo>
                <a:lnTo>
                  <a:pt x="112832" y="519241"/>
                </a:lnTo>
                <a:lnTo>
                  <a:pt x="81034" y="491755"/>
                </a:lnTo>
                <a:lnTo>
                  <a:pt x="53576" y="458175"/>
                </a:lnTo>
                <a:lnTo>
                  <a:pt x="31100" y="419288"/>
                </a:lnTo>
                <a:lnTo>
                  <a:pt x="14251" y="375878"/>
                </a:lnTo>
                <a:lnTo>
                  <a:pt x="3669" y="328733"/>
                </a:lnTo>
                <a:lnTo>
                  <a:pt x="0" y="278638"/>
                </a:lnTo>
                <a:close/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63954" y="3306013"/>
            <a:ext cx="33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45720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30" h="533400">
                <a:moveTo>
                  <a:pt x="0" y="266700"/>
                </a:moveTo>
                <a:lnTo>
                  <a:pt x="4628" y="212943"/>
                </a:lnTo>
                <a:lnTo>
                  <a:pt x="17902" y="162877"/>
                </a:lnTo>
                <a:lnTo>
                  <a:pt x="38906" y="117574"/>
                </a:lnTo>
                <a:lnTo>
                  <a:pt x="66724" y="78105"/>
                </a:lnTo>
                <a:lnTo>
                  <a:pt x="100439" y="45541"/>
                </a:lnTo>
                <a:lnTo>
                  <a:pt x="139137" y="20955"/>
                </a:lnTo>
                <a:lnTo>
                  <a:pt x="181899" y="5417"/>
                </a:lnTo>
                <a:lnTo>
                  <a:pt x="227812" y="0"/>
                </a:lnTo>
                <a:lnTo>
                  <a:pt x="273721" y="5417"/>
                </a:lnTo>
                <a:lnTo>
                  <a:pt x="316480" y="20954"/>
                </a:lnTo>
                <a:lnTo>
                  <a:pt x="355175" y="45541"/>
                </a:lnTo>
                <a:lnTo>
                  <a:pt x="388889" y="78104"/>
                </a:lnTo>
                <a:lnTo>
                  <a:pt x="416706" y="117574"/>
                </a:lnTo>
                <a:lnTo>
                  <a:pt x="437710" y="162877"/>
                </a:lnTo>
                <a:lnTo>
                  <a:pt x="450984" y="212943"/>
                </a:lnTo>
                <a:lnTo>
                  <a:pt x="455612" y="266700"/>
                </a:lnTo>
                <a:lnTo>
                  <a:pt x="450984" y="320456"/>
                </a:lnTo>
                <a:lnTo>
                  <a:pt x="437710" y="370522"/>
                </a:lnTo>
                <a:lnTo>
                  <a:pt x="416706" y="415825"/>
                </a:lnTo>
                <a:lnTo>
                  <a:pt x="388889" y="455294"/>
                </a:lnTo>
                <a:lnTo>
                  <a:pt x="355175" y="487858"/>
                </a:lnTo>
                <a:lnTo>
                  <a:pt x="316480" y="512444"/>
                </a:lnTo>
                <a:lnTo>
                  <a:pt x="273721" y="527982"/>
                </a:lnTo>
                <a:lnTo>
                  <a:pt x="227812" y="533400"/>
                </a:lnTo>
                <a:lnTo>
                  <a:pt x="181899" y="527982"/>
                </a:lnTo>
                <a:lnTo>
                  <a:pt x="139137" y="512445"/>
                </a:lnTo>
                <a:lnTo>
                  <a:pt x="100439" y="487858"/>
                </a:lnTo>
                <a:lnTo>
                  <a:pt x="66724" y="455295"/>
                </a:lnTo>
                <a:lnTo>
                  <a:pt x="38906" y="415825"/>
                </a:lnTo>
                <a:lnTo>
                  <a:pt x="17902" y="370522"/>
                </a:lnTo>
                <a:lnTo>
                  <a:pt x="4628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9688" y="4537405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6612" y="3657600"/>
            <a:ext cx="762635" cy="914400"/>
          </a:xfrm>
          <a:custGeom>
            <a:avLst/>
            <a:gdLst/>
            <a:ahLst/>
            <a:cxnLst/>
            <a:rect l="l" t="t" r="r" b="b"/>
            <a:pathLst>
              <a:path w="762635" h="914400">
                <a:moveTo>
                  <a:pt x="762063" y="0"/>
                </a:moveTo>
                <a:lnTo>
                  <a:pt x="0" y="914400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57400" y="3581400"/>
            <a:ext cx="1370330" cy="2209800"/>
          </a:xfrm>
          <a:custGeom>
            <a:avLst/>
            <a:gdLst/>
            <a:ahLst/>
            <a:cxnLst/>
            <a:rect l="l" t="t" r="r" b="b"/>
            <a:pathLst>
              <a:path w="1370329" h="2209800">
                <a:moveTo>
                  <a:pt x="0" y="0"/>
                </a:moveTo>
                <a:lnTo>
                  <a:pt x="1370076" y="2209800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6800" y="4876800"/>
            <a:ext cx="2360930" cy="914400"/>
          </a:xfrm>
          <a:custGeom>
            <a:avLst/>
            <a:gdLst/>
            <a:ahLst/>
            <a:cxnLst/>
            <a:rect l="l" t="t" r="r" b="b"/>
            <a:pathLst>
              <a:path w="2360929" h="914400">
                <a:moveTo>
                  <a:pt x="0" y="0"/>
                </a:moveTo>
                <a:lnTo>
                  <a:pt x="2360676" y="914400"/>
                </a:lnTo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68500" y="3657600"/>
            <a:ext cx="1230630" cy="2209800"/>
          </a:xfrm>
          <a:custGeom>
            <a:avLst/>
            <a:gdLst/>
            <a:ahLst/>
            <a:cxnLst/>
            <a:rect l="l" t="t" r="r" b="b"/>
            <a:pathLst>
              <a:path w="1230630" h="2209800">
                <a:moveTo>
                  <a:pt x="1230376" y="0"/>
                </a:moveTo>
                <a:lnTo>
                  <a:pt x="0" y="2209800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56076" y="3581400"/>
            <a:ext cx="609600" cy="990600"/>
          </a:xfrm>
          <a:custGeom>
            <a:avLst/>
            <a:gdLst/>
            <a:ahLst/>
            <a:cxnLst/>
            <a:rect l="l" t="t" r="r" b="b"/>
            <a:pathLst>
              <a:path w="609600" h="990600">
                <a:moveTo>
                  <a:pt x="0" y="0"/>
                </a:moveTo>
                <a:lnTo>
                  <a:pt x="609600" y="990600"/>
                </a:lnTo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44700" y="4876800"/>
            <a:ext cx="1992630" cy="990600"/>
          </a:xfrm>
          <a:custGeom>
            <a:avLst/>
            <a:gdLst/>
            <a:ahLst/>
            <a:cxnLst/>
            <a:rect l="l" t="t" r="r" b="b"/>
            <a:pathLst>
              <a:path w="1992629" h="990600">
                <a:moveTo>
                  <a:pt x="1992376" y="0"/>
                </a:moveTo>
                <a:lnTo>
                  <a:pt x="0" y="990600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27276" y="3862323"/>
            <a:ext cx="1905" cy="1929130"/>
          </a:xfrm>
          <a:custGeom>
            <a:avLst/>
            <a:gdLst/>
            <a:ahLst/>
            <a:cxnLst/>
            <a:rect l="l" t="t" r="r" b="b"/>
            <a:pathLst>
              <a:path w="1905" h="1929129">
                <a:moveTo>
                  <a:pt x="1524" y="0"/>
                </a:moveTo>
                <a:lnTo>
                  <a:pt x="0" y="1928876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97225" y="32766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4"/>
                </a:lnTo>
                <a:lnTo>
                  <a:pt x="100440" y="45541"/>
                </a:lnTo>
                <a:lnTo>
                  <a:pt x="139142" y="20954"/>
                </a:lnTo>
                <a:lnTo>
                  <a:pt x="181913" y="5417"/>
                </a:lnTo>
                <a:lnTo>
                  <a:pt x="227837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4"/>
                </a:lnTo>
                <a:lnTo>
                  <a:pt x="355179" y="487858"/>
                </a:lnTo>
                <a:lnTo>
                  <a:pt x="316480" y="512444"/>
                </a:lnTo>
                <a:lnTo>
                  <a:pt x="273726" y="527982"/>
                </a:lnTo>
                <a:lnTo>
                  <a:pt x="227837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47770" y="3241624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59225" y="44958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5"/>
                </a:lnTo>
                <a:lnTo>
                  <a:pt x="100440" y="45541"/>
                </a:lnTo>
                <a:lnTo>
                  <a:pt x="139142" y="20955"/>
                </a:lnTo>
                <a:lnTo>
                  <a:pt x="181913" y="5417"/>
                </a:lnTo>
                <a:lnTo>
                  <a:pt x="227837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4"/>
                </a:lnTo>
                <a:lnTo>
                  <a:pt x="355179" y="487858"/>
                </a:lnTo>
                <a:lnTo>
                  <a:pt x="316480" y="512444"/>
                </a:lnTo>
                <a:lnTo>
                  <a:pt x="273726" y="527982"/>
                </a:lnTo>
                <a:lnTo>
                  <a:pt x="227837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09771" y="4461205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97025" y="5791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30" h="533400">
                <a:moveTo>
                  <a:pt x="0" y="266700"/>
                </a:moveTo>
                <a:lnTo>
                  <a:pt x="4627" y="212950"/>
                </a:lnTo>
                <a:lnTo>
                  <a:pt x="17901" y="162888"/>
                </a:lnTo>
                <a:lnTo>
                  <a:pt x="38904" y="117585"/>
                </a:lnTo>
                <a:lnTo>
                  <a:pt x="66722" y="78114"/>
                </a:lnTo>
                <a:lnTo>
                  <a:pt x="100440" y="45548"/>
                </a:lnTo>
                <a:lnTo>
                  <a:pt x="139142" y="20958"/>
                </a:lnTo>
                <a:lnTo>
                  <a:pt x="181913" y="5418"/>
                </a:lnTo>
                <a:lnTo>
                  <a:pt x="227837" y="0"/>
                </a:lnTo>
                <a:lnTo>
                  <a:pt x="273726" y="5418"/>
                </a:lnTo>
                <a:lnTo>
                  <a:pt x="316480" y="20958"/>
                </a:lnTo>
                <a:lnTo>
                  <a:pt x="355179" y="45548"/>
                </a:lnTo>
                <a:lnTo>
                  <a:pt x="388905" y="78114"/>
                </a:lnTo>
                <a:lnTo>
                  <a:pt x="416738" y="117585"/>
                </a:lnTo>
                <a:lnTo>
                  <a:pt x="437757" y="162888"/>
                </a:lnTo>
                <a:lnTo>
                  <a:pt x="451042" y="212950"/>
                </a:lnTo>
                <a:lnTo>
                  <a:pt x="455675" y="266700"/>
                </a:lnTo>
                <a:lnTo>
                  <a:pt x="451042" y="320449"/>
                </a:lnTo>
                <a:lnTo>
                  <a:pt x="437757" y="370511"/>
                </a:lnTo>
                <a:lnTo>
                  <a:pt x="416738" y="415814"/>
                </a:lnTo>
                <a:lnTo>
                  <a:pt x="388905" y="455285"/>
                </a:lnTo>
                <a:lnTo>
                  <a:pt x="355179" y="487851"/>
                </a:lnTo>
                <a:lnTo>
                  <a:pt x="316480" y="512441"/>
                </a:lnTo>
                <a:lnTo>
                  <a:pt x="273726" y="527981"/>
                </a:lnTo>
                <a:lnTo>
                  <a:pt x="227837" y="533400"/>
                </a:lnTo>
                <a:lnTo>
                  <a:pt x="181913" y="527981"/>
                </a:lnTo>
                <a:lnTo>
                  <a:pt x="139142" y="512441"/>
                </a:lnTo>
                <a:lnTo>
                  <a:pt x="100440" y="487851"/>
                </a:lnTo>
                <a:lnTo>
                  <a:pt x="66722" y="455285"/>
                </a:lnTo>
                <a:lnTo>
                  <a:pt x="38904" y="415814"/>
                </a:lnTo>
                <a:lnTo>
                  <a:pt x="17901" y="370511"/>
                </a:lnTo>
                <a:lnTo>
                  <a:pt x="4627" y="320449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73098" y="5756859"/>
            <a:ext cx="3054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3425" y="57150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50"/>
                </a:lnTo>
                <a:lnTo>
                  <a:pt x="17901" y="162888"/>
                </a:lnTo>
                <a:lnTo>
                  <a:pt x="38904" y="117585"/>
                </a:lnTo>
                <a:lnTo>
                  <a:pt x="66722" y="78114"/>
                </a:lnTo>
                <a:lnTo>
                  <a:pt x="100440" y="45548"/>
                </a:lnTo>
                <a:lnTo>
                  <a:pt x="139142" y="20958"/>
                </a:lnTo>
                <a:lnTo>
                  <a:pt x="181913" y="5418"/>
                </a:lnTo>
                <a:lnTo>
                  <a:pt x="227837" y="0"/>
                </a:lnTo>
                <a:lnTo>
                  <a:pt x="273726" y="5418"/>
                </a:lnTo>
                <a:lnTo>
                  <a:pt x="316480" y="20958"/>
                </a:lnTo>
                <a:lnTo>
                  <a:pt x="355179" y="45548"/>
                </a:lnTo>
                <a:lnTo>
                  <a:pt x="388905" y="78114"/>
                </a:lnTo>
                <a:lnTo>
                  <a:pt x="416738" y="117585"/>
                </a:lnTo>
                <a:lnTo>
                  <a:pt x="437757" y="162888"/>
                </a:lnTo>
                <a:lnTo>
                  <a:pt x="451042" y="212950"/>
                </a:lnTo>
                <a:lnTo>
                  <a:pt x="455675" y="266700"/>
                </a:lnTo>
                <a:lnTo>
                  <a:pt x="451042" y="320449"/>
                </a:lnTo>
                <a:lnTo>
                  <a:pt x="437757" y="370511"/>
                </a:lnTo>
                <a:lnTo>
                  <a:pt x="416738" y="415814"/>
                </a:lnTo>
                <a:lnTo>
                  <a:pt x="388905" y="455285"/>
                </a:lnTo>
                <a:lnTo>
                  <a:pt x="355179" y="487851"/>
                </a:lnTo>
                <a:lnTo>
                  <a:pt x="316480" y="512441"/>
                </a:lnTo>
                <a:lnTo>
                  <a:pt x="273726" y="527981"/>
                </a:lnTo>
                <a:lnTo>
                  <a:pt x="227837" y="533400"/>
                </a:lnTo>
                <a:lnTo>
                  <a:pt x="181913" y="527981"/>
                </a:lnTo>
                <a:lnTo>
                  <a:pt x="139142" y="512441"/>
                </a:lnTo>
                <a:lnTo>
                  <a:pt x="100440" y="487851"/>
                </a:lnTo>
                <a:lnTo>
                  <a:pt x="66722" y="455285"/>
                </a:lnTo>
                <a:lnTo>
                  <a:pt x="38904" y="415814"/>
                </a:lnTo>
                <a:lnTo>
                  <a:pt x="17901" y="370511"/>
                </a:lnTo>
                <a:lnTo>
                  <a:pt x="4627" y="320449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337686" y="5680659"/>
            <a:ext cx="33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82000" y="6019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5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5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429625" y="60674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29625" y="60674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82000" y="6019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706370" y="2232406"/>
            <a:ext cx="6254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注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加上一条边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就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有环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减去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一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条边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则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是非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连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通图。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06370" y="2537282"/>
            <a:ext cx="504761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但是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有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n-1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条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边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的图</a:t>
            </a:r>
            <a:r>
              <a:rPr dirty="0" sz="2000" spc="-20">
                <a:solidFill>
                  <a:srgbClr val="FF0000"/>
                </a:solidFill>
                <a:latin typeface="SimSun"/>
                <a:cs typeface="SimSun"/>
              </a:rPr>
              <a:t>不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一定</a:t>
            </a:r>
            <a:r>
              <a:rPr dirty="0" sz="2000" spc="-20">
                <a:solidFill>
                  <a:srgbClr val="FF0000"/>
                </a:solidFill>
                <a:latin typeface="SimSun"/>
                <a:cs typeface="SimSun"/>
              </a:rPr>
              <a:t>是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生成</a:t>
            </a:r>
            <a:r>
              <a:rPr dirty="0" sz="2000" spc="-20">
                <a:solidFill>
                  <a:srgbClr val="FF0000"/>
                </a:solidFill>
                <a:latin typeface="SimSun"/>
                <a:cs typeface="SimSun"/>
              </a:rPr>
              <a:t>树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  <a:p>
            <a:pPr marL="520065">
              <a:lnSpc>
                <a:spcPct val="100000"/>
              </a:lnSpc>
            </a:pP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dirty="0" sz="2000" spc="-54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一个连通图可以找到若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干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个生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成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树。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结构的建立和销毁</a:t>
            </a:r>
          </a:p>
          <a:p>
            <a:pPr marL="111125" marR="441325" indent="-99060">
              <a:lnSpc>
                <a:spcPct val="277800"/>
              </a:lnSpc>
              <a:spcBef>
                <a:spcPts val="275"/>
              </a:spcBef>
            </a:pPr>
            <a:r>
              <a:rPr dirty="0" spc="10"/>
              <a:t>插入或删除顶点 </a:t>
            </a:r>
            <a:r>
              <a:rPr dirty="0" spc="10"/>
              <a:t>对邻接点的操作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1375" y="5404815"/>
            <a:ext cx="9436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遍历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1375" y="2356230"/>
            <a:ext cx="3698240" cy="2098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对顶点的访问操作</a:t>
            </a:r>
            <a:endParaRPr sz="3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插入和删除弧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94250" y="1898650"/>
            <a:ext cx="241300" cy="24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60850" y="4946650"/>
            <a:ext cx="241300" cy="24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60850" y="3422650"/>
            <a:ext cx="241300" cy="24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89850" y="4184650"/>
            <a:ext cx="241300" cy="24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61050" y="5708650"/>
            <a:ext cx="241300" cy="24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21379" y="359663"/>
            <a:ext cx="2514600" cy="790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83635" y="217931"/>
            <a:ext cx="3069336" cy="1210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52800" y="292100"/>
            <a:ext cx="2498725" cy="774700"/>
          </a:xfrm>
          <a:prstGeom prst="rect"/>
          <a:solidFill>
            <a:srgbClr val="FBFCC5"/>
          </a:solidFill>
          <a:ln w="12700">
            <a:solidFill>
              <a:srgbClr val="333333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dirty="0" b="1">
                <a:solidFill>
                  <a:srgbClr val="800000"/>
                </a:solidFill>
                <a:latin typeface="Microsoft JhengHei"/>
                <a:cs typeface="Microsoft JhengHei"/>
              </a:rPr>
              <a:t>基本</a:t>
            </a:r>
            <a:r>
              <a:rPr dirty="0" spc="15" b="1">
                <a:solidFill>
                  <a:srgbClr val="800000"/>
                </a:solidFill>
                <a:latin typeface="Microsoft JhengHei"/>
                <a:cs typeface="Microsoft JhengHei"/>
              </a:rPr>
              <a:t>操</a:t>
            </a:r>
            <a:r>
              <a:rPr dirty="0" b="1">
                <a:solidFill>
                  <a:srgbClr val="800000"/>
                </a:solidFill>
                <a:latin typeface="Microsoft JhengHei"/>
                <a:cs typeface="Microsoft JhengHei"/>
              </a:rPr>
              <a:t>作</a:t>
            </a:r>
          </a:p>
        </p:txBody>
      </p:sp>
      <p:sp>
        <p:nvSpPr>
          <p:cNvPr id="13" name="object 13"/>
          <p:cNvSpPr/>
          <p:nvPr/>
        </p:nvSpPr>
        <p:spPr>
          <a:xfrm>
            <a:off x="8528050" y="2660650"/>
            <a:ext cx="241300" cy="24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39683" y="6234684"/>
            <a:ext cx="688848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64068" y="6259067"/>
            <a:ext cx="688848" cy="384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53400" y="62484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0"/>
                </a:lnTo>
                <a:lnTo>
                  <a:pt x="0" y="381000"/>
                </a:lnTo>
                <a:lnTo>
                  <a:pt x="685800" y="381000"/>
                </a:lnTo>
                <a:lnTo>
                  <a:pt x="685800" y="333375"/>
                </a:lnTo>
                <a:lnTo>
                  <a:pt x="200025" y="333375"/>
                </a:lnTo>
                <a:lnTo>
                  <a:pt x="200025" y="47625"/>
                </a:lnTo>
                <a:lnTo>
                  <a:pt x="685800" y="47625"/>
                </a:lnTo>
                <a:lnTo>
                  <a:pt x="685800" y="0"/>
                </a:lnTo>
                <a:close/>
              </a:path>
              <a:path w="685800" h="381000">
                <a:moveTo>
                  <a:pt x="485775" y="47625"/>
                </a:moveTo>
                <a:lnTo>
                  <a:pt x="235711" y="47625"/>
                </a:lnTo>
                <a:lnTo>
                  <a:pt x="235711" y="333375"/>
                </a:lnTo>
                <a:lnTo>
                  <a:pt x="485775" y="333375"/>
                </a:lnTo>
                <a:lnTo>
                  <a:pt x="271525" y="190500"/>
                </a:lnTo>
                <a:lnTo>
                  <a:pt x="485775" y="47625"/>
                </a:lnTo>
                <a:close/>
              </a:path>
              <a:path w="685800" h="381000">
                <a:moveTo>
                  <a:pt x="685800" y="47625"/>
                </a:moveTo>
                <a:lnTo>
                  <a:pt x="485775" y="47625"/>
                </a:lnTo>
                <a:lnTo>
                  <a:pt x="485775" y="333375"/>
                </a:lnTo>
                <a:lnTo>
                  <a:pt x="685800" y="333375"/>
                </a:lnTo>
                <a:lnTo>
                  <a:pt x="6858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534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7150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  <a:path w="285750" h="285750">
                <a:moveTo>
                  <a:pt x="35686" y="0"/>
                </a:moveTo>
                <a:lnTo>
                  <a:pt x="0" y="0"/>
                </a:lnTo>
                <a:lnTo>
                  <a:pt x="0" y="285750"/>
                </a:lnTo>
                <a:lnTo>
                  <a:pt x="35686" y="285750"/>
                </a:lnTo>
                <a:lnTo>
                  <a:pt x="35686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1604842"/>
            <a:ext cx="5574030" cy="360807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0"/>
              </a:spcBef>
            </a:pPr>
            <a:r>
              <a:rPr dirty="0" sz="4000" spc="-10" b="1">
                <a:solidFill>
                  <a:srgbClr val="000099"/>
                </a:solidFill>
                <a:latin typeface="Times New Roman"/>
                <a:cs typeface="Times New Roman"/>
              </a:rPr>
              <a:t>CreatGraph(&amp;G, </a:t>
            </a:r>
            <a:r>
              <a:rPr dirty="0" sz="4000" spc="-265" b="1">
                <a:solidFill>
                  <a:srgbClr val="000099"/>
                </a:solidFill>
                <a:latin typeface="Times New Roman"/>
                <a:cs typeface="Times New Roman"/>
              </a:rPr>
              <a:t>V,</a:t>
            </a:r>
            <a:r>
              <a:rPr dirty="0" sz="4000" spc="-15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VR):</a:t>
            </a:r>
            <a:endParaRPr sz="4000">
              <a:latin typeface="Times New Roman"/>
              <a:cs typeface="Times New Roman"/>
            </a:endParaRPr>
          </a:p>
          <a:p>
            <a:pPr algn="r" marR="94615">
              <a:lnSpc>
                <a:spcPct val="100000"/>
              </a:lnSpc>
              <a:spcBef>
                <a:spcPts val="1200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3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按定义</a:t>
            </a:r>
            <a:r>
              <a:rPr dirty="0" sz="4000" spc="-180">
                <a:solidFill>
                  <a:srgbClr val="000099"/>
                </a:solidFill>
                <a:latin typeface="Times New Roman"/>
                <a:cs typeface="Times New Roman"/>
              </a:rPr>
              <a:t>(V,</a:t>
            </a:r>
            <a:r>
              <a:rPr dirty="0" sz="4000" spc="-1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VR)</a:t>
            </a:r>
            <a:r>
              <a:rPr dirty="0" sz="40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构造图</a:t>
            </a:r>
            <a:endParaRPr sz="40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000" spc="-10" b="1">
                <a:solidFill>
                  <a:srgbClr val="000099"/>
                </a:solidFill>
                <a:latin typeface="Times New Roman"/>
                <a:cs typeface="Times New Roman"/>
              </a:rPr>
              <a:t>DestroyGraph(&amp;G):</a:t>
            </a:r>
            <a:endParaRPr sz="4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1200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销毁图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154813" y="333375"/>
                </a:lnTo>
                <a:lnTo>
                  <a:pt x="113097" y="324953"/>
                </a:lnTo>
                <a:lnTo>
                  <a:pt x="79025" y="301988"/>
                </a:lnTo>
                <a:lnTo>
                  <a:pt x="56050" y="267929"/>
                </a:lnTo>
                <a:lnTo>
                  <a:pt x="47625" y="226225"/>
                </a:lnTo>
                <a:lnTo>
                  <a:pt x="47625" y="119062"/>
                </a:lnTo>
                <a:lnTo>
                  <a:pt x="190500" y="119062"/>
                </a:lnTo>
                <a:lnTo>
                  <a:pt x="262000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262000" y="47625"/>
                </a:lnTo>
                <a:lnTo>
                  <a:pt x="333375" y="119062"/>
                </a:lnTo>
                <a:lnTo>
                  <a:pt x="297688" y="119062"/>
                </a:lnTo>
                <a:lnTo>
                  <a:pt x="297688" y="226225"/>
                </a:lnTo>
                <a:lnTo>
                  <a:pt x="289262" y="267929"/>
                </a:lnTo>
                <a:lnTo>
                  <a:pt x="266287" y="301988"/>
                </a:lnTo>
                <a:lnTo>
                  <a:pt x="232215" y="324953"/>
                </a:lnTo>
                <a:lnTo>
                  <a:pt x="190500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  <a:path w="381000" h="381000">
                <a:moveTo>
                  <a:pt x="226186" y="119062"/>
                </a:moveTo>
                <a:lnTo>
                  <a:pt x="119125" y="119062"/>
                </a:lnTo>
                <a:lnTo>
                  <a:pt x="118999" y="226225"/>
                </a:lnTo>
                <a:lnTo>
                  <a:pt x="121808" y="240125"/>
                </a:lnTo>
                <a:lnTo>
                  <a:pt x="129476" y="251477"/>
                </a:lnTo>
                <a:lnTo>
                  <a:pt x="140858" y="259130"/>
                </a:lnTo>
                <a:lnTo>
                  <a:pt x="154813" y="261937"/>
                </a:lnTo>
                <a:lnTo>
                  <a:pt x="190500" y="261937"/>
                </a:lnTo>
                <a:lnTo>
                  <a:pt x="204380" y="259130"/>
                </a:lnTo>
                <a:lnTo>
                  <a:pt x="215725" y="251477"/>
                </a:lnTo>
                <a:lnTo>
                  <a:pt x="223379" y="240125"/>
                </a:lnTo>
                <a:lnTo>
                  <a:pt x="226186" y="226225"/>
                </a:lnTo>
                <a:lnTo>
                  <a:pt x="226186" y="119062"/>
                </a:lnTo>
                <a:close/>
              </a:path>
            </a:pathLst>
          </a:custGeom>
          <a:solidFill>
            <a:srgbClr val="E0E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296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71500" y="71437"/>
                </a:moveTo>
                <a:lnTo>
                  <a:pt x="0" y="71437"/>
                </a:lnTo>
                <a:lnTo>
                  <a:pt x="0" y="178600"/>
                </a:lnTo>
                <a:lnTo>
                  <a:pt x="8425" y="220304"/>
                </a:lnTo>
                <a:lnTo>
                  <a:pt x="31400" y="254363"/>
                </a:lnTo>
                <a:lnTo>
                  <a:pt x="65472" y="277328"/>
                </a:lnTo>
                <a:lnTo>
                  <a:pt x="107188" y="285750"/>
                </a:lnTo>
                <a:lnTo>
                  <a:pt x="142875" y="285750"/>
                </a:lnTo>
                <a:lnTo>
                  <a:pt x="184590" y="277328"/>
                </a:lnTo>
                <a:lnTo>
                  <a:pt x="218662" y="254363"/>
                </a:lnTo>
                <a:lnTo>
                  <a:pt x="241637" y="220304"/>
                </a:lnTo>
                <a:lnTo>
                  <a:pt x="242847" y="214312"/>
                </a:lnTo>
                <a:lnTo>
                  <a:pt x="107188" y="214312"/>
                </a:lnTo>
                <a:lnTo>
                  <a:pt x="93233" y="211505"/>
                </a:lnTo>
                <a:lnTo>
                  <a:pt x="81851" y="203852"/>
                </a:lnTo>
                <a:lnTo>
                  <a:pt x="74183" y="192500"/>
                </a:lnTo>
                <a:lnTo>
                  <a:pt x="71374" y="178600"/>
                </a:lnTo>
                <a:lnTo>
                  <a:pt x="71500" y="71437"/>
                </a:lnTo>
                <a:close/>
              </a:path>
              <a:path w="285750" h="285750">
                <a:moveTo>
                  <a:pt x="250063" y="71437"/>
                </a:moveTo>
                <a:lnTo>
                  <a:pt x="178561" y="71437"/>
                </a:lnTo>
                <a:lnTo>
                  <a:pt x="178561" y="178600"/>
                </a:lnTo>
                <a:lnTo>
                  <a:pt x="175754" y="192500"/>
                </a:lnTo>
                <a:lnTo>
                  <a:pt x="168100" y="203852"/>
                </a:lnTo>
                <a:lnTo>
                  <a:pt x="156755" y="211505"/>
                </a:lnTo>
                <a:lnTo>
                  <a:pt x="142875" y="214312"/>
                </a:lnTo>
                <a:lnTo>
                  <a:pt x="242847" y="214312"/>
                </a:lnTo>
                <a:lnTo>
                  <a:pt x="250063" y="178600"/>
                </a:lnTo>
                <a:lnTo>
                  <a:pt x="250063" y="71437"/>
                </a:lnTo>
                <a:close/>
              </a:path>
              <a:path w="285750" h="285750">
                <a:moveTo>
                  <a:pt x="214375" y="0"/>
                </a:moveTo>
                <a:lnTo>
                  <a:pt x="142875" y="71437"/>
                </a:lnTo>
                <a:lnTo>
                  <a:pt x="285750" y="71437"/>
                </a:lnTo>
                <a:lnTo>
                  <a:pt x="214375" y="0"/>
                </a:lnTo>
                <a:close/>
              </a:path>
            </a:pathLst>
          </a:custGeom>
          <a:solidFill>
            <a:srgbClr val="868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296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71437"/>
                </a:moveTo>
                <a:lnTo>
                  <a:pt x="250063" y="71437"/>
                </a:lnTo>
                <a:lnTo>
                  <a:pt x="250063" y="178600"/>
                </a:lnTo>
                <a:lnTo>
                  <a:pt x="241637" y="220304"/>
                </a:lnTo>
                <a:lnTo>
                  <a:pt x="218662" y="254363"/>
                </a:lnTo>
                <a:lnTo>
                  <a:pt x="184590" y="277328"/>
                </a:lnTo>
                <a:lnTo>
                  <a:pt x="142875" y="285750"/>
                </a:lnTo>
                <a:lnTo>
                  <a:pt x="107188" y="285750"/>
                </a:lnTo>
                <a:lnTo>
                  <a:pt x="65472" y="277328"/>
                </a:lnTo>
                <a:lnTo>
                  <a:pt x="31400" y="254363"/>
                </a:lnTo>
                <a:lnTo>
                  <a:pt x="8425" y="220304"/>
                </a:lnTo>
                <a:lnTo>
                  <a:pt x="0" y="178600"/>
                </a:lnTo>
                <a:lnTo>
                  <a:pt x="0" y="71437"/>
                </a:lnTo>
                <a:lnTo>
                  <a:pt x="71500" y="71437"/>
                </a:lnTo>
                <a:lnTo>
                  <a:pt x="71500" y="178600"/>
                </a:lnTo>
                <a:lnTo>
                  <a:pt x="74291" y="192500"/>
                </a:lnTo>
                <a:lnTo>
                  <a:pt x="81914" y="203852"/>
                </a:lnTo>
                <a:lnTo>
                  <a:pt x="93253" y="211505"/>
                </a:lnTo>
                <a:lnTo>
                  <a:pt x="107188" y="214312"/>
                </a:lnTo>
                <a:lnTo>
                  <a:pt x="142875" y="214312"/>
                </a:lnTo>
                <a:lnTo>
                  <a:pt x="156755" y="211505"/>
                </a:lnTo>
                <a:lnTo>
                  <a:pt x="168100" y="203852"/>
                </a:lnTo>
                <a:lnTo>
                  <a:pt x="175754" y="192500"/>
                </a:lnTo>
                <a:lnTo>
                  <a:pt x="178561" y="178600"/>
                </a:lnTo>
                <a:lnTo>
                  <a:pt x="178561" y="71437"/>
                </a:lnTo>
                <a:lnTo>
                  <a:pt x="142875" y="71437"/>
                </a:lnTo>
                <a:lnTo>
                  <a:pt x="214375" y="0"/>
                </a:lnTo>
                <a:lnTo>
                  <a:pt x="285750" y="71437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8794" y="410667"/>
            <a:ext cx="45072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 b="1">
                <a:solidFill>
                  <a:srgbClr val="0000FF"/>
                </a:solidFill>
                <a:latin typeface="Microsoft YaHei"/>
                <a:cs typeface="Microsoft YaHei"/>
              </a:rPr>
              <a:t>结构</a:t>
            </a:r>
            <a:r>
              <a:rPr dirty="0" spc="20" b="1">
                <a:solidFill>
                  <a:srgbClr val="0000FF"/>
                </a:solidFill>
                <a:latin typeface="Microsoft YaHei"/>
                <a:cs typeface="Microsoft YaHei"/>
              </a:rPr>
              <a:t>的</a:t>
            </a:r>
            <a:r>
              <a:rPr dirty="0" spc="5" b="1">
                <a:solidFill>
                  <a:srgbClr val="0000FF"/>
                </a:solidFill>
                <a:latin typeface="Microsoft YaHei"/>
                <a:cs typeface="Microsoft YaHei"/>
              </a:rPr>
              <a:t>建立和</a:t>
            </a:r>
            <a:r>
              <a:rPr dirty="0" spc="20" b="1">
                <a:solidFill>
                  <a:srgbClr val="0000FF"/>
                </a:solidFill>
                <a:latin typeface="Microsoft YaHei"/>
                <a:cs typeface="Microsoft YaHei"/>
              </a:rPr>
              <a:t>销</a:t>
            </a:r>
            <a:r>
              <a:rPr dirty="0" spc="5" b="1">
                <a:solidFill>
                  <a:srgbClr val="0000FF"/>
                </a:solidFill>
                <a:latin typeface="Microsoft YaHei"/>
                <a:cs typeface="Microsoft YaHei"/>
              </a:rPr>
              <a:t>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544" y="381381"/>
            <a:ext cx="45065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 b="1">
                <a:solidFill>
                  <a:srgbClr val="0000FF"/>
                </a:solidFill>
                <a:latin typeface="Microsoft YaHei"/>
                <a:cs typeface="Microsoft YaHei"/>
              </a:rPr>
              <a:t>对</a:t>
            </a:r>
            <a:r>
              <a:rPr dirty="0" b="1">
                <a:solidFill>
                  <a:srgbClr val="0000FF"/>
                </a:solidFill>
                <a:latin typeface="Microsoft YaHei"/>
                <a:cs typeface="Microsoft YaHei"/>
              </a:rPr>
              <a:t>顶</a:t>
            </a:r>
            <a:r>
              <a:rPr dirty="0" spc="10" b="1">
                <a:solidFill>
                  <a:srgbClr val="0000FF"/>
                </a:solidFill>
                <a:latin typeface="Microsoft YaHei"/>
                <a:cs typeface="Microsoft YaHei"/>
              </a:rPr>
              <a:t>点</a:t>
            </a:r>
            <a:r>
              <a:rPr dirty="0" b="1">
                <a:solidFill>
                  <a:srgbClr val="0000FF"/>
                </a:solidFill>
                <a:latin typeface="Microsoft YaHei"/>
                <a:cs typeface="Microsoft YaHei"/>
              </a:rPr>
              <a:t>的</a:t>
            </a:r>
            <a:r>
              <a:rPr dirty="0" spc="10" b="1">
                <a:solidFill>
                  <a:srgbClr val="0000FF"/>
                </a:solidFill>
                <a:latin typeface="Microsoft YaHei"/>
                <a:cs typeface="Microsoft YaHei"/>
              </a:rPr>
              <a:t>访</a:t>
            </a:r>
            <a:r>
              <a:rPr dirty="0" b="1">
                <a:solidFill>
                  <a:srgbClr val="0000FF"/>
                </a:solidFill>
                <a:latin typeface="Microsoft YaHei"/>
                <a:cs typeface="Microsoft YaHei"/>
              </a:rPr>
              <a:t>问</a:t>
            </a:r>
            <a:r>
              <a:rPr dirty="0" spc="10" b="1">
                <a:solidFill>
                  <a:srgbClr val="0000FF"/>
                </a:solidFill>
                <a:latin typeface="Microsoft YaHei"/>
                <a:cs typeface="Microsoft YaHei"/>
              </a:rPr>
              <a:t>操</a:t>
            </a:r>
            <a:r>
              <a:rPr dirty="0" b="1">
                <a:solidFill>
                  <a:srgbClr val="0000FF"/>
                </a:solidFill>
                <a:latin typeface="Microsoft YaHei"/>
                <a:cs typeface="Microsoft YaHei"/>
              </a:rPr>
              <a:t>作</a:t>
            </a:r>
          </a:p>
        </p:txBody>
      </p:sp>
      <p:sp>
        <p:nvSpPr>
          <p:cNvPr id="3" name="object 3"/>
          <p:cNvSpPr/>
          <p:nvPr/>
        </p:nvSpPr>
        <p:spPr>
          <a:xfrm>
            <a:off x="8402701" y="619283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360299" y="0"/>
                </a:moveTo>
                <a:lnTo>
                  <a:pt x="0" y="0"/>
                </a:lnTo>
                <a:lnTo>
                  <a:pt x="0" y="360362"/>
                </a:lnTo>
                <a:lnTo>
                  <a:pt x="360299" y="360362"/>
                </a:lnTo>
                <a:lnTo>
                  <a:pt x="360299" y="315315"/>
                </a:lnTo>
                <a:lnTo>
                  <a:pt x="146303" y="315315"/>
                </a:lnTo>
                <a:lnTo>
                  <a:pt x="106840" y="307350"/>
                </a:lnTo>
                <a:lnTo>
                  <a:pt x="74628" y="285630"/>
                </a:lnTo>
                <a:lnTo>
                  <a:pt x="52917" y="253416"/>
                </a:lnTo>
                <a:lnTo>
                  <a:pt x="44957" y="213969"/>
                </a:lnTo>
                <a:lnTo>
                  <a:pt x="44957" y="112610"/>
                </a:lnTo>
                <a:lnTo>
                  <a:pt x="180085" y="112610"/>
                </a:lnTo>
                <a:lnTo>
                  <a:pt x="247650" y="45046"/>
                </a:lnTo>
                <a:lnTo>
                  <a:pt x="360299" y="45046"/>
                </a:lnTo>
                <a:lnTo>
                  <a:pt x="360299" y="0"/>
                </a:lnTo>
                <a:close/>
              </a:path>
              <a:path w="360679" h="360679">
                <a:moveTo>
                  <a:pt x="360299" y="45046"/>
                </a:moveTo>
                <a:lnTo>
                  <a:pt x="247650" y="45046"/>
                </a:lnTo>
                <a:lnTo>
                  <a:pt x="315214" y="112610"/>
                </a:lnTo>
                <a:lnTo>
                  <a:pt x="281431" y="112610"/>
                </a:lnTo>
                <a:lnTo>
                  <a:pt x="281431" y="213969"/>
                </a:lnTo>
                <a:lnTo>
                  <a:pt x="273472" y="253416"/>
                </a:lnTo>
                <a:lnTo>
                  <a:pt x="251761" y="285630"/>
                </a:lnTo>
                <a:lnTo>
                  <a:pt x="219549" y="307350"/>
                </a:lnTo>
                <a:lnTo>
                  <a:pt x="180085" y="315315"/>
                </a:lnTo>
                <a:lnTo>
                  <a:pt x="360299" y="315315"/>
                </a:lnTo>
                <a:lnTo>
                  <a:pt x="360299" y="45046"/>
                </a:lnTo>
                <a:close/>
              </a:path>
              <a:path w="360679" h="360679">
                <a:moveTo>
                  <a:pt x="213868" y="112610"/>
                </a:moveTo>
                <a:lnTo>
                  <a:pt x="112522" y="112610"/>
                </a:lnTo>
                <a:lnTo>
                  <a:pt x="112522" y="213969"/>
                </a:lnTo>
                <a:lnTo>
                  <a:pt x="115175" y="227118"/>
                </a:lnTo>
                <a:lnTo>
                  <a:pt x="122412" y="237856"/>
                </a:lnTo>
                <a:lnTo>
                  <a:pt x="133149" y="245096"/>
                </a:lnTo>
                <a:lnTo>
                  <a:pt x="146303" y="247751"/>
                </a:lnTo>
                <a:lnTo>
                  <a:pt x="180085" y="247751"/>
                </a:lnTo>
                <a:lnTo>
                  <a:pt x="193240" y="245096"/>
                </a:lnTo>
                <a:lnTo>
                  <a:pt x="203977" y="237856"/>
                </a:lnTo>
                <a:lnTo>
                  <a:pt x="211214" y="227118"/>
                </a:lnTo>
                <a:lnTo>
                  <a:pt x="213868" y="213969"/>
                </a:lnTo>
                <a:lnTo>
                  <a:pt x="213868" y="112610"/>
                </a:lnTo>
                <a:close/>
              </a:path>
            </a:pathLst>
          </a:custGeom>
          <a:solidFill>
            <a:srgbClr val="E0E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47658" y="623788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67564" y="67563"/>
                </a:moveTo>
                <a:lnTo>
                  <a:pt x="0" y="67563"/>
                </a:lnTo>
                <a:lnTo>
                  <a:pt x="0" y="168922"/>
                </a:lnTo>
                <a:lnTo>
                  <a:pt x="7959" y="208369"/>
                </a:lnTo>
                <a:lnTo>
                  <a:pt x="29670" y="240584"/>
                </a:lnTo>
                <a:lnTo>
                  <a:pt x="61882" y="262304"/>
                </a:lnTo>
                <a:lnTo>
                  <a:pt x="101346" y="270268"/>
                </a:lnTo>
                <a:lnTo>
                  <a:pt x="135127" y="270268"/>
                </a:lnTo>
                <a:lnTo>
                  <a:pt x="174591" y="262304"/>
                </a:lnTo>
                <a:lnTo>
                  <a:pt x="206803" y="240584"/>
                </a:lnTo>
                <a:lnTo>
                  <a:pt x="228514" y="208369"/>
                </a:lnTo>
                <a:lnTo>
                  <a:pt x="229657" y="202704"/>
                </a:lnTo>
                <a:lnTo>
                  <a:pt x="101346" y="202704"/>
                </a:lnTo>
                <a:lnTo>
                  <a:pt x="88191" y="200049"/>
                </a:lnTo>
                <a:lnTo>
                  <a:pt x="77454" y="192809"/>
                </a:lnTo>
                <a:lnTo>
                  <a:pt x="70217" y="182071"/>
                </a:lnTo>
                <a:lnTo>
                  <a:pt x="67564" y="168922"/>
                </a:lnTo>
                <a:lnTo>
                  <a:pt x="67564" y="67563"/>
                </a:lnTo>
                <a:close/>
              </a:path>
              <a:path w="270509" h="270509">
                <a:moveTo>
                  <a:pt x="236474" y="67563"/>
                </a:moveTo>
                <a:lnTo>
                  <a:pt x="168910" y="67563"/>
                </a:lnTo>
                <a:lnTo>
                  <a:pt x="168910" y="168922"/>
                </a:lnTo>
                <a:lnTo>
                  <a:pt x="166256" y="182071"/>
                </a:lnTo>
                <a:lnTo>
                  <a:pt x="159019" y="192809"/>
                </a:lnTo>
                <a:lnTo>
                  <a:pt x="148282" y="200049"/>
                </a:lnTo>
                <a:lnTo>
                  <a:pt x="135127" y="202704"/>
                </a:lnTo>
                <a:lnTo>
                  <a:pt x="229657" y="202704"/>
                </a:lnTo>
                <a:lnTo>
                  <a:pt x="236474" y="168922"/>
                </a:lnTo>
                <a:lnTo>
                  <a:pt x="236474" y="67563"/>
                </a:lnTo>
                <a:close/>
              </a:path>
              <a:path w="270509" h="270509">
                <a:moveTo>
                  <a:pt x="202692" y="0"/>
                </a:moveTo>
                <a:lnTo>
                  <a:pt x="135127" y="67563"/>
                </a:lnTo>
                <a:lnTo>
                  <a:pt x="270256" y="67563"/>
                </a:lnTo>
                <a:lnTo>
                  <a:pt x="202692" y="0"/>
                </a:lnTo>
                <a:close/>
              </a:path>
            </a:pathLst>
          </a:custGeom>
          <a:solidFill>
            <a:srgbClr val="868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47658" y="623788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270256" y="67563"/>
                </a:moveTo>
                <a:lnTo>
                  <a:pt x="236474" y="67563"/>
                </a:lnTo>
                <a:lnTo>
                  <a:pt x="236474" y="168922"/>
                </a:lnTo>
                <a:lnTo>
                  <a:pt x="228514" y="208369"/>
                </a:lnTo>
                <a:lnTo>
                  <a:pt x="206803" y="240584"/>
                </a:lnTo>
                <a:lnTo>
                  <a:pt x="174591" y="262304"/>
                </a:lnTo>
                <a:lnTo>
                  <a:pt x="135127" y="270268"/>
                </a:lnTo>
                <a:lnTo>
                  <a:pt x="101346" y="270268"/>
                </a:lnTo>
                <a:lnTo>
                  <a:pt x="61882" y="262304"/>
                </a:lnTo>
                <a:lnTo>
                  <a:pt x="29670" y="240584"/>
                </a:lnTo>
                <a:lnTo>
                  <a:pt x="7959" y="208369"/>
                </a:lnTo>
                <a:lnTo>
                  <a:pt x="0" y="168922"/>
                </a:lnTo>
                <a:lnTo>
                  <a:pt x="0" y="67563"/>
                </a:lnTo>
                <a:lnTo>
                  <a:pt x="67564" y="67563"/>
                </a:lnTo>
                <a:lnTo>
                  <a:pt x="67564" y="168922"/>
                </a:lnTo>
                <a:lnTo>
                  <a:pt x="70217" y="182071"/>
                </a:lnTo>
                <a:lnTo>
                  <a:pt x="77454" y="192809"/>
                </a:lnTo>
                <a:lnTo>
                  <a:pt x="88191" y="200049"/>
                </a:lnTo>
                <a:lnTo>
                  <a:pt x="101346" y="202704"/>
                </a:lnTo>
                <a:lnTo>
                  <a:pt x="135127" y="202704"/>
                </a:lnTo>
                <a:lnTo>
                  <a:pt x="148282" y="200049"/>
                </a:lnTo>
                <a:lnTo>
                  <a:pt x="159019" y="192809"/>
                </a:lnTo>
                <a:lnTo>
                  <a:pt x="166256" y="182071"/>
                </a:lnTo>
                <a:lnTo>
                  <a:pt x="168910" y="168922"/>
                </a:lnTo>
                <a:lnTo>
                  <a:pt x="168910" y="67563"/>
                </a:lnTo>
                <a:lnTo>
                  <a:pt x="135127" y="67563"/>
                </a:lnTo>
                <a:lnTo>
                  <a:pt x="202692" y="0"/>
                </a:lnTo>
                <a:lnTo>
                  <a:pt x="270256" y="67563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02701" y="619283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9740" y="1170711"/>
            <a:ext cx="8848090" cy="505460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60"/>
              </a:spcBef>
            </a:pPr>
            <a:r>
              <a:rPr dirty="0" sz="4000" spc="-35" b="1">
                <a:solidFill>
                  <a:srgbClr val="000099"/>
                </a:solidFill>
                <a:latin typeface="Times New Roman"/>
                <a:cs typeface="Times New Roman"/>
              </a:rPr>
              <a:t>LocateVex(G,</a:t>
            </a:r>
            <a:r>
              <a:rPr dirty="0" sz="4000" spc="1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u);</a:t>
            </a:r>
            <a:endParaRPr sz="40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965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若</a:t>
            </a:r>
            <a:r>
              <a:rPr dirty="0" sz="4000" spc="-15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中存在顶点</a:t>
            </a:r>
            <a:r>
              <a:rPr dirty="0" sz="4000" spc="-10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dirty="0" sz="4000" spc="-10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则返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回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该顶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在</a:t>
            </a:r>
            <a:endParaRPr sz="4000">
              <a:latin typeface="SimSun"/>
              <a:cs typeface="SimSun"/>
            </a:endParaRPr>
          </a:p>
          <a:p>
            <a:pPr marL="167640">
              <a:lnSpc>
                <a:spcPct val="100000"/>
              </a:lnSpc>
              <a:spcBef>
                <a:spcPts val="960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4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图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中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“</a:t>
            </a:r>
            <a:r>
              <a:rPr dirty="0" sz="4000" spc="5" b="1">
                <a:solidFill>
                  <a:srgbClr val="800000"/>
                </a:solidFill>
                <a:latin typeface="Microsoft YaHei"/>
                <a:cs typeface="Microsoft YaHei"/>
              </a:rPr>
              <a:t>位置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”</a:t>
            </a:r>
            <a:r>
              <a:rPr dirty="0" sz="4000" spc="-1035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；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否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则返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回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其它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信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息。</a:t>
            </a:r>
            <a:endParaRPr sz="4000">
              <a:latin typeface="SimSun"/>
              <a:cs typeface="SimSun"/>
            </a:endParaRPr>
          </a:p>
          <a:p>
            <a:pPr marL="41275">
              <a:lnSpc>
                <a:spcPct val="100000"/>
              </a:lnSpc>
              <a:spcBef>
                <a:spcPts val="1170"/>
              </a:spcBef>
            </a:pP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顶点的位置的含义：计算机已经建好了图的话，顶点之间的</a:t>
            </a:r>
            <a:endParaRPr sz="2400">
              <a:latin typeface="SimSun"/>
              <a:cs typeface="SimSun"/>
            </a:endParaRPr>
          </a:p>
          <a:p>
            <a:pPr marL="41275" marR="70358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位置已经确定了，这里就是查找顶点在图的存储结构中的位 置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后面讲存储结构的时候会更明确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905250" algn="l"/>
              </a:tabLst>
            </a:pPr>
            <a:r>
              <a:rPr dirty="0" sz="4000" spc="-45" b="1">
                <a:solidFill>
                  <a:srgbClr val="000099"/>
                </a:solidFill>
                <a:latin typeface="Times New Roman"/>
                <a:cs typeface="Times New Roman"/>
              </a:rPr>
              <a:t>GetVex(G,</a:t>
            </a:r>
            <a:r>
              <a:rPr dirty="0" sz="4000" spc="3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v);	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返</a:t>
            </a:r>
            <a:r>
              <a:rPr dirty="0" sz="4000" spc="985">
                <a:solidFill>
                  <a:srgbClr val="000099"/>
                </a:solidFill>
                <a:latin typeface="SimSun"/>
                <a:cs typeface="SimSun"/>
              </a:rPr>
              <a:t>回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的值。</a:t>
            </a:r>
            <a:endParaRPr sz="4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5045710" algn="l"/>
              </a:tabLst>
            </a:pPr>
            <a:r>
              <a:rPr dirty="0" sz="4000" spc="-40" b="1">
                <a:solidFill>
                  <a:srgbClr val="000099"/>
                </a:solidFill>
                <a:latin typeface="Times New Roman"/>
                <a:cs typeface="Times New Roman"/>
              </a:rPr>
              <a:t>PutVex(&amp;G,</a:t>
            </a:r>
            <a:r>
              <a:rPr dirty="0" sz="4000" spc="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105" b="1">
                <a:solidFill>
                  <a:srgbClr val="000099"/>
                </a:solidFill>
                <a:latin typeface="Times New Roman"/>
                <a:cs typeface="Times New Roman"/>
              </a:rPr>
              <a:t>v,</a:t>
            </a:r>
            <a:r>
              <a:rPr dirty="0" sz="4000" spc="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value);	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对</a:t>
            </a:r>
            <a:r>
              <a:rPr dirty="0" sz="4000" spc="-101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40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赋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值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value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23" y="65277"/>
            <a:ext cx="39433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0000FF"/>
                </a:solidFill>
                <a:latin typeface="Microsoft YaHei"/>
                <a:cs typeface="Microsoft YaHei"/>
              </a:rPr>
              <a:t>对邻</a:t>
            </a:r>
            <a:r>
              <a:rPr dirty="0" spc="15" b="1">
                <a:solidFill>
                  <a:srgbClr val="0000FF"/>
                </a:solidFill>
                <a:latin typeface="Microsoft YaHei"/>
                <a:cs typeface="Microsoft YaHei"/>
              </a:rPr>
              <a:t>接</a:t>
            </a:r>
            <a:r>
              <a:rPr dirty="0" b="1">
                <a:solidFill>
                  <a:srgbClr val="0000FF"/>
                </a:solidFill>
                <a:latin typeface="Microsoft YaHei"/>
                <a:cs typeface="Microsoft YaHei"/>
              </a:rPr>
              <a:t>点的操作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451615"/>
            <a:ext cx="8341359" cy="255397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4000" spc="-30" b="1">
                <a:solidFill>
                  <a:srgbClr val="000099"/>
                </a:solidFill>
                <a:latin typeface="Times New Roman"/>
                <a:cs typeface="Times New Roman"/>
              </a:rPr>
              <a:t>FirstAdjVex(G,</a:t>
            </a:r>
            <a:r>
              <a:rPr dirty="0" sz="4000" spc="4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v);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返回</a:t>
            </a:r>
            <a:r>
              <a:rPr dirty="0" sz="3600" spc="-919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600" spc="-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的“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第一个邻接点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”</a:t>
            </a:r>
            <a:r>
              <a:rPr dirty="0" sz="3600" spc="-919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。若该顶点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在</a:t>
            </a:r>
            <a:r>
              <a:rPr dirty="0" sz="3600" spc="-90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36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中没有邻接点，则返回“空”。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400" spc="5">
                <a:solidFill>
                  <a:srgbClr val="333333"/>
                </a:solidFill>
                <a:latin typeface="Times New Roman"/>
                <a:cs typeface="Times New Roman"/>
              </a:rPr>
              <a:t>/</a:t>
            </a:r>
            <a:r>
              <a:rPr dirty="0" sz="2400">
                <a:solidFill>
                  <a:srgbClr val="333333"/>
                </a:solidFill>
                <a:latin typeface="Times New Roman"/>
                <a:cs typeface="Times New Roman"/>
              </a:rPr>
              <a:t>*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对于以某种存储结构建立的图</a:t>
            </a:r>
            <a:r>
              <a:rPr dirty="0" sz="2400" spc="5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有好多个邻接点，返回该结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053334"/>
            <a:ext cx="4378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构下和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第一个相邻的邻接点。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*/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78901" y="6381750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360299" y="0"/>
                </a:moveTo>
                <a:lnTo>
                  <a:pt x="0" y="0"/>
                </a:lnTo>
                <a:lnTo>
                  <a:pt x="0" y="360362"/>
                </a:lnTo>
                <a:lnTo>
                  <a:pt x="360299" y="360362"/>
                </a:lnTo>
                <a:lnTo>
                  <a:pt x="360299" y="315315"/>
                </a:lnTo>
                <a:lnTo>
                  <a:pt x="146303" y="315315"/>
                </a:lnTo>
                <a:lnTo>
                  <a:pt x="106840" y="307350"/>
                </a:lnTo>
                <a:lnTo>
                  <a:pt x="74628" y="285630"/>
                </a:lnTo>
                <a:lnTo>
                  <a:pt x="52917" y="253416"/>
                </a:lnTo>
                <a:lnTo>
                  <a:pt x="44957" y="213969"/>
                </a:lnTo>
                <a:lnTo>
                  <a:pt x="44957" y="112610"/>
                </a:lnTo>
                <a:lnTo>
                  <a:pt x="180085" y="112610"/>
                </a:lnTo>
                <a:lnTo>
                  <a:pt x="247650" y="45046"/>
                </a:lnTo>
                <a:lnTo>
                  <a:pt x="360299" y="45046"/>
                </a:lnTo>
                <a:lnTo>
                  <a:pt x="360299" y="0"/>
                </a:lnTo>
                <a:close/>
              </a:path>
              <a:path w="360679" h="360679">
                <a:moveTo>
                  <a:pt x="360299" y="45046"/>
                </a:moveTo>
                <a:lnTo>
                  <a:pt x="247650" y="45046"/>
                </a:lnTo>
                <a:lnTo>
                  <a:pt x="315214" y="112610"/>
                </a:lnTo>
                <a:lnTo>
                  <a:pt x="281431" y="112610"/>
                </a:lnTo>
                <a:lnTo>
                  <a:pt x="281431" y="213969"/>
                </a:lnTo>
                <a:lnTo>
                  <a:pt x="273472" y="253416"/>
                </a:lnTo>
                <a:lnTo>
                  <a:pt x="251761" y="285630"/>
                </a:lnTo>
                <a:lnTo>
                  <a:pt x="219549" y="307350"/>
                </a:lnTo>
                <a:lnTo>
                  <a:pt x="180085" y="315315"/>
                </a:lnTo>
                <a:lnTo>
                  <a:pt x="360299" y="315315"/>
                </a:lnTo>
                <a:lnTo>
                  <a:pt x="360299" y="45046"/>
                </a:lnTo>
                <a:close/>
              </a:path>
              <a:path w="360679" h="360679">
                <a:moveTo>
                  <a:pt x="213868" y="112610"/>
                </a:moveTo>
                <a:lnTo>
                  <a:pt x="112522" y="112610"/>
                </a:lnTo>
                <a:lnTo>
                  <a:pt x="112522" y="213969"/>
                </a:lnTo>
                <a:lnTo>
                  <a:pt x="115175" y="227118"/>
                </a:lnTo>
                <a:lnTo>
                  <a:pt x="122412" y="237856"/>
                </a:lnTo>
                <a:lnTo>
                  <a:pt x="133149" y="245096"/>
                </a:lnTo>
                <a:lnTo>
                  <a:pt x="146303" y="247751"/>
                </a:lnTo>
                <a:lnTo>
                  <a:pt x="180085" y="247751"/>
                </a:lnTo>
                <a:lnTo>
                  <a:pt x="193240" y="245096"/>
                </a:lnTo>
                <a:lnTo>
                  <a:pt x="203977" y="237856"/>
                </a:lnTo>
                <a:lnTo>
                  <a:pt x="211214" y="227118"/>
                </a:lnTo>
                <a:lnTo>
                  <a:pt x="213868" y="213969"/>
                </a:lnTo>
                <a:lnTo>
                  <a:pt x="213868" y="112610"/>
                </a:lnTo>
                <a:close/>
              </a:path>
            </a:pathLst>
          </a:custGeom>
          <a:solidFill>
            <a:srgbClr val="E0E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23858" y="642679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67564" y="67563"/>
                </a:moveTo>
                <a:lnTo>
                  <a:pt x="0" y="67563"/>
                </a:lnTo>
                <a:lnTo>
                  <a:pt x="0" y="168922"/>
                </a:lnTo>
                <a:lnTo>
                  <a:pt x="7959" y="208369"/>
                </a:lnTo>
                <a:lnTo>
                  <a:pt x="29670" y="240584"/>
                </a:lnTo>
                <a:lnTo>
                  <a:pt x="61882" y="262304"/>
                </a:lnTo>
                <a:lnTo>
                  <a:pt x="101346" y="270268"/>
                </a:lnTo>
                <a:lnTo>
                  <a:pt x="135127" y="270268"/>
                </a:lnTo>
                <a:lnTo>
                  <a:pt x="174591" y="262304"/>
                </a:lnTo>
                <a:lnTo>
                  <a:pt x="206803" y="240584"/>
                </a:lnTo>
                <a:lnTo>
                  <a:pt x="228514" y="208369"/>
                </a:lnTo>
                <a:lnTo>
                  <a:pt x="229657" y="202704"/>
                </a:lnTo>
                <a:lnTo>
                  <a:pt x="101346" y="202704"/>
                </a:lnTo>
                <a:lnTo>
                  <a:pt x="88191" y="200049"/>
                </a:lnTo>
                <a:lnTo>
                  <a:pt x="77454" y="192809"/>
                </a:lnTo>
                <a:lnTo>
                  <a:pt x="70217" y="182071"/>
                </a:lnTo>
                <a:lnTo>
                  <a:pt x="67564" y="168922"/>
                </a:lnTo>
                <a:lnTo>
                  <a:pt x="67564" y="67563"/>
                </a:lnTo>
                <a:close/>
              </a:path>
              <a:path w="270509" h="270509">
                <a:moveTo>
                  <a:pt x="236474" y="67563"/>
                </a:moveTo>
                <a:lnTo>
                  <a:pt x="168910" y="67563"/>
                </a:lnTo>
                <a:lnTo>
                  <a:pt x="168910" y="168922"/>
                </a:lnTo>
                <a:lnTo>
                  <a:pt x="166256" y="182071"/>
                </a:lnTo>
                <a:lnTo>
                  <a:pt x="159019" y="192809"/>
                </a:lnTo>
                <a:lnTo>
                  <a:pt x="148282" y="200049"/>
                </a:lnTo>
                <a:lnTo>
                  <a:pt x="135127" y="202704"/>
                </a:lnTo>
                <a:lnTo>
                  <a:pt x="229657" y="202704"/>
                </a:lnTo>
                <a:lnTo>
                  <a:pt x="236474" y="168922"/>
                </a:lnTo>
                <a:lnTo>
                  <a:pt x="236474" y="67563"/>
                </a:lnTo>
                <a:close/>
              </a:path>
              <a:path w="270509" h="270509">
                <a:moveTo>
                  <a:pt x="202692" y="0"/>
                </a:moveTo>
                <a:lnTo>
                  <a:pt x="135127" y="67563"/>
                </a:lnTo>
                <a:lnTo>
                  <a:pt x="270256" y="67563"/>
                </a:lnTo>
                <a:lnTo>
                  <a:pt x="202692" y="0"/>
                </a:lnTo>
                <a:close/>
              </a:path>
            </a:pathLst>
          </a:custGeom>
          <a:solidFill>
            <a:srgbClr val="868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23858" y="642679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270256" y="67563"/>
                </a:moveTo>
                <a:lnTo>
                  <a:pt x="236474" y="67563"/>
                </a:lnTo>
                <a:lnTo>
                  <a:pt x="236474" y="168922"/>
                </a:lnTo>
                <a:lnTo>
                  <a:pt x="228514" y="208369"/>
                </a:lnTo>
                <a:lnTo>
                  <a:pt x="206803" y="240584"/>
                </a:lnTo>
                <a:lnTo>
                  <a:pt x="174591" y="262304"/>
                </a:lnTo>
                <a:lnTo>
                  <a:pt x="135127" y="270268"/>
                </a:lnTo>
                <a:lnTo>
                  <a:pt x="101346" y="270268"/>
                </a:lnTo>
                <a:lnTo>
                  <a:pt x="61882" y="262304"/>
                </a:lnTo>
                <a:lnTo>
                  <a:pt x="29670" y="240584"/>
                </a:lnTo>
                <a:lnTo>
                  <a:pt x="7959" y="208369"/>
                </a:lnTo>
                <a:lnTo>
                  <a:pt x="0" y="168922"/>
                </a:lnTo>
                <a:lnTo>
                  <a:pt x="0" y="67563"/>
                </a:lnTo>
                <a:lnTo>
                  <a:pt x="67564" y="67563"/>
                </a:lnTo>
                <a:lnTo>
                  <a:pt x="67564" y="168922"/>
                </a:lnTo>
                <a:lnTo>
                  <a:pt x="70217" y="182071"/>
                </a:lnTo>
                <a:lnTo>
                  <a:pt x="77454" y="192809"/>
                </a:lnTo>
                <a:lnTo>
                  <a:pt x="88191" y="200049"/>
                </a:lnTo>
                <a:lnTo>
                  <a:pt x="101346" y="202704"/>
                </a:lnTo>
                <a:lnTo>
                  <a:pt x="135127" y="202704"/>
                </a:lnTo>
                <a:lnTo>
                  <a:pt x="148282" y="200049"/>
                </a:lnTo>
                <a:lnTo>
                  <a:pt x="159019" y="192809"/>
                </a:lnTo>
                <a:lnTo>
                  <a:pt x="166256" y="182071"/>
                </a:lnTo>
                <a:lnTo>
                  <a:pt x="168910" y="168922"/>
                </a:lnTo>
                <a:lnTo>
                  <a:pt x="168910" y="67563"/>
                </a:lnTo>
                <a:lnTo>
                  <a:pt x="135127" y="67563"/>
                </a:lnTo>
                <a:lnTo>
                  <a:pt x="202692" y="0"/>
                </a:lnTo>
                <a:lnTo>
                  <a:pt x="270256" y="67563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78901" y="6381750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340" y="3126000"/>
            <a:ext cx="8475980" cy="327723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4000" spc="-35" b="1">
                <a:solidFill>
                  <a:srgbClr val="000099"/>
                </a:solidFill>
                <a:latin typeface="Times New Roman"/>
                <a:cs typeface="Times New Roman"/>
              </a:rPr>
              <a:t>NextAdjVex(G, </a:t>
            </a:r>
            <a:r>
              <a:rPr dirty="0" sz="4000" spc="-110" b="1">
                <a:solidFill>
                  <a:srgbClr val="000099"/>
                </a:solidFill>
                <a:latin typeface="Times New Roman"/>
                <a:cs typeface="Times New Roman"/>
              </a:rPr>
              <a:t>v,</a:t>
            </a:r>
            <a:r>
              <a:rPr dirty="0" sz="4000" spc="7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w);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/</a:t>
            </a:r>
            <a:r>
              <a:rPr dirty="0" sz="36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返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回</a:t>
            </a:r>
            <a:r>
              <a:rPr dirty="0" sz="3600" spc="-915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的（相对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于</a:t>
            </a:r>
            <a:r>
              <a:rPr dirty="0" sz="3600" spc="-91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）</a:t>
            </a:r>
            <a:r>
              <a:rPr dirty="0" sz="3600" spc="-91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“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下一个邻接</a:t>
            </a:r>
            <a:endParaRPr sz="3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点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”。若</a:t>
            </a:r>
            <a:r>
              <a:rPr dirty="0" sz="3600" spc="-919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sz="36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是</a:t>
            </a:r>
            <a:r>
              <a:rPr dirty="0" sz="3600" spc="-915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6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的最后一个邻接点，则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返回“空”。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如果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是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的第一个邻接点，则返回第二个邻接点，如</a:t>
            </a:r>
            <a:r>
              <a:rPr dirty="0" sz="2400" spc="5">
                <a:solidFill>
                  <a:srgbClr val="FF0000"/>
                </a:solidFill>
                <a:latin typeface="SimSun"/>
                <a:cs typeface="SimSun"/>
              </a:rPr>
              <a:t>果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是第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6450888"/>
            <a:ext cx="51403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二个邻接点，则返回第三个邻接点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*/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23" y="630682"/>
            <a:ext cx="39433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solidFill>
                  <a:srgbClr val="0000FF"/>
                </a:solidFill>
                <a:latin typeface="Microsoft YaHei"/>
                <a:cs typeface="Microsoft YaHei"/>
              </a:rPr>
              <a:t>插入</a:t>
            </a:r>
            <a:r>
              <a:rPr dirty="0" spc="15" b="1">
                <a:solidFill>
                  <a:srgbClr val="0000FF"/>
                </a:solidFill>
                <a:latin typeface="Microsoft YaHei"/>
                <a:cs typeface="Microsoft YaHei"/>
              </a:rPr>
              <a:t>或</a:t>
            </a:r>
            <a:r>
              <a:rPr dirty="0" b="1">
                <a:solidFill>
                  <a:srgbClr val="0000FF"/>
                </a:solidFill>
                <a:latin typeface="Microsoft YaHei"/>
                <a:cs typeface="Microsoft YaHei"/>
              </a:rPr>
              <a:t>删除顶点</a:t>
            </a:r>
          </a:p>
        </p:txBody>
      </p:sp>
      <p:sp>
        <p:nvSpPr>
          <p:cNvPr id="3" name="object 3"/>
          <p:cNvSpPr/>
          <p:nvPr/>
        </p:nvSpPr>
        <p:spPr>
          <a:xfrm>
            <a:off x="8250301" y="6096000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360299" y="0"/>
                </a:moveTo>
                <a:lnTo>
                  <a:pt x="0" y="0"/>
                </a:lnTo>
                <a:lnTo>
                  <a:pt x="0" y="360362"/>
                </a:lnTo>
                <a:lnTo>
                  <a:pt x="360299" y="360362"/>
                </a:lnTo>
                <a:lnTo>
                  <a:pt x="360299" y="315315"/>
                </a:lnTo>
                <a:lnTo>
                  <a:pt x="146303" y="315315"/>
                </a:lnTo>
                <a:lnTo>
                  <a:pt x="106840" y="307350"/>
                </a:lnTo>
                <a:lnTo>
                  <a:pt x="74628" y="285630"/>
                </a:lnTo>
                <a:lnTo>
                  <a:pt x="52917" y="253416"/>
                </a:lnTo>
                <a:lnTo>
                  <a:pt x="44957" y="213969"/>
                </a:lnTo>
                <a:lnTo>
                  <a:pt x="44957" y="112610"/>
                </a:lnTo>
                <a:lnTo>
                  <a:pt x="180085" y="112610"/>
                </a:lnTo>
                <a:lnTo>
                  <a:pt x="247650" y="45046"/>
                </a:lnTo>
                <a:lnTo>
                  <a:pt x="360299" y="45046"/>
                </a:lnTo>
                <a:lnTo>
                  <a:pt x="360299" y="0"/>
                </a:lnTo>
                <a:close/>
              </a:path>
              <a:path w="360679" h="360679">
                <a:moveTo>
                  <a:pt x="360299" y="45046"/>
                </a:moveTo>
                <a:lnTo>
                  <a:pt x="247650" y="45046"/>
                </a:lnTo>
                <a:lnTo>
                  <a:pt x="315214" y="112610"/>
                </a:lnTo>
                <a:lnTo>
                  <a:pt x="281431" y="112610"/>
                </a:lnTo>
                <a:lnTo>
                  <a:pt x="281431" y="213969"/>
                </a:lnTo>
                <a:lnTo>
                  <a:pt x="273472" y="253416"/>
                </a:lnTo>
                <a:lnTo>
                  <a:pt x="251761" y="285630"/>
                </a:lnTo>
                <a:lnTo>
                  <a:pt x="219549" y="307350"/>
                </a:lnTo>
                <a:lnTo>
                  <a:pt x="180085" y="315315"/>
                </a:lnTo>
                <a:lnTo>
                  <a:pt x="360299" y="315315"/>
                </a:lnTo>
                <a:lnTo>
                  <a:pt x="360299" y="45046"/>
                </a:lnTo>
                <a:close/>
              </a:path>
              <a:path w="360679" h="360679">
                <a:moveTo>
                  <a:pt x="213868" y="112610"/>
                </a:moveTo>
                <a:lnTo>
                  <a:pt x="112522" y="112610"/>
                </a:lnTo>
                <a:lnTo>
                  <a:pt x="112522" y="213969"/>
                </a:lnTo>
                <a:lnTo>
                  <a:pt x="115175" y="227118"/>
                </a:lnTo>
                <a:lnTo>
                  <a:pt x="122412" y="237856"/>
                </a:lnTo>
                <a:lnTo>
                  <a:pt x="133149" y="245096"/>
                </a:lnTo>
                <a:lnTo>
                  <a:pt x="146303" y="247751"/>
                </a:lnTo>
                <a:lnTo>
                  <a:pt x="180085" y="247751"/>
                </a:lnTo>
                <a:lnTo>
                  <a:pt x="193240" y="245096"/>
                </a:lnTo>
                <a:lnTo>
                  <a:pt x="203977" y="237856"/>
                </a:lnTo>
                <a:lnTo>
                  <a:pt x="211214" y="227118"/>
                </a:lnTo>
                <a:lnTo>
                  <a:pt x="213868" y="213969"/>
                </a:lnTo>
                <a:lnTo>
                  <a:pt x="213868" y="112610"/>
                </a:lnTo>
                <a:close/>
              </a:path>
            </a:pathLst>
          </a:custGeom>
          <a:solidFill>
            <a:srgbClr val="E0E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95258" y="614104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10">
                <a:moveTo>
                  <a:pt x="67564" y="67563"/>
                </a:moveTo>
                <a:lnTo>
                  <a:pt x="0" y="67563"/>
                </a:lnTo>
                <a:lnTo>
                  <a:pt x="0" y="168922"/>
                </a:lnTo>
                <a:lnTo>
                  <a:pt x="7959" y="208369"/>
                </a:lnTo>
                <a:lnTo>
                  <a:pt x="29670" y="240584"/>
                </a:lnTo>
                <a:lnTo>
                  <a:pt x="61882" y="262304"/>
                </a:lnTo>
                <a:lnTo>
                  <a:pt x="101346" y="270268"/>
                </a:lnTo>
                <a:lnTo>
                  <a:pt x="135127" y="270268"/>
                </a:lnTo>
                <a:lnTo>
                  <a:pt x="174591" y="262304"/>
                </a:lnTo>
                <a:lnTo>
                  <a:pt x="206803" y="240584"/>
                </a:lnTo>
                <a:lnTo>
                  <a:pt x="228514" y="208369"/>
                </a:lnTo>
                <a:lnTo>
                  <a:pt x="229657" y="202704"/>
                </a:lnTo>
                <a:lnTo>
                  <a:pt x="101346" y="202704"/>
                </a:lnTo>
                <a:lnTo>
                  <a:pt x="88191" y="200049"/>
                </a:lnTo>
                <a:lnTo>
                  <a:pt x="77454" y="192809"/>
                </a:lnTo>
                <a:lnTo>
                  <a:pt x="70217" y="182071"/>
                </a:lnTo>
                <a:lnTo>
                  <a:pt x="67564" y="168922"/>
                </a:lnTo>
                <a:lnTo>
                  <a:pt x="67564" y="67563"/>
                </a:lnTo>
                <a:close/>
              </a:path>
              <a:path w="270509" h="270510">
                <a:moveTo>
                  <a:pt x="236474" y="67563"/>
                </a:moveTo>
                <a:lnTo>
                  <a:pt x="168910" y="67563"/>
                </a:lnTo>
                <a:lnTo>
                  <a:pt x="168910" y="168922"/>
                </a:lnTo>
                <a:lnTo>
                  <a:pt x="166256" y="182071"/>
                </a:lnTo>
                <a:lnTo>
                  <a:pt x="159019" y="192809"/>
                </a:lnTo>
                <a:lnTo>
                  <a:pt x="148282" y="200049"/>
                </a:lnTo>
                <a:lnTo>
                  <a:pt x="135127" y="202704"/>
                </a:lnTo>
                <a:lnTo>
                  <a:pt x="229657" y="202704"/>
                </a:lnTo>
                <a:lnTo>
                  <a:pt x="236474" y="168922"/>
                </a:lnTo>
                <a:lnTo>
                  <a:pt x="236474" y="67563"/>
                </a:lnTo>
                <a:close/>
              </a:path>
              <a:path w="270509" h="270510">
                <a:moveTo>
                  <a:pt x="202692" y="0"/>
                </a:moveTo>
                <a:lnTo>
                  <a:pt x="135127" y="67563"/>
                </a:lnTo>
                <a:lnTo>
                  <a:pt x="270256" y="67563"/>
                </a:lnTo>
                <a:lnTo>
                  <a:pt x="202692" y="0"/>
                </a:lnTo>
                <a:close/>
              </a:path>
            </a:pathLst>
          </a:custGeom>
          <a:solidFill>
            <a:srgbClr val="868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95258" y="614104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10">
                <a:moveTo>
                  <a:pt x="270256" y="67563"/>
                </a:moveTo>
                <a:lnTo>
                  <a:pt x="236474" y="67563"/>
                </a:lnTo>
                <a:lnTo>
                  <a:pt x="236474" y="168922"/>
                </a:lnTo>
                <a:lnTo>
                  <a:pt x="228514" y="208369"/>
                </a:lnTo>
                <a:lnTo>
                  <a:pt x="206803" y="240584"/>
                </a:lnTo>
                <a:lnTo>
                  <a:pt x="174591" y="262304"/>
                </a:lnTo>
                <a:lnTo>
                  <a:pt x="135127" y="270268"/>
                </a:lnTo>
                <a:lnTo>
                  <a:pt x="101346" y="270268"/>
                </a:lnTo>
                <a:lnTo>
                  <a:pt x="61882" y="262304"/>
                </a:lnTo>
                <a:lnTo>
                  <a:pt x="29670" y="240584"/>
                </a:lnTo>
                <a:lnTo>
                  <a:pt x="7959" y="208369"/>
                </a:lnTo>
                <a:lnTo>
                  <a:pt x="0" y="168922"/>
                </a:lnTo>
                <a:lnTo>
                  <a:pt x="0" y="67563"/>
                </a:lnTo>
                <a:lnTo>
                  <a:pt x="67564" y="67563"/>
                </a:lnTo>
                <a:lnTo>
                  <a:pt x="67564" y="168922"/>
                </a:lnTo>
                <a:lnTo>
                  <a:pt x="70217" y="182071"/>
                </a:lnTo>
                <a:lnTo>
                  <a:pt x="77454" y="192809"/>
                </a:lnTo>
                <a:lnTo>
                  <a:pt x="88191" y="200049"/>
                </a:lnTo>
                <a:lnTo>
                  <a:pt x="101346" y="202704"/>
                </a:lnTo>
                <a:lnTo>
                  <a:pt x="135127" y="202704"/>
                </a:lnTo>
                <a:lnTo>
                  <a:pt x="148282" y="200049"/>
                </a:lnTo>
                <a:lnTo>
                  <a:pt x="159019" y="192809"/>
                </a:lnTo>
                <a:lnTo>
                  <a:pt x="166256" y="182071"/>
                </a:lnTo>
                <a:lnTo>
                  <a:pt x="168910" y="168922"/>
                </a:lnTo>
                <a:lnTo>
                  <a:pt x="168910" y="67563"/>
                </a:lnTo>
                <a:lnTo>
                  <a:pt x="135127" y="67563"/>
                </a:lnTo>
                <a:lnTo>
                  <a:pt x="202692" y="0"/>
                </a:lnTo>
                <a:lnTo>
                  <a:pt x="270256" y="67563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50301" y="6096000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47115" y="1638594"/>
            <a:ext cx="7426325" cy="433641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dirty="0" sz="4000" spc="-35" b="1">
                <a:solidFill>
                  <a:srgbClr val="000099"/>
                </a:solidFill>
                <a:latin typeface="Times New Roman"/>
                <a:cs typeface="Times New Roman"/>
              </a:rPr>
              <a:t>InsertVex(&amp;G,</a:t>
            </a:r>
            <a:r>
              <a:rPr dirty="0" sz="4000" spc="3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v);</a:t>
            </a:r>
            <a:endParaRPr sz="4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在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图</a:t>
            </a:r>
            <a:r>
              <a:rPr dirty="0" sz="4000" spc="-15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中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增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添新顶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4000" spc="-15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。</a:t>
            </a:r>
            <a:endParaRPr sz="4000">
              <a:latin typeface="SimSun"/>
              <a:cs typeface="SimSun"/>
            </a:endParaRPr>
          </a:p>
          <a:p>
            <a:pPr marL="38100">
              <a:lnSpc>
                <a:spcPts val="4370"/>
              </a:lnSpc>
              <a:spcBef>
                <a:spcPts val="1200"/>
              </a:spcBef>
            </a:pPr>
            <a:r>
              <a:rPr dirty="0" sz="4000">
                <a:solidFill>
                  <a:srgbClr val="333333"/>
                </a:solidFill>
                <a:latin typeface="Times New Roman"/>
                <a:cs typeface="Times New Roman"/>
              </a:rPr>
              <a:t>//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增加一个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孤立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顶点</a:t>
            </a:r>
            <a:endParaRPr sz="4000">
              <a:latin typeface="SimSun"/>
              <a:cs typeface="SimSun"/>
            </a:endParaRPr>
          </a:p>
          <a:p>
            <a:pPr marL="12700">
              <a:lnSpc>
                <a:spcPts val="4370"/>
              </a:lnSpc>
            </a:pPr>
            <a:r>
              <a:rPr dirty="0" sz="4000" spc="-30" b="1">
                <a:solidFill>
                  <a:srgbClr val="000099"/>
                </a:solidFill>
                <a:latin typeface="Times New Roman"/>
                <a:cs typeface="Times New Roman"/>
              </a:rPr>
              <a:t>DeleteVex(&amp;G,</a:t>
            </a:r>
            <a:r>
              <a:rPr dirty="0" sz="4000" spc="3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99"/>
                </a:solidFill>
                <a:latin typeface="Times New Roman"/>
                <a:cs typeface="Times New Roman"/>
              </a:rPr>
              <a:t>v);</a:t>
            </a:r>
            <a:endParaRPr sz="4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205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3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删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除</a:t>
            </a:r>
            <a:r>
              <a:rPr dirty="0" sz="4000" spc="-15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中顶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及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其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相关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弧。</a:t>
            </a:r>
            <a:endParaRPr sz="4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即删除的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时候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还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要删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除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相关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弧</a:t>
            </a:r>
            <a:endParaRPr sz="4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24730"/>
            <a:ext cx="7453630" cy="6364605"/>
          </a:xfrm>
          <a:prstGeom prst="rect">
            <a:avLst/>
          </a:prstGeom>
        </p:spPr>
        <p:txBody>
          <a:bodyPr wrap="square" lIns="0" tIns="270510" rIns="0" bIns="0" rtlCol="0" vert="horz">
            <a:spAutoFit/>
          </a:bodyPr>
          <a:lstStyle/>
          <a:p>
            <a:pPr lvl="1" marL="698500" indent="-686435">
              <a:lnSpc>
                <a:spcPct val="100000"/>
              </a:lnSpc>
              <a:spcBef>
                <a:spcPts val="2130"/>
              </a:spcBef>
              <a:buFont typeface="Times New Roman"/>
              <a:buAutoNum type="arabicPeriod"/>
              <a:tabLst>
                <a:tab pos="699135" algn="l"/>
              </a:tabLst>
            </a:pP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抽象数据类型图的定义</a:t>
            </a:r>
            <a:endParaRPr sz="3600">
              <a:latin typeface="Microsoft YaHei"/>
              <a:cs typeface="Microsoft YaHei"/>
            </a:endParaRPr>
          </a:p>
          <a:p>
            <a:pPr lvl="1" marL="2375535" indent="-686435">
              <a:lnSpc>
                <a:spcPct val="100000"/>
              </a:lnSpc>
              <a:spcBef>
                <a:spcPts val="2030"/>
              </a:spcBef>
              <a:buFont typeface="Times New Roman"/>
              <a:buAutoNum type="arabicPeriod"/>
              <a:tabLst>
                <a:tab pos="2375535" algn="l"/>
              </a:tabLst>
            </a:pP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图的存储表示</a:t>
            </a:r>
            <a:endParaRPr sz="3600">
              <a:latin typeface="Microsoft YaHei"/>
              <a:cs typeface="Microsoft YaHei"/>
            </a:endParaRPr>
          </a:p>
          <a:p>
            <a:pPr lvl="1" marL="698500" indent="-686435">
              <a:lnSpc>
                <a:spcPct val="100000"/>
              </a:lnSpc>
              <a:spcBef>
                <a:spcPts val="2035"/>
              </a:spcBef>
              <a:buFont typeface="Times New Roman"/>
              <a:buAutoNum type="arabicPeriod"/>
              <a:tabLst>
                <a:tab pos="699135" algn="l"/>
              </a:tabLst>
            </a:pP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图的遍历</a:t>
            </a:r>
            <a:endParaRPr sz="3600">
              <a:latin typeface="Microsoft YaHei"/>
              <a:cs typeface="Microsoft YaHei"/>
            </a:endParaRPr>
          </a:p>
          <a:p>
            <a:pPr lvl="1" marL="2375535" indent="-686435">
              <a:lnSpc>
                <a:spcPct val="100000"/>
              </a:lnSpc>
              <a:spcBef>
                <a:spcPts val="1930"/>
              </a:spcBef>
              <a:buFont typeface="Times New Roman"/>
              <a:buAutoNum type="arabicPeriod"/>
              <a:tabLst>
                <a:tab pos="2375535" algn="l"/>
              </a:tabLst>
            </a:pP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最小生成树</a:t>
            </a:r>
            <a:endParaRPr sz="3600">
              <a:latin typeface="Microsoft YaHei"/>
              <a:cs typeface="Microsoft YaHei"/>
            </a:endParaRPr>
          </a:p>
          <a:p>
            <a:pPr lvl="1" marL="698500" indent="-686435">
              <a:lnSpc>
                <a:spcPct val="100000"/>
              </a:lnSpc>
              <a:spcBef>
                <a:spcPts val="1680"/>
              </a:spcBef>
              <a:buFont typeface="Times New Roman"/>
              <a:buAutoNum type="arabicPeriod"/>
              <a:tabLst>
                <a:tab pos="699135" algn="l"/>
              </a:tabLst>
            </a:pP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重（双）连通图和关节点</a:t>
            </a:r>
            <a:endParaRPr sz="3600">
              <a:latin typeface="Microsoft YaHei"/>
              <a:cs typeface="Microsoft YaHei"/>
            </a:endParaRPr>
          </a:p>
          <a:p>
            <a:pPr lvl="1" marL="2393950" indent="-686435">
              <a:lnSpc>
                <a:spcPct val="100000"/>
              </a:lnSpc>
              <a:spcBef>
                <a:spcPts val="2285"/>
              </a:spcBef>
              <a:buFont typeface="Times New Roman"/>
              <a:buAutoNum type="arabicPeriod"/>
              <a:tabLst>
                <a:tab pos="2394585" algn="l"/>
              </a:tabLst>
            </a:pP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两点之间的最短路径问题</a:t>
            </a:r>
            <a:endParaRPr sz="3600">
              <a:latin typeface="Microsoft YaHei"/>
              <a:cs typeface="Microsoft YaHei"/>
            </a:endParaRPr>
          </a:p>
          <a:p>
            <a:pPr lvl="1" marL="698500" indent="-686435">
              <a:lnSpc>
                <a:spcPct val="100000"/>
              </a:lnSpc>
              <a:spcBef>
                <a:spcPts val="1680"/>
              </a:spcBef>
              <a:buFont typeface="Times New Roman"/>
              <a:buAutoNum type="arabicPeriod"/>
              <a:tabLst>
                <a:tab pos="699135" algn="l"/>
              </a:tabLst>
            </a:pP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拓扑排序</a:t>
            </a:r>
            <a:endParaRPr sz="3600">
              <a:latin typeface="Microsoft YaHei"/>
              <a:cs typeface="Microsoft YaHei"/>
            </a:endParaRPr>
          </a:p>
          <a:p>
            <a:pPr lvl="1" marL="2368550" indent="-686435">
              <a:lnSpc>
                <a:spcPct val="100000"/>
              </a:lnSpc>
              <a:spcBef>
                <a:spcPts val="1680"/>
              </a:spcBef>
              <a:buFont typeface="Times New Roman"/>
              <a:buAutoNum type="arabicPeriod"/>
              <a:tabLst>
                <a:tab pos="2369185" algn="l"/>
              </a:tabLst>
            </a:pP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关键路径</a:t>
            </a:r>
            <a:endParaRPr sz="3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482853"/>
            <a:ext cx="3383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solidFill>
                  <a:srgbClr val="0000FF"/>
                </a:solidFill>
                <a:latin typeface="Microsoft YaHei"/>
                <a:cs typeface="Microsoft YaHei"/>
              </a:rPr>
              <a:t>插入</a:t>
            </a:r>
            <a:r>
              <a:rPr dirty="0" spc="15" b="1">
                <a:solidFill>
                  <a:srgbClr val="0000FF"/>
                </a:solidFill>
                <a:latin typeface="Microsoft YaHei"/>
                <a:cs typeface="Microsoft YaHei"/>
              </a:rPr>
              <a:t>和</a:t>
            </a:r>
            <a:r>
              <a:rPr dirty="0" b="1">
                <a:solidFill>
                  <a:srgbClr val="0000FF"/>
                </a:solidFill>
                <a:latin typeface="Microsoft YaHei"/>
                <a:cs typeface="Microsoft YaHei"/>
              </a:rPr>
              <a:t>删除弧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49524"/>
            <a:ext cx="7894955" cy="437451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60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InsertArc(&amp;G, </a:t>
            </a:r>
            <a:r>
              <a:rPr dirty="0" sz="3600" spc="-105" b="1">
                <a:solidFill>
                  <a:srgbClr val="000099"/>
                </a:solidFill>
                <a:latin typeface="Times New Roman"/>
                <a:cs typeface="Times New Roman"/>
              </a:rPr>
              <a:t>v,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w);</a:t>
            </a:r>
            <a:endParaRPr sz="36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87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4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在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中增添</a:t>
            </a:r>
            <a:r>
              <a:rPr dirty="0" sz="3600" spc="-10">
                <a:solidFill>
                  <a:srgbClr val="000099"/>
                </a:solidFill>
                <a:latin typeface="SimSun"/>
                <a:cs typeface="SimSun"/>
              </a:rPr>
              <a:t>弧</a:t>
            </a:r>
            <a:r>
              <a:rPr dirty="0" sz="3600" spc="-40">
                <a:solidFill>
                  <a:srgbClr val="000099"/>
                </a:solidFill>
                <a:latin typeface="Times New Roman"/>
                <a:cs typeface="Times New Roman"/>
              </a:rPr>
              <a:t>&lt;v,w&gt;</a:t>
            </a:r>
            <a:r>
              <a:rPr dirty="0" sz="3600" spc="-40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若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是无向的，</a:t>
            </a:r>
            <a:endParaRPr sz="3600">
              <a:latin typeface="SimSun"/>
              <a:cs typeface="SimSun"/>
            </a:endParaRPr>
          </a:p>
          <a:p>
            <a:pPr marL="203200">
              <a:lnSpc>
                <a:spcPct val="100000"/>
              </a:lnSpc>
              <a:spcBef>
                <a:spcPts val="86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则还增添对称</a:t>
            </a:r>
            <a:r>
              <a:rPr dirty="0" sz="3600" spc="-15">
                <a:solidFill>
                  <a:srgbClr val="000099"/>
                </a:solidFill>
                <a:latin typeface="SimSun"/>
                <a:cs typeface="SimSun"/>
              </a:rPr>
              <a:t>弧</a:t>
            </a:r>
            <a:r>
              <a:rPr dirty="0" sz="3600" spc="-50">
                <a:solidFill>
                  <a:srgbClr val="000099"/>
                </a:solidFill>
                <a:latin typeface="Times New Roman"/>
                <a:cs typeface="Times New Roman"/>
              </a:rPr>
              <a:t>&lt;w,v&gt;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600" spc="-10" b="1">
                <a:solidFill>
                  <a:srgbClr val="000099"/>
                </a:solidFill>
                <a:latin typeface="Times New Roman"/>
                <a:cs typeface="Times New Roman"/>
              </a:rPr>
              <a:t>DeleteArc(&amp;G, </a:t>
            </a:r>
            <a:r>
              <a:rPr dirty="0" sz="3600" spc="-105" b="1">
                <a:solidFill>
                  <a:srgbClr val="000099"/>
                </a:solidFill>
                <a:latin typeface="Times New Roman"/>
                <a:cs typeface="Times New Roman"/>
              </a:rPr>
              <a:t>v,</a:t>
            </a:r>
            <a:r>
              <a:rPr dirty="0" sz="3600" spc="1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w);</a:t>
            </a:r>
            <a:endParaRPr sz="36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865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在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中删除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弧</a:t>
            </a:r>
            <a:r>
              <a:rPr dirty="0" sz="3600" spc="-40">
                <a:solidFill>
                  <a:srgbClr val="000099"/>
                </a:solidFill>
                <a:latin typeface="Times New Roman"/>
                <a:cs typeface="Times New Roman"/>
              </a:rPr>
              <a:t>&lt;v,w&gt;</a:t>
            </a:r>
            <a:r>
              <a:rPr dirty="0" sz="3600" spc="-40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若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是无向的，</a:t>
            </a:r>
            <a:endParaRPr sz="3600">
              <a:latin typeface="SimSun"/>
              <a:cs typeface="SimSun"/>
            </a:endParaRPr>
          </a:p>
          <a:p>
            <a:pPr marL="127000">
              <a:lnSpc>
                <a:spcPct val="100000"/>
              </a:lnSpc>
              <a:spcBef>
                <a:spcPts val="865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则还删除对称</a:t>
            </a:r>
            <a:r>
              <a:rPr dirty="0" sz="3600" spc="-10">
                <a:solidFill>
                  <a:srgbClr val="000099"/>
                </a:solidFill>
                <a:latin typeface="SimSun"/>
                <a:cs typeface="SimSun"/>
              </a:rPr>
              <a:t>弧</a:t>
            </a:r>
            <a:r>
              <a:rPr dirty="0" sz="3600" spc="-50">
                <a:solidFill>
                  <a:srgbClr val="000099"/>
                </a:solidFill>
                <a:latin typeface="Times New Roman"/>
                <a:cs typeface="Times New Roman"/>
              </a:rPr>
              <a:t>&lt;w,v&gt;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8901" y="619283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360299" y="0"/>
                </a:moveTo>
                <a:lnTo>
                  <a:pt x="0" y="0"/>
                </a:lnTo>
                <a:lnTo>
                  <a:pt x="0" y="360362"/>
                </a:lnTo>
                <a:lnTo>
                  <a:pt x="360299" y="360362"/>
                </a:lnTo>
                <a:lnTo>
                  <a:pt x="360299" y="315315"/>
                </a:lnTo>
                <a:lnTo>
                  <a:pt x="146303" y="315315"/>
                </a:lnTo>
                <a:lnTo>
                  <a:pt x="106840" y="307350"/>
                </a:lnTo>
                <a:lnTo>
                  <a:pt x="74628" y="285630"/>
                </a:lnTo>
                <a:lnTo>
                  <a:pt x="52917" y="253416"/>
                </a:lnTo>
                <a:lnTo>
                  <a:pt x="44957" y="213969"/>
                </a:lnTo>
                <a:lnTo>
                  <a:pt x="44957" y="112610"/>
                </a:lnTo>
                <a:lnTo>
                  <a:pt x="180085" y="112610"/>
                </a:lnTo>
                <a:lnTo>
                  <a:pt x="247650" y="45046"/>
                </a:lnTo>
                <a:lnTo>
                  <a:pt x="360299" y="45046"/>
                </a:lnTo>
                <a:lnTo>
                  <a:pt x="360299" y="0"/>
                </a:lnTo>
                <a:close/>
              </a:path>
              <a:path w="360679" h="360679">
                <a:moveTo>
                  <a:pt x="360299" y="45046"/>
                </a:moveTo>
                <a:lnTo>
                  <a:pt x="247650" y="45046"/>
                </a:lnTo>
                <a:lnTo>
                  <a:pt x="315214" y="112610"/>
                </a:lnTo>
                <a:lnTo>
                  <a:pt x="281431" y="112610"/>
                </a:lnTo>
                <a:lnTo>
                  <a:pt x="281431" y="213969"/>
                </a:lnTo>
                <a:lnTo>
                  <a:pt x="273472" y="253416"/>
                </a:lnTo>
                <a:lnTo>
                  <a:pt x="251761" y="285630"/>
                </a:lnTo>
                <a:lnTo>
                  <a:pt x="219549" y="307350"/>
                </a:lnTo>
                <a:lnTo>
                  <a:pt x="180085" y="315315"/>
                </a:lnTo>
                <a:lnTo>
                  <a:pt x="360299" y="315315"/>
                </a:lnTo>
                <a:lnTo>
                  <a:pt x="360299" y="45046"/>
                </a:lnTo>
                <a:close/>
              </a:path>
              <a:path w="360679" h="360679">
                <a:moveTo>
                  <a:pt x="213868" y="112610"/>
                </a:moveTo>
                <a:lnTo>
                  <a:pt x="112522" y="112610"/>
                </a:lnTo>
                <a:lnTo>
                  <a:pt x="112522" y="213969"/>
                </a:lnTo>
                <a:lnTo>
                  <a:pt x="115175" y="227118"/>
                </a:lnTo>
                <a:lnTo>
                  <a:pt x="122412" y="237856"/>
                </a:lnTo>
                <a:lnTo>
                  <a:pt x="133149" y="245096"/>
                </a:lnTo>
                <a:lnTo>
                  <a:pt x="146303" y="247751"/>
                </a:lnTo>
                <a:lnTo>
                  <a:pt x="180085" y="247751"/>
                </a:lnTo>
                <a:lnTo>
                  <a:pt x="193240" y="245096"/>
                </a:lnTo>
                <a:lnTo>
                  <a:pt x="203977" y="237856"/>
                </a:lnTo>
                <a:lnTo>
                  <a:pt x="211214" y="227118"/>
                </a:lnTo>
                <a:lnTo>
                  <a:pt x="213868" y="213969"/>
                </a:lnTo>
                <a:lnTo>
                  <a:pt x="213868" y="112610"/>
                </a:lnTo>
                <a:close/>
              </a:path>
            </a:pathLst>
          </a:custGeom>
          <a:solidFill>
            <a:srgbClr val="E0E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23858" y="623788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67564" y="67563"/>
                </a:moveTo>
                <a:lnTo>
                  <a:pt x="0" y="67563"/>
                </a:lnTo>
                <a:lnTo>
                  <a:pt x="0" y="168922"/>
                </a:lnTo>
                <a:lnTo>
                  <a:pt x="7959" y="208369"/>
                </a:lnTo>
                <a:lnTo>
                  <a:pt x="29670" y="240584"/>
                </a:lnTo>
                <a:lnTo>
                  <a:pt x="61882" y="262304"/>
                </a:lnTo>
                <a:lnTo>
                  <a:pt x="101346" y="270268"/>
                </a:lnTo>
                <a:lnTo>
                  <a:pt x="135127" y="270268"/>
                </a:lnTo>
                <a:lnTo>
                  <a:pt x="174591" y="262304"/>
                </a:lnTo>
                <a:lnTo>
                  <a:pt x="206803" y="240584"/>
                </a:lnTo>
                <a:lnTo>
                  <a:pt x="228514" y="208369"/>
                </a:lnTo>
                <a:lnTo>
                  <a:pt x="229657" y="202704"/>
                </a:lnTo>
                <a:lnTo>
                  <a:pt x="101346" y="202704"/>
                </a:lnTo>
                <a:lnTo>
                  <a:pt x="88191" y="200049"/>
                </a:lnTo>
                <a:lnTo>
                  <a:pt x="77454" y="192809"/>
                </a:lnTo>
                <a:lnTo>
                  <a:pt x="70217" y="182071"/>
                </a:lnTo>
                <a:lnTo>
                  <a:pt x="67564" y="168922"/>
                </a:lnTo>
                <a:lnTo>
                  <a:pt x="67564" y="67563"/>
                </a:lnTo>
                <a:close/>
              </a:path>
              <a:path w="270509" h="270509">
                <a:moveTo>
                  <a:pt x="236474" y="67563"/>
                </a:moveTo>
                <a:lnTo>
                  <a:pt x="168910" y="67563"/>
                </a:lnTo>
                <a:lnTo>
                  <a:pt x="168910" y="168922"/>
                </a:lnTo>
                <a:lnTo>
                  <a:pt x="166256" y="182071"/>
                </a:lnTo>
                <a:lnTo>
                  <a:pt x="159019" y="192809"/>
                </a:lnTo>
                <a:lnTo>
                  <a:pt x="148282" y="200049"/>
                </a:lnTo>
                <a:lnTo>
                  <a:pt x="135127" y="202704"/>
                </a:lnTo>
                <a:lnTo>
                  <a:pt x="229657" y="202704"/>
                </a:lnTo>
                <a:lnTo>
                  <a:pt x="236474" y="168922"/>
                </a:lnTo>
                <a:lnTo>
                  <a:pt x="236474" y="67563"/>
                </a:lnTo>
                <a:close/>
              </a:path>
              <a:path w="270509" h="270509">
                <a:moveTo>
                  <a:pt x="202692" y="0"/>
                </a:moveTo>
                <a:lnTo>
                  <a:pt x="135127" y="67563"/>
                </a:lnTo>
                <a:lnTo>
                  <a:pt x="270256" y="67563"/>
                </a:lnTo>
                <a:lnTo>
                  <a:pt x="202692" y="0"/>
                </a:lnTo>
                <a:close/>
              </a:path>
            </a:pathLst>
          </a:custGeom>
          <a:solidFill>
            <a:srgbClr val="868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23858" y="623788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270256" y="67563"/>
                </a:moveTo>
                <a:lnTo>
                  <a:pt x="236474" y="67563"/>
                </a:lnTo>
                <a:lnTo>
                  <a:pt x="236474" y="168922"/>
                </a:lnTo>
                <a:lnTo>
                  <a:pt x="228514" y="208369"/>
                </a:lnTo>
                <a:lnTo>
                  <a:pt x="206803" y="240584"/>
                </a:lnTo>
                <a:lnTo>
                  <a:pt x="174591" y="262304"/>
                </a:lnTo>
                <a:lnTo>
                  <a:pt x="135127" y="270268"/>
                </a:lnTo>
                <a:lnTo>
                  <a:pt x="101346" y="270268"/>
                </a:lnTo>
                <a:lnTo>
                  <a:pt x="61882" y="262304"/>
                </a:lnTo>
                <a:lnTo>
                  <a:pt x="29670" y="240584"/>
                </a:lnTo>
                <a:lnTo>
                  <a:pt x="7959" y="208369"/>
                </a:lnTo>
                <a:lnTo>
                  <a:pt x="0" y="168922"/>
                </a:lnTo>
                <a:lnTo>
                  <a:pt x="0" y="67563"/>
                </a:lnTo>
                <a:lnTo>
                  <a:pt x="67564" y="67563"/>
                </a:lnTo>
                <a:lnTo>
                  <a:pt x="67564" y="168922"/>
                </a:lnTo>
                <a:lnTo>
                  <a:pt x="70217" y="182071"/>
                </a:lnTo>
                <a:lnTo>
                  <a:pt x="77454" y="192809"/>
                </a:lnTo>
                <a:lnTo>
                  <a:pt x="88191" y="200049"/>
                </a:lnTo>
                <a:lnTo>
                  <a:pt x="101346" y="202704"/>
                </a:lnTo>
                <a:lnTo>
                  <a:pt x="135127" y="202704"/>
                </a:lnTo>
                <a:lnTo>
                  <a:pt x="148282" y="200049"/>
                </a:lnTo>
                <a:lnTo>
                  <a:pt x="159019" y="192809"/>
                </a:lnTo>
                <a:lnTo>
                  <a:pt x="166256" y="182071"/>
                </a:lnTo>
                <a:lnTo>
                  <a:pt x="168910" y="168922"/>
                </a:lnTo>
                <a:lnTo>
                  <a:pt x="168910" y="67563"/>
                </a:lnTo>
                <a:lnTo>
                  <a:pt x="135127" y="67563"/>
                </a:lnTo>
                <a:lnTo>
                  <a:pt x="202692" y="0"/>
                </a:lnTo>
                <a:lnTo>
                  <a:pt x="270256" y="67563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78901" y="6192837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0" y="444753"/>
            <a:ext cx="15646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2505" algn="l"/>
              </a:tabLst>
            </a:pPr>
            <a:r>
              <a:rPr dirty="0" b="1">
                <a:solidFill>
                  <a:srgbClr val="0000FF"/>
                </a:solidFill>
                <a:latin typeface="Microsoft YaHei"/>
                <a:cs typeface="Microsoft YaHei"/>
              </a:rPr>
              <a:t>遍</a:t>
            </a:r>
            <a:r>
              <a:rPr dirty="0" b="1">
                <a:solidFill>
                  <a:srgbClr val="0000FF"/>
                </a:solidFill>
                <a:latin typeface="Microsoft YaHei"/>
                <a:cs typeface="Microsoft YaHei"/>
              </a:rPr>
              <a:t>	</a:t>
            </a:r>
            <a:r>
              <a:rPr dirty="0" b="1">
                <a:solidFill>
                  <a:srgbClr val="0000FF"/>
                </a:solidFill>
                <a:latin typeface="Microsoft YaHei"/>
                <a:cs typeface="Microsoft YaHei"/>
              </a:rPr>
              <a:t>历</a:t>
            </a:r>
          </a:p>
        </p:txBody>
      </p:sp>
      <p:sp>
        <p:nvSpPr>
          <p:cNvPr id="3" name="object 3"/>
          <p:cNvSpPr/>
          <p:nvPr/>
        </p:nvSpPr>
        <p:spPr>
          <a:xfrm>
            <a:off x="8748776" y="6381750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360299" y="0"/>
                </a:moveTo>
                <a:lnTo>
                  <a:pt x="0" y="0"/>
                </a:lnTo>
                <a:lnTo>
                  <a:pt x="0" y="360362"/>
                </a:lnTo>
                <a:lnTo>
                  <a:pt x="360299" y="360362"/>
                </a:lnTo>
                <a:lnTo>
                  <a:pt x="360299" y="315315"/>
                </a:lnTo>
                <a:lnTo>
                  <a:pt x="146303" y="315315"/>
                </a:lnTo>
                <a:lnTo>
                  <a:pt x="106840" y="307350"/>
                </a:lnTo>
                <a:lnTo>
                  <a:pt x="74628" y="285630"/>
                </a:lnTo>
                <a:lnTo>
                  <a:pt x="52917" y="253416"/>
                </a:lnTo>
                <a:lnTo>
                  <a:pt x="44957" y="213969"/>
                </a:lnTo>
                <a:lnTo>
                  <a:pt x="44957" y="112610"/>
                </a:lnTo>
                <a:lnTo>
                  <a:pt x="180085" y="112610"/>
                </a:lnTo>
                <a:lnTo>
                  <a:pt x="247650" y="45046"/>
                </a:lnTo>
                <a:lnTo>
                  <a:pt x="360299" y="45046"/>
                </a:lnTo>
                <a:lnTo>
                  <a:pt x="360299" y="0"/>
                </a:lnTo>
                <a:close/>
              </a:path>
              <a:path w="360679" h="360679">
                <a:moveTo>
                  <a:pt x="360299" y="45046"/>
                </a:moveTo>
                <a:lnTo>
                  <a:pt x="247650" y="45046"/>
                </a:lnTo>
                <a:lnTo>
                  <a:pt x="315214" y="112610"/>
                </a:lnTo>
                <a:lnTo>
                  <a:pt x="281431" y="112610"/>
                </a:lnTo>
                <a:lnTo>
                  <a:pt x="281431" y="213969"/>
                </a:lnTo>
                <a:lnTo>
                  <a:pt x="273472" y="253416"/>
                </a:lnTo>
                <a:lnTo>
                  <a:pt x="251761" y="285630"/>
                </a:lnTo>
                <a:lnTo>
                  <a:pt x="219549" y="307350"/>
                </a:lnTo>
                <a:lnTo>
                  <a:pt x="180085" y="315315"/>
                </a:lnTo>
                <a:lnTo>
                  <a:pt x="360299" y="315315"/>
                </a:lnTo>
                <a:lnTo>
                  <a:pt x="360299" y="45046"/>
                </a:lnTo>
                <a:close/>
              </a:path>
              <a:path w="360679" h="360679">
                <a:moveTo>
                  <a:pt x="213868" y="112610"/>
                </a:moveTo>
                <a:lnTo>
                  <a:pt x="112522" y="112610"/>
                </a:lnTo>
                <a:lnTo>
                  <a:pt x="112522" y="213969"/>
                </a:lnTo>
                <a:lnTo>
                  <a:pt x="115175" y="227118"/>
                </a:lnTo>
                <a:lnTo>
                  <a:pt x="122412" y="237856"/>
                </a:lnTo>
                <a:lnTo>
                  <a:pt x="133149" y="245096"/>
                </a:lnTo>
                <a:lnTo>
                  <a:pt x="146303" y="247751"/>
                </a:lnTo>
                <a:lnTo>
                  <a:pt x="180085" y="247751"/>
                </a:lnTo>
                <a:lnTo>
                  <a:pt x="193240" y="245096"/>
                </a:lnTo>
                <a:lnTo>
                  <a:pt x="203977" y="237856"/>
                </a:lnTo>
                <a:lnTo>
                  <a:pt x="211214" y="227118"/>
                </a:lnTo>
                <a:lnTo>
                  <a:pt x="213868" y="213969"/>
                </a:lnTo>
                <a:lnTo>
                  <a:pt x="213868" y="112610"/>
                </a:lnTo>
                <a:close/>
              </a:path>
            </a:pathLst>
          </a:custGeom>
          <a:solidFill>
            <a:srgbClr val="E0E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93733" y="642679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67564" y="67563"/>
                </a:moveTo>
                <a:lnTo>
                  <a:pt x="0" y="67563"/>
                </a:lnTo>
                <a:lnTo>
                  <a:pt x="0" y="168922"/>
                </a:lnTo>
                <a:lnTo>
                  <a:pt x="7959" y="208369"/>
                </a:lnTo>
                <a:lnTo>
                  <a:pt x="29670" y="240584"/>
                </a:lnTo>
                <a:lnTo>
                  <a:pt x="61882" y="262304"/>
                </a:lnTo>
                <a:lnTo>
                  <a:pt x="101346" y="270268"/>
                </a:lnTo>
                <a:lnTo>
                  <a:pt x="135127" y="270268"/>
                </a:lnTo>
                <a:lnTo>
                  <a:pt x="174591" y="262304"/>
                </a:lnTo>
                <a:lnTo>
                  <a:pt x="206803" y="240584"/>
                </a:lnTo>
                <a:lnTo>
                  <a:pt x="228514" y="208369"/>
                </a:lnTo>
                <a:lnTo>
                  <a:pt x="229657" y="202704"/>
                </a:lnTo>
                <a:lnTo>
                  <a:pt x="101346" y="202704"/>
                </a:lnTo>
                <a:lnTo>
                  <a:pt x="88191" y="200049"/>
                </a:lnTo>
                <a:lnTo>
                  <a:pt x="77454" y="192809"/>
                </a:lnTo>
                <a:lnTo>
                  <a:pt x="70217" y="182071"/>
                </a:lnTo>
                <a:lnTo>
                  <a:pt x="67564" y="168922"/>
                </a:lnTo>
                <a:lnTo>
                  <a:pt x="67564" y="67563"/>
                </a:lnTo>
                <a:close/>
              </a:path>
              <a:path w="270509" h="270509">
                <a:moveTo>
                  <a:pt x="236474" y="67563"/>
                </a:moveTo>
                <a:lnTo>
                  <a:pt x="168910" y="67563"/>
                </a:lnTo>
                <a:lnTo>
                  <a:pt x="168910" y="168922"/>
                </a:lnTo>
                <a:lnTo>
                  <a:pt x="166256" y="182071"/>
                </a:lnTo>
                <a:lnTo>
                  <a:pt x="159019" y="192809"/>
                </a:lnTo>
                <a:lnTo>
                  <a:pt x="148282" y="200049"/>
                </a:lnTo>
                <a:lnTo>
                  <a:pt x="135127" y="202704"/>
                </a:lnTo>
                <a:lnTo>
                  <a:pt x="229657" y="202704"/>
                </a:lnTo>
                <a:lnTo>
                  <a:pt x="236474" y="168922"/>
                </a:lnTo>
                <a:lnTo>
                  <a:pt x="236474" y="67563"/>
                </a:lnTo>
                <a:close/>
              </a:path>
              <a:path w="270509" h="270509">
                <a:moveTo>
                  <a:pt x="202692" y="0"/>
                </a:moveTo>
                <a:lnTo>
                  <a:pt x="135127" y="67563"/>
                </a:lnTo>
                <a:lnTo>
                  <a:pt x="270256" y="67563"/>
                </a:lnTo>
                <a:lnTo>
                  <a:pt x="202692" y="0"/>
                </a:lnTo>
                <a:close/>
              </a:path>
            </a:pathLst>
          </a:custGeom>
          <a:solidFill>
            <a:srgbClr val="868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93733" y="642679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270256" y="67563"/>
                </a:moveTo>
                <a:lnTo>
                  <a:pt x="236474" y="67563"/>
                </a:lnTo>
                <a:lnTo>
                  <a:pt x="236474" y="168922"/>
                </a:lnTo>
                <a:lnTo>
                  <a:pt x="228514" y="208369"/>
                </a:lnTo>
                <a:lnTo>
                  <a:pt x="206803" y="240584"/>
                </a:lnTo>
                <a:lnTo>
                  <a:pt x="174591" y="262304"/>
                </a:lnTo>
                <a:lnTo>
                  <a:pt x="135127" y="270268"/>
                </a:lnTo>
                <a:lnTo>
                  <a:pt x="101346" y="270268"/>
                </a:lnTo>
                <a:lnTo>
                  <a:pt x="61882" y="262304"/>
                </a:lnTo>
                <a:lnTo>
                  <a:pt x="29670" y="240584"/>
                </a:lnTo>
                <a:lnTo>
                  <a:pt x="7959" y="208369"/>
                </a:lnTo>
                <a:lnTo>
                  <a:pt x="0" y="168922"/>
                </a:lnTo>
                <a:lnTo>
                  <a:pt x="0" y="67563"/>
                </a:lnTo>
                <a:lnTo>
                  <a:pt x="67564" y="67563"/>
                </a:lnTo>
                <a:lnTo>
                  <a:pt x="67564" y="168922"/>
                </a:lnTo>
                <a:lnTo>
                  <a:pt x="70217" y="182071"/>
                </a:lnTo>
                <a:lnTo>
                  <a:pt x="77454" y="192809"/>
                </a:lnTo>
                <a:lnTo>
                  <a:pt x="88191" y="200049"/>
                </a:lnTo>
                <a:lnTo>
                  <a:pt x="101346" y="202704"/>
                </a:lnTo>
                <a:lnTo>
                  <a:pt x="135127" y="202704"/>
                </a:lnTo>
                <a:lnTo>
                  <a:pt x="148282" y="200049"/>
                </a:lnTo>
                <a:lnTo>
                  <a:pt x="159019" y="192809"/>
                </a:lnTo>
                <a:lnTo>
                  <a:pt x="166256" y="182071"/>
                </a:lnTo>
                <a:lnTo>
                  <a:pt x="168910" y="168922"/>
                </a:lnTo>
                <a:lnTo>
                  <a:pt x="168910" y="67563"/>
                </a:lnTo>
                <a:lnTo>
                  <a:pt x="135127" y="67563"/>
                </a:lnTo>
                <a:lnTo>
                  <a:pt x="202692" y="0"/>
                </a:lnTo>
                <a:lnTo>
                  <a:pt x="270256" y="67563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48776" y="6381750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360362"/>
                </a:moveTo>
                <a:lnTo>
                  <a:pt x="360362" y="360362"/>
                </a:lnTo>
                <a:lnTo>
                  <a:pt x="360362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1338468"/>
            <a:ext cx="8971280" cy="551624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692150">
              <a:lnSpc>
                <a:spcPct val="100000"/>
              </a:lnSpc>
              <a:spcBef>
                <a:spcPts val="1180"/>
              </a:spcBef>
            </a:pPr>
            <a:r>
              <a:rPr dirty="0" sz="3600" spc="-20" b="1">
                <a:solidFill>
                  <a:srgbClr val="000099"/>
                </a:solidFill>
                <a:latin typeface="Times New Roman"/>
                <a:cs typeface="Times New Roman"/>
              </a:rPr>
              <a:t>DFSTraverse(G, </a:t>
            </a:r>
            <a:r>
              <a:rPr dirty="0" sz="3600" spc="-105" b="1">
                <a:solidFill>
                  <a:srgbClr val="000099"/>
                </a:solidFill>
                <a:latin typeface="Times New Roman"/>
                <a:cs typeface="Times New Roman"/>
              </a:rPr>
              <a:t>v,</a:t>
            </a:r>
            <a:r>
              <a:rPr dirty="0" sz="3600" spc="-5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15" b="1">
                <a:solidFill>
                  <a:srgbClr val="000099"/>
                </a:solidFill>
                <a:latin typeface="Times New Roman"/>
                <a:cs typeface="Times New Roman"/>
              </a:rPr>
              <a:t>Visit());</a:t>
            </a:r>
            <a:endParaRPr sz="3600">
              <a:latin typeface="Times New Roman"/>
              <a:cs typeface="Times New Roman"/>
            </a:endParaRPr>
          </a:p>
          <a:p>
            <a:pPr marL="692150">
              <a:lnSpc>
                <a:spcPct val="100000"/>
              </a:lnSpc>
              <a:spcBef>
                <a:spcPts val="1080"/>
              </a:spcBef>
            </a:pP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从顶点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起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深度优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先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遍历图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并对每</a:t>
            </a:r>
            <a:endParaRPr sz="3600">
              <a:latin typeface="SimSun"/>
              <a:cs typeface="SimSun"/>
            </a:endParaRPr>
          </a:p>
          <a:p>
            <a:pPr marL="692150">
              <a:lnSpc>
                <a:spcPct val="100000"/>
              </a:lnSpc>
              <a:spcBef>
                <a:spcPts val="108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个顶点调用函数</a:t>
            </a:r>
            <a:r>
              <a:rPr dirty="0" sz="3600" spc="-50">
                <a:solidFill>
                  <a:srgbClr val="000099"/>
                </a:solidFill>
                <a:latin typeface="Times New Roman"/>
                <a:cs typeface="Times New Roman"/>
              </a:rPr>
              <a:t>Visit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一次且仅一次。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imes New Roman"/>
              <a:cs typeface="Times New Roman"/>
            </a:endParaRPr>
          </a:p>
          <a:p>
            <a:pPr marL="692150">
              <a:lnSpc>
                <a:spcPct val="100000"/>
              </a:lnSpc>
            </a:pPr>
            <a:r>
              <a:rPr dirty="0" sz="3600" spc="-20" b="1">
                <a:solidFill>
                  <a:srgbClr val="000099"/>
                </a:solidFill>
                <a:latin typeface="Times New Roman"/>
                <a:cs typeface="Times New Roman"/>
              </a:rPr>
              <a:t>BFSTraverse(G, </a:t>
            </a:r>
            <a:r>
              <a:rPr dirty="0" sz="3600" spc="-105" b="1">
                <a:solidFill>
                  <a:srgbClr val="000099"/>
                </a:solidFill>
                <a:latin typeface="Times New Roman"/>
                <a:cs typeface="Times New Roman"/>
              </a:rPr>
              <a:t>v,</a:t>
            </a:r>
            <a:r>
              <a:rPr dirty="0" sz="3600" spc="-5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15" b="1">
                <a:solidFill>
                  <a:srgbClr val="000099"/>
                </a:solidFill>
                <a:latin typeface="Times New Roman"/>
                <a:cs typeface="Times New Roman"/>
              </a:rPr>
              <a:t>Visit());</a:t>
            </a:r>
            <a:endParaRPr sz="3600">
              <a:latin typeface="Times New Roman"/>
              <a:cs typeface="Times New Roman"/>
            </a:endParaRPr>
          </a:p>
          <a:p>
            <a:pPr marL="692150">
              <a:lnSpc>
                <a:spcPct val="100000"/>
              </a:lnSpc>
              <a:spcBef>
                <a:spcPts val="1085"/>
              </a:spcBef>
            </a:pP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从顶点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起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广度优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先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遍历图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并对每</a:t>
            </a:r>
            <a:endParaRPr sz="3600">
              <a:latin typeface="SimSun"/>
              <a:cs typeface="SimSun"/>
            </a:endParaRPr>
          </a:p>
          <a:p>
            <a:pPr marL="692150">
              <a:lnSpc>
                <a:spcPct val="100000"/>
              </a:lnSpc>
              <a:spcBef>
                <a:spcPts val="108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个顶点调用函数</a:t>
            </a:r>
            <a:r>
              <a:rPr dirty="0" sz="3600" spc="-50">
                <a:solidFill>
                  <a:srgbClr val="000099"/>
                </a:solidFill>
                <a:latin typeface="Times New Roman"/>
                <a:cs typeface="Times New Roman"/>
              </a:rPr>
              <a:t>Visit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一次且仅一次。</a:t>
            </a:r>
            <a:endParaRPr sz="3600">
              <a:latin typeface="SimSun"/>
              <a:cs typeface="SimSun"/>
            </a:endParaRPr>
          </a:p>
          <a:p>
            <a:pPr marL="12700" marR="5080">
              <a:lnSpc>
                <a:spcPts val="3670"/>
              </a:lnSpc>
              <a:spcBef>
                <a:spcPts val="675"/>
              </a:spcBef>
            </a:pPr>
            <a:r>
              <a:rPr dirty="0" sz="3200" spc="5">
                <a:solidFill>
                  <a:srgbClr val="FF0000"/>
                </a:solidFill>
                <a:latin typeface="SimSun"/>
                <a:cs typeface="SimSun"/>
              </a:rPr>
              <a:t>注：</a:t>
            </a:r>
            <a:r>
              <a:rPr dirty="0" sz="3200" spc="-15">
                <a:solidFill>
                  <a:srgbClr val="FF0000"/>
                </a:solidFill>
                <a:latin typeface="SimSun"/>
                <a:cs typeface="SimSun"/>
              </a:rPr>
              <a:t>图</a:t>
            </a:r>
            <a:r>
              <a:rPr dirty="0" sz="3200" spc="5">
                <a:solidFill>
                  <a:srgbClr val="FF0000"/>
                </a:solidFill>
                <a:latin typeface="SimSun"/>
                <a:cs typeface="SimSun"/>
              </a:rPr>
              <a:t>的各</a:t>
            </a:r>
            <a:r>
              <a:rPr dirty="0" sz="3200" spc="-15">
                <a:solidFill>
                  <a:srgbClr val="FF0000"/>
                </a:solidFill>
                <a:latin typeface="SimSun"/>
                <a:cs typeface="SimSun"/>
              </a:rPr>
              <a:t>种</a:t>
            </a:r>
            <a:r>
              <a:rPr dirty="0" sz="3200" spc="5">
                <a:solidFill>
                  <a:srgbClr val="FF0000"/>
                </a:solidFill>
                <a:latin typeface="SimSun"/>
                <a:cs typeface="SimSun"/>
              </a:rPr>
              <a:t>操作</a:t>
            </a:r>
            <a:r>
              <a:rPr dirty="0" sz="3200" spc="-15">
                <a:solidFill>
                  <a:srgbClr val="FF0000"/>
                </a:solidFill>
                <a:latin typeface="SimSun"/>
                <a:cs typeface="SimSun"/>
              </a:rPr>
              <a:t>在</a:t>
            </a:r>
            <a:r>
              <a:rPr dirty="0" sz="3200" spc="5">
                <a:solidFill>
                  <a:srgbClr val="FF0000"/>
                </a:solidFill>
                <a:latin typeface="SimSun"/>
                <a:cs typeface="SimSun"/>
              </a:rPr>
              <a:t>相应</a:t>
            </a:r>
            <a:r>
              <a:rPr dirty="0" sz="3200" spc="-15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dirty="0" sz="3200" spc="5">
                <a:solidFill>
                  <a:srgbClr val="FF0000"/>
                </a:solidFill>
                <a:latin typeface="SimSun"/>
                <a:cs typeface="SimSun"/>
              </a:rPr>
              <a:t>图的</a:t>
            </a:r>
            <a:r>
              <a:rPr dirty="0" sz="3200" spc="-15">
                <a:solidFill>
                  <a:srgbClr val="FF0000"/>
                </a:solidFill>
                <a:latin typeface="SimSun"/>
                <a:cs typeface="SimSun"/>
              </a:rPr>
              <a:t>存</a:t>
            </a:r>
            <a:r>
              <a:rPr dirty="0" sz="3200" spc="5">
                <a:solidFill>
                  <a:srgbClr val="FF0000"/>
                </a:solidFill>
                <a:latin typeface="SimSun"/>
                <a:cs typeface="SimSun"/>
              </a:rPr>
              <a:t>储结</a:t>
            </a:r>
            <a:r>
              <a:rPr dirty="0" sz="3200" spc="-15">
                <a:solidFill>
                  <a:srgbClr val="FF0000"/>
                </a:solidFill>
                <a:latin typeface="SimSun"/>
                <a:cs typeface="SimSun"/>
              </a:rPr>
              <a:t>构</a:t>
            </a:r>
            <a:r>
              <a:rPr dirty="0" sz="3200" spc="5">
                <a:solidFill>
                  <a:srgbClr val="FF0000"/>
                </a:solidFill>
                <a:latin typeface="SimSun"/>
                <a:cs typeface="SimSun"/>
              </a:rPr>
              <a:t>建立</a:t>
            </a:r>
            <a:r>
              <a:rPr dirty="0" sz="3200" spc="-15">
                <a:solidFill>
                  <a:srgbClr val="FF0000"/>
                </a:solidFill>
                <a:latin typeface="SimSun"/>
                <a:cs typeface="SimSun"/>
              </a:rPr>
              <a:t>以</a:t>
            </a:r>
            <a:r>
              <a:rPr dirty="0" sz="3200">
                <a:solidFill>
                  <a:srgbClr val="FF0000"/>
                </a:solidFill>
                <a:latin typeface="SimSun"/>
                <a:cs typeface="SimSun"/>
              </a:rPr>
              <a:t>后 </a:t>
            </a:r>
            <a:r>
              <a:rPr dirty="0" sz="3200">
                <a:solidFill>
                  <a:srgbClr val="FF0000"/>
                </a:solidFill>
                <a:latin typeface="SimSun"/>
                <a:cs typeface="SimSun"/>
              </a:rPr>
              <a:t>很容易实现，不同的存</a:t>
            </a:r>
            <a:r>
              <a:rPr dirty="0" sz="3200" spc="-15">
                <a:solidFill>
                  <a:srgbClr val="FF0000"/>
                </a:solidFill>
                <a:latin typeface="SimSun"/>
                <a:cs typeface="SimSun"/>
              </a:rPr>
              <a:t>储</a:t>
            </a:r>
            <a:r>
              <a:rPr dirty="0" sz="3200">
                <a:solidFill>
                  <a:srgbClr val="FF0000"/>
                </a:solidFill>
                <a:latin typeface="SimSun"/>
                <a:cs typeface="SimSun"/>
              </a:rPr>
              <a:t>结构</a:t>
            </a:r>
            <a:r>
              <a:rPr dirty="0" sz="3200" spc="-15">
                <a:solidFill>
                  <a:srgbClr val="FF0000"/>
                </a:solidFill>
                <a:latin typeface="SimSun"/>
                <a:cs typeface="SimSun"/>
              </a:rPr>
              <a:t>有</a:t>
            </a:r>
            <a:r>
              <a:rPr dirty="0" sz="3200">
                <a:solidFill>
                  <a:srgbClr val="FF0000"/>
                </a:solidFill>
                <a:latin typeface="SimSun"/>
                <a:cs typeface="SimSun"/>
              </a:rPr>
              <a:t>不同</a:t>
            </a:r>
            <a:r>
              <a:rPr dirty="0" sz="3200" spc="-15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dirty="0" sz="3200">
                <a:solidFill>
                  <a:srgbClr val="FF0000"/>
                </a:solidFill>
                <a:latin typeface="SimSun"/>
                <a:cs typeface="SimSun"/>
              </a:rPr>
              <a:t>实现</a:t>
            </a:r>
            <a:r>
              <a:rPr dirty="0" sz="3200" spc="-15">
                <a:solidFill>
                  <a:srgbClr val="FF0000"/>
                </a:solidFill>
                <a:latin typeface="SimSun"/>
                <a:cs typeface="SimSun"/>
              </a:rPr>
              <a:t>方</a:t>
            </a:r>
            <a:r>
              <a:rPr dirty="0" sz="3200">
                <a:solidFill>
                  <a:srgbClr val="FF0000"/>
                </a:solidFill>
                <a:latin typeface="SimSun"/>
                <a:cs typeface="SimSun"/>
              </a:rPr>
              <a:t>法。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594" y="629158"/>
            <a:ext cx="47580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9500" algn="l"/>
              </a:tabLst>
            </a:pPr>
            <a:r>
              <a:rPr dirty="0" sz="4800" b="1">
                <a:solidFill>
                  <a:srgbClr val="800000"/>
                </a:solidFill>
                <a:latin typeface="Times New Roman"/>
                <a:cs typeface="Times New Roman"/>
              </a:rPr>
              <a:t>7.2	</a:t>
            </a:r>
            <a:r>
              <a:rPr dirty="0" sz="4800" spc="5" b="1">
                <a:solidFill>
                  <a:srgbClr val="800000"/>
                </a:solidFill>
                <a:latin typeface="Microsoft YaHei"/>
                <a:cs typeface="Microsoft YaHei"/>
              </a:rPr>
              <a:t>图的存储</a:t>
            </a:r>
            <a:r>
              <a:rPr dirty="0" sz="4800" spc="15" b="1">
                <a:solidFill>
                  <a:srgbClr val="800000"/>
                </a:solidFill>
                <a:latin typeface="Microsoft YaHei"/>
                <a:cs typeface="Microsoft YaHei"/>
              </a:rPr>
              <a:t>表</a:t>
            </a:r>
            <a:r>
              <a:rPr dirty="0" sz="4800" b="1">
                <a:solidFill>
                  <a:srgbClr val="800000"/>
                </a:solidFill>
                <a:latin typeface="Microsoft YaHei"/>
                <a:cs typeface="Microsoft YaHei"/>
              </a:rPr>
              <a:t>示</a:t>
            </a:r>
            <a:endParaRPr sz="48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490" y="1849958"/>
            <a:ext cx="8047355" cy="397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0" b="1">
                <a:solidFill>
                  <a:srgbClr val="0000FF"/>
                </a:solidFill>
                <a:latin typeface="Microsoft YaHei"/>
                <a:cs typeface="Microsoft YaHei"/>
              </a:rPr>
              <a:t>一、</a:t>
            </a:r>
            <a:r>
              <a:rPr dirty="0" sz="4200">
                <a:solidFill>
                  <a:srgbClr val="0000FF"/>
                </a:solidFill>
                <a:latin typeface="SimSun"/>
                <a:cs typeface="SimSun"/>
              </a:rPr>
              <a:t>图的数</a:t>
            </a:r>
            <a:r>
              <a:rPr dirty="0" sz="4200" spc="-10">
                <a:solidFill>
                  <a:srgbClr val="0000FF"/>
                </a:solidFill>
                <a:latin typeface="SimSun"/>
                <a:cs typeface="SimSun"/>
              </a:rPr>
              <a:t>组</a:t>
            </a:r>
            <a:r>
              <a:rPr dirty="0" sz="42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4200">
                <a:solidFill>
                  <a:srgbClr val="0000FF"/>
                </a:solidFill>
                <a:latin typeface="SimSun"/>
                <a:cs typeface="SimSun"/>
              </a:rPr>
              <a:t>邻接矩</a:t>
            </a:r>
            <a:r>
              <a:rPr dirty="0" sz="4200" spc="-10">
                <a:solidFill>
                  <a:srgbClr val="0000FF"/>
                </a:solidFill>
                <a:latin typeface="SimSun"/>
                <a:cs typeface="SimSun"/>
              </a:rPr>
              <a:t>阵</a:t>
            </a:r>
            <a:r>
              <a:rPr dirty="0" sz="420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dirty="0" sz="4200">
                <a:solidFill>
                  <a:srgbClr val="0000FF"/>
                </a:solidFill>
                <a:latin typeface="SimSun"/>
                <a:cs typeface="SimSun"/>
              </a:rPr>
              <a:t>存储表示</a:t>
            </a:r>
            <a:endParaRPr sz="4200">
              <a:latin typeface="SimSun"/>
              <a:cs typeface="SimSun"/>
            </a:endParaRPr>
          </a:p>
          <a:p>
            <a:pPr marL="27940">
              <a:lnSpc>
                <a:spcPct val="100000"/>
              </a:lnSpc>
              <a:spcBef>
                <a:spcPts val="3365"/>
              </a:spcBef>
            </a:pPr>
            <a:r>
              <a:rPr dirty="0" sz="4200">
                <a:solidFill>
                  <a:srgbClr val="0000FF"/>
                </a:solidFill>
                <a:latin typeface="SimSun"/>
                <a:cs typeface="SimSun"/>
              </a:rPr>
              <a:t>二、图的邻接表存储表示</a:t>
            </a:r>
            <a:endParaRPr sz="4200">
              <a:latin typeface="SimSun"/>
              <a:cs typeface="SimSun"/>
            </a:endParaRPr>
          </a:p>
          <a:p>
            <a:pPr marL="27940" marR="5080" indent="-12700">
              <a:lnSpc>
                <a:spcPct val="171400"/>
              </a:lnSpc>
              <a:spcBef>
                <a:spcPts val="360"/>
              </a:spcBef>
            </a:pPr>
            <a:r>
              <a:rPr dirty="0" sz="4200">
                <a:solidFill>
                  <a:srgbClr val="0000FF"/>
                </a:solidFill>
                <a:latin typeface="SimSun"/>
                <a:cs typeface="SimSun"/>
              </a:rPr>
              <a:t>三、有向图的十字链表存储表示 </a:t>
            </a:r>
            <a:r>
              <a:rPr dirty="0" sz="4200">
                <a:solidFill>
                  <a:srgbClr val="0000FF"/>
                </a:solidFill>
                <a:latin typeface="SimSun"/>
                <a:cs typeface="SimSun"/>
              </a:rPr>
              <a:t>四、无向图的邻接多重表存储表示</a:t>
            </a:r>
            <a:endParaRPr sz="42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39683" y="6158484"/>
            <a:ext cx="68884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64068" y="6182867"/>
            <a:ext cx="688848" cy="384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53400" y="61722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0"/>
                </a:lnTo>
                <a:lnTo>
                  <a:pt x="0" y="381000"/>
                </a:lnTo>
                <a:lnTo>
                  <a:pt x="685800" y="381000"/>
                </a:lnTo>
                <a:lnTo>
                  <a:pt x="685800" y="333375"/>
                </a:lnTo>
                <a:lnTo>
                  <a:pt x="200025" y="333375"/>
                </a:lnTo>
                <a:lnTo>
                  <a:pt x="200025" y="47625"/>
                </a:lnTo>
                <a:lnTo>
                  <a:pt x="685800" y="47625"/>
                </a:lnTo>
                <a:lnTo>
                  <a:pt x="685800" y="0"/>
                </a:lnTo>
                <a:close/>
              </a:path>
              <a:path w="685800" h="381000">
                <a:moveTo>
                  <a:pt x="485775" y="47625"/>
                </a:moveTo>
                <a:lnTo>
                  <a:pt x="235711" y="47625"/>
                </a:lnTo>
                <a:lnTo>
                  <a:pt x="235711" y="333375"/>
                </a:lnTo>
                <a:lnTo>
                  <a:pt x="485775" y="333375"/>
                </a:lnTo>
                <a:lnTo>
                  <a:pt x="271525" y="190500"/>
                </a:lnTo>
                <a:lnTo>
                  <a:pt x="485775" y="47625"/>
                </a:lnTo>
                <a:close/>
              </a:path>
              <a:path w="685800" h="381000">
                <a:moveTo>
                  <a:pt x="685800" y="47625"/>
                </a:moveTo>
                <a:lnTo>
                  <a:pt x="485775" y="47625"/>
                </a:lnTo>
                <a:lnTo>
                  <a:pt x="485775" y="333375"/>
                </a:lnTo>
                <a:lnTo>
                  <a:pt x="685800" y="333375"/>
                </a:lnTo>
                <a:lnTo>
                  <a:pt x="6858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534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7150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  <a:path w="285750" h="285750">
                <a:moveTo>
                  <a:pt x="35686" y="0"/>
                </a:moveTo>
                <a:lnTo>
                  <a:pt x="0" y="0"/>
                </a:lnTo>
                <a:lnTo>
                  <a:pt x="0" y="285750"/>
                </a:lnTo>
                <a:lnTo>
                  <a:pt x="35686" y="285750"/>
                </a:lnTo>
                <a:lnTo>
                  <a:pt x="35686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9325" y="1326845"/>
            <a:ext cx="13569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4000" spc="-15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dirty="0" baseline="-20964" sz="3975">
                <a:solidFill>
                  <a:srgbClr val="000099"/>
                </a:solidFill>
                <a:latin typeface="Times New Roman"/>
                <a:cs typeface="Times New Roman"/>
              </a:rPr>
              <a:t>ij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7200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2525" y="947318"/>
            <a:ext cx="2346960" cy="1823720"/>
          </a:xfrm>
          <a:prstGeom prst="rect">
            <a:avLst/>
          </a:prstGeom>
        </p:spPr>
        <p:txBody>
          <a:bodyPr wrap="square" lIns="0" tIns="301625" rIns="0" bIns="0" rtlCol="0" vert="horz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2375"/>
              </a:spcBef>
              <a:buAutoNum type="arabicPlain" startAt="0"/>
              <a:tabLst>
                <a:tab pos="520065" algn="l"/>
                <a:tab pos="520700" algn="l"/>
              </a:tabLst>
            </a:pP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4000" spc="1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,j</a:t>
            </a:r>
            <a:r>
              <a:rPr dirty="0" sz="4000" spc="-1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r>
              <a:rPr dirty="0" sz="4000" spc="-10">
                <a:solidFill>
                  <a:srgbClr val="000099"/>
                </a:solidFill>
                <a:latin typeface="Symbol"/>
                <a:cs typeface="Symbol"/>
              </a:rPr>
              <a:t></a:t>
            </a:r>
            <a:r>
              <a:rPr dirty="0" sz="4000" spc="-10">
                <a:solidFill>
                  <a:srgbClr val="000099"/>
                </a:solidFill>
                <a:latin typeface="Times New Roman"/>
                <a:cs typeface="Times New Roman"/>
              </a:rPr>
              <a:t>VR</a:t>
            </a:r>
            <a:endParaRPr sz="4000">
              <a:latin typeface="Times New Roman"/>
              <a:cs typeface="Times New Roman"/>
            </a:endParaRPr>
          </a:p>
          <a:p>
            <a:pPr marL="520065" indent="-508000">
              <a:lnSpc>
                <a:spcPct val="100000"/>
              </a:lnSpc>
              <a:spcBef>
                <a:spcPts val="2280"/>
              </a:spcBef>
              <a:buAutoNum type="arabicPlain" startAt="0"/>
              <a:tabLst>
                <a:tab pos="520065" algn="l"/>
                <a:tab pos="520700" algn="l"/>
              </a:tabLst>
            </a:pP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4000" spc="1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,j</a:t>
            </a:r>
            <a:r>
              <a:rPr dirty="0" sz="4000" spc="-1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r>
              <a:rPr dirty="0" sz="4000" spc="-10">
                <a:solidFill>
                  <a:srgbClr val="000099"/>
                </a:solidFill>
                <a:latin typeface="Symbol"/>
                <a:cs typeface="Symbol"/>
              </a:rPr>
              <a:t></a:t>
            </a:r>
            <a:r>
              <a:rPr dirty="0" sz="4000" spc="-10">
                <a:solidFill>
                  <a:srgbClr val="000099"/>
                </a:solidFill>
                <a:latin typeface="Times New Roman"/>
                <a:cs typeface="Times New Roman"/>
              </a:rPr>
              <a:t>VR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166827"/>
            <a:ext cx="76485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0000FF"/>
                </a:solidFill>
                <a:latin typeface="Microsoft JhengHei"/>
                <a:cs typeface="Microsoft JhengHei"/>
              </a:rPr>
              <a:t>一</a:t>
            </a:r>
            <a:r>
              <a:rPr dirty="0" sz="4000" b="1">
                <a:solidFill>
                  <a:srgbClr val="0000FF"/>
                </a:solidFill>
                <a:latin typeface="Microsoft JhengHei"/>
                <a:cs typeface="Microsoft JhengHei"/>
              </a:rPr>
              <a:t>、</a:t>
            </a:r>
            <a:r>
              <a:rPr dirty="0" sz="4000" spc="-5">
                <a:solidFill>
                  <a:srgbClr val="0000FF"/>
                </a:solidFill>
              </a:rPr>
              <a:t>图</a:t>
            </a:r>
            <a:r>
              <a:rPr dirty="0" sz="4000">
                <a:solidFill>
                  <a:srgbClr val="0000FF"/>
                </a:solidFill>
              </a:rPr>
              <a:t>的</a:t>
            </a:r>
            <a:r>
              <a:rPr dirty="0" sz="4000" spc="-5">
                <a:solidFill>
                  <a:srgbClr val="0000FF"/>
                </a:solidFill>
              </a:rPr>
              <a:t>数</a:t>
            </a:r>
            <a:r>
              <a:rPr dirty="0" sz="4000" spc="-10">
                <a:solidFill>
                  <a:srgbClr val="0000FF"/>
                </a:solidFill>
              </a:rPr>
              <a:t>组</a:t>
            </a:r>
            <a:r>
              <a:rPr dirty="0" sz="4000" spc="-5">
                <a:solidFill>
                  <a:srgbClr val="0000FF"/>
                </a:solidFill>
              </a:rPr>
              <a:t>(邻接</a:t>
            </a:r>
            <a:r>
              <a:rPr dirty="0" sz="4000">
                <a:solidFill>
                  <a:srgbClr val="0000FF"/>
                </a:solidFill>
              </a:rPr>
              <a:t>矩</a:t>
            </a:r>
            <a:r>
              <a:rPr dirty="0" sz="4000" spc="-10">
                <a:solidFill>
                  <a:srgbClr val="0000FF"/>
                </a:solidFill>
              </a:rPr>
              <a:t>阵</a:t>
            </a:r>
            <a:r>
              <a:rPr dirty="0" sz="4000" spc="-15">
                <a:solidFill>
                  <a:srgbClr val="0000FF"/>
                </a:solidFill>
              </a:rPr>
              <a:t>)</a:t>
            </a:r>
            <a:r>
              <a:rPr dirty="0" sz="4000">
                <a:solidFill>
                  <a:srgbClr val="0000FF"/>
                </a:solidFill>
              </a:rPr>
              <a:t>存</a:t>
            </a:r>
            <a:r>
              <a:rPr dirty="0" sz="4000" spc="-5">
                <a:solidFill>
                  <a:srgbClr val="0000FF"/>
                </a:solidFill>
              </a:rPr>
              <a:t>储表示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3200400"/>
            <a:ext cx="455930" cy="557530"/>
          </a:xfrm>
          <a:custGeom>
            <a:avLst/>
            <a:gdLst/>
            <a:ahLst/>
            <a:cxnLst/>
            <a:rect l="l" t="t" r="r" b="b"/>
            <a:pathLst>
              <a:path w="455930" h="557529">
                <a:moveTo>
                  <a:pt x="227837" y="0"/>
                </a:moveTo>
                <a:lnTo>
                  <a:pt x="186877" y="4488"/>
                </a:lnTo>
                <a:lnTo>
                  <a:pt x="148327" y="17428"/>
                </a:lnTo>
                <a:lnTo>
                  <a:pt x="112832" y="38034"/>
                </a:lnTo>
                <a:lnTo>
                  <a:pt x="81034" y="65520"/>
                </a:lnTo>
                <a:lnTo>
                  <a:pt x="53576" y="99100"/>
                </a:lnTo>
                <a:lnTo>
                  <a:pt x="31100" y="137987"/>
                </a:lnTo>
                <a:lnTo>
                  <a:pt x="14251" y="181397"/>
                </a:lnTo>
                <a:lnTo>
                  <a:pt x="3669" y="228542"/>
                </a:lnTo>
                <a:lnTo>
                  <a:pt x="0" y="278638"/>
                </a:lnTo>
                <a:lnTo>
                  <a:pt x="3669" y="328699"/>
                </a:lnTo>
                <a:lnTo>
                  <a:pt x="14251" y="375827"/>
                </a:lnTo>
                <a:lnTo>
                  <a:pt x="31100" y="419231"/>
                </a:lnTo>
                <a:lnTo>
                  <a:pt x="53576" y="458123"/>
                </a:lnTo>
                <a:lnTo>
                  <a:pt x="81034" y="491714"/>
                </a:lnTo>
                <a:lnTo>
                  <a:pt x="112832" y="519213"/>
                </a:lnTo>
                <a:lnTo>
                  <a:pt x="148327" y="539833"/>
                </a:lnTo>
                <a:lnTo>
                  <a:pt x="186877" y="552783"/>
                </a:lnTo>
                <a:lnTo>
                  <a:pt x="227837" y="557276"/>
                </a:lnTo>
                <a:lnTo>
                  <a:pt x="268765" y="552783"/>
                </a:lnTo>
                <a:lnTo>
                  <a:pt x="307297" y="539833"/>
                </a:lnTo>
                <a:lnTo>
                  <a:pt x="342787" y="519213"/>
                </a:lnTo>
                <a:lnTo>
                  <a:pt x="374589" y="491714"/>
                </a:lnTo>
                <a:lnTo>
                  <a:pt x="402057" y="458123"/>
                </a:lnTo>
                <a:lnTo>
                  <a:pt x="424546" y="419231"/>
                </a:lnTo>
                <a:lnTo>
                  <a:pt x="441410" y="375827"/>
                </a:lnTo>
                <a:lnTo>
                  <a:pt x="452001" y="328699"/>
                </a:lnTo>
                <a:lnTo>
                  <a:pt x="455675" y="278638"/>
                </a:lnTo>
                <a:lnTo>
                  <a:pt x="452001" y="228542"/>
                </a:lnTo>
                <a:lnTo>
                  <a:pt x="441410" y="181397"/>
                </a:lnTo>
                <a:lnTo>
                  <a:pt x="424546" y="137987"/>
                </a:lnTo>
                <a:lnTo>
                  <a:pt x="402057" y="99100"/>
                </a:lnTo>
                <a:lnTo>
                  <a:pt x="374589" y="65520"/>
                </a:lnTo>
                <a:lnTo>
                  <a:pt x="342787" y="38034"/>
                </a:lnTo>
                <a:lnTo>
                  <a:pt x="307297" y="17428"/>
                </a:lnTo>
                <a:lnTo>
                  <a:pt x="268765" y="4488"/>
                </a:lnTo>
                <a:lnTo>
                  <a:pt x="227837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19200" y="3200400"/>
            <a:ext cx="455930" cy="557530"/>
          </a:xfrm>
          <a:custGeom>
            <a:avLst/>
            <a:gdLst/>
            <a:ahLst/>
            <a:cxnLst/>
            <a:rect l="l" t="t" r="r" b="b"/>
            <a:pathLst>
              <a:path w="455930" h="557529">
                <a:moveTo>
                  <a:pt x="0" y="278638"/>
                </a:moveTo>
                <a:lnTo>
                  <a:pt x="3669" y="228542"/>
                </a:lnTo>
                <a:lnTo>
                  <a:pt x="14251" y="181397"/>
                </a:lnTo>
                <a:lnTo>
                  <a:pt x="31100" y="137987"/>
                </a:lnTo>
                <a:lnTo>
                  <a:pt x="53576" y="99100"/>
                </a:lnTo>
                <a:lnTo>
                  <a:pt x="81034" y="65520"/>
                </a:lnTo>
                <a:lnTo>
                  <a:pt x="112832" y="38034"/>
                </a:lnTo>
                <a:lnTo>
                  <a:pt x="148327" y="17428"/>
                </a:lnTo>
                <a:lnTo>
                  <a:pt x="186877" y="4488"/>
                </a:lnTo>
                <a:lnTo>
                  <a:pt x="227837" y="0"/>
                </a:lnTo>
                <a:lnTo>
                  <a:pt x="268765" y="4488"/>
                </a:lnTo>
                <a:lnTo>
                  <a:pt x="307297" y="17428"/>
                </a:lnTo>
                <a:lnTo>
                  <a:pt x="342787" y="38034"/>
                </a:lnTo>
                <a:lnTo>
                  <a:pt x="374589" y="65520"/>
                </a:lnTo>
                <a:lnTo>
                  <a:pt x="402057" y="99100"/>
                </a:lnTo>
                <a:lnTo>
                  <a:pt x="424546" y="137987"/>
                </a:lnTo>
                <a:lnTo>
                  <a:pt x="441410" y="181397"/>
                </a:lnTo>
                <a:lnTo>
                  <a:pt x="452001" y="228542"/>
                </a:lnTo>
                <a:lnTo>
                  <a:pt x="455675" y="278638"/>
                </a:lnTo>
                <a:lnTo>
                  <a:pt x="452001" y="328699"/>
                </a:lnTo>
                <a:lnTo>
                  <a:pt x="441410" y="375827"/>
                </a:lnTo>
                <a:lnTo>
                  <a:pt x="424546" y="419231"/>
                </a:lnTo>
                <a:lnTo>
                  <a:pt x="402057" y="458123"/>
                </a:lnTo>
                <a:lnTo>
                  <a:pt x="374589" y="491714"/>
                </a:lnTo>
                <a:lnTo>
                  <a:pt x="342787" y="519213"/>
                </a:lnTo>
                <a:lnTo>
                  <a:pt x="307297" y="539833"/>
                </a:lnTo>
                <a:lnTo>
                  <a:pt x="268765" y="552783"/>
                </a:lnTo>
                <a:lnTo>
                  <a:pt x="227837" y="557276"/>
                </a:lnTo>
                <a:lnTo>
                  <a:pt x="186877" y="552783"/>
                </a:lnTo>
                <a:lnTo>
                  <a:pt x="148327" y="539833"/>
                </a:lnTo>
                <a:lnTo>
                  <a:pt x="112832" y="519213"/>
                </a:lnTo>
                <a:lnTo>
                  <a:pt x="81034" y="491714"/>
                </a:lnTo>
                <a:lnTo>
                  <a:pt x="53576" y="458123"/>
                </a:lnTo>
                <a:lnTo>
                  <a:pt x="31100" y="419231"/>
                </a:lnTo>
                <a:lnTo>
                  <a:pt x="14251" y="375827"/>
                </a:lnTo>
                <a:lnTo>
                  <a:pt x="3669" y="328699"/>
                </a:lnTo>
                <a:lnTo>
                  <a:pt x="0" y="278638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82953" y="3177667"/>
            <a:ext cx="33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44196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30" h="533400">
                <a:moveTo>
                  <a:pt x="227812" y="0"/>
                </a:moveTo>
                <a:lnTo>
                  <a:pt x="181899" y="5417"/>
                </a:lnTo>
                <a:lnTo>
                  <a:pt x="139137" y="20955"/>
                </a:lnTo>
                <a:lnTo>
                  <a:pt x="100439" y="45541"/>
                </a:lnTo>
                <a:lnTo>
                  <a:pt x="66724" y="78105"/>
                </a:lnTo>
                <a:lnTo>
                  <a:pt x="38906" y="117574"/>
                </a:lnTo>
                <a:lnTo>
                  <a:pt x="17902" y="162877"/>
                </a:lnTo>
                <a:lnTo>
                  <a:pt x="4628" y="212943"/>
                </a:lnTo>
                <a:lnTo>
                  <a:pt x="0" y="266700"/>
                </a:lnTo>
                <a:lnTo>
                  <a:pt x="4628" y="320456"/>
                </a:lnTo>
                <a:lnTo>
                  <a:pt x="17902" y="370522"/>
                </a:lnTo>
                <a:lnTo>
                  <a:pt x="38906" y="415825"/>
                </a:lnTo>
                <a:lnTo>
                  <a:pt x="66724" y="455295"/>
                </a:lnTo>
                <a:lnTo>
                  <a:pt x="100439" y="487858"/>
                </a:lnTo>
                <a:lnTo>
                  <a:pt x="139137" y="512445"/>
                </a:lnTo>
                <a:lnTo>
                  <a:pt x="181899" y="527982"/>
                </a:lnTo>
                <a:lnTo>
                  <a:pt x="227812" y="533400"/>
                </a:lnTo>
                <a:lnTo>
                  <a:pt x="273721" y="527982"/>
                </a:lnTo>
                <a:lnTo>
                  <a:pt x="316480" y="512445"/>
                </a:lnTo>
                <a:lnTo>
                  <a:pt x="355175" y="487858"/>
                </a:lnTo>
                <a:lnTo>
                  <a:pt x="388889" y="455295"/>
                </a:lnTo>
                <a:lnTo>
                  <a:pt x="416706" y="415825"/>
                </a:lnTo>
                <a:lnTo>
                  <a:pt x="437710" y="370522"/>
                </a:lnTo>
                <a:lnTo>
                  <a:pt x="450984" y="320456"/>
                </a:lnTo>
                <a:lnTo>
                  <a:pt x="455612" y="266700"/>
                </a:lnTo>
                <a:lnTo>
                  <a:pt x="450984" y="212943"/>
                </a:lnTo>
                <a:lnTo>
                  <a:pt x="437710" y="162877"/>
                </a:lnTo>
                <a:lnTo>
                  <a:pt x="416706" y="117574"/>
                </a:lnTo>
                <a:lnTo>
                  <a:pt x="388889" y="78105"/>
                </a:lnTo>
                <a:lnTo>
                  <a:pt x="355175" y="45541"/>
                </a:lnTo>
                <a:lnTo>
                  <a:pt x="316480" y="20955"/>
                </a:lnTo>
                <a:lnTo>
                  <a:pt x="273721" y="5417"/>
                </a:lnTo>
                <a:lnTo>
                  <a:pt x="227812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800" y="44196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30" h="533400">
                <a:moveTo>
                  <a:pt x="0" y="266700"/>
                </a:moveTo>
                <a:lnTo>
                  <a:pt x="4628" y="212943"/>
                </a:lnTo>
                <a:lnTo>
                  <a:pt x="17902" y="162877"/>
                </a:lnTo>
                <a:lnTo>
                  <a:pt x="38906" y="117574"/>
                </a:lnTo>
                <a:lnTo>
                  <a:pt x="66724" y="78105"/>
                </a:lnTo>
                <a:lnTo>
                  <a:pt x="100439" y="45541"/>
                </a:lnTo>
                <a:lnTo>
                  <a:pt x="139137" y="20955"/>
                </a:lnTo>
                <a:lnTo>
                  <a:pt x="181899" y="5417"/>
                </a:lnTo>
                <a:lnTo>
                  <a:pt x="227812" y="0"/>
                </a:lnTo>
                <a:lnTo>
                  <a:pt x="273721" y="5417"/>
                </a:lnTo>
                <a:lnTo>
                  <a:pt x="316480" y="20954"/>
                </a:lnTo>
                <a:lnTo>
                  <a:pt x="355175" y="45541"/>
                </a:lnTo>
                <a:lnTo>
                  <a:pt x="388889" y="78104"/>
                </a:lnTo>
                <a:lnTo>
                  <a:pt x="416706" y="117574"/>
                </a:lnTo>
                <a:lnTo>
                  <a:pt x="437710" y="162877"/>
                </a:lnTo>
                <a:lnTo>
                  <a:pt x="450984" y="212943"/>
                </a:lnTo>
                <a:lnTo>
                  <a:pt x="455612" y="266700"/>
                </a:lnTo>
                <a:lnTo>
                  <a:pt x="450984" y="320456"/>
                </a:lnTo>
                <a:lnTo>
                  <a:pt x="437710" y="370522"/>
                </a:lnTo>
                <a:lnTo>
                  <a:pt x="416706" y="415825"/>
                </a:lnTo>
                <a:lnTo>
                  <a:pt x="388889" y="455294"/>
                </a:lnTo>
                <a:lnTo>
                  <a:pt x="355175" y="487858"/>
                </a:lnTo>
                <a:lnTo>
                  <a:pt x="316480" y="512444"/>
                </a:lnTo>
                <a:lnTo>
                  <a:pt x="273721" y="527982"/>
                </a:lnTo>
                <a:lnTo>
                  <a:pt x="227812" y="533400"/>
                </a:lnTo>
                <a:lnTo>
                  <a:pt x="181899" y="527982"/>
                </a:lnTo>
                <a:lnTo>
                  <a:pt x="139137" y="512445"/>
                </a:lnTo>
                <a:lnTo>
                  <a:pt x="100439" y="487858"/>
                </a:lnTo>
                <a:lnTo>
                  <a:pt x="66724" y="455295"/>
                </a:lnTo>
                <a:lnTo>
                  <a:pt x="38906" y="415825"/>
                </a:lnTo>
                <a:lnTo>
                  <a:pt x="17902" y="370522"/>
                </a:lnTo>
                <a:lnTo>
                  <a:pt x="4628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4888" y="4385005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1812" y="3581400"/>
            <a:ext cx="762635" cy="914400"/>
          </a:xfrm>
          <a:custGeom>
            <a:avLst/>
            <a:gdLst/>
            <a:ahLst/>
            <a:cxnLst/>
            <a:rect l="l" t="t" r="r" b="b"/>
            <a:pathLst>
              <a:path w="762635" h="914400">
                <a:moveTo>
                  <a:pt x="762063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76400" y="3429000"/>
            <a:ext cx="1370330" cy="2209800"/>
          </a:xfrm>
          <a:custGeom>
            <a:avLst/>
            <a:gdLst/>
            <a:ahLst/>
            <a:cxnLst/>
            <a:rect l="l" t="t" r="r" b="b"/>
            <a:pathLst>
              <a:path w="1370330" h="2209800">
                <a:moveTo>
                  <a:pt x="0" y="0"/>
                </a:moveTo>
                <a:lnTo>
                  <a:pt x="1370076" y="22098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2000" y="4800600"/>
            <a:ext cx="2360930" cy="914400"/>
          </a:xfrm>
          <a:custGeom>
            <a:avLst/>
            <a:gdLst/>
            <a:ahLst/>
            <a:cxnLst/>
            <a:rect l="l" t="t" r="r" b="b"/>
            <a:pathLst>
              <a:path w="2360930" h="914400">
                <a:moveTo>
                  <a:pt x="0" y="0"/>
                </a:moveTo>
                <a:lnTo>
                  <a:pt x="2360676" y="9144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63700" y="3581400"/>
            <a:ext cx="1230630" cy="2209800"/>
          </a:xfrm>
          <a:custGeom>
            <a:avLst/>
            <a:gdLst/>
            <a:ahLst/>
            <a:cxnLst/>
            <a:rect l="l" t="t" r="r" b="b"/>
            <a:pathLst>
              <a:path w="1230630" h="2209800">
                <a:moveTo>
                  <a:pt x="1230376" y="0"/>
                </a:moveTo>
                <a:lnTo>
                  <a:pt x="0" y="22098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02051" y="3505200"/>
            <a:ext cx="609600" cy="990600"/>
          </a:xfrm>
          <a:custGeom>
            <a:avLst/>
            <a:gdLst/>
            <a:ahLst/>
            <a:cxnLst/>
            <a:rect l="l" t="t" r="r" b="b"/>
            <a:pathLst>
              <a:path w="609600" h="990600">
                <a:moveTo>
                  <a:pt x="0" y="0"/>
                </a:moveTo>
                <a:lnTo>
                  <a:pt x="609600" y="9906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76400" y="4876800"/>
            <a:ext cx="1992630" cy="990600"/>
          </a:xfrm>
          <a:custGeom>
            <a:avLst/>
            <a:gdLst/>
            <a:ahLst/>
            <a:cxnLst/>
            <a:rect l="l" t="t" r="r" b="b"/>
            <a:pathLst>
              <a:path w="1992629" h="990600">
                <a:moveTo>
                  <a:pt x="1992376" y="0"/>
                </a:moveTo>
                <a:lnTo>
                  <a:pt x="0" y="9906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47800" y="3786123"/>
            <a:ext cx="1905" cy="1929130"/>
          </a:xfrm>
          <a:custGeom>
            <a:avLst/>
            <a:gdLst/>
            <a:ahLst/>
            <a:cxnLst/>
            <a:rect l="l" t="t" r="r" b="b"/>
            <a:pathLst>
              <a:path w="1905" h="1929129">
                <a:moveTo>
                  <a:pt x="1650" y="0"/>
                </a:moveTo>
                <a:lnTo>
                  <a:pt x="0" y="1928876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24226" y="3200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711" y="0"/>
                </a:moveTo>
                <a:lnTo>
                  <a:pt x="181828" y="5417"/>
                </a:lnTo>
                <a:lnTo>
                  <a:pt x="139088" y="20954"/>
                </a:lnTo>
                <a:lnTo>
                  <a:pt x="100409" y="45541"/>
                </a:lnTo>
                <a:lnTo>
                  <a:pt x="66706" y="78104"/>
                </a:lnTo>
                <a:lnTo>
                  <a:pt x="38897" y="117574"/>
                </a:lnTo>
                <a:lnTo>
                  <a:pt x="17899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899" y="370522"/>
                </a:lnTo>
                <a:lnTo>
                  <a:pt x="38897" y="415825"/>
                </a:lnTo>
                <a:lnTo>
                  <a:pt x="66706" y="455295"/>
                </a:lnTo>
                <a:lnTo>
                  <a:pt x="100409" y="487858"/>
                </a:lnTo>
                <a:lnTo>
                  <a:pt x="139088" y="512445"/>
                </a:lnTo>
                <a:lnTo>
                  <a:pt x="181828" y="527982"/>
                </a:lnTo>
                <a:lnTo>
                  <a:pt x="227711" y="533400"/>
                </a:lnTo>
                <a:lnTo>
                  <a:pt x="273635" y="527982"/>
                </a:lnTo>
                <a:lnTo>
                  <a:pt x="316406" y="512445"/>
                </a:lnTo>
                <a:lnTo>
                  <a:pt x="355108" y="487858"/>
                </a:lnTo>
                <a:lnTo>
                  <a:pt x="388826" y="455295"/>
                </a:lnTo>
                <a:lnTo>
                  <a:pt x="416644" y="415825"/>
                </a:lnTo>
                <a:lnTo>
                  <a:pt x="437647" y="370522"/>
                </a:lnTo>
                <a:lnTo>
                  <a:pt x="450921" y="320456"/>
                </a:lnTo>
                <a:lnTo>
                  <a:pt x="455549" y="266700"/>
                </a:lnTo>
                <a:lnTo>
                  <a:pt x="450921" y="212943"/>
                </a:lnTo>
                <a:lnTo>
                  <a:pt x="437647" y="162877"/>
                </a:lnTo>
                <a:lnTo>
                  <a:pt x="416644" y="117574"/>
                </a:lnTo>
                <a:lnTo>
                  <a:pt x="388826" y="78104"/>
                </a:lnTo>
                <a:lnTo>
                  <a:pt x="355108" y="45541"/>
                </a:lnTo>
                <a:lnTo>
                  <a:pt x="316406" y="20954"/>
                </a:lnTo>
                <a:lnTo>
                  <a:pt x="273635" y="5417"/>
                </a:lnTo>
                <a:lnTo>
                  <a:pt x="227711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24226" y="3200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899" y="162877"/>
                </a:lnTo>
                <a:lnTo>
                  <a:pt x="38897" y="117574"/>
                </a:lnTo>
                <a:lnTo>
                  <a:pt x="66706" y="78104"/>
                </a:lnTo>
                <a:lnTo>
                  <a:pt x="100409" y="45541"/>
                </a:lnTo>
                <a:lnTo>
                  <a:pt x="139088" y="20954"/>
                </a:lnTo>
                <a:lnTo>
                  <a:pt x="181828" y="5417"/>
                </a:lnTo>
                <a:lnTo>
                  <a:pt x="227711" y="0"/>
                </a:lnTo>
                <a:lnTo>
                  <a:pt x="273635" y="5417"/>
                </a:lnTo>
                <a:lnTo>
                  <a:pt x="316406" y="20954"/>
                </a:lnTo>
                <a:lnTo>
                  <a:pt x="355108" y="45541"/>
                </a:lnTo>
                <a:lnTo>
                  <a:pt x="388826" y="78104"/>
                </a:lnTo>
                <a:lnTo>
                  <a:pt x="416644" y="117574"/>
                </a:lnTo>
                <a:lnTo>
                  <a:pt x="437647" y="162877"/>
                </a:lnTo>
                <a:lnTo>
                  <a:pt x="450921" y="212943"/>
                </a:lnTo>
                <a:lnTo>
                  <a:pt x="455549" y="266700"/>
                </a:lnTo>
                <a:lnTo>
                  <a:pt x="450921" y="320456"/>
                </a:lnTo>
                <a:lnTo>
                  <a:pt x="437647" y="370522"/>
                </a:lnTo>
                <a:lnTo>
                  <a:pt x="416644" y="415825"/>
                </a:lnTo>
                <a:lnTo>
                  <a:pt x="388826" y="455294"/>
                </a:lnTo>
                <a:lnTo>
                  <a:pt x="355108" y="487858"/>
                </a:lnTo>
                <a:lnTo>
                  <a:pt x="316406" y="512444"/>
                </a:lnTo>
                <a:lnTo>
                  <a:pt x="273635" y="527982"/>
                </a:lnTo>
                <a:lnTo>
                  <a:pt x="227711" y="533400"/>
                </a:lnTo>
                <a:lnTo>
                  <a:pt x="181828" y="527982"/>
                </a:lnTo>
                <a:lnTo>
                  <a:pt x="139088" y="512445"/>
                </a:lnTo>
                <a:lnTo>
                  <a:pt x="100409" y="487858"/>
                </a:lnTo>
                <a:lnTo>
                  <a:pt x="66706" y="455295"/>
                </a:lnTo>
                <a:lnTo>
                  <a:pt x="38897" y="415825"/>
                </a:lnTo>
                <a:lnTo>
                  <a:pt x="17899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874391" y="3165424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54425" y="44196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7" y="0"/>
                </a:moveTo>
                <a:lnTo>
                  <a:pt x="181913" y="5417"/>
                </a:lnTo>
                <a:lnTo>
                  <a:pt x="139142" y="20955"/>
                </a:lnTo>
                <a:lnTo>
                  <a:pt x="100440" y="45541"/>
                </a:lnTo>
                <a:lnTo>
                  <a:pt x="66722" y="78105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7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5"/>
                </a:lnTo>
                <a:lnTo>
                  <a:pt x="355179" y="45541"/>
                </a:lnTo>
                <a:lnTo>
                  <a:pt x="316480" y="20955"/>
                </a:lnTo>
                <a:lnTo>
                  <a:pt x="273726" y="5417"/>
                </a:lnTo>
                <a:lnTo>
                  <a:pt x="227837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54425" y="44196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5"/>
                </a:lnTo>
                <a:lnTo>
                  <a:pt x="100440" y="45541"/>
                </a:lnTo>
                <a:lnTo>
                  <a:pt x="139142" y="20955"/>
                </a:lnTo>
                <a:lnTo>
                  <a:pt x="181913" y="5417"/>
                </a:lnTo>
                <a:lnTo>
                  <a:pt x="227837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4"/>
                </a:lnTo>
                <a:lnTo>
                  <a:pt x="355179" y="487858"/>
                </a:lnTo>
                <a:lnTo>
                  <a:pt x="316480" y="512444"/>
                </a:lnTo>
                <a:lnTo>
                  <a:pt x="273726" y="527982"/>
                </a:lnTo>
                <a:lnTo>
                  <a:pt x="227837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704971" y="4385005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19200" y="56388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30" h="533400">
                <a:moveTo>
                  <a:pt x="227837" y="0"/>
                </a:moveTo>
                <a:lnTo>
                  <a:pt x="181913" y="5418"/>
                </a:lnTo>
                <a:lnTo>
                  <a:pt x="139142" y="20958"/>
                </a:lnTo>
                <a:lnTo>
                  <a:pt x="100440" y="45548"/>
                </a:lnTo>
                <a:lnTo>
                  <a:pt x="66722" y="78114"/>
                </a:lnTo>
                <a:lnTo>
                  <a:pt x="38904" y="117585"/>
                </a:lnTo>
                <a:lnTo>
                  <a:pt x="17901" y="162888"/>
                </a:lnTo>
                <a:lnTo>
                  <a:pt x="4627" y="212950"/>
                </a:lnTo>
                <a:lnTo>
                  <a:pt x="0" y="266700"/>
                </a:lnTo>
                <a:lnTo>
                  <a:pt x="4627" y="320449"/>
                </a:lnTo>
                <a:lnTo>
                  <a:pt x="17901" y="370511"/>
                </a:lnTo>
                <a:lnTo>
                  <a:pt x="38904" y="415814"/>
                </a:lnTo>
                <a:lnTo>
                  <a:pt x="66722" y="455285"/>
                </a:lnTo>
                <a:lnTo>
                  <a:pt x="100440" y="487851"/>
                </a:lnTo>
                <a:lnTo>
                  <a:pt x="139142" y="512441"/>
                </a:lnTo>
                <a:lnTo>
                  <a:pt x="181913" y="527981"/>
                </a:lnTo>
                <a:lnTo>
                  <a:pt x="227837" y="533400"/>
                </a:lnTo>
                <a:lnTo>
                  <a:pt x="273726" y="527981"/>
                </a:lnTo>
                <a:lnTo>
                  <a:pt x="316480" y="512441"/>
                </a:lnTo>
                <a:lnTo>
                  <a:pt x="355179" y="487851"/>
                </a:lnTo>
                <a:lnTo>
                  <a:pt x="388905" y="455285"/>
                </a:lnTo>
                <a:lnTo>
                  <a:pt x="416738" y="415814"/>
                </a:lnTo>
                <a:lnTo>
                  <a:pt x="437757" y="370511"/>
                </a:lnTo>
                <a:lnTo>
                  <a:pt x="451042" y="320449"/>
                </a:lnTo>
                <a:lnTo>
                  <a:pt x="455675" y="266700"/>
                </a:lnTo>
                <a:lnTo>
                  <a:pt x="451042" y="212950"/>
                </a:lnTo>
                <a:lnTo>
                  <a:pt x="437757" y="162888"/>
                </a:lnTo>
                <a:lnTo>
                  <a:pt x="416738" y="117585"/>
                </a:lnTo>
                <a:lnTo>
                  <a:pt x="388905" y="78114"/>
                </a:lnTo>
                <a:lnTo>
                  <a:pt x="355179" y="45548"/>
                </a:lnTo>
                <a:lnTo>
                  <a:pt x="316480" y="20958"/>
                </a:lnTo>
                <a:lnTo>
                  <a:pt x="273726" y="5418"/>
                </a:lnTo>
                <a:lnTo>
                  <a:pt x="227837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19200" y="56388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30" h="533400">
                <a:moveTo>
                  <a:pt x="0" y="266700"/>
                </a:moveTo>
                <a:lnTo>
                  <a:pt x="4627" y="212950"/>
                </a:lnTo>
                <a:lnTo>
                  <a:pt x="17901" y="162888"/>
                </a:lnTo>
                <a:lnTo>
                  <a:pt x="38904" y="117585"/>
                </a:lnTo>
                <a:lnTo>
                  <a:pt x="66722" y="78114"/>
                </a:lnTo>
                <a:lnTo>
                  <a:pt x="100440" y="45548"/>
                </a:lnTo>
                <a:lnTo>
                  <a:pt x="139142" y="20958"/>
                </a:lnTo>
                <a:lnTo>
                  <a:pt x="181913" y="5418"/>
                </a:lnTo>
                <a:lnTo>
                  <a:pt x="227837" y="0"/>
                </a:lnTo>
                <a:lnTo>
                  <a:pt x="273726" y="5418"/>
                </a:lnTo>
                <a:lnTo>
                  <a:pt x="316480" y="20958"/>
                </a:lnTo>
                <a:lnTo>
                  <a:pt x="355179" y="45548"/>
                </a:lnTo>
                <a:lnTo>
                  <a:pt x="388905" y="78114"/>
                </a:lnTo>
                <a:lnTo>
                  <a:pt x="416738" y="117585"/>
                </a:lnTo>
                <a:lnTo>
                  <a:pt x="437757" y="162888"/>
                </a:lnTo>
                <a:lnTo>
                  <a:pt x="451042" y="212950"/>
                </a:lnTo>
                <a:lnTo>
                  <a:pt x="455675" y="266700"/>
                </a:lnTo>
                <a:lnTo>
                  <a:pt x="451042" y="320449"/>
                </a:lnTo>
                <a:lnTo>
                  <a:pt x="437757" y="370511"/>
                </a:lnTo>
                <a:lnTo>
                  <a:pt x="416738" y="415814"/>
                </a:lnTo>
                <a:lnTo>
                  <a:pt x="388905" y="455285"/>
                </a:lnTo>
                <a:lnTo>
                  <a:pt x="355179" y="487851"/>
                </a:lnTo>
                <a:lnTo>
                  <a:pt x="316480" y="512441"/>
                </a:lnTo>
                <a:lnTo>
                  <a:pt x="273726" y="527981"/>
                </a:lnTo>
                <a:lnTo>
                  <a:pt x="227837" y="533400"/>
                </a:lnTo>
                <a:lnTo>
                  <a:pt x="181913" y="527981"/>
                </a:lnTo>
                <a:lnTo>
                  <a:pt x="139142" y="512441"/>
                </a:lnTo>
                <a:lnTo>
                  <a:pt x="100440" y="487851"/>
                </a:lnTo>
                <a:lnTo>
                  <a:pt x="66722" y="455285"/>
                </a:lnTo>
                <a:lnTo>
                  <a:pt x="38904" y="415814"/>
                </a:lnTo>
                <a:lnTo>
                  <a:pt x="17901" y="370511"/>
                </a:lnTo>
                <a:lnTo>
                  <a:pt x="4627" y="320449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95146" y="5604459"/>
            <a:ext cx="3054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19400" y="56388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7" y="0"/>
                </a:moveTo>
                <a:lnTo>
                  <a:pt x="181913" y="5418"/>
                </a:lnTo>
                <a:lnTo>
                  <a:pt x="139142" y="20958"/>
                </a:lnTo>
                <a:lnTo>
                  <a:pt x="100440" y="45548"/>
                </a:lnTo>
                <a:lnTo>
                  <a:pt x="66722" y="78114"/>
                </a:lnTo>
                <a:lnTo>
                  <a:pt x="38904" y="117585"/>
                </a:lnTo>
                <a:lnTo>
                  <a:pt x="17901" y="162888"/>
                </a:lnTo>
                <a:lnTo>
                  <a:pt x="4627" y="212950"/>
                </a:lnTo>
                <a:lnTo>
                  <a:pt x="0" y="266700"/>
                </a:lnTo>
                <a:lnTo>
                  <a:pt x="4627" y="320449"/>
                </a:lnTo>
                <a:lnTo>
                  <a:pt x="17901" y="370511"/>
                </a:lnTo>
                <a:lnTo>
                  <a:pt x="38904" y="415814"/>
                </a:lnTo>
                <a:lnTo>
                  <a:pt x="66722" y="455285"/>
                </a:lnTo>
                <a:lnTo>
                  <a:pt x="100440" y="487851"/>
                </a:lnTo>
                <a:lnTo>
                  <a:pt x="139142" y="512441"/>
                </a:lnTo>
                <a:lnTo>
                  <a:pt x="181913" y="527981"/>
                </a:lnTo>
                <a:lnTo>
                  <a:pt x="227837" y="533400"/>
                </a:lnTo>
                <a:lnTo>
                  <a:pt x="273726" y="527981"/>
                </a:lnTo>
                <a:lnTo>
                  <a:pt x="316480" y="512441"/>
                </a:lnTo>
                <a:lnTo>
                  <a:pt x="355179" y="487851"/>
                </a:lnTo>
                <a:lnTo>
                  <a:pt x="388905" y="455285"/>
                </a:lnTo>
                <a:lnTo>
                  <a:pt x="416738" y="415814"/>
                </a:lnTo>
                <a:lnTo>
                  <a:pt x="437757" y="370511"/>
                </a:lnTo>
                <a:lnTo>
                  <a:pt x="451042" y="320449"/>
                </a:lnTo>
                <a:lnTo>
                  <a:pt x="455675" y="266700"/>
                </a:lnTo>
                <a:lnTo>
                  <a:pt x="451042" y="212950"/>
                </a:lnTo>
                <a:lnTo>
                  <a:pt x="437757" y="162888"/>
                </a:lnTo>
                <a:lnTo>
                  <a:pt x="416738" y="117585"/>
                </a:lnTo>
                <a:lnTo>
                  <a:pt x="388905" y="78114"/>
                </a:lnTo>
                <a:lnTo>
                  <a:pt x="355179" y="45548"/>
                </a:lnTo>
                <a:lnTo>
                  <a:pt x="316480" y="20958"/>
                </a:lnTo>
                <a:lnTo>
                  <a:pt x="273726" y="5418"/>
                </a:lnTo>
                <a:lnTo>
                  <a:pt x="227837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19400" y="56388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50"/>
                </a:lnTo>
                <a:lnTo>
                  <a:pt x="17901" y="162888"/>
                </a:lnTo>
                <a:lnTo>
                  <a:pt x="38904" y="117585"/>
                </a:lnTo>
                <a:lnTo>
                  <a:pt x="66722" y="78114"/>
                </a:lnTo>
                <a:lnTo>
                  <a:pt x="100440" y="45548"/>
                </a:lnTo>
                <a:lnTo>
                  <a:pt x="139142" y="20958"/>
                </a:lnTo>
                <a:lnTo>
                  <a:pt x="181913" y="5418"/>
                </a:lnTo>
                <a:lnTo>
                  <a:pt x="227837" y="0"/>
                </a:lnTo>
                <a:lnTo>
                  <a:pt x="273726" y="5418"/>
                </a:lnTo>
                <a:lnTo>
                  <a:pt x="316480" y="20958"/>
                </a:lnTo>
                <a:lnTo>
                  <a:pt x="355179" y="45548"/>
                </a:lnTo>
                <a:lnTo>
                  <a:pt x="388905" y="78114"/>
                </a:lnTo>
                <a:lnTo>
                  <a:pt x="416738" y="117585"/>
                </a:lnTo>
                <a:lnTo>
                  <a:pt x="437757" y="162888"/>
                </a:lnTo>
                <a:lnTo>
                  <a:pt x="451042" y="212950"/>
                </a:lnTo>
                <a:lnTo>
                  <a:pt x="455675" y="266700"/>
                </a:lnTo>
                <a:lnTo>
                  <a:pt x="451042" y="320449"/>
                </a:lnTo>
                <a:lnTo>
                  <a:pt x="437757" y="370511"/>
                </a:lnTo>
                <a:lnTo>
                  <a:pt x="416738" y="415814"/>
                </a:lnTo>
                <a:lnTo>
                  <a:pt x="388905" y="455285"/>
                </a:lnTo>
                <a:lnTo>
                  <a:pt x="355179" y="487851"/>
                </a:lnTo>
                <a:lnTo>
                  <a:pt x="316480" y="512441"/>
                </a:lnTo>
                <a:lnTo>
                  <a:pt x="273726" y="527981"/>
                </a:lnTo>
                <a:lnTo>
                  <a:pt x="227837" y="533400"/>
                </a:lnTo>
                <a:lnTo>
                  <a:pt x="181913" y="527981"/>
                </a:lnTo>
                <a:lnTo>
                  <a:pt x="139142" y="512441"/>
                </a:lnTo>
                <a:lnTo>
                  <a:pt x="100440" y="487851"/>
                </a:lnTo>
                <a:lnTo>
                  <a:pt x="66722" y="455285"/>
                </a:lnTo>
                <a:lnTo>
                  <a:pt x="38904" y="415814"/>
                </a:lnTo>
                <a:lnTo>
                  <a:pt x="17901" y="370511"/>
                </a:lnTo>
                <a:lnTo>
                  <a:pt x="4627" y="320449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883535" y="5604459"/>
            <a:ext cx="33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0090" y="1057783"/>
            <a:ext cx="38481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000099"/>
                </a:solidFill>
                <a:latin typeface="Microsoft YaHei"/>
                <a:cs typeface="Microsoft YaHei"/>
              </a:rPr>
              <a:t>定义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:</a:t>
            </a:r>
            <a:r>
              <a:rPr dirty="0" sz="3600" spc="10" b="1">
                <a:solidFill>
                  <a:srgbClr val="000099"/>
                </a:solidFill>
                <a:latin typeface="Microsoft YaHei"/>
                <a:cs typeface="Microsoft YaHei"/>
              </a:rPr>
              <a:t>矩阵的元素为</a:t>
            </a:r>
            <a:endParaRPr sz="3600">
              <a:latin typeface="Microsoft YaHei"/>
              <a:cs typeface="Microsoft YaHe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502022" y="3282747"/>
          <a:ext cx="4086225" cy="323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/>
                <a:gridCol w="679450"/>
                <a:gridCol w="679450"/>
                <a:gridCol w="679450"/>
                <a:gridCol w="679450"/>
                <a:gridCol w="679450"/>
              </a:tblGrid>
              <a:tr h="538038"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7909"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13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7909"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13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6459">
                <a:tc>
                  <a:txBody>
                    <a:bodyPr/>
                    <a:lstStyle/>
                    <a:p>
                      <a:pPr algn="ctr">
                        <a:lnSpc>
                          <a:spcPts val="412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2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2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2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2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12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7961"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7961"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135"/>
                        </a:lnSpc>
                      </a:pPr>
                      <a:r>
                        <a:rPr dirty="0" sz="36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066"/>
            <a:ext cx="3698240" cy="13976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3600" spc="10" b="1">
                <a:solidFill>
                  <a:srgbClr val="000099"/>
                </a:solidFill>
                <a:latin typeface="Microsoft YaHei"/>
                <a:cs typeface="Microsoft YaHei"/>
              </a:rPr>
              <a:t>有向图的邻接矩阵 为非对称矩阵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2200529"/>
            <a:ext cx="1312545" cy="702945"/>
          </a:xfrm>
          <a:custGeom>
            <a:avLst/>
            <a:gdLst/>
            <a:ahLst/>
            <a:cxnLst/>
            <a:rect l="l" t="t" r="r" b="b"/>
            <a:pathLst>
              <a:path w="1312545" h="702944">
                <a:moveTo>
                  <a:pt x="94411" y="609854"/>
                </a:moveTo>
                <a:lnTo>
                  <a:pt x="0" y="702945"/>
                </a:lnTo>
                <a:lnTo>
                  <a:pt x="130073" y="677291"/>
                </a:lnTo>
                <a:lnTo>
                  <a:pt x="121342" y="660781"/>
                </a:lnTo>
                <a:lnTo>
                  <a:pt x="106959" y="660781"/>
                </a:lnTo>
                <a:lnTo>
                  <a:pt x="95072" y="638301"/>
                </a:lnTo>
                <a:lnTo>
                  <a:pt x="106309" y="632352"/>
                </a:lnTo>
                <a:lnTo>
                  <a:pt x="94411" y="609854"/>
                </a:lnTo>
                <a:close/>
              </a:path>
              <a:path w="1312545" h="702944">
                <a:moveTo>
                  <a:pt x="106309" y="632352"/>
                </a:moveTo>
                <a:lnTo>
                  <a:pt x="95072" y="638301"/>
                </a:lnTo>
                <a:lnTo>
                  <a:pt x="106959" y="660781"/>
                </a:lnTo>
                <a:lnTo>
                  <a:pt x="118196" y="654831"/>
                </a:lnTo>
                <a:lnTo>
                  <a:pt x="106309" y="632352"/>
                </a:lnTo>
                <a:close/>
              </a:path>
              <a:path w="1312545" h="702944">
                <a:moveTo>
                  <a:pt x="118196" y="654831"/>
                </a:moveTo>
                <a:lnTo>
                  <a:pt x="106959" y="660781"/>
                </a:lnTo>
                <a:lnTo>
                  <a:pt x="121342" y="660781"/>
                </a:lnTo>
                <a:lnTo>
                  <a:pt x="118196" y="654831"/>
                </a:lnTo>
                <a:close/>
              </a:path>
              <a:path w="1312545" h="702944">
                <a:moveTo>
                  <a:pt x="1300733" y="0"/>
                </a:moveTo>
                <a:lnTo>
                  <a:pt x="106309" y="632352"/>
                </a:lnTo>
                <a:lnTo>
                  <a:pt x="118196" y="654831"/>
                </a:lnTo>
                <a:lnTo>
                  <a:pt x="1312545" y="22479"/>
                </a:lnTo>
                <a:lnTo>
                  <a:pt x="1300733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2985" y="3343147"/>
            <a:ext cx="474980" cy="703580"/>
          </a:xfrm>
          <a:custGeom>
            <a:avLst/>
            <a:gdLst/>
            <a:ahLst/>
            <a:cxnLst/>
            <a:rect l="l" t="t" r="r" b="b"/>
            <a:pathLst>
              <a:path w="474980" h="703579">
                <a:moveTo>
                  <a:pt x="393859" y="604755"/>
                </a:moveTo>
                <a:lnTo>
                  <a:pt x="372706" y="618870"/>
                </a:lnTo>
                <a:lnTo>
                  <a:pt x="474814" y="703326"/>
                </a:lnTo>
                <a:lnTo>
                  <a:pt x="447917" y="615314"/>
                </a:lnTo>
                <a:lnTo>
                  <a:pt x="400900" y="615314"/>
                </a:lnTo>
                <a:lnTo>
                  <a:pt x="393859" y="604755"/>
                </a:lnTo>
                <a:close/>
              </a:path>
              <a:path w="474980" h="703579">
                <a:moveTo>
                  <a:pt x="414955" y="590677"/>
                </a:moveTo>
                <a:lnTo>
                  <a:pt x="393859" y="604755"/>
                </a:lnTo>
                <a:lnTo>
                  <a:pt x="400900" y="615314"/>
                </a:lnTo>
                <a:lnTo>
                  <a:pt x="421982" y="601218"/>
                </a:lnTo>
                <a:lnTo>
                  <a:pt x="414955" y="590677"/>
                </a:lnTo>
                <a:close/>
              </a:path>
              <a:path w="474980" h="703579">
                <a:moveTo>
                  <a:pt x="436079" y="576579"/>
                </a:moveTo>
                <a:lnTo>
                  <a:pt x="414955" y="590677"/>
                </a:lnTo>
                <a:lnTo>
                  <a:pt x="421982" y="601218"/>
                </a:lnTo>
                <a:lnTo>
                  <a:pt x="400900" y="615314"/>
                </a:lnTo>
                <a:lnTo>
                  <a:pt x="447917" y="615314"/>
                </a:lnTo>
                <a:lnTo>
                  <a:pt x="436079" y="576579"/>
                </a:lnTo>
                <a:close/>
              </a:path>
              <a:path w="474980" h="703579">
                <a:moveTo>
                  <a:pt x="21132" y="0"/>
                </a:moveTo>
                <a:lnTo>
                  <a:pt x="0" y="14097"/>
                </a:lnTo>
                <a:lnTo>
                  <a:pt x="393859" y="604755"/>
                </a:lnTo>
                <a:lnTo>
                  <a:pt x="414955" y="590677"/>
                </a:lnTo>
                <a:lnTo>
                  <a:pt x="21132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92300" y="4008373"/>
            <a:ext cx="927100" cy="76200"/>
          </a:xfrm>
          <a:custGeom>
            <a:avLst/>
            <a:gdLst/>
            <a:ahLst/>
            <a:cxnLst/>
            <a:rect l="l" t="t" r="r" b="b"/>
            <a:pathLst>
              <a:path w="927100" h="76200">
                <a:moveTo>
                  <a:pt x="800100" y="0"/>
                </a:moveTo>
                <a:lnTo>
                  <a:pt x="800100" y="76200"/>
                </a:lnTo>
                <a:lnTo>
                  <a:pt x="884766" y="50800"/>
                </a:lnTo>
                <a:lnTo>
                  <a:pt x="812800" y="50800"/>
                </a:lnTo>
                <a:lnTo>
                  <a:pt x="812800" y="25400"/>
                </a:lnTo>
                <a:lnTo>
                  <a:pt x="884766" y="25400"/>
                </a:lnTo>
                <a:lnTo>
                  <a:pt x="800100" y="0"/>
                </a:lnTo>
                <a:close/>
              </a:path>
              <a:path w="927100" h="76200">
                <a:moveTo>
                  <a:pt x="8001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800100" y="50800"/>
                </a:lnTo>
                <a:lnTo>
                  <a:pt x="800100" y="25400"/>
                </a:lnTo>
                <a:close/>
              </a:path>
              <a:path w="927100" h="76200">
                <a:moveTo>
                  <a:pt x="884766" y="25400"/>
                </a:moveTo>
                <a:lnTo>
                  <a:pt x="812800" y="25400"/>
                </a:lnTo>
                <a:lnTo>
                  <a:pt x="812800" y="50800"/>
                </a:lnTo>
                <a:lnTo>
                  <a:pt x="884766" y="50800"/>
                </a:lnTo>
                <a:lnTo>
                  <a:pt x="927100" y="38100"/>
                </a:lnTo>
                <a:lnTo>
                  <a:pt x="884766" y="254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14600" y="2446273"/>
            <a:ext cx="549910" cy="1388110"/>
          </a:xfrm>
          <a:custGeom>
            <a:avLst/>
            <a:gdLst/>
            <a:ahLst/>
            <a:cxnLst/>
            <a:rect l="l" t="t" r="r" b="b"/>
            <a:pathLst>
              <a:path w="549910" h="1388110">
                <a:moveTo>
                  <a:pt x="57828" y="113850"/>
                </a:moveTo>
                <a:lnTo>
                  <a:pt x="34172" y="123033"/>
                </a:lnTo>
                <a:lnTo>
                  <a:pt x="526161" y="1388109"/>
                </a:lnTo>
                <a:lnTo>
                  <a:pt x="549782" y="1378839"/>
                </a:lnTo>
                <a:lnTo>
                  <a:pt x="57828" y="113850"/>
                </a:lnTo>
                <a:close/>
              </a:path>
              <a:path w="549910" h="1388110">
                <a:moveTo>
                  <a:pt x="0" y="0"/>
                </a:moveTo>
                <a:lnTo>
                  <a:pt x="10541" y="132206"/>
                </a:lnTo>
                <a:lnTo>
                  <a:pt x="34172" y="123033"/>
                </a:lnTo>
                <a:lnTo>
                  <a:pt x="29591" y="111251"/>
                </a:lnTo>
                <a:lnTo>
                  <a:pt x="53212" y="101980"/>
                </a:lnTo>
                <a:lnTo>
                  <a:pt x="79456" y="101980"/>
                </a:lnTo>
                <a:lnTo>
                  <a:pt x="0" y="0"/>
                </a:lnTo>
                <a:close/>
              </a:path>
              <a:path w="549910" h="1388110">
                <a:moveTo>
                  <a:pt x="53212" y="101980"/>
                </a:moveTo>
                <a:lnTo>
                  <a:pt x="29591" y="111251"/>
                </a:lnTo>
                <a:lnTo>
                  <a:pt x="34172" y="123033"/>
                </a:lnTo>
                <a:lnTo>
                  <a:pt x="57828" y="113850"/>
                </a:lnTo>
                <a:lnTo>
                  <a:pt x="53212" y="101980"/>
                </a:lnTo>
                <a:close/>
              </a:path>
              <a:path w="549910" h="1388110">
                <a:moveTo>
                  <a:pt x="79456" y="101980"/>
                </a:moveTo>
                <a:lnTo>
                  <a:pt x="53212" y="101980"/>
                </a:lnTo>
                <a:lnTo>
                  <a:pt x="57828" y="113850"/>
                </a:lnTo>
                <a:lnTo>
                  <a:pt x="81533" y="104648"/>
                </a:lnTo>
                <a:lnTo>
                  <a:pt x="79456" y="10198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73527" y="2200401"/>
            <a:ext cx="1236980" cy="703580"/>
          </a:xfrm>
          <a:custGeom>
            <a:avLst/>
            <a:gdLst/>
            <a:ahLst/>
            <a:cxnLst/>
            <a:rect l="l" t="t" r="r" b="b"/>
            <a:pathLst>
              <a:path w="1236979" h="703580">
                <a:moveTo>
                  <a:pt x="1119567" y="651863"/>
                </a:moveTo>
                <a:lnTo>
                  <a:pt x="1107059" y="674115"/>
                </a:lnTo>
                <a:lnTo>
                  <a:pt x="1236472" y="703072"/>
                </a:lnTo>
                <a:lnTo>
                  <a:pt x="1193070" y="658113"/>
                </a:lnTo>
                <a:lnTo>
                  <a:pt x="1130681" y="658113"/>
                </a:lnTo>
                <a:lnTo>
                  <a:pt x="1119567" y="651863"/>
                </a:lnTo>
                <a:close/>
              </a:path>
              <a:path w="1236979" h="703580">
                <a:moveTo>
                  <a:pt x="1131996" y="629754"/>
                </a:moveTo>
                <a:lnTo>
                  <a:pt x="1119567" y="651863"/>
                </a:lnTo>
                <a:lnTo>
                  <a:pt x="1130681" y="658113"/>
                </a:lnTo>
                <a:lnTo>
                  <a:pt x="1143127" y="636015"/>
                </a:lnTo>
                <a:lnTo>
                  <a:pt x="1131996" y="629754"/>
                </a:lnTo>
                <a:close/>
              </a:path>
              <a:path w="1236979" h="703580">
                <a:moveTo>
                  <a:pt x="1144397" y="607695"/>
                </a:moveTo>
                <a:lnTo>
                  <a:pt x="1131996" y="629754"/>
                </a:lnTo>
                <a:lnTo>
                  <a:pt x="1143127" y="636015"/>
                </a:lnTo>
                <a:lnTo>
                  <a:pt x="1130681" y="658113"/>
                </a:lnTo>
                <a:lnTo>
                  <a:pt x="1193070" y="658113"/>
                </a:lnTo>
                <a:lnTo>
                  <a:pt x="1144397" y="607695"/>
                </a:lnTo>
                <a:close/>
              </a:path>
              <a:path w="1236979" h="703580">
                <a:moveTo>
                  <a:pt x="12446" y="0"/>
                </a:moveTo>
                <a:lnTo>
                  <a:pt x="0" y="22225"/>
                </a:lnTo>
                <a:lnTo>
                  <a:pt x="1119567" y="651863"/>
                </a:lnTo>
                <a:lnTo>
                  <a:pt x="1131996" y="629754"/>
                </a:lnTo>
                <a:lnTo>
                  <a:pt x="12446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6800" y="3132073"/>
            <a:ext cx="1769745" cy="779145"/>
          </a:xfrm>
          <a:custGeom>
            <a:avLst/>
            <a:gdLst/>
            <a:ahLst/>
            <a:cxnLst/>
            <a:rect l="l" t="t" r="r" b="b"/>
            <a:pathLst>
              <a:path w="1769745" h="779145">
                <a:moveTo>
                  <a:pt x="121505" y="39089"/>
                </a:moveTo>
                <a:lnTo>
                  <a:pt x="111391" y="62334"/>
                </a:lnTo>
                <a:lnTo>
                  <a:pt x="1759204" y="778763"/>
                </a:lnTo>
                <a:lnTo>
                  <a:pt x="1769364" y="755523"/>
                </a:lnTo>
                <a:lnTo>
                  <a:pt x="121505" y="39089"/>
                </a:lnTo>
                <a:close/>
              </a:path>
              <a:path w="1769745" h="779145">
                <a:moveTo>
                  <a:pt x="0" y="0"/>
                </a:moveTo>
                <a:lnTo>
                  <a:pt x="101269" y="85598"/>
                </a:lnTo>
                <a:lnTo>
                  <a:pt x="111391" y="62334"/>
                </a:lnTo>
                <a:lnTo>
                  <a:pt x="99758" y="57276"/>
                </a:lnTo>
                <a:lnTo>
                  <a:pt x="109880" y="34036"/>
                </a:lnTo>
                <a:lnTo>
                  <a:pt x="123703" y="34036"/>
                </a:lnTo>
                <a:lnTo>
                  <a:pt x="131660" y="15748"/>
                </a:lnTo>
                <a:lnTo>
                  <a:pt x="0" y="0"/>
                </a:lnTo>
                <a:close/>
              </a:path>
              <a:path w="1769745" h="779145">
                <a:moveTo>
                  <a:pt x="109880" y="34036"/>
                </a:moveTo>
                <a:lnTo>
                  <a:pt x="99758" y="57276"/>
                </a:lnTo>
                <a:lnTo>
                  <a:pt x="111391" y="62334"/>
                </a:lnTo>
                <a:lnTo>
                  <a:pt x="121505" y="39089"/>
                </a:lnTo>
                <a:lnTo>
                  <a:pt x="109880" y="34036"/>
                </a:lnTo>
                <a:close/>
              </a:path>
              <a:path w="1769745" h="779145">
                <a:moveTo>
                  <a:pt x="123703" y="34036"/>
                </a:moveTo>
                <a:lnTo>
                  <a:pt x="109880" y="34036"/>
                </a:lnTo>
                <a:lnTo>
                  <a:pt x="121505" y="39089"/>
                </a:lnTo>
                <a:lnTo>
                  <a:pt x="123703" y="3403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76400" y="3115945"/>
            <a:ext cx="1997710" cy="702310"/>
          </a:xfrm>
          <a:custGeom>
            <a:avLst/>
            <a:gdLst/>
            <a:ahLst/>
            <a:cxnLst/>
            <a:rect l="l" t="t" r="r" b="b"/>
            <a:pathLst>
              <a:path w="1997710" h="702310">
                <a:moveTo>
                  <a:pt x="107568" y="624458"/>
                </a:moveTo>
                <a:lnTo>
                  <a:pt x="0" y="701928"/>
                </a:lnTo>
                <a:lnTo>
                  <a:pt x="132461" y="696467"/>
                </a:lnTo>
                <a:lnTo>
                  <a:pt x="125612" y="676655"/>
                </a:lnTo>
                <a:lnTo>
                  <a:pt x="112141" y="676655"/>
                </a:lnTo>
                <a:lnTo>
                  <a:pt x="103886" y="652652"/>
                </a:lnTo>
                <a:lnTo>
                  <a:pt x="115879" y="648500"/>
                </a:lnTo>
                <a:lnTo>
                  <a:pt x="107568" y="624458"/>
                </a:lnTo>
                <a:close/>
              </a:path>
              <a:path w="1997710" h="702310">
                <a:moveTo>
                  <a:pt x="115879" y="648500"/>
                </a:moveTo>
                <a:lnTo>
                  <a:pt x="103886" y="652652"/>
                </a:lnTo>
                <a:lnTo>
                  <a:pt x="112141" y="676655"/>
                </a:lnTo>
                <a:lnTo>
                  <a:pt x="124172" y="672490"/>
                </a:lnTo>
                <a:lnTo>
                  <a:pt x="115879" y="648500"/>
                </a:lnTo>
                <a:close/>
              </a:path>
              <a:path w="1997710" h="702310">
                <a:moveTo>
                  <a:pt x="124172" y="672490"/>
                </a:moveTo>
                <a:lnTo>
                  <a:pt x="112141" y="676655"/>
                </a:lnTo>
                <a:lnTo>
                  <a:pt x="125612" y="676655"/>
                </a:lnTo>
                <a:lnTo>
                  <a:pt x="124172" y="672490"/>
                </a:lnTo>
                <a:close/>
              </a:path>
              <a:path w="1997710" h="702310">
                <a:moveTo>
                  <a:pt x="1989074" y="0"/>
                </a:moveTo>
                <a:lnTo>
                  <a:pt x="115879" y="648500"/>
                </a:lnTo>
                <a:lnTo>
                  <a:pt x="124172" y="672490"/>
                </a:lnTo>
                <a:lnTo>
                  <a:pt x="1997328" y="24002"/>
                </a:lnTo>
                <a:lnTo>
                  <a:pt x="1989074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33600" y="1989201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4"/>
                </a:lnTo>
                <a:lnTo>
                  <a:pt x="100793" y="45541"/>
                </a:lnTo>
                <a:lnTo>
                  <a:pt x="66960" y="78104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20"/>
                </a:lnTo>
                <a:lnTo>
                  <a:pt x="17966" y="370468"/>
                </a:lnTo>
                <a:lnTo>
                  <a:pt x="39045" y="415769"/>
                </a:lnTo>
                <a:lnTo>
                  <a:pt x="66960" y="455247"/>
                </a:lnTo>
                <a:lnTo>
                  <a:pt x="100793" y="487825"/>
                </a:lnTo>
                <a:lnTo>
                  <a:pt x="139624" y="512427"/>
                </a:lnTo>
                <a:lnTo>
                  <a:pt x="182533" y="527977"/>
                </a:lnTo>
                <a:lnTo>
                  <a:pt x="228600" y="533400"/>
                </a:lnTo>
                <a:lnTo>
                  <a:pt x="274666" y="527977"/>
                </a:lnTo>
                <a:lnTo>
                  <a:pt x="317575" y="512427"/>
                </a:lnTo>
                <a:lnTo>
                  <a:pt x="356406" y="487825"/>
                </a:lnTo>
                <a:lnTo>
                  <a:pt x="390239" y="455247"/>
                </a:lnTo>
                <a:lnTo>
                  <a:pt x="418154" y="415769"/>
                </a:lnTo>
                <a:lnTo>
                  <a:pt x="439233" y="370468"/>
                </a:lnTo>
                <a:lnTo>
                  <a:pt x="452555" y="320420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4"/>
                </a:lnTo>
                <a:lnTo>
                  <a:pt x="356406" y="45541"/>
                </a:lnTo>
                <a:lnTo>
                  <a:pt x="317575" y="20954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33600" y="1989201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4"/>
                </a:lnTo>
                <a:lnTo>
                  <a:pt x="100793" y="45541"/>
                </a:lnTo>
                <a:lnTo>
                  <a:pt x="139624" y="20954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20"/>
                </a:lnTo>
                <a:lnTo>
                  <a:pt x="439233" y="370468"/>
                </a:lnTo>
                <a:lnTo>
                  <a:pt x="418154" y="415769"/>
                </a:lnTo>
                <a:lnTo>
                  <a:pt x="390239" y="455247"/>
                </a:lnTo>
                <a:lnTo>
                  <a:pt x="356406" y="487825"/>
                </a:lnTo>
                <a:lnTo>
                  <a:pt x="317575" y="512427"/>
                </a:lnTo>
                <a:lnTo>
                  <a:pt x="274666" y="527977"/>
                </a:lnTo>
                <a:lnTo>
                  <a:pt x="228600" y="533400"/>
                </a:lnTo>
                <a:lnTo>
                  <a:pt x="182533" y="527977"/>
                </a:lnTo>
                <a:lnTo>
                  <a:pt x="139624" y="512427"/>
                </a:lnTo>
                <a:lnTo>
                  <a:pt x="100793" y="487825"/>
                </a:lnTo>
                <a:lnTo>
                  <a:pt x="66960" y="455247"/>
                </a:lnTo>
                <a:lnTo>
                  <a:pt x="39045" y="415769"/>
                </a:lnTo>
                <a:lnTo>
                  <a:pt x="17966" y="370468"/>
                </a:lnTo>
                <a:lnTo>
                  <a:pt x="4644" y="320420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85542" y="1954148"/>
            <a:ext cx="355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600" y="2903473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29" y="5422"/>
                </a:lnTo>
                <a:lnTo>
                  <a:pt x="139619" y="20972"/>
                </a:lnTo>
                <a:lnTo>
                  <a:pt x="100788" y="45574"/>
                </a:lnTo>
                <a:lnTo>
                  <a:pt x="66955" y="78152"/>
                </a:lnTo>
                <a:lnTo>
                  <a:pt x="39041" y="117630"/>
                </a:lnTo>
                <a:lnTo>
                  <a:pt x="17964" y="162931"/>
                </a:lnTo>
                <a:lnTo>
                  <a:pt x="4644" y="212979"/>
                </a:lnTo>
                <a:lnTo>
                  <a:pt x="0" y="266700"/>
                </a:lnTo>
                <a:lnTo>
                  <a:pt x="4644" y="320456"/>
                </a:lnTo>
                <a:lnTo>
                  <a:pt x="17964" y="370522"/>
                </a:lnTo>
                <a:lnTo>
                  <a:pt x="39041" y="415825"/>
                </a:lnTo>
                <a:lnTo>
                  <a:pt x="66955" y="455295"/>
                </a:lnTo>
                <a:lnTo>
                  <a:pt x="100788" y="487858"/>
                </a:lnTo>
                <a:lnTo>
                  <a:pt x="139619" y="512445"/>
                </a:lnTo>
                <a:lnTo>
                  <a:pt x="182529" y="527982"/>
                </a:lnTo>
                <a:lnTo>
                  <a:pt x="228600" y="533400"/>
                </a:lnTo>
                <a:lnTo>
                  <a:pt x="274670" y="527982"/>
                </a:lnTo>
                <a:lnTo>
                  <a:pt x="317580" y="512445"/>
                </a:lnTo>
                <a:lnTo>
                  <a:pt x="356411" y="487858"/>
                </a:lnTo>
                <a:lnTo>
                  <a:pt x="390244" y="455295"/>
                </a:lnTo>
                <a:lnTo>
                  <a:pt x="418158" y="415825"/>
                </a:lnTo>
                <a:lnTo>
                  <a:pt x="439235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79"/>
                </a:lnTo>
                <a:lnTo>
                  <a:pt x="439235" y="162931"/>
                </a:lnTo>
                <a:lnTo>
                  <a:pt x="418158" y="117630"/>
                </a:lnTo>
                <a:lnTo>
                  <a:pt x="390244" y="78152"/>
                </a:lnTo>
                <a:lnTo>
                  <a:pt x="356411" y="45574"/>
                </a:lnTo>
                <a:lnTo>
                  <a:pt x="317580" y="20972"/>
                </a:lnTo>
                <a:lnTo>
                  <a:pt x="274670" y="5422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600" y="2903473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79"/>
                </a:lnTo>
                <a:lnTo>
                  <a:pt x="17964" y="162931"/>
                </a:lnTo>
                <a:lnTo>
                  <a:pt x="39041" y="117630"/>
                </a:lnTo>
                <a:lnTo>
                  <a:pt x="66955" y="78152"/>
                </a:lnTo>
                <a:lnTo>
                  <a:pt x="100788" y="45574"/>
                </a:lnTo>
                <a:lnTo>
                  <a:pt x="139619" y="20972"/>
                </a:lnTo>
                <a:lnTo>
                  <a:pt x="182529" y="5422"/>
                </a:lnTo>
                <a:lnTo>
                  <a:pt x="228600" y="0"/>
                </a:lnTo>
                <a:lnTo>
                  <a:pt x="274670" y="5422"/>
                </a:lnTo>
                <a:lnTo>
                  <a:pt x="317580" y="20972"/>
                </a:lnTo>
                <a:lnTo>
                  <a:pt x="356411" y="45574"/>
                </a:lnTo>
                <a:lnTo>
                  <a:pt x="390244" y="78152"/>
                </a:lnTo>
                <a:lnTo>
                  <a:pt x="418158" y="117630"/>
                </a:lnTo>
                <a:lnTo>
                  <a:pt x="439235" y="162931"/>
                </a:lnTo>
                <a:lnTo>
                  <a:pt x="452555" y="212979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5" y="370522"/>
                </a:lnTo>
                <a:lnTo>
                  <a:pt x="418158" y="415825"/>
                </a:lnTo>
                <a:lnTo>
                  <a:pt x="390244" y="455295"/>
                </a:lnTo>
                <a:lnTo>
                  <a:pt x="356411" y="487858"/>
                </a:lnTo>
                <a:lnTo>
                  <a:pt x="317580" y="512445"/>
                </a:lnTo>
                <a:lnTo>
                  <a:pt x="274670" y="527982"/>
                </a:lnTo>
                <a:lnTo>
                  <a:pt x="228600" y="533400"/>
                </a:lnTo>
                <a:lnTo>
                  <a:pt x="182529" y="527982"/>
                </a:lnTo>
                <a:lnTo>
                  <a:pt x="139619" y="512445"/>
                </a:lnTo>
                <a:lnTo>
                  <a:pt x="100788" y="487858"/>
                </a:lnTo>
                <a:lnTo>
                  <a:pt x="66955" y="455295"/>
                </a:lnTo>
                <a:lnTo>
                  <a:pt x="39041" y="415825"/>
                </a:lnTo>
                <a:lnTo>
                  <a:pt x="17964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3404" y="2868625"/>
            <a:ext cx="33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7600" y="2903473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22"/>
                </a:lnTo>
                <a:lnTo>
                  <a:pt x="139624" y="20972"/>
                </a:lnTo>
                <a:lnTo>
                  <a:pt x="100793" y="45574"/>
                </a:lnTo>
                <a:lnTo>
                  <a:pt x="66960" y="78152"/>
                </a:lnTo>
                <a:lnTo>
                  <a:pt x="39045" y="117630"/>
                </a:lnTo>
                <a:lnTo>
                  <a:pt x="17966" y="162931"/>
                </a:lnTo>
                <a:lnTo>
                  <a:pt x="4644" y="212979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79"/>
                </a:lnTo>
                <a:lnTo>
                  <a:pt x="439233" y="162931"/>
                </a:lnTo>
                <a:lnTo>
                  <a:pt x="418154" y="117630"/>
                </a:lnTo>
                <a:lnTo>
                  <a:pt x="390239" y="78152"/>
                </a:lnTo>
                <a:lnTo>
                  <a:pt x="356406" y="45574"/>
                </a:lnTo>
                <a:lnTo>
                  <a:pt x="317575" y="20972"/>
                </a:lnTo>
                <a:lnTo>
                  <a:pt x="274666" y="5422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57600" y="2903473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79"/>
                </a:lnTo>
                <a:lnTo>
                  <a:pt x="17966" y="162931"/>
                </a:lnTo>
                <a:lnTo>
                  <a:pt x="39045" y="117630"/>
                </a:lnTo>
                <a:lnTo>
                  <a:pt x="66960" y="78152"/>
                </a:lnTo>
                <a:lnTo>
                  <a:pt x="100793" y="45574"/>
                </a:lnTo>
                <a:lnTo>
                  <a:pt x="139624" y="20972"/>
                </a:lnTo>
                <a:lnTo>
                  <a:pt x="182533" y="5422"/>
                </a:lnTo>
                <a:lnTo>
                  <a:pt x="228600" y="0"/>
                </a:lnTo>
                <a:lnTo>
                  <a:pt x="274666" y="5422"/>
                </a:lnTo>
                <a:lnTo>
                  <a:pt x="317575" y="20972"/>
                </a:lnTo>
                <a:lnTo>
                  <a:pt x="356406" y="45574"/>
                </a:lnTo>
                <a:lnTo>
                  <a:pt x="390239" y="78152"/>
                </a:lnTo>
                <a:lnTo>
                  <a:pt x="418154" y="117630"/>
                </a:lnTo>
                <a:lnTo>
                  <a:pt x="439233" y="162931"/>
                </a:lnTo>
                <a:lnTo>
                  <a:pt x="452555" y="212979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5"/>
                </a:lnTo>
                <a:lnTo>
                  <a:pt x="356406" y="487858"/>
                </a:lnTo>
                <a:lnTo>
                  <a:pt x="317575" y="512445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721989" y="2868625"/>
            <a:ext cx="33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7800" y="3818001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5"/>
                </a:lnTo>
                <a:lnTo>
                  <a:pt x="100793" y="45541"/>
                </a:lnTo>
                <a:lnTo>
                  <a:pt x="66960" y="78105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20"/>
                </a:lnTo>
                <a:lnTo>
                  <a:pt x="17966" y="370468"/>
                </a:lnTo>
                <a:lnTo>
                  <a:pt x="39045" y="415769"/>
                </a:lnTo>
                <a:lnTo>
                  <a:pt x="66960" y="455247"/>
                </a:lnTo>
                <a:lnTo>
                  <a:pt x="100793" y="487825"/>
                </a:lnTo>
                <a:lnTo>
                  <a:pt x="139624" y="512427"/>
                </a:lnTo>
                <a:lnTo>
                  <a:pt x="182533" y="527977"/>
                </a:lnTo>
                <a:lnTo>
                  <a:pt x="228600" y="533400"/>
                </a:lnTo>
                <a:lnTo>
                  <a:pt x="274666" y="527977"/>
                </a:lnTo>
                <a:lnTo>
                  <a:pt x="317575" y="512427"/>
                </a:lnTo>
                <a:lnTo>
                  <a:pt x="356406" y="487825"/>
                </a:lnTo>
                <a:lnTo>
                  <a:pt x="390239" y="455247"/>
                </a:lnTo>
                <a:lnTo>
                  <a:pt x="418154" y="415769"/>
                </a:lnTo>
                <a:lnTo>
                  <a:pt x="439233" y="370468"/>
                </a:lnTo>
                <a:lnTo>
                  <a:pt x="452555" y="320420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5"/>
                </a:lnTo>
                <a:lnTo>
                  <a:pt x="356406" y="45541"/>
                </a:lnTo>
                <a:lnTo>
                  <a:pt x="317575" y="20955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7800" y="3818001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5"/>
                </a:lnTo>
                <a:lnTo>
                  <a:pt x="100793" y="45541"/>
                </a:lnTo>
                <a:lnTo>
                  <a:pt x="139624" y="20955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20"/>
                </a:lnTo>
                <a:lnTo>
                  <a:pt x="439233" y="370468"/>
                </a:lnTo>
                <a:lnTo>
                  <a:pt x="418154" y="415769"/>
                </a:lnTo>
                <a:lnTo>
                  <a:pt x="390239" y="455247"/>
                </a:lnTo>
                <a:lnTo>
                  <a:pt x="356406" y="487825"/>
                </a:lnTo>
                <a:lnTo>
                  <a:pt x="317575" y="512427"/>
                </a:lnTo>
                <a:lnTo>
                  <a:pt x="274666" y="527977"/>
                </a:lnTo>
                <a:lnTo>
                  <a:pt x="228600" y="533400"/>
                </a:lnTo>
                <a:lnTo>
                  <a:pt x="182533" y="527977"/>
                </a:lnTo>
                <a:lnTo>
                  <a:pt x="139624" y="512427"/>
                </a:lnTo>
                <a:lnTo>
                  <a:pt x="100793" y="487825"/>
                </a:lnTo>
                <a:lnTo>
                  <a:pt x="66960" y="455247"/>
                </a:lnTo>
                <a:lnTo>
                  <a:pt x="39045" y="415769"/>
                </a:lnTo>
                <a:lnTo>
                  <a:pt x="17966" y="370468"/>
                </a:lnTo>
                <a:lnTo>
                  <a:pt x="4644" y="320420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499742" y="3783329"/>
            <a:ext cx="355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19400" y="3818001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5"/>
                </a:lnTo>
                <a:lnTo>
                  <a:pt x="100793" y="45541"/>
                </a:lnTo>
                <a:lnTo>
                  <a:pt x="66960" y="78105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20"/>
                </a:lnTo>
                <a:lnTo>
                  <a:pt x="17966" y="370468"/>
                </a:lnTo>
                <a:lnTo>
                  <a:pt x="39045" y="415769"/>
                </a:lnTo>
                <a:lnTo>
                  <a:pt x="66960" y="455247"/>
                </a:lnTo>
                <a:lnTo>
                  <a:pt x="100793" y="487825"/>
                </a:lnTo>
                <a:lnTo>
                  <a:pt x="139624" y="512427"/>
                </a:lnTo>
                <a:lnTo>
                  <a:pt x="182533" y="527977"/>
                </a:lnTo>
                <a:lnTo>
                  <a:pt x="228600" y="533400"/>
                </a:lnTo>
                <a:lnTo>
                  <a:pt x="274666" y="527977"/>
                </a:lnTo>
                <a:lnTo>
                  <a:pt x="317575" y="512427"/>
                </a:lnTo>
                <a:lnTo>
                  <a:pt x="356406" y="487825"/>
                </a:lnTo>
                <a:lnTo>
                  <a:pt x="390239" y="455247"/>
                </a:lnTo>
                <a:lnTo>
                  <a:pt x="418154" y="415769"/>
                </a:lnTo>
                <a:lnTo>
                  <a:pt x="439233" y="370468"/>
                </a:lnTo>
                <a:lnTo>
                  <a:pt x="452555" y="320420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5"/>
                </a:lnTo>
                <a:lnTo>
                  <a:pt x="356406" y="45541"/>
                </a:lnTo>
                <a:lnTo>
                  <a:pt x="317575" y="20955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19400" y="3818001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5"/>
                </a:lnTo>
                <a:lnTo>
                  <a:pt x="100793" y="45541"/>
                </a:lnTo>
                <a:lnTo>
                  <a:pt x="139624" y="20955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20"/>
                </a:lnTo>
                <a:lnTo>
                  <a:pt x="439233" y="370468"/>
                </a:lnTo>
                <a:lnTo>
                  <a:pt x="418154" y="415769"/>
                </a:lnTo>
                <a:lnTo>
                  <a:pt x="390239" y="455247"/>
                </a:lnTo>
                <a:lnTo>
                  <a:pt x="356406" y="487825"/>
                </a:lnTo>
                <a:lnTo>
                  <a:pt x="317575" y="512427"/>
                </a:lnTo>
                <a:lnTo>
                  <a:pt x="274666" y="527977"/>
                </a:lnTo>
                <a:lnTo>
                  <a:pt x="228600" y="533400"/>
                </a:lnTo>
                <a:lnTo>
                  <a:pt x="182533" y="527977"/>
                </a:lnTo>
                <a:lnTo>
                  <a:pt x="139624" y="512427"/>
                </a:lnTo>
                <a:lnTo>
                  <a:pt x="100793" y="487825"/>
                </a:lnTo>
                <a:lnTo>
                  <a:pt x="66960" y="455247"/>
                </a:lnTo>
                <a:lnTo>
                  <a:pt x="39045" y="415769"/>
                </a:lnTo>
                <a:lnTo>
                  <a:pt x="17966" y="370468"/>
                </a:lnTo>
                <a:lnTo>
                  <a:pt x="4644" y="320420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97251" y="3783329"/>
            <a:ext cx="304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858192" y="1700185"/>
          <a:ext cx="2823845" cy="2665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/>
                <a:gridCol w="563880"/>
                <a:gridCol w="563880"/>
                <a:gridCol w="558800"/>
                <a:gridCol w="563880"/>
              </a:tblGrid>
              <a:tr h="532318">
                <a:tc>
                  <a:txBody>
                    <a:bodyPr/>
                    <a:lstStyle/>
                    <a:p>
                      <a:pPr marL="165735">
                        <a:lnSpc>
                          <a:spcPts val="395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070"/>
                        </a:lnSpc>
                      </a:pPr>
                      <a:r>
                        <a:rPr dirty="0" sz="35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395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5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070"/>
                        </a:lnSpc>
                      </a:pPr>
                      <a:r>
                        <a:rPr dirty="0" sz="35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288">
                <a:tc>
                  <a:txBody>
                    <a:bodyPr/>
                    <a:lstStyle/>
                    <a:p>
                      <a:pPr marL="165735">
                        <a:lnSpc>
                          <a:spcPts val="395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95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4050"/>
                        </a:lnSpc>
                      </a:pPr>
                      <a:r>
                        <a:rPr dirty="0" sz="35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5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95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500">
                <a:tc>
                  <a:txBody>
                    <a:bodyPr/>
                    <a:lstStyle/>
                    <a:p>
                      <a:pPr marL="165735">
                        <a:lnSpc>
                          <a:spcPts val="399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99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399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5"/>
                        </a:lnSpc>
                      </a:pPr>
                      <a:r>
                        <a:rPr dirty="0" sz="35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99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232">
                <a:tc>
                  <a:txBody>
                    <a:bodyPr/>
                    <a:lstStyle/>
                    <a:p>
                      <a:pPr marL="165735">
                        <a:lnSpc>
                          <a:spcPts val="4070"/>
                        </a:lnSpc>
                      </a:pPr>
                      <a:r>
                        <a:rPr dirty="0" sz="35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070"/>
                        </a:lnSpc>
                      </a:pPr>
                      <a:r>
                        <a:rPr dirty="0" sz="35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3945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5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945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223">
                <a:tc>
                  <a:txBody>
                    <a:bodyPr/>
                    <a:lstStyle/>
                    <a:p>
                      <a:pPr marL="165735">
                        <a:lnSpc>
                          <a:spcPts val="395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95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4070"/>
                        </a:lnSpc>
                      </a:pPr>
                      <a:r>
                        <a:rPr dirty="0" sz="3550" b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5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950"/>
                        </a:lnSpc>
                      </a:pPr>
                      <a:r>
                        <a:rPr dirty="0" sz="355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2405126" y="4719637"/>
            <a:ext cx="4765675" cy="73215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14300" rIns="0" bIns="0" rtlCol="0" vert="horz">
            <a:spAutoFit/>
          </a:bodyPr>
          <a:lstStyle/>
          <a:p>
            <a:pPr marL="351155">
              <a:lnSpc>
                <a:spcPct val="100000"/>
              </a:lnSpc>
              <a:spcBef>
                <a:spcPts val="900"/>
              </a:spcBef>
            </a:pPr>
            <a:r>
              <a:rPr dirty="0" sz="3200">
                <a:solidFill>
                  <a:srgbClr val="F8F8F8"/>
                </a:solidFill>
                <a:latin typeface="SimSun"/>
                <a:cs typeface="SimSun"/>
              </a:rPr>
              <a:t>定义图存储结构的要素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5876925"/>
            <a:ext cx="1513205" cy="720725"/>
          </a:xfrm>
          <a:custGeom>
            <a:avLst/>
            <a:gdLst/>
            <a:ahLst/>
            <a:cxnLst/>
            <a:rect l="l" t="t" r="r" b="b"/>
            <a:pathLst>
              <a:path w="1513205" h="720725">
                <a:moveTo>
                  <a:pt x="0" y="720725"/>
                </a:moveTo>
                <a:lnTo>
                  <a:pt x="1512951" y="720725"/>
                </a:lnTo>
                <a:lnTo>
                  <a:pt x="1512951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5876925"/>
            <a:ext cx="1513205" cy="720725"/>
          </a:xfrm>
          <a:custGeom>
            <a:avLst/>
            <a:gdLst/>
            <a:ahLst/>
            <a:cxnLst/>
            <a:rect l="l" t="t" r="r" b="b"/>
            <a:pathLst>
              <a:path w="1513205" h="720725">
                <a:moveTo>
                  <a:pt x="0" y="720725"/>
                </a:moveTo>
                <a:lnTo>
                  <a:pt x="1512951" y="720725"/>
                </a:lnTo>
                <a:lnTo>
                  <a:pt x="1512951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37515" y="5972962"/>
            <a:ext cx="83946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8F8F8"/>
                </a:solidFill>
                <a:latin typeface="SimSun"/>
                <a:cs typeface="SimSun"/>
              </a:rPr>
              <a:t>边集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28775" y="5870575"/>
            <a:ext cx="1525905" cy="73342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1557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910"/>
              </a:spcBef>
            </a:pPr>
            <a:r>
              <a:rPr dirty="0" sz="3200">
                <a:solidFill>
                  <a:srgbClr val="F8F8F8"/>
                </a:solidFill>
                <a:latin typeface="SimSun"/>
                <a:cs typeface="SimSun"/>
              </a:rPr>
              <a:t>顶点集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63900" y="5870575"/>
            <a:ext cx="1885950" cy="73342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15570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910"/>
              </a:spcBef>
            </a:pPr>
            <a:r>
              <a:rPr dirty="0" sz="3200">
                <a:solidFill>
                  <a:srgbClr val="F8F8F8"/>
                </a:solidFill>
                <a:latin typeface="SimSun"/>
                <a:cs typeface="SimSun"/>
              </a:rPr>
              <a:t>顶点数量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59451" y="5870575"/>
            <a:ext cx="1885950" cy="73342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1557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910"/>
              </a:spcBef>
            </a:pPr>
            <a:r>
              <a:rPr dirty="0" sz="3200">
                <a:solidFill>
                  <a:srgbClr val="F8F8F8"/>
                </a:solidFill>
                <a:latin typeface="SimSun"/>
                <a:cs typeface="SimSun"/>
              </a:rPr>
              <a:t>边的数量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61225" y="5876925"/>
            <a:ext cx="1871980" cy="720725"/>
          </a:xfrm>
          <a:custGeom>
            <a:avLst/>
            <a:gdLst/>
            <a:ahLst/>
            <a:cxnLst/>
            <a:rect l="l" t="t" r="r" b="b"/>
            <a:pathLst>
              <a:path w="1871979" h="720725">
                <a:moveTo>
                  <a:pt x="0" y="720725"/>
                </a:moveTo>
                <a:lnTo>
                  <a:pt x="1871726" y="720725"/>
                </a:lnTo>
                <a:lnTo>
                  <a:pt x="1871726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61225" y="5876925"/>
            <a:ext cx="1871980" cy="720725"/>
          </a:xfrm>
          <a:custGeom>
            <a:avLst/>
            <a:gdLst/>
            <a:ahLst/>
            <a:cxnLst/>
            <a:rect l="l" t="t" r="r" b="b"/>
            <a:pathLst>
              <a:path w="1871979" h="720725">
                <a:moveTo>
                  <a:pt x="0" y="720725"/>
                </a:moveTo>
                <a:lnTo>
                  <a:pt x="1871726" y="720725"/>
                </a:lnTo>
                <a:lnTo>
                  <a:pt x="1871726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372604" y="5972962"/>
            <a:ext cx="16548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8F8F8"/>
                </a:solidFill>
                <a:latin typeface="SimSun"/>
                <a:cs typeface="SimSun"/>
              </a:rPr>
              <a:t>图的种类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03948" y="5438775"/>
            <a:ext cx="4090670" cy="438784"/>
          </a:xfrm>
          <a:custGeom>
            <a:avLst/>
            <a:gdLst/>
            <a:ahLst/>
            <a:cxnLst/>
            <a:rect l="l" t="t" r="r" b="b"/>
            <a:pathLst>
              <a:path w="4090670" h="438785">
                <a:moveTo>
                  <a:pt x="7086" y="342125"/>
                </a:moveTo>
                <a:lnTo>
                  <a:pt x="1028" y="345655"/>
                </a:lnTo>
                <a:lnTo>
                  <a:pt x="0" y="349542"/>
                </a:lnTo>
                <a:lnTo>
                  <a:pt x="51701" y="438175"/>
                </a:lnTo>
                <a:lnTo>
                  <a:pt x="59051" y="425577"/>
                </a:lnTo>
                <a:lnTo>
                  <a:pt x="45351" y="425577"/>
                </a:lnTo>
                <a:lnTo>
                  <a:pt x="45351" y="402083"/>
                </a:lnTo>
                <a:lnTo>
                  <a:pt x="10972" y="343141"/>
                </a:lnTo>
                <a:lnTo>
                  <a:pt x="7086" y="342125"/>
                </a:lnTo>
                <a:close/>
              </a:path>
              <a:path w="4090670" h="438785">
                <a:moveTo>
                  <a:pt x="45351" y="402083"/>
                </a:moveTo>
                <a:lnTo>
                  <a:pt x="45351" y="425577"/>
                </a:lnTo>
                <a:lnTo>
                  <a:pt x="58051" y="425577"/>
                </a:lnTo>
                <a:lnTo>
                  <a:pt x="58051" y="422376"/>
                </a:lnTo>
                <a:lnTo>
                  <a:pt x="46215" y="422376"/>
                </a:lnTo>
                <a:lnTo>
                  <a:pt x="51701" y="412970"/>
                </a:lnTo>
                <a:lnTo>
                  <a:pt x="45351" y="402083"/>
                </a:lnTo>
                <a:close/>
              </a:path>
              <a:path w="4090670" h="438785">
                <a:moveTo>
                  <a:pt x="96316" y="342125"/>
                </a:moveTo>
                <a:lnTo>
                  <a:pt x="92430" y="343141"/>
                </a:lnTo>
                <a:lnTo>
                  <a:pt x="58051" y="402083"/>
                </a:lnTo>
                <a:lnTo>
                  <a:pt x="58051" y="425577"/>
                </a:lnTo>
                <a:lnTo>
                  <a:pt x="59051" y="425577"/>
                </a:lnTo>
                <a:lnTo>
                  <a:pt x="103403" y="349542"/>
                </a:lnTo>
                <a:lnTo>
                  <a:pt x="102387" y="345655"/>
                </a:lnTo>
                <a:lnTo>
                  <a:pt x="96316" y="342125"/>
                </a:lnTo>
                <a:close/>
              </a:path>
              <a:path w="4090670" h="438785">
                <a:moveTo>
                  <a:pt x="51701" y="412970"/>
                </a:moveTo>
                <a:lnTo>
                  <a:pt x="46215" y="422376"/>
                </a:lnTo>
                <a:lnTo>
                  <a:pt x="57188" y="422376"/>
                </a:lnTo>
                <a:lnTo>
                  <a:pt x="51701" y="412970"/>
                </a:lnTo>
                <a:close/>
              </a:path>
              <a:path w="4090670" h="438785">
                <a:moveTo>
                  <a:pt x="58051" y="402083"/>
                </a:moveTo>
                <a:lnTo>
                  <a:pt x="51701" y="412970"/>
                </a:lnTo>
                <a:lnTo>
                  <a:pt x="57188" y="422376"/>
                </a:lnTo>
                <a:lnTo>
                  <a:pt x="58051" y="422376"/>
                </a:lnTo>
                <a:lnTo>
                  <a:pt x="58051" y="402083"/>
                </a:lnTo>
                <a:close/>
              </a:path>
              <a:path w="4090670" h="438785">
                <a:moveTo>
                  <a:pt x="4077601" y="215900"/>
                </a:moveTo>
                <a:lnTo>
                  <a:pt x="48196" y="215900"/>
                </a:lnTo>
                <a:lnTo>
                  <a:pt x="45351" y="218744"/>
                </a:lnTo>
                <a:lnTo>
                  <a:pt x="45351" y="402083"/>
                </a:lnTo>
                <a:lnTo>
                  <a:pt x="51701" y="412970"/>
                </a:lnTo>
                <a:lnTo>
                  <a:pt x="58051" y="402083"/>
                </a:lnTo>
                <a:lnTo>
                  <a:pt x="58051" y="228600"/>
                </a:lnTo>
                <a:lnTo>
                  <a:pt x="51701" y="228600"/>
                </a:lnTo>
                <a:lnTo>
                  <a:pt x="58051" y="222250"/>
                </a:lnTo>
                <a:lnTo>
                  <a:pt x="4077601" y="222250"/>
                </a:lnTo>
                <a:lnTo>
                  <a:pt x="4077601" y="215900"/>
                </a:lnTo>
                <a:close/>
              </a:path>
              <a:path w="4090670" h="438785">
                <a:moveTo>
                  <a:pt x="58051" y="222250"/>
                </a:moveTo>
                <a:lnTo>
                  <a:pt x="51701" y="228600"/>
                </a:lnTo>
                <a:lnTo>
                  <a:pt x="58051" y="228600"/>
                </a:lnTo>
                <a:lnTo>
                  <a:pt x="58051" y="222250"/>
                </a:lnTo>
                <a:close/>
              </a:path>
              <a:path w="4090670" h="438785">
                <a:moveTo>
                  <a:pt x="4090301" y="215900"/>
                </a:moveTo>
                <a:lnTo>
                  <a:pt x="4083951" y="215900"/>
                </a:lnTo>
                <a:lnTo>
                  <a:pt x="4077601" y="222250"/>
                </a:lnTo>
                <a:lnTo>
                  <a:pt x="58051" y="222250"/>
                </a:lnTo>
                <a:lnTo>
                  <a:pt x="58051" y="228600"/>
                </a:lnTo>
                <a:lnTo>
                  <a:pt x="4087507" y="228600"/>
                </a:lnTo>
                <a:lnTo>
                  <a:pt x="4090301" y="225755"/>
                </a:lnTo>
                <a:lnTo>
                  <a:pt x="4090301" y="215900"/>
                </a:lnTo>
                <a:close/>
              </a:path>
              <a:path w="4090670" h="438785">
                <a:moveTo>
                  <a:pt x="4090301" y="0"/>
                </a:moveTo>
                <a:lnTo>
                  <a:pt x="4077601" y="0"/>
                </a:lnTo>
                <a:lnTo>
                  <a:pt x="4077601" y="222250"/>
                </a:lnTo>
                <a:lnTo>
                  <a:pt x="4083951" y="215900"/>
                </a:lnTo>
                <a:lnTo>
                  <a:pt x="4090301" y="215900"/>
                </a:lnTo>
                <a:lnTo>
                  <a:pt x="40903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81550" y="5438775"/>
            <a:ext cx="3468370" cy="438784"/>
          </a:xfrm>
          <a:custGeom>
            <a:avLst/>
            <a:gdLst/>
            <a:ahLst/>
            <a:cxnLst/>
            <a:rect l="l" t="t" r="r" b="b"/>
            <a:pathLst>
              <a:path w="3468370" h="438785">
                <a:moveTo>
                  <a:pt x="3371723" y="342125"/>
                </a:moveTo>
                <a:lnTo>
                  <a:pt x="3365627" y="345655"/>
                </a:lnTo>
                <a:lnTo>
                  <a:pt x="3364610" y="349542"/>
                </a:lnTo>
                <a:lnTo>
                  <a:pt x="3416300" y="438175"/>
                </a:lnTo>
                <a:lnTo>
                  <a:pt x="3423647" y="425577"/>
                </a:lnTo>
                <a:lnTo>
                  <a:pt x="3409950" y="425577"/>
                </a:lnTo>
                <a:lnTo>
                  <a:pt x="3409950" y="402132"/>
                </a:lnTo>
                <a:lnTo>
                  <a:pt x="3375532" y="343141"/>
                </a:lnTo>
                <a:lnTo>
                  <a:pt x="3371723" y="342125"/>
                </a:lnTo>
                <a:close/>
              </a:path>
              <a:path w="3468370" h="438785">
                <a:moveTo>
                  <a:pt x="3409950" y="402132"/>
                </a:moveTo>
                <a:lnTo>
                  <a:pt x="3409950" y="425577"/>
                </a:lnTo>
                <a:lnTo>
                  <a:pt x="3422650" y="425577"/>
                </a:lnTo>
                <a:lnTo>
                  <a:pt x="3422650" y="422376"/>
                </a:lnTo>
                <a:lnTo>
                  <a:pt x="3410839" y="422376"/>
                </a:lnTo>
                <a:lnTo>
                  <a:pt x="3416300" y="413016"/>
                </a:lnTo>
                <a:lnTo>
                  <a:pt x="3409950" y="402132"/>
                </a:lnTo>
                <a:close/>
              </a:path>
              <a:path w="3468370" h="438785">
                <a:moveTo>
                  <a:pt x="3460877" y="342125"/>
                </a:moveTo>
                <a:lnTo>
                  <a:pt x="3457067" y="343141"/>
                </a:lnTo>
                <a:lnTo>
                  <a:pt x="3422650" y="402132"/>
                </a:lnTo>
                <a:lnTo>
                  <a:pt x="3422650" y="425577"/>
                </a:lnTo>
                <a:lnTo>
                  <a:pt x="3423647" y="425577"/>
                </a:lnTo>
                <a:lnTo>
                  <a:pt x="3467989" y="349542"/>
                </a:lnTo>
                <a:lnTo>
                  <a:pt x="3466973" y="345655"/>
                </a:lnTo>
                <a:lnTo>
                  <a:pt x="3460877" y="342125"/>
                </a:lnTo>
                <a:close/>
              </a:path>
              <a:path w="3468370" h="438785">
                <a:moveTo>
                  <a:pt x="3416300" y="413016"/>
                </a:moveTo>
                <a:lnTo>
                  <a:pt x="3410839" y="422376"/>
                </a:lnTo>
                <a:lnTo>
                  <a:pt x="3421760" y="422376"/>
                </a:lnTo>
                <a:lnTo>
                  <a:pt x="3416300" y="413016"/>
                </a:lnTo>
                <a:close/>
              </a:path>
              <a:path w="3468370" h="438785">
                <a:moveTo>
                  <a:pt x="3422650" y="402132"/>
                </a:moveTo>
                <a:lnTo>
                  <a:pt x="3416300" y="413016"/>
                </a:lnTo>
                <a:lnTo>
                  <a:pt x="3421760" y="422376"/>
                </a:lnTo>
                <a:lnTo>
                  <a:pt x="3422650" y="422376"/>
                </a:lnTo>
                <a:lnTo>
                  <a:pt x="3422650" y="402132"/>
                </a:lnTo>
                <a:close/>
              </a:path>
              <a:path w="3468370" h="438785">
                <a:moveTo>
                  <a:pt x="3409950" y="222250"/>
                </a:moveTo>
                <a:lnTo>
                  <a:pt x="3409950" y="402132"/>
                </a:lnTo>
                <a:lnTo>
                  <a:pt x="3416300" y="413016"/>
                </a:lnTo>
                <a:lnTo>
                  <a:pt x="3422650" y="402132"/>
                </a:lnTo>
                <a:lnTo>
                  <a:pt x="3422650" y="228600"/>
                </a:lnTo>
                <a:lnTo>
                  <a:pt x="3416300" y="228600"/>
                </a:lnTo>
                <a:lnTo>
                  <a:pt x="3409950" y="222250"/>
                </a:lnTo>
                <a:close/>
              </a:path>
              <a:path w="3468370" h="438785">
                <a:moveTo>
                  <a:pt x="12700" y="0"/>
                </a:moveTo>
                <a:lnTo>
                  <a:pt x="0" y="0"/>
                </a:lnTo>
                <a:lnTo>
                  <a:pt x="0" y="225755"/>
                </a:lnTo>
                <a:lnTo>
                  <a:pt x="2794" y="228600"/>
                </a:lnTo>
                <a:lnTo>
                  <a:pt x="3409950" y="228600"/>
                </a:lnTo>
                <a:lnTo>
                  <a:pt x="3409950" y="222250"/>
                </a:lnTo>
                <a:lnTo>
                  <a:pt x="12700" y="222250"/>
                </a:lnTo>
                <a:lnTo>
                  <a:pt x="6350" y="215900"/>
                </a:lnTo>
                <a:lnTo>
                  <a:pt x="12700" y="215900"/>
                </a:lnTo>
                <a:lnTo>
                  <a:pt x="12700" y="0"/>
                </a:lnTo>
                <a:close/>
              </a:path>
              <a:path w="3468370" h="438785">
                <a:moveTo>
                  <a:pt x="3419855" y="215900"/>
                </a:moveTo>
                <a:lnTo>
                  <a:pt x="12700" y="215900"/>
                </a:lnTo>
                <a:lnTo>
                  <a:pt x="12700" y="222250"/>
                </a:lnTo>
                <a:lnTo>
                  <a:pt x="3409950" y="222250"/>
                </a:lnTo>
                <a:lnTo>
                  <a:pt x="3416300" y="228600"/>
                </a:lnTo>
                <a:lnTo>
                  <a:pt x="3422650" y="228600"/>
                </a:lnTo>
                <a:lnTo>
                  <a:pt x="3422650" y="218744"/>
                </a:lnTo>
                <a:lnTo>
                  <a:pt x="3419855" y="215900"/>
                </a:lnTo>
                <a:close/>
              </a:path>
              <a:path w="3468370" h="438785">
                <a:moveTo>
                  <a:pt x="12700" y="215900"/>
                </a:moveTo>
                <a:lnTo>
                  <a:pt x="6350" y="215900"/>
                </a:lnTo>
                <a:lnTo>
                  <a:pt x="12700" y="222250"/>
                </a:lnTo>
                <a:lnTo>
                  <a:pt x="12700" y="215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39085" y="5438775"/>
            <a:ext cx="2455545" cy="438784"/>
          </a:xfrm>
          <a:custGeom>
            <a:avLst/>
            <a:gdLst/>
            <a:ahLst/>
            <a:cxnLst/>
            <a:rect l="l" t="t" r="r" b="b"/>
            <a:pathLst>
              <a:path w="2455545" h="438785">
                <a:moveTo>
                  <a:pt x="7112" y="342125"/>
                </a:moveTo>
                <a:lnTo>
                  <a:pt x="1015" y="345655"/>
                </a:lnTo>
                <a:lnTo>
                  <a:pt x="0" y="349542"/>
                </a:lnTo>
                <a:lnTo>
                  <a:pt x="51688" y="438175"/>
                </a:lnTo>
                <a:lnTo>
                  <a:pt x="59034" y="425577"/>
                </a:lnTo>
                <a:lnTo>
                  <a:pt x="45338" y="425577"/>
                </a:lnTo>
                <a:lnTo>
                  <a:pt x="45338" y="402132"/>
                </a:lnTo>
                <a:lnTo>
                  <a:pt x="10921" y="343141"/>
                </a:lnTo>
                <a:lnTo>
                  <a:pt x="7112" y="342125"/>
                </a:lnTo>
                <a:close/>
              </a:path>
              <a:path w="2455545" h="438785">
                <a:moveTo>
                  <a:pt x="45338" y="402132"/>
                </a:moveTo>
                <a:lnTo>
                  <a:pt x="45338" y="425577"/>
                </a:lnTo>
                <a:lnTo>
                  <a:pt x="58038" y="425577"/>
                </a:lnTo>
                <a:lnTo>
                  <a:pt x="58038" y="422376"/>
                </a:lnTo>
                <a:lnTo>
                  <a:pt x="46227" y="422376"/>
                </a:lnTo>
                <a:lnTo>
                  <a:pt x="51688" y="413016"/>
                </a:lnTo>
                <a:lnTo>
                  <a:pt x="45338" y="402132"/>
                </a:lnTo>
                <a:close/>
              </a:path>
              <a:path w="2455545" h="438785">
                <a:moveTo>
                  <a:pt x="96265" y="342125"/>
                </a:moveTo>
                <a:lnTo>
                  <a:pt x="92456" y="343141"/>
                </a:lnTo>
                <a:lnTo>
                  <a:pt x="58038" y="402132"/>
                </a:lnTo>
                <a:lnTo>
                  <a:pt x="58038" y="425577"/>
                </a:lnTo>
                <a:lnTo>
                  <a:pt x="59034" y="425577"/>
                </a:lnTo>
                <a:lnTo>
                  <a:pt x="103377" y="349542"/>
                </a:lnTo>
                <a:lnTo>
                  <a:pt x="102362" y="345655"/>
                </a:lnTo>
                <a:lnTo>
                  <a:pt x="96265" y="342125"/>
                </a:lnTo>
                <a:close/>
              </a:path>
              <a:path w="2455545" h="438785">
                <a:moveTo>
                  <a:pt x="51688" y="413016"/>
                </a:moveTo>
                <a:lnTo>
                  <a:pt x="46227" y="422376"/>
                </a:lnTo>
                <a:lnTo>
                  <a:pt x="57150" y="422376"/>
                </a:lnTo>
                <a:lnTo>
                  <a:pt x="51688" y="413016"/>
                </a:lnTo>
                <a:close/>
              </a:path>
              <a:path w="2455545" h="438785">
                <a:moveTo>
                  <a:pt x="58038" y="402132"/>
                </a:moveTo>
                <a:lnTo>
                  <a:pt x="51688" y="413016"/>
                </a:lnTo>
                <a:lnTo>
                  <a:pt x="57150" y="422376"/>
                </a:lnTo>
                <a:lnTo>
                  <a:pt x="58038" y="422376"/>
                </a:lnTo>
                <a:lnTo>
                  <a:pt x="58038" y="402132"/>
                </a:lnTo>
                <a:close/>
              </a:path>
              <a:path w="2455545" h="438785">
                <a:moveTo>
                  <a:pt x="2442464" y="215900"/>
                </a:moveTo>
                <a:lnTo>
                  <a:pt x="48132" y="215900"/>
                </a:lnTo>
                <a:lnTo>
                  <a:pt x="45338" y="218744"/>
                </a:lnTo>
                <a:lnTo>
                  <a:pt x="45338" y="402132"/>
                </a:lnTo>
                <a:lnTo>
                  <a:pt x="51688" y="413016"/>
                </a:lnTo>
                <a:lnTo>
                  <a:pt x="58038" y="402132"/>
                </a:lnTo>
                <a:lnTo>
                  <a:pt x="58038" y="228600"/>
                </a:lnTo>
                <a:lnTo>
                  <a:pt x="51688" y="228600"/>
                </a:lnTo>
                <a:lnTo>
                  <a:pt x="58038" y="222250"/>
                </a:lnTo>
                <a:lnTo>
                  <a:pt x="2442464" y="222250"/>
                </a:lnTo>
                <a:lnTo>
                  <a:pt x="2442464" y="215900"/>
                </a:lnTo>
                <a:close/>
              </a:path>
              <a:path w="2455545" h="438785">
                <a:moveTo>
                  <a:pt x="58038" y="222250"/>
                </a:moveTo>
                <a:lnTo>
                  <a:pt x="51688" y="228600"/>
                </a:lnTo>
                <a:lnTo>
                  <a:pt x="58038" y="228600"/>
                </a:lnTo>
                <a:lnTo>
                  <a:pt x="58038" y="222250"/>
                </a:lnTo>
                <a:close/>
              </a:path>
              <a:path w="2455545" h="438785">
                <a:moveTo>
                  <a:pt x="2455164" y="215900"/>
                </a:moveTo>
                <a:lnTo>
                  <a:pt x="2448814" y="215900"/>
                </a:lnTo>
                <a:lnTo>
                  <a:pt x="2442464" y="222250"/>
                </a:lnTo>
                <a:lnTo>
                  <a:pt x="58038" y="222250"/>
                </a:lnTo>
                <a:lnTo>
                  <a:pt x="58038" y="228600"/>
                </a:lnTo>
                <a:lnTo>
                  <a:pt x="2452369" y="228600"/>
                </a:lnTo>
                <a:lnTo>
                  <a:pt x="2455164" y="225755"/>
                </a:lnTo>
                <a:lnTo>
                  <a:pt x="2455164" y="215900"/>
                </a:lnTo>
                <a:close/>
              </a:path>
              <a:path w="2455545" h="438785">
                <a:moveTo>
                  <a:pt x="2455164" y="0"/>
                </a:moveTo>
                <a:lnTo>
                  <a:pt x="2442464" y="0"/>
                </a:lnTo>
                <a:lnTo>
                  <a:pt x="2442464" y="222250"/>
                </a:lnTo>
                <a:lnTo>
                  <a:pt x="2448814" y="215900"/>
                </a:lnTo>
                <a:lnTo>
                  <a:pt x="2455164" y="215900"/>
                </a:lnTo>
                <a:lnTo>
                  <a:pt x="24551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81550" y="5438775"/>
            <a:ext cx="1472565" cy="438784"/>
          </a:xfrm>
          <a:custGeom>
            <a:avLst/>
            <a:gdLst/>
            <a:ahLst/>
            <a:cxnLst/>
            <a:rect l="l" t="t" r="r" b="b"/>
            <a:pathLst>
              <a:path w="1472564" h="438785">
                <a:moveTo>
                  <a:pt x="1376172" y="342125"/>
                </a:moveTo>
                <a:lnTo>
                  <a:pt x="1370076" y="345655"/>
                </a:lnTo>
                <a:lnTo>
                  <a:pt x="1369060" y="349542"/>
                </a:lnTo>
                <a:lnTo>
                  <a:pt x="1420876" y="438175"/>
                </a:lnTo>
                <a:lnTo>
                  <a:pt x="1428223" y="425577"/>
                </a:lnTo>
                <a:lnTo>
                  <a:pt x="1414526" y="425577"/>
                </a:lnTo>
                <a:lnTo>
                  <a:pt x="1414399" y="401914"/>
                </a:lnTo>
                <a:lnTo>
                  <a:pt x="1380109" y="343141"/>
                </a:lnTo>
                <a:lnTo>
                  <a:pt x="1376172" y="342125"/>
                </a:lnTo>
                <a:close/>
              </a:path>
              <a:path w="1472564" h="438785">
                <a:moveTo>
                  <a:pt x="1414526" y="402132"/>
                </a:moveTo>
                <a:lnTo>
                  <a:pt x="1414526" y="425577"/>
                </a:lnTo>
                <a:lnTo>
                  <a:pt x="1427226" y="425577"/>
                </a:lnTo>
                <a:lnTo>
                  <a:pt x="1427226" y="422376"/>
                </a:lnTo>
                <a:lnTo>
                  <a:pt x="1415288" y="422376"/>
                </a:lnTo>
                <a:lnTo>
                  <a:pt x="1420812" y="412907"/>
                </a:lnTo>
                <a:lnTo>
                  <a:pt x="1414526" y="402132"/>
                </a:lnTo>
                <a:close/>
              </a:path>
              <a:path w="1472564" h="438785">
                <a:moveTo>
                  <a:pt x="1465452" y="342125"/>
                </a:moveTo>
                <a:lnTo>
                  <a:pt x="1461515" y="343141"/>
                </a:lnTo>
                <a:lnTo>
                  <a:pt x="1427226" y="401914"/>
                </a:lnTo>
                <a:lnTo>
                  <a:pt x="1427226" y="425577"/>
                </a:lnTo>
                <a:lnTo>
                  <a:pt x="1428223" y="425577"/>
                </a:lnTo>
                <a:lnTo>
                  <a:pt x="1472564" y="349542"/>
                </a:lnTo>
                <a:lnTo>
                  <a:pt x="1471549" y="345655"/>
                </a:lnTo>
                <a:lnTo>
                  <a:pt x="1465452" y="342125"/>
                </a:lnTo>
                <a:close/>
              </a:path>
              <a:path w="1472564" h="438785">
                <a:moveTo>
                  <a:pt x="1420812" y="412907"/>
                </a:moveTo>
                <a:lnTo>
                  <a:pt x="1415288" y="422376"/>
                </a:lnTo>
                <a:lnTo>
                  <a:pt x="1426337" y="422376"/>
                </a:lnTo>
                <a:lnTo>
                  <a:pt x="1420812" y="412907"/>
                </a:lnTo>
                <a:close/>
              </a:path>
              <a:path w="1472564" h="438785">
                <a:moveTo>
                  <a:pt x="1427226" y="401914"/>
                </a:moveTo>
                <a:lnTo>
                  <a:pt x="1420812" y="412907"/>
                </a:lnTo>
                <a:lnTo>
                  <a:pt x="1426337" y="422376"/>
                </a:lnTo>
                <a:lnTo>
                  <a:pt x="1427226" y="422376"/>
                </a:lnTo>
                <a:lnTo>
                  <a:pt x="1427226" y="401914"/>
                </a:lnTo>
                <a:close/>
              </a:path>
              <a:path w="1472564" h="438785">
                <a:moveTo>
                  <a:pt x="1414526" y="222250"/>
                </a:moveTo>
                <a:lnTo>
                  <a:pt x="1414526" y="402132"/>
                </a:lnTo>
                <a:lnTo>
                  <a:pt x="1420812" y="412907"/>
                </a:lnTo>
                <a:lnTo>
                  <a:pt x="1427099" y="402132"/>
                </a:lnTo>
                <a:lnTo>
                  <a:pt x="1427226" y="228600"/>
                </a:lnTo>
                <a:lnTo>
                  <a:pt x="1420876" y="228600"/>
                </a:lnTo>
                <a:lnTo>
                  <a:pt x="1414526" y="222250"/>
                </a:lnTo>
                <a:close/>
              </a:path>
              <a:path w="1472564" h="438785">
                <a:moveTo>
                  <a:pt x="12700" y="0"/>
                </a:moveTo>
                <a:lnTo>
                  <a:pt x="0" y="0"/>
                </a:lnTo>
                <a:lnTo>
                  <a:pt x="0" y="225755"/>
                </a:lnTo>
                <a:lnTo>
                  <a:pt x="2794" y="228600"/>
                </a:lnTo>
                <a:lnTo>
                  <a:pt x="1414526" y="228600"/>
                </a:lnTo>
                <a:lnTo>
                  <a:pt x="1414526" y="222250"/>
                </a:lnTo>
                <a:lnTo>
                  <a:pt x="12700" y="222250"/>
                </a:lnTo>
                <a:lnTo>
                  <a:pt x="6350" y="215900"/>
                </a:lnTo>
                <a:lnTo>
                  <a:pt x="12700" y="215900"/>
                </a:lnTo>
                <a:lnTo>
                  <a:pt x="12700" y="0"/>
                </a:lnTo>
                <a:close/>
              </a:path>
              <a:path w="1472564" h="438785">
                <a:moveTo>
                  <a:pt x="1424304" y="215900"/>
                </a:moveTo>
                <a:lnTo>
                  <a:pt x="12700" y="215900"/>
                </a:lnTo>
                <a:lnTo>
                  <a:pt x="12700" y="222250"/>
                </a:lnTo>
                <a:lnTo>
                  <a:pt x="1414526" y="222250"/>
                </a:lnTo>
                <a:lnTo>
                  <a:pt x="1420876" y="228600"/>
                </a:lnTo>
                <a:lnTo>
                  <a:pt x="1427226" y="228600"/>
                </a:lnTo>
                <a:lnTo>
                  <a:pt x="1427226" y="218744"/>
                </a:lnTo>
                <a:lnTo>
                  <a:pt x="1424304" y="215900"/>
                </a:lnTo>
                <a:close/>
              </a:path>
              <a:path w="1472564" h="438785">
                <a:moveTo>
                  <a:pt x="12700" y="215900"/>
                </a:moveTo>
                <a:lnTo>
                  <a:pt x="6350" y="215900"/>
                </a:lnTo>
                <a:lnTo>
                  <a:pt x="12700" y="222250"/>
                </a:lnTo>
                <a:lnTo>
                  <a:pt x="12700" y="215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55185" y="5438775"/>
            <a:ext cx="639445" cy="438784"/>
          </a:xfrm>
          <a:custGeom>
            <a:avLst/>
            <a:gdLst/>
            <a:ahLst/>
            <a:cxnLst/>
            <a:rect l="l" t="t" r="r" b="b"/>
            <a:pathLst>
              <a:path w="639445" h="438785">
                <a:moveTo>
                  <a:pt x="7112" y="342125"/>
                </a:moveTo>
                <a:lnTo>
                  <a:pt x="1015" y="345655"/>
                </a:lnTo>
                <a:lnTo>
                  <a:pt x="0" y="349542"/>
                </a:lnTo>
                <a:lnTo>
                  <a:pt x="51688" y="438175"/>
                </a:lnTo>
                <a:lnTo>
                  <a:pt x="59034" y="425577"/>
                </a:lnTo>
                <a:lnTo>
                  <a:pt x="45338" y="425577"/>
                </a:lnTo>
                <a:lnTo>
                  <a:pt x="45338" y="402132"/>
                </a:lnTo>
                <a:lnTo>
                  <a:pt x="10922" y="343141"/>
                </a:lnTo>
                <a:lnTo>
                  <a:pt x="7112" y="342125"/>
                </a:lnTo>
                <a:close/>
              </a:path>
              <a:path w="639445" h="438785">
                <a:moveTo>
                  <a:pt x="45338" y="402132"/>
                </a:moveTo>
                <a:lnTo>
                  <a:pt x="45338" y="425577"/>
                </a:lnTo>
                <a:lnTo>
                  <a:pt x="58038" y="425577"/>
                </a:lnTo>
                <a:lnTo>
                  <a:pt x="58038" y="422376"/>
                </a:lnTo>
                <a:lnTo>
                  <a:pt x="46227" y="422376"/>
                </a:lnTo>
                <a:lnTo>
                  <a:pt x="51688" y="413016"/>
                </a:lnTo>
                <a:lnTo>
                  <a:pt x="45338" y="402132"/>
                </a:lnTo>
                <a:close/>
              </a:path>
              <a:path w="639445" h="438785">
                <a:moveTo>
                  <a:pt x="96265" y="342125"/>
                </a:moveTo>
                <a:lnTo>
                  <a:pt x="92455" y="343141"/>
                </a:lnTo>
                <a:lnTo>
                  <a:pt x="58038" y="402132"/>
                </a:lnTo>
                <a:lnTo>
                  <a:pt x="58038" y="425577"/>
                </a:lnTo>
                <a:lnTo>
                  <a:pt x="59034" y="425577"/>
                </a:lnTo>
                <a:lnTo>
                  <a:pt x="103377" y="349542"/>
                </a:lnTo>
                <a:lnTo>
                  <a:pt x="102362" y="345655"/>
                </a:lnTo>
                <a:lnTo>
                  <a:pt x="96265" y="342125"/>
                </a:lnTo>
                <a:close/>
              </a:path>
              <a:path w="639445" h="438785">
                <a:moveTo>
                  <a:pt x="51688" y="413016"/>
                </a:moveTo>
                <a:lnTo>
                  <a:pt x="46227" y="422376"/>
                </a:lnTo>
                <a:lnTo>
                  <a:pt x="57150" y="422376"/>
                </a:lnTo>
                <a:lnTo>
                  <a:pt x="51688" y="413016"/>
                </a:lnTo>
                <a:close/>
              </a:path>
              <a:path w="639445" h="438785">
                <a:moveTo>
                  <a:pt x="58038" y="402132"/>
                </a:moveTo>
                <a:lnTo>
                  <a:pt x="51688" y="413016"/>
                </a:lnTo>
                <a:lnTo>
                  <a:pt x="57150" y="422376"/>
                </a:lnTo>
                <a:lnTo>
                  <a:pt x="58038" y="422376"/>
                </a:lnTo>
                <a:lnTo>
                  <a:pt x="58038" y="402132"/>
                </a:lnTo>
                <a:close/>
              </a:path>
              <a:path w="639445" h="438785">
                <a:moveTo>
                  <a:pt x="626363" y="215900"/>
                </a:moveTo>
                <a:lnTo>
                  <a:pt x="48133" y="215900"/>
                </a:lnTo>
                <a:lnTo>
                  <a:pt x="45338" y="218744"/>
                </a:lnTo>
                <a:lnTo>
                  <a:pt x="45338" y="402132"/>
                </a:lnTo>
                <a:lnTo>
                  <a:pt x="51688" y="413016"/>
                </a:lnTo>
                <a:lnTo>
                  <a:pt x="58038" y="402132"/>
                </a:lnTo>
                <a:lnTo>
                  <a:pt x="58038" y="228600"/>
                </a:lnTo>
                <a:lnTo>
                  <a:pt x="51688" y="228600"/>
                </a:lnTo>
                <a:lnTo>
                  <a:pt x="58038" y="222250"/>
                </a:lnTo>
                <a:lnTo>
                  <a:pt x="626363" y="222250"/>
                </a:lnTo>
                <a:lnTo>
                  <a:pt x="626363" y="215900"/>
                </a:lnTo>
                <a:close/>
              </a:path>
              <a:path w="639445" h="438785">
                <a:moveTo>
                  <a:pt x="58038" y="222250"/>
                </a:moveTo>
                <a:lnTo>
                  <a:pt x="51688" y="228600"/>
                </a:lnTo>
                <a:lnTo>
                  <a:pt x="58038" y="228600"/>
                </a:lnTo>
                <a:lnTo>
                  <a:pt x="58038" y="222250"/>
                </a:lnTo>
                <a:close/>
              </a:path>
              <a:path w="639445" h="438785">
                <a:moveTo>
                  <a:pt x="639063" y="215900"/>
                </a:moveTo>
                <a:lnTo>
                  <a:pt x="632713" y="215900"/>
                </a:lnTo>
                <a:lnTo>
                  <a:pt x="626363" y="222250"/>
                </a:lnTo>
                <a:lnTo>
                  <a:pt x="58038" y="222250"/>
                </a:lnTo>
                <a:lnTo>
                  <a:pt x="58038" y="228600"/>
                </a:lnTo>
                <a:lnTo>
                  <a:pt x="636269" y="228600"/>
                </a:lnTo>
                <a:lnTo>
                  <a:pt x="639063" y="225755"/>
                </a:lnTo>
                <a:lnTo>
                  <a:pt x="639063" y="215900"/>
                </a:lnTo>
                <a:close/>
              </a:path>
              <a:path w="639445" h="438785">
                <a:moveTo>
                  <a:pt x="639063" y="0"/>
                </a:moveTo>
                <a:lnTo>
                  <a:pt x="626363" y="0"/>
                </a:lnTo>
                <a:lnTo>
                  <a:pt x="626363" y="222250"/>
                </a:lnTo>
                <a:lnTo>
                  <a:pt x="632713" y="215900"/>
                </a:lnTo>
                <a:lnTo>
                  <a:pt x="639063" y="215900"/>
                </a:lnTo>
                <a:lnTo>
                  <a:pt x="6390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89500"/>
            <a:ext cx="8358505" cy="5403850"/>
          </a:xfrm>
          <a:prstGeom prst="rect">
            <a:avLst/>
          </a:prstGeom>
        </p:spPr>
        <p:txBody>
          <a:bodyPr wrap="square" lIns="0" tIns="232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typedef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struct {</a:t>
            </a:r>
            <a:r>
              <a:rPr dirty="0" sz="3600" spc="-2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图的定义</a:t>
            </a:r>
            <a:endParaRPr sz="3600">
              <a:latin typeface="Microsoft YaHei"/>
              <a:cs typeface="Microsoft YaHei"/>
            </a:endParaRPr>
          </a:p>
          <a:p>
            <a:pPr marL="576580">
              <a:lnSpc>
                <a:spcPct val="100000"/>
              </a:lnSpc>
              <a:spcBef>
                <a:spcPts val="1730"/>
              </a:spcBef>
              <a:tabLst>
                <a:tab pos="3476625" algn="l"/>
              </a:tabLst>
            </a:pPr>
            <a:r>
              <a:rPr dirty="0" sz="3600" spc="-70">
                <a:solidFill>
                  <a:srgbClr val="000099"/>
                </a:solidFill>
                <a:latin typeface="Times New Roman"/>
                <a:cs typeface="Times New Roman"/>
              </a:rPr>
              <a:t>VertexType	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顶点信息</a:t>
            </a:r>
            <a:endParaRPr sz="3600">
              <a:latin typeface="SimSun"/>
              <a:cs typeface="SimSun"/>
            </a:endParaRPr>
          </a:p>
          <a:p>
            <a:pPr marL="2298700">
              <a:lnSpc>
                <a:spcPct val="100000"/>
              </a:lnSpc>
              <a:spcBef>
                <a:spcPts val="1730"/>
              </a:spcBef>
            </a:pP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vexs[MAX_VERTEX_NUM];</a:t>
            </a:r>
            <a:endParaRPr sz="36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1730"/>
              </a:spcBef>
              <a:tabLst>
                <a:tab pos="2945765" algn="l"/>
                <a:tab pos="4495800" algn="l"/>
              </a:tabLst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AdjMatrix	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arcs;	//</a:t>
            </a:r>
            <a:r>
              <a:rPr dirty="0" sz="36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弧的信息</a:t>
            </a:r>
            <a:endParaRPr sz="3600">
              <a:latin typeface="SimSun"/>
              <a:cs typeface="SimSun"/>
            </a:endParaRPr>
          </a:p>
          <a:p>
            <a:pPr marL="698500">
              <a:lnSpc>
                <a:spcPct val="100000"/>
              </a:lnSpc>
              <a:spcBef>
                <a:spcPts val="1725"/>
              </a:spcBef>
              <a:tabLst>
                <a:tab pos="1689100" algn="l"/>
                <a:tab pos="5231765" algn="l"/>
              </a:tabLst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int	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vexnum, arcnum;	//</a:t>
            </a:r>
            <a:r>
              <a:rPr dirty="0" sz="3600" spc="-8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顶点数，弧数</a:t>
            </a:r>
            <a:endParaRPr sz="3600">
              <a:latin typeface="SimSun"/>
              <a:cs typeface="SimSun"/>
            </a:endParaRPr>
          </a:p>
          <a:p>
            <a:pPr marL="698500">
              <a:lnSpc>
                <a:spcPct val="100000"/>
              </a:lnSpc>
              <a:spcBef>
                <a:spcPts val="1735"/>
              </a:spcBef>
              <a:tabLst>
                <a:tab pos="3099435" algn="l"/>
                <a:tab pos="4610100" algn="l"/>
              </a:tabLst>
            </a:pP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GraphKind	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kind;	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图的种类标志</a:t>
            </a:r>
            <a:endParaRPr sz="36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1725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r>
              <a:rPr dirty="0" sz="3600" spc="-1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MGraph;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296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296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84726" y="5157787"/>
            <a:ext cx="3648075" cy="1457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116" y="0"/>
            <a:ext cx="9010015" cy="6172200"/>
          </a:xfrm>
          <a:prstGeom prst="rect">
            <a:avLst/>
          </a:prstGeom>
        </p:spPr>
        <p:txBody>
          <a:bodyPr wrap="square" lIns="0" tIns="232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typedef struct</a:t>
            </a:r>
            <a:r>
              <a:rPr dirty="0" sz="3600" spc="-19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ArcCell</a:t>
            </a:r>
            <a:r>
              <a:rPr dirty="0" sz="3600" spc="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{ 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// </a:t>
            </a:r>
            <a:r>
              <a:rPr dirty="0" sz="3600" spc="10" b="1">
                <a:solidFill>
                  <a:srgbClr val="7800ED"/>
                </a:solidFill>
                <a:latin typeface="Microsoft YaHei"/>
                <a:cs typeface="Microsoft YaHei"/>
              </a:rPr>
              <a:t>弧的定义</a:t>
            </a:r>
            <a:endParaRPr sz="3600">
              <a:latin typeface="Microsoft YaHei"/>
              <a:cs typeface="Microsoft YaHei"/>
            </a:endParaRPr>
          </a:p>
          <a:p>
            <a:pPr marL="575945">
              <a:lnSpc>
                <a:spcPct val="100000"/>
              </a:lnSpc>
              <a:spcBef>
                <a:spcPts val="1730"/>
              </a:spcBef>
              <a:tabLst>
                <a:tab pos="2319655" algn="l"/>
                <a:tab pos="3462654" algn="l"/>
              </a:tabLst>
            </a:pPr>
            <a:r>
              <a:rPr dirty="0" sz="3600" spc="-80">
                <a:solidFill>
                  <a:srgbClr val="000099"/>
                </a:solidFill>
                <a:latin typeface="Times New Roman"/>
                <a:cs typeface="Times New Roman"/>
              </a:rPr>
              <a:t>VRType	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adj;	//</a:t>
            </a:r>
            <a:r>
              <a:rPr dirty="0" sz="3600" spc="-15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80">
                <a:solidFill>
                  <a:srgbClr val="000099"/>
                </a:solidFill>
                <a:latin typeface="Times New Roman"/>
                <a:cs typeface="Times New Roman"/>
              </a:rPr>
              <a:t>VRType</a:t>
            </a:r>
            <a:r>
              <a:rPr dirty="0" sz="3600" spc="5">
                <a:solidFill>
                  <a:srgbClr val="000099"/>
                </a:solidFill>
                <a:latin typeface="SimSun"/>
                <a:cs typeface="SimSun"/>
              </a:rPr>
              <a:t>是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顶点关系类型。</a:t>
            </a:r>
            <a:endParaRPr sz="3600">
              <a:latin typeface="SimSun"/>
              <a:cs typeface="SimSun"/>
            </a:endParaRPr>
          </a:p>
          <a:p>
            <a:pPr marL="1498600">
              <a:lnSpc>
                <a:spcPct val="100000"/>
              </a:lnSpc>
              <a:spcBef>
                <a:spcPts val="173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对无权图，用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或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表示相邻否；</a:t>
            </a:r>
            <a:endParaRPr sz="3600">
              <a:latin typeface="SimSun"/>
              <a:cs typeface="SimSun"/>
            </a:endParaRPr>
          </a:p>
          <a:p>
            <a:pPr marL="1498600">
              <a:lnSpc>
                <a:spcPct val="100000"/>
              </a:lnSpc>
              <a:spcBef>
                <a:spcPts val="173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对带权图，则为权值类型。</a:t>
            </a:r>
            <a:endParaRPr sz="36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1730"/>
              </a:spcBef>
              <a:tabLst>
                <a:tab pos="2481580" algn="l"/>
                <a:tab pos="3803650" algn="l"/>
              </a:tabLst>
            </a:pPr>
            <a:r>
              <a:rPr dirty="0" sz="3600" spc="-35">
                <a:solidFill>
                  <a:srgbClr val="000099"/>
                </a:solidFill>
                <a:latin typeface="Times New Roman"/>
                <a:cs typeface="Times New Roman"/>
              </a:rPr>
              <a:t>InfoType	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*info;	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该弧相关信息的指针</a:t>
            </a:r>
            <a:endParaRPr sz="3600">
              <a:latin typeface="SimSun"/>
              <a:cs typeface="SimSun"/>
            </a:endParaRPr>
          </a:p>
          <a:p>
            <a:pPr marL="558165" marR="1840230" indent="-546100">
              <a:lnSpc>
                <a:spcPct val="140000"/>
              </a:lnSpc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}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ArcCell, 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AdjMa</a:t>
            </a:r>
            <a:r>
              <a:rPr dirty="0" sz="3600" spc="-15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rix[MAX_VE</a:t>
            </a:r>
            <a:r>
              <a:rPr dirty="0" sz="3600" spc="-22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TEX_NUM]</a:t>
            </a:r>
            <a:endParaRPr sz="3600">
              <a:latin typeface="Times New Roman"/>
              <a:cs typeface="Times New Roman"/>
            </a:endParaRPr>
          </a:p>
          <a:p>
            <a:pPr marL="3670300">
              <a:lnSpc>
                <a:spcPct val="100000"/>
              </a:lnSpc>
              <a:spcBef>
                <a:spcPts val="1730"/>
              </a:spcBef>
            </a:pPr>
            <a:r>
              <a:rPr dirty="0" sz="3600" spc="-15">
                <a:solidFill>
                  <a:srgbClr val="000099"/>
                </a:solidFill>
                <a:latin typeface="Times New Roman"/>
                <a:cs typeface="Times New Roman"/>
              </a:rPr>
              <a:t>[MAX_VERTEX_NUM];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" y="5362573"/>
            <a:ext cx="3886200" cy="149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2493962"/>
            <a:ext cx="609600" cy="609600"/>
          </a:xfrm>
          <a:prstGeom prst="rect">
            <a:avLst/>
          </a:prstGeom>
          <a:ln w="12700">
            <a:solidFill>
              <a:srgbClr val="0000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3195">
              <a:lnSpc>
                <a:spcPts val="4800"/>
              </a:lnSpc>
            </a:pPr>
            <a:r>
              <a:rPr dirty="0" sz="4400" b="1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3103562"/>
            <a:ext cx="609600" cy="686435"/>
          </a:xfrm>
          <a:prstGeom prst="rect">
            <a:avLst/>
          </a:prstGeom>
          <a:ln w="12700">
            <a:solidFill>
              <a:srgbClr val="000099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93675">
              <a:lnSpc>
                <a:spcPts val="5120"/>
              </a:lnSpc>
              <a:spcBef>
                <a:spcPts val="280"/>
              </a:spcBef>
            </a:pPr>
            <a:r>
              <a:rPr dirty="0" sz="4400" b="1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7466" y="3228213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5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3789426"/>
            <a:ext cx="609600" cy="685800"/>
          </a:xfrm>
          <a:prstGeom prst="rect">
            <a:avLst/>
          </a:prstGeom>
          <a:ln w="12700">
            <a:solidFill>
              <a:srgbClr val="000099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193675">
              <a:lnSpc>
                <a:spcPts val="5235"/>
              </a:lnSpc>
              <a:spcBef>
                <a:spcPts val="165"/>
              </a:spcBef>
            </a:pPr>
            <a:r>
              <a:rPr dirty="0" sz="4400" b="1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4475226"/>
            <a:ext cx="609600" cy="685800"/>
          </a:xfrm>
          <a:prstGeom prst="rect">
            <a:avLst/>
          </a:prstGeom>
          <a:ln w="12700">
            <a:solidFill>
              <a:srgbClr val="000099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45"/>
              </a:spcBef>
            </a:pPr>
            <a:r>
              <a:rPr dirty="0" sz="4400" b="1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5161026"/>
            <a:ext cx="609600" cy="685800"/>
          </a:xfrm>
          <a:prstGeom prst="rect">
            <a:avLst/>
          </a:prstGeom>
          <a:ln w="12700">
            <a:solidFill>
              <a:srgbClr val="0000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3675">
              <a:lnSpc>
                <a:spcPts val="5205"/>
              </a:lnSpc>
            </a:pPr>
            <a:r>
              <a:rPr dirty="0" sz="4400" b="1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455240"/>
            <a:ext cx="305435" cy="405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4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40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40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40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40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5846762"/>
            <a:ext cx="609600" cy="685800"/>
          </a:xfrm>
          <a:prstGeom prst="rect">
            <a:avLst/>
          </a:prstGeom>
          <a:ln w="12700">
            <a:solidFill>
              <a:srgbClr val="0000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3675">
              <a:lnSpc>
                <a:spcPts val="5085"/>
              </a:lnSpc>
            </a:pPr>
            <a:r>
              <a:rPr dirty="0" sz="4400" b="1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3761" y="2435408"/>
            <a:ext cx="2406015" cy="4050029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1040765" algn="l"/>
              </a:tabLst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1	4</a:t>
            </a:r>
            <a:endParaRPr sz="36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960"/>
              </a:spcBef>
              <a:tabLst>
                <a:tab pos="1073150" algn="l"/>
              </a:tabLst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0	4</a:t>
            </a:r>
            <a:endParaRPr sz="36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965"/>
              </a:spcBef>
              <a:tabLst>
                <a:tab pos="1102995" algn="l"/>
              </a:tabLst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3	5</a:t>
            </a:r>
            <a:endParaRPr sz="36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960"/>
              </a:spcBef>
              <a:tabLst>
                <a:tab pos="1103630" algn="l"/>
              </a:tabLst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2	5</a:t>
            </a:r>
            <a:endParaRPr sz="36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960"/>
              </a:spcBef>
              <a:tabLst>
                <a:tab pos="1186815" algn="l"/>
              </a:tabLst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0	1</a:t>
            </a:r>
            <a:endParaRPr sz="36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  <a:spcBef>
                <a:spcPts val="960"/>
              </a:spcBef>
              <a:tabLst>
                <a:tab pos="1135380" algn="l"/>
                <a:tab pos="2164080" algn="l"/>
              </a:tabLst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1	2	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2493962"/>
            <a:ext cx="990600" cy="4038600"/>
          </a:xfrm>
          <a:custGeom>
            <a:avLst/>
            <a:gdLst/>
            <a:ahLst/>
            <a:cxnLst/>
            <a:rect l="l" t="t" r="r" b="b"/>
            <a:pathLst>
              <a:path w="990600" h="4038600">
                <a:moveTo>
                  <a:pt x="0" y="4038600"/>
                </a:moveTo>
                <a:lnTo>
                  <a:pt x="990600" y="4038600"/>
                </a:lnTo>
                <a:lnTo>
                  <a:pt x="990600" y="0"/>
                </a:lnTo>
                <a:lnTo>
                  <a:pt x="0" y="0"/>
                </a:lnTo>
                <a:lnTo>
                  <a:pt x="0" y="40386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3103498"/>
            <a:ext cx="990600" cy="635"/>
          </a:xfrm>
          <a:custGeom>
            <a:avLst/>
            <a:gdLst/>
            <a:ahLst/>
            <a:cxnLst/>
            <a:rect l="l" t="t" r="r" b="b"/>
            <a:pathLst>
              <a:path w="990600" h="635">
                <a:moveTo>
                  <a:pt x="0" y="0"/>
                </a:moveTo>
                <a:lnTo>
                  <a:pt x="990600" y="126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378942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447522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516102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4400" y="584676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24000" y="2493898"/>
            <a:ext cx="0" cy="4039235"/>
          </a:xfrm>
          <a:custGeom>
            <a:avLst/>
            <a:gdLst/>
            <a:ahLst/>
            <a:cxnLst/>
            <a:rect l="l" t="t" r="r" b="b"/>
            <a:pathLst>
              <a:path w="0" h="4039234">
                <a:moveTo>
                  <a:pt x="0" y="0"/>
                </a:moveTo>
                <a:lnTo>
                  <a:pt x="0" y="4038663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29000" y="2646298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000" y="2646298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05048" y="28321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4" h="85725">
                <a:moveTo>
                  <a:pt x="481075" y="0"/>
                </a:moveTo>
                <a:lnTo>
                  <a:pt x="481075" y="85725"/>
                </a:lnTo>
                <a:lnTo>
                  <a:pt x="576467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185" y="28575"/>
                </a:lnTo>
                <a:lnTo>
                  <a:pt x="481075" y="0"/>
                </a:lnTo>
                <a:close/>
              </a:path>
              <a:path w="624204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4" h="85725">
                <a:moveTo>
                  <a:pt x="576185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467" y="57150"/>
                </a:lnTo>
                <a:lnTo>
                  <a:pt x="623951" y="42925"/>
                </a:lnTo>
                <a:lnTo>
                  <a:pt x="5761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62200" y="3256026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43200" y="325602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38248" y="34417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5" h="85725">
                <a:moveTo>
                  <a:pt x="481075" y="0"/>
                </a:moveTo>
                <a:lnTo>
                  <a:pt x="481075" y="85725"/>
                </a:lnTo>
                <a:lnTo>
                  <a:pt x="576467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185" y="28575"/>
                </a:lnTo>
                <a:lnTo>
                  <a:pt x="481075" y="0"/>
                </a:lnTo>
                <a:close/>
              </a:path>
              <a:path w="624205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5" h="85725">
                <a:moveTo>
                  <a:pt x="576185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467" y="57150"/>
                </a:lnTo>
                <a:lnTo>
                  <a:pt x="623951" y="42925"/>
                </a:lnTo>
                <a:lnTo>
                  <a:pt x="5761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29000" y="3256026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10000" y="325602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05048" y="34417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4" h="85725">
                <a:moveTo>
                  <a:pt x="481075" y="0"/>
                </a:moveTo>
                <a:lnTo>
                  <a:pt x="481075" y="85725"/>
                </a:lnTo>
                <a:lnTo>
                  <a:pt x="576467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185" y="28575"/>
                </a:lnTo>
                <a:lnTo>
                  <a:pt x="481075" y="0"/>
                </a:lnTo>
                <a:close/>
              </a:path>
              <a:path w="624204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4" h="85725">
                <a:moveTo>
                  <a:pt x="576185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467" y="57150"/>
                </a:lnTo>
                <a:lnTo>
                  <a:pt x="623951" y="42925"/>
                </a:lnTo>
                <a:lnTo>
                  <a:pt x="5761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72000" y="3256026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53000" y="325602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48048" y="34417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4" h="85725">
                <a:moveTo>
                  <a:pt x="481075" y="0"/>
                </a:moveTo>
                <a:lnTo>
                  <a:pt x="481075" y="85725"/>
                </a:lnTo>
                <a:lnTo>
                  <a:pt x="576467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185" y="28575"/>
                </a:lnTo>
                <a:lnTo>
                  <a:pt x="481075" y="0"/>
                </a:lnTo>
                <a:close/>
              </a:path>
              <a:path w="624204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4" h="85725">
                <a:moveTo>
                  <a:pt x="576185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467" y="57150"/>
                </a:lnTo>
                <a:lnTo>
                  <a:pt x="623951" y="42925"/>
                </a:lnTo>
                <a:lnTo>
                  <a:pt x="5761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62200" y="3941826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43200" y="394182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38248" y="41275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5" h="85725">
                <a:moveTo>
                  <a:pt x="481075" y="0"/>
                </a:moveTo>
                <a:lnTo>
                  <a:pt x="481075" y="85725"/>
                </a:lnTo>
                <a:lnTo>
                  <a:pt x="576467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185" y="28575"/>
                </a:lnTo>
                <a:lnTo>
                  <a:pt x="481075" y="0"/>
                </a:lnTo>
                <a:close/>
              </a:path>
              <a:path w="624205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5" h="85725">
                <a:moveTo>
                  <a:pt x="576185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467" y="57150"/>
                </a:lnTo>
                <a:lnTo>
                  <a:pt x="623951" y="42925"/>
                </a:lnTo>
                <a:lnTo>
                  <a:pt x="5761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29000" y="3941826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10000" y="394182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05048" y="41275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4" h="85725">
                <a:moveTo>
                  <a:pt x="481075" y="0"/>
                </a:moveTo>
                <a:lnTo>
                  <a:pt x="481075" y="85725"/>
                </a:lnTo>
                <a:lnTo>
                  <a:pt x="576467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185" y="28575"/>
                </a:lnTo>
                <a:lnTo>
                  <a:pt x="481075" y="0"/>
                </a:lnTo>
                <a:close/>
              </a:path>
              <a:path w="624204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4" h="85725">
                <a:moveTo>
                  <a:pt x="576185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467" y="57150"/>
                </a:lnTo>
                <a:lnTo>
                  <a:pt x="623951" y="42925"/>
                </a:lnTo>
                <a:lnTo>
                  <a:pt x="5761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62200" y="4627626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43200" y="462762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38248" y="48133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5" h="85725">
                <a:moveTo>
                  <a:pt x="481075" y="0"/>
                </a:moveTo>
                <a:lnTo>
                  <a:pt x="481075" y="85725"/>
                </a:lnTo>
                <a:lnTo>
                  <a:pt x="576467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185" y="28575"/>
                </a:lnTo>
                <a:lnTo>
                  <a:pt x="481075" y="0"/>
                </a:lnTo>
                <a:close/>
              </a:path>
              <a:path w="624205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5" h="85725">
                <a:moveTo>
                  <a:pt x="576185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467" y="57150"/>
                </a:lnTo>
                <a:lnTo>
                  <a:pt x="623951" y="42925"/>
                </a:lnTo>
                <a:lnTo>
                  <a:pt x="5761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29000" y="4627626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10000" y="462762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05048" y="48133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4" h="85725">
                <a:moveTo>
                  <a:pt x="481075" y="0"/>
                </a:moveTo>
                <a:lnTo>
                  <a:pt x="481075" y="85725"/>
                </a:lnTo>
                <a:lnTo>
                  <a:pt x="576467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185" y="28575"/>
                </a:lnTo>
                <a:lnTo>
                  <a:pt x="481075" y="0"/>
                </a:lnTo>
                <a:close/>
              </a:path>
              <a:path w="624204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4" h="85725">
                <a:moveTo>
                  <a:pt x="576185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467" y="57150"/>
                </a:lnTo>
                <a:lnTo>
                  <a:pt x="623951" y="42925"/>
                </a:lnTo>
                <a:lnTo>
                  <a:pt x="5761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62200" y="5313362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43200" y="531342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136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38248" y="54991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5" h="85725">
                <a:moveTo>
                  <a:pt x="481075" y="0"/>
                </a:moveTo>
                <a:lnTo>
                  <a:pt x="481075" y="85725"/>
                </a:lnTo>
                <a:lnTo>
                  <a:pt x="576467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185" y="28575"/>
                </a:lnTo>
                <a:lnTo>
                  <a:pt x="481075" y="0"/>
                </a:lnTo>
                <a:close/>
              </a:path>
              <a:path w="624205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5" h="85725">
                <a:moveTo>
                  <a:pt x="576185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467" y="57150"/>
                </a:lnTo>
                <a:lnTo>
                  <a:pt x="623951" y="42925"/>
                </a:lnTo>
                <a:lnTo>
                  <a:pt x="5761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29000" y="5313362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10000" y="5313426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136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05048" y="54991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4" h="85725">
                <a:moveTo>
                  <a:pt x="481075" y="0"/>
                </a:moveTo>
                <a:lnTo>
                  <a:pt x="481075" y="85725"/>
                </a:lnTo>
                <a:lnTo>
                  <a:pt x="576467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185" y="28575"/>
                </a:lnTo>
                <a:lnTo>
                  <a:pt x="481075" y="0"/>
                </a:lnTo>
                <a:close/>
              </a:path>
              <a:path w="624204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4" h="85725">
                <a:moveTo>
                  <a:pt x="576185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467" y="57150"/>
                </a:lnTo>
                <a:lnTo>
                  <a:pt x="623951" y="42925"/>
                </a:lnTo>
                <a:lnTo>
                  <a:pt x="5761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62200" y="2646298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743200" y="2646298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738248" y="28321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5" h="85725">
                <a:moveTo>
                  <a:pt x="481075" y="0"/>
                </a:moveTo>
                <a:lnTo>
                  <a:pt x="481075" y="85725"/>
                </a:lnTo>
                <a:lnTo>
                  <a:pt x="576467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185" y="28575"/>
                </a:lnTo>
                <a:lnTo>
                  <a:pt x="481075" y="0"/>
                </a:lnTo>
                <a:close/>
              </a:path>
              <a:path w="624205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5" h="85725">
                <a:moveTo>
                  <a:pt x="576185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467" y="57150"/>
                </a:lnTo>
                <a:lnTo>
                  <a:pt x="623951" y="42925"/>
                </a:lnTo>
                <a:lnTo>
                  <a:pt x="5761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62200" y="5999162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43200" y="5999162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38248" y="61849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5" h="85725">
                <a:moveTo>
                  <a:pt x="481075" y="0"/>
                </a:moveTo>
                <a:lnTo>
                  <a:pt x="481075" y="85725"/>
                </a:lnTo>
                <a:lnTo>
                  <a:pt x="576326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326" y="28575"/>
                </a:lnTo>
                <a:lnTo>
                  <a:pt x="481075" y="0"/>
                </a:lnTo>
                <a:close/>
              </a:path>
              <a:path w="624205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5" h="85725">
                <a:moveTo>
                  <a:pt x="576326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326" y="57150"/>
                </a:lnTo>
                <a:lnTo>
                  <a:pt x="623951" y="42862"/>
                </a:lnTo>
                <a:lnTo>
                  <a:pt x="576326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29000" y="5999162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10000" y="5999162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05048" y="61849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4" h="85725">
                <a:moveTo>
                  <a:pt x="481075" y="0"/>
                </a:moveTo>
                <a:lnTo>
                  <a:pt x="481075" y="85725"/>
                </a:lnTo>
                <a:lnTo>
                  <a:pt x="576326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326" y="28575"/>
                </a:lnTo>
                <a:lnTo>
                  <a:pt x="481075" y="0"/>
                </a:lnTo>
                <a:close/>
              </a:path>
              <a:path w="624204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4" h="85725">
                <a:moveTo>
                  <a:pt x="576326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326" y="57150"/>
                </a:lnTo>
                <a:lnTo>
                  <a:pt x="623951" y="42862"/>
                </a:lnTo>
                <a:lnTo>
                  <a:pt x="576326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495800" y="5999162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876800" y="5999162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71848" y="6184900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4" h="85725">
                <a:moveTo>
                  <a:pt x="481075" y="0"/>
                </a:moveTo>
                <a:lnTo>
                  <a:pt x="481075" y="85725"/>
                </a:lnTo>
                <a:lnTo>
                  <a:pt x="576326" y="57150"/>
                </a:lnTo>
                <a:lnTo>
                  <a:pt x="495300" y="57150"/>
                </a:lnTo>
                <a:lnTo>
                  <a:pt x="495300" y="28575"/>
                </a:lnTo>
                <a:lnTo>
                  <a:pt x="576326" y="28575"/>
                </a:lnTo>
                <a:lnTo>
                  <a:pt x="481075" y="0"/>
                </a:lnTo>
                <a:close/>
              </a:path>
              <a:path w="624204" h="85725">
                <a:moveTo>
                  <a:pt x="481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1075" y="57150"/>
                </a:lnTo>
                <a:lnTo>
                  <a:pt x="481075" y="28575"/>
                </a:lnTo>
                <a:close/>
              </a:path>
              <a:path w="624204" h="85725">
                <a:moveTo>
                  <a:pt x="576326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576326" y="57150"/>
                </a:lnTo>
                <a:lnTo>
                  <a:pt x="623951" y="42862"/>
                </a:lnTo>
                <a:lnTo>
                  <a:pt x="576326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10000" y="2798698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7620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86200" y="2798698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200" y="2286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10000" y="4094226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7620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86200" y="4094226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200" y="2286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10000" y="4703826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7620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86200" y="4703826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200" y="2286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953000" y="3408426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7620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029200" y="3408426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200" y="2286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86200" y="5389626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76200" y="0"/>
                </a:moveTo>
                <a:lnTo>
                  <a:pt x="0" y="228536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62400" y="5389626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200" y="228536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953000" y="6075362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7620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29200" y="6075362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200" y="2286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019800" y="838200"/>
            <a:ext cx="455930" cy="557530"/>
          </a:xfrm>
          <a:custGeom>
            <a:avLst/>
            <a:gdLst/>
            <a:ahLst/>
            <a:cxnLst/>
            <a:rect l="l" t="t" r="r" b="b"/>
            <a:pathLst>
              <a:path w="455929" h="557530">
                <a:moveTo>
                  <a:pt x="227837" y="0"/>
                </a:moveTo>
                <a:lnTo>
                  <a:pt x="186877" y="4488"/>
                </a:lnTo>
                <a:lnTo>
                  <a:pt x="148327" y="17428"/>
                </a:lnTo>
                <a:lnTo>
                  <a:pt x="112832" y="38034"/>
                </a:lnTo>
                <a:lnTo>
                  <a:pt x="81034" y="65520"/>
                </a:lnTo>
                <a:lnTo>
                  <a:pt x="53576" y="99100"/>
                </a:lnTo>
                <a:lnTo>
                  <a:pt x="31100" y="137987"/>
                </a:lnTo>
                <a:lnTo>
                  <a:pt x="14251" y="181397"/>
                </a:lnTo>
                <a:lnTo>
                  <a:pt x="3669" y="228542"/>
                </a:lnTo>
                <a:lnTo>
                  <a:pt x="0" y="278638"/>
                </a:lnTo>
                <a:lnTo>
                  <a:pt x="3669" y="328699"/>
                </a:lnTo>
                <a:lnTo>
                  <a:pt x="14251" y="375827"/>
                </a:lnTo>
                <a:lnTo>
                  <a:pt x="31100" y="419231"/>
                </a:lnTo>
                <a:lnTo>
                  <a:pt x="53576" y="458123"/>
                </a:lnTo>
                <a:lnTo>
                  <a:pt x="81034" y="491714"/>
                </a:lnTo>
                <a:lnTo>
                  <a:pt x="112832" y="519213"/>
                </a:lnTo>
                <a:lnTo>
                  <a:pt x="148327" y="539833"/>
                </a:lnTo>
                <a:lnTo>
                  <a:pt x="186877" y="552783"/>
                </a:lnTo>
                <a:lnTo>
                  <a:pt x="227837" y="557276"/>
                </a:lnTo>
                <a:lnTo>
                  <a:pt x="268765" y="552783"/>
                </a:lnTo>
                <a:lnTo>
                  <a:pt x="307297" y="539833"/>
                </a:lnTo>
                <a:lnTo>
                  <a:pt x="342787" y="519213"/>
                </a:lnTo>
                <a:lnTo>
                  <a:pt x="374589" y="491714"/>
                </a:lnTo>
                <a:lnTo>
                  <a:pt x="402057" y="458123"/>
                </a:lnTo>
                <a:lnTo>
                  <a:pt x="424546" y="419231"/>
                </a:lnTo>
                <a:lnTo>
                  <a:pt x="441410" y="375827"/>
                </a:lnTo>
                <a:lnTo>
                  <a:pt x="452001" y="328699"/>
                </a:lnTo>
                <a:lnTo>
                  <a:pt x="455675" y="278638"/>
                </a:lnTo>
                <a:lnTo>
                  <a:pt x="452001" y="228542"/>
                </a:lnTo>
                <a:lnTo>
                  <a:pt x="441410" y="181397"/>
                </a:lnTo>
                <a:lnTo>
                  <a:pt x="424546" y="137987"/>
                </a:lnTo>
                <a:lnTo>
                  <a:pt x="402057" y="99100"/>
                </a:lnTo>
                <a:lnTo>
                  <a:pt x="374589" y="65520"/>
                </a:lnTo>
                <a:lnTo>
                  <a:pt x="342787" y="38034"/>
                </a:lnTo>
                <a:lnTo>
                  <a:pt x="307297" y="17428"/>
                </a:lnTo>
                <a:lnTo>
                  <a:pt x="268765" y="4488"/>
                </a:lnTo>
                <a:lnTo>
                  <a:pt x="227837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019800" y="838200"/>
            <a:ext cx="455930" cy="557530"/>
          </a:xfrm>
          <a:custGeom>
            <a:avLst/>
            <a:gdLst/>
            <a:ahLst/>
            <a:cxnLst/>
            <a:rect l="l" t="t" r="r" b="b"/>
            <a:pathLst>
              <a:path w="455929" h="557530">
                <a:moveTo>
                  <a:pt x="0" y="278638"/>
                </a:moveTo>
                <a:lnTo>
                  <a:pt x="3669" y="228542"/>
                </a:lnTo>
                <a:lnTo>
                  <a:pt x="14251" y="181397"/>
                </a:lnTo>
                <a:lnTo>
                  <a:pt x="31100" y="137987"/>
                </a:lnTo>
                <a:lnTo>
                  <a:pt x="53576" y="99100"/>
                </a:lnTo>
                <a:lnTo>
                  <a:pt x="81034" y="65520"/>
                </a:lnTo>
                <a:lnTo>
                  <a:pt x="112832" y="38034"/>
                </a:lnTo>
                <a:lnTo>
                  <a:pt x="148327" y="17428"/>
                </a:lnTo>
                <a:lnTo>
                  <a:pt x="186877" y="4488"/>
                </a:lnTo>
                <a:lnTo>
                  <a:pt x="227837" y="0"/>
                </a:lnTo>
                <a:lnTo>
                  <a:pt x="268765" y="4488"/>
                </a:lnTo>
                <a:lnTo>
                  <a:pt x="307297" y="17428"/>
                </a:lnTo>
                <a:lnTo>
                  <a:pt x="342787" y="38034"/>
                </a:lnTo>
                <a:lnTo>
                  <a:pt x="374589" y="65520"/>
                </a:lnTo>
                <a:lnTo>
                  <a:pt x="402057" y="99100"/>
                </a:lnTo>
                <a:lnTo>
                  <a:pt x="424546" y="137987"/>
                </a:lnTo>
                <a:lnTo>
                  <a:pt x="441410" y="181397"/>
                </a:lnTo>
                <a:lnTo>
                  <a:pt x="452001" y="228542"/>
                </a:lnTo>
                <a:lnTo>
                  <a:pt x="455675" y="278638"/>
                </a:lnTo>
                <a:lnTo>
                  <a:pt x="452001" y="328699"/>
                </a:lnTo>
                <a:lnTo>
                  <a:pt x="441410" y="375827"/>
                </a:lnTo>
                <a:lnTo>
                  <a:pt x="424546" y="419231"/>
                </a:lnTo>
                <a:lnTo>
                  <a:pt x="402057" y="458123"/>
                </a:lnTo>
                <a:lnTo>
                  <a:pt x="374589" y="491714"/>
                </a:lnTo>
                <a:lnTo>
                  <a:pt x="342787" y="519213"/>
                </a:lnTo>
                <a:lnTo>
                  <a:pt x="307297" y="539833"/>
                </a:lnTo>
                <a:lnTo>
                  <a:pt x="268765" y="552783"/>
                </a:lnTo>
                <a:lnTo>
                  <a:pt x="227837" y="557276"/>
                </a:lnTo>
                <a:lnTo>
                  <a:pt x="186877" y="552783"/>
                </a:lnTo>
                <a:lnTo>
                  <a:pt x="148327" y="539833"/>
                </a:lnTo>
                <a:lnTo>
                  <a:pt x="112832" y="519213"/>
                </a:lnTo>
                <a:lnTo>
                  <a:pt x="81034" y="491714"/>
                </a:lnTo>
                <a:lnTo>
                  <a:pt x="53576" y="458123"/>
                </a:lnTo>
                <a:lnTo>
                  <a:pt x="31100" y="419231"/>
                </a:lnTo>
                <a:lnTo>
                  <a:pt x="14251" y="375827"/>
                </a:lnTo>
                <a:lnTo>
                  <a:pt x="3669" y="328699"/>
                </a:lnTo>
                <a:lnTo>
                  <a:pt x="0" y="278638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084189" y="814832"/>
            <a:ext cx="33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105400" y="2057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7" y="0"/>
                </a:moveTo>
                <a:lnTo>
                  <a:pt x="181913" y="5417"/>
                </a:lnTo>
                <a:lnTo>
                  <a:pt x="139142" y="20954"/>
                </a:lnTo>
                <a:lnTo>
                  <a:pt x="100440" y="45541"/>
                </a:lnTo>
                <a:lnTo>
                  <a:pt x="66722" y="78104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7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4"/>
                </a:lnTo>
                <a:lnTo>
                  <a:pt x="355179" y="45541"/>
                </a:lnTo>
                <a:lnTo>
                  <a:pt x="316480" y="20954"/>
                </a:lnTo>
                <a:lnTo>
                  <a:pt x="273726" y="5417"/>
                </a:lnTo>
                <a:lnTo>
                  <a:pt x="227837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105400" y="2057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4"/>
                </a:lnTo>
                <a:lnTo>
                  <a:pt x="100440" y="45541"/>
                </a:lnTo>
                <a:lnTo>
                  <a:pt x="139142" y="20954"/>
                </a:lnTo>
                <a:lnTo>
                  <a:pt x="181913" y="5417"/>
                </a:lnTo>
                <a:lnTo>
                  <a:pt x="227837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5"/>
                </a:lnTo>
                <a:lnTo>
                  <a:pt x="355179" y="487858"/>
                </a:lnTo>
                <a:lnTo>
                  <a:pt x="316480" y="512445"/>
                </a:lnTo>
                <a:lnTo>
                  <a:pt x="273726" y="527982"/>
                </a:lnTo>
                <a:lnTo>
                  <a:pt x="227837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5156072" y="2022475"/>
            <a:ext cx="355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4B2B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332476" y="1219200"/>
            <a:ext cx="762000" cy="914400"/>
          </a:xfrm>
          <a:custGeom>
            <a:avLst/>
            <a:gdLst/>
            <a:ahLst/>
            <a:cxnLst/>
            <a:rect l="l" t="t" r="r" b="b"/>
            <a:pathLst>
              <a:path w="762000" h="914400">
                <a:moveTo>
                  <a:pt x="76200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477000" y="1066800"/>
            <a:ext cx="1370330" cy="2209800"/>
          </a:xfrm>
          <a:custGeom>
            <a:avLst/>
            <a:gdLst/>
            <a:ahLst/>
            <a:cxnLst/>
            <a:rect l="l" t="t" r="r" b="b"/>
            <a:pathLst>
              <a:path w="1370329" h="2209800">
                <a:moveTo>
                  <a:pt x="0" y="0"/>
                </a:moveTo>
                <a:lnTo>
                  <a:pt x="1370076" y="22098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62600" y="2438400"/>
            <a:ext cx="2360930" cy="914400"/>
          </a:xfrm>
          <a:custGeom>
            <a:avLst/>
            <a:gdLst/>
            <a:ahLst/>
            <a:cxnLst/>
            <a:rect l="l" t="t" r="r" b="b"/>
            <a:pathLst>
              <a:path w="2360929" h="914400">
                <a:moveTo>
                  <a:pt x="0" y="0"/>
                </a:moveTo>
                <a:lnTo>
                  <a:pt x="2360676" y="9144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64300" y="1219200"/>
            <a:ext cx="1230630" cy="2209800"/>
          </a:xfrm>
          <a:custGeom>
            <a:avLst/>
            <a:gdLst/>
            <a:ahLst/>
            <a:cxnLst/>
            <a:rect l="l" t="t" r="r" b="b"/>
            <a:pathLst>
              <a:path w="1230629" h="2209800">
                <a:moveTo>
                  <a:pt x="1230376" y="0"/>
                </a:moveTo>
                <a:lnTo>
                  <a:pt x="0" y="22098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002651" y="1143000"/>
            <a:ext cx="609600" cy="990600"/>
          </a:xfrm>
          <a:custGeom>
            <a:avLst/>
            <a:gdLst/>
            <a:ahLst/>
            <a:cxnLst/>
            <a:rect l="l" t="t" r="r" b="b"/>
            <a:pathLst>
              <a:path w="609600" h="990600">
                <a:moveTo>
                  <a:pt x="0" y="0"/>
                </a:moveTo>
                <a:lnTo>
                  <a:pt x="609600" y="9906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77000" y="2514600"/>
            <a:ext cx="1992630" cy="990600"/>
          </a:xfrm>
          <a:custGeom>
            <a:avLst/>
            <a:gdLst/>
            <a:ahLst/>
            <a:cxnLst/>
            <a:rect l="l" t="t" r="r" b="b"/>
            <a:pathLst>
              <a:path w="1992629" h="990600">
                <a:moveTo>
                  <a:pt x="1992376" y="0"/>
                </a:moveTo>
                <a:lnTo>
                  <a:pt x="0" y="9906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248400" y="1424050"/>
            <a:ext cx="1905" cy="1929130"/>
          </a:xfrm>
          <a:custGeom>
            <a:avLst/>
            <a:gdLst/>
            <a:ahLst/>
            <a:cxnLst/>
            <a:rect l="l" t="t" r="r" b="b"/>
            <a:pathLst>
              <a:path w="1904" h="1929129">
                <a:moveTo>
                  <a:pt x="1650" y="0"/>
                </a:moveTo>
                <a:lnTo>
                  <a:pt x="0" y="1928749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624826" y="838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710" y="0"/>
                </a:moveTo>
                <a:lnTo>
                  <a:pt x="181828" y="5417"/>
                </a:lnTo>
                <a:lnTo>
                  <a:pt x="139088" y="20954"/>
                </a:lnTo>
                <a:lnTo>
                  <a:pt x="100409" y="45541"/>
                </a:lnTo>
                <a:lnTo>
                  <a:pt x="66706" y="78104"/>
                </a:lnTo>
                <a:lnTo>
                  <a:pt x="38897" y="117574"/>
                </a:lnTo>
                <a:lnTo>
                  <a:pt x="17899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899" y="370522"/>
                </a:lnTo>
                <a:lnTo>
                  <a:pt x="38897" y="415825"/>
                </a:lnTo>
                <a:lnTo>
                  <a:pt x="66706" y="455295"/>
                </a:lnTo>
                <a:lnTo>
                  <a:pt x="100409" y="487858"/>
                </a:lnTo>
                <a:lnTo>
                  <a:pt x="139088" y="512445"/>
                </a:lnTo>
                <a:lnTo>
                  <a:pt x="181828" y="527982"/>
                </a:lnTo>
                <a:lnTo>
                  <a:pt x="227710" y="533400"/>
                </a:lnTo>
                <a:lnTo>
                  <a:pt x="273635" y="527982"/>
                </a:lnTo>
                <a:lnTo>
                  <a:pt x="316406" y="512445"/>
                </a:lnTo>
                <a:lnTo>
                  <a:pt x="355108" y="487858"/>
                </a:lnTo>
                <a:lnTo>
                  <a:pt x="388826" y="455295"/>
                </a:lnTo>
                <a:lnTo>
                  <a:pt x="416644" y="415825"/>
                </a:lnTo>
                <a:lnTo>
                  <a:pt x="437647" y="370522"/>
                </a:lnTo>
                <a:lnTo>
                  <a:pt x="450921" y="320456"/>
                </a:lnTo>
                <a:lnTo>
                  <a:pt x="455549" y="266700"/>
                </a:lnTo>
                <a:lnTo>
                  <a:pt x="450921" y="212943"/>
                </a:lnTo>
                <a:lnTo>
                  <a:pt x="437647" y="162877"/>
                </a:lnTo>
                <a:lnTo>
                  <a:pt x="416644" y="117574"/>
                </a:lnTo>
                <a:lnTo>
                  <a:pt x="388826" y="78104"/>
                </a:lnTo>
                <a:lnTo>
                  <a:pt x="355108" y="45541"/>
                </a:lnTo>
                <a:lnTo>
                  <a:pt x="316406" y="20954"/>
                </a:lnTo>
                <a:lnTo>
                  <a:pt x="273635" y="5417"/>
                </a:lnTo>
                <a:lnTo>
                  <a:pt x="227710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624826" y="838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899" y="162877"/>
                </a:lnTo>
                <a:lnTo>
                  <a:pt x="38897" y="117574"/>
                </a:lnTo>
                <a:lnTo>
                  <a:pt x="66706" y="78104"/>
                </a:lnTo>
                <a:lnTo>
                  <a:pt x="100409" y="45541"/>
                </a:lnTo>
                <a:lnTo>
                  <a:pt x="139088" y="20954"/>
                </a:lnTo>
                <a:lnTo>
                  <a:pt x="181828" y="5417"/>
                </a:lnTo>
                <a:lnTo>
                  <a:pt x="227710" y="0"/>
                </a:lnTo>
                <a:lnTo>
                  <a:pt x="273635" y="5417"/>
                </a:lnTo>
                <a:lnTo>
                  <a:pt x="316406" y="20954"/>
                </a:lnTo>
                <a:lnTo>
                  <a:pt x="355108" y="45541"/>
                </a:lnTo>
                <a:lnTo>
                  <a:pt x="388826" y="78104"/>
                </a:lnTo>
                <a:lnTo>
                  <a:pt x="416644" y="117574"/>
                </a:lnTo>
                <a:lnTo>
                  <a:pt x="437647" y="162877"/>
                </a:lnTo>
                <a:lnTo>
                  <a:pt x="450921" y="212943"/>
                </a:lnTo>
                <a:lnTo>
                  <a:pt x="455549" y="266700"/>
                </a:lnTo>
                <a:lnTo>
                  <a:pt x="450921" y="320456"/>
                </a:lnTo>
                <a:lnTo>
                  <a:pt x="437647" y="370522"/>
                </a:lnTo>
                <a:lnTo>
                  <a:pt x="416644" y="415825"/>
                </a:lnTo>
                <a:lnTo>
                  <a:pt x="388826" y="455295"/>
                </a:lnTo>
                <a:lnTo>
                  <a:pt x="355108" y="487858"/>
                </a:lnTo>
                <a:lnTo>
                  <a:pt x="316406" y="512445"/>
                </a:lnTo>
                <a:lnTo>
                  <a:pt x="273635" y="527982"/>
                </a:lnTo>
                <a:lnTo>
                  <a:pt x="227710" y="533400"/>
                </a:lnTo>
                <a:lnTo>
                  <a:pt x="181828" y="527982"/>
                </a:lnTo>
                <a:lnTo>
                  <a:pt x="139088" y="512445"/>
                </a:lnTo>
                <a:lnTo>
                  <a:pt x="100409" y="487858"/>
                </a:lnTo>
                <a:lnTo>
                  <a:pt x="66706" y="455295"/>
                </a:lnTo>
                <a:lnTo>
                  <a:pt x="38897" y="415825"/>
                </a:lnTo>
                <a:lnTo>
                  <a:pt x="17899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7675880" y="802894"/>
            <a:ext cx="355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4B2B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455025" y="2057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8" y="0"/>
                </a:moveTo>
                <a:lnTo>
                  <a:pt x="181913" y="5417"/>
                </a:lnTo>
                <a:lnTo>
                  <a:pt x="139142" y="20954"/>
                </a:lnTo>
                <a:lnTo>
                  <a:pt x="100440" y="45541"/>
                </a:lnTo>
                <a:lnTo>
                  <a:pt x="66722" y="78104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8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4"/>
                </a:lnTo>
                <a:lnTo>
                  <a:pt x="355179" y="45541"/>
                </a:lnTo>
                <a:lnTo>
                  <a:pt x="316480" y="20954"/>
                </a:lnTo>
                <a:lnTo>
                  <a:pt x="273726" y="5417"/>
                </a:lnTo>
                <a:lnTo>
                  <a:pt x="227838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455025" y="2057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4"/>
                </a:lnTo>
                <a:lnTo>
                  <a:pt x="100440" y="45541"/>
                </a:lnTo>
                <a:lnTo>
                  <a:pt x="139142" y="20954"/>
                </a:lnTo>
                <a:lnTo>
                  <a:pt x="181913" y="5417"/>
                </a:lnTo>
                <a:lnTo>
                  <a:pt x="227838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5"/>
                </a:lnTo>
                <a:lnTo>
                  <a:pt x="355179" y="487858"/>
                </a:lnTo>
                <a:lnTo>
                  <a:pt x="316480" y="512445"/>
                </a:lnTo>
                <a:lnTo>
                  <a:pt x="273726" y="527982"/>
                </a:lnTo>
                <a:lnTo>
                  <a:pt x="227838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8506206" y="2022475"/>
            <a:ext cx="355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4B2B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019800" y="32766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7" y="0"/>
                </a:moveTo>
                <a:lnTo>
                  <a:pt x="181913" y="5417"/>
                </a:lnTo>
                <a:lnTo>
                  <a:pt x="139142" y="20954"/>
                </a:lnTo>
                <a:lnTo>
                  <a:pt x="100440" y="45541"/>
                </a:lnTo>
                <a:lnTo>
                  <a:pt x="66722" y="78104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7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4"/>
                </a:lnTo>
                <a:lnTo>
                  <a:pt x="355179" y="45541"/>
                </a:lnTo>
                <a:lnTo>
                  <a:pt x="316480" y="20954"/>
                </a:lnTo>
                <a:lnTo>
                  <a:pt x="273726" y="5417"/>
                </a:lnTo>
                <a:lnTo>
                  <a:pt x="227837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019800" y="32766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4"/>
                </a:lnTo>
                <a:lnTo>
                  <a:pt x="100440" y="45541"/>
                </a:lnTo>
                <a:lnTo>
                  <a:pt x="139142" y="20954"/>
                </a:lnTo>
                <a:lnTo>
                  <a:pt x="181913" y="5417"/>
                </a:lnTo>
                <a:lnTo>
                  <a:pt x="227837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4"/>
                </a:lnTo>
                <a:lnTo>
                  <a:pt x="355179" y="487858"/>
                </a:lnTo>
                <a:lnTo>
                  <a:pt x="316480" y="512444"/>
                </a:lnTo>
                <a:lnTo>
                  <a:pt x="273726" y="527982"/>
                </a:lnTo>
                <a:lnTo>
                  <a:pt x="227837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6096380" y="3241624"/>
            <a:ext cx="3054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620000" y="32766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8" y="0"/>
                </a:moveTo>
                <a:lnTo>
                  <a:pt x="181913" y="5417"/>
                </a:lnTo>
                <a:lnTo>
                  <a:pt x="139142" y="20954"/>
                </a:lnTo>
                <a:lnTo>
                  <a:pt x="100440" y="45541"/>
                </a:lnTo>
                <a:lnTo>
                  <a:pt x="66722" y="78104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8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4"/>
                </a:lnTo>
                <a:lnTo>
                  <a:pt x="355179" y="45541"/>
                </a:lnTo>
                <a:lnTo>
                  <a:pt x="316480" y="20954"/>
                </a:lnTo>
                <a:lnTo>
                  <a:pt x="273726" y="5417"/>
                </a:lnTo>
                <a:lnTo>
                  <a:pt x="227838" y="0"/>
                </a:lnTo>
                <a:close/>
              </a:path>
            </a:pathLst>
          </a:custGeom>
          <a:solidFill>
            <a:srgbClr val="B3E0B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620000" y="32766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4"/>
                </a:lnTo>
                <a:lnTo>
                  <a:pt x="100440" y="45541"/>
                </a:lnTo>
                <a:lnTo>
                  <a:pt x="139142" y="20954"/>
                </a:lnTo>
                <a:lnTo>
                  <a:pt x="181913" y="5417"/>
                </a:lnTo>
                <a:lnTo>
                  <a:pt x="227838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4"/>
                </a:lnTo>
                <a:lnTo>
                  <a:pt x="355179" y="487858"/>
                </a:lnTo>
                <a:lnTo>
                  <a:pt x="316480" y="512444"/>
                </a:lnTo>
                <a:lnTo>
                  <a:pt x="273726" y="527982"/>
                </a:lnTo>
                <a:lnTo>
                  <a:pt x="227838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7684769" y="3241624"/>
            <a:ext cx="33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29539" y="209829"/>
            <a:ext cx="3590290" cy="161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8335" marR="5080" indent="-636270">
              <a:lnSpc>
                <a:spcPct val="130000"/>
              </a:lnSpc>
              <a:spcBef>
                <a:spcPts val="100"/>
              </a:spcBef>
            </a:pP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二</a:t>
            </a:r>
            <a:r>
              <a:rPr dirty="0" sz="4000" spc="5" b="1">
                <a:solidFill>
                  <a:srgbClr val="0000FF"/>
                </a:solidFill>
                <a:latin typeface="Microsoft YaHei"/>
                <a:cs typeface="Microsoft YaHei"/>
              </a:rPr>
              <a:t>、图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的</a:t>
            </a:r>
            <a:r>
              <a:rPr dirty="0" sz="4000" spc="5" b="1">
                <a:solidFill>
                  <a:srgbClr val="0000FF"/>
                </a:solidFill>
                <a:latin typeface="Microsoft YaHei"/>
                <a:cs typeface="Microsoft YaHei"/>
              </a:rPr>
              <a:t>邻接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表 </a:t>
            </a:r>
            <a:r>
              <a:rPr dirty="0" sz="4000" spc="20" b="1">
                <a:solidFill>
                  <a:srgbClr val="0000FF"/>
                </a:solidFill>
                <a:latin typeface="Microsoft YaHei"/>
                <a:cs typeface="Microsoft YaHei"/>
              </a:rPr>
              <a:t>存储表示</a:t>
            </a:r>
            <a:endParaRPr sz="4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5981" y="1835911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50025" y="1893951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457200"/>
                </a:moveTo>
                <a:lnTo>
                  <a:pt x="838200" y="457200"/>
                </a:lnTo>
                <a:lnTo>
                  <a:pt x="838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83425" y="189395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78473" y="2079625"/>
            <a:ext cx="471805" cy="85725"/>
          </a:xfrm>
          <a:custGeom>
            <a:avLst/>
            <a:gdLst/>
            <a:ahLst/>
            <a:cxnLst/>
            <a:rect l="l" t="t" r="r" b="b"/>
            <a:pathLst>
              <a:path w="471804" h="85725">
                <a:moveTo>
                  <a:pt x="328675" y="0"/>
                </a:moveTo>
                <a:lnTo>
                  <a:pt x="328675" y="85725"/>
                </a:lnTo>
                <a:lnTo>
                  <a:pt x="424067" y="57150"/>
                </a:lnTo>
                <a:lnTo>
                  <a:pt x="342900" y="57150"/>
                </a:lnTo>
                <a:lnTo>
                  <a:pt x="342900" y="28575"/>
                </a:lnTo>
                <a:lnTo>
                  <a:pt x="423785" y="28575"/>
                </a:lnTo>
                <a:lnTo>
                  <a:pt x="328675" y="0"/>
                </a:lnTo>
                <a:close/>
              </a:path>
              <a:path w="471804" h="85725">
                <a:moveTo>
                  <a:pt x="328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28675" y="57150"/>
                </a:lnTo>
                <a:lnTo>
                  <a:pt x="328675" y="28575"/>
                </a:lnTo>
                <a:close/>
              </a:path>
              <a:path w="471804" h="85725">
                <a:moveTo>
                  <a:pt x="423785" y="28575"/>
                </a:moveTo>
                <a:lnTo>
                  <a:pt x="342900" y="28575"/>
                </a:lnTo>
                <a:lnTo>
                  <a:pt x="342900" y="57150"/>
                </a:lnTo>
                <a:lnTo>
                  <a:pt x="424067" y="57150"/>
                </a:lnTo>
                <a:lnTo>
                  <a:pt x="471550" y="42925"/>
                </a:lnTo>
                <a:lnTo>
                  <a:pt x="4237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93025" y="1893951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457200"/>
                </a:moveTo>
                <a:lnTo>
                  <a:pt x="838200" y="457200"/>
                </a:lnTo>
                <a:lnTo>
                  <a:pt x="838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26425" y="189395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21473" y="2079625"/>
            <a:ext cx="471805" cy="85725"/>
          </a:xfrm>
          <a:custGeom>
            <a:avLst/>
            <a:gdLst/>
            <a:ahLst/>
            <a:cxnLst/>
            <a:rect l="l" t="t" r="r" b="b"/>
            <a:pathLst>
              <a:path w="471804" h="85725">
                <a:moveTo>
                  <a:pt x="328675" y="0"/>
                </a:moveTo>
                <a:lnTo>
                  <a:pt x="328675" y="85725"/>
                </a:lnTo>
                <a:lnTo>
                  <a:pt x="424067" y="57150"/>
                </a:lnTo>
                <a:lnTo>
                  <a:pt x="342900" y="57150"/>
                </a:lnTo>
                <a:lnTo>
                  <a:pt x="342900" y="28575"/>
                </a:lnTo>
                <a:lnTo>
                  <a:pt x="423785" y="28575"/>
                </a:lnTo>
                <a:lnTo>
                  <a:pt x="328675" y="0"/>
                </a:lnTo>
                <a:close/>
              </a:path>
              <a:path w="471804" h="85725">
                <a:moveTo>
                  <a:pt x="328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28675" y="57150"/>
                </a:lnTo>
                <a:lnTo>
                  <a:pt x="328675" y="28575"/>
                </a:lnTo>
                <a:close/>
              </a:path>
              <a:path w="471804" h="85725">
                <a:moveTo>
                  <a:pt x="423785" y="28575"/>
                </a:moveTo>
                <a:lnTo>
                  <a:pt x="342900" y="28575"/>
                </a:lnTo>
                <a:lnTo>
                  <a:pt x="342900" y="57150"/>
                </a:lnTo>
                <a:lnTo>
                  <a:pt x="424067" y="57150"/>
                </a:lnTo>
                <a:lnTo>
                  <a:pt x="471550" y="42925"/>
                </a:lnTo>
                <a:lnTo>
                  <a:pt x="4237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82181" y="4122546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0025" y="2655823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457200"/>
                </a:moveTo>
                <a:lnTo>
                  <a:pt x="838200" y="457200"/>
                </a:lnTo>
                <a:lnTo>
                  <a:pt x="838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83425" y="2655823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78473" y="2841625"/>
            <a:ext cx="471805" cy="85725"/>
          </a:xfrm>
          <a:custGeom>
            <a:avLst/>
            <a:gdLst/>
            <a:ahLst/>
            <a:cxnLst/>
            <a:rect l="l" t="t" r="r" b="b"/>
            <a:pathLst>
              <a:path w="471804" h="85725">
                <a:moveTo>
                  <a:pt x="328675" y="0"/>
                </a:moveTo>
                <a:lnTo>
                  <a:pt x="328675" y="85725"/>
                </a:lnTo>
                <a:lnTo>
                  <a:pt x="424067" y="57150"/>
                </a:lnTo>
                <a:lnTo>
                  <a:pt x="342900" y="57150"/>
                </a:lnTo>
                <a:lnTo>
                  <a:pt x="342900" y="28575"/>
                </a:lnTo>
                <a:lnTo>
                  <a:pt x="423785" y="28575"/>
                </a:lnTo>
                <a:lnTo>
                  <a:pt x="328675" y="0"/>
                </a:lnTo>
                <a:close/>
              </a:path>
              <a:path w="471804" h="85725">
                <a:moveTo>
                  <a:pt x="328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28675" y="57150"/>
                </a:lnTo>
                <a:lnTo>
                  <a:pt x="328675" y="28575"/>
                </a:lnTo>
                <a:close/>
              </a:path>
              <a:path w="471804" h="85725">
                <a:moveTo>
                  <a:pt x="423785" y="28575"/>
                </a:moveTo>
                <a:lnTo>
                  <a:pt x="342900" y="28575"/>
                </a:lnTo>
                <a:lnTo>
                  <a:pt x="342900" y="57150"/>
                </a:lnTo>
                <a:lnTo>
                  <a:pt x="424067" y="57150"/>
                </a:lnTo>
                <a:lnTo>
                  <a:pt x="471550" y="42925"/>
                </a:lnTo>
                <a:lnTo>
                  <a:pt x="4237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50025" y="3417951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457200"/>
                </a:moveTo>
                <a:lnTo>
                  <a:pt x="838200" y="457200"/>
                </a:lnTo>
                <a:lnTo>
                  <a:pt x="838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83425" y="341795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78473" y="3603625"/>
            <a:ext cx="471805" cy="85725"/>
          </a:xfrm>
          <a:custGeom>
            <a:avLst/>
            <a:gdLst/>
            <a:ahLst/>
            <a:cxnLst/>
            <a:rect l="l" t="t" r="r" b="b"/>
            <a:pathLst>
              <a:path w="471804" h="85725">
                <a:moveTo>
                  <a:pt x="328675" y="0"/>
                </a:moveTo>
                <a:lnTo>
                  <a:pt x="328675" y="85725"/>
                </a:lnTo>
                <a:lnTo>
                  <a:pt x="424067" y="57150"/>
                </a:lnTo>
                <a:lnTo>
                  <a:pt x="342900" y="57150"/>
                </a:lnTo>
                <a:lnTo>
                  <a:pt x="342900" y="28575"/>
                </a:lnTo>
                <a:lnTo>
                  <a:pt x="423785" y="28575"/>
                </a:lnTo>
                <a:lnTo>
                  <a:pt x="328675" y="0"/>
                </a:lnTo>
                <a:close/>
              </a:path>
              <a:path w="471804" h="85725">
                <a:moveTo>
                  <a:pt x="328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28675" y="57150"/>
                </a:lnTo>
                <a:lnTo>
                  <a:pt x="328675" y="28575"/>
                </a:lnTo>
                <a:close/>
              </a:path>
              <a:path w="471804" h="85725">
                <a:moveTo>
                  <a:pt x="423785" y="28575"/>
                </a:moveTo>
                <a:lnTo>
                  <a:pt x="342900" y="28575"/>
                </a:lnTo>
                <a:lnTo>
                  <a:pt x="342900" y="57150"/>
                </a:lnTo>
                <a:lnTo>
                  <a:pt x="424067" y="57150"/>
                </a:lnTo>
                <a:lnTo>
                  <a:pt x="471550" y="42925"/>
                </a:lnTo>
                <a:lnTo>
                  <a:pt x="4237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50025" y="4179951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457200"/>
                </a:moveTo>
                <a:lnTo>
                  <a:pt x="838200" y="457200"/>
                </a:lnTo>
                <a:lnTo>
                  <a:pt x="838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83425" y="417995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78473" y="4365625"/>
            <a:ext cx="471805" cy="85725"/>
          </a:xfrm>
          <a:custGeom>
            <a:avLst/>
            <a:gdLst/>
            <a:ahLst/>
            <a:cxnLst/>
            <a:rect l="l" t="t" r="r" b="b"/>
            <a:pathLst>
              <a:path w="471804" h="85725">
                <a:moveTo>
                  <a:pt x="328675" y="0"/>
                </a:moveTo>
                <a:lnTo>
                  <a:pt x="328675" y="85725"/>
                </a:lnTo>
                <a:lnTo>
                  <a:pt x="423785" y="57150"/>
                </a:lnTo>
                <a:lnTo>
                  <a:pt x="342900" y="57150"/>
                </a:lnTo>
                <a:lnTo>
                  <a:pt x="342900" y="28575"/>
                </a:lnTo>
                <a:lnTo>
                  <a:pt x="424067" y="28575"/>
                </a:lnTo>
                <a:lnTo>
                  <a:pt x="328675" y="0"/>
                </a:lnTo>
                <a:close/>
              </a:path>
              <a:path w="471804" h="85725">
                <a:moveTo>
                  <a:pt x="328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28675" y="57150"/>
                </a:lnTo>
                <a:lnTo>
                  <a:pt x="328675" y="28575"/>
                </a:lnTo>
                <a:close/>
              </a:path>
              <a:path w="471804" h="85725">
                <a:moveTo>
                  <a:pt x="424067" y="28575"/>
                </a:moveTo>
                <a:lnTo>
                  <a:pt x="342900" y="28575"/>
                </a:lnTo>
                <a:lnTo>
                  <a:pt x="342900" y="57150"/>
                </a:lnTo>
                <a:lnTo>
                  <a:pt x="423785" y="57150"/>
                </a:lnTo>
                <a:lnTo>
                  <a:pt x="471550" y="42799"/>
                </a:lnTo>
                <a:lnTo>
                  <a:pt x="424067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50025" y="4941951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457200"/>
                </a:moveTo>
                <a:lnTo>
                  <a:pt x="838200" y="457200"/>
                </a:lnTo>
                <a:lnTo>
                  <a:pt x="838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83425" y="494195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78473" y="5127625"/>
            <a:ext cx="471805" cy="85725"/>
          </a:xfrm>
          <a:custGeom>
            <a:avLst/>
            <a:gdLst/>
            <a:ahLst/>
            <a:cxnLst/>
            <a:rect l="l" t="t" r="r" b="b"/>
            <a:pathLst>
              <a:path w="471804" h="85725">
                <a:moveTo>
                  <a:pt x="328675" y="0"/>
                </a:moveTo>
                <a:lnTo>
                  <a:pt x="328675" y="85725"/>
                </a:lnTo>
                <a:lnTo>
                  <a:pt x="424067" y="57150"/>
                </a:lnTo>
                <a:lnTo>
                  <a:pt x="342900" y="57150"/>
                </a:lnTo>
                <a:lnTo>
                  <a:pt x="342900" y="28575"/>
                </a:lnTo>
                <a:lnTo>
                  <a:pt x="423785" y="28575"/>
                </a:lnTo>
                <a:lnTo>
                  <a:pt x="328675" y="0"/>
                </a:lnTo>
                <a:close/>
              </a:path>
              <a:path w="471804" h="85725">
                <a:moveTo>
                  <a:pt x="328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28675" y="57150"/>
                </a:lnTo>
                <a:lnTo>
                  <a:pt x="328675" y="28575"/>
                </a:lnTo>
                <a:close/>
              </a:path>
              <a:path w="471804" h="85725">
                <a:moveTo>
                  <a:pt x="423785" y="28575"/>
                </a:moveTo>
                <a:lnTo>
                  <a:pt x="342900" y="28575"/>
                </a:lnTo>
                <a:lnTo>
                  <a:pt x="342900" y="57150"/>
                </a:lnTo>
                <a:lnTo>
                  <a:pt x="424067" y="57150"/>
                </a:lnTo>
                <a:lnTo>
                  <a:pt x="471550" y="42925"/>
                </a:lnTo>
                <a:lnTo>
                  <a:pt x="42378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93025" y="4179951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457200"/>
                </a:moveTo>
                <a:lnTo>
                  <a:pt x="838200" y="457200"/>
                </a:lnTo>
                <a:lnTo>
                  <a:pt x="838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6425" y="417995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21473" y="4365625"/>
            <a:ext cx="471805" cy="85725"/>
          </a:xfrm>
          <a:custGeom>
            <a:avLst/>
            <a:gdLst/>
            <a:ahLst/>
            <a:cxnLst/>
            <a:rect l="l" t="t" r="r" b="b"/>
            <a:pathLst>
              <a:path w="471804" h="85725">
                <a:moveTo>
                  <a:pt x="328675" y="0"/>
                </a:moveTo>
                <a:lnTo>
                  <a:pt x="328675" y="85725"/>
                </a:lnTo>
                <a:lnTo>
                  <a:pt x="423785" y="57150"/>
                </a:lnTo>
                <a:lnTo>
                  <a:pt x="342900" y="57150"/>
                </a:lnTo>
                <a:lnTo>
                  <a:pt x="342900" y="28575"/>
                </a:lnTo>
                <a:lnTo>
                  <a:pt x="424067" y="28575"/>
                </a:lnTo>
                <a:lnTo>
                  <a:pt x="328675" y="0"/>
                </a:lnTo>
                <a:close/>
              </a:path>
              <a:path w="471804" h="85725">
                <a:moveTo>
                  <a:pt x="328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28675" y="57150"/>
                </a:lnTo>
                <a:lnTo>
                  <a:pt x="328675" y="28575"/>
                </a:lnTo>
                <a:close/>
              </a:path>
              <a:path w="471804" h="85725">
                <a:moveTo>
                  <a:pt x="424067" y="28575"/>
                </a:moveTo>
                <a:lnTo>
                  <a:pt x="342900" y="28575"/>
                </a:lnTo>
                <a:lnTo>
                  <a:pt x="342900" y="57150"/>
                </a:lnTo>
                <a:lnTo>
                  <a:pt x="423785" y="57150"/>
                </a:lnTo>
                <a:lnTo>
                  <a:pt x="471550" y="42799"/>
                </a:lnTo>
                <a:lnTo>
                  <a:pt x="424067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24450" y="1665287"/>
            <a:ext cx="1123950" cy="3937000"/>
          </a:xfrm>
          <a:custGeom>
            <a:avLst/>
            <a:gdLst/>
            <a:ahLst/>
            <a:cxnLst/>
            <a:rect l="l" t="t" r="r" b="b"/>
            <a:pathLst>
              <a:path w="1123950" h="3937000">
                <a:moveTo>
                  <a:pt x="0" y="3937000"/>
                </a:moveTo>
                <a:lnTo>
                  <a:pt x="1123950" y="3937000"/>
                </a:lnTo>
                <a:lnTo>
                  <a:pt x="1123950" y="0"/>
                </a:lnTo>
                <a:lnTo>
                  <a:pt x="0" y="0"/>
                </a:lnTo>
                <a:lnTo>
                  <a:pt x="0" y="393700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24450" y="1665287"/>
            <a:ext cx="1123950" cy="3937000"/>
          </a:xfrm>
          <a:custGeom>
            <a:avLst/>
            <a:gdLst/>
            <a:ahLst/>
            <a:cxnLst/>
            <a:rect l="l" t="t" r="r" b="b"/>
            <a:pathLst>
              <a:path w="1123950" h="3937000">
                <a:moveTo>
                  <a:pt x="0" y="3937000"/>
                </a:moveTo>
                <a:lnTo>
                  <a:pt x="1123950" y="3937000"/>
                </a:lnTo>
                <a:lnTo>
                  <a:pt x="1123950" y="0"/>
                </a:lnTo>
                <a:lnTo>
                  <a:pt x="0" y="0"/>
                </a:lnTo>
                <a:lnTo>
                  <a:pt x="0" y="3937000"/>
                </a:lnTo>
                <a:close/>
              </a:path>
            </a:pathLst>
          </a:custGeom>
          <a:ln w="349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141912" y="1762760"/>
            <a:ext cx="10890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41912" y="2524709"/>
            <a:ext cx="10890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41912" y="3287014"/>
            <a:ext cx="10890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41912" y="4049395"/>
            <a:ext cx="10890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41912" y="4811344"/>
            <a:ext cx="10890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96026" y="1700276"/>
            <a:ext cx="59055" cy="3889375"/>
          </a:xfrm>
          <a:custGeom>
            <a:avLst/>
            <a:gdLst/>
            <a:ahLst/>
            <a:cxnLst/>
            <a:rect l="l" t="t" r="r" b="b"/>
            <a:pathLst>
              <a:path w="59054" h="3889375">
                <a:moveTo>
                  <a:pt x="0" y="0"/>
                </a:moveTo>
                <a:lnTo>
                  <a:pt x="58674" y="3889311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02225" y="2503423"/>
            <a:ext cx="1146175" cy="635"/>
          </a:xfrm>
          <a:custGeom>
            <a:avLst/>
            <a:gdLst/>
            <a:ahLst/>
            <a:cxnLst/>
            <a:rect l="l" t="t" r="r" b="b"/>
            <a:pathLst>
              <a:path w="1146175" h="635">
                <a:moveTo>
                  <a:pt x="0" y="0"/>
                </a:moveTo>
                <a:lnTo>
                  <a:pt x="1146175" y="126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02225" y="3265551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 h="0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02225" y="4027423"/>
            <a:ext cx="1146175" cy="635"/>
          </a:xfrm>
          <a:custGeom>
            <a:avLst/>
            <a:gdLst/>
            <a:ahLst/>
            <a:cxnLst/>
            <a:rect l="l" t="t" r="r" b="b"/>
            <a:pathLst>
              <a:path w="1146175" h="635">
                <a:moveTo>
                  <a:pt x="0" y="126"/>
                </a:moveTo>
                <a:lnTo>
                  <a:pt x="1146175" y="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02225" y="4789551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 h="0">
                <a:moveTo>
                  <a:pt x="0" y="0"/>
                </a:moveTo>
                <a:lnTo>
                  <a:pt x="1146175" y="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50850" y="273113"/>
            <a:ext cx="3968750" cy="897255"/>
          </a:xfrm>
          <a:prstGeom prst="rect"/>
          <a:solidFill>
            <a:srgbClr val="949AFC">
              <a:alpha val="50195"/>
            </a:srgbClr>
          </a:solidFill>
          <a:ln w="12700">
            <a:solidFill>
              <a:srgbClr val="BDC1FD"/>
            </a:solidFill>
          </a:ln>
        </p:spPr>
        <p:txBody>
          <a:bodyPr wrap="square" lIns="0" tIns="1320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40"/>
              </a:spcBef>
            </a:pP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有</a:t>
            </a:r>
            <a:r>
              <a:rPr dirty="0" sz="4000" spc="5" b="1">
                <a:solidFill>
                  <a:srgbClr val="0000FF"/>
                </a:solidFill>
                <a:latin typeface="Microsoft YaHei"/>
                <a:cs typeface="Microsoft YaHei"/>
              </a:rPr>
              <a:t>向图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的</a:t>
            </a:r>
            <a:r>
              <a:rPr dirty="0" sz="4000" spc="5" b="1">
                <a:solidFill>
                  <a:srgbClr val="0000FF"/>
                </a:solidFill>
                <a:latin typeface="Microsoft YaHei"/>
                <a:cs typeface="Microsoft YaHei"/>
              </a:rPr>
              <a:t>邻接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表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23581" y="1761235"/>
            <a:ext cx="7302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9259" sz="5400">
                <a:solidFill>
                  <a:srgbClr val="000099"/>
                </a:solidFill>
                <a:latin typeface="Times New Roman"/>
                <a:cs typeface="Times New Roman"/>
              </a:rPr>
              <a:t>4</a:t>
            </a:r>
            <a:r>
              <a:rPr dirty="0" baseline="-9259" sz="5400" spc="292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FF"/>
                </a:solidFill>
                <a:latin typeface="Symbol"/>
                <a:cs typeface="Symbol"/>
              </a:rPr>
              <a:t>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05981" y="2567762"/>
            <a:ext cx="6826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858" sz="5400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dirty="0" baseline="-3858" sz="5400" spc="307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FF"/>
                </a:solidFill>
                <a:latin typeface="Symbol"/>
                <a:cs typeface="Symbol"/>
              </a:rPr>
              <a:t>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80581" y="3285490"/>
            <a:ext cx="7334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9259" sz="5400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r>
              <a:rPr dirty="0" baseline="-9259" sz="5400" spc="33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FF"/>
                </a:solidFill>
                <a:latin typeface="Symbol"/>
                <a:cs typeface="Symbol"/>
              </a:rPr>
              <a:t>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99781" y="4047870"/>
            <a:ext cx="6572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9259" sz="540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baseline="-9259" sz="5400" spc="-55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FF"/>
                </a:solidFill>
                <a:latin typeface="Symbol"/>
                <a:cs typeface="Symbol"/>
              </a:rPr>
              <a:t>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56781" y="4809820"/>
            <a:ext cx="6572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9259" sz="5400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dirty="0" baseline="-9259" sz="5400" spc="-55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FF"/>
                </a:solidFill>
                <a:latin typeface="Symbol"/>
                <a:cs typeface="Symbol"/>
              </a:rPr>
              <a:t>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9600" y="1659254"/>
            <a:ext cx="1312545" cy="702945"/>
          </a:xfrm>
          <a:custGeom>
            <a:avLst/>
            <a:gdLst/>
            <a:ahLst/>
            <a:cxnLst/>
            <a:rect l="l" t="t" r="r" b="b"/>
            <a:pathLst>
              <a:path w="1312545" h="702944">
                <a:moveTo>
                  <a:pt x="94411" y="609854"/>
                </a:moveTo>
                <a:lnTo>
                  <a:pt x="0" y="702945"/>
                </a:lnTo>
                <a:lnTo>
                  <a:pt x="130073" y="677164"/>
                </a:lnTo>
                <a:lnTo>
                  <a:pt x="121326" y="660654"/>
                </a:lnTo>
                <a:lnTo>
                  <a:pt x="106959" y="660654"/>
                </a:lnTo>
                <a:lnTo>
                  <a:pt x="95072" y="638302"/>
                </a:lnTo>
                <a:lnTo>
                  <a:pt x="106326" y="632343"/>
                </a:lnTo>
                <a:lnTo>
                  <a:pt x="94411" y="609854"/>
                </a:lnTo>
                <a:close/>
              </a:path>
              <a:path w="1312545" h="702944">
                <a:moveTo>
                  <a:pt x="106326" y="632343"/>
                </a:moveTo>
                <a:lnTo>
                  <a:pt x="95072" y="638302"/>
                </a:lnTo>
                <a:lnTo>
                  <a:pt x="106959" y="660654"/>
                </a:lnTo>
                <a:lnTo>
                  <a:pt x="118179" y="654714"/>
                </a:lnTo>
                <a:lnTo>
                  <a:pt x="106326" y="632343"/>
                </a:lnTo>
                <a:close/>
              </a:path>
              <a:path w="1312545" h="702944">
                <a:moveTo>
                  <a:pt x="118179" y="654714"/>
                </a:moveTo>
                <a:lnTo>
                  <a:pt x="106959" y="660654"/>
                </a:lnTo>
                <a:lnTo>
                  <a:pt x="121326" y="660654"/>
                </a:lnTo>
                <a:lnTo>
                  <a:pt x="118179" y="654714"/>
                </a:lnTo>
                <a:close/>
              </a:path>
              <a:path w="1312545" h="702944">
                <a:moveTo>
                  <a:pt x="1300733" y="0"/>
                </a:moveTo>
                <a:lnTo>
                  <a:pt x="106326" y="632343"/>
                </a:lnTo>
                <a:lnTo>
                  <a:pt x="118179" y="654714"/>
                </a:lnTo>
                <a:lnTo>
                  <a:pt x="1312545" y="22479"/>
                </a:lnTo>
                <a:lnTo>
                  <a:pt x="1300733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4385" y="2801747"/>
            <a:ext cx="474980" cy="703580"/>
          </a:xfrm>
          <a:custGeom>
            <a:avLst/>
            <a:gdLst/>
            <a:ahLst/>
            <a:cxnLst/>
            <a:rect l="l" t="t" r="r" b="b"/>
            <a:pathLst>
              <a:path w="474980" h="703579">
                <a:moveTo>
                  <a:pt x="393777" y="604832"/>
                </a:moveTo>
                <a:lnTo>
                  <a:pt x="372668" y="618870"/>
                </a:lnTo>
                <a:lnTo>
                  <a:pt x="474814" y="703452"/>
                </a:lnTo>
                <a:lnTo>
                  <a:pt x="447908" y="615441"/>
                </a:lnTo>
                <a:lnTo>
                  <a:pt x="400850" y="615441"/>
                </a:lnTo>
                <a:lnTo>
                  <a:pt x="393777" y="604832"/>
                </a:lnTo>
                <a:close/>
              </a:path>
              <a:path w="474980" h="703579">
                <a:moveTo>
                  <a:pt x="414930" y="590764"/>
                </a:moveTo>
                <a:lnTo>
                  <a:pt x="393777" y="604832"/>
                </a:lnTo>
                <a:lnTo>
                  <a:pt x="400850" y="615441"/>
                </a:lnTo>
                <a:lnTo>
                  <a:pt x="421982" y="601344"/>
                </a:lnTo>
                <a:lnTo>
                  <a:pt x="414930" y="590764"/>
                </a:lnTo>
                <a:close/>
              </a:path>
              <a:path w="474980" h="703579">
                <a:moveTo>
                  <a:pt x="436067" y="576706"/>
                </a:moveTo>
                <a:lnTo>
                  <a:pt x="414930" y="590764"/>
                </a:lnTo>
                <a:lnTo>
                  <a:pt x="421982" y="601344"/>
                </a:lnTo>
                <a:lnTo>
                  <a:pt x="400850" y="615441"/>
                </a:lnTo>
                <a:lnTo>
                  <a:pt x="447908" y="615441"/>
                </a:lnTo>
                <a:lnTo>
                  <a:pt x="436067" y="576706"/>
                </a:lnTo>
                <a:close/>
              </a:path>
              <a:path w="474980" h="703579">
                <a:moveTo>
                  <a:pt x="21132" y="0"/>
                </a:moveTo>
                <a:lnTo>
                  <a:pt x="0" y="14097"/>
                </a:lnTo>
                <a:lnTo>
                  <a:pt x="393777" y="604832"/>
                </a:lnTo>
                <a:lnTo>
                  <a:pt x="414930" y="590764"/>
                </a:lnTo>
                <a:lnTo>
                  <a:pt x="21132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63700" y="3467100"/>
            <a:ext cx="927100" cy="76200"/>
          </a:xfrm>
          <a:custGeom>
            <a:avLst/>
            <a:gdLst/>
            <a:ahLst/>
            <a:cxnLst/>
            <a:rect l="l" t="t" r="r" b="b"/>
            <a:pathLst>
              <a:path w="927100" h="76200">
                <a:moveTo>
                  <a:pt x="800100" y="0"/>
                </a:moveTo>
                <a:lnTo>
                  <a:pt x="800100" y="76200"/>
                </a:lnTo>
                <a:lnTo>
                  <a:pt x="884766" y="50800"/>
                </a:lnTo>
                <a:lnTo>
                  <a:pt x="812800" y="50800"/>
                </a:lnTo>
                <a:lnTo>
                  <a:pt x="812800" y="25400"/>
                </a:lnTo>
                <a:lnTo>
                  <a:pt x="884766" y="25400"/>
                </a:lnTo>
                <a:lnTo>
                  <a:pt x="800100" y="0"/>
                </a:lnTo>
                <a:close/>
              </a:path>
              <a:path w="927100" h="76200">
                <a:moveTo>
                  <a:pt x="8001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800100" y="50800"/>
                </a:lnTo>
                <a:lnTo>
                  <a:pt x="800100" y="25400"/>
                </a:lnTo>
                <a:close/>
              </a:path>
              <a:path w="927100" h="76200">
                <a:moveTo>
                  <a:pt x="884766" y="25400"/>
                </a:moveTo>
                <a:lnTo>
                  <a:pt x="812800" y="25400"/>
                </a:lnTo>
                <a:lnTo>
                  <a:pt x="812800" y="50800"/>
                </a:lnTo>
                <a:lnTo>
                  <a:pt x="884766" y="50800"/>
                </a:lnTo>
                <a:lnTo>
                  <a:pt x="927100" y="38100"/>
                </a:lnTo>
                <a:lnTo>
                  <a:pt x="884766" y="254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86000" y="1905000"/>
            <a:ext cx="549910" cy="1388110"/>
          </a:xfrm>
          <a:custGeom>
            <a:avLst/>
            <a:gdLst/>
            <a:ahLst/>
            <a:cxnLst/>
            <a:rect l="l" t="t" r="r" b="b"/>
            <a:pathLst>
              <a:path w="549910" h="1388110">
                <a:moveTo>
                  <a:pt x="57800" y="113776"/>
                </a:moveTo>
                <a:lnTo>
                  <a:pt x="34201" y="122979"/>
                </a:lnTo>
                <a:lnTo>
                  <a:pt x="526161" y="1387983"/>
                </a:lnTo>
                <a:lnTo>
                  <a:pt x="549782" y="1378839"/>
                </a:lnTo>
                <a:lnTo>
                  <a:pt x="57800" y="113776"/>
                </a:lnTo>
                <a:close/>
              </a:path>
              <a:path w="549910" h="1388110">
                <a:moveTo>
                  <a:pt x="0" y="0"/>
                </a:moveTo>
                <a:lnTo>
                  <a:pt x="10541" y="132207"/>
                </a:lnTo>
                <a:lnTo>
                  <a:pt x="34201" y="122979"/>
                </a:lnTo>
                <a:lnTo>
                  <a:pt x="29591" y="111125"/>
                </a:lnTo>
                <a:lnTo>
                  <a:pt x="53212" y="101980"/>
                </a:lnTo>
                <a:lnTo>
                  <a:pt x="79552" y="101980"/>
                </a:lnTo>
                <a:lnTo>
                  <a:pt x="0" y="0"/>
                </a:lnTo>
                <a:close/>
              </a:path>
              <a:path w="549910" h="1388110">
                <a:moveTo>
                  <a:pt x="53212" y="101980"/>
                </a:moveTo>
                <a:lnTo>
                  <a:pt x="29591" y="111125"/>
                </a:lnTo>
                <a:lnTo>
                  <a:pt x="34201" y="122979"/>
                </a:lnTo>
                <a:lnTo>
                  <a:pt x="57800" y="113776"/>
                </a:lnTo>
                <a:lnTo>
                  <a:pt x="53212" y="101980"/>
                </a:lnTo>
                <a:close/>
              </a:path>
              <a:path w="549910" h="1388110">
                <a:moveTo>
                  <a:pt x="79552" y="101980"/>
                </a:moveTo>
                <a:lnTo>
                  <a:pt x="53212" y="101980"/>
                </a:lnTo>
                <a:lnTo>
                  <a:pt x="57800" y="113776"/>
                </a:lnTo>
                <a:lnTo>
                  <a:pt x="81533" y="104521"/>
                </a:lnTo>
                <a:lnTo>
                  <a:pt x="79552" y="10198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44927" y="1659127"/>
            <a:ext cx="1236980" cy="703580"/>
          </a:xfrm>
          <a:custGeom>
            <a:avLst/>
            <a:gdLst/>
            <a:ahLst/>
            <a:cxnLst/>
            <a:rect l="l" t="t" r="r" b="b"/>
            <a:pathLst>
              <a:path w="1236979" h="703580">
                <a:moveTo>
                  <a:pt x="1119514" y="651832"/>
                </a:moveTo>
                <a:lnTo>
                  <a:pt x="1107059" y="673988"/>
                </a:lnTo>
                <a:lnTo>
                  <a:pt x="1236472" y="703072"/>
                </a:lnTo>
                <a:lnTo>
                  <a:pt x="1193128" y="658113"/>
                </a:lnTo>
                <a:lnTo>
                  <a:pt x="1130681" y="658113"/>
                </a:lnTo>
                <a:lnTo>
                  <a:pt x="1119514" y="651832"/>
                </a:lnTo>
                <a:close/>
              </a:path>
              <a:path w="1236979" h="703580">
                <a:moveTo>
                  <a:pt x="1131941" y="629724"/>
                </a:moveTo>
                <a:lnTo>
                  <a:pt x="1119514" y="651832"/>
                </a:lnTo>
                <a:lnTo>
                  <a:pt x="1130681" y="658113"/>
                </a:lnTo>
                <a:lnTo>
                  <a:pt x="1143127" y="636016"/>
                </a:lnTo>
                <a:lnTo>
                  <a:pt x="1131941" y="629724"/>
                </a:lnTo>
                <a:close/>
              </a:path>
              <a:path w="1236979" h="703580">
                <a:moveTo>
                  <a:pt x="1144397" y="607568"/>
                </a:moveTo>
                <a:lnTo>
                  <a:pt x="1131941" y="629724"/>
                </a:lnTo>
                <a:lnTo>
                  <a:pt x="1143127" y="636016"/>
                </a:lnTo>
                <a:lnTo>
                  <a:pt x="1130681" y="658113"/>
                </a:lnTo>
                <a:lnTo>
                  <a:pt x="1193128" y="658113"/>
                </a:lnTo>
                <a:lnTo>
                  <a:pt x="1144397" y="607568"/>
                </a:lnTo>
                <a:close/>
              </a:path>
              <a:path w="1236979" h="703580">
                <a:moveTo>
                  <a:pt x="12446" y="0"/>
                </a:moveTo>
                <a:lnTo>
                  <a:pt x="0" y="22098"/>
                </a:lnTo>
                <a:lnTo>
                  <a:pt x="1119514" y="651832"/>
                </a:lnTo>
                <a:lnTo>
                  <a:pt x="1131941" y="629724"/>
                </a:lnTo>
                <a:lnTo>
                  <a:pt x="12446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38200" y="2590800"/>
            <a:ext cx="1769745" cy="779145"/>
          </a:xfrm>
          <a:custGeom>
            <a:avLst/>
            <a:gdLst/>
            <a:ahLst/>
            <a:cxnLst/>
            <a:rect l="l" t="t" r="r" b="b"/>
            <a:pathLst>
              <a:path w="1769745" h="779145">
                <a:moveTo>
                  <a:pt x="121555" y="38984"/>
                </a:moveTo>
                <a:lnTo>
                  <a:pt x="111398" y="62337"/>
                </a:lnTo>
                <a:lnTo>
                  <a:pt x="1759204" y="778763"/>
                </a:lnTo>
                <a:lnTo>
                  <a:pt x="1769364" y="755396"/>
                </a:lnTo>
                <a:lnTo>
                  <a:pt x="121555" y="38984"/>
                </a:lnTo>
                <a:close/>
              </a:path>
              <a:path w="1769745" h="779145">
                <a:moveTo>
                  <a:pt x="0" y="0"/>
                </a:moveTo>
                <a:lnTo>
                  <a:pt x="101282" y="85598"/>
                </a:lnTo>
                <a:lnTo>
                  <a:pt x="111398" y="62337"/>
                </a:lnTo>
                <a:lnTo>
                  <a:pt x="99758" y="57276"/>
                </a:lnTo>
                <a:lnTo>
                  <a:pt x="109880" y="33909"/>
                </a:lnTo>
                <a:lnTo>
                  <a:pt x="123762" y="33909"/>
                </a:lnTo>
                <a:lnTo>
                  <a:pt x="131660" y="15748"/>
                </a:lnTo>
                <a:lnTo>
                  <a:pt x="0" y="0"/>
                </a:lnTo>
                <a:close/>
              </a:path>
              <a:path w="1769745" h="779145">
                <a:moveTo>
                  <a:pt x="109880" y="33909"/>
                </a:moveTo>
                <a:lnTo>
                  <a:pt x="99758" y="57276"/>
                </a:lnTo>
                <a:lnTo>
                  <a:pt x="111398" y="62337"/>
                </a:lnTo>
                <a:lnTo>
                  <a:pt x="121555" y="38984"/>
                </a:lnTo>
                <a:lnTo>
                  <a:pt x="109880" y="33909"/>
                </a:lnTo>
                <a:close/>
              </a:path>
              <a:path w="1769745" h="779145">
                <a:moveTo>
                  <a:pt x="123762" y="33909"/>
                </a:moveTo>
                <a:lnTo>
                  <a:pt x="109880" y="33909"/>
                </a:lnTo>
                <a:lnTo>
                  <a:pt x="121555" y="38984"/>
                </a:lnTo>
                <a:lnTo>
                  <a:pt x="123762" y="33909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447800" y="2574670"/>
            <a:ext cx="1997710" cy="702310"/>
          </a:xfrm>
          <a:custGeom>
            <a:avLst/>
            <a:gdLst/>
            <a:ahLst/>
            <a:cxnLst/>
            <a:rect l="l" t="t" r="r" b="b"/>
            <a:pathLst>
              <a:path w="1997710" h="702310">
                <a:moveTo>
                  <a:pt x="107568" y="624331"/>
                </a:moveTo>
                <a:lnTo>
                  <a:pt x="0" y="701928"/>
                </a:lnTo>
                <a:lnTo>
                  <a:pt x="132461" y="696340"/>
                </a:lnTo>
                <a:lnTo>
                  <a:pt x="125612" y="676528"/>
                </a:lnTo>
                <a:lnTo>
                  <a:pt x="112140" y="676528"/>
                </a:lnTo>
                <a:lnTo>
                  <a:pt x="103886" y="652526"/>
                </a:lnTo>
                <a:lnTo>
                  <a:pt x="115879" y="648374"/>
                </a:lnTo>
                <a:lnTo>
                  <a:pt x="107568" y="624331"/>
                </a:lnTo>
                <a:close/>
              </a:path>
              <a:path w="1997710" h="702310">
                <a:moveTo>
                  <a:pt x="115879" y="648374"/>
                </a:moveTo>
                <a:lnTo>
                  <a:pt x="103886" y="652526"/>
                </a:lnTo>
                <a:lnTo>
                  <a:pt x="112140" y="676528"/>
                </a:lnTo>
                <a:lnTo>
                  <a:pt x="124172" y="672364"/>
                </a:lnTo>
                <a:lnTo>
                  <a:pt x="115879" y="648374"/>
                </a:lnTo>
                <a:close/>
              </a:path>
              <a:path w="1997710" h="702310">
                <a:moveTo>
                  <a:pt x="124172" y="672364"/>
                </a:moveTo>
                <a:lnTo>
                  <a:pt x="112140" y="676528"/>
                </a:lnTo>
                <a:lnTo>
                  <a:pt x="125612" y="676528"/>
                </a:lnTo>
                <a:lnTo>
                  <a:pt x="124172" y="672364"/>
                </a:lnTo>
                <a:close/>
              </a:path>
              <a:path w="1997710" h="702310">
                <a:moveTo>
                  <a:pt x="1989074" y="0"/>
                </a:moveTo>
                <a:lnTo>
                  <a:pt x="115879" y="648374"/>
                </a:lnTo>
                <a:lnTo>
                  <a:pt x="124172" y="672364"/>
                </a:lnTo>
                <a:lnTo>
                  <a:pt x="1997328" y="24002"/>
                </a:lnTo>
                <a:lnTo>
                  <a:pt x="1989074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05000" y="1447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4"/>
                </a:lnTo>
                <a:lnTo>
                  <a:pt x="100793" y="45541"/>
                </a:lnTo>
                <a:lnTo>
                  <a:pt x="66960" y="78104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4"/>
                </a:lnTo>
                <a:lnTo>
                  <a:pt x="356406" y="45541"/>
                </a:lnTo>
                <a:lnTo>
                  <a:pt x="317575" y="20954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05000" y="1447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4"/>
                </a:lnTo>
                <a:lnTo>
                  <a:pt x="100793" y="45541"/>
                </a:lnTo>
                <a:lnTo>
                  <a:pt x="139624" y="20954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5"/>
                </a:lnTo>
                <a:lnTo>
                  <a:pt x="356406" y="487858"/>
                </a:lnTo>
                <a:lnTo>
                  <a:pt x="317575" y="512445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956942" y="1412494"/>
            <a:ext cx="355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1000" y="2362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29" y="5417"/>
                </a:lnTo>
                <a:lnTo>
                  <a:pt x="139619" y="20954"/>
                </a:lnTo>
                <a:lnTo>
                  <a:pt x="100788" y="45541"/>
                </a:lnTo>
                <a:lnTo>
                  <a:pt x="66955" y="78104"/>
                </a:lnTo>
                <a:lnTo>
                  <a:pt x="39041" y="117574"/>
                </a:lnTo>
                <a:lnTo>
                  <a:pt x="17964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4" y="370522"/>
                </a:lnTo>
                <a:lnTo>
                  <a:pt x="39041" y="415825"/>
                </a:lnTo>
                <a:lnTo>
                  <a:pt x="66955" y="455295"/>
                </a:lnTo>
                <a:lnTo>
                  <a:pt x="100788" y="487858"/>
                </a:lnTo>
                <a:lnTo>
                  <a:pt x="139619" y="512445"/>
                </a:lnTo>
                <a:lnTo>
                  <a:pt x="182529" y="527982"/>
                </a:lnTo>
                <a:lnTo>
                  <a:pt x="228600" y="533400"/>
                </a:lnTo>
                <a:lnTo>
                  <a:pt x="274670" y="527982"/>
                </a:lnTo>
                <a:lnTo>
                  <a:pt x="317580" y="512445"/>
                </a:lnTo>
                <a:lnTo>
                  <a:pt x="356411" y="487858"/>
                </a:lnTo>
                <a:lnTo>
                  <a:pt x="390244" y="455295"/>
                </a:lnTo>
                <a:lnTo>
                  <a:pt x="418158" y="415825"/>
                </a:lnTo>
                <a:lnTo>
                  <a:pt x="439235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5" y="162877"/>
                </a:lnTo>
                <a:lnTo>
                  <a:pt x="418158" y="117574"/>
                </a:lnTo>
                <a:lnTo>
                  <a:pt x="390244" y="78104"/>
                </a:lnTo>
                <a:lnTo>
                  <a:pt x="356411" y="45541"/>
                </a:lnTo>
                <a:lnTo>
                  <a:pt x="317580" y="20954"/>
                </a:lnTo>
                <a:lnTo>
                  <a:pt x="274670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1000" y="2362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4" y="162877"/>
                </a:lnTo>
                <a:lnTo>
                  <a:pt x="39041" y="117574"/>
                </a:lnTo>
                <a:lnTo>
                  <a:pt x="66955" y="78104"/>
                </a:lnTo>
                <a:lnTo>
                  <a:pt x="100788" y="45541"/>
                </a:lnTo>
                <a:lnTo>
                  <a:pt x="139619" y="20954"/>
                </a:lnTo>
                <a:lnTo>
                  <a:pt x="182529" y="5417"/>
                </a:lnTo>
                <a:lnTo>
                  <a:pt x="228600" y="0"/>
                </a:lnTo>
                <a:lnTo>
                  <a:pt x="274670" y="5417"/>
                </a:lnTo>
                <a:lnTo>
                  <a:pt x="317580" y="20954"/>
                </a:lnTo>
                <a:lnTo>
                  <a:pt x="356411" y="45541"/>
                </a:lnTo>
                <a:lnTo>
                  <a:pt x="390244" y="78104"/>
                </a:lnTo>
                <a:lnTo>
                  <a:pt x="418158" y="117574"/>
                </a:lnTo>
                <a:lnTo>
                  <a:pt x="439235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5" y="370522"/>
                </a:lnTo>
                <a:lnTo>
                  <a:pt x="418158" y="415825"/>
                </a:lnTo>
                <a:lnTo>
                  <a:pt x="390244" y="455295"/>
                </a:lnTo>
                <a:lnTo>
                  <a:pt x="356411" y="487858"/>
                </a:lnTo>
                <a:lnTo>
                  <a:pt x="317580" y="512445"/>
                </a:lnTo>
                <a:lnTo>
                  <a:pt x="274670" y="527982"/>
                </a:lnTo>
                <a:lnTo>
                  <a:pt x="228600" y="533400"/>
                </a:lnTo>
                <a:lnTo>
                  <a:pt x="182529" y="527982"/>
                </a:lnTo>
                <a:lnTo>
                  <a:pt x="139619" y="512445"/>
                </a:lnTo>
                <a:lnTo>
                  <a:pt x="100788" y="487858"/>
                </a:lnTo>
                <a:lnTo>
                  <a:pt x="66955" y="455295"/>
                </a:lnTo>
                <a:lnTo>
                  <a:pt x="39041" y="415825"/>
                </a:lnTo>
                <a:lnTo>
                  <a:pt x="17964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44804" y="2327275"/>
            <a:ext cx="33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429000" y="2362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4"/>
                </a:lnTo>
                <a:lnTo>
                  <a:pt x="100793" y="45541"/>
                </a:lnTo>
                <a:lnTo>
                  <a:pt x="66960" y="78104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4"/>
                </a:lnTo>
                <a:lnTo>
                  <a:pt x="356406" y="45541"/>
                </a:lnTo>
                <a:lnTo>
                  <a:pt x="317575" y="20954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29000" y="2362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4"/>
                </a:lnTo>
                <a:lnTo>
                  <a:pt x="100793" y="45541"/>
                </a:lnTo>
                <a:lnTo>
                  <a:pt x="139624" y="20954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5"/>
                </a:lnTo>
                <a:lnTo>
                  <a:pt x="356406" y="487858"/>
                </a:lnTo>
                <a:lnTo>
                  <a:pt x="317575" y="512445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493389" y="1209789"/>
            <a:ext cx="1437005" cy="4200525"/>
          </a:xfrm>
          <a:prstGeom prst="rect">
            <a:avLst/>
          </a:prstGeom>
        </p:spPr>
        <p:txBody>
          <a:bodyPr wrap="square" lIns="0" tIns="2990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355"/>
              </a:spcBef>
            </a:pP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  <a:tabLst>
                <a:tab pos="1194435" algn="l"/>
              </a:tabLst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E	</a:t>
            </a: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245"/>
              </a:spcBef>
            </a:pP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260"/>
              </a:spcBef>
            </a:pP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255"/>
              </a:spcBef>
            </a:pP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19200" y="3276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4"/>
                </a:lnTo>
                <a:lnTo>
                  <a:pt x="100793" y="45541"/>
                </a:lnTo>
                <a:lnTo>
                  <a:pt x="66960" y="78104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4"/>
                </a:lnTo>
                <a:lnTo>
                  <a:pt x="356406" y="45541"/>
                </a:lnTo>
                <a:lnTo>
                  <a:pt x="317575" y="20954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219200" y="3276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4"/>
                </a:lnTo>
                <a:lnTo>
                  <a:pt x="100793" y="45541"/>
                </a:lnTo>
                <a:lnTo>
                  <a:pt x="139624" y="20954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4"/>
                </a:lnTo>
                <a:lnTo>
                  <a:pt x="356406" y="487858"/>
                </a:lnTo>
                <a:lnTo>
                  <a:pt x="317575" y="512444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90800" y="3276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4"/>
                </a:lnTo>
                <a:lnTo>
                  <a:pt x="100793" y="45541"/>
                </a:lnTo>
                <a:lnTo>
                  <a:pt x="66960" y="78104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4"/>
                </a:lnTo>
                <a:lnTo>
                  <a:pt x="356406" y="45541"/>
                </a:lnTo>
                <a:lnTo>
                  <a:pt x="317575" y="20954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90800" y="3276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4"/>
                </a:lnTo>
                <a:lnTo>
                  <a:pt x="100793" y="45541"/>
                </a:lnTo>
                <a:lnTo>
                  <a:pt x="139624" y="20954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4"/>
                </a:lnTo>
                <a:lnTo>
                  <a:pt x="356406" y="487858"/>
                </a:lnTo>
                <a:lnTo>
                  <a:pt x="317575" y="512444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59740" y="3059572"/>
            <a:ext cx="3685540" cy="3627754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823594">
              <a:lnSpc>
                <a:spcPct val="100000"/>
              </a:lnSpc>
              <a:spcBef>
                <a:spcPts val="1535"/>
              </a:spcBef>
              <a:tabLst>
                <a:tab pos="2195195" algn="l"/>
              </a:tabLst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C	D</a:t>
            </a:r>
            <a:endParaRPr sz="3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30000"/>
              </a:lnSpc>
              <a:spcBef>
                <a:spcPts val="135"/>
              </a:spcBef>
            </a:pP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可见，在有向图的 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邻接表中不易找到 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指向该顶点的弧。 计算入度不方便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2600" y="363854"/>
            <a:ext cx="1312545" cy="702945"/>
          </a:xfrm>
          <a:custGeom>
            <a:avLst/>
            <a:gdLst/>
            <a:ahLst/>
            <a:cxnLst/>
            <a:rect l="l" t="t" r="r" b="b"/>
            <a:pathLst>
              <a:path w="1312545" h="702944">
                <a:moveTo>
                  <a:pt x="94361" y="609854"/>
                </a:moveTo>
                <a:lnTo>
                  <a:pt x="0" y="702945"/>
                </a:lnTo>
                <a:lnTo>
                  <a:pt x="130048" y="677164"/>
                </a:lnTo>
                <a:lnTo>
                  <a:pt x="121294" y="660654"/>
                </a:lnTo>
                <a:lnTo>
                  <a:pt x="106934" y="660654"/>
                </a:lnTo>
                <a:lnTo>
                  <a:pt x="95123" y="638302"/>
                </a:lnTo>
                <a:lnTo>
                  <a:pt x="106304" y="632381"/>
                </a:lnTo>
                <a:lnTo>
                  <a:pt x="94361" y="609854"/>
                </a:lnTo>
                <a:close/>
              </a:path>
              <a:path w="1312545" h="702944">
                <a:moveTo>
                  <a:pt x="106304" y="632381"/>
                </a:moveTo>
                <a:lnTo>
                  <a:pt x="95123" y="638302"/>
                </a:lnTo>
                <a:lnTo>
                  <a:pt x="106934" y="660654"/>
                </a:lnTo>
                <a:lnTo>
                  <a:pt x="118147" y="654718"/>
                </a:lnTo>
                <a:lnTo>
                  <a:pt x="106304" y="632381"/>
                </a:lnTo>
                <a:close/>
              </a:path>
              <a:path w="1312545" h="702944">
                <a:moveTo>
                  <a:pt x="118147" y="654718"/>
                </a:moveTo>
                <a:lnTo>
                  <a:pt x="106934" y="660654"/>
                </a:lnTo>
                <a:lnTo>
                  <a:pt x="121294" y="660654"/>
                </a:lnTo>
                <a:lnTo>
                  <a:pt x="118147" y="654718"/>
                </a:lnTo>
                <a:close/>
              </a:path>
              <a:path w="1312545" h="702944">
                <a:moveTo>
                  <a:pt x="1300733" y="0"/>
                </a:moveTo>
                <a:lnTo>
                  <a:pt x="106304" y="632381"/>
                </a:lnTo>
                <a:lnTo>
                  <a:pt x="118147" y="654718"/>
                </a:lnTo>
                <a:lnTo>
                  <a:pt x="1312545" y="22479"/>
                </a:lnTo>
                <a:lnTo>
                  <a:pt x="1300733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97220" y="1506219"/>
            <a:ext cx="474980" cy="605155"/>
          </a:xfrm>
          <a:custGeom>
            <a:avLst/>
            <a:gdLst/>
            <a:ahLst/>
            <a:cxnLst/>
            <a:rect l="l" t="t" r="r" b="b"/>
            <a:pathLst>
              <a:path w="474979" h="605155">
                <a:moveTo>
                  <a:pt x="386934" y="512735"/>
                </a:moveTo>
                <a:lnTo>
                  <a:pt x="366902" y="528319"/>
                </a:lnTo>
                <a:lnTo>
                  <a:pt x="474979" y="605154"/>
                </a:lnTo>
                <a:lnTo>
                  <a:pt x="442959" y="522731"/>
                </a:lnTo>
                <a:lnTo>
                  <a:pt x="394715" y="522731"/>
                </a:lnTo>
                <a:lnTo>
                  <a:pt x="386934" y="512735"/>
                </a:lnTo>
                <a:close/>
              </a:path>
              <a:path w="474979" h="605155">
                <a:moveTo>
                  <a:pt x="407003" y="497121"/>
                </a:moveTo>
                <a:lnTo>
                  <a:pt x="386934" y="512735"/>
                </a:lnTo>
                <a:lnTo>
                  <a:pt x="394715" y="522731"/>
                </a:lnTo>
                <a:lnTo>
                  <a:pt x="414781" y="507110"/>
                </a:lnTo>
                <a:lnTo>
                  <a:pt x="407003" y="497121"/>
                </a:lnTo>
                <a:close/>
              </a:path>
              <a:path w="474979" h="605155">
                <a:moveTo>
                  <a:pt x="426974" y="481583"/>
                </a:moveTo>
                <a:lnTo>
                  <a:pt x="407003" y="497121"/>
                </a:lnTo>
                <a:lnTo>
                  <a:pt x="414781" y="507110"/>
                </a:lnTo>
                <a:lnTo>
                  <a:pt x="394715" y="522731"/>
                </a:lnTo>
                <a:lnTo>
                  <a:pt x="442959" y="522731"/>
                </a:lnTo>
                <a:lnTo>
                  <a:pt x="426974" y="481583"/>
                </a:lnTo>
                <a:close/>
              </a:path>
              <a:path w="474979" h="605155">
                <a:moveTo>
                  <a:pt x="19938" y="0"/>
                </a:moveTo>
                <a:lnTo>
                  <a:pt x="0" y="15620"/>
                </a:lnTo>
                <a:lnTo>
                  <a:pt x="386934" y="512735"/>
                </a:lnTo>
                <a:lnTo>
                  <a:pt x="407003" y="497121"/>
                </a:lnTo>
                <a:lnTo>
                  <a:pt x="19938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16700" y="2173097"/>
            <a:ext cx="927100" cy="76200"/>
          </a:xfrm>
          <a:custGeom>
            <a:avLst/>
            <a:gdLst/>
            <a:ahLst/>
            <a:cxnLst/>
            <a:rect l="l" t="t" r="r" b="b"/>
            <a:pathLst>
              <a:path w="927100" h="76200">
                <a:moveTo>
                  <a:pt x="800057" y="50778"/>
                </a:moveTo>
                <a:lnTo>
                  <a:pt x="799973" y="76200"/>
                </a:lnTo>
                <a:lnTo>
                  <a:pt x="885007" y="50800"/>
                </a:lnTo>
                <a:lnTo>
                  <a:pt x="812800" y="50800"/>
                </a:lnTo>
                <a:lnTo>
                  <a:pt x="800057" y="50778"/>
                </a:lnTo>
                <a:close/>
              </a:path>
              <a:path w="927100" h="76200">
                <a:moveTo>
                  <a:pt x="800142" y="25378"/>
                </a:moveTo>
                <a:lnTo>
                  <a:pt x="800057" y="50778"/>
                </a:lnTo>
                <a:lnTo>
                  <a:pt x="812800" y="50800"/>
                </a:lnTo>
                <a:lnTo>
                  <a:pt x="812800" y="25400"/>
                </a:lnTo>
                <a:lnTo>
                  <a:pt x="800142" y="25378"/>
                </a:lnTo>
                <a:close/>
              </a:path>
              <a:path w="927100" h="76200">
                <a:moveTo>
                  <a:pt x="800226" y="0"/>
                </a:moveTo>
                <a:lnTo>
                  <a:pt x="800142" y="25378"/>
                </a:lnTo>
                <a:lnTo>
                  <a:pt x="812800" y="25400"/>
                </a:lnTo>
                <a:lnTo>
                  <a:pt x="812800" y="50800"/>
                </a:lnTo>
                <a:lnTo>
                  <a:pt x="885007" y="50800"/>
                </a:lnTo>
                <a:lnTo>
                  <a:pt x="927100" y="38226"/>
                </a:lnTo>
                <a:lnTo>
                  <a:pt x="800226" y="0"/>
                </a:lnTo>
                <a:close/>
              </a:path>
              <a:path w="927100" h="76200">
                <a:moveTo>
                  <a:pt x="0" y="24002"/>
                </a:moveTo>
                <a:lnTo>
                  <a:pt x="0" y="49402"/>
                </a:lnTo>
                <a:lnTo>
                  <a:pt x="800057" y="50778"/>
                </a:lnTo>
                <a:lnTo>
                  <a:pt x="800142" y="25378"/>
                </a:lnTo>
                <a:lnTo>
                  <a:pt x="0" y="24002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86600" y="533400"/>
            <a:ext cx="702945" cy="1541145"/>
          </a:xfrm>
          <a:custGeom>
            <a:avLst/>
            <a:gdLst/>
            <a:ahLst/>
            <a:cxnLst/>
            <a:rect l="l" t="t" r="r" b="b"/>
            <a:pathLst>
              <a:path w="702945" h="1541145">
                <a:moveTo>
                  <a:pt x="63741" y="110603"/>
                </a:moveTo>
                <a:lnTo>
                  <a:pt x="40515" y="121049"/>
                </a:lnTo>
                <a:lnTo>
                  <a:pt x="679450" y="1540764"/>
                </a:lnTo>
                <a:lnTo>
                  <a:pt x="702564" y="1530350"/>
                </a:lnTo>
                <a:lnTo>
                  <a:pt x="63741" y="110603"/>
                </a:lnTo>
                <a:close/>
              </a:path>
              <a:path w="702945" h="1541145">
                <a:moveTo>
                  <a:pt x="0" y="0"/>
                </a:moveTo>
                <a:lnTo>
                  <a:pt x="17399" y="131445"/>
                </a:lnTo>
                <a:lnTo>
                  <a:pt x="40515" y="121049"/>
                </a:lnTo>
                <a:lnTo>
                  <a:pt x="35305" y="109474"/>
                </a:lnTo>
                <a:lnTo>
                  <a:pt x="58547" y="99060"/>
                </a:lnTo>
                <a:lnTo>
                  <a:pt x="85877" y="99060"/>
                </a:lnTo>
                <a:lnTo>
                  <a:pt x="0" y="0"/>
                </a:lnTo>
                <a:close/>
              </a:path>
              <a:path w="702945" h="1541145">
                <a:moveTo>
                  <a:pt x="58547" y="99060"/>
                </a:moveTo>
                <a:lnTo>
                  <a:pt x="35305" y="109474"/>
                </a:lnTo>
                <a:lnTo>
                  <a:pt x="40515" y="121049"/>
                </a:lnTo>
                <a:lnTo>
                  <a:pt x="63741" y="110603"/>
                </a:lnTo>
                <a:lnTo>
                  <a:pt x="58547" y="99060"/>
                </a:lnTo>
                <a:close/>
              </a:path>
              <a:path w="702945" h="1541145">
                <a:moveTo>
                  <a:pt x="85877" y="99060"/>
                </a:moveTo>
                <a:lnTo>
                  <a:pt x="58547" y="99060"/>
                </a:lnTo>
                <a:lnTo>
                  <a:pt x="63741" y="110603"/>
                </a:lnTo>
                <a:lnTo>
                  <a:pt x="86868" y="100202"/>
                </a:lnTo>
                <a:lnTo>
                  <a:pt x="85877" y="9906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98055" y="363854"/>
            <a:ext cx="1312545" cy="702945"/>
          </a:xfrm>
          <a:custGeom>
            <a:avLst/>
            <a:gdLst/>
            <a:ahLst/>
            <a:cxnLst/>
            <a:rect l="l" t="t" r="r" b="b"/>
            <a:pathLst>
              <a:path w="1312545" h="702944">
                <a:moveTo>
                  <a:pt x="1194397" y="654718"/>
                </a:moveTo>
                <a:lnTo>
                  <a:pt x="1182497" y="677164"/>
                </a:lnTo>
                <a:lnTo>
                  <a:pt x="1312545" y="702945"/>
                </a:lnTo>
                <a:lnTo>
                  <a:pt x="1269677" y="660654"/>
                </a:lnTo>
                <a:lnTo>
                  <a:pt x="1205611" y="660654"/>
                </a:lnTo>
                <a:lnTo>
                  <a:pt x="1194397" y="654718"/>
                </a:lnTo>
                <a:close/>
              </a:path>
              <a:path w="1312545" h="702944">
                <a:moveTo>
                  <a:pt x="1206240" y="632381"/>
                </a:moveTo>
                <a:lnTo>
                  <a:pt x="1194397" y="654718"/>
                </a:lnTo>
                <a:lnTo>
                  <a:pt x="1205611" y="660654"/>
                </a:lnTo>
                <a:lnTo>
                  <a:pt x="1217422" y="638302"/>
                </a:lnTo>
                <a:lnTo>
                  <a:pt x="1206240" y="632381"/>
                </a:lnTo>
                <a:close/>
              </a:path>
              <a:path w="1312545" h="702944">
                <a:moveTo>
                  <a:pt x="1218184" y="609854"/>
                </a:moveTo>
                <a:lnTo>
                  <a:pt x="1206240" y="632381"/>
                </a:lnTo>
                <a:lnTo>
                  <a:pt x="1217422" y="638302"/>
                </a:lnTo>
                <a:lnTo>
                  <a:pt x="1205611" y="660654"/>
                </a:lnTo>
                <a:lnTo>
                  <a:pt x="1269677" y="660654"/>
                </a:lnTo>
                <a:lnTo>
                  <a:pt x="1218184" y="609854"/>
                </a:lnTo>
                <a:close/>
              </a:path>
              <a:path w="1312545" h="702944">
                <a:moveTo>
                  <a:pt x="11811" y="0"/>
                </a:moveTo>
                <a:lnTo>
                  <a:pt x="0" y="22479"/>
                </a:lnTo>
                <a:lnTo>
                  <a:pt x="1194397" y="654718"/>
                </a:lnTo>
                <a:lnTo>
                  <a:pt x="1206240" y="632381"/>
                </a:lnTo>
                <a:lnTo>
                  <a:pt x="1181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91200" y="1295400"/>
            <a:ext cx="1845945" cy="779145"/>
          </a:xfrm>
          <a:custGeom>
            <a:avLst/>
            <a:gdLst/>
            <a:ahLst/>
            <a:cxnLst/>
            <a:rect l="l" t="t" r="r" b="b"/>
            <a:pathLst>
              <a:path w="1845945" h="779144">
                <a:moveTo>
                  <a:pt x="122098" y="37147"/>
                </a:moveTo>
                <a:lnTo>
                  <a:pt x="112384" y="60543"/>
                </a:lnTo>
                <a:lnTo>
                  <a:pt x="1835657" y="778637"/>
                </a:lnTo>
                <a:lnTo>
                  <a:pt x="1845436" y="755141"/>
                </a:lnTo>
                <a:lnTo>
                  <a:pt x="122098" y="37147"/>
                </a:lnTo>
                <a:close/>
              </a:path>
              <a:path w="1845945" h="779144">
                <a:moveTo>
                  <a:pt x="0" y="0"/>
                </a:moveTo>
                <a:lnTo>
                  <a:pt x="102615" y="84074"/>
                </a:lnTo>
                <a:lnTo>
                  <a:pt x="112384" y="60543"/>
                </a:lnTo>
                <a:lnTo>
                  <a:pt x="100584" y="55625"/>
                </a:lnTo>
                <a:lnTo>
                  <a:pt x="110362" y="32258"/>
                </a:lnTo>
                <a:lnTo>
                  <a:pt x="124128" y="32258"/>
                </a:lnTo>
                <a:lnTo>
                  <a:pt x="131825" y="13715"/>
                </a:lnTo>
                <a:lnTo>
                  <a:pt x="0" y="0"/>
                </a:lnTo>
                <a:close/>
              </a:path>
              <a:path w="1845945" h="779144">
                <a:moveTo>
                  <a:pt x="110362" y="32258"/>
                </a:moveTo>
                <a:lnTo>
                  <a:pt x="100584" y="55625"/>
                </a:lnTo>
                <a:lnTo>
                  <a:pt x="112384" y="60543"/>
                </a:lnTo>
                <a:lnTo>
                  <a:pt x="122098" y="37147"/>
                </a:lnTo>
                <a:lnTo>
                  <a:pt x="110362" y="32258"/>
                </a:lnTo>
                <a:close/>
              </a:path>
              <a:path w="1845945" h="779144">
                <a:moveTo>
                  <a:pt x="124128" y="32258"/>
                </a:moveTo>
                <a:lnTo>
                  <a:pt x="110362" y="32258"/>
                </a:lnTo>
                <a:lnTo>
                  <a:pt x="122098" y="37147"/>
                </a:lnTo>
                <a:lnTo>
                  <a:pt x="124128" y="32258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00800" y="1279271"/>
            <a:ext cx="1997710" cy="702310"/>
          </a:xfrm>
          <a:custGeom>
            <a:avLst/>
            <a:gdLst/>
            <a:ahLst/>
            <a:cxnLst/>
            <a:rect l="l" t="t" r="r" b="b"/>
            <a:pathLst>
              <a:path w="1997709" h="702310">
                <a:moveTo>
                  <a:pt x="107569" y="624331"/>
                </a:moveTo>
                <a:lnTo>
                  <a:pt x="0" y="701928"/>
                </a:lnTo>
                <a:lnTo>
                  <a:pt x="132460" y="696340"/>
                </a:lnTo>
                <a:lnTo>
                  <a:pt x="125612" y="676528"/>
                </a:lnTo>
                <a:lnTo>
                  <a:pt x="112141" y="676528"/>
                </a:lnTo>
                <a:lnTo>
                  <a:pt x="103885" y="652526"/>
                </a:lnTo>
                <a:lnTo>
                  <a:pt x="115879" y="648374"/>
                </a:lnTo>
                <a:lnTo>
                  <a:pt x="107569" y="624331"/>
                </a:lnTo>
                <a:close/>
              </a:path>
              <a:path w="1997709" h="702310">
                <a:moveTo>
                  <a:pt x="115879" y="648374"/>
                </a:moveTo>
                <a:lnTo>
                  <a:pt x="103885" y="652526"/>
                </a:lnTo>
                <a:lnTo>
                  <a:pt x="112141" y="676528"/>
                </a:lnTo>
                <a:lnTo>
                  <a:pt x="124172" y="672364"/>
                </a:lnTo>
                <a:lnTo>
                  <a:pt x="115879" y="648374"/>
                </a:lnTo>
                <a:close/>
              </a:path>
              <a:path w="1997709" h="702310">
                <a:moveTo>
                  <a:pt x="124172" y="672364"/>
                </a:moveTo>
                <a:lnTo>
                  <a:pt x="112141" y="676528"/>
                </a:lnTo>
                <a:lnTo>
                  <a:pt x="125612" y="676528"/>
                </a:lnTo>
                <a:lnTo>
                  <a:pt x="124172" y="672364"/>
                </a:lnTo>
                <a:close/>
              </a:path>
              <a:path w="1997709" h="702310">
                <a:moveTo>
                  <a:pt x="1989074" y="0"/>
                </a:moveTo>
                <a:lnTo>
                  <a:pt x="115879" y="648374"/>
                </a:lnTo>
                <a:lnTo>
                  <a:pt x="124172" y="672364"/>
                </a:lnTo>
                <a:lnTo>
                  <a:pt x="1997328" y="24002"/>
                </a:lnTo>
                <a:lnTo>
                  <a:pt x="1989074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58000" y="152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58000" y="152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10578" y="78740"/>
            <a:ext cx="355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34000" y="106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34000" y="106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398770" y="993394"/>
            <a:ext cx="33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2000" y="106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82000" y="106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447023" y="993394"/>
            <a:ext cx="33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72200" y="1981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72200" y="1981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24778" y="1907870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43800" y="1981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43800" y="1981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596631" y="1907870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0850" y="273113"/>
            <a:ext cx="4578350" cy="884555"/>
          </a:xfrm>
          <a:prstGeom prst="rect"/>
          <a:solidFill>
            <a:srgbClr val="BDC1FD"/>
          </a:solidFill>
        </p:spPr>
        <p:txBody>
          <a:bodyPr wrap="square" lIns="0" tIns="1320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40"/>
              </a:spcBef>
            </a:pP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有</a:t>
            </a:r>
            <a:r>
              <a:rPr dirty="0" sz="4000" spc="5" b="1">
                <a:solidFill>
                  <a:srgbClr val="0000FF"/>
                </a:solidFill>
                <a:latin typeface="Microsoft YaHei"/>
                <a:cs typeface="Microsoft YaHei"/>
              </a:rPr>
              <a:t>向图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的</a:t>
            </a:r>
            <a:r>
              <a:rPr dirty="0" sz="4000" spc="5" b="1">
                <a:solidFill>
                  <a:srgbClr val="0000FF"/>
                </a:solidFill>
                <a:latin typeface="Microsoft YaHei"/>
                <a:cs typeface="Microsoft YaHei"/>
              </a:rPr>
              <a:t>逆邻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接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表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76800" y="2806700"/>
            <a:ext cx="1123950" cy="3746500"/>
          </a:xfrm>
          <a:custGeom>
            <a:avLst/>
            <a:gdLst/>
            <a:ahLst/>
            <a:cxnLst/>
            <a:rect l="l" t="t" r="r" b="b"/>
            <a:pathLst>
              <a:path w="1123950" h="3746500">
                <a:moveTo>
                  <a:pt x="0" y="3746500"/>
                </a:moveTo>
                <a:lnTo>
                  <a:pt x="1123950" y="3746500"/>
                </a:lnTo>
                <a:lnTo>
                  <a:pt x="1123950" y="0"/>
                </a:lnTo>
                <a:lnTo>
                  <a:pt x="0" y="0"/>
                </a:lnTo>
                <a:lnTo>
                  <a:pt x="0" y="3746500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76800" y="2806700"/>
            <a:ext cx="1123950" cy="3746500"/>
          </a:xfrm>
          <a:custGeom>
            <a:avLst/>
            <a:gdLst/>
            <a:ahLst/>
            <a:cxnLst/>
            <a:rect l="l" t="t" r="r" b="b"/>
            <a:pathLst>
              <a:path w="1123950" h="3746500">
                <a:moveTo>
                  <a:pt x="0" y="3746500"/>
                </a:moveTo>
                <a:lnTo>
                  <a:pt x="1123950" y="3746500"/>
                </a:lnTo>
                <a:lnTo>
                  <a:pt x="1123950" y="0"/>
                </a:lnTo>
                <a:lnTo>
                  <a:pt x="0" y="0"/>
                </a:lnTo>
                <a:lnTo>
                  <a:pt x="0" y="3746500"/>
                </a:lnTo>
                <a:close/>
              </a:path>
            </a:pathLst>
          </a:custGeom>
          <a:ln w="3175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92675" y="2822575"/>
            <a:ext cx="663575" cy="655955"/>
          </a:xfrm>
          <a:prstGeom prst="rect">
            <a:avLst/>
          </a:prstGeom>
          <a:solidFill>
            <a:srgbClr val="99CCFF">
              <a:alpha val="50195"/>
            </a:srgbClr>
          </a:solidFill>
        </p:spPr>
        <p:txBody>
          <a:bodyPr wrap="square" lIns="0" tIns="1524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20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92675" y="3506787"/>
            <a:ext cx="663575" cy="733425"/>
          </a:xfrm>
          <a:prstGeom prst="rect">
            <a:avLst/>
          </a:prstGeom>
          <a:solidFill>
            <a:srgbClr val="99CCFF">
              <a:alpha val="50195"/>
            </a:srgbClr>
          </a:solidFill>
        </p:spPr>
        <p:txBody>
          <a:bodyPr wrap="square" lIns="0" tIns="9906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780"/>
              </a:spcBef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92675" y="4268787"/>
            <a:ext cx="663575" cy="733425"/>
          </a:xfrm>
          <a:prstGeom prst="rect">
            <a:avLst/>
          </a:prstGeom>
          <a:solidFill>
            <a:srgbClr val="99CCFF">
              <a:alpha val="50195"/>
            </a:srgbClr>
          </a:solidFill>
        </p:spPr>
        <p:txBody>
          <a:bodyPr wrap="square" lIns="0" tIns="1054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830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2675" y="5030787"/>
            <a:ext cx="663575" cy="733425"/>
          </a:xfrm>
          <a:prstGeom prst="rect">
            <a:avLst/>
          </a:prstGeom>
          <a:solidFill>
            <a:srgbClr val="99CCFF">
              <a:alpha val="50195"/>
            </a:srgbClr>
          </a:solidFill>
        </p:spPr>
        <p:txBody>
          <a:bodyPr wrap="square" lIns="0" tIns="11176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880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92675" y="5792787"/>
            <a:ext cx="663575" cy="744855"/>
          </a:xfrm>
          <a:prstGeom prst="rect">
            <a:avLst/>
          </a:prstGeom>
          <a:solidFill>
            <a:srgbClr val="99CCFF">
              <a:alpha val="50195"/>
            </a:srgbClr>
          </a:solidFill>
        </p:spPr>
        <p:txBody>
          <a:bodyPr wrap="square" lIns="0" tIns="1181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30"/>
              </a:spcBef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76800" y="34925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76800" y="42545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76800" y="50165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76800" y="57785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62600" y="2806700"/>
            <a:ext cx="0" cy="3733800"/>
          </a:xfrm>
          <a:custGeom>
            <a:avLst/>
            <a:gdLst/>
            <a:ahLst/>
            <a:cxnLst/>
            <a:rect l="l" t="t" r="r" b="b"/>
            <a:pathLst>
              <a:path w="0" h="3733800">
                <a:moveTo>
                  <a:pt x="0" y="0"/>
                </a:moveTo>
                <a:lnTo>
                  <a:pt x="0" y="37338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84925" y="3557587"/>
            <a:ext cx="854075" cy="544830"/>
          </a:xfrm>
          <a:custGeom>
            <a:avLst/>
            <a:gdLst/>
            <a:ahLst/>
            <a:cxnLst/>
            <a:rect l="l" t="t" r="r" b="b"/>
            <a:pathLst>
              <a:path w="854075" h="544829">
                <a:moveTo>
                  <a:pt x="0" y="544512"/>
                </a:moveTo>
                <a:lnTo>
                  <a:pt x="854075" y="544512"/>
                </a:lnTo>
                <a:lnTo>
                  <a:pt x="854075" y="0"/>
                </a:lnTo>
                <a:lnTo>
                  <a:pt x="0" y="0"/>
                </a:lnTo>
                <a:lnTo>
                  <a:pt x="0" y="544512"/>
                </a:lnTo>
                <a:close/>
              </a:path>
            </a:pathLst>
          </a:custGeom>
          <a:solidFill>
            <a:srgbClr val="BDC1FD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84925" y="3557587"/>
            <a:ext cx="854075" cy="544830"/>
          </a:xfrm>
          <a:custGeom>
            <a:avLst/>
            <a:gdLst/>
            <a:ahLst/>
            <a:cxnLst/>
            <a:rect l="l" t="t" r="r" b="b"/>
            <a:pathLst>
              <a:path w="854075" h="544829">
                <a:moveTo>
                  <a:pt x="0" y="544512"/>
                </a:moveTo>
                <a:lnTo>
                  <a:pt x="854075" y="544512"/>
                </a:lnTo>
                <a:lnTo>
                  <a:pt x="854075" y="0"/>
                </a:lnTo>
                <a:lnTo>
                  <a:pt x="0" y="0"/>
                </a:lnTo>
                <a:lnTo>
                  <a:pt x="0" y="544512"/>
                </a:lnTo>
                <a:close/>
              </a:path>
            </a:pathLst>
          </a:custGeom>
          <a:ln w="254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397625" y="3570287"/>
            <a:ext cx="530225" cy="519430"/>
          </a:xfrm>
          <a:prstGeom prst="rect">
            <a:avLst/>
          </a:prstGeom>
          <a:solidFill>
            <a:srgbClr val="BDC1FD">
              <a:alpha val="50195"/>
            </a:srgbClr>
          </a:solidFill>
        </p:spPr>
        <p:txBody>
          <a:bodyPr wrap="square" lIns="0" tIns="2095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dirty="0" sz="2800" spc="-5" b="1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34200" y="35687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78500" y="3835400"/>
            <a:ext cx="622300" cy="76200"/>
          </a:xfrm>
          <a:custGeom>
            <a:avLst/>
            <a:gdLst/>
            <a:ahLst/>
            <a:cxnLst/>
            <a:rect l="l" t="t" r="r" b="b"/>
            <a:pathLst>
              <a:path w="622300" h="76200">
                <a:moveTo>
                  <a:pt x="546100" y="0"/>
                </a:moveTo>
                <a:lnTo>
                  <a:pt x="546100" y="76200"/>
                </a:lnTo>
                <a:lnTo>
                  <a:pt x="596900" y="50800"/>
                </a:lnTo>
                <a:lnTo>
                  <a:pt x="558800" y="50800"/>
                </a:lnTo>
                <a:lnTo>
                  <a:pt x="558800" y="25400"/>
                </a:lnTo>
                <a:lnTo>
                  <a:pt x="596900" y="25400"/>
                </a:lnTo>
                <a:lnTo>
                  <a:pt x="546100" y="0"/>
                </a:lnTo>
                <a:close/>
              </a:path>
              <a:path w="622300" h="76200">
                <a:moveTo>
                  <a:pt x="5461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46100" y="50800"/>
                </a:lnTo>
                <a:lnTo>
                  <a:pt x="546100" y="25400"/>
                </a:lnTo>
                <a:close/>
              </a:path>
              <a:path w="622300" h="76200">
                <a:moveTo>
                  <a:pt x="596900" y="25400"/>
                </a:moveTo>
                <a:lnTo>
                  <a:pt x="558800" y="25400"/>
                </a:lnTo>
                <a:lnTo>
                  <a:pt x="558800" y="50800"/>
                </a:lnTo>
                <a:lnTo>
                  <a:pt x="596900" y="50800"/>
                </a:lnTo>
                <a:lnTo>
                  <a:pt x="622300" y="38100"/>
                </a:lnTo>
                <a:lnTo>
                  <a:pt x="596900" y="254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693025" y="3581463"/>
            <a:ext cx="530225" cy="519430"/>
          </a:xfrm>
          <a:prstGeom prst="rect">
            <a:avLst/>
          </a:prstGeom>
          <a:solidFill>
            <a:srgbClr val="BDC1FD">
              <a:alpha val="50195"/>
            </a:srgbClr>
          </a:solidFill>
        </p:spPr>
        <p:txBody>
          <a:bodyPr wrap="square" lIns="0" tIns="2095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dirty="0" sz="2800" spc="-5" b="1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229600" y="357987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73900" y="3846448"/>
            <a:ext cx="622300" cy="76200"/>
          </a:xfrm>
          <a:custGeom>
            <a:avLst/>
            <a:gdLst/>
            <a:ahLst/>
            <a:cxnLst/>
            <a:rect l="l" t="t" r="r" b="b"/>
            <a:pathLst>
              <a:path w="622300" h="76200">
                <a:moveTo>
                  <a:pt x="546100" y="0"/>
                </a:moveTo>
                <a:lnTo>
                  <a:pt x="546100" y="76200"/>
                </a:lnTo>
                <a:lnTo>
                  <a:pt x="596900" y="50800"/>
                </a:lnTo>
                <a:lnTo>
                  <a:pt x="558800" y="50800"/>
                </a:lnTo>
                <a:lnTo>
                  <a:pt x="558800" y="25400"/>
                </a:lnTo>
                <a:lnTo>
                  <a:pt x="596900" y="25400"/>
                </a:lnTo>
                <a:lnTo>
                  <a:pt x="546100" y="0"/>
                </a:lnTo>
                <a:close/>
              </a:path>
              <a:path w="622300" h="76200">
                <a:moveTo>
                  <a:pt x="5461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46100" y="50800"/>
                </a:lnTo>
                <a:lnTo>
                  <a:pt x="546100" y="25400"/>
                </a:lnTo>
                <a:close/>
              </a:path>
              <a:path w="622300" h="76200">
                <a:moveTo>
                  <a:pt x="596900" y="25400"/>
                </a:moveTo>
                <a:lnTo>
                  <a:pt x="558800" y="25400"/>
                </a:lnTo>
                <a:lnTo>
                  <a:pt x="558800" y="50800"/>
                </a:lnTo>
                <a:lnTo>
                  <a:pt x="596900" y="50800"/>
                </a:lnTo>
                <a:lnTo>
                  <a:pt x="622300" y="38100"/>
                </a:lnTo>
                <a:lnTo>
                  <a:pt x="596900" y="254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397625" y="2819463"/>
            <a:ext cx="530225" cy="519430"/>
          </a:xfrm>
          <a:prstGeom prst="rect">
            <a:avLst/>
          </a:prstGeom>
          <a:solidFill>
            <a:srgbClr val="BDC1FD">
              <a:alpha val="50195"/>
            </a:srgbClr>
          </a:solidFill>
        </p:spPr>
        <p:txBody>
          <a:bodyPr wrap="square" lIns="0" tIns="2095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dirty="0" sz="2800" spc="-5" b="1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34200" y="2817748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778500" y="3084576"/>
            <a:ext cx="622300" cy="76200"/>
          </a:xfrm>
          <a:custGeom>
            <a:avLst/>
            <a:gdLst/>
            <a:ahLst/>
            <a:cxnLst/>
            <a:rect l="l" t="t" r="r" b="b"/>
            <a:pathLst>
              <a:path w="622300" h="76200">
                <a:moveTo>
                  <a:pt x="546100" y="50797"/>
                </a:moveTo>
                <a:lnTo>
                  <a:pt x="546100" y="76200"/>
                </a:lnTo>
                <a:lnTo>
                  <a:pt x="596900" y="50800"/>
                </a:lnTo>
                <a:lnTo>
                  <a:pt x="546100" y="50797"/>
                </a:lnTo>
                <a:close/>
              </a:path>
              <a:path w="622300" h="76200">
                <a:moveTo>
                  <a:pt x="546100" y="25397"/>
                </a:moveTo>
                <a:lnTo>
                  <a:pt x="546100" y="50797"/>
                </a:lnTo>
                <a:lnTo>
                  <a:pt x="558800" y="50800"/>
                </a:lnTo>
                <a:lnTo>
                  <a:pt x="558800" y="25400"/>
                </a:lnTo>
                <a:lnTo>
                  <a:pt x="546100" y="25397"/>
                </a:lnTo>
                <a:close/>
              </a:path>
              <a:path w="622300" h="76200">
                <a:moveTo>
                  <a:pt x="546100" y="0"/>
                </a:moveTo>
                <a:lnTo>
                  <a:pt x="546100" y="25397"/>
                </a:lnTo>
                <a:lnTo>
                  <a:pt x="558800" y="25400"/>
                </a:lnTo>
                <a:lnTo>
                  <a:pt x="558800" y="50800"/>
                </a:lnTo>
                <a:lnTo>
                  <a:pt x="596905" y="50797"/>
                </a:lnTo>
                <a:lnTo>
                  <a:pt x="622300" y="38100"/>
                </a:lnTo>
                <a:lnTo>
                  <a:pt x="546100" y="0"/>
                </a:lnTo>
                <a:close/>
              </a:path>
              <a:path w="622300" h="76200">
                <a:moveTo>
                  <a:pt x="0" y="25273"/>
                </a:moveTo>
                <a:lnTo>
                  <a:pt x="0" y="50673"/>
                </a:lnTo>
                <a:lnTo>
                  <a:pt x="546100" y="50797"/>
                </a:lnTo>
                <a:lnTo>
                  <a:pt x="546100" y="25397"/>
                </a:lnTo>
                <a:lnTo>
                  <a:pt x="0" y="2527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397625" y="4332287"/>
            <a:ext cx="530225" cy="519430"/>
          </a:xfrm>
          <a:prstGeom prst="rect">
            <a:avLst/>
          </a:prstGeom>
          <a:solidFill>
            <a:srgbClr val="BDC1FD">
              <a:alpha val="50195"/>
            </a:srgbClr>
          </a:solidFill>
        </p:spPr>
        <p:txBody>
          <a:bodyPr wrap="square" lIns="0" tIns="2095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dirty="0" sz="2800" spc="-5" b="1">
                <a:solidFill>
                  <a:srgbClr val="000099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34200" y="43307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78500" y="4597400"/>
            <a:ext cx="622300" cy="76200"/>
          </a:xfrm>
          <a:custGeom>
            <a:avLst/>
            <a:gdLst/>
            <a:ahLst/>
            <a:cxnLst/>
            <a:rect l="l" t="t" r="r" b="b"/>
            <a:pathLst>
              <a:path w="622300" h="76200">
                <a:moveTo>
                  <a:pt x="546100" y="0"/>
                </a:moveTo>
                <a:lnTo>
                  <a:pt x="546100" y="76200"/>
                </a:lnTo>
                <a:lnTo>
                  <a:pt x="596900" y="50800"/>
                </a:lnTo>
                <a:lnTo>
                  <a:pt x="558800" y="50800"/>
                </a:lnTo>
                <a:lnTo>
                  <a:pt x="558800" y="25400"/>
                </a:lnTo>
                <a:lnTo>
                  <a:pt x="596900" y="25400"/>
                </a:lnTo>
                <a:lnTo>
                  <a:pt x="546100" y="0"/>
                </a:lnTo>
                <a:close/>
              </a:path>
              <a:path w="622300" h="76200">
                <a:moveTo>
                  <a:pt x="5461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46100" y="50800"/>
                </a:lnTo>
                <a:lnTo>
                  <a:pt x="546100" y="25400"/>
                </a:lnTo>
                <a:close/>
              </a:path>
              <a:path w="622300" h="76200">
                <a:moveTo>
                  <a:pt x="596900" y="25400"/>
                </a:moveTo>
                <a:lnTo>
                  <a:pt x="558800" y="25400"/>
                </a:lnTo>
                <a:lnTo>
                  <a:pt x="558800" y="50800"/>
                </a:lnTo>
                <a:lnTo>
                  <a:pt x="596900" y="50800"/>
                </a:lnTo>
                <a:lnTo>
                  <a:pt x="622300" y="38100"/>
                </a:lnTo>
                <a:lnTo>
                  <a:pt x="596900" y="254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397625" y="5094287"/>
            <a:ext cx="530225" cy="519430"/>
          </a:xfrm>
          <a:prstGeom prst="rect">
            <a:avLst/>
          </a:prstGeom>
          <a:solidFill>
            <a:srgbClr val="BDC1FD">
              <a:alpha val="50195"/>
            </a:srgbClr>
          </a:solidFill>
        </p:spPr>
        <p:txBody>
          <a:bodyPr wrap="square" lIns="0" tIns="2159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70"/>
              </a:spcBef>
            </a:pPr>
            <a:r>
              <a:rPr dirty="0" sz="2800" spc="-5" b="1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34200" y="50927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78500" y="5359400"/>
            <a:ext cx="622300" cy="76200"/>
          </a:xfrm>
          <a:custGeom>
            <a:avLst/>
            <a:gdLst/>
            <a:ahLst/>
            <a:cxnLst/>
            <a:rect l="l" t="t" r="r" b="b"/>
            <a:pathLst>
              <a:path w="622300" h="76200">
                <a:moveTo>
                  <a:pt x="546100" y="0"/>
                </a:moveTo>
                <a:lnTo>
                  <a:pt x="546100" y="76200"/>
                </a:lnTo>
                <a:lnTo>
                  <a:pt x="596900" y="50800"/>
                </a:lnTo>
                <a:lnTo>
                  <a:pt x="558800" y="50800"/>
                </a:lnTo>
                <a:lnTo>
                  <a:pt x="558800" y="25400"/>
                </a:lnTo>
                <a:lnTo>
                  <a:pt x="596900" y="25400"/>
                </a:lnTo>
                <a:lnTo>
                  <a:pt x="546100" y="0"/>
                </a:lnTo>
                <a:close/>
              </a:path>
              <a:path w="622300" h="76200">
                <a:moveTo>
                  <a:pt x="5461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46100" y="50800"/>
                </a:lnTo>
                <a:lnTo>
                  <a:pt x="546100" y="25400"/>
                </a:lnTo>
                <a:close/>
              </a:path>
              <a:path w="622300" h="76200">
                <a:moveTo>
                  <a:pt x="596900" y="25400"/>
                </a:moveTo>
                <a:lnTo>
                  <a:pt x="558800" y="25400"/>
                </a:lnTo>
                <a:lnTo>
                  <a:pt x="558800" y="50800"/>
                </a:lnTo>
                <a:lnTo>
                  <a:pt x="596900" y="50800"/>
                </a:lnTo>
                <a:lnTo>
                  <a:pt x="622300" y="38100"/>
                </a:lnTo>
                <a:lnTo>
                  <a:pt x="596900" y="254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397625" y="5867400"/>
            <a:ext cx="530225" cy="519430"/>
          </a:xfrm>
          <a:prstGeom prst="rect">
            <a:avLst/>
          </a:prstGeom>
          <a:solidFill>
            <a:srgbClr val="BDC1FD">
              <a:alpha val="50195"/>
            </a:srgbClr>
          </a:solidFill>
        </p:spPr>
        <p:txBody>
          <a:bodyPr wrap="square" lIns="0" tIns="2159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70"/>
              </a:spcBef>
            </a:pPr>
            <a:r>
              <a:rPr dirty="0" sz="2800" spc="-5" b="1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934200" y="5865812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778500" y="6132512"/>
            <a:ext cx="622300" cy="76200"/>
          </a:xfrm>
          <a:custGeom>
            <a:avLst/>
            <a:gdLst/>
            <a:ahLst/>
            <a:cxnLst/>
            <a:rect l="l" t="t" r="r" b="b"/>
            <a:pathLst>
              <a:path w="622300" h="76200">
                <a:moveTo>
                  <a:pt x="546100" y="0"/>
                </a:moveTo>
                <a:lnTo>
                  <a:pt x="546100" y="76200"/>
                </a:lnTo>
                <a:lnTo>
                  <a:pt x="596900" y="50800"/>
                </a:lnTo>
                <a:lnTo>
                  <a:pt x="558800" y="50800"/>
                </a:lnTo>
                <a:lnTo>
                  <a:pt x="558800" y="25400"/>
                </a:lnTo>
                <a:lnTo>
                  <a:pt x="596900" y="25400"/>
                </a:lnTo>
                <a:lnTo>
                  <a:pt x="546100" y="0"/>
                </a:lnTo>
                <a:close/>
              </a:path>
              <a:path w="622300" h="76200">
                <a:moveTo>
                  <a:pt x="5461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46100" y="50800"/>
                </a:lnTo>
                <a:lnTo>
                  <a:pt x="546100" y="25400"/>
                </a:lnTo>
                <a:close/>
              </a:path>
              <a:path w="622300" h="76200">
                <a:moveTo>
                  <a:pt x="596900" y="25400"/>
                </a:moveTo>
                <a:lnTo>
                  <a:pt x="558800" y="25400"/>
                </a:lnTo>
                <a:lnTo>
                  <a:pt x="558800" y="50800"/>
                </a:lnTo>
                <a:lnTo>
                  <a:pt x="596900" y="50800"/>
                </a:lnTo>
                <a:lnTo>
                  <a:pt x="622300" y="38100"/>
                </a:lnTo>
                <a:lnTo>
                  <a:pt x="596900" y="254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940550" y="2819463"/>
            <a:ext cx="285750" cy="519430"/>
          </a:xfrm>
          <a:prstGeom prst="rect">
            <a:avLst/>
          </a:prstGeom>
          <a:solidFill>
            <a:srgbClr val="BDC1FD">
              <a:alpha val="50195"/>
            </a:srgbClr>
          </a:solidFill>
        </p:spPr>
        <p:txBody>
          <a:bodyPr wrap="square" lIns="0" tIns="22225" rIns="0" bIns="0" rtlCol="0" vert="horz">
            <a:spAutoFit/>
          </a:bodyPr>
          <a:lstStyle/>
          <a:p>
            <a:pPr marL="9525">
              <a:lnSpc>
                <a:spcPct val="100000"/>
              </a:lnSpc>
              <a:spcBef>
                <a:spcPts val="175"/>
              </a:spcBef>
            </a:pPr>
            <a:r>
              <a:rPr dirty="0" sz="2800" spc="-5" b="1">
                <a:solidFill>
                  <a:srgbClr val="000099"/>
                </a:solidFill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235950" y="3581463"/>
            <a:ext cx="285750" cy="519430"/>
          </a:xfrm>
          <a:prstGeom prst="rect">
            <a:avLst/>
          </a:prstGeom>
          <a:solidFill>
            <a:srgbClr val="BDC1FD">
              <a:alpha val="50195"/>
            </a:srgbClr>
          </a:solidFill>
        </p:spPr>
        <p:txBody>
          <a:bodyPr wrap="square" lIns="0" tIns="2222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75"/>
              </a:spcBef>
            </a:pPr>
            <a:r>
              <a:rPr dirty="0" sz="2800" spc="-5" b="1">
                <a:solidFill>
                  <a:srgbClr val="000099"/>
                </a:solidFill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40550" y="4332287"/>
            <a:ext cx="285750" cy="519430"/>
          </a:xfrm>
          <a:prstGeom prst="rect">
            <a:avLst/>
          </a:prstGeom>
          <a:solidFill>
            <a:srgbClr val="BDC1FD">
              <a:alpha val="50195"/>
            </a:srgbClr>
          </a:solidFill>
        </p:spPr>
        <p:txBody>
          <a:bodyPr wrap="square" lIns="0" tIns="33655" rIns="0" bIns="0" rtlCol="0" vert="horz">
            <a:spAutoFit/>
          </a:bodyPr>
          <a:lstStyle/>
          <a:p>
            <a:pPr marL="9525">
              <a:lnSpc>
                <a:spcPct val="100000"/>
              </a:lnSpc>
              <a:spcBef>
                <a:spcPts val="265"/>
              </a:spcBef>
            </a:pPr>
            <a:r>
              <a:rPr dirty="0" sz="2800" spc="-5" b="1">
                <a:solidFill>
                  <a:srgbClr val="000099"/>
                </a:solidFill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940550" y="5094287"/>
            <a:ext cx="285750" cy="519430"/>
          </a:xfrm>
          <a:prstGeom prst="rect">
            <a:avLst/>
          </a:prstGeom>
          <a:solidFill>
            <a:srgbClr val="BDC1FD">
              <a:alpha val="50195"/>
            </a:srgbClr>
          </a:solidFill>
        </p:spPr>
        <p:txBody>
          <a:bodyPr wrap="square" lIns="0" tIns="33655" rIns="0" bIns="0" rtlCol="0" vert="horz">
            <a:spAutoFit/>
          </a:bodyPr>
          <a:lstStyle/>
          <a:p>
            <a:pPr marL="9525">
              <a:lnSpc>
                <a:spcPct val="100000"/>
              </a:lnSpc>
              <a:spcBef>
                <a:spcPts val="265"/>
              </a:spcBef>
            </a:pPr>
            <a:r>
              <a:rPr dirty="0" sz="2800" spc="-5" b="1">
                <a:solidFill>
                  <a:srgbClr val="000099"/>
                </a:solidFill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940550" y="5867400"/>
            <a:ext cx="285750" cy="519430"/>
          </a:xfrm>
          <a:prstGeom prst="rect">
            <a:avLst/>
          </a:prstGeom>
          <a:solidFill>
            <a:srgbClr val="BDC1FD">
              <a:alpha val="50195"/>
            </a:srgbClr>
          </a:solidFill>
        </p:spPr>
        <p:txBody>
          <a:bodyPr wrap="square" lIns="0" tIns="22860" rIns="0" bIns="0" rtlCol="0" vert="horz">
            <a:spAutoFit/>
          </a:bodyPr>
          <a:lstStyle/>
          <a:p>
            <a:pPr marL="9525">
              <a:lnSpc>
                <a:spcPct val="100000"/>
              </a:lnSpc>
              <a:spcBef>
                <a:spcPts val="180"/>
              </a:spcBef>
            </a:pPr>
            <a:r>
              <a:rPr dirty="0" sz="2800" spc="-5" b="1">
                <a:solidFill>
                  <a:srgbClr val="000099"/>
                </a:solidFill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59300" y="4090009"/>
            <a:ext cx="229235" cy="2294255"/>
          </a:xfrm>
          <a:prstGeom prst="rect">
            <a:avLst/>
          </a:prstGeom>
        </p:spPr>
        <p:txBody>
          <a:bodyPr wrap="square" lIns="0" tIns="280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dirty="0" sz="320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dirty="0" sz="320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dirty="0" sz="320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3540" y="1622833"/>
            <a:ext cx="4404995" cy="287909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269240">
              <a:lnSpc>
                <a:spcPts val="5620"/>
              </a:lnSpc>
              <a:spcBef>
                <a:spcPts val="500"/>
              </a:spcBef>
            </a:pPr>
            <a:r>
              <a:rPr dirty="0" sz="3600" spc="-5">
                <a:solidFill>
                  <a:srgbClr val="0000FF"/>
                </a:solidFill>
                <a:latin typeface="SimSun"/>
                <a:cs typeface="SimSun"/>
              </a:rPr>
              <a:t>在有向图的逆邻接 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表中，对每个顶点，</a:t>
            </a:r>
            <a:endParaRPr sz="3600">
              <a:latin typeface="SimSun"/>
              <a:cs typeface="SimSun"/>
            </a:endParaRPr>
          </a:p>
          <a:p>
            <a:pPr marL="4188460">
              <a:lnSpc>
                <a:spcPts val="1360"/>
              </a:lnSpc>
            </a:pPr>
            <a:r>
              <a:rPr dirty="0" sz="32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220"/>
              </a:lnSpc>
            </a:pPr>
            <a:r>
              <a:rPr dirty="0" sz="3600" spc="-5">
                <a:solidFill>
                  <a:srgbClr val="0000FF"/>
                </a:solidFill>
                <a:latin typeface="SimSun"/>
                <a:cs typeface="SimSun"/>
              </a:rPr>
              <a:t>链接的是指向该顶</a:t>
            </a:r>
            <a:endParaRPr sz="3600">
              <a:latin typeface="SimSun"/>
              <a:cs typeface="SimSun"/>
            </a:endParaRPr>
          </a:p>
          <a:p>
            <a:pPr marL="4188460">
              <a:lnSpc>
                <a:spcPts val="2570"/>
              </a:lnSpc>
            </a:pPr>
            <a:r>
              <a:rPr dirty="0" sz="32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79"/>
              </a:lnSpc>
            </a:pP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点的弧。计算出度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83540" y="4641037"/>
            <a:ext cx="13970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FF"/>
                </a:solidFill>
                <a:latin typeface="SimSun"/>
                <a:cs typeface="SimSun"/>
              </a:rPr>
              <a:t>不方便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490" y="1178334"/>
            <a:ext cx="8787765" cy="5664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88620" indent="507365">
              <a:lnSpc>
                <a:spcPct val="128699"/>
              </a:lnSpc>
              <a:spcBef>
                <a:spcPts val="95"/>
              </a:spcBef>
            </a:pPr>
            <a:r>
              <a:rPr dirty="0" sz="3600" spc="10" b="1">
                <a:solidFill>
                  <a:srgbClr val="CC0000"/>
                </a:solidFill>
                <a:latin typeface="Microsoft YaHei"/>
                <a:cs typeface="Microsoft YaHei"/>
              </a:rPr>
              <a:t>图</a:t>
            </a:r>
            <a:r>
              <a:rPr dirty="0" sz="3600" spc="10" b="1">
                <a:solidFill>
                  <a:srgbClr val="333399"/>
                </a:solidFill>
                <a:latin typeface="Microsoft YaHei"/>
                <a:cs typeface="Microsoft YaHei"/>
              </a:rPr>
              <a:t>是由一个</a:t>
            </a:r>
            <a:r>
              <a:rPr dirty="0" sz="3600" spc="10" b="1">
                <a:solidFill>
                  <a:srgbClr val="CC3300"/>
                </a:solidFill>
                <a:latin typeface="Microsoft YaHei"/>
                <a:cs typeface="Microsoft YaHei"/>
              </a:rPr>
              <a:t>顶点</a:t>
            </a:r>
            <a:r>
              <a:rPr dirty="0" sz="3600" spc="850" b="1">
                <a:solidFill>
                  <a:srgbClr val="CC3300"/>
                </a:solidFill>
                <a:latin typeface="Microsoft YaHei"/>
                <a:cs typeface="Microsoft YaHei"/>
              </a:rPr>
              <a:t>集</a:t>
            </a:r>
            <a:r>
              <a:rPr dirty="0" sz="3600" spc="-5" b="1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r>
              <a:rPr dirty="0" sz="3600" spc="-10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 spc="10" b="1">
                <a:solidFill>
                  <a:srgbClr val="333399"/>
                </a:solidFill>
                <a:latin typeface="Microsoft YaHei"/>
                <a:cs typeface="Microsoft YaHei"/>
              </a:rPr>
              <a:t>和一个</a:t>
            </a:r>
            <a:r>
              <a:rPr dirty="0" sz="3600" spc="10" b="1">
                <a:solidFill>
                  <a:srgbClr val="CC3300"/>
                </a:solidFill>
                <a:latin typeface="Microsoft YaHei"/>
                <a:cs typeface="Microsoft YaHei"/>
              </a:rPr>
              <a:t>弧</a:t>
            </a:r>
            <a:r>
              <a:rPr dirty="0" sz="3600" b="1">
                <a:solidFill>
                  <a:srgbClr val="CC3300"/>
                </a:solidFill>
                <a:latin typeface="Microsoft YaHei"/>
                <a:cs typeface="Microsoft YaHei"/>
              </a:rPr>
              <a:t>集</a:t>
            </a:r>
            <a:r>
              <a:rPr dirty="0" sz="3600" spc="-204" b="1">
                <a:solidFill>
                  <a:srgbClr val="CC3300"/>
                </a:solidFill>
                <a:latin typeface="Microsoft YaHei"/>
                <a:cs typeface="Microsoft YaHei"/>
              </a:rPr>
              <a:t> </a:t>
            </a:r>
            <a:r>
              <a:rPr dirty="0" sz="3600" spc="-5" b="1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dirty="0" sz="3600" spc="10" b="1">
                <a:solidFill>
                  <a:srgbClr val="333399"/>
                </a:solidFill>
                <a:latin typeface="Microsoft YaHei"/>
                <a:cs typeface="Microsoft YaHei"/>
              </a:rPr>
              <a:t>构成 </a:t>
            </a:r>
            <a:r>
              <a:rPr dirty="0" sz="3600" spc="5" b="1">
                <a:solidFill>
                  <a:srgbClr val="333399"/>
                </a:solidFill>
                <a:latin typeface="Microsoft YaHei"/>
                <a:cs typeface="Microsoft YaHei"/>
              </a:rPr>
              <a:t>的数据结构。</a:t>
            </a:r>
            <a:endParaRPr sz="36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dirty="0" sz="3600" spc="-5">
                <a:solidFill>
                  <a:srgbClr val="333399"/>
                </a:solidFill>
                <a:latin typeface="Times New Roman"/>
                <a:cs typeface="Times New Roman"/>
              </a:rPr>
              <a:t>Graph = (V , VR</a:t>
            </a:r>
            <a:r>
              <a:rPr dirty="0" sz="3600" spc="-114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33399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3600" spc="-5">
                <a:solidFill>
                  <a:srgbClr val="333399"/>
                </a:solidFill>
                <a:latin typeface="SimSun"/>
                <a:cs typeface="SimSun"/>
              </a:rPr>
              <a:t>其中</a:t>
            </a:r>
            <a:r>
              <a:rPr dirty="0" sz="3600" spc="-25">
                <a:solidFill>
                  <a:srgbClr val="333399"/>
                </a:solidFill>
                <a:latin typeface="SimSun"/>
                <a:cs typeface="SimSun"/>
              </a:rPr>
              <a:t>，</a:t>
            </a:r>
            <a:r>
              <a:rPr dirty="0" sz="3600" spc="-25">
                <a:solidFill>
                  <a:srgbClr val="333399"/>
                </a:solidFill>
                <a:latin typeface="Times New Roman"/>
                <a:cs typeface="Times New Roman"/>
              </a:rPr>
              <a:t>VR</a:t>
            </a:r>
            <a:r>
              <a:rPr dirty="0" sz="3600" spc="-25">
                <a:solidFill>
                  <a:srgbClr val="333399"/>
                </a:solidFill>
                <a:latin typeface="SimSun"/>
                <a:cs typeface="SimSun"/>
              </a:rPr>
              <a:t>＝</a:t>
            </a:r>
            <a:r>
              <a:rPr dirty="0" sz="3600" spc="-25">
                <a:solidFill>
                  <a:srgbClr val="333399"/>
                </a:solidFill>
                <a:latin typeface="Times New Roman"/>
                <a:cs typeface="Times New Roman"/>
              </a:rPr>
              <a:t>{&lt;v,w&gt;|</a:t>
            </a:r>
            <a:r>
              <a:rPr dirty="0" sz="360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600" spc="-50">
                <a:solidFill>
                  <a:srgbClr val="333399"/>
                </a:solidFill>
                <a:latin typeface="Times New Roman"/>
                <a:cs typeface="Times New Roman"/>
              </a:rPr>
              <a:t>v,w</a:t>
            </a:r>
            <a:r>
              <a:rPr dirty="0" sz="3600" spc="-50">
                <a:solidFill>
                  <a:srgbClr val="333399"/>
                </a:solidFill>
                <a:latin typeface="SimSun"/>
                <a:cs typeface="SimSun"/>
              </a:rPr>
              <a:t>∈</a:t>
            </a:r>
            <a:r>
              <a:rPr dirty="0" sz="3600" spc="-5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dirty="0" sz="3600" spc="-8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33399"/>
                </a:solidFill>
                <a:latin typeface="SimSun"/>
                <a:cs typeface="SimSun"/>
              </a:rPr>
              <a:t>且</a:t>
            </a:r>
            <a:r>
              <a:rPr dirty="0" sz="3600" spc="-905">
                <a:solidFill>
                  <a:srgbClr val="333399"/>
                </a:solidFill>
                <a:latin typeface="SimSun"/>
                <a:cs typeface="SimSun"/>
              </a:rPr>
              <a:t> </a:t>
            </a:r>
            <a:r>
              <a:rPr dirty="0" sz="3600" spc="-35">
                <a:solidFill>
                  <a:srgbClr val="333399"/>
                </a:solidFill>
                <a:latin typeface="Times New Roman"/>
                <a:cs typeface="Times New Roman"/>
              </a:rPr>
              <a:t>P(v,w)}</a:t>
            </a:r>
            <a:endParaRPr sz="3600">
              <a:latin typeface="Times New Roman"/>
              <a:cs typeface="Times New Roman"/>
            </a:endParaRPr>
          </a:p>
          <a:p>
            <a:pPr marL="12700" marR="306070" indent="342900">
              <a:lnSpc>
                <a:spcPct val="125000"/>
              </a:lnSpc>
            </a:pPr>
            <a:r>
              <a:rPr dirty="0" sz="3600" spc="-50">
                <a:solidFill>
                  <a:srgbClr val="CC3300"/>
                </a:solidFill>
                <a:latin typeface="Times New Roman"/>
                <a:cs typeface="Times New Roman"/>
              </a:rPr>
              <a:t>&lt;v,w&gt;</a:t>
            </a:r>
            <a:r>
              <a:rPr dirty="0" sz="3600">
                <a:solidFill>
                  <a:srgbClr val="CC3300"/>
                </a:solidFill>
                <a:latin typeface="SimSun"/>
                <a:cs typeface="SimSun"/>
              </a:rPr>
              <a:t>表示从</a:t>
            </a:r>
            <a:r>
              <a:rPr dirty="0" sz="3600" spc="-925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CC3300"/>
                </a:solidFill>
                <a:latin typeface="Times New Roman"/>
                <a:cs typeface="Times New Roman"/>
              </a:rPr>
              <a:t>v</a:t>
            </a:r>
            <a:r>
              <a:rPr dirty="0" sz="3600" spc="-15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CC3300"/>
                </a:solidFill>
                <a:latin typeface="SimSun"/>
                <a:cs typeface="SimSun"/>
              </a:rPr>
              <a:t>到</a:t>
            </a:r>
            <a:r>
              <a:rPr dirty="0" sz="3600" spc="-91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dirty="0" sz="3600" spc="-5">
                <a:solidFill>
                  <a:srgbClr val="CC3300"/>
                </a:solidFill>
                <a:latin typeface="Times New Roman"/>
                <a:cs typeface="Times New Roman"/>
              </a:rPr>
              <a:t>w</a:t>
            </a:r>
            <a:r>
              <a:rPr dirty="0" sz="3600" spc="-25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CC3300"/>
                </a:solidFill>
                <a:latin typeface="SimSun"/>
                <a:cs typeface="SimSun"/>
              </a:rPr>
              <a:t>的一条弧，并称</a:t>
            </a:r>
            <a:r>
              <a:rPr dirty="0" sz="3600" spc="-905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CC3300"/>
                </a:solidFill>
                <a:latin typeface="Times New Roman"/>
                <a:cs typeface="Times New Roman"/>
              </a:rPr>
              <a:t>v</a:t>
            </a:r>
            <a:r>
              <a:rPr dirty="0" sz="3600" spc="-15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CC3300"/>
                </a:solidFill>
                <a:latin typeface="SimSun"/>
                <a:cs typeface="SimSun"/>
              </a:rPr>
              <a:t>为 </a:t>
            </a:r>
            <a:r>
              <a:rPr dirty="0" sz="3600" spc="5" b="1">
                <a:solidFill>
                  <a:srgbClr val="CC3300"/>
                </a:solidFill>
                <a:latin typeface="Microsoft YaHei"/>
                <a:cs typeface="Microsoft YaHei"/>
              </a:rPr>
              <a:t>弧</a:t>
            </a:r>
            <a:r>
              <a:rPr dirty="0" sz="3600" spc="10" b="1">
                <a:solidFill>
                  <a:srgbClr val="CC3300"/>
                </a:solidFill>
                <a:latin typeface="Microsoft YaHei"/>
                <a:cs typeface="Microsoft YaHei"/>
              </a:rPr>
              <a:t>尾</a:t>
            </a:r>
            <a:r>
              <a:rPr dirty="0" sz="3600" spc="-5">
                <a:solidFill>
                  <a:srgbClr val="CC3300"/>
                </a:solidFill>
                <a:latin typeface="SimSun"/>
                <a:cs typeface="SimSun"/>
              </a:rPr>
              <a:t>，</a:t>
            </a:r>
            <a:r>
              <a:rPr dirty="0" sz="3600" spc="-5">
                <a:solidFill>
                  <a:srgbClr val="CC3300"/>
                </a:solidFill>
                <a:latin typeface="Times New Roman"/>
                <a:cs typeface="Times New Roman"/>
              </a:rPr>
              <a:t>w </a:t>
            </a:r>
            <a:r>
              <a:rPr dirty="0" sz="3600" spc="-5">
                <a:solidFill>
                  <a:srgbClr val="CC3300"/>
                </a:solidFill>
                <a:latin typeface="SimSun"/>
                <a:cs typeface="SimSun"/>
              </a:rPr>
              <a:t>为</a:t>
            </a:r>
            <a:r>
              <a:rPr dirty="0" sz="3600" spc="5" b="1">
                <a:solidFill>
                  <a:srgbClr val="CC3300"/>
                </a:solidFill>
                <a:latin typeface="Microsoft YaHei"/>
                <a:cs typeface="Microsoft YaHei"/>
              </a:rPr>
              <a:t>弧</a:t>
            </a:r>
            <a:r>
              <a:rPr dirty="0" sz="3600" spc="10" b="1">
                <a:solidFill>
                  <a:srgbClr val="CC3300"/>
                </a:solidFill>
                <a:latin typeface="Microsoft YaHei"/>
                <a:cs typeface="Microsoft YaHei"/>
              </a:rPr>
              <a:t>头</a:t>
            </a:r>
            <a:r>
              <a:rPr dirty="0" sz="3600" spc="-5">
                <a:solidFill>
                  <a:srgbClr val="CC3300"/>
                </a:solidFill>
                <a:latin typeface="SimSun"/>
                <a:cs typeface="SimSun"/>
              </a:rPr>
              <a:t>。</a:t>
            </a:r>
            <a:r>
              <a:rPr dirty="0" sz="3600" spc="-5">
                <a:solidFill>
                  <a:srgbClr val="CC3300"/>
                </a:solidFill>
                <a:latin typeface="Times New Roman"/>
                <a:cs typeface="Times New Roman"/>
              </a:rPr>
              <a:t>//V→W</a:t>
            </a:r>
            <a:endParaRPr sz="36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080"/>
              </a:spcBef>
            </a:pPr>
            <a:r>
              <a:rPr dirty="0" sz="3600">
                <a:solidFill>
                  <a:srgbClr val="333399"/>
                </a:solidFill>
                <a:latin typeface="SimSun"/>
                <a:cs typeface="SimSun"/>
              </a:rPr>
              <a:t>谓词</a:t>
            </a:r>
            <a:r>
              <a:rPr dirty="0" sz="3600" spc="-930">
                <a:solidFill>
                  <a:srgbClr val="333399"/>
                </a:solidFill>
                <a:latin typeface="SimSun"/>
                <a:cs typeface="SimSun"/>
              </a:rPr>
              <a:t> </a:t>
            </a:r>
            <a:r>
              <a:rPr dirty="0" sz="3600" spc="-40">
                <a:solidFill>
                  <a:srgbClr val="333399"/>
                </a:solidFill>
                <a:latin typeface="Times New Roman"/>
                <a:cs typeface="Times New Roman"/>
              </a:rPr>
              <a:t>P(v,w)</a:t>
            </a:r>
            <a:r>
              <a:rPr dirty="0" sz="3600" spc="-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600" spc="-15">
                <a:solidFill>
                  <a:srgbClr val="333399"/>
                </a:solidFill>
                <a:latin typeface="SimSun"/>
                <a:cs typeface="SimSun"/>
              </a:rPr>
              <a:t>定</a:t>
            </a:r>
            <a:r>
              <a:rPr dirty="0" sz="3600">
                <a:solidFill>
                  <a:srgbClr val="333399"/>
                </a:solidFill>
                <a:latin typeface="SimSun"/>
                <a:cs typeface="SimSun"/>
              </a:rPr>
              <a:t>义了弧</a:t>
            </a:r>
            <a:r>
              <a:rPr dirty="0" sz="3600" spc="-925">
                <a:solidFill>
                  <a:srgbClr val="333399"/>
                </a:solidFill>
                <a:latin typeface="SimSun"/>
                <a:cs typeface="SimSun"/>
              </a:rPr>
              <a:t> </a:t>
            </a:r>
            <a:r>
              <a:rPr dirty="0" sz="3600" spc="-50">
                <a:solidFill>
                  <a:srgbClr val="333399"/>
                </a:solidFill>
                <a:latin typeface="Times New Roman"/>
                <a:cs typeface="Times New Roman"/>
              </a:rPr>
              <a:t>&lt;v,w&gt;</a:t>
            </a:r>
            <a:r>
              <a:rPr dirty="0" sz="3600">
                <a:solidFill>
                  <a:srgbClr val="333399"/>
                </a:solidFill>
                <a:latin typeface="SimSun"/>
                <a:cs typeface="SimSun"/>
              </a:rPr>
              <a:t>的意义或信息。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注：图当中的任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何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个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顶点</a:t>
            </a:r>
            <a:r>
              <a:rPr dirty="0" sz="2000" spc="-20">
                <a:solidFill>
                  <a:srgbClr val="FF0000"/>
                </a:solidFill>
                <a:latin typeface="SimSun"/>
                <a:cs typeface="SimSun"/>
              </a:rPr>
              <a:t>都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可能</a:t>
            </a:r>
            <a:r>
              <a:rPr dirty="0" sz="2000" spc="-20">
                <a:solidFill>
                  <a:srgbClr val="FF0000"/>
                </a:solidFill>
                <a:latin typeface="SimSun"/>
                <a:cs typeface="SimSun"/>
              </a:rPr>
              <a:t>发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生关</a:t>
            </a:r>
            <a:r>
              <a:rPr dirty="0" sz="2000" spc="-20">
                <a:solidFill>
                  <a:srgbClr val="FF0000"/>
                </a:solidFill>
                <a:latin typeface="SimSun"/>
                <a:cs typeface="SimSun"/>
              </a:rPr>
              <a:t>系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，不</a:t>
            </a:r>
            <a:r>
              <a:rPr dirty="0" sz="2000" spc="-20">
                <a:solidFill>
                  <a:srgbClr val="FF0000"/>
                </a:solidFill>
                <a:latin typeface="SimSun"/>
                <a:cs typeface="SimSun"/>
              </a:rPr>
              <a:t>能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用一</a:t>
            </a:r>
            <a:r>
              <a:rPr dirty="0" sz="2000" spc="-20">
                <a:solidFill>
                  <a:srgbClr val="FF0000"/>
                </a:solidFill>
                <a:latin typeface="SimSun"/>
                <a:cs typeface="SimSun"/>
              </a:rPr>
              <a:t>句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话来</a:t>
            </a:r>
            <a:r>
              <a:rPr dirty="0" sz="2000" spc="-20">
                <a:solidFill>
                  <a:srgbClr val="FF0000"/>
                </a:solidFill>
                <a:latin typeface="SimSun"/>
                <a:cs typeface="SimSun"/>
              </a:rPr>
              <a:t>表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示，</a:t>
            </a:r>
            <a:r>
              <a:rPr dirty="0" sz="2000" spc="-20">
                <a:solidFill>
                  <a:srgbClr val="FF0000"/>
                </a:solidFill>
                <a:latin typeface="SimSun"/>
                <a:cs typeface="SimSun"/>
              </a:rPr>
              <a:t>要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用谓词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来表示，要用一组有序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对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来表</a:t>
            </a:r>
            <a:r>
              <a:rPr dirty="0" sz="2000" spc="-15">
                <a:solidFill>
                  <a:srgbClr val="FF0000"/>
                </a:solidFill>
                <a:latin typeface="SimSun"/>
                <a:cs typeface="SimSun"/>
              </a:rPr>
              <a:t>示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302717"/>
            <a:ext cx="32569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图的结构定</a:t>
            </a:r>
            <a:r>
              <a:rPr dirty="0" sz="4000" spc="-5" b="1">
                <a:solidFill>
                  <a:srgbClr val="800000"/>
                </a:solidFill>
                <a:latin typeface="Microsoft YaHei"/>
                <a:cs typeface="Microsoft YaHei"/>
              </a:rPr>
              <a:t>义</a:t>
            </a:r>
            <a:r>
              <a:rPr dirty="0" sz="4000" spc="-5" b="1">
                <a:solidFill>
                  <a:srgbClr val="800000"/>
                </a:solidFill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814" y="935227"/>
            <a:ext cx="8792845" cy="414147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typedef struct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ArcNode</a:t>
            </a:r>
            <a:r>
              <a:rPr dirty="0" sz="3600" spc="-18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  <a:tabLst>
                <a:tab pos="1689100" algn="l"/>
                <a:tab pos="3376929" algn="l"/>
              </a:tabLst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int	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adjvex;	//</a:t>
            </a:r>
            <a:r>
              <a:rPr dirty="0" sz="3600" spc="-8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该弧所指向的顶点的位置</a:t>
            </a:r>
            <a:endParaRPr sz="36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  <a:tabLst>
                <a:tab pos="3378200" algn="l"/>
              </a:tabLst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struct</a:t>
            </a:r>
            <a:r>
              <a:rPr dirty="0" sz="3600" spc="-19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ArcNode	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*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nextarc;</a:t>
            </a:r>
            <a:endParaRPr sz="3600">
              <a:latin typeface="Times New Roman"/>
              <a:cs typeface="Times New Roman"/>
            </a:endParaRPr>
          </a:p>
          <a:p>
            <a:pPr marL="3327400">
              <a:lnSpc>
                <a:spcPct val="100000"/>
              </a:lnSpc>
              <a:spcBef>
                <a:spcPts val="108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指向下一条弧的指针</a:t>
            </a:r>
            <a:endParaRPr sz="36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1085"/>
              </a:spcBef>
              <a:tabLst>
                <a:tab pos="2254250" algn="l"/>
                <a:tab pos="3689985" algn="l"/>
              </a:tabLst>
            </a:pPr>
            <a:r>
              <a:rPr dirty="0" sz="3600" spc="-35">
                <a:solidFill>
                  <a:srgbClr val="000099"/>
                </a:solidFill>
                <a:latin typeface="Times New Roman"/>
                <a:cs typeface="Times New Roman"/>
              </a:rPr>
              <a:t>InfoType	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*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info;	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//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该弧相关信息的指针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r>
              <a:rPr dirty="0" sz="3600" spc="-21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ArcNode;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48187" y="223837"/>
          <a:ext cx="4243705" cy="69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950"/>
                <a:gridCol w="1676400"/>
                <a:gridCol w="1019175"/>
              </a:tblGrid>
              <a:tr h="6699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3600" spc="-5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adjvex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T w="28575">
                      <a:solidFill>
                        <a:srgbClr val="000099"/>
                      </a:solidFill>
                      <a:prstDash val="solid"/>
                    </a:lnT>
                    <a:lnB w="28575">
                      <a:solidFill>
                        <a:srgbClr val="000099"/>
                      </a:solidFill>
                      <a:prstDash val="solid"/>
                    </a:lnB>
                    <a:solidFill>
                      <a:srgbClr val="BDC1F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360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nextarc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T w="28575">
                      <a:solidFill>
                        <a:srgbClr val="000099"/>
                      </a:solidFill>
                      <a:prstDash val="solid"/>
                    </a:lnT>
                    <a:lnB w="28575">
                      <a:solidFill>
                        <a:srgbClr val="000099"/>
                      </a:solidFill>
                      <a:prstDash val="solid"/>
                    </a:lnB>
                    <a:solidFill>
                      <a:srgbClr val="BDC1F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360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info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99"/>
                      </a:solidFill>
                      <a:prstDash val="solid"/>
                    </a:lnL>
                    <a:lnR w="28575">
                      <a:solidFill>
                        <a:srgbClr val="000099"/>
                      </a:solidFill>
                      <a:prstDash val="solid"/>
                    </a:lnR>
                    <a:lnT w="28575">
                      <a:solidFill>
                        <a:srgbClr val="000099"/>
                      </a:solidFill>
                      <a:prstDash val="solid"/>
                    </a:lnT>
                    <a:lnB w="28575">
                      <a:solidFill>
                        <a:srgbClr val="000099"/>
                      </a:solidFill>
                      <a:prstDash val="solid"/>
                    </a:lnB>
                    <a:solidFill>
                      <a:srgbClr val="BDC1FD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69619" y="138684"/>
            <a:ext cx="3352800" cy="729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2355" y="10667"/>
            <a:ext cx="3796284" cy="110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1675" y="69850"/>
            <a:ext cx="3336925" cy="714375"/>
          </a:xfrm>
          <a:prstGeom prst="rect"/>
          <a:solidFill>
            <a:srgbClr val="FBFCC5"/>
          </a:solidFill>
          <a:ln w="12700">
            <a:solidFill>
              <a:srgbClr val="333333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4000" spc="10" b="1">
                <a:solidFill>
                  <a:srgbClr val="800000"/>
                </a:solidFill>
                <a:latin typeface="Microsoft YaHei"/>
                <a:cs typeface="Microsoft YaHei"/>
              </a:rPr>
              <a:t>弧</a:t>
            </a:r>
            <a:r>
              <a:rPr dirty="0" sz="4000" spc="-5" b="1">
                <a:solidFill>
                  <a:srgbClr val="800000"/>
                </a:solidFill>
                <a:latin typeface="Microsoft YaHei"/>
                <a:cs typeface="Microsoft YaHei"/>
              </a:rPr>
              <a:t>的</a:t>
            </a:r>
            <a:r>
              <a:rPr dirty="0" sz="4000" spc="10" b="1">
                <a:solidFill>
                  <a:srgbClr val="800000"/>
                </a:solidFill>
                <a:latin typeface="Microsoft YaHei"/>
                <a:cs typeface="Microsoft YaHei"/>
              </a:rPr>
              <a:t>结点</a:t>
            </a:r>
            <a:r>
              <a:rPr dirty="0" sz="4000" spc="-5" b="1">
                <a:solidFill>
                  <a:srgbClr val="800000"/>
                </a:solidFill>
                <a:latin typeface="Microsoft YaHei"/>
                <a:cs typeface="Microsoft YaHei"/>
              </a:rPr>
              <a:t>结构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0126" y="4508500"/>
            <a:ext cx="2187575" cy="2089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881533"/>
            <a:ext cx="8259445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marR="2257425" indent="-203200">
              <a:lnSpc>
                <a:spcPct val="130000"/>
              </a:lnSpc>
              <a:spcBef>
                <a:spcPts val="100"/>
              </a:spcBef>
              <a:tabLst>
                <a:tab pos="2120265" algn="l"/>
                <a:tab pos="2543810" algn="l"/>
                <a:tab pos="3775075" algn="l"/>
              </a:tabLst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typedef struct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VNode 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{  </a:t>
            </a:r>
            <a:r>
              <a:rPr dirty="0" sz="3600" spc="-70">
                <a:solidFill>
                  <a:srgbClr val="000099"/>
                </a:solidFill>
                <a:latin typeface="Times New Roman"/>
                <a:cs typeface="Times New Roman"/>
              </a:rPr>
              <a:t>VertexType	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data;	//</a:t>
            </a:r>
            <a:r>
              <a:rPr dirty="0" sz="3600" spc="-7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顶点信息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ArcNode	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*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firstarc;</a:t>
            </a:r>
            <a:endParaRPr sz="3600">
              <a:latin typeface="Times New Roman"/>
              <a:cs typeface="Times New Roman"/>
            </a:endParaRPr>
          </a:p>
          <a:p>
            <a:pPr marL="2184400">
              <a:lnSpc>
                <a:spcPct val="100000"/>
              </a:lnSpc>
              <a:spcBef>
                <a:spcPts val="1295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2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指向第一条依附该顶点的弧</a:t>
            </a:r>
            <a:endParaRPr sz="36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1300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}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VNode,</a:t>
            </a:r>
            <a:r>
              <a:rPr dirty="0" sz="3600" spc="-3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AdjList[MAX_VERTEX_NUM];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4162" y="820737"/>
            <a:ext cx="1122680" cy="641350"/>
          </a:xfrm>
          <a:prstGeom prst="rect">
            <a:avLst/>
          </a:prstGeom>
          <a:solidFill>
            <a:srgbClr val="99CCFF">
              <a:alpha val="50195"/>
            </a:srgbClr>
          </a:solidFill>
        </p:spPr>
        <p:txBody>
          <a:bodyPr wrap="square" lIns="0" tIns="1651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30"/>
              </a:spcBef>
            </a:pP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data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9225" y="820737"/>
            <a:ext cx="1564005" cy="641350"/>
          </a:xfrm>
          <a:prstGeom prst="rect">
            <a:avLst/>
          </a:prstGeom>
          <a:solidFill>
            <a:srgbClr val="99CCFF">
              <a:alpha val="50195"/>
            </a:srgbClr>
          </a:solidFill>
        </p:spPr>
        <p:txBody>
          <a:bodyPr wrap="square" lIns="0" tIns="16510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3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firstarc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2875" y="762000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2019" y="754380"/>
            <a:ext cx="3810000" cy="729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755" y="626363"/>
            <a:ext cx="4305300" cy="110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54075" y="685800"/>
            <a:ext cx="3794125" cy="714375"/>
          </a:xfrm>
          <a:prstGeom prst="rect"/>
          <a:solidFill>
            <a:srgbClr val="FBFCC5"/>
          </a:solidFill>
          <a:ln w="12700">
            <a:solidFill>
              <a:srgbClr val="333333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顶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点的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结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点结</a:t>
            </a:r>
            <a:r>
              <a:rPr dirty="0" sz="4000" spc="-5" b="1">
                <a:solidFill>
                  <a:srgbClr val="800000"/>
                </a:solidFill>
                <a:latin typeface="Microsoft YaHei"/>
                <a:cs typeface="Microsoft YaHei"/>
              </a:rPr>
              <a:t>构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8125" y="1773173"/>
            <a:ext cx="2200275" cy="2009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76796"/>
            <a:ext cx="7792720" cy="4293870"/>
          </a:xfrm>
          <a:prstGeom prst="rect">
            <a:avLst/>
          </a:prstGeom>
        </p:spPr>
        <p:txBody>
          <a:bodyPr wrap="square" lIns="0" tIns="257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typedef struct</a:t>
            </a:r>
            <a:r>
              <a:rPr dirty="0" sz="4000" spc="2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4000">
              <a:latin typeface="Times New Roman"/>
              <a:cs typeface="Times New Roman"/>
            </a:endParaRPr>
          </a:p>
          <a:p>
            <a:pPr marL="619125">
              <a:lnSpc>
                <a:spcPct val="100000"/>
              </a:lnSpc>
              <a:spcBef>
                <a:spcPts val="1920"/>
              </a:spcBef>
              <a:tabLst>
                <a:tab pos="2425065" algn="l"/>
              </a:tabLst>
            </a:pP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AdjList	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vertices;</a:t>
            </a:r>
            <a:endParaRPr sz="400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spcBef>
                <a:spcPts val="1920"/>
              </a:spcBef>
              <a:tabLst>
                <a:tab pos="2002789" algn="l"/>
              </a:tabLst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int	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vexnum,</a:t>
            </a:r>
            <a:r>
              <a:rPr dirty="0" sz="40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arcnum;</a:t>
            </a:r>
            <a:endParaRPr sz="400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spcBef>
                <a:spcPts val="1970"/>
              </a:spcBef>
              <a:tabLst>
                <a:tab pos="2002789" algn="l"/>
                <a:tab pos="4318000" algn="l"/>
              </a:tabLst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int	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kind;	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5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图的种类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标志</a:t>
            </a:r>
            <a:endParaRPr sz="40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875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r>
              <a:rPr dirty="0" sz="4000" spc="-22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ALGraph;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57288"/>
            <a:ext cx="3854450" cy="836930"/>
          </a:xfrm>
          <a:prstGeom prst="rect"/>
          <a:solidFill>
            <a:srgbClr val="FFCC99">
              <a:alpha val="50195"/>
            </a:srgbClr>
          </a:solidFill>
          <a:ln w="12700">
            <a:solidFill>
              <a:srgbClr val="FFCC99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dirty="0" sz="4800" spc="25" b="1">
                <a:solidFill>
                  <a:srgbClr val="800000"/>
                </a:solidFill>
                <a:latin typeface="Microsoft YaHei"/>
                <a:cs typeface="Microsoft YaHei"/>
              </a:rPr>
              <a:t>图的结构定义</a:t>
            </a:r>
            <a:endParaRPr sz="4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8200" y="609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5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5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05825" y="61436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05825" y="61436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58200" y="609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74701"/>
            <a:ext cx="71564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0" b="1">
                <a:solidFill>
                  <a:srgbClr val="0000FF"/>
                </a:solidFill>
                <a:latin typeface="Microsoft YaHei"/>
                <a:cs typeface="Microsoft YaHei"/>
              </a:rPr>
              <a:t>三、有向图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的</a:t>
            </a:r>
            <a:r>
              <a:rPr dirty="0" sz="4000" spc="20" b="1">
                <a:solidFill>
                  <a:srgbClr val="0000FF"/>
                </a:solidFill>
                <a:latin typeface="Microsoft YaHei"/>
                <a:cs typeface="Microsoft YaHei"/>
              </a:rPr>
              <a:t>十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字</a:t>
            </a:r>
            <a:r>
              <a:rPr dirty="0" sz="4000" spc="10" b="1">
                <a:solidFill>
                  <a:srgbClr val="0000FF"/>
                </a:solidFill>
                <a:latin typeface="Microsoft YaHei"/>
                <a:cs typeface="Microsoft YaHei"/>
              </a:rPr>
              <a:t>链表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存</a:t>
            </a:r>
            <a:r>
              <a:rPr dirty="0" sz="4000" spc="20" b="1">
                <a:solidFill>
                  <a:srgbClr val="0000FF"/>
                </a:solidFill>
                <a:latin typeface="Microsoft YaHei"/>
                <a:cs typeface="Microsoft YaHei"/>
              </a:rPr>
              <a:t>储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表示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779" y="982980"/>
            <a:ext cx="3063240" cy="66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74775"/>
            <a:ext cx="3398520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200" y="914400"/>
            <a:ext cx="3048000" cy="654050"/>
          </a:xfrm>
          <a:prstGeom prst="rect">
            <a:avLst/>
          </a:prstGeom>
          <a:solidFill>
            <a:srgbClr val="FBFCC5"/>
          </a:solidFill>
          <a:ln w="12700">
            <a:solidFill>
              <a:srgbClr val="333333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弧的结点结构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1752663"/>
            <a:ext cx="8991600" cy="611505"/>
          </a:xfrm>
          <a:custGeom>
            <a:avLst/>
            <a:gdLst/>
            <a:ahLst/>
            <a:cxnLst/>
            <a:rect l="l" t="t" r="r" b="b"/>
            <a:pathLst>
              <a:path w="8991600" h="611505">
                <a:moveTo>
                  <a:pt x="0" y="611187"/>
                </a:moveTo>
                <a:lnTo>
                  <a:pt x="8991600" y="611187"/>
                </a:lnTo>
                <a:lnTo>
                  <a:pt x="8991600" y="0"/>
                </a:lnTo>
                <a:lnTo>
                  <a:pt x="0" y="0"/>
                </a:lnTo>
                <a:lnTo>
                  <a:pt x="0" y="61118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" y="1752663"/>
            <a:ext cx="8991600" cy="611505"/>
          </a:xfrm>
          <a:custGeom>
            <a:avLst/>
            <a:gdLst/>
            <a:ahLst/>
            <a:cxnLst/>
            <a:rect l="l" t="t" r="r" b="b"/>
            <a:pathLst>
              <a:path w="8991600" h="611505">
                <a:moveTo>
                  <a:pt x="0" y="611187"/>
                </a:moveTo>
                <a:lnTo>
                  <a:pt x="8991600" y="611187"/>
                </a:lnTo>
                <a:lnTo>
                  <a:pt x="8991600" y="0"/>
                </a:lnTo>
                <a:lnTo>
                  <a:pt x="0" y="0"/>
                </a:lnTo>
                <a:lnTo>
                  <a:pt x="0" y="611187"/>
                </a:lnTo>
                <a:close/>
              </a:path>
            </a:pathLst>
          </a:custGeom>
          <a:ln w="3175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8275" y="1776806"/>
            <a:ext cx="52355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004B2B"/>
                </a:solidFill>
                <a:latin typeface="SimSun"/>
                <a:cs typeface="SimSun"/>
              </a:rPr>
              <a:t>弧</a:t>
            </a:r>
            <a:r>
              <a:rPr dirty="0" sz="3200" spc="20">
                <a:solidFill>
                  <a:srgbClr val="004B2B"/>
                </a:solidFill>
                <a:latin typeface="SimSun"/>
                <a:cs typeface="SimSun"/>
              </a:rPr>
              <a:t>尾</a:t>
            </a:r>
            <a:r>
              <a:rPr dirty="0" sz="3200" spc="5">
                <a:solidFill>
                  <a:srgbClr val="004B2B"/>
                </a:solidFill>
                <a:latin typeface="SimSun"/>
                <a:cs typeface="SimSun"/>
              </a:rPr>
              <a:t>顶点</a:t>
            </a:r>
            <a:r>
              <a:rPr dirty="0" sz="3200" spc="-15">
                <a:solidFill>
                  <a:srgbClr val="004B2B"/>
                </a:solidFill>
                <a:latin typeface="SimSun"/>
                <a:cs typeface="SimSun"/>
              </a:rPr>
              <a:t>位</a:t>
            </a:r>
            <a:r>
              <a:rPr dirty="0" sz="3200" spc="775">
                <a:solidFill>
                  <a:srgbClr val="004B2B"/>
                </a:solidFill>
                <a:latin typeface="SimSun"/>
                <a:cs typeface="SimSun"/>
              </a:rPr>
              <a:t>置</a:t>
            </a:r>
            <a:r>
              <a:rPr dirty="0" sz="3200" spc="5">
                <a:solidFill>
                  <a:srgbClr val="004B2B"/>
                </a:solidFill>
                <a:latin typeface="SimSun"/>
                <a:cs typeface="SimSun"/>
              </a:rPr>
              <a:t>弧</a:t>
            </a:r>
            <a:r>
              <a:rPr dirty="0" sz="3200" spc="20">
                <a:solidFill>
                  <a:srgbClr val="004B2B"/>
                </a:solidFill>
                <a:latin typeface="SimSun"/>
                <a:cs typeface="SimSun"/>
              </a:rPr>
              <a:t>头</a:t>
            </a:r>
            <a:r>
              <a:rPr dirty="0" sz="3200" spc="5">
                <a:solidFill>
                  <a:srgbClr val="004B2B"/>
                </a:solidFill>
                <a:latin typeface="SimSun"/>
                <a:cs typeface="SimSun"/>
              </a:rPr>
              <a:t>顶</a:t>
            </a:r>
            <a:r>
              <a:rPr dirty="0" sz="3200" spc="-15">
                <a:solidFill>
                  <a:srgbClr val="004B2B"/>
                </a:solidFill>
                <a:latin typeface="SimSun"/>
                <a:cs typeface="SimSun"/>
              </a:rPr>
              <a:t>点</a:t>
            </a:r>
            <a:r>
              <a:rPr dirty="0" sz="3200" spc="5">
                <a:solidFill>
                  <a:srgbClr val="004B2B"/>
                </a:solidFill>
                <a:latin typeface="SimSun"/>
                <a:cs typeface="SimSun"/>
              </a:rPr>
              <a:t>位置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3350" y="1768538"/>
            <a:ext cx="2660650" cy="579755"/>
          </a:xfrm>
          <a:prstGeom prst="rect">
            <a:avLst/>
          </a:prstGeom>
          <a:solidFill>
            <a:srgbClr val="CCFFFF"/>
          </a:solidFill>
        </p:spPr>
        <p:txBody>
          <a:bodyPr wrap="square" lIns="0" tIns="21590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70"/>
              </a:spcBef>
            </a:pPr>
            <a:r>
              <a:rPr dirty="0" sz="3200" spc="5">
                <a:solidFill>
                  <a:srgbClr val="004B2B"/>
                </a:solidFill>
                <a:latin typeface="SimSun"/>
                <a:cs typeface="SimSun"/>
              </a:rPr>
              <a:t>弧</a:t>
            </a:r>
            <a:r>
              <a:rPr dirty="0" sz="3200" spc="20">
                <a:solidFill>
                  <a:srgbClr val="004B2B"/>
                </a:solidFill>
                <a:latin typeface="SimSun"/>
                <a:cs typeface="SimSun"/>
              </a:rPr>
              <a:t>的</a:t>
            </a:r>
            <a:r>
              <a:rPr dirty="0" sz="3200" spc="5">
                <a:solidFill>
                  <a:srgbClr val="004B2B"/>
                </a:solidFill>
                <a:latin typeface="SimSun"/>
                <a:cs typeface="SimSun"/>
              </a:rPr>
              <a:t>相关信息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43200" y="177165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10200" y="177165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77000" y="177165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43600" y="177165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91175" y="2060575"/>
            <a:ext cx="95250" cy="701675"/>
          </a:xfrm>
          <a:custGeom>
            <a:avLst/>
            <a:gdLst/>
            <a:ahLst/>
            <a:cxnLst/>
            <a:rect l="l" t="t" r="r" b="b"/>
            <a:pathLst>
              <a:path w="95250" h="701675">
                <a:moveTo>
                  <a:pt x="31750" y="606425"/>
                </a:moveTo>
                <a:lnTo>
                  <a:pt x="0" y="606425"/>
                </a:lnTo>
                <a:lnTo>
                  <a:pt x="47625" y="701675"/>
                </a:lnTo>
                <a:lnTo>
                  <a:pt x="87312" y="622300"/>
                </a:lnTo>
                <a:lnTo>
                  <a:pt x="31750" y="622300"/>
                </a:lnTo>
                <a:lnTo>
                  <a:pt x="31750" y="606425"/>
                </a:lnTo>
                <a:close/>
              </a:path>
              <a:path w="95250" h="701675">
                <a:moveTo>
                  <a:pt x="63500" y="0"/>
                </a:moveTo>
                <a:lnTo>
                  <a:pt x="31750" y="0"/>
                </a:lnTo>
                <a:lnTo>
                  <a:pt x="31750" y="622300"/>
                </a:lnTo>
                <a:lnTo>
                  <a:pt x="63500" y="622300"/>
                </a:lnTo>
                <a:lnTo>
                  <a:pt x="63500" y="0"/>
                </a:lnTo>
                <a:close/>
              </a:path>
              <a:path w="95250" h="701675">
                <a:moveTo>
                  <a:pt x="95250" y="606425"/>
                </a:moveTo>
                <a:lnTo>
                  <a:pt x="63500" y="606425"/>
                </a:lnTo>
                <a:lnTo>
                  <a:pt x="63500" y="622300"/>
                </a:lnTo>
                <a:lnTo>
                  <a:pt x="87312" y="622300"/>
                </a:lnTo>
                <a:lnTo>
                  <a:pt x="95250" y="606425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00775" y="2060575"/>
            <a:ext cx="95250" cy="701675"/>
          </a:xfrm>
          <a:custGeom>
            <a:avLst/>
            <a:gdLst/>
            <a:ahLst/>
            <a:cxnLst/>
            <a:rect l="l" t="t" r="r" b="b"/>
            <a:pathLst>
              <a:path w="95250" h="701675">
                <a:moveTo>
                  <a:pt x="31750" y="606425"/>
                </a:moveTo>
                <a:lnTo>
                  <a:pt x="0" y="606425"/>
                </a:lnTo>
                <a:lnTo>
                  <a:pt x="47625" y="701675"/>
                </a:lnTo>
                <a:lnTo>
                  <a:pt x="87312" y="622300"/>
                </a:lnTo>
                <a:lnTo>
                  <a:pt x="31750" y="622300"/>
                </a:lnTo>
                <a:lnTo>
                  <a:pt x="31750" y="606425"/>
                </a:lnTo>
                <a:close/>
              </a:path>
              <a:path w="95250" h="701675">
                <a:moveTo>
                  <a:pt x="63500" y="0"/>
                </a:moveTo>
                <a:lnTo>
                  <a:pt x="31750" y="0"/>
                </a:lnTo>
                <a:lnTo>
                  <a:pt x="31750" y="622300"/>
                </a:lnTo>
                <a:lnTo>
                  <a:pt x="63500" y="622300"/>
                </a:lnTo>
                <a:lnTo>
                  <a:pt x="63500" y="0"/>
                </a:lnTo>
                <a:close/>
              </a:path>
              <a:path w="95250" h="701675">
                <a:moveTo>
                  <a:pt x="95250" y="606425"/>
                </a:moveTo>
                <a:lnTo>
                  <a:pt x="63500" y="606425"/>
                </a:lnTo>
                <a:lnTo>
                  <a:pt x="63500" y="622300"/>
                </a:lnTo>
                <a:lnTo>
                  <a:pt x="87312" y="622300"/>
                </a:lnTo>
                <a:lnTo>
                  <a:pt x="95250" y="606425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73779" y="2601467"/>
            <a:ext cx="1996439" cy="1402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57955" y="2548127"/>
            <a:ext cx="2214372" cy="1604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505200" y="2533650"/>
            <a:ext cx="1981200" cy="1386205"/>
          </a:xfrm>
          <a:prstGeom prst="rect">
            <a:avLst/>
          </a:prstGeom>
          <a:solidFill>
            <a:srgbClr val="FBFCC5"/>
          </a:solidFill>
          <a:ln w="12700">
            <a:solidFill>
              <a:srgbClr val="333333"/>
            </a:solidFill>
          </a:ln>
        </p:spPr>
        <p:txBody>
          <a:bodyPr wrap="square" lIns="0" tIns="66675" rIns="0" bIns="0" rtlCol="0" vert="horz">
            <a:spAutoFit/>
          </a:bodyPr>
          <a:lstStyle/>
          <a:p>
            <a:pPr algn="just" marL="92075" marR="99695">
              <a:lnSpc>
                <a:spcPct val="97900"/>
              </a:lnSpc>
              <a:spcBef>
                <a:spcPts val="525"/>
              </a:spcBef>
            </a:pPr>
            <a:r>
              <a:rPr dirty="0" sz="2800">
                <a:solidFill>
                  <a:srgbClr val="004B2B"/>
                </a:solidFill>
                <a:latin typeface="SimSun"/>
                <a:cs typeface="SimSun"/>
              </a:rPr>
              <a:t>指</a:t>
            </a:r>
            <a:r>
              <a:rPr dirty="0" sz="2800" spc="-5">
                <a:solidFill>
                  <a:srgbClr val="004B2B"/>
                </a:solidFill>
                <a:latin typeface="SimSun"/>
                <a:cs typeface="SimSun"/>
              </a:rPr>
              <a:t>向下一个 </a:t>
            </a:r>
            <a:r>
              <a:rPr dirty="0" sz="2800" spc="15" b="1">
                <a:solidFill>
                  <a:srgbClr val="004B2B"/>
                </a:solidFill>
                <a:latin typeface="Microsoft YaHei"/>
                <a:cs typeface="Microsoft YaHei"/>
              </a:rPr>
              <a:t>有</a:t>
            </a:r>
            <a:r>
              <a:rPr dirty="0" sz="2800" b="1">
                <a:solidFill>
                  <a:srgbClr val="004B2B"/>
                </a:solidFill>
                <a:latin typeface="Microsoft YaHei"/>
                <a:cs typeface="Microsoft YaHei"/>
              </a:rPr>
              <a:t>相同弧</a:t>
            </a:r>
            <a:r>
              <a:rPr dirty="0" sz="2800" spc="-5" b="1">
                <a:solidFill>
                  <a:srgbClr val="004B2B"/>
                </a:solidFill>
                <a:latin typeface="Microsoft YaHei"/>
                <a:cs typeface="Microsoft YaHei"/>
              </a:rPr>
              <a:t>尾 </a:t>
            </a:r>
            <a:r>
              <a:rPr dirty="0" sz="2800">
                <a:solidFill>
                  <a:srgbClr val="004B2B"/>
                </a:solidFill>
                <a:latin typeface="SimSun"/>
                <a:cs typeface="SimSun"/>
              </a:rPr>
              <a:t>的</a:t>
            </a:r>
            <a:r>
              <a:rPr dirty="0" sz="2800" spc="-5">
                <a:solidFill>
                  <a:srgbClr val="004B2B"/>
                </a:solidFill>
                <a:latin typeface="SimSun"/>
                <a:cs typeface="SimSun"/>
              </a:rPr>
              <a:t>结点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69379" y="2601467"/>
            <a:ext cx="2148839" cy="1402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53555" y="2548127"/>
            <a:ext cx="2214372" cy="1604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400800" y="2533650"/>
            <a:ext cx="2133600" cy="1386205"/>
          </a:xfrm>
          <a:prstGeom prst="rect">
            <a:avLst/>
          </a:prstGeom>
          <a:solidFill>
            <a:srgbClr val="FBFCC5"/>
          </a:solidFill>
          <a:ln w="12700">
            <a:solidFill>
              <a:srgbClr val="333333"/>
            </a:solidFill>
          </a:ln>
        </p:spPr>
        <p:txBody>
          <a:bodyPr wrap="square" lIns="0" tIns="66675" rIns="0" bIns="0" rtlCol="0" vert="horz">
            <a:spAutoFit/>
          </a:bodyPr>
          <a:lstStyle/>
          <a:p>
            <a:pPr algn="just" marL="92075" marR="250825">
              <a:lnSpc>
                <a:spcPct val="97900"/>
              </a:lnSpc>
              <a:spcBef>
                <a:spcPts val="525"/>
              </a:spcBef>
            </a:pPr>
            <a:r>
              <a:rPr dirty="0" sz="2800">
                <a:solidFill>
                  <a:srgbClr val="004B2B"/>
                </a:solidFill>
                <a:latin typeface="SimSun"/>
                <a:cs typeface="SimSun"/>
              </a:rPr>
              <a:t>指</a:t>
            </a:r>
            <a:r>
              <a:rPr dirty="0" sz="2800" spc="-5">
                <a:solidFill>
                  <a:srgbClr val="004B2B"/>
                </a:solidFill>
                <a:latin typeface="SimSun"/>
                <a:cs typeface="SimSun"/>
              </a:rPr>
              <a:t>向下一个 </a:t>
            </a:r>
            <a:r>
              <a:rPr dirty="0" sz="2800" spc="15" b="1">
                <a:solidFill>
                  <a:srgbClr val="004B2B"/>
                </a:solidFill>
                <a:latin typeface="Microsoft YaHei"/>
                <a:cs typeface="Microsoft YaHei"/>
              </a:rPr>
              <a:t>有</a:t>
            </a:r>
            <a:r>
              <a:rPr dirty="0" sz="2800" spc="5" b="1">
                <a:solidFill>
                  <a:srgbClr val="004B2B"/>
                </a:solidFill>
                <a:latin typeface="Microsoft YaHei"/>
                <a:cs typeface="Microsoft YaHei"/>
              </a:rPr>
              <a:t>相同弧</a:t>
            </a:r>
            <a:r>
              <a:rPr dirty="0" sz="2800" spc="-5" b="1">
                <a:solidFill>
                  <a:srgbClr val="004B2B"/>
                </a:solidFill>
                <a:latin typeface="Microsoft YaHei"/>
                <a:cs typeface="Microsoft YaHei"/>
              </a:rPr>
              <a:t>头 </a:t>
            </a:r>
            <a:r>
              <a:rPr dirty="0" sz="2800" spc="5">
                <a:solidFill>
                  <a:srgbClr val="004B2B"/>
                </a:solidFill>
                <a:latin typeface="SimSun"/>
                <a:cs typeface="SimSun"/>
              </a:rPr>
              <a:t>的</a:t>
            </a:r>
            <a:r>
              <a:rPr dirty="0" sz="2800" spc="-5">
                <a:solidFill>
                  <a:srgbClr val="004B2B"/>
                </a:solidFill>
                <a:latin typeface="SimSun"/>
                <a:cs typeface="SimSun"/>
              </a:rPr>
              <a:t>结点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9740" y="4137634"/>
            <a:ext cx="6938009" cy="246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20065" marR="5080" indent="-508000">
              <a:lnSpc>
                <a:spcPct val="125000"/>
              </a:lnSpc>
              <a:spcBef>
                <a:spcPts val="100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typedef</a:t>
            </a:r>
            <a:r>
              <a:rPr dirty="0" sz="3200" spc="-3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struct</a:t>
            </a:r>
            <a:r>
              <a:rPr dirty="0" sz="3200" spc="-18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ArcBox</a:t>
            </a:r>
            <a:r>
              <a:rPr dirty="0" sz="32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r>
              <a:rPr dirty="0" sz="3200" spc="-2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800000"/>
                </a:solidFill>
                <a:latin typeface="Times New Roman"/>
                <a:cs typeface="Times New Roman"/>
              </a:rPr>
              <a:t>// </a:t>
            </a:r>
            <a:r>
              <a:rPr dirty="0" sz="3200" spc="20" b="1">
                <a:solidFill>
                  <a:srgbClr val="800000"/>
                </a:solidFill>
                <a:latin typeface="Microsoft YaHei"/>
                <a:cs typeface="Microsoft YaHei"/>
              </a:rPr>
              <a:t>弧</a:t>
            </a:r>
            <a:r>
              <a:rPr dirty="0" sz="3200" spc="15" b="1">
                <a:solidFill>
                  <a:srgbClr val="800000"/>
                </a:solidFill>
                <a:latin typeface="Microsoft YaHei"/>
                <a:cs typeface="Microsoft YaHei"/>
              </a:rPr>
              <a:t>的</a:t>
            </a:r>
            <a:r>
              <a:rPr dirty="0" sz="3200" spc="5" b="1">
                <a:solidFill>
                  <a:srgbClr val="800000"/>
                </a:solidFill>
                <a:latin typeface="Microsoft YaHei"/>
                <a:cs typeface="Microsoft YaHei"/>
              </a:rPr>
              <a:t>结构表</a:t>
            </a:r>
            <a:r>
              <a:rPr dirty="0" sz="3200" b="1">
                <a:solidFill>
                  <a:srgbClr val="800000"/>
                </a:solidFill>
                <a:latin typeface="Microsoft YaHei"/>
                <a:cs typeface="Microsoft YaHei"/>
              </a:rPr>
              <a:t>示 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int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tailvex, headvex; </a:t>
            </a:r>
            <a:r>
              <a:rPr dirty="0" sz="3200" spc="-30">
                <a:solidFill>
                  <a:srgbClr val="000099"/>
                </a:solidFill>
                <a:latin typeface="Times New Roman"/>
                <a:cs typeface="Times New Roman"/>
              </a:rPr>
              <a:t>InfoType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*info;  struct ArcBox 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*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hlink,</a:t>
            </a:r>
            <a:r>
              <a:rPr dirty="0" sz="3200" spc="-24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*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tlink;</a:t>
            </a:r>
            <a:endParaRPr sz="3200">
              <a:latin typeface="Times New Roman"/>
              <a:cs typeface="Times New Roman"/>
            </a:endParaRPr>
          </a:p>
          <a:p>
            <a:pPr algn="just" marL="520065">
              <a:lnSpc>
                <a:spcPct val="100000"/>
              </a:lnSpc>
              <a:spcBef>
                <a:spcPts val="965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r>
              <a:rPr dirty="0" sz="3200" spc="-18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ArcBox;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387" y="2492248"/>
            <a:ext cx="2160524" cy="17828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3037" y="2486025"/>
            <a:ext cx="2173605" cy="1795780"/>
          </a:xfrm>
          <a:custGeom>
            <a:avLst/>
            <a:gdLst/>
            <a:ahLst/>
            <a:cxnLst/>
            <a:rect l="l" t="t" r="r" b="b"/>
            <a:pathLst>
              <a:path w="2173605" h="1795779">
                <a:moveTo>
                  <a:pt x="0" y="1795526"/>
                </a:moveTo>
                <a:lnTo>
                  <a:pt x="2173224" y="1795526"/>
                </a:lnTo>
                <a:lnTo>
                  <a:pt x="2173224" y="0"/>
                </a:lnTo>
                <a:lnTo>
                  <a:pt x="0" y="0"/>
                </a:lnTo>
                <a:lnTo>
                  <a:pt x="0" y="1795526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580" y="537972"/>
            <a:ext cx="3444240" cy="67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429768"/>
            <a:ext cx="3889248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469900"/>
            <a:ext cx="3429000" cy="654050"/>
          </a:xfrm>
          <a:prstGeom prst="rect"/>
          <a:solidFill>
            <a:srgbClr val="FBFCC5"/>
          </a:solidFill>
          <a:ln w="12700">
            <a:solidFill>
              <a:srgbClr val="333333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顶点的结点结构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1308163"/>
            <a:ext cx="6019800" cy="611505"/>
          </a:xfrm>
          <a:custGeom>
            <a:avLst/>
            <a:gdLst/>
            <a:ahLst/>
            <a:cxnLst/>
            <a:rect l="l" t="t" r="r" b="b"/>
            <a:pathLst>
              <a:path w="6019800" h="611505">
                <a:moveTo>
                  <a:pt x="0" y="611187"/>
                </a:moveTo>
                <a:lnTo>
                  <a:pt x="6019800" y="611187"/>
                </a:lnTo>
                <a:lnTo>
                  <a:pt x="6019800" y="0"/>
                </a:lnTo>
                <a:lnTo>
                  <a:pt x="0" y="0"/>
                </a:lnTo>
                <a:lnTo>
                  <a:pt x="0" y="61118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" y="1308163"/>
            <a:ext cx="6019800" cy="611505"/>
          </a:xfrm>
          <a:custGeom>
            <a:avLst/>
            <a:gdLst/>
            <a:ahLst/>
            <a:cxnLst/>
            <a:rect l="l" t="t" r="r" b="b"/>
            <a:pathLst>
              <a:path w="6019800" h="611505">
                <a:moveTo>
                  <a:pt x="0" y="611187"/>
                </a:moveTo>
                <a:lnTo>
                  <a:pt x="6019800" y="611187"/>
                </a:lnTo>
                <a:lnTo>
                  <a:pt x="6019800" y="0"/>
                </a:lnTo>
                <a:lnTo>
                  <a:pt x="0" y="0"/>
                </a:lnTo>
                <a:lnTo>
                  <a:pt x="0" y="611187"/>
                </a:lnTo>
                <a:close/>
              </a:path>
            </a:pathLst>
          </a:custGeom>
          <a:ln w="3175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4075" y="1332357"/>
            <a:ext cx="263842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004B2B"/>
                </a:solidFill>
                <a:latin typeface="SimSun"/>
                <a:cs typeface="SimSun"/>
              </a:rPr>
              <a:t>顶点</a:t>
            </a:r>
            <a:r>
              <a:rPr dirty="0" sz="3200">
                <a:solidFill>
                  <a:srgbClr val="004B2B"/>
                </a:solidFill>
                <a:latin typeface="SimSun"/>
                <a:cs typeface="SimSun"/>
              </a:rPr>
              <a:t>信息</a:t>
            </a:r>
            <a:r>
              <a:rPr dirty="0" sz="3200" spc="-15">
                <a:solidFill>
                  <a:srgbClr val="004B2B"/>
                </a:solidFill>
                <a:latin typeface="SimSun"/>
                <a:cs typeface="SimSun"/>
              </a:rPr>
              <a:t>数</a:t>
            </a:r>
            <a:r>
              <a:rPr dirty="0" sz="3200">
                <a:solidFill>
                  <a:srgbClr val="004B2B"/>
                </a:solidFill>
                <a:latin typeface="SimSun"/>
                <a:cs typeface="SimSun"/>
              </a:rPr>
              <a:t>据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8850" y="132715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81600" y="132715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95775" y="1597025"/>
            <a:ext cx="95250" cy="701675"/>
          </a:xfrm>
          <a:custGeom>
            <a:avLst/>
            <a:gdLst/>
            <a:ahLst/>
            <a:cxnLst/>
            <a:rect l="l" t="t" r="r" b="b"/>
            <a:pathLst>
              <a:path w="95250" h="701675">
                <a:moveTo>
                  <a:pt x="31750" y="606425"/>
                </a:moveTo>
                <a:lnTo>
                  <a:pt x="0" y="606425"/>
                </a:lnTo>
                <a:lnTo>
                  <a:pt x="47625" y="701675"/>
                </a:lnTo>
                <a:lnTo>
                  <a:pt x="87312" y="622300"/>
                </a:lnTo>
                <a:lnTo>
                  <a:pt x="31750" y="622300"/>
                </a:lnTo>
                <a:lnTo>
                  <a:pt x="31750" y="606425"/>
                </a:lnTo>
                <a:close/>
              </a:path>
              <a:path w="95250" h="701675">
                <a:moveTo>
                  <a:pt x="63500" y="0"/>
                </a:moveTo>
                <a:lnTo>
                  <a:pt x="31750" y="0"/>
                </a:lnTo>
                <a:lnTo>
                  <a:pt x="31750" y="622300"/>
                </a:lnTo>
                <a:lnTo>
                  <a:pt x="63500" y="622300"/>
                </a:lnTo>
                <a:lnTo>
                  <a:pt x="63500" y="0"/>
                </a:lnTo>
                <a:close/>
              </a:path>
              <a:path w="95250" h="701675">
                <a:moveTo>
                  <a:pt x="95250" y="606425"/>
                </a:moveTo>
                <a:lnTo>
                  <a:pt x="63500" y="606425"/>
                </a:lnTo>
                <a:lnTo>
                  <a:pt x="63500" y="622300"/>
                </a:lnTo>
                <a:lnTo>
                  <a:pt x="87312" y="622300"/>
                </a:lnTo>
                <a:lnTo>
                  <a:pt x="95250" y="606425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72175" y="1616075"/>
            <a:ext cx="95250" cy="701675"/>
          </a:xfrm>
          <a:custGeom>
            <a:avLst/>
            <a:gdLst/>
            <a:ahLst/>
            <a:cxnLst/>
            <a:rect l="l" t="t" r="r" b="b"/>
            <a:pathLst>
              <a:path w="95250" h="701675">
                <a:moveTo>
                  <a:pt x="31750" y="606425"/>
                </a:moveTo>
                <a:lnTo>
                  <a:pt x="0" y="606425"/>
                </a:lnTo>
                <a:lnTo>
                  <a:pt x="47625" y="701675"/>
                </a:lnTo>
                <a:lnTo>
                  <a:pt x="87312" y="622300"/>
                </a:lnTo>
                <a:lnTo>
                  <a:pt x="31750" y="622300"/>
                </a:lnTo>
                <a:lnTo>
                  <a:pt x="31750" y="606425"/>
                </a:lnTo>
                <a:close/>
              </a:path>
              <a:path w="95250" h="701675">
                <a:moveTo>
                  <a:pt x="63500" y="0"/>
                </a:moveTo>
                <a:lnTo>
                  <a:pt x="31750" y="0"/>
                </a:lnTo>
                <a:lnTo>
                  <a:pt x="31750" y="622300"/>
                </a:lnTo>
                <a:lnTo>
                  <a:pt x="63500" y="622300"/>
                </a:lnTo>
                <a:lnTo>
                  <a:pt x="63500" y="0"/>
                </a:lnTo>
                <a:close/>
              </a:path>
              <a:path w="95250" h="701675">
                <a:moveTo>
                  <a:pt x="95250" y="606425"/>
                </a:moveTo>
                <a:lnTo>
                  <a:pt x="63500" y="606425"/>
                </a:lnTo>
                <a:lnTo>
                  <a:pt x="63500" y="622300"/>
                </a:lnTo>
                <a:lnTo>
                  <a:pt x="87312" y="622300"/>
                </a:lnTo>
                <a:lnTo>
                  <a:pt x="95250" y="606425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97379" y="2157983"/>
            <a:ext cx="2377440" cy="973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81555" y="2104644"/>
            <a:ext cx="2563368" cy="1178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28800" y="2089150"/>
            <a:ext cx="2362200" cy="958850"/>
          </a:xfrm>
          <a:prstGeom prst="rect">
            <a:avLst/>
          </a:prstGeom>
          <a:solidFill>
            <a:srgbClr val="FBFCC5"/>
          </a:solidFill>
          <a:ln w="12700">
            <a:solidFill>
              <a:srgbClr val="333333"/>
            </a:solidFill>
          </a:ln>
        </p:spPr>
        <p:txBody>
          <a:bodyPr wrap="square" lIns="0" tIns="86360" rIns="0" bIns="0" rtlCol="0" vert="horz">
            <a:spAutoFit/>
          </a:bodyPr>
          <a:lstStyle/>
          <a:p>
            <a:pPr marL="91440" marR="130175">
              <a:lnSpc>
                <a:spcPts val="3220"/>
              </a:lnSpc>
              <a:spcBef>
                <a:spcPts val="680"/>
              </a:spcBef>
            </a:pPr>
            <a:r>
              <a:rPr dirty="0" sz="2800">
                <a:solidFill>
                  <a:srgbClr val="004B2B"/>
                </a:solidFill>
                <a:latin typeface="SimSun"/>
                <a:cs typeface="SimSun"/>
              </a:rPr>
              <a:t>指</a:t>
            </a:r>
            <a:r>
              <a:rPr dirty="0" sz="2800" spc="-5">
                <a:solidFill>
                  <a:srgbClr val="004B2B"/>
                </a:solidFill>
                <a:latin typeface="SimSun"/>
                <a:cs typeface="SimSun"/>
              </a:rPr>
              <a:t>向该顶</a:t>
            </a:r>
            <a:r>
              <a:rPr dirty="0" sz="2800">
                <a:solidFill>
                  <a:srgbClr val="004B2B"/>
                </a:solidFill>
                <a:latin typeface="SimSun"/>
                <a:cs typeface="SimSun"/>
              </a:rPr>
              <a:t>点</a:t>
            </a:r>
            <a:r>
              <a:rPr dirty="0" sz="2800" spc="-5">
                <a:solidFill>
                  <a:srgbClr val="004B2B"/>
                </a:solidFill>
                <a:latin typeface="SimSun"/>
                <a:cs typeface="SimSun"/>
              </a:rPr>
              <a:t>的 </a:t>
            </a:r>
            <a:r>
              <a:rPr dirty="0" sz="2800" spc="15" b="1">
                <a:solidFill>
                  <a:srgbClr val="004B2B"/>
                </a:solidFill>
                <a:latin typeface="Microsoft YaHei"/>
                <a:cs typeface="Microsoft YaHei"/>
              </a:rPr>
              <a:t>第</a:t>
            </a:r>
            <a:r>
              <a:rPr dirty="0" sz="2800" b="1">
                <a:solidFill>
                  <a:srgbClr val="004B2B"/>
                </a:solidFill>
                <a:latin typeface="Microsoft YaHei"/>
                <a:cs typeface="Microsoft YaHei"/>
              </a:rPr>
              <a:t>一条入</a:t>
            </a:r>
            <a:r>
              <a:rPr dirty="0" sz="2800" spc="-5" b="1">
                <a:solidFill>
                  <a:srgbClr val="004B2B"/>
                </a:solidFill>
                <a:latin typeface="Microsoft YaHei"/>
                <a:cs typeface="Microsoft YaHei"/>
              </a:rPr>
              <a:t>弧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40779" y="2157983"/>
            <a:ext cx="2377439" cy="973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24955" y="2104644"/>
            <a:ext cx="2563368" cy="11780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72200" y="2089150"/>
            <a:ext cx="2362200" cy="958850"/>
          </a:xfrm>
          <a:prstGeom prst="rect">
            <a:avLst/>
          </a:prstGeom>
          <a:solidFill>
            <a:srgbClr val="FBFCC5"/>
          </a:solidFill>
          <a:ln w="12700">
            <a:solidFill>
              <a:srgbClr val="333333"/>
            </a:solidFill>
          </a:ln>
        </p:spPr>
        <p:txBody>
          <a:bodyPr wrap="square" lIns="0" tIns="86360" rIns="0" bIns="0" rtlCol="0" vert="horz">
            <a:spAutoFit/>
          </a:bodyPr>
          <a:lstStyle/>
          <a:p>
            <a:pPr marL="92075" marR="129539">
              <a:lnSpc>
                <a:spcPts val="3220"/>
              </a:lnSpc>
              <a:spcBef>
                <a:spcPts val="680"/>
              </a:spcBef>
            </a:pPr>
            <a:r>
              <a:rPr dirty="0" sz="2800">
                <a:solidFill>
                  <a:srgbClr val="004B2B"/>
                </a:solidFill>
                <a:latin typeface="SimSun"/>
                <a:cs typeface="SimSun"/>
              </a:rPr>
              <a:t>指</a:t>
            </a:r>
            <a:r>
              <a:rPr dirty="0" sz="2800" spc="-5">
                <a:solidFill>
                  <a:srgbClr val="004B2B"/>
                </a:solidFill>
                <a:latin typeface="SimSun"/>
                <a:cs typeface="SimSun"/>
              </a:rPr>
              <a:t>向该顶</a:t>
            </a:r>
            <a:r>
              <a:rPr dirty="0" sz="2800">
                <a:solidFill>
                  <a:srgbClr val="004B2B"/>
                </a:solidFill>
                <a:latin typeface="SimSun"/>
                <a:cs typeface="SimSun"/>
              </a:rPr>
              <a:t>点</a:t>
            </a:r>
            <a:r>
              <a:rPr dirty="0" sz="2800" spc="-5">
                <a:solidFill>
                  <a:srgbClr val="004B2B"/>
                </a:solidFill>
                <a:latin typeface="SimSun"/>
                <a:cs typeface="SimSun"/>
              </a:rPr>
              <a:t>的 </a:t>
            </a:r>
            <a:r>
              <a:rPr dirty="0" sz="2800" spc="15" b="1">
                <a:solidFill>
                  <a:srgbClr val="004B2B"/>
                </a:solidFill>
                <a:latin typeface="Microsoft YaHei"/>
                <a:cs typeface="Microsoft YaHei"/>
              </a:rPr>
              <a:t>第</a:t>
            </a:r>
            <a:r>
              <a:rPr dirty="0" sz="2800" b="1">
                <a:solidFill>
                  <a:srgbClr val="004B2B"/>
                </a:solidFill>
                <a:latin typeface="Microsoft YaHei"/>
                <a:cs typeface="Microsoft YaHei"/>
              </a:rPr>
              <a:t>一条出</a:t>
            </a:r>
            <a:r>
              <a:rPr dirty="0" sz="2800" spc="-5" b="1">
                <a:solidFill>
                  <a:srgbClr val="004B2B"/>
                </a:solidFill>
                <a:latin typeface="Microsoft YaHei"/>
                <a:cs typeface="Microsoft YaHei"/>
              </a:rPr>
              <a:t>弧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40" y="3513978"/>
            <a:ext cx="8527415" cy="276923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typedef</a:t>
            </a:r>
            <a:r>
              <a:rPr dirty="0" sz="3600" spc="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struct</a:t>
            </a:r>
            <a:r>
              <a:rPr dirty="0" sz="3600" spc="-4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000099"/>
                </a:solidFill>
                <a:latin typeface="Times New Roman"/>
                <a:cs typeface="Times New Roman"/>
              </a:rPr>
              <a:t>VexNode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//</a:t>
            </a:r>
            <a:r>
              <a:rPr dirty="0" sz="3600" spc="10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顶点的结构表示</a:t>
            </a:r>
            <a:endParaRPr sz="3600">
              <a:latin typeface="Microsoft YaHei"/>
              <a:cs typeface="Microsoft YaHei"/>
            </a:endParaRPr>
          </a:p>
          <a:p>
            <a:pPr marL="576580">
              <a:lnSpc>
                <a:spcPct val="100000"/>
              </a:lnSpc>
              <a:spcBef>
                <a:spcPts val="1085"/>
              </a:spcBef>
              <a:tabLst>
                <a:tab pos="2905760" algn="l"/>
              </a:tabLst>
            </a:pPr>
            <a:r>
              <a:rPr dirty="0" sz="3600" spc="-70">
                <a:solidFill>
                  <a:srgbClr val="000099"/>
                </a:solidFill>
                <a:latin typeface="Times New Roman"/>
                <a:cs typeface="Times New Roman"/>
              </a:rPr>
              <a:t>VertexType	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data;</a:t>
            </a:r>
            <a:endParaRPr sz="36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1080"/>
              </a:spcBef>
              <a:tabLst>
                <a:tab pos="2234565" algn="l"/>
              </a:tabLst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ArcBox	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*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firstin,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*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firstout;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r>
              <a:rPr dirty="0" sz="3600" spc="-8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0">
                <a:solidFill>
                  <a:srgbClr val="000099"/>
                </a:solidFill>
                <a:latin typeface="Times New Roman"/>
                <a:cs typeface="Times New Roman"/>
              </a:rPr>
              <a:t>VexNode;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204239"/>
            <a:ext cx="8740140" cy="478218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typedef struct</a:t>
            </a:r>
            <a:r>
              <a:rPr dirty="0" sz="4000" spc="3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400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1445"/>
              </a:spcBef>
              <a:tabLst>
                <a:tab pos="2527300" algn="l"/>
              </a:tabLst>
            </a:pPr>
            <a:r>
              <a:rPr dirty="0" sz="4000" spc="-455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exNo</a:t>
            </a:r>
            <a:r>
              <a:rPr dirty="0" sz="4000" spc="5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x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li</a:t>
            </a:r>
            <a:r>
              <a:rPr dirty="0" sz="4000" spc="5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t[MAX_VE</a:t>
            </a:r>
            <a:r>
              <a:rPr dirty="0" sz="4000" spc="-26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TE</a:t>
            </a:r>
            <a:r>
              <a:rPr dirty="0" sz="4000" spc="-25">
                <a:solidFill>
                  <a:srgbClr val="000099"/>
                </a:solidFill>
                <a:latin typeface="Times New Roman"/>
                <a:cs typeface="Times New Roman"/>
              </a:rPr>
              <a:t>X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_NUM];</a:t>
            </a:r>
            <a:endParaRPr sz="4000">
              <a:latin typeface="Times New Roman"/>
              <a:cs typeface="Times New Roman"/>
            </a:endParaRPr>
          </a:p>
          <a:p>
            <a:pPr algn="ctr" marR="586740">
              <a:lnSpc>
                <a:spcPct val="100000"/>
              </a:lnSpc>
              <a:spcBef>
                <a:spcPts val="1490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顶点结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表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头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向量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390"/>
              </a:spcBef>
              <a:tabLst>
                <a:tab pos="1369060" algn="l"/>
              </a:tabLst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int	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vexnum,</a:t>
            </a:r>
            <a:r>
              <a:rPr dirty="0" sz="4000" spc="-3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arcnum;</a:t>
            </a:r>
            <a:endParaRPr sz="4000">
              <a:latin typeface="Times New Roman"/>
              <a:cs typeface="Times New Roman"/>
            </a:endParaRPr>
          </a:p>
          <a:p>
            <a:pPr algn="ctr" marL="461645">
              <a:lnSpc>
                <a:spcPct val="100000"/>
              </a:lnSpc>
              <a:spcBef>
                <a:spcPts val="1495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有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向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图的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当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前顶点数和弧数</a:t>
            </a:r>
            <a:endParaRPr sz="4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r>
              <a:rPr dirty="0" sz="400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OLGraph;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338200"/>
            <a:ext cx="6632575" cy="714375"/>
          </a:xfrm>
          <a:prstGeom prst="rect">
            <a:avLst/>
          </a:prstGeom>
          <a:solidFill>
            <a:srgbClr val="FFCC99">
              <a:alpha val="50195"/>
            </a:srgbClr>
          </a:solidFill>
          <a:ln w="12700">
            <a:solidFill>
              <a:srgbClr val="FFCC99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有向图的结</a:t>
            </a:r>
            <a:r>
              <a:rPr dirty="0" sz="4000" spc="5" b="1">
                <a:solidFill>
                  <a:srgbClr val="800000"/>
                </a:solidFill>
                <a:latin typeface="Microsoft YaHei"/>
                <a:cs typeface="Microsoft YaHei"/>
              </a:rPr>
              <a:t>构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表</a:t>
            </a:r>
            <a:r>
              <a:rPr dirty="0" sz="4000" spc="10" b="1">
                <a:solidFill>
                  <a:srgbClr val="800000"/>
                </a:solidFill>
                <a:latin typeface="Microsoft YaHei"/>
                <a:cs typeface="Microsoft YaHei"/>
              </a:rPr>
              <a:t>示</a:t>
            </a:r>
            <a:r>
              <a:rPr dirty="0" sz="4000" spc="-5" b="1">
                <a:solidFill>
                  <a:srgbClr val="800000"/>
                </a:solidFill>
                <a:latin typeface="Times New Roman"/>
                <a:cs typeface="Times New Roman"/>
              </a:rPr>
              <a:t>(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十</a:t>
            </a:r>
            <a:r>
              <a:rPr dirty="0" sz="4000" spc="5" b="1">
                <a:solidFill>
                  <a:srgbClr val="800000"/>
                </a:solidFill>
                <a:latin typeface="Microsoft YaHei"/>
                <a:cs typeface="Microsoft YaHei"/>
              </a:rPr>
              <a:t>字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链</a:t>
            </a:r>
            <a:r>
              <a:rPr dirty="0" sz="4000" spc="10" b="1">
                <a:solidFill>
                  <a:srgbClr val="800000"/>
                </a:solidFill>
                <a:latin typeface="Microsoft YaHei"/>
                <a:cs typeface="Microsoft YaHei"/>
              </a:rPr>
              <a:t>表</a:t>
            </a:r>
            <a:r>
              <a:rPr dirty="0" sz="4000" spc="-5" b="1">
                <a:solidFill>
                  <a:srgbClr val="800000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609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5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5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29625" y="61436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29625" y="61436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82000" y="609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0350"/>
            <a:ext cx="9091548" cy="5445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55587"/>
            <a:ext cx="9096375" cy="5454650"/>
          </a:xfrm>
          <a:custGeom>
            <a:avLst/>
            <a:gdLst/>
            <a:ahLst/>
            <a:cxnLst/>
            <a:rect l="l" t="t" r="r" b="b"/>
            <a:pathLst>
              <a:path w="9096375" h="5454650">
                <a:moveTo>
                  <a:pt x="0" y="5454650"/>
                </a:moveTo>
                <a:lnTo>
                  <a:pt x="9096311" y="5454650"/>
                </a:lnTo>
                <a:lnTo>
                  <a:pt x="909631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742" y="6119571"/>
            <a:ext cx="81959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有向图的十字链表存储结构计算出</a:t>
            </a:r>
            <a:r>
              <a:rPr dirty="0" sz="2800">
                <a:solidFill>
                  <a:srgbClr val="FF0000"/>
                </a:solidFill>
                <a:latin typeface="SimSun"/>
                <a:cs typeface="SimSun"/>
              </a:rPr>
              <a:t>度</a:t>
            </a: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和入</a:t>
            </a:r>
            <a:r>
              <a:rPr dirty="0" sz="2800">
                <a:solidFill>
                  <a:srgbClr val="FF0000"/>
                </a:solidFill>
                <a:latin typeface="SimSun"/>
                <a:cs typeface="SimSun"/>
              </a:rPr>
              <a:t>度</a:t>
            </a: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都很</a:t>
            </a:r>
            <a:r>
              <a:rPr dirty="0" sz="2800">
                <a:solidFill>
                  <a:srgbClr val="FF0000"/>
                </a:solidFill>
                <a:latin typeface="SimSun"/>
                <a:cs typeface="SimSun"/>
              </a:rPr>
              <a:t>方</a:t>
            </a: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便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840" y="250901"/>
            <a:ext cx="76479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0000FF"/>
                </a:solidFill>
              </a:rPr>
              <a:t>四</a:t>
            </a:r>
            <a:r>
              <a:rPr dirty="0" sz="4000" spc="-5">
                <a:solidFill>
                  <a:srgbClr val="0000FF"/>
                </a:solidFill>
              </a:rPr>
              <a:t>、无</a:t>
            </a:r>
            <a:r>
              <a:rPr dirty="0" sz="4000">
                <a:solidFill>
                  <a:srgbClr val="0000FF"/>
                </a:solidFill>
              </a:rPr>
              <a:t>向</a:t>
            </a:r>
            <a:r>
              <a:rPr dirty="0" sz="4000" spc="-5">
                <a:solidFill>
                  <a:srgbClr val="0000FF"/>
                </a:solidFill>
              </a:rPr>
              <a:t>图的</a:t>
            </a:r>
            <a:r>
              <a:rPr dirty="0" sz="4000">
                <a:solidFill>
                  <a:srgbClr val="0000FF"/>
                </a:solidFill>
              </a:rPr>
              <a:t>邻</a:t>
            </a:r>
            <a:r>
              <a:rPr dirty="0" sz="4000" spc="-5">
                <a:solidFill>
                  <a:srgbClr val="0000FF"/>
                </a:solidFill>
              </a:rPr>
              <a:t>接多</a:t>
            </a:r>
            <a:r>
              <a:rPr dirty="0" sz="4000">
                <a:solidFill>
                  <a:srgbClr val="0000FF"/>
                </a:solidFill>
              </a:rPr>
              <a:t>重</a:t>
            </a:r>
            <a:r>
              <a:rPr dirty="0" sz="4000" spc="-5">
                <a:solidFill>
                  <a:srgbClr val="0000FF"/>
                </a:solidFill>
              </a:rPr>
              <a:t>表存</a:t>
            </a:r>
            <a:r>
              <a:rPr dirty="0" sz="4000">
                <a:solidFill>
                  <a:srgbClr val="0000FF"/>
                </a:solidFill>
              </a:rPr>
              <a:t>储</a:t>
            </a:r>
            <a:r>
              <a:rPr dirty="0" sz="4000" spc="-5">
                <a:solidFill>
                  <a:srgbClr val="0000FF"/>
                </a:solidFill>
              </a:rPr>
              <a:t>表示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340" y="1893189"/>
            <a:ext cx="41046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typedef struct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Ebox</a:t>
            </a:r>
            <a:r>
              <a:rPr dirty="0" sz="3600" spc="-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524" y="2441874"/>
            <a:ext cx="1191260" cy="13976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3600" spc="-215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isi</a:t>
            </a:r>
            <a:r>
              <a:rPr dirty="0" sz="3600" spc="-15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If</a:t>
            </a:r>
            <a:endParaRPr sz="36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1080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int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8294" y="2441874"/>
            <a:ext cx="4715510" cy="13976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algn="ctr" marL="739140">
              <a:lnSpc>
                <a:spcPct val="100000"/>
              </a:lnSpc>
              <a:spcBef>
                <a:spcPts val="1180"/>
              </a:spcBef>
              <a:tabLst>
                <a:tab pos="2490470" algn="l"/>
              </a:tabLst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mark;	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7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访问标记</a:t>
            </a:r>
            <a:endParaRPr sz="3600">
              <a:latin typeface="SimSun"/>
              <a:cs typeface="SimSun"/>
            </a:endParaRPr>
          </a:p>
          <a:p>
            <a:pPr algn="ctr" marR="2751455">
              <a:lnSpc>
                <a:spcPct val="100000"/>
              </a:lnSpc>
              <a:spcBef>
                <a:spcPts val="1080"/>
              </a:spcBef>
            </a:pP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ivex,</a:t>
            </a:r>
            <a:r>
              <a:rPr dirty="0" sz="3600" spc="-9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jvex;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813728"/>
            <a:ext cx="8185784" cy="27692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298700">
              <a:lnSpc>
                <a:spcPct val="100000"/>
              </a:lnSpc>
              <a:spcBef>
                <a:spcPts val="1180"/>
              </a:spcBef>
            </a:pP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该边依附的两个顶点的位置</a:t>
            </a:r>
            <a:endParaRPr sz="36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1080"/>
              </a:spcBef>
              <a:tabLst>
                <a:tab pos="3111500" algn="l"/>
              </a:tabLst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struct</a:t>
            </a:r>
            <a:r>
              <a:rPr dirty="0" sz="3600" spc="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EBox	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*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ilink,</a:t>
            </a:r>
            <a:r>
              <a:rPr dirty="0" sz="3600" spc="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*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jlink;</a:t>
            </a:r>
            <a:endParaRPr sz="36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1085"/>
              </a:spcBef>
              <a:tabLst>
                <a:tab pos="2826385" algn="l"/>
                <a:tab pos="5060950" algn="l"/>
              </a:tabLst>
            </a:pPr>
            <a:r>
              <a:rPr dirty="0" sz="3600" spc="-35">
                <a:solidFill>
                  <a:srgbClr val="000099"/>
                </a:solidFill>
                <a:latin typeface="Times New Roman"/>
                <a:cs typeface="Times New Roman"/>
              </a:rPr>
              <a:t>InfoType	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*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info;	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6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该边信息指针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r>
              <a:rPr dirty="0" sz="3600" spc="-1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EBox;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1143000"/>
            <a:ext cx="2971800" cy="66675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FFCC99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边的结构表示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54200" y="5976936"/>
            <a:ext cx="7278624" cy="836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160051"/>
            <a:ext cx="7733030" cy="236728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  <a:tabLst>
                <a:tab pos="2882265" algn="l"/>
              </a:tabLst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typedef</a:t>
            </a:r>
            <a:r>
              <a:rPr dirty="0" sz="3200" spc="-2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struct</a:t>
            </a:r>
            <a:r>
              <a:rPr dirty="0" sz="3200" spc="1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{	</a:t>
            </a:r>
            <a:r>
              <a:rPr dirty="0" sz="3200" spc="-5" b="1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200" spc="-1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20" b="1">
                <a:solidFill>
                  <a:srgbClr val="000099"/>
                </a:solidFill>
                <a:latin typeface="Microsoft YaHei"/>
                <a:cs typeface="Microsoft YaHei"/>
              </a:rPr>
              <a:t>邻接</a:t>
            </a:r>
            <a:r>
              <a:rPr dirty="0" sz="3200" spc="10" b="1">
                <a:solidFill>
                  <a:srgbClr val="000099"/>
                </a:solidFill>
                <a:latin typeface="Microsoft YaHei"/>
                <a:cs typeface="Microsoft YaHei"/>
              </a:rPr>
              <a:t>多重</a:t>
            </a:r>
            <a:r>
              <a:rPr dirty="0" sz="3200" spc="5" b="1">
                <a:solidFill>
                  <a:srgbClr val="000099"/>
                </a:solidFill>
                <a:latin typeface="Microsoft YaHei"/>
                <a:cs typeface="Microsoft YaHei"/>
              </a:rPr>
              <a:t>表</a:t>
            </a:r>
            <a:endParaRPr sz="3200">
              <a:latin typeface="Microsoft YaHei"/>
              <a:cs typeface="Microsoft YaHei"/>
            </a:endParaRPr>
          </a:p>
          <a:p>
            <a:pPr marL="419734">
              <a:lnSpc>
                <a:spcPct val="100000"/>
              </a:lnSpc>
              <a:spcBef>
                <a:spcPts val="765"/>
              </a:spcBef>
              <a:tabLst>
                <a:tab pos="1932939" algn="l"/>
              </a:tabLst>
            </a:pPr>
            <a:r>
              <a:rPr dirty="0" sz="3200" spc="-60">
                <a:solidFill>
                  <a:srgbClr val="000099"/>
                </a:solidFill>
                <a:latin typeface="Times New Roman"/>
                <a:cs typeface="Times New Roman"/>
              </a:rPr>
              <a:t>VexBox	</a:t>
            </a:r>
            <a:r>
              <a:rPr dirty="0" sz="3200" spc="-10">
                <a:solidFill>
                  <a:srgbClr val="000099"/>
                </a:solidFill>
                <a:latin typeface="Times New Roman"/>
                <a:cs typeface="Times New Roman"/>
              </a:rPr>
              <a:t>adjmulist[MAX_VERTEX_NUM];</a:t>
            </a:r>
            <a:endParaRPr sz="32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70"/>
              </a:spcBef>
              <a:tabLst>
                <a:tab pos="1298575" algn="l"/>
              </a:tabLst>
            </a:pPr>
            <a:r>
              <a:rPr dirty="0" sz="3200" spc="-5" b="1">
                <a:solidFill>
                  <a:srgbClr val="000099"/>
                </a:solidFill>
                <a:latin typeface="Times New Roman"/>
                <a:cs typeface="Times New Roman"/>
              </a:rPr>
              <a:t>int	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vexnum,</a:t>
            </a:r>
            <a:r>
              <a:rPr dirty="0" sz="3200" spc="-4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0099"/>
                </a:solidFill>
                <a:latin typeface="Times New Roman"/>
                <a:cs typeface="Times New Roman"/>
              </a:rPr>
              <a:t>edgenum;</a:t>
            </a:r>
            <a:endParaRPr sz="32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70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r>
              <a:rPr dirty="0" sz="3200" spc="-18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AMLGraph;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2425" y="152400"/>
            <a:ext cx="3432175" cy="666750"/>
          </a:xfrm>
          <a:prstGeom prst="rect"/>
          <a:solidFill>
            <a:srgbClr val="FFCC99">
              <a:alpha val="50195"/>
            </a:srgbClr>
          </a:solidFill>
          <a:ln w="25400">
            <a:solidFill>
              <a:srgbClr val="FFCC99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顶点的结构表示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43" y="806551"/>
            <a:ext cx="8507730" cy="23666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typedef struct </a:t>
            </a:r>
            <a:r>
              <a:rPr dirty="0" sz="3200" spc="-60">
                <a:solidFill>
                  <a:srgbClr val="000099"/>
                </a:solidFill>
                <a:latin typeface="Times New Roman"/>
                <a:cs typeface="Times New Roman"/>
              </a:rPr>
              <a:t>VexBox</a:t>
            </a:r>
            <a:r>
              <a:rPr dirty="0" sz="3200" spc="-9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770"/>
              </a:spcBef>
              <a:tabLst>
                <a:tab pos="2380615" algn="l"/>
              </a:tabLst>
            </a:pPr>
            <a:r>
              <a:rPr dirty="0" sz="3200" spc="-60">
                <a:solidFill>
                  <a:srgbClr val="000099"/>
                </a:solidFill>
                <a:latin typeface="Times New Roman"/>
                <a:cs typeface="Times New Roman"/>
              </a:rPr>
              <a:t>VertexType	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data;</a:t>
            </a:r>
            <a:endParaRPr sz="3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70"/>
              </a:spcBef>
              <a:tabLst>
                <a:tab pos="1446530" algn="l"/>
              </a:tabLst>
            </a:pP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EBox	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*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firstedge;</a:t>
            </a:r>
            <a:r>
              <a:rPr dirty="0" sz="3200" spc="-5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200" spc="-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指向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第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一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条依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附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该顶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的边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r>
              <a:rPr dirty="0" sz="3200" spc="-6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000099"/>
                </a:solidFill>
                <a:latin typeface="Times New Roman"/>
                <a:cs typeface="Times New Roman"/>
              </a:rPr>
              <a:t>VexBox;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0650" y="3428936"/>
            <a:ext cx="3892550" cy="776605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FFCC99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655"/>
              </a:spcBef>
            </a:pP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无向图的结构表示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582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058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058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582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325" y="188912"/>
            <a:ext cx="8956675" cy="554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0975" y="5738812"/>
            <a:ext cx="8963025" cy="0"/>
          </a:xfrm>
          <a:custGeom>
            <a:avLst/>
            <a:gdLst/>
            <a:ahLst/>
            <a:cxnLst/>
            <a:rect l="l" t="t" r="r" b="b"/>
            <a:pathLst>
              <a:path w="8963025" h="0">
                <a:moveTo>
                  <a:pt x="0" y="0"/>
                </a:moveTo>
                <a:lnTo>
                  <a:pt x="8963025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0975" y="182562"/>
            <a:ext cx="8963025" cy="5556250"/>
          </a:xfrm>
          <a:custGeom>
            <a:avLst/>
            <a:gdLst/>
            <a:ahLst/>
            <a:cxnLst/>
            <a:rect l="l" t="t" r="r" b="b"/>
            <a:pathLst>
              <a:path w="8963025" h="5556250">
                <a:moveTo>
                  <a:pt x="8963025" y="0"/>
                </a:moveTo>
                <a:lnTo>
                  <a:pt x="0" y="0"/>
                </a:lnTo>
                <a:lnTo>
                  <a:pt x="0" y="555625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6639" y="5903772"/>
            <a:ext cx="873252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无向图的邻接多重表对边的处理比</a:t>
            </a:r>
            <a:r>
              <a:rPr dirty="0" sz="2800">
                <a:solidFill>
                  <a:srgbClr val="FF0000"/>
                </a:solidFill>
                <a:latin typeface="SimSun"/>
                <a:cs typeface="SimSun"/>
              </a:rPr>
              <a:t>邻</a:t>
            </a: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接矩</a:t>
            </a:r>
            <a:r>
              <a:rPr dirty="0" sz="2800">
                <a:solidFill>
                  <a:srgbClr val="FF0000"/>
                </a:solidFill>
                <a:latin typeface="SimSun"/>
                <a:cs typeface="SimSun"/>
              </a:rPr>
              <a:t>阵</a:t>
            </a: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方便，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邻接矩阵表示无向图时候，对边的</a:t>
            </a:r>
            <a:r>
              <a:rPr dirty="0" sz="2800">
                <a:solidFill>
                  <a:srgbClr val="FF0000"/>
                </a:solidFill>
                <a:latin typeface="SimSun"/>
                <a:cs typeface="SimSun"/>
              </a:rPr>
              <a:t>处</a:t>
            </a: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理需</a:t>
            </a:r>
            <a:r>
              <a:rPr dirty="0" sz="2800">
                <a:solidFill>
                  <a:srgbClr val="FF0000"/>
                </a:solidFill>
                <a:latin typeface="SimSun"/>
                <a:cs typeface="SimSun"/>
              </a:rPr>
              <a:t>要</a:t>
            </a: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对称</a:t>
            </a:r>
            <a:r>
              <a:rPr dirty="0" sz="2800">
                <a:solidFill>
                  <a:srgbClr val="FF0000"/>
                </a:solidFill>
                <a:latin typeface="SimSun"/>
                <a:cs typeface="SimSun"/>
              </a:rPr>
              <a:t>处</a:t>
            </a:r>
            <a:r>
              <a:rPr dirty="0" sz="2800" spc="15">
                <a:solidFill>
                  <a:srgbClr val="FF0000"/>
                </a:solidFill>
                <a:latin typeface="SimSun"/>
                <a:cs typeface="SimSun"/>
              </a:rPr>
              <a:t>理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800" spc="-5">
                <a:solidFill>
                  <a:srgbClr val="FF0000"/>
                </a:solidFill>
                <a:latin typeface="SimSun"/>
                <a:cs typeface="SimSun"/>
              </a:rPr>
              <a:t>次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01168"/>
            <a:ext cx="8311515" cy="1379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09270">
              <a:lnSpc>
                <a:spcPct val="123300"/>
              </a:lnSpc>
              <a:spcBef>
                <a:spcPts val="105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由</a:t>
            </a:r>
            <a:r>
              <a:rPr dirty="0" sz="3600" spc="-15">
                <a:solidFill>
                  <a:srgbClr val="000099"/>
                </a:solidFill>
                <a:latin typeface="SimSun"/>
                <a:cs typeface="SimSun"/>
              </a:rPr>
              <a:t>于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“弧”是有方向的，因此称由顶点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集和弧集构成的图</a:t>
            </a:r>
            <a:r>
              <a:rPr dirty="0" sz="3600" spc="-15">
                <a:solidFill>
                  <a:srgbClr val="000099"/>
                </a:solidFill>
                <a:latin typeface="SimSun"/>
                <a:cs typeface="SimSun"/>
              </a:rPr>
              <a:t>为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有向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图</a:t>
            </a:r>
            <a:r>
              <a:rPr dirty="0" sz="3600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3800" y="41910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304800"/>
                </a:moveTo>
                <a:lnTo>
                  <a:pt x="3718" y="259772"/>
                </a:lnTo>
                <a:lnTo>
                  <a:pt x="14519" y="216792"/>
                </a:lnTo>
                <a:lnTo>
                  <a:pt x="31873" y="176330"/>
                </a:lnTo>
                <a:lnTo>
                  <a:pt x="55248" y="138860"/>
                </a:lnTo>
                <a:lnTo>
                  <a:pt x="84114" y="104853"/>
                </a:lnTo>
                <a:lnTo>
                  <a:pt x="117941" y="74783"/>
                </a:lnTo>
                <a:lnTo>
                  <a:pt x="156196" y="49120"/>
                </a:lnTo>
                <a:lnTo>
                  <a:pt x="198351" y="28338"/>
                </a:lnTo>
                <a:lnTo>
                  <a:pt x="243873" y="12909"/>
                </a:lnTo>
                <a:lnTo>
                  <a:pt x="292233" y="3306"/>
                </a:lnTo>
                <a:lnTo>
                  <a:pt x="342900" y="0"/>
                </a:lnTo>
                <a:lnTo>
                  <a:pt x="393566" y="3306"/>
                </a:lnTo>
                <a:lnTo>
                  <a:pt x="441926" y="12909"/>
                </a:lnTo>
                <a:lnTo>
                  <a:pt x="487448" y="28338"/>
                </a:lnTo>
                <a:lnTo>
                  <a:pt x="529603" y="49120"/>
                </a:lnTo>
                <a:lnTo>
                  <a:pt x="567858" y="74783"/>
                </a:lnTo>
                <a:lnTo>
                  <a:pt x="601685" y="104853"/>
                </a:lnTo>
                <a:lnTo>
                  <a:pt x="630551" y="138860"/>
                </a:lnTo>
                <a:lnTo>
                  <a:pt x="653926" y="176330"/>
                </a:lnTo>
                <a:lnTo>
                  <a:pt x="671280" y="216792"/>
                </a:lnTo>
                <a:lnTo>
                  <a:pt x="682081" y="259772"/>
                </a:lnTo>
                <a:lnTo>
                  <a:pt x="685800" y="304800"/>
                </a:lnTo>
                <a:lnTo>
                  <a:pt x="682081" y="349827"/>
                </a:lnTo>
                <a:lnTo>
                  <a:pt x="671280" y="392807"/>
                </a:lnTo>
                <a:lnTo>
                  <a:pt x="653926" y="433269"/>
                </a:lnTo>
                <a:lnTo>
                  <a:pt x="630551" y="470739"/>
                </a:lnTo>
                <a:lnTo>
                  <a:pt x="601685" y="504746"/>
                </a:lnTo>
                <a:lnTo>
                  <a:pt x="567858" y="534816"/>
                </a:lnTo>
                <a:lnTo>
                  <a:pt x="529603" y="560479"/>
                </a:lnTo>
                <a:lnTo>
                  <a:pt x="487448" y="581261"/>
                </a:lnTo>
                <a:lnTo>
                  <a:pt x="441926" y="596690"/>
                </a:lnTo>
                <a:lnTo>
                  <a:pt x="393566" y="606293"/>
                </a:lnTo>
                <a:lnTo>
                  <a:pt x="342900" y="609600"/>
                </a:lnTo>
                <a:lnTo>
                  <a:pt x="292233" y="606293"/>
                </a:lnTo>
                <a:lnTo>
                  <a:pt x="243873" y="596690"/>
                </a:lnTo>
                <a:lnTo>
                  <a:pt x="198351" y="581261"/>
                </a:lnTo>
                <a:lnTo>
                  <a:pt x="156196" y="560479"/>
                </a:lnTo>
                <a:lnTo>
                  <a:pt x="117941" y="534816"/>
                </a:lnTo>
                <a:lnTo>
                  <a:pt x="84114" y="504746"/>
                </a:lnTo>
                <a:lnTo>
                  <a:pt x="55248" y="470739"/>
                </a:lnTo>
                <a:lnTo>
                  <a:pt x="31873" y="433269"/>
                </a:lnTo>
                <a:lnTo>
                  <a:pt x="14519" y="392807"/>
                </a:lnTo>
                <a:lnTo>
                  <a:pt x="3718" y="349827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05000" y="32004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304800"/>
                </a:moveTo>
                <a:lnTo>
                  <a:pt x="3718" y="259772"/>
                </a:lnTo>
                <a:lnTo>
                  <a:pt x="14519" y="216792"/>
                </a:lnTo>
                <a:lnTo>
                  <a:pt x="31873" y="176330"/>
                </a:lnTo>
                <a:lnTo>
                  <a:pt x="55248" y="138860"/>
                </a:lnTo>
                <a:lnTo>
                  <a:pt x="84114" y="104853"/>
                </a:lnTo>
                <a:lnTo>
                  <a:pt x="117941" y="74783"/>
                </a:lnTo>
                <a:lnTo>
                  <a:pt x="156196" y="49120"/>
                </a:lnTo>
                <a:lnTo>
                  <a:pt x="198351" y="28338"/>
                </a:lnTo>
                <a:lnTo>
                  <a:pt x="243873" y="12909"/>
                </a:lnTo>
                <a:lnTo>
                  <a:pt x="292233" y="3306"/>
                </a:lnTo>
                <a:lnTo>
                  <a:pt x="342900" y="0"/>
                </a:lnTo>
                <a:lnTo>
                  <a:pt x="393566" y="3306"/>
                </a:lnTo>
                <a:lnTo>
                  <a:pt x="441926" y="12909"/>
                </a:lnTo>
                <a:lnTo>
                  <a:pt x="487448" y="28338"/>
                </a:lnTo>
                <a:lnTo>
                  <a:pt x="529603" y="49120"/>
                </a:lnTo>
                <a:lnTo>
                  <a:pt x="567858" y="74783"/>
                </a:lnTo>
                <a:lnTo>
                  <a:pt x="601685" y="104853"/>
                </a:lnTo>
                <a:lnTo>
                  <a:pt x="630551" y="138860"/>
                </a:lnTo>
                <a:lnTo>
                  <a:pt x="653926" y="176330"/>
                </a:lnTo>
                <a:lnTo>
                  <a:pt x="671280" y="216792"/>
                </a:lnTo>
                <a:lnTo>
                  <a:pt x="682081" y="259772"/>
                </a:lnTo>
                <a:lnTo>
                  <a:pt x="685800" y="304800"/>
                </a:lnTo>
                <a:lnTo>
                  <a:pt x="682081" y="349827"/>
                </a:lnTo>
                <a:lnTo>
                  <a:pt x="671280" y="392807"/>
                </a:lnTo>
                <a:lnTo>
                  <a:pt x="653926" y="433269"/>
                </a:lnTo>
                <a:lnTo>
                  <a:pt x="630551" y="470739"/>
                </a:lnTo>
                <a:lnTo>
                  <a:pt x="601685" y="504746"/>
                </a:lnTo>
                <a:lnTo>
                  <a:pt x="567858" y="534816"/>
                </a:lnTo>
                <a:lnTo>
                  <a:pt x="529603" y="560479"/>
                </a:lnTo>
                <a:lnTo>
                  <a:pt x="487448" y="581261"/>
                </a:lnTo>
                <a:lnTo>
                  <a:pt x="441926" y="596690"/>
                </a:lnTo>
                <a:lnTo>
                  <a:pt x="393566" y="606293"/>
                </a:lnTo>
                <a:lnTo>
                  <a:pt x="342900" y="609600"/>
                </a:lnTo>
                <a:lnTo>
                  <a:pt x="292233" y="606293"/>
                </a:lnTo>
                <a:lnTo>
                  <a:pt x="243873" y="596690"/>
                </a:lnTo>
                <a:lnTo>
                  <a:pt x="198351" y="581261"/>
                </a:lnTo>
                <a:lnTo>
                  <a:pt x="156196" y="560479"/>
                </a:lnTo>
                <a:lnTo>
                  <a:pt x="117941" y="534816"/>
                </a:lnTo>
                <a:lnTo>
                  <a:pt x="84114" y="504746"/>
                </a:lnTo>
                <a:lnTo>
                  <a:pt x="55248" y="470739"/>
                </a:lnTo>
                <a:lnTo>
                  <a:pt x="31873" y="433269"/>
                </a:lnTo>
                <a:lnTo>
                  <a:pt x="14519" y="392807"/>
                </a:lnTo>
                <a:lnTo>
                  <a:pt x="3718" y="349827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60194" y="3137992"/>
            <a:ext cx="42989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4144517"/>
            <a:ext cx="39878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9328" y="4144517"/>
            <a:ext cx="39878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5150307"/>
            <a:ext cx="429259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3030" y="5150307"/>
            <a:ext cx="429259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200" y="52578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304800"/>
                </a:moveTo>
                <a:lnTo>
                  <a:pt x="3718" y="259772"/>
                </a:lnTo>
                <a:lnTo>
                  <a:pt x="14519" y="216792"/>
                </a:lnTo>
                <a:lnTo>
                  <a:pt x="31873" y="176330"/>
                </a:lnTo>
                <a:lnTo>
                  <a:pt x="55248" y="138860"/>
                </a:lnTo>
                <a:lnTo>
                  <a:pt x="84114" y="104853"/>
                </a:lnTo>
                <a:lnTo>
                  <a:pt x="117941" y="74783"/>
                </a:lnTo>
                <a:lnTo>
                  <a:pt x="156196" y="49120"/>
                </a:lnTo>
                <a:lnTo>
                  <a:pt x="198351" y="28338"/>
                </a:lnTo>
                <a:lnTo>
                  <a:pt x="243873" y="12909"/>
                </a:lnTo>
                <a:lnTo>
                  <a:pt x="292233" y="3306"/>
                </a:lnTo>
                <a:lnTo>
                  <a:pt x="342900" y="0"/>
                </a:lnTo>
                <a:lnTo>
                  <a:pt x="393566" y="3306"/>
                </a:lnTo>
                <a:lnTo>
                  <a:pt x="441926" y="12909"/>
                </a:lnTo>
                <a:lnTo>
                  <a:pt x="487448" y="28338"/>
                </a:lnTo>
                <a:lnTo>
                  <a:pt x="529603" y="49120"/>
                </a:lnTo>
                <a:lnTo>
                  <a:pt x="567858" y="74783"/>
                </a:lnTo>
                <a:lnTo>
                  <a:pt x="601685" y="104853"/>
                </a:lnTo>
                <a:lnTo>
                  <a:pt x="630551" y="138860"/>
                </a:lnTo>
                <a:lnTo>
                  <a:pt x="653926" y="176330"/>
                </a:lnTo>
                <a:lnTo>
                  <a:pt x="671280" y="216792"/>
                </a:lnTo>
                <a:lnTo>
                  <a:pt x="682081" y="259772"/>
                </a:lnTo>
                <a:lnTo>
                  <a:pt x="685800" y="304800"/>
                </a:lnTo>
                <a:lnTo>
                  <a:pt x="682081" y="349841"/>
                </a:lnTo>
                <a:lnTo>
                  <a:pt x="671280" y="392831"/>
                </a:lnTo>
                <a:lnTo>
                  <a:pt x="653926" y="433296"/>
                </a:lnTo>
                <a:lnTo>
                  <a:pt x="630551" y="470767"/>
                </a:lnTo>
                <a:lnTo>
                  <a:pt x="601685" y="504772"/>
                </a:lnTo>
                <a:lnTo>
                  <a:pt x="567858" y="534838"/>
                </a:lnTo>
                <a:lnTo>
                  <a:pt x="529603" y="560495"/>
                </a:lnTo>
                <a:lnTo>
                  <a:pt x="487448" y="581271"/>
                </a:lnTo>
                <a:lnTo>
                  <a:pt x="441926" y="596695"/>
                </a:lnTo>
                <a:lnTo>
                  <a:pt x="393566" y="606295"/>
                </a:lnTo>
                <a:lnTo>
                  <a:pt x="342900" y="609600"/>
                </a:lnTo>
                <a:lnTo>
                  <a:pt x="292233" y="606295"/>
                </a:lnTo>
                <a:lnTo>
                  <a:pt x="243873" y="596695"/>
                </a:lnTo>
                <a:lnTo>
                  <a:pt x="198351" y="581271"/>
                </a:lnTo>
                <a:lnTo>
                  <a:pt x="156196" y="560495"/>
                </a:lnTo>
                <a:lnTo>
                  <a:pt x="117941" y="534838"/>
                </a:lnTo>
                <a:lnTo>
                  <a:pt x="84114" y="504772"/>
                </a:lnTo>
                <a:lnTo>
                  <a:pt x="55248" y="470767"/>
                </a:lnTo>
                <a:lnTo>
                  <a:pt x="31873" y="433296"/>
                </a:lnTo>
                <a:lnTo>
                  <a:pt x="14519" y="392831"/>
                </a:lnTo>
                <a:lnTo>
                  <a:pt x="3718" y="349841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1000" y="41910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304800"/>
                </a:moveTo>
                <a:lnTo>
                  <a:pt x="3717" y="259772"/>
                </a:lnTo>
                <a:lnTo>
                  <a:pt x="14517" y="216792"/>
                </a:lnTo>
                <a:lnTo>
                  <a:pt x="31869" y="176330"/>
                </a:lnTo>
                <a:lnTo>
                  <a:pt x="55242" y="138860"/>
                </a:lnTo>
                <a:lnTo>
                  <a:pt x="84106" y="104853"/>
                </a:lnTo>
                <a:lnTo>
                  <a:pt x="117930" y="74783"/>
                </a:lnTo>
                <a:lnTo>
                  <a:pt x="156185" y="49120"/>
                </a:lnTo>
                <a:lnTo>
                  <a:pt x="198340" y="28338"/>
                </a:lnTo>
                <a:lnTo>
                  <a:pt x="243864" y="12909"/>
                </a:lnTo>
                <a:lnTo>
                  <a:pt x="292227" y="3306"/>
                </a:lnTo>
                <a:lnTo>
                  <a:pt x="342900" y="0"/>
                </a:lnTo>
                <a:lnTo>
                  <a:pt x="393572" y="3306"/>
                </a:lnTo>
                <a:lnTo>
                  <a:pt x="441935" y="12909"/>
                </a:lnTo>
                <a:lnTo>
                  <a:pt x="487459" y="28338"/>
                </a:lnTo>
                <a:lnTo>
                  <a:pt x="529614" y="49120"/>
                </a:lnTo>
                <a:lnTo>
                  <a:pt x="567869" y="74783"/>
                </a:lnTo>
                <a:lnTo>
                  <a:pt x="601693" y="104853"/>
                </a:lnTo>
                <a:lnTo>
                  <a:pt x="630557" y="138860"/>
                </a:lnTo>
                <a:lnTo>
                  <a:pt x="653930" y="176330"/>
                </a:lnTo>
                <a:lnTo>
                  <a:pt x="671282" y="216792"/>
                </a:lnTo>
                <a:lnTo>
                  <a:pt x="682082" y="259772"/>
                </a:lnTo>
                <a:lnTo>
                  <a:pt x="685800" y="304800"/>
                </a:lnTo>
                <a:lnTo>
                  <a:pt x="682082" y="349827"/>
                </a:lnTo>
                <a:lnTo>
                  <a:pt x="671282" y="392807"/>
                </a:lnTo>
                <a:lnTo>
                  <a:pt x="653930" y="433269"/>
                </a:lnTo>
                <a:lnTo>
                  <a:pt x="630557" y="470739"/>
                </a:lnTo>
                <a:lnTo>
                  <a:pt x="601693" y="504746"/>
                </a:lnTo>
                <a:lnTo>
                  <a:pt x="567869" y="534816"/>
                </a:lnTo>
                <a:lnTo>
                  <a:pt x="529614" y="560479"/>
                </a:lnTo>
                <a:lnTo>
                  <a:pt x="487459" y="581261"/>
                </a:lnTo>
                <a:lnTo>
                  <a:pt x="441935" y="596690"/>
                </a:lnTo>
                <a:lnTo>
                  <a:pt x="393572" y="606293"/>
                </a:lnTo>
                <a:lnTo>
                  <a:pt x="342900" y="609600"/>
                </a:lnTo>
                <a:lnTo>
                  <a:pt x="292227" y="606293"/>
                </a:lnTo>
                <a:lnTo>
                  <a:pt x="243864" y="596690"/>
                </a:lnTo>
                <a:lnTo>
                  <a:pt x="198340" y="581261"/>
                </a:lnTo>
                <a:lnTo>
                  <a:pt x="156185" y="560479"/>
                </a:lnTo>
                <a:lnTo>
                  <a:pt x="117930" y="534816"/>
                </a:lnTo>
                <a:lnTo>
                  <a:pt x="84106" y="504746"/>
                </a:lnTo>
                <a:lnTo>
                  <a:pt x="55242" y="470739"/>
                </a:lnTo>
                <a:lnTo>
                  <a:pt x="31869" y="433269"/>
                </a:lnTo>
                <a:lnTo>
                  <a:pt x="14517" y="392807"/>
                </a:lnTo>
                <a:lnTo>
                  <a:pt x="3717" y="349827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43200" y="52578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304800"/>
                </a:moveTo>
                <a:lnTo>
                  <a:pt x="3718" y="259772"/>
                </a:lnTo>
                <a:lnTo>
                  <a:pt x="14519" y="216792"/>
                </a:lnTo>
                <a:lnTo>
                  <a:pt x="31873" y="176330"/>
                </a:lnTo>
                <a:lnTo>
                  <a:pt x="55248" y="138860"/>
                </a:lnTo>
                <a:lnTo>
                  <a:pt x="84114" y="104853"/>
                </a:lnTo>
                <a:lnTo>
                  <a:pt x="117941" y="74783"/>
                </a:lnTo>
                <a:lnTo>
                  <a:pt x="156196" y="49120"/>
                </a:lnTo>
                <a:lnTo>
                  <a:pt x="198351" y="28338"/>
                </a:lnTo>
                <a:lnTo>
                  <a:pt x="243873" y="12909"/>
                </a:lnTo>
                <a:lnTo>
                  <a:pt x="292233" y="3306"/>
                </a:lnTo>
                <a:lnTo>
                  <a:pt x="342900" y="0"/>
                </a:lnTo>
                <a:lnTo>
                  <a:pt x="393566" y="3306"/>
                </a:lnTo>
                <a:lnTo>
                  <a:pt x="441926" y="12909"/>
                </a:lnTo>
                <a:lnTo>
                  <a:pt x="487448" y="28338"/>
                </a:lnTo>
                <a:lnTo>
                  <a:pt x="529603" y="49120"/>
                </a:lnTo>
                <a:lnTo>
                  <a:pt x="567858" y="74783"/>
                </a:lnTo>
                <a:lnTo>
                  <a:pt x="601685" y="104853"/>
                </a:lnTo>
                <a:lnTo>
                  <a:pt x="630551" y="138860"/>
                </a:lnTo>
                <a:lnTo>
                  <a:pt x="653926" y="176330"/>
                </a:lnTo>
                <a:lnTo>
                  <a:pt x="671280" y="216792"/>
                </a:lnTo>
                <a:lnTo>
                  <a:pt x="682081" y="259772"/>
                </a:lnTo>
                <a:lnTo>
                  <a:pt x="685800" y="304800"/>
                </a:lnTo>
                <a:lnTo>
                  <a:pt x="682081" y="349841"/>
                </a:lnTo>
                <a:lnTo>
                  <a:pt x="671280" y="392831"/>
                </a:lnTo>
                <a:lnTo>
                  <a:pt x="653926" y="433296"/>
                </a:lnTo>
                <a:lnTo>
                  <a:pt x="630551" y="470767"/>
                </a:lnTo>
                <a:lnTo>
                  <a:pt x="601685" y="504772"/>
                </a:lnTo>
                <a:lnTo>
                  <a:pt x="567858" y="534838"/>
                </a:lnTo>
                <a:lnTo>
                  <a:pt x="529603" y="560495"/>
                </a:lnTo>
                <a:lnTo>
                  <a:pt x="487448" y="581271"/>
                </a:lnTo>
                <a:lnTo>
                  <a:pt x="441926" y="596695"/>
                </a:lnTo>
                <a:lnTo>
                  <a:pt x="393566" y="606295"/>
                </a:lnTo>
                <a:lnTo>
                  <a:pt x="342900" y="609600"/>
                </a:lnTo>
                <a:lnTo>
                  <a:pt x="292233" y="606295"/>
                </a:lnTo>
                <a:lnTo>
                  <a:pt x="243873" y="596695"/>
                </a:lnTo>
                <a:lnTo>
                  <a:pt x="198351" y="581271"/>
                </a:lnTo>
                <a:lnTo>
                  <a:pt x="156196" y="560495"/>
                </a:lnTo>
                <a:lnTo>
                  <a:pt x="117941" y="534838"/>
                </a:lnTo>
                <a:lnTo>
                  <a:pt x="84114" y="504772"/>
                </a:lnTo>
                <a:lnTo>
                  <a:pt x="55248" y="470767"/>
                </a:lnTo>
                <a:lnTo>
                  <a:pt x="31873" y="433296"/>
                </a:lnTo>
                <a:lnTo>
                  <a:pt x="14519" y="392831"/>
                </a:lnTo>
                <a:lnTo>
                  <a:pt x="3718" y="349841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3563873"/>
            <a:ext cx="1008380" cy="627380"/>
          </a:xfrm>
          <a:custGeom>
            <a:avLst/>
            <a:gdLst/>
            <a:ahLst/>
            <a:cxnLst/>
            <a:rect l="l" t="t" r="r" b="b"/>
            <a:pathLst>
              <a:path w="1008380" h="627379">
                <a:moveTo>
                  <a:pt x="88188" y="528065"/>
                </a:moveTo>
                <a:lnTo>
                  <a:pt x="0" y="627126"/>
                </a:lnTo>
                <a:lnTo>
                  <a:pt x="128130" y="592963"/>
                </a:lnTo>
                <a:lnTo>
                  <a:pt x="118907" y="577976"/>
                </a:lnTo>
                <a:lnTo>
                  <a:pt x="104000" y="577976"/>
                </a:lnTo>
                <a:lnTo>
                  <a:pt x="90690" y="556387"/>
                </a:lnTo>
                <a:lnTo>
                  <a:pt x="101518" y="549723"/>
                </a:lnTo>
                <a:lnTo>
                  <a:pt x="88188" y="528065"/>
                </a:lnTo>
                <a:close/>
              </a:path>
              <a:path w="1008380" h="627379">
                <a:moveTo>
                  <a:pt x="101518" y="549723"/>
                </a:moveTo>
                <a:lnTo>
                  <a:pt x="90690" y="556387"/>
                </a:lnTo>
                <a:lnTo>
                  <a:pt x="104000" y="577976"/>
                </a:lnTo>
                <a:lnTo>
                  <a:pt x="114812" y="571324"/>
                </a:lnTo>
                <a:lnTo>
                  <a:pt x="101518" y="549723"/>
                </a:lnTo>
                <a:close/>
              </a:path>
              <a:path w="1008380" h="627379">
                <a:moveTo>
                  <a:pt x="114812" y="571324"/>
                </a:moveTo>
                <a:lnTo>
                  <a:pt x="104000" y="577976"/>
                </a:lnTo>
                <a:lnTo>
                  <a:pt x="118907" y="577976"/>
                </a:lnTo>
                <a:lnTo>
                  <a:pt x="114812" y="571324"/>
                </a:lnTo>
                <a:close/>
              </a:path>
              <a:path w="1008380" h="627379">
                <a:moveTo>
                  <a:pt x="994791" y="0"/>
                </a:moveTo>
                <a:lnTo>
                  <a:pt x="101518" y="549723"/>
                </a:lnTo>
                <a:lnTo>
                  <a:pt x="114812" y="571324"/>
                </a:lnTo>
                <a:lnTo>
                  <a:pt x="1008126" y="21716"/>
                </a:lnTo>
                <a:lnTo>
                  <a:pt x="99479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6899" y="4706873"/>
            <a:ext cx="398780" cy="627380"/>
          </a:xfrm>
          <a:custGeom>
            <a:avLst/>
            <a:gdLst/>
            <a:ahLst/>
            <a:cxnLst/>
            <a:rect l="l" t="t" r="r" b="b"/>
            <a:pathLst>
              <a:path w="398780" h="627379">
                <a:moveTo>
                  <a:pt x="320410" y="526167"/>
                </a:moveTo>
                <a:lnTo>
                  <a:pt x="298881" y="539622"/>
                </a:lnTo>
                <a:lnTo>
                  <a:pt x="398500" y="627126"/>
                </a:lnTo>
                <a:lnTo>
                  <a:pt x="373822" y="536956"/>
                </a:lnTo>
                <a:lnTo>
                  <a:pt x="327152" y="536956"/>
                </a:lnTo>
                <a:lnTo>
                  <a:pt x="320410" y="526167"/>
                </a:lnTo>
                <a:close/>
              </a:path>
              <a:path w="398780" h="627379">
                <a:moveTo>
                  <a:pt x="341949" y="512705"/>
                </a:moveTo>
                <a:lnTo>
                  <a:pt x="320410" y="526167"/>
                </a:lnTo>
                <a:lnTo>
                  <a:pt x="327152" y="536956"/>
                </a:lnTo>
                <a:lnTo>
                  <a:pt x="348691" y="523494"/>
                </a:lnTo>
                <a:lnTo>
                  <a:pt x="341949" y="512705"/>
                </a:lnTo>
                <a:close/>
              </a:path>
              <a:path w="398780" h="627379">
                <a:moveTo>
                  <a:pt x="363499" y="499237"/>
                </a:moveTo>
                <a:lnTo>
                  <a:pt x="341949" y="512705"/>
                </a:lnTo>
                <a:lnTo>
                  <a:pt x="348691" y="523494"/>
                </a:lnTo>
                <a:lnTo>
                  <a:pt x="327152" y="536956"/>
                </a:lnTo>
                <a:lnTo>
                  <a:pt x="373822" y="536956"/>
                </a:lnTo>
                <a:lnTo>
                  <a:pt x="363499" y="499237"/>
                </a:lnTo>
                <a:close/>
              </a:path>
              <a:path w="398780" h="627379">
                <a:moveTo>
                  <a:pt x="21539" y="0"/>
                </a:moveTo>
                <a:lnTo>
                  <a:pt x="0" y="13462"/>
                </a:lnTo>
                <a:lnTo>
                  <a:pt x="320410" y="526167"/>
                </a:lnTo>
                <a:lnTo>
                  <a:pt x="341949" y="512705"/>
                </a:lnTo>
                <a:lnTo>
                  <a:pt x="21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92300" y="5524500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723900" y="0"/>
                </a:moveTo>
                <a:lnTo>
                  <a:pt x="723900" y="76200"/>
                </a:lnTo>
                <a:lnTo>
                  <a:pt x="808566" y="50800"/>
                </a:lnTo>
                <a:lnTo>
                  <a:pt x="736600" y="50800"/>
                </a:lnTo>
                <a:lnTo>
                  <a:pt x="736600" y="25400"/>
                </a:lnTo>
                <a:lnTo>
                  <a:pt x="808566" y="25400"/>
                </a:lnTo>
                <a:lnTo>
                  <a:pt x="723900" y="0"/>
                </a:lnTo>
                <a:close/>
              </a:path>
              <a:path w="850900" h="76200">
                <a:moveTo>
                  <a:pt x="7239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723900" y="50800"/>
                </a:lnTo>
                <a:lnTo>
                  <a:pt x="723900" y="25400"/>
                </a:lnTo>
                <a:close/>
              </a:path>
              <a:path w="850900" h="76200">
                <a:moveTo>
                  <a:pt x="808566" y="25400"/>
                </a:moveTo>
                <a:lnTo>
                  <a:pt x="736600" y="25400"/>
                </a:lnTo>
                <a:lnTo>
                  <a:pt x="736600" y="50800"/>
                </a:lnTo>
                <a:lnTo>
                  <a:pt x="808566" y="50800"/>
                </a:lnTo>
                <a:lnTo>
                  <a:pt x="850900" y="38100"/>
                </a:lnTo>
                <a:lnTo>
                  <a:pt x="808566" y="254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38400" y="3733800"/>
            <a:ext cx="626110" cy="1540510"/>
          </a:xfrm>
          <a:custGeom>
            <a:avLst/>
            <a:gdLst/>
            <a:ahLst/>
            <a:cxnLst/>
            <a:rect l="l" t="t" r="r" b="b"/>
            <a:pathLst>
              <a:path w="626110" h="1540510">
                <a:moveTo>
                  <a:pt x="58970" y="113199"/>
                </a:moveTo>
                <a:lnTo>
                  <a:pt x="35325" y="122665"/>
                </a:lnTo>
                <a:lnTo>
                  <a:pt x="602488" y="1540510"/>
                </a:lnTo>
                <a:lnTo>
                  <a:pt x="626110" y="1531112"/>
                </a:lnTo>
                <a:lnTo>
                  <a:pt x="58970" y="113199"/>
                </a:lnTo>
                <a:close/>
              </a:path>
              <a:path w="626110" h="1540510">
                <a:moveTo>
                  <a:pt x="0" y="0"/>
                </a:moveTo>
                <a:lnTo>
                  <a:pt x="11811" y="132080"/>
                </a:lnTo>
                <a:lnTo>
                  <a:pt x="35325" y="122665"/>
                </a:lnTo>
                <a:lnTo>
                  <a:pt x="30606" y="110870"/>
                </a:lnTo>
                <a:lnTo>
                  <a:pt x="54229" y="101345"/>
                </a:lnTo>
                <a:lnTo>
                  <a:pt x="80630" y="101345"/>
                </a:lnTo>
                <a:lnTo>
                  <a:pt x="0" y="0"/>
                </a:lnTo>
                <a:close/>
              </a:path>
              <a:path w="626110" h="1540510">
                <a:moveTo>
                  <a:pt x="54229" y="101345"/>
                </a:moveTo>
                <a:lnTo>
                  <a:pt x="30606" y="110870"/>
                </a:lnTo>
                <a:lnTo>
                  <a:pt x="35325" y="122665"/>
                </a:lnTo>
                <a:lnTo>
                  <a:pt x="58970" y="113199"/>
                </a:lnTo>
                <a:lnTo>
                  <a:pt x="54229" y="101345"/>
                </a:lnTo>
                <a:close/>
              </a:path>
              <a:path w="626110" h="1540510">
                <a:moveTo>
                  <a:pt x="80630" y="101345"/>
                </a:moveTo>
                <a:lnTo>
                  <a:pt x="54229" y="101345"/>
                </a:lnTo>
                <a:lnTo>
                  <a:pt x="58970" y="113199"/>
                </a:lnTo>
                <a:lnTo>
                  <a:pt x="82550" y="103758"/>
                </a:lnTo>
                <a:lnTo>
                  <a:pt x="80630" y="101345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73401" y="3487801"/>
            <a:ext cx="1313180" cy="779780"/>
          </a:xfrm>
          <a:custGeom>
            <a:avLst/>
            <a:gdLst/>
            <a:ahLst/>
            <a:cxnLst/>
            <a:rect l="l" t="t" r="r" b="b"/>
            <a:pathLst>
              <a:path w="1313179" h="779779">
                <a:moveTo>
                  <a:pt x="1196907" y="725944"/>
                </a:moveTo>
                <a:lnTo>
                  <a:pt x="1184021" y="747903"/>
                </a:lnTo>
                <a:lnTo>
                  <a:pt x="1312799" y="779399"/>
                </a:lnTo>
                <a:lnTo>
                  <a:pt x="1269244" y="732409"/>
                </a:lnTo>
                <a:lnTo>
                  <a:pt x="1207897" y="732409"/>
                </a:lnTo>
                <a:lnTo>
                  <a:pt x="1196907" y="725944"/>
                </a:lnTo>
                <a:close/>
              </a:path>
              <a:path w="1313179" h="779779">
                <a:moveTo>
                  <a:pt x="1209784" y="704003"/>
                </a:moveTo>
                <a:lnTo>
                  <a:pt x="1196907" y="725944"/>
                </a:lnTo>
                <a:lnTo>
                  <a:pt x="1207897" y="732409"/>
                </a:lnTo>
                <a:lnTo>
                  <a:pt x="1220724" y="710438"/>
                </a:lnTo>
                <a:lnTo>
                  <a:pt x="1209784" y="704003"/>
                </a:lnTo>
                <a:close/>
              </a:path>
              <a:path w="1313179" h="779779">
                <a:moveTo>
                  <a:pt x="1222628" y="682117"/>
                </a:moveTo>
                <a:lnTo>
                  <a:pt x="1209784" y="704003"/>
                </a:lnTo>
                <a:lnTo>
                  <a:pt x="1220724" y="710438"/>
                </a:lnTo>
                <a:lnTo>
                  <a:pt x="1207897" y="732409"/>
                </a:lnTo>
                <a:lnTo>
                  <a:pt x="1269244" y="732409"/>
                </a:lnTo>
                <a:lnTo>
                  <a:pt x="1222628" y="682117"/>
                </a:lnTo>
                <a:close/>
              </a:path>
              <a:path w="1313179" h="779779">
                <a:moveTo>
                  <a:pt x="12954" y="0"/>
                </a:moveTo>
                <a:lnTo>
                  <a:pt x="0" y="21844"/>
                </a:lnTo>
                <a:lnTo>
                  <a:pt x="1196907" y="725944"/>
                </a:lnTo>
                <a:lnTo>
                  <a:pt x="1209784" y="704003"/>
                </a:lnTo>
                <a:lnTo>
                  <a:pt x="12954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66800" y="4572000"/>
            <a:ext cx="1769745" cy="779145"/>
          </a:xfrm>
          <a:custGeom>
            <a:avLst/>
            <a:gdLst/>
            <a:ahLst/>
            <a:cxnLst/>
            <a:rect l="l" t="t" r="r" b="b"/>
            <a:pathLst>
              <a:path w="1769745" h="779145">
                <a:moveTo>
                  <a:pt x="121551" y="38983"/>
                </a:moveTo>
                <a:lnTo>
                  <a:pt x="111391" y="62334"/>
                </a:lnTo>
                <a:lnTo>
                  <a:pt x="1759204" y="778763"/>
                </a:lnTo>
                <a:lnTo>
                  <a:pt x="1769364" y="755396"/>
                </a:lnTo>
                <a:lnTo>
                  <a:pt x="121551" y="38983"/>
                </a:lnTo>
                <a:close/>
              </a:path>
              <a:path w="1769745" h="779145">
                <a:moveTo>
                  <a:pt x="0" y="0"/>
                </a:moveTo>
                <a:lnTo>
                  <a:pt x="101269" y="85598"/>
                </a:lnTo>
                <a:lnTo>
                  <a:pt x="111391" y="62334"/>
                </a:lnTo>
                <a:lnTo>
                  <a:pt x="99758" y="57276"/>
                </a:lnTo>
                <a:lnTo>
                  <a:pt x="109880" y="33908"/>
                </a:lnTo>
                <a:lnTo>
                  <a:pt x="123759" y="33908"/>
                </a:lnTo>
                <a:lnTo>
                  <a:pt x="131660" y="15748"/>
                </a:lnTo>
                <a:lnTo>
                  <a:pt x="0" y="0"/>
                </a:lnTo>
                <a:close/>
              </a:path>
              <a:path w="1769745" h="779145">
                <a:moveTo>
                  <a:pt x="109880" y="33908"/>
                </a:moveTo>
                <a:lnTo>
                  <a:pt x="99758" y="57276"/>
                </a:lnTo>
                <a:lnTo>
                  <a:pt x="111391" y="62334"/>
                </a:lnTo>
                <a:lnTo>
                  <a:pt x="121551" y="38983"/>
                </a:lnTo>
                <a:lnTo>
                  <a:pt x="109880" y="33908"/>
                </a:lnTo>
                <a:close/>
              </a:path>
              <a:path w="1769745" h="779145">
                <a:moveTo>
                  <a:pt x="123759" y="33908"/>
                </a:moveTo>
                <a:lnTo>
                  <a:pt x="109880" y="33908"/>
                </a:lnTo>
                <a:lnTo>
                  <a:pt x="121551" y="38983"/>
                </a:lnTo>
                <a:lnTo>
                  <a:pt x="123759" y="33908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52600" y="4555616"/>
            <a:ext cx="1997710" cy="778510"/>
          </a:xfrm>
          <a:custGeom>
            <a:avLst/>
            <a:gdLst/>
            <a:ahLst/>
            <a:cxnLst/>
            <a:rect l="l" t="t" r="r" b="b"/>
            <a:pathLst>
              <a:path w="1997710" h="778510">
                <a:moveTo>
                  <a:pt x="104901" y="697229"/>
                </a:moveTo>
                <a:lnTo>
                  <a:pt x="0" y="778382"/>
                </a:lnTo>
                <a:lnTo>
                  <a:pt x="132206" y="768349"/>
                </a:lnTo>
                <a:lnTo>
                  <a:pt x="124844" y="749172"/>
                </a:lnTo>
                <a:lnTo>
                  <a:pt x="111251" y="749172"/>
                </a:lnTo>
                <a:lnTo>
                  <a:pt x="102107" y="725550"/>
                </a:lnTo>
                <a:lnTo>
                  <a:pt x="114016" y="720970"/>
                </a:lnTo>
                <a:lnTo>
                  <a:pt x="104901" y="697229"/>
                </a:lnTo>
                <a:close/>
              </a:path>
              <a:path w="1997710" h="778510">
                <a:moveTo>
                  <a:pt x="114016" y="720970"/>
                </a:moveTo>
                <a:lnTo>
                  <a:pt x="102107" y="725550"/>
                </a:lnTo>
                <a:lnTo>
                  <a:pt x="111251" y="749172"/>
                </a:lnTo>
                <a:lnTo>
                  <a:pt x="123095" y="744617"/>
                </a:lnTo>
                <a:lnTo>
                  <a:pt x="114016" y="720970"/>
                </a:lnTo>
                <a:close/>
              </a:path>
              <a:path w="1997710" h="778510">
                <a:moveTo>
                  <a:pt x="123095" y="744617"/>
                </a:moveTo>
                <a:lnTo>
                  <a:pt x="111251" y="749172"/>
                </a:lnTo>
                <a:lnTo>
                  <a:pt x="124844" y="749172"/>
                </a:lnTo>
                <a:lnTo>
                  <a:pt x="123095" y="744617"/>
                </a:lnTo>
                <a:close/>
              </a:path>
              <a:path w="1997710" h="778510">
                <a:moveTo>
                  <a:pt x="1988439" y="0"/>
                </a:moveTo>
                <a:lnTo>
                  <a:pt x="114016" y="720970"/>
                </a:lnTo>
                <a:lnTo>
                  <a:pt x="123095" y="744617"/>
                </a:lnTo>
                <a:lnTo>
                  <a:pt x="1997583" y="23621"/>
                </a:lnTo>
                <a:lnTo>
                  <a:pt x="19884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9740" y="1979498"/>
            <a:ext cx="12992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例</a:t>
            </a:r>
            <a:r>
              <a:rPr dirty="0" sz="4000" b="1">
                <a:solidFill>
                  <a:srgbClr val="000099"/>
                </a:solidFill>
                <a:latin typeface="Microsoft YaHei"/>
                <a:cs typeface="Microsoft YaHei"/>
              </a:rPr>
              <a:t>如</a:t>
            </a:r>
            <a:r>
              <a:rPr dirty="0" sz="4000" spc="855" b="1">
                <a:solidFill>
                  <a:srgbClr val="000099"/>
                </a:solidFill>
                <a:latin typeface="Microsoft YaHei"/>
                <a:cs typeface="Microsoft YaHei"/>
              </a:rPr>
              <a:t>: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0994" y="2051430"/>
            <a:ext cx="28416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baseline="-20833" sz="3600" spc="-7">
                <a:solidFill>
                  <a:srgbClr val="000099"/>
                </a:solidFill>
                <a:latin typeface="Times New Roman"/>
                <a:cs typeface="Times New Roman"/>
              </a:rPr>
              <a:t>1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= (V</a:t>
            </a:r>
            <a:r>
              <a:rPr dirty="0" baseline="-20833" sz="360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,</a:t>
            </a:r>
            <a:r>
              <a:rPr dirty="0" sz="3600" spc="-43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VR</a:t>
            </a:r>
            <a:r>
              <a:rPr dirty="0" baseline="-20833" sz="3600" spc="-7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31028" y="2773726"/>
            <a:ext cx="4138929" cy="331152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其中</a:t>
            </a:r>
            <a:endParaRPr sz="3600">
              <a:latin typeface="SimSun"/>
              <a:cs typeface="SimSun"/>
            </a:endParaRPr>
          </a:p>
          <a:p>
            <a:pPr marL="38100" marR="295910">
              <a:lnSpc>
                <a:spcPts val="5400"/>
              </a:lnSpc>
              <a:spcBef>
                <a:spcPts val="36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3600" spc="-7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={A, 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B,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C,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D,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E}  VR</a:t>
            </a:r>
            <a:r>
              <a:rPr dirty="0" baseline="-20833" sz="360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={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&lt;A,B&gt;,</a:t>
            </a:r>
            <a:r>
              <a:rPr dirty="0" sz="3200" spc="-10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&lt;A,E&gt;,</a:t>
            </a:r>
            <a:endParaRPr sz="3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670"/>
              </a:spcBef>
            </a:pP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&lt;B,C&gt;, &lt;C,D&gt;,</a:t>
            </a:r>
            <a:r>
              <a:rPr dirty="0" sz="3200" spc="-10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&lt;D,B&gt;,</a:t>
            </a:r>
            <a:endParaRPr sz="3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960"/>
              </a:spcBef>
            </a:pP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&lt;D,A&gt;, &lt;E,C&gt;</a:t>
            </a:r>
            <a:r>
              <a:rPr dirty="0" sz="3200" spc="-7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994" y="152857"/>
            <a:ext cx="422465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 b="1">
                <a:solidFill>
                  <a:srgbClr val="800000"/>
                </a:solidFill>
                <a:latin typeface="Times New Roman"/>
                <a:cs typeface="Times New Roman"/>
              </a:rPr>
              <a:t>7.3</a:t>
            </a:r>
            <a:r>
              <a:rPr dirty="0" sz="6000" spc="-80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6000" spc="10" b="1">
                <a:solidFill>
                  <a:srgbClr val="800000"/>
                </a:solidFill>
                <a:latin typeface="Microsoft YaHei"/>
                <a:cs typeface="Microsoft YaHei"/>
              </a:rPr>
              <a:t>图的遍历</a:t>
            </a:r>
            <a:endParaRPr sz="6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4784725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52526" y="178054"/>
                </a:lnTo>
                <a:lnTo>
                  <a:pt x="0" y="266700"/>
                </a:lnTo>
                <a:lnTo>
                  <a:pt x="152526" y="355345"/>
                </a:lnTo>
                <a:lnTo>
                  <a:pt x="228600" y="533400"/>
                </a:lnTo>
                <a:lnTo>
                  <a:pt x="304673" y="355345"/>
                </a:lnTo>
                <a:lnTo>
                  <a:pt x="457200" y="266700"/>
                </a:lnTo>
                <a:lnTo>
                  <a:pt x="304673" y="178054"/>
                </a:lnTo>
                <a:lnTo>
                  <a:pt x="228600" y="0"/>
                </a:lnTo>
                <a:close/>
              </a:path>
            </a:pathLst>
          </a:custGeom>
          <a:solidFill>
            <a:srgbClr val="E13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6000" y="4784725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152526" y="178054"/>
                </a:lnTo>
                <a:lnTo>
                  <a:pt x="228600" y="0"/>
                </a:lnTo>
                <a:lnTo>
                  <a:pt x="304673" y="178054"/>
                </a:lnTo>
                <a:lnTo>
                  <a:pt x="457200" y="266700"/>
                </a:lnTo>
                <a:lnTo>
                  <a:pt x="304673" y="355345"/>
                </a:lnTo>
                <a:lnTo>
                  <a:pt x="228600" y="533400"/>
                </a:lnTo>
                <a:lnTo>
                  <a:pt x="152526" y="355345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37941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52527" y="152526"/>
                </a:lnTo>
                <a:lnTo>
                  <a:pt x="0" y="228600"/>
                </a:lnTo>
                <a:lnTo>
                  <a:pt x="152527" y="304673"/>
                </a:lnTo>
                <a:lnTo>
                  <a:pt x="228600" y="457200"/>
                </a:lnTo>
                <a:lnTo>
                  <a:pt x="304672" y="304673"/>
                </a:lnTo>
                <a:lnTo>
                  <a:pt x="457200" y="228600"/>
                </a:lnTo>
                <a:lnTo>
                  <a:pt x="304672" y="152526"/>
                </a:lnTo>
                <a:lnTo>
                  <a:pt x="228600" y="0"/>
                </a:lnTo>
                <a:close/>
              </a:path>
            </a:pathLst>
          </a:custGeom>
          <a:solidFill>
            <a:srgbClr val="E13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3000" y="37941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152527" y="152526"/>
                </a:lnTo>
                <a:lnTo>
                  <a:pt x="228600" y="0"/>
                </a:lnTo>
                <a:lnTo>
                  <a:pt x="304672" y="152526"/>
                </a:lnTo>
                <a:lnTo>
                  <a:pt x="457200" y="228600"/>
                </a:lnTo>
                <a:lnTo>
                  <a:pt x="304672" y="304673"/>
                </a:lnTo>
                <a:lnTo>
                  <a:pt x="228600" y="457200"/>
                </a:lnTo>
                <a:lnTo>
                  <a:pt x="152527" y="304673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1342" y="1283970"/>
            <a:ext cx="7900034" cy="521525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12700" marR="5080" indent="1016000">
              <a:lnSpc>
                <a:spcPct val="121700"/>
              </a:lnSpc>
              <a:spcBef>
                <a:spcPts val="17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从图中某个顶点出发游历图，访遍 图中其余顶点，并且使图中的每个顶点 仅被访问一次的过程。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R="2260600">
              <a:lnSpc>
                <a:spcPct val="100000"/>
              </a:lnSpc>
            </a:pPr>
            <a:r>
              <a:rPr dirty="0" sz="4400" b="1">
                <a:solidFill>
                  <a:srgbClr val="0000FF"/>
                </a:solidFill>
                <a:latin typeface="Microsoft YaHei"/>
                <a:cs typeface="Microsoft YaHei"/>
              </a:rPr>
              <a:t>深度</a:t>
            </a:r>
            <a:r>
              <a:rPr dirty="0" sz="4400" spc="15" b="1">
                <a:solidFill>
                  <a:srgbClr val="0000FF"/>
                </a:solidFill>
                <a:latin typeface="Microsoft YaHei"/>
                <a:cs typeface="Microsoft YaHei"/>
              </a:rPr>
              <a:t>优</a:t>
            </a:r>
            <a:r>
              <a:rPr dirty="0" sz="4400" b="1">
                <a:solidFill>
                  <a:srgbClr val="0000FF"/>
                </a:solidFill>
                <a:latin typeface="Microsoft YaHei"/>
                <a:cs typeface="Microsoft YaHei"/>
              </a:rPr>
              <a:t>先搜索</a:t>
            </a:r>
            <a:endParaRPr sz="4400">
              <a:latin typeface="Microsoft YaHei"/>
              <a:cs typeface="Microsoft YaHei"/>
            </a:endParaRPr>
          </a:p>
          <a:p>
            <a:pPr algn="ctr" marL="50165">
              <a:lnSpc>
                <a:spcPct val="100000"/>
              </a:lnSpc>
              <a:spcBef>
                <a:spcPts val="2525"/>
              </a:spcBef>
            </a:pPr>
            <a:r>
              <a:rPr dirty="0" sz="4400" b="1">
                <a:solidFill>
                  <a:srgbClr val="0000FF"/>
                </a:solidFill>
                <a:latin typeface="Microsoft YaHei"/>
                <a:cs typeface="Microsoft YaHei"/>
              </a:rPr>
              <a:t>广度</a:t>
            </a:r>
            <a:r>
              <a:rPr dirty="0" sz="4400" spc="15" b="1">
                <a:solidFill>
                  <a:srgbClr val="0000FF"/>
                </a:solidFill>
                <a:latin typeface="Microsoft YaHei"/>
                <a:cs typeface="Microsoft YaHei"/>
              </a:rPr>
              <a:t>优</a:t>
            </a:r>
            <a:r>
              <a:rPr dirty="0" sz="4400" b="1">
                <a:solidFill>
                  <a:srgbClr val="0000FF"/>
                </a:solidFill>
                <a:latin typeface="Microsoft YaHei"/>
                <a:cs typeface="Microsoft YaHei"/>
              </a:rPr>
              <a:t>先搜索</a:t>
            </a:r>
            <a:endParaRPr sz="4400">
              <a:latin typeface="Microsoft YaHei"/>
              <a:cs typeface="Microsoft YaHei"/>
            </a:endParaRPr>
          </a:p>
          <a:p>
            <a:pPr algn="ctr" marL="2338070">
              <a:lnSpc>
                <a:spcPct val="100000"/>
              </a:lnSpc>
              <a:spcBef>
                <a:spcPts val="2430"/>
              </a:spcBef>
            </a:pPr>
            <a:r>
              <a:rPr dirty="0" sz="4400" spc="5" b="1">
                <a:solidFill>
                  <a:srgbClr val="0000FF"/>
                </a:solidFill>
                <a:latin typeface="Microsoft YaHei"/>
                <a:cs typeface="Microsoft YaHei"/>
              </a:rPr>
              <a:t>遍</a:t>
            </a:r>
            <a:r>
              <a:rPr dirty="0" sz="4400" b="1">
                <a:solidFill>
                  <a:srgbClr val="0000FF"/>
                </a:solidFill>
                <a:latin typeface="Microsoft YaHei"/>
                <a:cs typeface="Microsoft YaHei"/>
              </a:rPr>
              <a:t>历</a:t>
            </a:r>
            <a:r>
              <a:rPr dirty="0" sz="4400" spc="10" b="1">
                <a:solidFill>
                  <a:srgbClr val="0000FF"/>
                </a:solidFill>
                <a:latin typeface="Microsoft YaHei"/>
                <a:cs typeface="Microsoft YaHei"/>
              </a:rPr>
              <a:t>应</a:t>
            </a:r>
            <a:r>
              <a:rPr dirty="0" sz="4400" b="1">
                <a:solidFill>
                  <a:srgbClr val="0000FF"/>
                </a:solidFill>
                <a:latin typeface="Microsoft YaHei"/>
                <a:cs typeface="Microsoft YaHei"/>
              </a:rPr>
              <a:t>用</a:t>
            </a:r>
            <a:r>
              <a:rPr dirty="0" sz="4400" spc="10" b="1">
                <a:solidFill>
                  <a:srgbClr val="0000FF"/>
                </a:solidFill>
                <a:latin typeface="Microsoft YaHei"/>
                <a:cs typeface="Microsoft YaHei"/>
              </a:rPr>
              <a:t>举</a:t>
            </a:r>
            <a:r>
              <a:rPr dirty="0" sz="4400" b="1">
                <a:solidFill>
                  <a:srgbClr val="0000FF"/>
                </a:solidFill>
                <a:latin typeface="Microsoft YaHei"/>
                <a:cs typeface="Microsoft YaHei"/>
              </a:rPr>
              <a:t>例</a:t>
            </a:r>
            <a:endParaRPr sz="44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6600" y="5791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52273" y="177647"/>
                </a:lnTo>
                <a:lnTo>
                  <a:pt x="0" y="266700"/>
                </a:lnTo>
                <a:lnTo>
                  <a:pt x="152273" y="355752"/>
                </a:lnTo>
                <a:lnTo>
                  <a:pt x="228600" y="533400"/>
                </a:lnTo>
                <a:lnTo>
                  <a:pt x="304926" y="355752"/>
                </a:lnTo>
                <a:lnTo>
                  <a:pt x="457200" y="266700"/>
                </a:lnTo>
                <a:lnTo>
                  <a:pt x="304926" y="177647"/>
                </a:lnTo>
                <a:lnTo>
                  <a:pt x="228600" y="0"/>
                </a:lnTo>
                <a:close/>
              </a:path>
            </a:pathLst>
          </a:custGeom>
          <a:solidFill>
            <a:srgbClr val="E13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6600" y="5791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152273" y="177647"/>
                </a:lnTo>
                <a:lnTo>
                  <a:pt x="228600" y="0"/>
                </a:lnTo>
                <a:lnTo>
                  <a:pt x="304926" y="177647"/>
                </a:lnTo>
                <a:lnTo>
                  <a:pt x="457200" y="266700"/>
                </a:lnTo>
                <a:lnTo>
                  <a:pt x="304926" y="355752"/>
                </a:lnTo>
                <a:lnTo>
                  <a:pt x="228600" y="533400"/>
                </a:lnTo>
                <a:lnTo>
                  <a:pt x="152273" y="355752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39683" y="6158484"/>
            <a:ext cx="68884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64068" y="6182867"/>
            <a:ext cx="688848" cy="384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53400" y="61722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0"/>
                </a:lnTo>
                <a:lnTo>
                  <a:pt x="0" y="381000"/>
                </a:lnTo>
                <a:lnTo>
                  <a:pt x="685800" y="381000"/>
                </a:lnTo>
                <a:lnTo>
                  <a:pt x="685800" y="333375"/>
                </a:lnTo>
                <a:lnTo>
                  <a:pt x="200025" y="333375"/>
                </a:lnTo>
                <a:lnTo>
                  <a:pt x="200025" y="47625"/>
                </a:lnTo>
                <a:lnTo>
                  <a:pt x="685800" y="47625"/>
                </a:lnTo>
                <a:lnTo>
                  <a:pt x="685800" y="0"/>
                </a:lnTo>
                <a:close/>
              </a:path>
              <a:path w="685800" h="381000">
                <a:moveTo>
                  <a:pt x="485775" y="47625"/>
                </a:moveTo>
                <a:lnTo>
                  <a:pt x="235711" y="47625"/>
                </a:lnTo>
                <a:lnTo>
                  <a:pt x="235711" y="333375"/>
                </a:lnTo>
                <a:lnTo>
                  <a:pt x="485775" y="333375"/>
                </a:lnTo>
                <a:lnTo>
                  <a:pt x="271525" y="190500"/>
                </a:lnTo>
                <a:lnTo>
                  <a:pt x="485775" y="47625"/>
                </a:lnTo>
                <a:close/>
              </a:path>
              <a:path w="685800" h="381000">
                <a:moveTo>
                  <a:pt x="685800" y="47625"/>
                </a:moveTo>
                <a:lnTo>
                  <a:pt x="485775" y="47625"/>
                </a:lnTo>
                <a:lnTo>
                  <a:pt x="485775" y="333375"/>
                </a:lnTo>
                <a:lnTo>
                  <a:pt x="685800" y="333375"/>
                </a:lnTo>
                <a:lnTo>
                  <a:pt x="6858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534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7150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  <a:path w="285750" h="285750">
                <a:moveTo>
                  <a:pt x="35686" y="0"/>
                </a:moveTo>
                <a:lnTo>
                  <a:pt x="0" y="0"/>
                </a:lnTo>
                <a:lnTo>
                  <a:pt x="0" y="285750"/>
                </a:lnTo>
                <a:lnTo>
                  <a:pt x="35686" y="285750"/>
                </a:lnTo>
                <a:lnTo>
                  <a:pt x="35686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401777"/>
            <a:ext cx="61842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 b="1">
                <a:solidFill>
                  <a:srgbClr val="0000FF"/>
                </a:solidFill>
                <a:latin typeface="Microsoft YaHei"/>
                <a:cs typeface="Microsoft YaHei"/>
              </a:rPr>
              <a:t>一、</a:t>
            </a:r>
            <a:r>
              <a:rPr dirty="0" spc="15" b="1">
                <a:solidFill>
                  <a:srgbClr val="0000FF"/>
                </a:solidFill>
                <a:latin typeface="Microsoft YaHei"/>
                <a:cs typeface="Microsoft YaHei"/>
              </a:rPr>
              <a:t>深</a:t>
            </a:r>
            <a:r>
              <a:rPr dirty="0" spc="5" b="1">
                <a:solidFill>
                  <a:srgbClr val="0000FF"/>
                </a:solidFill>
                <a:latin typeface="Microsoft YaHei"/>
                <a:cs typeface="Microsoft YaHei"/>
              </a:rPr>
              <a:t>度优先</a:t>
            </a:r>
            <a:r>
              <a:rPr dirty="0" spc="10" b="1">
                <a:solidFill>
                  <a:srgbClr val="0000FF"/>
                </a:solidFill>
                <a:latin typeface="Microsoft YaHei"/>
                <a:cs typeface="Microsoft YaHei"/>
              </a:rPr>
              <a:t>搜</a:t>
            </a:r>
            <a:r>
              <a:rPr dirty="0" spc="5" b="1">
                <a:solidFill>
                  <a:srgbClr val="0000FF"/>
                </a:solidFill>
                <a:latin typeface="Microsoft YaHei"/>
                <a:cs typeface="Microsoft YaHei"/>
              </a:rPr>
              <a:t>索遍历图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683207"/>
            <a:ext cx="8357870" cy="39738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8105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连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通图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的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深度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优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先搜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索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遍</a:t>
            </a:r>
            <a:r>
              <a:rPr dirty="0" sz="4000" spc="-5" b="1">
                <a:solidFill>
                  <a:srgbClr val="800000"/>
                </a:solidFill>
                <a:latin typeface="Microsoft YaHei"/>
                <a:cs typeface="Microsoft YaHei"/>
              </a:rPr>
              <a:t>历</a:t>
            </a:r>
            <a:endParaRPr sz="4000">
              <a:latin typeface="Microsoft YaHei"/>
              <a:cs typeface="Microsoft YaHei"/>
            </a:endParaRPr>
          </a:p>
          <a:p>
            <a:pPr marL="50800" marR="43180" indent="888365">
              <a:lnSpc>
                <a:spcPct val="141300"/>
              </a:lnSpc>
              <a:spcBef>
                <a:spcPts val="1870"/>
              </a:spcBef>
            </a:pP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从图中某个顶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3600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r>
              <a:rPr dirty="0" baseline="-20833" sz="3600" spc="-22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出发，访问此顶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点，然后</a:t>
            </a: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依次</a:t>
            </a:r>
            <a:r>
              <a:rPr dirty="0" sz="3600" spc="15" b="1">
                <a:solidFill>
                  <a:srgbClr val="0000FF"/>
                </a:solidFill>
                <a:latin typeface="Microsoft YaHei"/>
                <a:cs typeface="Microsoft YaHei"/>
              </a:rPr>
              <a:t>从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3600" spc="-7" b="1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的各个未被访问的邻 接点出发深度优先搜索遍历</a:t>
            </a:r>
            <a:r>
              <a:rPr dirty="0" sz="3600" spc="15" b="1">
                <a:solidFill>
                  <a:srgbClr val="0000FF"/>
                </a:solidFill>
                <a:latin typeface="Microsoft YaHei"/>
                <a:cs typeface="Microsoft YaHei"/>
              </a:rPr>
              <a:t>图</a:t>
            </a:r>
            <a:r>
              <a:rPr dirty="0" sz="3600">
                <a:solidFill>
                  <a:srgbClr val="333333"/>
                </a:solidFill>
                <a:latin typeface="SimSun"/>
                <a:cs typeface="SimSun"/>
              </a:rPr>
              <a:t>，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直至图中 所有和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3600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有路径相通的顶点都被访问到。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4478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9395" y="567893"/>
            <a:ext cx="3194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450" y="519112"/>
            <a:ext cx="4051300" cy="2916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2830" y="1711274"/>
            <a:ext cx="50673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10" b="1">
                <a:solidFill>
                  <a:srgbClr val="800000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15" b="1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590" y="2842386"/>
            <a:ext cx="584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SG</a:t>
            </a:r>
            <a:r>
              <a:rPr dirty="0" baseline="-20833" sz="2400" spc="-7" b="1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4394" y="2842386"/>
            <a:ext cx="584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SG</a:t>
            </a:r>
            <a:r>
              <a:rPr dirty="0" baseline="-20833" sz="2400" spc="-7" b="1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7600" y="2766186"/>
            <a:ext cx="584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SG</a:t>
            </a:r>
            <a:r>
              <a:rPr dirty="0" baseline="-20833" sz="2400" spc="-7" b="1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51400" y="435076"/>
            <a:ext cx="4225925" cy="11963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20000"/>
              </a:lnSpc>
              <a:spcBef>
                <a:spcPts val="100"/>
              </a:spcBef>
            </a:pPr>
            <a:r>
              <a:rPr dirty="0" sz="3200" spc="1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15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3200">
                <a:solidFill>
                  <a:srgbClr val="000099"/>
                </a:solidFill>
              </a:rPr>
              <a:t>、</a:t>
            </a:r>
            <a:r>
              <a:rPr dirty="0" sz="3200" spc="5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7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dirty="0" sz="3200" spc="10">
                <a:solidFill>
                  <a:srgbClr val="000099"/>
                </a:solidFill>
              </a:rPr>
              <a:t>和</a:t>
            </a:r>
            <a:r>
              <a:rPr dirty="0" sz="3200" spc="1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15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r>
              <a:rPr dirty="0" baseline="-21164" sz="3150" spc="307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000099"/>
                </a:solidFill>
              </a:rPr>
              <a:t>均</a:t>
            </a:r>
            <a:r>
              <a:rPr dirty="0" sz="3200" spc="715">
                <a:solidFill>
                  <a:srgbClr val="000099"/>
                </a:solidFill>
              </a:rPr>
              <a:t>为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200" spc="-9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</a:rPr>
              <a:t>的 </a:t>
            </a:r>
            <a:r>
              <a:rPr dirty="0" sz="3200" spc="5">
                <a:solidFill>
                  <a:srgbClr val="000099"/>
                </a:solidFill>
              </a:rPr>
              <a:t>邻接</a:t>
            </a:r>
            <a:r>
              <a:rPr dirty="0" sz="3200">
                <a:solidFill>
                  <a:srgbClr val="000099"/>
                </a:solidFill>
              </a:rPr>
              <a:t>点，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SG</a:t>
            </a:r>
            <a:r>
              <a:rPr dirty="0" baseline="-21164" sz="315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3200">
                <a:solidFill>
                  <a:srgbClr val="000099"/>
                </a:solidFill>
              </a:rPr>
              <a:t>、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SG</a:t>
            </a:r>
            <a:r>
              <a:rPr dirty="0" baseline="-21164" sz="3150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dirty="0" baseline="-21164" sz="3150" spc="-67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</a:rPr>
              <a:t>和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925" y="3819525"/>
            <a:ext cx="7026275" cy="2428875"/>
          </a:xfrm>
          <a:prstGeom prst="rect">
            <a:avLst/>
          </a:prstGeom>
          <a:solidFill>
            <a:srgbClr val="E0E1FF"/>
          </a:solidFill>
        </p:spPr>
        <p:txBody>
          <a:bodyPr wrap="square" lIns="0" tIns="793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625"/>
              </a:spcBef>
            </a:pP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访</a:t>
            </a:r>
            <a:r>
              <a:rPr dirty="0" sz="3200" spc="20">
                <a:solidFill>
                  <a:srgbClr val="000099"/>
                </a:solidFill>
                <a:latin typeface="SimSun"/>
                <a:cs typeface="SimSun"/>
              </a:rPr>
              <a:t>问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顶</a:t>
            </a:r>
            <a:r>
              <a:rPr dirty="0" sz="3200" spc="710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200" spc="-7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：</a:t>
            </a:r>
            <a:endParaRPr sz="3200">
              <a:latin typeface="SimSun"/>
              <a:cs typeface="SimSun"/>
            </a:endParaRPr>
          </a:p>
          <a:p>
            <a:pPr marL="91440">
              <a:lnSpc>
                <a:spcPct val="100000"/>
              </a:lnSpc>
              <a:spcBef>
                <a:spcPts val="765"/>
              </a:spcBef>
            </a:pP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for</a:t>
            </a:r>
            <a:r>
              <a:rPr dirty="0" sz="3200" spc="-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0099"/>
                </a:solidFill>
                <a:latin typeface="Times New Roman"/>
                <a:cs typeface="Times New Roman"/>
              </a:rPr>
              <a:t>(W</a:t>
            </a:r>
            <a:r>
              <a:rPr dirty="0" baseline="-21164" sz="3150" spc="7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、</a:t>
            </a:r>
            <a:r>
              <a:rPr dirty="0" sz="3200" spc="1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15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dirty="0" sz="3200" spc="10">
                <a:solidFill>
                  <a:srgbClr val="000099"/>
                </a:solidFill>
                <a:latin typeface="SimSun"/>
                <a:cs typeface="SimSun"/>
              </a:rPr>
              <a:t>、</a:t>
            </a:r>
            <a:r>
              <a:rPr dirty="0" sz="3200" spc="5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7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r>
              <a:rPr dirty="0" baseline="-21164" sz="3150" spc="-37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770"/>
              </a:spcBef>
            </a:pPr>
            <a:r>
              <a:rPr dirty="0" sz="3200" spc="10">
                <a:solidFill>
                  <a:srgbClr val="CC0000"/>
                </a:solidFill>
                <a:latin typeface="SimSun"/>
                <a:cs typeface="SimSun"/>
              </a:rPr>
              <a:t>若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该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邻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接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dirty="0" sz="3200">
                <a:solidFill>
                  <a:srgbClr val="CC0000"/>
                </a:solidFill>
                <a:latin typeface="SimSun"/>
                <a:cs typeface="SimSun"/>
              </a:rPr>
              <a:t>未</a:t>
            </a:r>
            <a:r>
              <a:rPr dirty="0" sz="3200" spc="-15">
                <a:solidFill>
                  <a:srgbClr val="CC0000"/>
                </a:solidFill>
                <a:latin typeface="SimSun"/>
                <a:cs typeface="SimSun"/>
              </a:rPr>
              <a:t>被</a:t>
            </a:r>
            <a:r>
              <a:rPr dirty="0" sz="3200">
                <a:solidFill>
                  <a:srgbClr val="CC0000"/>
                </a:solidFill>
                <a:latin typeface="SimSun"/>
                <a:cs typeface="SimSun"/>
              </a:rPr>
              <a:t>访问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endParaRPr sz="3200">
              <a:latin typeface="SimSun"/>
              <a:cs typeface="SimSun"/>
            </a:endParaRPr>
          </a:p>
          <a:p>
            <a:pPr marL="498475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solidFill>
                  <a:srgbClr val="CC0000"/>
                </a:solidFill>
                <a:latin typeface="SimSun"/>
                <a:cs typeface="SimSun"/>
              </a:rPr>
              <a:t>则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从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它出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发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进行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深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度优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先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搜索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遍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历。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5000" y="17526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266700" y="0"/>
                </a:moveTo>
                <a:lnTo>
                  <a:pt x="223433" y="3990"/>
                </a:lnTo>
                <a:lnTo>
                  <a:pt x="182392" y="15544"/>
                </a:lnTo>
                <a:lnTo>
                  <a:pt x="144124" y="34032"/>
                </a:lnTo>
                <a:lnTo>
                  <a:pt x="109179" y="58826"/>
                </a:lnTo>
                <a:lnTo>
                  <a:pt x="78105" y="89296"/>
                </a:lnTo>
                <a:lnTo>
                  <a:pt x="51450" y="124815"/>
                </a:lnTo>
                <a:lnTo>
                  <a:pt x="29763" y="164753"/>
                </a:lnTo>
                <a:lnTo>
                  <a:pt x="13594" y="208483"/>
                </a:lnTo>
                <a:lnTo>
                  <a:pt x="3489" y="255374"/>
                </a:lnTo>
                <a:lnTo>
                  <a:pt x="0" y="304800"/>
                </a:lnTo>
                <a:lnTo>
                  <a:pt x="3489" y="354225"/>
                </a:lnTo>
                <a:lnTo>
                  <a:pt x="13594" y="401116"/>
                </a:lnTo>
                <a:lnTo>
                  <a:pt x="29763" y="444846"/>
                </a:lnTo>
                <a:lnTo>
                  <a:pt x="51450" y="484784"/>
                </a:lnTo>
                <a:lnTo>
                  <a:pt x="78105" y="520303"/>
                </a:lnTo>
                <a:lnTo>
                  <a:pt x="109179" y="550773"/>
                </a:lnTo>
                <a:lnTo>
                  <a:pt x="144124" y="575567"/>
                </a:lnTo>
                <a:lnTo>
                  <a:pt x="182392" y="594055"/>
                </a:lnTo>
                <a:lnTo>
                  <a:pt x="223433" y="605609"/>
                </a:lnTo>
                <a:lnTo>
                  <a:pt x="266700" y="609600"/>
                </a:lnTo>
                <a:lnTo>
                  <a:pt x="309966" y="605609"/>
                </a:lnTo>
                <a:lnTo>
                  <a:pt x="351007" y="594055"/>
                </a:lnTo>
                <a:lnTo>
                  <a:pt x="389275" y="575567"/>
                </a:lnTo>
                <a:lnTo>
                  <a:pt x="424220" y="550773"/>
                </a:lnTo>
                <a:lnTo>
                  <a:pt x="455294" y="520303"/>
                </a:lnTo>
                <a:lnTo>
                  <a:pt x="481949" y="484784"/>
                </a:lnTo>
                <a:lnTo>
                  <a:pt x="503636" y="444846"/>
                </a:lnTo>
                <a:lnTo>
                  <a:pt x="519805" y="401116"/>
                </a:lnTo>
                <a:lnTo>
                  <a:pt x="529910" y="354225"/>
                </a:lnTo>
                <a:lnTo>
                  <a:pt x="533400" y="304800"/>
                </a:lnTo>
                <a:lnTo>
                  <a:pt x="529910" y="255374"/>
                </a:lnTo>
                <a:lnTo>
                  <a:pt x="519805" y="208483"/>
                </a:lnTo>
                <a:lnTo>
                  <a:pt x="503636" y="164753"/>
                </a:lnTo>
                <a:lnTo>
                  <a:pt x="481949" y="124815"/>
                </a:lnTo>
                <a:lnTo>
                  <a:pt x="455295" y="89296"/>
                </a:lnTo>
                <a:lnTo>
                  <a:pt x="424220" y="58826"/>
                </a:lnTo>
                <a:lnTo>
                  <a:pt x="389275" y="34032"/>
                </a:lnTo>
                <a:lnTo>
                  <a:pt x="351007" y="15544"/>
                </a:lnTo>
                <a:lnTo>
                  <a:pt x="309966" y="3990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05000" y="17526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304800"/>
                </a:moveTo>
                <a:lnTo>
                  <a:pt x="3489" y="255374"/>
                </a:lnTo>
                <a:lnTo>
                  <a:pt x="13594" y="208483"/>
                </a:lnTo>
                <a:lnTo>
                  <a:pt x="29763" y="164753"/>
                </a:lnTo>
                <a:lnTo>
                  <a:pt x="51450" y="124815"/>
                </a:lnTo>
                <a:lnTo>
                  <a:pt x="78105" y="89296"/>
                </a:lnTo>
                <a:lnTo>
                  <a:pt x="109179" y="58826"/>
                </a:lnTo>
                <a:lnTo>
                  <a:pt x="144124" y="34032"/>
                </a:lnTo>
                <a:lnTo>
                  <a:pt x="182392" y="15544"/>
                </a:lnTo>
                <a:lnTo>
                  <a:pt x="223433" y="3990"/>
                </a:lnTo>
                <a:lnTo>
                  <a:pt x="266700" y="0"/>
                </a:lnTo>
                <a:lnTo>
                  <a:pt x="309966" y="3990"/>
                </a:lnTo>
                <a:lnTo>
                  <a:pt x="351007" y="15544"/>
                </a:lnTo>
                <a:lnTo>
                  <a:pt x="389275" y="34032"/>
                </a:lnTo>
                <a:lnTo>
                  <a:pt x="424220" y="58826"/>
                </a:lnTo>
                <a:lnTo>
                  <a:pt x="455294" y="89296"/>
                </a:lnTo>
                <a:lnTo>
                  <a:pt x="481949" y="124815"/>
                </a:lnTo>
                <a:lnTo>
                  <a:pt x="503636" y="164753"/>
                </a:lnTo>
                <a:lnTo>
                  <a:pt x="519805" y="208483"/>
                </a:lnTo>
                <a:lnTo>
                  <a:pt x="529910" y="255374"/>
                </a:lnTo>
                <a:lnTo>
                  <a:pt x="533400" y="304800"/>
                </a:lnTo>
                <a:lnTo>
                  <a:pt x="529910" y="354225"/>
                </a:lnTo>
                <a:lnTo>
                  <a:pt x="519805" y="401116"/>
                </a:lnTo>
                <a:lnTo>
                  <a:pt x="503636" y="444846"/>
                </a:lnTo>
                <a:lnTo>
                  <a:pt x="481949" y="484784"/>
                </a:lnTo>
                <a:lnTo>
                  <a:pt x="455294" y="520303"/>
                </a:lnTo>
                <a:lnTo>
                  <a:pt x="424220" y="550773"/>
                </a:lnTo>
                <a:lnTo>
                  <a:pt x="389275" y="575567"/>
                </a:lnTo>
                <a:lnTo>
                  <a:pt x="351007" y="594055"/>
                </a:lnTo>
                <a:lnTo>
                  <a:pt x="309966" y="605609"/>
                </a:lnTo>
                <a:lnTo>
                  <a:pt x="266700" y="609600"/>
                </a:lnTo>
                <a:lnTo>
                  <a:pt x="223433" y="605609"/>
                </a:lnTo>
                <a:lnTo>
                  <a:pt x="182392" y="594055"/>
                </a:lnTo>
                <a:lnTo>
                  <a:pt x="144124" y="575567"/>
                </a:lnTo>
                <a:lnTo>
                  <a:pt x="109179" y="550773"/>
                </a:lnTo>
                <a:lnTo>
                  <a:pt x="78105" y="520303"/>
                </a:lnTo>
                <a:lnTo>
                  <a:pt x="51450" y="484784"/>
                </a:lnTo>
                <a:lnTo>
                  <a:pt x="29763" y="444846"/>
                </a:lnTo>
                <a:lnTo>
                  <a:pt x="13594" y="401116"/>
                </a:lnTo>
                <a:lnTo>
                  <a:pt x="3489" y="354225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81400" y="16764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266700" y="0"/>
                </a:moveTo>
                <a:lnTo>
                  <a:pt x="223433" y="3990"/>
                </a:lnTo>
                <a:lnTo>
                  <a:pt x="182392" y="15544"/>
                </a:lnTo>
                <a:lnTo>
                  <a:pt x="144124" y="34032"/>
                </a:lnTo>
                <a:lnTo>
                  <a:pt x="109179" y="58826"/>
                </a:lnTo>
                <a:lnTo>
                  <a:pt x="78104" y="89296"/>
                </a:lnTo>
                <a:lnTo>
                  <a:pt x="51450" y="124815"/>
                </a:lnTo>
                <a:lnTo>
                  <a:pt x="29763" y="164753"/>
                </a:lnTo>
                <a:lnTo>
                  <a:pt x="13594" y="208483"/>
                </a:lnTo>
                <a:lnTo>
                  <a:pt x="3489" y="255374"/>
                </a:lnTo>
                <a:lnTo>
                  <a:pt x="0" y="304800"/>
                </a:lnTo>
                <a:lnTo>
                  <a:pt x="3489" y="354225"/>
                </a:lnTo>
                <a:lnTo>
                  <a:pt x="13594" y="401116"/>
                </a:lnTo>
                <a:lnTo>
                  <a:pt x="29763" y="444846"/>
                </a:lnTo>
                <a:lnTo>
                  <a:pt x="51450" y="484784"/>
                </a:lnTo>
                <a:lnTo>
                  <a:pt x="78104" y="520303"/>
                </a:lnTo>
                <a:lnTo>
                  <a:pt x="109179" y="550773"/>
                </a:lnTo>
                <a:lnTo>
                  <a:pt x="144124" y="575567"/>
                </a:lnTo>
                <a:lnTo>
                  <a:pt x="182392" y="594055"/>
                </a:lnTo>
                <a:lnTo>
                  <a:pt x="223433" y="605609"/>
                </a:lnTo>
                <a:lnTo>
                  <a:pt x="266700" y="609600"/>
                </a:lnTo>
                <a:lnTo>
                  <a:pt x="309966" y="605609"/>
                </a:lnTo>
                <a:lnTo>
                  <a:pt x="351007" y="594055"/>
                </a:lnTo>
                <a:lnTo>
                  <a:pt x="389275" y="575567"/>
                </a:lnTo>
                <a:lnTo>
                  <a:pt x="424220" y="550773"/>
                </a:lnTo>
                <a:lnTo>
                  <a:pt x="455294" y="520303"/>
                </a:lnTo>
                <a:lnTo>
                  <a:pt x="481949" y="484784"/>
                </a:lnTo>
                <a:lnTo>
                  <a:pt x="503636" y="444846"/>
                </a:lnTo>
                <a:lnTo>
                  <a:pt x="519805" y="401116"/>
                </a:lnTo>
                <a:lnTo>
                  <a:pt x="529910" y="354225"/>
                </a:lnTo>
                <a:lnTo>
                  <a:pt x="533400" y="304800"/>
                </a:lnTo>
                <a:lnTo>
                  <a:pt x="529910" y="255374"/>
                </a:lnTo>
                <a:lnTo>
                  <a:pt x="519805" y="208483"/>
                </a:lnTo>
                <a:lnTo>
                  <a:pt x="503636" y="164753"/>
                </a:lnTo>
                <a:lnTo>
                  <a:pt x="481949" y="124815"/>
                </a:lnTo>
                <a:lnTo>
                  <a:pt x="455295" y="89296"/>
                </a:lnTo>
                <a:lnTo>
                  <a:pt x="424220" y="58826"/>
                </a:lnTo>
                <a:lnTo>
                  <a:pt x="389275" y="34032"/>
                </a:lnTo>
                <a:lnTo>
                  <a:pt x="351007" y="15544"/>
                </a:lnTo>
                <a:lnTo>
                  <a:pt x="309966" y="3990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81400" y="16764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304800"/>
                </a:moveTo>
                <a:lnTo>
                  <a:pt x="3489" y="255374"/>
                </a:lnTo>
                <a:lnTo>
                  <a:pt x="13594" y="208483"/>
                </a:lnTo>
                <a:lnTo>
                  <a:pt x="29763" y="164753"/>
                </a:lnTo>
                <a:lnTo>
                  <a:pt x="51450" y="124815"/>
                </a:lnTo>
                <a:lnTo>
                  <a:pt x="78104" y="89296"/>
                </a:lnTo>
                <a:lnTo>
                  <a:pt x="109179" y="58826"/>
                </a:lnTo>
                <a:lnTo>
                  <a:pt x="144124" y="34032"/>
                </a:lnTo>
                <a:lnTo>
                  <a:pt x="182392" y="15544"/>
                </a:lnTo>
                <a:lnTo>
                  <a:pt x="223433" y="3990"/>
                </a:lnTo>
                <a:lnTo>
                  <a:pt x="266700" y="0"/>
                </a:lnTo>
                <a:lnTo>
                  <a:pt x="309966" y="3990"/>
                </a:lnTo>
                <a:lnTo>
                  <a:pt x="351007" y="15544"/>
                </a:lnTo>
                <a:lnTo>
                  <a:pt x="389275" y="34032"/>
                </a:lnTo>
                <a:lnTo>
                  <a:pt x="424220" y="58826"/>
                </a:lnTo>
                <a:lnTo>
                  <a:pt x="455295" y="89296"/>
                </a:lnTo>
                <a:lnTo>
                  <a:pt x="481949" y="124815"/>
                </a:lnTo>
                <a:lnTo>
                  <a:pt x="503636" y="164753"/>
                </a:lnTo>
                <a:lnTo>
                  <a:pt x="519805" y="208483"/>
                </a:lnTo>
                <a:lnTo>
                  <a:pt x="529910" y="255374"/>
                </a:lnTo>
                <a:lnTo>
                  <a:pt x="533400" y="304800"/>
                </a:lnTo>
                <a:lnTo>
                  <a:pt x="529910" y="354225"/>
                </a:lnTo>
                <a:lnTo>
                  <a:pt x="519805" y="401116"/>
                </a:lnTo>
                <a:lnTo>
                  <a:pt x="503636" y="444846"/>
                </a:lnTo>
                <a:lnTo>
                  <a:pt x="481949" y="484784"/>
                </a:lnTo>
                <a:lnTo>
                  <a:pt x="455295" y="520303"/>
                </a:lnTo>
                <a:lnTo>
                  <a:pt x="424220" y="550773"/>
                </a:lnTo>
                <a:lnTo>
                  <a:pt x="389275" y="575567"/>
                </a:lnTo>
                <a:lnTo>
                  <a:pt x="351007" y="594055"/>
                </a:lnTo>
                <a:lnTo>
                  <a:pt x="309966" y="605609"/>
                </a:lnTo>
                <a:lnTo>
                  <a:pt x="266700" y="609600"/>
                </a:lnTo>
                <a:lnTo>
                  <a:pt x="223433" y="605609"/>
                </a:lnTo>
                <a:lnTo>
                  <a:pt x="182392" y="594055"/>
                </a:lnTo>
                <a:lnTo>
                  <a:pt x="144124" y="575567"/>
                </a:lnTo>
                <a:lnTo>
                  <a:pt x="109179" y="550773"/>
                </a:lnTo>
                <a:lnTo>
                  <a:pt x="78104" y="520303"/>
                </a:lnTo>
                <a:lnTo>
                  <a:pt x="51450" y="484784"/>
                </a:lnTo>
                <a:lnTo>
                  <a:pt x="29763" y="444846"/>
                </a:lnTo>
                <a:lnTo>
                  <a:pt x="13594" y="401116"/>
                </a:lnTo>
                <a:lnTo>
                  <a:pt x="3489" y="354225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09085" y="1623232"/>
            <a:ext cx="5386070" cy="117856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  <a:tabLst>
                <a:tab pos="1242060" algn="l"/>
              </a:tabLst>
            </a:pPr>
            <a:r>
              <a:rPr dirty="0" sz="3200" spc="10" b="1">
                <a:solidFill>
                  <a:srgbClr val="800000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15" b="1">
                <a:solidFill>
                  <a:srgbClr val="800000"/>
                </a:solidFill>
                <a:latin typeface="Times New Roman"/>
                <a:cs typeface="Times New Roman"/>
              </a:rPr>
              <a:t>3	</a:t>
            </a:r>
            <a:r>
              <a:rPr dirty="0" sz="3200" spc="5">
                <a:solidFill>
                  <a:srgbClr val="000099"/>
                </a:solidFill>
                <a:latin typeface="Times New Roman"/>
                <a:cs typeface="Times New Roman"/>
              </a:rPr>
              <a:t>SG</a:t>
            </a:r>
            <a:r>
              <a:rPr dirty="0" baseline="-18518" sz="3150" spc="7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r>
              <a:rPr dirty="0" baseline="-18518" sz="3150" spc="-67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分别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为含顶</a:t>
            </a:r>
            <a:r>
              <a:rPr dirty="0" sz="3200" spc="-5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3200" spc="5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baseline="-18518" sz="3150" spc="7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、</a:t>
            </a:r>
            <a:endParaRPr sz="3200">
              <a:latin typeface="SimSun"/>
              <a:cs typeface="SimSun"/>
            </a:endParaRPr>
          </a:p>
          <a:p>
            <a:pPr algn="ctr" marL="326390">
              <a:lnSpc>
                <a:spcPct val="100000"/>
              </a:lnSpc>
              <a:spcBef>
                <a:spcPts val="695"/>
              </a:spcBef>
            </a:pPr>
            <a:r>
              <a:rPr dirty="0" sz="3200" spc="1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15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dirty="0" sz="3200" spc="10">
                <a:solidFill>
                  <a:srgbClr val="000099"/>
                </a:solidFill>
                <a:latin typeface="SimSun"/>
                <a:cs typeface="SimSun"/>
              </a:rPr>
              <a:t>和</a:t>
            </a:r>
            <a:r>
              <a:rPr dirty="0" sz="3200" spc="5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7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r>
              <a:rPr dirty="0" baseline="-21164" sz="3150" spc="367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的子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图。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05000" y="17526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266700" y="0"/>
                </a:moveTo>
                <a:lnTo>
                  <a:pt x="223433" y="3990"/>
                </a:lnTo>
                <a:lnTo>
                  <a:pt x="182392" y="15544"/>
                </a:lnTo>
                <a:lnTo>
                  <a:pt x="144124" y="34032"/>
                </a:lnTo>
                <a:lnTo>
                  <a:pt x="109179" y="58826"/>
                </a:lnTo>
                <a:lnTo>
                  <a:pt x="78105" y="89296"/>
                </a:lnTo>
                <a:lnTo>
                  <a:pt x="51450" y="124815"/>
                </a:lnTo>
                <a:lnTo>
                  <a:pt x="29763" y="164753"/>
                </a:lnTo>
                <a:lnTo>
                  <a:pt x="13594" y="208483"/>
                </a:lnTo>
                <a:lnTo>
                  <a:pt x="3489" y="255374"/>
                </a:lnTo>
                <a:lnTo>
                  <a:pt x="0" y="304800"/>
                </a:lnTo>
                <a:lnTo>
                  <a:pt x="3489" y="354225"/>
                </a:lnTo>
                <a:lnTo>
                  <a:pt x="13594" y="401116"/>
                </a:lnTo>
                <a:lnTo>
                  <a:pt x="29763" y="444846"/>
                </a:lnTo>
                <a:lnTo>
                  <a:pt x="51450" y="484784"/>
                </a:lnTo>
                <a:lnTo>
                  <a:pt x="78105" y="520303"/>
                </a:lnTo>
                <a:lnTo>
                  <a:pt x="109179" y="550773"/>
                </a:lnTo>
                <a:lnTo>
                  <a:pt x="144124" y="575567"/>
                </a:lnTo>
                <a:lnTo>
                  <a:pt x="182392" y="594055"/>
                </a:lnTo>
                <a:lnTo>
                  <a:pt x="223433" y="605609"/>
                </a:lnTo>
                <a:lnTo>
                  <a:pt x="266700" y="609600"/>
                </a:lnTo>
                <a:lnTo>
                  <a:pt x="309966" y="605609"/>
                </a:lnTo>
                <a:lnTo>
                  <a:pt x="351007" y="594055"/>
                </a:lnTo>
                <a:lnTo>
                  <a:pt x="389275" y="575567"/>
                </a:lnTo>
                <a:lnTo>
                  <a:pt x="424220" y="550773"/>
                </a:lnTo>
                <a:lnTo>
                  <a:pt x="455294" y="520303"/>
                </a:lnTo>
                <a:lnTo>
                  <a:pt x="481949" y="484784"/>
                </a:lnTo>
                <a:lnTo>
                  <a:pt x="503636" y="444846"/>
                </a:lnTo>
                <a:lnTo>
                  <a:pt x="519805" y="401116"/>
                </a:lnTo>
                <a:lnTo>
                  <a:pt x="529910" y="354225"/>
                </a:lnTo>
                <a:lnTo>
                  <a:pt x="533400" y="304800"/>
                </a:lnTo>
                <a:lnTo>
                  <a:pt x="529910" y="255374"/>
                </a:lnTo>
                <a:lnTo>
                  <a:pt x="519805" y="208483"/>
                </a:lnTo>
                <a:lnTo>
                  <a:pt x="503636" y="164753"/>
                </a:lnTo>
                <a:lnTo>
                  <a:pt x="481949" y="124815"/>
                </a:lnTo>
                <a:lnTo>
                  <a:pt x="455295" y="89296"/>
                </a:lnTo>
                <a:lnTo>
                  <a:pt x="424220" y="58826"/>
                </a:lnTo>
                <a:lnTo>
                  <a:pt x="389275" y="34032"/>
                </a:lnTo>
                <a:lnTo>
                  <a:pt x="351007" y="15544"/>
                </a:lnTo>
                <a:lnTo>
                  <a:pt x="309966" y="3990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05000" y="17526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304800"/>
                </a:moveTo>
                <a:lnTo>
                  <a:pt x="3489" y="255374"/>
                </a:lnTo>
                <a:lnTo>
                  <a:pt x="13594" y="208483"/>
                </a:lnTo>
                <a:lnTo>
                  <a:pt x="29763" y="164753"/>
                </a:lnTo>
                <a:lnTo>
                  <a:pt x="51450" y="124815"/>
                </a:lnTo>
                <a:lnTo>
                  <a:pt x="78105" y="89296"/>
                </a:lnTo>
                <a:lnTo>
                  <a:pt x="109179" y="58826"/>
                </a:lnTo>
                <a:lnTo>
                  <a:pt x="144124" y="34032"/>
                </a:lnTo>
                <a:lnTo>
                  <a:pt x="182392" y="15544"/>
                </a:lnTo>
                <a:lnTo>
                  <a:pt x="223433" y="3990"/>
                </a:lnTo>
                <a:lnTo>
                  <a:pt x="266700" y="0"/>
                </a:lnTo>
                <a:lnTo>
                  <a:pt x="309966" y="3990"/>
                </a:lnTo>
                <a:lnTo>
                  <a:pt x="351007" y="15544"/>
                </a:lnTo>
                <a:lnTo>
                  <a:pt x="389275" y="34032"/>
                </a:lnTo>
                <a:lnTo>
                  <a:pt x="424220" y="58826"/>
                </a:lnTo>
                <a:lnTo>
                  <a:pt x="455294" y="89296"/>
                </a:lnTo>
                <a:lnTo>
                  <a:pt x="481949" y="124815"/>
                </a:lnTo>
                <a:lnTo>
                  <a:pt x="503636" y="164753"/>
                </a:lnTo>
                <a:lnTo>
                  <a:pt x="519805" y="208483"/>
                </a:lnTo>
                <a:lnTo>
                  <a:pt x="529910" y="255374"/>
                </a:lnTo>
                <a:lnTo>
                  <a:pt x="533400" y="304800"/>
                </a:lnTo>
                <a:lnTo>
                  <a:pt x="529910" y="354225"/>
                </a:lnTo>
                <a:lnTo>
                  <a:pt x="519805" y="401116"/>
                </a:lnTo>
                <a:lnTo>
                  <a:pt x="503636" y="444846"/>
                </a:lnTo>
                <a:lnTo>
                  <a:pt x="481949" y="484784"/>
                </a:lnTo>
                <a:lnTo>
                  <a:pt x="455294" y="520303"/>
                </a:lnTo>
                <a:lnTo>
                  <a:pt x="424220" y="550773"/>
                </a:lnTo>
                <a:lnTo>
                  <a:pt x="389275" y="575567"/>
                </a:lnTo>
                <a:lnTo>
                  <a:pt x="351007" y="594055"/>
                </a:lnTo>
                <a:lnTo>
                  <a:pt x="309966" y="605609"/>
                </a:lnTo>
                <a:lnTo>
                  <a:pt x="266700" y="609600"/>
                </a:lnTo>
                <a:lnTo>
                  <a:pt x="223433" y="605609"/>
                </a:lnTo>
                <a:lnTo>
                  <a:pt x="182392" y="594055"/>
                </a:lnTo>
                <a:lnTo>
                  <a:pt x="144124" y="575567"/>
                </a:lnTo>
                <a:lnTo>
                  <a:pt x="109179" y="550773"/>
                </a:lnTo>
                <a:lnTo>
                  <a:pt x="78105" y="520303"/>
                </a:lnTo>
                <a:lnTo>
                  <a:pt x="51450" y="484784"/>
                </a:lnTo>
                <a:lnTo>
                  <a:pt x="29763" y="444846"/>
                </a:lnTo>
                <a:lnTo>
                  <a:pt x="13594" y="401116"/>
                </a:lnTo>
                <a:lnTo>
                  <a:pt x="3489" y="354225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19604" y="1787474"/>
            <a:ext cx="50673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10" b="1">
                <a:solidFill>
                  <a:srgbClr val="800000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15" b="1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endParaRPr baseline="-21164"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766" y="632205"/>
            <a:ext cx="8014334" cy="5511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547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从上页的图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解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可</a:t>
            </a:r>
            <a:r>
              <a:rPr dirty="0" sz="4000" spc="35" b="1">
                <a:solidFill>
                  <a:srgbClr val="0000FF"/>
                </a:solidFill>
                <a:latin typeface="Microsoft YaHei"/>
                <a:cs typeface="Microsoft YaHei"/>
              </a:rPr>
              <a:t>见</a:t>
            </a:r>
            <a:r>
              <a:rPr dirty="0" sz="4000" spc="-5" b="1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  <a:p>
            <a:pPr marL="52069" marR="328930">
              <a:lnSpc>
                <a:spcPct val="125000"/>
              </a:lnSpc>
              <a:spcBef>
                <a:spcPts val="2390"/>
              </a:spcBef>
              <a:buFont typeface="Times New Roman"/>
              <a:buAutoNum type="arabicPeriod"/>
              <a:tabLst>
                <a:tab pos="560705" algn="l"/>
              </a:tabLst>
            </a:pP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从深度优先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搜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索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遍历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连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通图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过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程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类似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于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树的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先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根遍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历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；</a:t>
            </a:r>
            <a:endParaRPr sz="4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Font typeface="Times New Roman"/>
              <a:buAutoNum type="arabicPeriod"/>
            </a:pPr>
            <a:endParaRPr sz="3550">
              <a:latin typeface="Times New Roman"/>
              <a:cs typeface="Times New Roman"/>
            </a:endParaRPr>
          </a:p>
          <a:p>
            <a:pPr marL="258445" indent="-246379">
              <a:lnSpc>
                <a:spcPct val="100000"/>
              </a:lnSpc>
              <a:buFont typeface="Times New Roman"/>
              <a:buAutoNum type="arabicPeriod"/>
              <a:tabLst>
                <a:tab pos="520700" algn="l"/>
              </a:tabLst>
            </a:pP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如何判别</a:t>
            </a:r>
            <a:r>
              <a:rPr dirty="0" sz="4000" spc="-1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的邻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接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是否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被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访问？</a:t>
            </a:r>
            <a:endParaRPr sz="4000">
              <a:latin typeface="SimSun"/>
              <a:cs typeface="SimSun"/>
            </a:endParaRPr>
          </a:p>
          <a:p>
            <a:pPr marL="258445" marR="125730">
              <a:lnSpc>
                <a:spcPct val="125000"/>
              </a:lnSpc>
              <a:spcBef>
                <a:spcPts val="3120"/>
              </a:spcBef>
            </a:pP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解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决的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办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法是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：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为每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个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顶点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设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立一 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个</a:t>
            </a:r>
            <a:r>
              <a:rPr dirty="0" sz="4000" spc="-100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4000" spc="5">
                <a:solidFill>
                  <a:srgbClr val="800000"/>
                </a:solidFill>
                <a:latin typeface="SimSun"/>
                <a:cs typeface="SimSun"/>
              </a:rPr>
              <a:t>“访问标</a:t>
            </a:r>
            <a:r>
              <a:rPr dirty="0" sz="4000" spc="980">
                <a:solidFill>
                  <a:srgbClr val="800000"/>
                </a:solidFill>
                <a:latin typeface="SimSun"/>
                <a:cs typeface="SimSun"/>
              </a:rPr>
              <a:t>志</a:t>
            </a:r>
            <a:r>
              <a:rPr dirty="0" sz="4000" spc="-5">
                <a:solidFill>
                  <a:srgbClr val="800000"/>
                </a:solidFill>
                <a:latin typeface="Times New Roman"/>
                <a:cs typeface="Times New Roman"/>
              </a:rPr>
              <a:t>visited[w]”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。</a:t>
            </a:r>
            <a:endParaRPr sz="4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15481"/>
            <a:ext cx="8295640" cy="595249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void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DFS(Graph G, 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int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v)</a:t>
            </a:r>
            <a:r>
              <a:rPr dirty="0" sz="3600" spc="-3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469900" marR="5080" indent="-114300">
              <a:lnSpc>
                <a:spcPct val="120000"/>
              </a:lnSpc>
              <a:tabLst>
                <a:tab pos="4439920" algn="l"/>
              </a:tabLst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// </a:t>
            </a:r>
            <a:r>
              <a:rPr dirty="0" sz="3200" spc="20" b="1">
                <a:solidFill>
                  <a:srgbClr val="000099"/>
                </a:solidFill>
                <a:latin typeface="Microsoft YaHei"/>
                <a:cs typeface="Microsoft YaHei"/>
              </a:rPr>
              <a:t>从顶</a:t>
            </a:r>
            <a:r>
              <a:rPr dirty="0" sz="3200" spc="10" b="1">
                <a:solidFill>
                  <a:srgbClr val="000099"/>
                </a:solidFill>
                <a:latin typeface="Microsoft YaHei"/>
                <a:cs typeface="Microsoft YaHei"/>
              </a:rPr>
              <a:t>点</a:t>
            </a:r>
            <a:r>
              <a:rPr dirty="0" sz="3200" spc="-10" b="1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200" spc="10" b="1">
                <a:solidFill>
                  <a:srgbClr val="000099"/>
                </a:solidFill>
                <a:latin typeface="Microsoft YaHei"/>
                <a:cs typeface="Microsoft YaHei"/>
              </a:rPr>
              <a:t>出发</a:t>
            </a:r>
            <a:r>
              <a:rPr dirty="0" sz="3200" b="1">
                <a:solidFill>
                  <a:srgbClr val="000099"/>
                </a:solidFill>
                <a:latin typeface="Microsoft YaHei"/>
                <a:cs typeface="Microsoft YaHei"/>
              </a:rPr>
              <a:t>，</a:t>
            </a:r>
            <a:r>
              <a:rPr dirty="0" sz="3200" spc="5" b="1">
                <a:solidFill>
                  <a:srgbClr val="800000"/>
                </a:solidFill>
                <a:latin typeface="Microsoft YaHei"/>
                <a:cs typeface="Microsoft YaHei"/>
              </a:rPr>
              <a:t>深度</a:t>
            </a:r>
            <a:r>
              <a:rPr dirty="0" sz="3200" b="1">
                <a:solidFill>
                  <a:srgbClr val="800000"/>
                </a:solidFill>
                <a:latin typeface="Microsoft YaHei"/>
                <a:cs typeface="Microsoft YaHei"/>
              </a:rPr>
              <a:t>优</a:t>
            </a:r>
            <a:r>
              <a:rPr dirty="0" sz="3200" spc="5" b="1">
                <a:solidFill>
                  <a:srgbClr val="800000"/>
                </a:solidFill>
                <a:latin typeface="Microsoft YaHei"/>
                <a:cs typeface="Microsoft YaHei"/>
              </a:rPr>
              <a:t>先搜索</a:t>
            </a:r>
            <a:r>
              <a:rPr dirty="0" sz="3200" b="1">
                <a:solidFill>
                  <a:srgbClr val="800000"/>
                </a:solidFill>
                <a:latin typeface="Microsoft YaHei"/>
                <a:cs typeface="Microsoft YaHei"/>
              </a:rPr>
              <a:t>遍</a:t>
            </a:r>
            <a:r>
              <a:rPr dirty="0" sz="3200" spc="5" b="1">
                <a:solidFill>
                  <a:srgbClr val="800000"/>
                </a:solidFill>
                <a:latin typeface="Microsoft YaHei"/>
                <a:cs typeface="Microsoft YaHei"/>
              </a:rPr>
              <a:t>历连</a:t>
            </a:r>
            <a:r>
              <a:rPr dirty="0" sz="3200" b="1">
                <a:solidFill>
                  <a:srgbClr val="800000"/>
                </a:solidFill>
                <a:latin typeface="Microsoft YaHei"/>
                <a:cs typeface="Microsoft YaHei"/>
              </a:rPr>
              <a:t>通图</a:t>
            </a:r>
            <a:r>
              <a:rPr dirty="0" sz="3200" spc="-165" b="1">
                <a:solidFill>
                  <a:srgbClr val="800000"/>
                </a:solidFill>
                <a:latin typeface="Microsoft YaHei"/>
                <a:cs typeface="Microsoft YaHei"/>
              </a:rPr>
              <a:t> </a:t>
            </a:r>
            <a:r>
              <a:rPr dirty="0" sz="3200" b="1">
                <a:solidFill>
                  <a:srgbClr val="800000"/>
                </a:solidFill>
                <a:latin typeface="Times New Roman"/>
                <a:cs typeface="Times New Roman"/>
              </a:rPr>
              <a:t>G 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visited[v]</a:t>
            </a:r>
            <a:r>
              <a:rPr dirty="0" sz="3600" spc="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3600" spc="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TRUE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;	</a:t>
            </a:r>
            <a:r>
              <a:rPr dirty="0" sz="3600" spc="-20">
                <a:solidFill>
                  <a:srgbClr val="000099"/>
                </a:solidFill>
                <a:latin typeface="Times New Roman"/>
                <a:cs typeface="Times New Roman"/>
              </a:rPr>
              <a:t>VisitFunc(v);  </a:t>
            </a:r>
            <a:r>
              <a:rPr dirty="0" sz="3600" spc="-20" b="1">
                <a:solidFill>
                  <a:srgbClr val="000099"/>
                </a:solidFill>
                <a:latin typeface="Times New Roman"/>
                <a:cs typeface="Times New Roman"/>
              </a:rPr>
              <a:t>for</a:t>
            </a:r>
            <a:r>
              <a:rPr dirty="0" sz="3600" spc="-20">
                <a:solidFill>
                  <a:srgbClr val="000099"/>
                </a:solidFill>
                <a:latin typeface="Times New Roman"/>
                <a:cs typeface="Times New Roman"/>
              </a:rPr>
              <a:t>(w=FirstAdjVex(G,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 v);</a:t>
            </a:r>
            <a:endParaRPr sz="3600">
              <a:latin typeface="Times New Roman"/>
              <a:cs typeface="Times New Roman"/>
            </a:endParaRPr>
          </a:p>
          <a:p>
            <a:pPr marL="1498600">
              <a:lnSpc>
                <a:spcPct val="100000"/>
              </a:lnSpc>
              <a:spcBef>
                <a:spcPts val="865"/>
              </a:spcBef>
            </a:pP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!=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0;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35">
                <a:solidFill>
                  <a:srgbClr val="000099"/>
                </a:solidFill>
                <a:latin typeface="Times New Roman"/>
                <a:cs typeface="Times New Roman"/>
              </a:rPr>
              <a:t>w=NextAdjVex(G,v,w))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65"/>
              </a:spcBef>
              <a:tabLst>
                <a:tab pos="3860165" algn="l"/>
              </a:tabLst>
            </a:pP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if</a:t>
            </a:r>
            <a:r>
              <a:rPr dirty="0" sz="3600" spc="1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dirty="0" sz="3600" spc="-5" b="1">
                <a:solidFill>
                  <a:srgbClr val="CC0000"/>
                </a:solidFill>
                <a:latin typeface="Times New Roman"/>
                <a:cs typeface="Times New Roman"/>
              </a:rPr>
              <a:t>!</a:t>
            </a:r>
            <a:r>
              <a:rPr dirty="0" sz="3600" spc="-5">
                <a:solidFill>
                  <a:srgbClr val="CC0000"/>
                </a:solidFill>
                <a:latin typeface="Times New Roman"/>
                <a:cs typeface="Times New Roman"/>
              </a:rPr>
              <a:t>visited[w])	</a:t>
            </a:r>
            <a:r>
              <a:rPr dirty="0" sz="3600">
                <a:solidFill>
                  <a:srgbClr val="CC0000"/>
                </a:solidFill>
                <a:latin typeface="Times New Roman"/>
                <a:cs typeface="Times New Roman"/>
              </a:rPr>
              <a:t>DFS(G,</a:t>
            </a:r>
            <a:r>
              <a:rPr dirty="0" sz="36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CC0000"/>
                </a:solidFill>
                <a:latin typeface="Times New Roman"/>
                <a:cs typeface="Times New Roman"/>
              </a:rPr>
              <a:t>w);</a:t>
            </a:r>
            <a:endParaRPr sz="36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865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的尚未访问的邻接顶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endParaRPr sz="36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865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递归调用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DFS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}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DFS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14468"/>
            <a:ext cx="7803515" cy="3866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914400">
              <a:lnSpc>
                <a:spcPct val="140000"/>
              </a:lnSpc>
              <a:spcBef>
                <a:spcPts val="95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首先将图中每个顶点的访问标志设 为</a:t>
            </a:r>
            <a:r>
              <a:rPr dirty="0" sz="3600" spc="-919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 spc="-45">
                <a:solidFill>
                  <a:srgbClr val="000099"/>
                </a:solidFill>
                <a:latin typeface="Times New Roman"/>
                <a:cs typeface="Times New Roman"/>
              </a:rPr>
              <a:t>FALSE,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之后搜索图中每个顶点，如 果未被访问，则以该顶点为起始点，进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行深度优先搜索遍历，否则继续检查下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一顶点。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768858"/>
            <a:ext cx="66414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非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连通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图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的深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度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优先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搜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索遍</a:t>
            </a:r>
            <a:r>
              <a:rPr dirty="0" sz="4000" spc="-5" b="1">
                <a:solidFill>
                  <a:srgbClr val="800000"/>
                </a:solidFill>
                <a:latin typeface="Microsoft YaHei"/>
                <a:cs typeface="Microsoft YaHei"/>
              </a:rPr>
              <a:t>历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7620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112" y="76198"/>
            <a:ext cx="8853805" cy="6731000"/>
          </a:xfrm>
          <a:custGeom>
            <a:avLst/>
            <a:gdLst/>
            <a:ahLst/>
            <a:cxnLst/>
            <a:rect l="l" t="t" r="r" b="b"/>
            <a:pathLst>
              <a:path w="8853805" h="6731000">
                <a:moveTo>
                  <a:pt x="0" y="6731000"/>
                </a:moveTo>
                <a:lnTo>
                  <a:pt x="8853424" y="6731000"/>
                </a:lnTo>
                <a:lnTo>
                  <a:pt x="8853424" y="0"/>
                </a:lnTo>
                <a:lnTo>
                  <a:pt x="0" y="0"/>
                </a:lnTo>
                <a:lnTo>
                  <a:pt x="0" y="6731000"/>
                </a:lnTo>
                <a:close/>
              </a:path>
            </a:pathLst>
          </a:custGeom>
          <a:solidFill>
            <a:srgbClr val="E0E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112" y="76198"/>
            <a:ext cx="8853805" cy="6731000"/>
          </a:xfrm>
          <a:custGeom>
            <a:avLst/>
            <a:gdLst/>
            <a:ahLst/>
            <a:cxnLst/>
            <a:rect l="l" t="t" r="r" b="b"/>
            <a:pathLst>
              <a:path w="8853805" h="6731000">
                <a:moveTo>
                  <a:pt x="0" y="6731000"/>
                </a:moveTo>
                <a:lnTo>
                  <a:pt x="8853424" y="6731000"/>
                </a:lnTo>
                <a:lnTo>
                  <a:pt x="8853424" y="0"/>
                </a:lnTo>
                <a:lnTo>
                  <a:pt x="0" y="0"/>
                </a:lnTo>
                <a:lnTo>
                  <a:pt x="0" y="6731000"/>
                </a:lnTo>
                <a:close/>
              </a:path>
            </a:pathLst>
          </a:custGeom>
          <a:ln w="50800">
            <a:solidFill>
              <a:srgbClr val="949A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6814" y="145796"/>
            <a:ext cx="52533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void 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DFSTraverse(Graph</a:t>
            </a:r>
            <a:r>
              <a:rPr dirty="0" sz="3600" spc="-3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G,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814" y="624620"/>
            <a:ext cx="8505190" cy="6022340"/>
          </a:xfrm>
          <a:prstGeom prst="rect">
            <a:avLst/>
          </a:prstGeom>
        </p:spPr>
        <p:txBody>
          <a:bodyPr wrap="square" lIns="0" tIns="192405" rIns="0" bIns="0" rtlCol="0" vert="horz">
            <a:spAutoFit/>
          </a:bodyPr>
          <a:lstStyle/>
          <a:p>
            <a:pPr marL="3327400">
              <a:lnSpc>
                <a:spcPct val="100000"/>
              </a:lnSpc>
              <a:spcBef>
                <a:spcPts val="1515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Status </a:t>
            </a:r>
            <a:r>
              <a:rPr dirty="0" sz="3600" spc="-2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3600" spc="-20" b="1">
                <a:solidFill>
                  <a:srgbClr val="000099"/>
                </a:solidFill>
                <a:latin typeface="Times New Roman"/>
                <a:cs typeface="Times New Roman"/>
              </a:rPr>
              <a:t>*</a:t>
            </a:r>
            <a:r>
              <a:rPr dirty="0" sz="3600" spc="-20">
                <a:solidFill>
                  <a:srgbClr val="000099"/>
                </a:solidFill>
                <a:latin typeface="Times New Roman"/>
                <a:cs typeface="Times New Roman"/>
              </a:rPr>
              <a:t>Visit)(int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v))</a:t>
            </a:r>
            <a:r>
              <a:rPr dirty="0" sz="3600" spc="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65"/>
              </a:spcBef>
            </a:pPr>
            <a:r>
              <a:rPr dirty="0" sz="3200" spc="-5" b="1">
                <a:solidFill>
                  <a:srgbClr val="000099"/>
                </a:solidFill>
                <a:latin typeface="Times New Roman"/>
                <a:cs typeface="Times New Roman"/>
              </a:rPr>
              <a:t>// </a:t>
            </a:r>
            <a:r>
              <a:rPr dirty="0" sz="3200" spc="20" b="1">
                <a:solidFill>
                  <a:srgbClr val="000099"/>
                </a:solidFill>
                <a:latin typeface="Microsoft YaHei"/>
                <a:cs typeface="Microsoft YaHei"/>
              </a:rPr>
              <a:t>对</a:t>
            </a:r>
            <a:r>
              <a:rPr dirty="0" sz="3200" spc="790" b="1">
                <a:solidFill>
                  <a:srgbClr val="000099"/>
                </a:solidFill>
                <a:latin typeface="Microsoft YaHei"/>
                <a:cs typeface="Microsoft YaHei"/>
              </a:rPr>
              <a:t>图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3200" spc="-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15" b="1">
                <a:solidFill>
                  <a:srgbClr val="000099"/>
                </a:solidFill>
                <a:latin typeface="Microsoft YaHei"/>
                <a:cs typeface="Microsoft YaHei"/>
              </a:rPr>
              <a:t>作深</a:t>
            </a:r>
            <a:r>
              <a:rPr dirty="0" sz="3200" spc="5" b="1">
                <a:solidFill>
                  <a:srgbClr val="000099"/>
                </a:solidFill>
                <a:latin typeface="Microsoft YaHei"/>
                <a:cs typeface="Microsoft YaHei"/>
              </a:rPr>
              <a:t>度</a:t>
            </a:r>
            <a:r>
              <a:rPr dirty="0" sz="3200" b="1">
                <a:solidFill>
                  <a:srgbClr val="000099"/>
                </a:solidFill>
                <a:latin typeface="Microsoft YaHei"/>
                <a:cs typeface="Microsoft YaHei"/>
              </a:rPr>
              <a:t>优</a:t>
            </a:r>
            <a:r>
              <a:rPr dirty="0" sz="3200" spc="5" b="1">
                <a:solidFill>
                  <a:srgbClr val="000099"/>
                </a:solidFill>
                <a:latin typeface="Microsoft YaHei"/>
                <a:cs typeface="Microsoft YaHei"/>
              </a:rPr>
              <a:t>先遍历</a:t>
            </a:r>
            <a:r>
              <a:rPr dirty="0" sz="3200" b="1">
                <a:solidFill>
                  <a:srgbClr val="000099"/>
                </a:solidFill>
                <a:latin typeface="Microsoft YaHei"/>
                <a:cs typeface="Microsoft YaHei"/>
              </a:rPr>
              <a:t>。</a:t>
            </a:r>
            <a:endParaRPr sz="3200">
              <a:latin typeface="Microsoft YaHei"/>
              <a:cs typeface="Microsoft YaHei"/>
            </a:endParaRPr>
          </a:p>
          <a:p>
            <a:pPr marL="233679">
              <a:lnSpc>
                <a:spcPct val="100000"/>
              </a:lnSpc>
              <a:spcBef>
                <a:spcPts val="944"/>
              </a:spcBef>
            </a:pPr>
            <a:r>
              <a:rPr dirty="0" sz="3600" spc="-30">
                <a:solidFill>
                  <a:srgbClr val="000099"/>
                </a:solidFill>
                <a:latin typeface="Times New Roman"/>
                <a:cs typeface="Times New Roman"/>
              </a:rPr>
              <a:t>VisitFunc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3600" spc="-5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40">
                <a:solidFill>
                  <a:srgbClr val="000099"/>
                </a:solidFill>
                <a:latin typeface="Times New Roman"/>
                <a:cs typeface="Times New Roman"/>
              </a:rPr>
              <a:t>Visit;</a:t>
            </a:r>
            <a:endParaRPr sz="3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65"/>
              </a:spcBef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(v=0;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v&lt;G.vexnum;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++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v)</a:t>
            </a:r>
            <a:endParaRPr sz="36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865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visited[v]</a:t>
            </a:r>
            <a:r>
              <a:rPr dirty="0" sz="3600" spc="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3600" spc="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0" b="1">
                <a:solidFill>
                  <a:srgbClr val="000099"/>
                </a:solidFill>
                <a:latin typeface="Times New Roman"/>
                <a:cs typeface="Times New Roman"/>
              </a:rPr>
              <a:t>FALSE</a:t>
            </a:r>
            <a:r>
              <a:rPr dirty="0" sz="3600" spc="-50">
                <a:solidFill>
                  <a:srgbClr val="000099"/>
                </a:solidFill>
                <a:latin typeface="Times New Roman"/>
                <a:cs typeface="Times New Roman"/>
              </a:rPr>
              <a:t>;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访问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标志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数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组初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始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化</a:t>
            </a:r>
            <a:endParaRPr sz="3200">
              <a:latin typeface="SimSun"/>
              <a:cs typeface="SimSun"/>
            </a:endParaRPr>
          </a:p>
          <a:p>
            <a:pPr algn="r" marR="2908300">
              <a:lnSpc>
                <a:spcPct val="100000"/>
              </a:lnSpc>
              <a:spcBef>
                <a:spcPts val="865"/>
              </a:spcBef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(v=0;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v&lt;G.vexnum;</a:t>
            </a:r>
            <a:r>
              <a:rPr dirty="0" sz="3600" spc="-6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++v)</a:t>
            </a:r>
            <a:endParaRPr sz="3600">
              <a:latin typeface="Times New Roman"/>
              <a:cs typeface="Times New Roman"/>
            </a:endParaRPr>
          </a:p>
          <a:p>
            <a:pPr algn="r" marR="3023870">
              <a:lnSpc>
                <a:spcPct val="100000"/>
              </a:lnSpc>
              <a:spcBef>
                <a:spcPts val="865"/>
              </a:spcBef>
              <a:tabLst>
                <a:tab pos="2830830" algn="l"/>
              </a:tabLst>
            </a:pP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if</a:t>
            </a:r>
            <a:r>
              <a:rPr dirty="0" sz="3600" spc="15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(</a:t>
            </a: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!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visited[v])	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DFS(G,</a:t>
            </a:r>
            <a:r>
              <a:rPr dirty="0" sz="3600" spc="-10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v);</a:t>
            </a:r>
            <a:endParaRPr sz="3600">
              <a:latin typeface="Times New Roman"/>
              <a:cs typeface="Times New Roman"/>
            </a:endParaRPr>
          </a:p>
          <a:p>
            <a:pPr algn="ctr" marL="501650">
              <a:lnSpc>
                <a:spcPct val="100000"/>
              </a:lnSpc>
              <a:spcBef>
                <a:spcPts val="865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对尚未访问的顶点调</a:t>
            </a:r>
            <a:r>
              <a:rPr dirty="0" sz="3600" spc="-15">
                <a:solidFill>
                  <a:srgbClr val="000099"/>
                </a:solidFill>
                <a:latin typeface="SimSun"/>
                <a:cs typeface="SimSun"/>
              </a:rPr>
              <a:t>用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DFS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0" y="1066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10000" y="1066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81600" y="1066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81600" y="1066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12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812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43200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43200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004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04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434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434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24400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24400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626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626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77000" y="1371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77000" y="1371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4" y="317575"/>
                </a:lnTo>
                <a:lnTo>
                  <a:pt x="487858" y="356406"/>
                </a:lnTo>
                <a:lnTo>
                  <a:pt x="455294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9800" y="1295400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60020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9800" y="2667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285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76600" y="35052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 h="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285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05200" y="14478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71800" y="25908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381000" y="0"/>
                </a:moveTo>
                <a:lnTo>
                  <a:pt x="0" y="685800"/>
                </a:lnTo>
              </a:path>
            </a:pathLst>
          </a:custGeom>
          <a:ln w="285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00600" y="26670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0"/>
                </a:moveTo>
                <a:lnTo>
                  <a:pt x="152400" y="609600"/>
                </a:lnTo>
              </a:path>
            </a:pathLst>
          </a:custGeom>
          <a:ln w="285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67200" y="1447800"/>
            <a:ext cx="304800" cy="762000"/>
          </a:xfrm>
          <a:custGeom>
            <a:avLst/>
            <a:gdLst/>
            <a:ahLst/>
            <a:cxnLst/>
            <a:rect l="l" t="t" r="r" b="b"/>
            <a:pathLst>
              <a:path w="304800" h="762000">
                <a:moveTo>
                  <a:pt x="0" y="0"/>
                </a:moveTo>
                <a:lnTo>
                  <a:pt x="304800" y="762000"/>
                </a:lnTo>
              </a:path>
            </a:pathLst>
          </a:custGeom>
          <a:ln w="1905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43400" y="1295400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0" y="0"/>
                </a:moveTo>
                <a:lnTo>
                  <a:pt x="1447800" y="914400"/>
                </a:lnTo>
              </a:path>
            </a:pathLst>
          </a:custGeom>
          <a:ln w="1905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57800" y="26670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0"/>
                </a:moveTo>
                <a:lnTo>
                  <a:pt x="0" y="762000"/>
                </a:lnTo>
              </a:path>
            </a:pathLst>
          </a:custGeom>
          <a:ln w="285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15000" y="12954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762000" y="228600"/>
                </a:lnTo>
              </a:path>
            </a:pathLst>
          </a:custGeom>
          <a:ln w="285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67000" y="4564126"/>
            <a:ext cx="5540375" cy="654050"/>
          </a:xfrm>
          <a:custGeom>
            <a:avLst/>
            <a:gdLst/>
            <a:ahLst/>
            <a:cxnLst/>
            <a:rect l="l" t="t" r="r" b="b"/>
            <a:pathLst>
              <a:path w="5540375" h="654050">
                <a:moveTo>
                  <a:pt x="0" y="654050"/>
                </a:moveTo>
                <a:lnTo>
                  <a:pt x="5540375" y="654050"/>
                </a:lnTo>
                <a:lnTo>
                  <a:pt x="5540375" y="0"/>
                </a:lnTo>
                <a:lnTo>
                  <a:pt x="0" y="0"/>
                </a:lnTo>
                <a:lnTo>
                  <a:pt x="0" y="654050"/>
                </a:lnTo>
                <a:close/>
              </a:path>
            </a:pathLst>
          </a:custGeom>
          <a:solidFill>
            <a:srgbClr val="EB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67000" y="4564126"/>
            <a:ext cx="5540375" cy="654050"/>
          </a:xfrm>
          <a:custGeom>
            <a:avLst/>
            <a:gdLst/>
            <a:ahLst/>
            <a:cxnLst/>
            <a:rect l="l" t="t" r="r" b="b"/>
            <a:pathLst>
              <a:path w="5540375" h="654050">
                <a:moveTo>
                  <a:pt x="0" y="654050"/>
                </a:moveTo>
                <a:lnTo>
                  <a:pt x="5540375" y="654050"/>
                </a:lnTo>
                <a:lnTo>
                  <a:pt x="5540375" y="0"/>
                </a:lnTo>
                <a:lnTo>
                  <a:pt x="0" y="0"/>
                </a:lnTo>
                <a:lnTo>
                  <a:pt x="0" y="65405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758694" y="4645260"/>
            <a:ext cx="2800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64393" y="4645260"/>
            <a:ext cx="2800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70551" y="4645260"/>
            <a:ext cx="2800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78080" y="4645260"/>
            <a:ext cx="2800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84238" y="4645260"/>
            <a:ext cx="2800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90395" y="4645260"/>
            <a:ext cx="2800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96552" y="4645260"/>
            <a:ext cx="2800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02709" y="4645260"/>
            <a:ext cx="2800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10239" y="4645260"/>
            <a:ext cx="2800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54375" y="45720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63975" y="45720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73575" y="45720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83175" y="45720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92775" y="45720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02375" y="45720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11975" y="45720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521575" y="45720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711450" y="4572000"/>
            <a:ext cx="488950" cy="641350"/>
          </a:xfrm>
          <a:custGeom>
            <a:avLst/>
            <a:gdLst/>
            <a:ahLst/>
            <a:cxnLst/>
            <a:rect l="l" t="t" r="r" b="b"/>
            <a:pathLst>
              <a:path w="488950" h="641350">
                <a:moveTo>
                  <a:pt x="0" y="641350"/>
                </a:moveTo>
                <a:lnTo>
                  <a:pt x="488950" y="641350"/>
                </a:lnTo>
                <a:lnTo>
                  <a:pt x="4889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21050" y="4572000"/>
            <a:ext cx="488950" cy="641350"/>
          </a:xfrm>
          <a:custGeom>
            <a:avLst/>
            <a:gdLst/>
            <a:ahLst/>
            <a:cxnLst/>
            <a:rect l="l" t="t" r="r" b="b"/>
            <a:pathLst>
              <a:path w="488950" h="641350">
                <a:moveTo>
                  <a:pt x="0" y="641350"/>
                </a:moveTo>
                <a:lnTo>
                  <a:pt x="488950" y="641350"/>
                </a:lnTo>
                <a:lnTo>
                  <a:pt x="4889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30650" y="4572000"/>
            <a:ext cx="488950" cy="641350"/>
          </a:xfrm>
          <a:custGeom>
            <a:avLst/>
            <a:gdLst/>
            <a:ahLst/>
            <a:cxnLst/>
            <a:rect l="l" t="t" r="r" b="b"/>
            <a:pathLst>
              <a:path w="488950" h="641350">
                <a:moveTo>
                  <a:pt x="0" y="641350"/>
                </a:moveTo>
                <a:lnTo>
                  <a:pt x="488950" y="641350"/>
                </a:lnTo>
                <a:lnTo>
                  <a:pt x="4889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540250" y="4572000"/>
            <a:ext cx="488950" cy="641350"/>
          </a:xfrm>
          <a:custGeom>
            <a:avLst/>
            <a:gdLst/>
            <a:ahLst/>
            <a:cxnLst/>
            <a:rect l="l" t="t" r="r" b="b"/>
            <a:pathLst>
              <a:path w="488950" h="641350">
                <a:moveTo>
                  <a:pt x="0" y="641350"/>
                </a:moveTo>
                <a:lnTo>
                  <a:pt x="488950" y="641350"/>
                </a:lnTo>
                <a:lnTo>
                  <a:pt x="4889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2790570" y="4591050"/>
            <a:ext cx="2159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  <a:tab pos="1231900" algn="l"/>
                <a:tab pos="1841500" algn="l"/>
              </a:tabLst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T	T	T	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181600" y="4572000"/>
            <a:ext cx="488950" cy="641350"/>
          </a:xfrm>
          <a:custGeom>
            <a:avLst/>
            <a:gdLst/>
            <a:ahLst/>
            <a:cxnLst/>
            <a:rect l="l" t="t" r="r" b="b"/>
            <a:pathLst>
              <a:path w="488950" h="641350">
                <a:moveTo>
                  <a:pt x="0" y="641350"/>
                </a:moveTo>
                <a:lnTo>
                  <a:pt x="488950" y="641350"/>
                </a:lnTo>
                <a:lnTo>
                  <a:pt x="4889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59450" y="4572000"/>
            <a:ext cx="488950" cy="641350"/>
          </a:xfrm>
          <a:custGeom>
            <a:avLst/>
            <a:gdLst/>
            <a:ahLst/>
            <a:cxnLst/>
            <a:rect l="l" t="t" r="r" b="b"/>
            <a:pathLst>
              <a:path w="488950" h="641350">
                <a:moveTo>
                  <a:pt x="0" y="641350"/>
                </a:moveTo>
                <a:lnTo>
                  <a:pt x="488950" y="641350"/>
                </a:lnTo>
                <a:lnTo>
                  <a:pt x="4889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69050" y="4572000"/>
            <a:ext cx="488950" cy="641350"/>
          </a:xfrm>
          <a:custGeom>
            <a:avLst/>
            <a:gdLst/>
            <a:ahLst/>
            <a:cxnLst/>
            <a:rect l="l" t="t" r="r" b="b"/>
            <a:pathLst>
              <a:path w="488950" h="641350">
                <a:moveTo>
                  <a:pt x="0" y="641350"/>
                </a:moveTo>
                <a:lnTo>
                  <a:pt x="488950" y="641350"/>
                </a:lnTo>
                <a:lnTo>
                  <a:pt x="4889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78650" y="4572000"/>
            <a:ext cx="488950" cy="641350"/>
          </a:xfrm>
          <a:custGeom>
            <a:avLst/>
            <a:gdLst/>
            <a:ahLst/>
            <a:cxnLst/>
            <a:rect l="l" t="t" r="r" b="b"/>
            <a:pathLst>
              <a:path w="488950" h="641350">
                <a:moveTo>
                  <a:pt x="0" y="641350"/>
                </a:moveTo>
                <a:lnTo>
                  <a:pt x="488950" y="641350"/>
                </a:lnTo>
                <a:lnTo>
                  <a:pt x="4889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664450" y="4572000"/>
            <a:ext cx="488950" cy="641350"/>
          </a:xfrm>
          <a:custGeom>
            <a:avLst/>
            <a:gdLst/>
            <a:ahLst/>
            <a:cxnLst/>
            <a:rect l="l" t="t" r="r" b="b"/>
            <a:pathLst>
              <a:path w="488950" h="641350">
                <a:moveTo>
                  <a:pt x="0" y="641350"/>
                </a:moveTo>
                <a:lnTo>
                  <a:pt x="488950" y="641350"/>
                </a:lnTo>
                <a:lnTo>
                  <a:pt x="488950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2667000" y="5607050"/>
          <a:ext cx="5562600" cy="64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/>
                <a:gridCol w="590550"/>
                <a:gridCol w="622300"/>
                <a:gridCol w="594994"/>
                <a:gridCol w="594359"/>
                <a:gridCol w="625475"/>
                <a:gridCol w="649604"/>
                <a:gridCol w="620395"/>
                <a:gridCol w="645160"/>
              </a:tblGrid>
              <a:tr h="641350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360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solidFill>
                      <a:srgbClr val="949AF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360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solidFill>
                      <a:srgbClr val="949AF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360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solidFill>
                      <a:srgbClr val="949AF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360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solidFill>
                      <a:srgbClr val="949AF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360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949AF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360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949AF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360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949AF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360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949AF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3600" b="1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solidFill>
                      <a:srgbClr val="949AFC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3810000" y="1066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10000" y="1066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950970" y="993394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209800" y="1295400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600200" y="0"/>
                </a:moveTo>
                <a:lnTo>
                  <a:pt x="0" y="9144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9812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812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133980" y="2136775"/>
            <a:ext cx="228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209800" y="2667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743200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743200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971800" y="25908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381000" y="0"/>
                </a:moveTo>
                <a:lnTo>
                  <a:pt x="0" y="6858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276600" y="35052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 h="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724400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724400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4851908" y="3203524"/>
            <a:ext cx="2800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257800" y="26670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5626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5626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5740400" y="2136775"/>
            <a:ext cx="177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800600" y="26670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0"/>
                </a:moveTo>
                <a:lnTo>
                  <a:pt x="152400" y="6096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3434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3434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4496815" y="2136775"/>
            <a:ext cx="228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2004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004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3327653" y="2136775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181600" y="1066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181600" y="1066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5309108" y="993394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715000" y="12954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762000" y="2286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477000" y="1371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477000" y="1371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4" y="317575"/>
                </a:lnTo>
                <a:lnTo>
                  <a:pt x="487858" y="356406"/>
                </a:lnTo>
                <a:lnTo>
                  <a:pt x="455294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618478" y="1298194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67690" y="4519117"/>
            <a:ext cx="208978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 b="1">
                <a:solidFill>
                  <a:srgbClr val="000099"/>
                </a:solidFill>
                <a:latin typeface="Microsoft JhengHei"/>
                <a:cs typeface="Microsoft JhengHei"/>
              </a:rPr>
              <a:t>访问标</a:t>
            </a:r>
            <a:r>
              <a:rPr dirty="0" sz="3600" spc="10" b="1">
                <a:solidFill>
                  <a:srgbClr val="000099"/>
                </a:solidFill>
                <a:latin typeface="Microsoft JhengHei"/>
                <a:cs typeface="Microsoft JhengHei"/>
              </a:rPr>
              <a:t>志</a:t>
            </a:r>
            <a:r>
              <a:rPr dirty="0" sz="3600" spc="885" b="1">
                <a:solidFill>
                  <a:srgbClr val="000099"/>
                </a:solidFill>
                <a:latin typeface="Microsoft JhengHei"/>
                <a:cs typeface="Microsoft JhengHei"/>
              </a:rPr>
              <a:t>: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83540" y="5554471"/>
            <a:ext cx="20891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800000"/>
                </a:solidFill>
                <a:latin typeface="Microsoft JhengHei"/>
                <a:cs typeface="Microsoft JhengHei"/>
              </a:rPr>
              <a:t>访问次序</a:t>
            </a:r>
            <a:r>
              <a:rPr dirty="0" sz="3600" spc="880" b="1">
                <a:solidFill>
                  <a:srgbClr val="800000"/>
                </a:solidFill>
                <a:latin typeface="Microsoft JhengHei"/>
                <a:cs typeface="Microsoft JhengHei"/>
              </a:rPr>
              <a:t>: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96290" y="371297"/>
            <a:ext cx="10960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000099"/>
                </a:solidFill>
                <a:latin typeface="Microsoft YaHei"/>
                <a:cs typeface="Microsoft YaHei"/>
              </a:rPr>
              <a:t>例如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844545" y="3203524"/>
            <a:ext cx="5230495" cy="196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h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35"/>
              </a:spcBef>
              <a:tabLst>
                <a:tab pos="621665" algn="l"/>
                <a:tab pos="1231265" algn="l"/>
                <a:tab pos="1840864" algn="l"/>
                <a:tab pos="2450465" algn="l"/>
                <a:tab pos="3060065" algn="l"/>
                <a:tab pos="3669665" algn="l"/>
                <a:tab pos="4279265" algn="l"/>
                <a:tab pos="4888865" algn="l"/>
              </a:tabLst>
            </a:pPr>
            <a:r>
              <a:rPr dirty="0" sz="2400">
                <a:solidFill>
                  <a:srgbClr val="3333FF"/>
                </a:solidFill>
                <a:latin typeface="Times New Roman"/>
                <a:cs typeface="Times New Roman"/>
              </a:rPr>
              <a:t>0	1	2	3	4	5	6	7	8</a:t>
            </a:r>
            <a:endParaRPr sz="2400">
              <a:latin typeface="Times New Roman"/>
              <a:cs typeface="Times New Roman"/>
            </a:endParaRPr>
          </a:p>
          <a:p>
            <a:pPr marL="2428875">
              <a:lnSpc>
                <a:spcPct val="100000"/>
              </a:lnSpc>
              <a:spcBef>
                <a:spcPts val="690"/>
              </a:spcBef>
              <a:tabLst>
                <a:tab pos="3006725" algn="l"/>
                <a:tab pos="3616325" algn="l"/>
                <a:tab pos="4226560" algn="l"/>
                <a:tab pos="4912360" algn="l"/>
              </a:tabLst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T	T	T	T	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200400" y="2590800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0" y="762000"/>
                </a:moveTo>
                <a:lnTo>
                  <a:pt x="2438400" y="0"/>
                </a:lnTo>
              </a:path>
            </a:pathLst>
          </a:custGeom>
          <a:ln w="1905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382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4296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4296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382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227701" y="0"/>
            <a:ext cx="3916298" cy="86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221351" y="869950"/>
            <a:ext cx="3923029" cy="0"/>
          </a:xfrm>
          <a:custGeom>
            <a:avLst/>
            <a:gdLst/>
            <a:ahLst/>
            <a:cxnLst/>
            <a:rect l="l" t="t" r="r" b="b"/>
            <a:pathLst>
              <a:path w="3923029" h="0">
                <a:moveTo>
                  <a:pt x="0" y="0"/>
                </a:moveTo>
                <a:lnTo>
                  <a:pt x="3922649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221351" y="0"/>
            <a:ext cx="0" cy="869950"/>
          </a:xfrm>
          <a:custGeom>
            <a:avLst/>
            <a:gdLst/>
            <a:ahLst/>
            <a:cxnLst/>
            <a:rect l="l" t="t" r="r" b="b"/>
            <a:pathLst>
              <a:path w="0" h="869950">
                <a:moveTo>
                  <a:pt x="0" y="0"/>
                </a:moveTo>
                <a:lnTo>
                  <a:pt x="0" y="86995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401777"/>
            <a:ext cx="61842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 b="1">
                <a:solidFill>
                  <a:srgbClr val="0000FF"/>
                </a:solidFill>
                <a:latin typeface="Microsoft YaHei"/>
                <a:cs typeface="Microsoft YaHei"/>
              </a:rPr>
              <a:t>二、</a:t>
            </a:r>
            <a:r>
              <a:rPr dirty="0" spc="15" b="1">
                <a:solidFill>
                  <a:srgbClr val="0000FF"/>
                </a:solidFill>
                <a:latin typeface="Microsoft YaHei"/>
                <a:cs typeface="Microsoft YaHei"/>
              </a:rPr>
              <a:t>广</a:t>
            </a:r>
            <a:r>
              <a:rPr dirty="0" spc="5" b="1">
                <a:solidFill>
                  <a:srgbClr val="0000FF"/>
                </a:solidFill>
                <a:latin typeface="Microsoft YaHei"/>
                <a:cs typeface="Microsoft YaHei"/>
              </a:rPr>
              <a:t>度优先</a:t>
            </a:r>
            <a:r>
              <a:rPr dirty="0" spc="10" b="1">
                <a:solidFill>
                  <a:srgbClr val="0000FF"/>
                </a:solidFill>
                <a:latin typeface="Microsoft YaHei"/>
                <a:cs typeface="Microsoft YaHei"/>
              </a:rPr>
              <a:t>搜</a:t>
            </a:r>
            <a:r>
              <a:rPr dirty="0" spc="5" b="1">
                <a:solidFill>
                  <a:srgbClr val="0000FF"/>
                </a:solidFill>
                <a:latin typeface="Microsoft YaHei"/>
                <a:cs typeface="Microsoft YaHei"/>
              </a:rPr>
              <a:t>索遍历图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8175" y="1407986"/>
            <a:ext cx="5894070" cy="2056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对连通图，从起始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到其余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各顶点必定存在路径。</a:t>
            </a:r>
            <a:endParaRPr sz="3600">
              <a:latin typeface="SimSun"/>
              <a:cs typeface="SimSun"/>
            </a:endParaRPr>
          </a:p>
          <a:p>
            <a:pPr marL="571500">
              <a:lnSpc>
                <a:spcPct val="100000"/>
              </a:lnSpc>
              <a:spcBef>
                <a:spcPts val="1300"/>
              </a:spcBef>
            </a:pP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其中</a:t>
            </a:r>
            <a:r>
              <a:rPr dirty="0" sz="3600" spc="-40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r>
              <a:rPr dirty="0" sz="3200" spc="-40">
                <a:solidFill>
                  <a:srgbClr val="800000"/>
                </a:solidFill>
                <a:latin typeface="Times New Roman"/>
                <a:cs typeface="Times New Roman"/>
              </a:rPr>
              <a:t>V-&gt;w</a:t>
            </a:r>
            <a:r>
              <a:rPr dirty="0" baseline="-21164" sz="3150" spc="-60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r>
              <a:rPr dirty="0" sz="3200" spc="-40">
                <a:solidFill>
                  <a:srgbClr val="800000"/>
                </a:solidFill>
                <a:latin typeface="Times New Roman"/>
                <a:cs typeface="Times New Roman"/>
              </a:rPr>
              <a:t>,</a:t>
            </a:r>
            <a:r>
              <a:rPr dirty="0" sz="3200" spc="-10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800000"/>
                </a:solidFill>
                <a:latin typeface="Times New Roman"/>
                <a:cs typeface="Times New Roman"/>
              </a:rPr>
              <a:t>V-&gt;w</a:t>
            </a:r>
            <a:r>
              <a:rPr dirty="0" baseline="-21164" sz="3150" spc="-67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3200" spc="-45">
                <a:solidFill>
                  <a:srgbClr val="800000"/>
                </a:solidFill>
                <a:latin typeface="Times New Roman"/>
                <a:cs typeface="Times New Roman"/>
              </a:rPr>
              <a:t>,</a:t>
            </a:r>
            <a:r>
              <a:rPr dirty="0" sz="3200" spc="-1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800000"/>
                </a:solidFill>
                <a:latin typeface="Times New Roman"/>
                <a:cs typeface="Times New Roman"/>
              </a:rPr>
              <a:t>V-&gt;w</a:t>
            </a:r>
            <a:r>
              <a:rPr dirty="0" baseline="-21164" sz="3150" spc="-82">
                <a:solidFill>
                  <a:srgbClr val="800000"/>
                </a:solidFill>
                <a:latin typeface="Times New Roman"/>
                <a:cs typeface="Times New Roman"/>
              </a:rPr>
              <a:t>8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2195512"/>
            <a:ext cx="3609975" cy="399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83428" y="3471138"/>
            <a:ext cx="3618865" cy="29527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675"/>
              </a:spcBef>
            </a:pPr>
            <a:r>
              <a:rPr dirty="0" sz="3200" spc="5">
                <a:solidFill>
                  <a:srgbClr val="800000"/>
                </a:solidFill>
                <a:latin typeface="SimSun"/>
                <a:cs typeface="SimSun"/>
              </a:rPr>
              <a:t>的路</a:t>
            </a:r>
            <a:r>
              <a:rPr dirty="0" sz="3200">
                <a:solidFill>
                  <a:srgbClr val="800000"/>
                </a:solidFill>
                <a:latin typeface="SimSun"/>
                <a:cs typeface="SimSun"/>
              </a:rPr>
              <a:t>径长度</a:t>
            </a:r>
            <a:r>
              <a:rPr dirty="0" sz="3200" spc="-5">
                <a:solidFill>
                  <a:srgbClr val="800000"/>
                </a:solidFill>
                <a:latin typeface="SimSun"/>
                <a:cs typeface="SimSun"/>
              </a:rPr>
              <a:t>为</a:t>
            </a:r>
            <a:r>
              <a:rPr dirty="0" sz="3200" spc="-5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r>
              <a:rPr dirty="0" sz="3200" spc="-5">
                <a:solidFill>
                  <a:srgbClr val="800000"/>
                </a:solidFill>
                <a:latin typeface="SimSun"/>
                <a:cs typeface="SimSun"/>
              </a:rPr>
              <a:t>；</a:t>
            </a:r>
            <a:endParaRPr sz="32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3200" spc="-45">
                <a:solidFill>
                  <a:srgbClr val="004B2B"/>
                </a:solidFill>
                <a:latin typeface="Times New Roman"/>
                <a:cs typeface="Times New Roman"/>
              </a:rPr>
              <a:t>V-&gt;w</a:t>
            </a:r>
            <a:r>
              <a:rPr dirty="0" baseline="-21164" sz="3150" spc="-67">
                <a:solidFill>
                  <a:srgbClr val="004B2B"/>
                </a:solidFill>
                <a:latin typeface="Times New Roman"/>
                <a:cs typeface="Times New Roman"/>
              </a:rPr>
              <a:t>7</a:t>
            </a:r>
            <a:r>
              <a:rPr dirty="0" sz="3200" spc="-45">
                <a:solidFill>
                  <a:srgbClr val="004B2B"/>
                </a:solidFill>
                <a:latin typeface="Times New Roman"/>
                <a:cs typeface="Times New Roman"/>
              </a:rPr>
              <a:t>, V-&gt;w</a:t>
            </a:r>
            <a:r>
              <a:rPr dirty="0" baseline="-21164" sz="3150" spc="-67">
                <a:solidFill>
                  <a:srgbClr val="004B2B"/>
                </a:solidFill>
                <a:latin typeface="Times New Roman"/>
                <a:cs typeface="Times New Roman"/>
              </a:rPr>
              <a:t>3</a:t>
            </a:r>
            <a:r>
              <a:rPr dirty="0" sz="3200" spc="-45">
                <a:solidFill>
                  <a:srgbClr val="004B2B"/>
                </a:solidFill>
                <a:latin typeface="Times New Roman"/>
                <a:cs typeface="Times New Roman"/>
              </a:rPr>
              <a:t>,</a:t>
            </a:r>
            <a:r>
              <a:rPr dirty="0" sz="3200" spc="-195">
                <a:solidFill>
                  <a:srgbClr val="004B2B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004B2B"/>
                </a:solidFill>
                <a:latin typeface="Times New Roman"/>
                <a:cs typeface="Times New Roman"/>
              </a:rPr>
              <a:t>V-&gt;w</a:t>
            </a:r>
            <a:r>
              <a:rPr dirty="0" baseline="-21164" sz="3150" spc="-82">
                <a:solidFill>
                  <a:srgbClr val="004B2B"/>
                </a:solidFill>
                <a:latin typeface="Times New Roman"/>
                <a:cs typeface="Times New Roman"/>
              </a:rPr>
              <a:t>5</a:t>
            </a:r>
            <a:endParaRPr baseline="-21164" sz="315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770"/>
              </a:spcBef>
            </a:pPr>
            <a:r>
              <a:rPr dirty="0" sz="3200" spc="10">
                <a:solidFill>
                  <a:srgbClr val="004B2B"/>
                </a:solidFill>
                <a:latin typeface="SimSun"/>
                <a:cs typeface="SimSun"/>
              </a:rPr>
              <a:t>的</a:t>
            </a:r>
            <a:r>
              <a:rPr dirty="0" sz="3200" spc="5">
                <a:solidFill>
                  <a:srgbClr val="004B2B"/>
                </a:solidFill>
                <a:latin typeface="SimSun"/>
                <a:cs typeface="SimSun"/>
              </a:rPr>
              <a:t>路</a:t>
            </a:r>
            <a:r>
              <a:rPr dirty="0" sz="3200">
                <a:solidFill>
                  <a:srgbClr val="004B2B"/>
                </a:solidFill>
                <a:latin typeface="SimSun"/>
                <a:cs typeface="SimSun"/>
              </a:rPr>
              <a:t>径长</a:t>
            </a:r>
            <a:r>
              <a:rPr dirty="0" sz="3200" spc="-15">
                <a:solidFill>
                  <a:srgbClr val="004B2B"/>
                </a:solidFill>
                <a:latin typeface="SimSun"/>
                <a:cs typeface="SimSun"/>
              </a:rPr>
              <a:t>度</a:t>
            </a:r>
            <a:r>
              <a:rPr dirty="0" sz="3200" spc="5">
                <a:solidFill>
                  <a:srgbClr val="004B2B"/>
                </a:solidFill>
                <a:latin typeface="SimSun"/>
                <a:cs typeface="SimSun"/>
              </a:rPr>
              <a:t>为</a:t>
            </a:r>
            <a:r>
              <a:rPr dirty="0" sz="3200" spc="-5">
                <a:solidFill>
                  <a:srgbClr val="004B2B"/>
                </a:solidFill>
                <a:latin typeface="Times New Roman"/>
                <a:cs typeface="Times New Roman"/>
              </a:rPr>
              <a:t>2</a:t>
            </a:r>
            <a:r>
              <a:rPr dirty="0" sz="3200" spc="-5">
                <a:solidFill>
                  <a:srgbClr val="004B2B"/>
                </a:solidFill>
                <a:latin typeface="SimSun"/>
                <a:cs typeface="SimSun"/>
              </a:rPr>
              <a:t>；</a:t>
            </a:r>
            <a:endParaRPr sz="32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1150"/>
              </a:spcBef>
            </a:pPr>
            <a:r>
              <a:rPr dirty="0" sz="3200" spc="-45">
                <a:solidFill>
                  <a:srgbClr val="000082"/>
                </a:solidFill>
                <a:latin typeface="Times New Roman"/>
                <a:cs typeface="Times New Roman"/>
              </a:rPr>
              <a:t>V-&gt;w</a:t>
            </a:r>
            <a:r>
              <a:rPr dirty="0" baseline="-21164" sz="3150" spc="-67">
                <a:solidFill>
                  <a:srgbClr val="000082"/>
                </a:solidFill>
                <a:latin typeface="Times New Roman"/>
                <a:cs typeface="Times New Roman"/>
              </a:rPr>
              <a:t>6</a:t>
            </a:r>
            <a:r>
              <a:rPr dirty="0" sz="3200" spc="-45">
                <a:solidFill>
                  <a:srgbClr val="000082"/>
                </a:solidFill>
                <a:latin typeface="Times New Roman"/>
                <a:cs typeface="Times New Roman"/>
              </a:rPr>
              <a:t>,</a:t>
            </a:r>
            <a:r>
              <a:rPr dirty="0" sz="3200" spc="-11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000082"/>
                </a:solidFill>
                <a:latin typeface="Times New Roman"/>
                <a:cs typeface="Times New Roman"/>
              </a:rPr>
              <a:t>V-&gt;w</a:t>
            </a:r>
            <a:r>
              <a:rPr dirty="0" baseline="-21164" sz="3150" spc="-82">
                <a:solidFill>
                  <a:srgbClr val="000082"/>
                </a:solidFill>
                <a:latin typeface="Times New Roman"/>
                <a:cs typeface="Times New Roman"/>
              </a:rPr>
              <a:t>4</a:t>
            </a:r>
            <a:endParaRPr baseline="-21164" sz="31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spcBef>
                <a:spcPts val="775"/>
              </a:spcBef>
            </a:pP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的</a:t>
            </a:r>
            <a:r>
              <a:rPr dirty="0" sz="3200" spc="20">
                <a:solidFill>
                  <a:srgbClr val="000082"/>
                </a:solidFill>
                <a:latin typeface="SimSun"/>
                <a:cs typeface="SimSun"/>
              </a:rPr>
              <a:t>路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径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长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度为</a:t>
            </a:r>
            <a:r>
              <a:rPr dirty="0" sz="3200" spc="-10">
                <a:solidFill>
                  <a:srgbClr val="000082"/>
                </a:solidFill>
                <a:latin typeface="Times New Roman"/>
                <a:cs typeface="Times New Roman"/>
              </a:rPr>
              <a:t>3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630" y="2778379"/>
            <a:ext cx="50609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10" b="1">
                <a:solidFill>
                  <a:srgbClr val="800000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15" b="1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633" y="3355594"/>
            <a:ext cx="31940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2004" y="2244979"/>
            <a:ext cx="50673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10" b="1">
                <a:solidFill>
                  <a:srgbClr val="800000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15" b="1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630" y="4074033"/>
            <a:ext cx="5060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 spc="10" b="1">
                <a:solidFill>
                  <a:srgbClr val="004B2B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15" b="1">
                <a:solidFill>
                  <a:srgbClr val="004B2B"/>
                </a:solidFill>
                <a:latin typeface="Times New Roman"/>
                <a:cs typeface="Times New Roman"/>
              </a:rPr>
              <a:t>7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430" y="5141214"/>
            <a:ext cx="5060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 spc="10" b="1">
                <a:solidFill>
                  <a:srgbClr val="000082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15" b="1">
                <a:solidFill>
                  <a:srgbClr val="000082"/>
                </a:solidFill>
                <a:latin typeface="Times New Roman"/>
                <a:cs typeface="Times New Roman"/>
              </a:rPr>
              <a:t>6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4385" y="3464433"/>
            <a:ext cx="50609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10" b="1">
                <a:solidFill>
                  <a:srgbClr val="004B2B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15" b="1">
                <a:solidFill>
                  <a:srgbClr val="004B2B"/>
                </a:solidFill>
                <a:latin typeface="Times New Roman"/>
                <a:cs typeface="Times New Roman"/>
              </a:rPr>
              <a:t>3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1204" y="4378909"/>
            <a:ext cx="3194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800000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5717" y="4615129"/>
            <a:ext cx="161290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5" b="1">
                <a:solidFill>
                  <a:srgbClr val="800000"/>
                </a:solidFill>
                <a:latin typeface="Times New Roman"/>
                <a:cs typeface="Times New Roman"/>
              </a:rPr>
              <a:t>8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9585" y="5598363"/>
            <a:ext cx="50609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10" b="1">
                <a:solidFill>
                  <a:srgbClr val="004B2B"/>
                </a:solidFill>
                <a:latin typeface="Times New Roman"/>
                <a:cs typeface="Times New Roman"/>
              </a:rPr>
              <a:t>w</a:t>
            </a:r>
            <a:r>
              <a:rPr dirty="0" baseline="-21164" sz="3150" spc="15" b="1">
                <a:solidFill>
                  <a:srgbClr val="004B2B"/>
                </a:solidFill>
                <a:latin typeface="Times New Roman"/>
                <a:cs typeface="Times New Roman"/>
              </a:rPr>
              <a:t>5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69385" y="4684014"/>
            <a:ext cx="3194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63517" y="4920234"/>
            <a:ext cx="16129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5" b="1">
                <a:solidFill>
                  <a:srgbClr val="000082"/>
                </a:solidFill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230250"/>
            <a:ext cx="8387715" cy="627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78105" indent="457200">
              <a:lnSpc>
                <a:spcPct val="125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从图中的某个顶</a:t>
            </a:r>
            <a:r>
              <a:rPr dirty="0" sz="3600" spc="-15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3600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出发，并在访问此 顶点之</a:t>
            </a:r>
            <a:r>
              <a:rPr dirty="0" sz="3600" spc="-10">
                <a:solidFill>
                  <a:srgbClr val="000099"/>
                </a:solidFill>
                <a:latin typeface="SimSun"/>
                <a:cs typeface="SimSun"/>
              </a:rPr>
              <a:t>后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依次访</a:t>
            </a:r>
            <a:r>
              <a:rPr dirty="0" sz="3600" spc="-5">
                <a:solidFill>
                  <a:srgbClr val="0000FF"/>
                </a:solidFill>
                <a:latin typeface="SimSun"/>
                <a:cs typeface="SimSun"/>
              </a:rPr>
              <a:t>问</a:t>
            </a:r>
            <a:r>
              <a:rPr dirty="0" sz="3600" spc="-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36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的所</a:t>
            </a:r>
            <a:r>
              <a:rPr dirty="0" sz="3600" spc="-5">
                <a:solidFill>
                  <a:srgbClr val="0000FF"/>
                </a:solidFill>
                <a:latin typeface="SimSun"/>
                <a:cs typeface="SimSun"/>
              </a:rPr>
              <a:t>有</a:t>
            </a: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未被访</a:t>
            </a:r>
            <a:r>
              <a:rPr dirty="0" sz="3600" spc="5" b="1">
                <a:solidFill>
                  <a:srgbClr val="0000FF"/>
                </a:solidFill>
                <a:latin typeface="Microsoft YaHei"/>
                <a:cs typeface="Microsoft YaHei"/>
              </a:rPr>
              <a:t>问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过的 邻接</a:t>
            </a:r>
            <a:r>
              <a:rPr dirty="0" sz="3600" spc="-5">
                <a:solidFill>
                  <a:srgbClr val="0000FF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，之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后</a:t>
            </a: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按这些顶点被访问的先后次 序依次访问它们的邻接</a:t>
            </a:r>
            <a:r>
              <a:rPr dirty="0" sz="3600" spc="-5" b="1">
                <a:solidFill>
                  <a:srgbClr val="0000FF"/>
                </a:solidFill>
                <a:latin typeface="Microsoft YaHei"/>
                <a:cs typeface="Microsoft YaHei"/>
              </a:rPr>
              <a:t>点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，直至图中所有 和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3600" spc="-7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有路径相通的顶点都被访问到。</a:t>
            </a:r>
            <a:endParaRPr sz="3600">
              <a:latin typeface="SimSun"/>
              <a:cs typeface="SimSun"/>
            </a:endParaRPr>
          </a:p>
          <a:p>
            <a:pPr algn="just" marL="114300" marR="30480" indent="457200">
              <a:lnSpc>
                <a:spcPct val="120000"/>
              </a:lnSpc>
              <a:spcBef>
                <a:spcPts val="147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若此时图中尚有顶点未被访问，则另选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图中一个未曾被访问的顶点作起始点，重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复上述过程，直至图中所有顶点都被访问 到为止。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12205"/>
            <a:ext cx="5804535" cy="200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2686050" algn="l"/>
              </a:tabLst>
            </a:pPr>
            <a:r>
              <a:rPr dirty="0" sz="3600" spc="-5">
                <a:solidFill>
                  <a:srgbClr val="333399"/>
                </a:solidFill>
                <a:latin typeface="SimSun"/>
                <a:cs typeface="SimSun"/>
              </a:rPr>
              <a:t>若</a:t>
            </a:r>
            <a:r>
              <a:rPr dirty="0" sz="3200" spc="-65">
                <a:solidFill>
                  <a:srgbClr val="333399"/>
                </a:solidFill>
                <a:latin typeface="Times New Roman"/>
                <a:cs typeface="Times New Roman"/>
              </a:rPr>
              <a:t>&lt;v,</a:t>
            </a:r>
            <a:r>
              <a:rPr dirty="0" sz="3200" spc="-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99"/>
                </a:solidFill>
                <a:latin typeface="Times New Roman"/>
                <a:cs typeface="Times New Roman"/>
              </a:rPr>
              <a:t>w&gt;</a:t>
            </a:r>
            <a:r>
              <a:rPr dirty="0" sz="3200">
                <a:solidFill>
                  <a:srgbClr val="333399"/>
                </a:solidFill>
                <a:latin typeface="Symbol"/>
                <a:cs typeface="Symbol"/>
              </a:rPr>
              <a:t></a:t>
            </a:r>
            <a:r>
              <a:rPr dirty="0" sz="3200">
                <a:solidFill>
                  <a:srgbClr val="333399"/>
                </a:solidFill>
                <a:latin typeface="Times New Roman"/>
                <a:cs typeface="Times New Roman"/>
              </a:rPr>
              <a:t>VR	</a:t>
            </a:r>
            <a:r>
              <a:rPr dirty="0" sz="3600" spc="-5">
                <a:solidFill>
                  <a:srgbClr val="333399"/>
                </a:solidFill>
                <a:latin typeface="SimSun"/>
                <a:cs typeface="SimSun"/>
              </a:rPr>
              <a:t>必有</a:t>
            </a:r>
            <a:r>
              <a:rPr dirty="0" sz="3200" spc="-65">
                <a:solidFill>
                  <a:srgbClr val="333399"/>
                </a:solidFill>
                <a:latin typeface="Times New Roman"/>
                <a:cs typeface="Times New Roman"/>
              </a:rPr>
              <a:t>&lt;w,</a:t>
            </a:r>
            <a:r>
              <a:rPr dirty="0" sz="3200" spc="-1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99"/>
                </a:solidFill>
                <a:latin typeface="Times New Roman"/>
                <a:cs typeface="Times New Roman"/>
              </a:rPr>
              <a:t>v&gt;</a:t>
            </a:r>
            <a:r>
              <a:rPr dirty="0" sz="3200">
                <a:solidFill>
                  <a:srgbClr val="333399"/>
                </a:solidFill>
                <a:latin typeface="Symbol"/>
                <a:cs typeface="Symbol"/>
              </a:rPr>
              <a:t></a:t>
            </a:r>
            <a:r>
              <a:rPr dirty="0" sz="3200">
                <a:solidFill>
                  <a:srgbClr val="333399"/>
                </a:solidFill>
                <a:latin typeface="Times New Roman"/>
                <a:cs typeface="Times New Roman"/>
              </a:rPr>
              <a:t>VR</a:t>
            </a:r>
            <a:r>
              <a:rPr dirty="0" sz="3200">
                <a:solidFill>
                  <a:srgbClr val="333399"/>
                </a:solidFill>
                <a:latin typeface="SimSun"/>
                <a:cs typeface="SimSun"/>
              </a:rPr>
              <a:t>,  </a:t>
            </a:r>
            <a:r>
              <a:rPr dirty="0" sz="3600">
                <a:solidFill>
                  <a:srgbClr val="333399"/>
                </a:solidFill>
                <a:latin typeface="SimSun"/>
                <a:cs typeface="SimSun"/>
              </a:rPr>
              <a:t>则称</a:t>
            </a:r>
            <a:r>
              <a:rPr dirty="0" sz="3600" spc="-20">
                <a:solidFill>
                  <a:srgbClr val="333399"/>
                </a:solidFill>
                <a:latin typeface="SimSun"/>
                <a:cs typeface="SimSun"/>
              </a:rPr>
              <a:t> </a:t>
            </a:r>
            <a:r>
              <a:rPr dirty="0" sz="3600" spc="-50">
                <a:solidFill>
                  <a:srgbClr val="333399"/>
                </a:solidFill>
                <a:latin typeface="Times New Roman"/>
                <a:cs typeface="Times New Roman"/>
              </a:rPr>
              <a:t>(v,w)</a:t>
            </a:r>
            <a:r>
              <a:rPr dirty="0" sz="360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33399"/>
                </a:solidFill>
                <a:latin typeface="SimSun"/>
                <a:cs typeface="SimSun"/>
              </a:rPr>
              <a:t>为顶点</a:t>
            </a:r>
            <a:r>
              <a:rPr dirty="0" sz="360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dirty="0" sz="360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33399"/>
                </a:solidFill>
                <a:latin typeface="SimSun"/>
                <a:cs typeface="SimSun"/>
              </a:rPr>
              <a:t>和顶点 </a:t>
            </a:r>
            <a:r>
              <a:rPr dirty="0" sz="360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dirty="0" sz="360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33399"/>
                </a:solidFill>
                <a:latin typeface="SimSun"/>
                <a:cs typeface="SimSun"/>
              </a:rPr>
              <a:t>之间存在一</a:t>
            </a:r>
            <a:r>
              <a:rPr dirty="0" sz="3600">
                <a:solidFill>
                  <a:srgbClr val="333399"/>
                </a:solidFill>
                <a:latin typeface="SimSun"/>
                <a:cs typeface="SimSun"/>
              </a:rPr>
              <a:t>条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边</a:t>
            </a:r>
            <a:r>
              <a:rPr dirty="0" sz="3600">
                <a:solidFill>
                  <a:srgbClr val="333399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3189" y="3342513"/>
            <a:ext cx="36449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0416" y="3342513"/>
            <a:ext cx="3924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527" y="4573981"/>
            <a:ext cx="3924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0516" y="4573981"/>
            <a:ext cx="3924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1289" y="5793435"/>
            <a:ext cx="3359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1707" y="5793435"/>
            <a:ext cx="36449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51500" y="3405123"/>
            <a:ext cx="455930" cy="557530"/>
          </a:xfrm>
          <a:custGeom>
            <a:avLst/>
            <a:gdLst/>
            <a:ahLst/>
            <a:cxnLst/>
            <a:rect l="l" t="t" r="r" b="b"/>
            <a:pathLst>
              <a:path w="455929" h="557529">
                <a:moveTo>
                  <a:pt x="0" y="278638"/>
                </a:moveTo>
                <a:lnTo>
                  <a:pt x="3669" y="228576"/>
                </a:lnTo>
                <a:lnTo>
                  <a:pt x="14251" y="181448"/>
                </a:lnTo>
                <a:lnTo>
                  <a:pt x="31100" y="138044"/>
                </a:lnTo>
                <a:lnTo>
                  <a:pt x="53576" y="99152"/>
                </a:lnTo>
                <a:lnTo>
                  <a:pt x="81034" y="65561"/>
                </a:lnTo>
                <a:lnTo>
                  <a:pt x="112832" y="38062"/>
                </a:lnTo>
                <a:lnTo>
                  <a:pt x="148327" y="17442"/>
                </a:lnTo>
                <a:lnTo>
                  <a:pt x="186877" y="4492"/>
                </a:lnTo>
                <a:lnTo>
                  <a:pt x="227837" y="0"/>
                </a:lnTo>
                <a:lnTo>
                  <a:pt x="268765" y="4492"/>
                </a:lnTo>
                <a:lnTo>
                  <a:pt x="307297" y="17442"/>
                </a:lnTo>
                <a:lnTo>
                  <a:pt x="342787" y="38062"/>
                </a:lnTo>
                <a:lnTo>
                  <a:pt x="374589" y="65561"/>
                </a:lnTo>
                <a:lnTo>
                  <a:pt x="402057" y="99152"/>
                </a:lnTo>
                <a:lnTo>
                  <a:pt x="424546" y="138044"/>
                </a:lnTo>
                <a:lnTo>
                  <a:pt x="441410" y="181448"/>
                </a:lnTo>
                <a:lnTo>
                  <a:pt x="452001" y="228576"/>
                </a:lnTo>
                <a:lnTo>
                  <a:pt x="455675" y="278638"/>
                </a:lnTo>
                <a:lnTo>
                  <a:pt x="452001" y="328733"/>
                </a:lnTo>
                <a:lnTo>
                  <a:pt x="441410" y="375878"/>
                </a:lnTo>
                <a:lnTo>
                  <a:pt x="424546" y="419288"/>
                </a:lnTo>
                <a:lnTo>
                  <a:pt x="402057" y="458175"/>
                </a:lnTo>
                <a:lnTo>
                  <a:pt x="374589" y="491755"/>
                </a:lnTo>
                <a:lnTo>
                  <a:pt x="342787" y="519241"/>
                </a:lnTo>
                <a:lnTo>
                  <a:pt x="307297" y="539847"/>
                </a:lnTo>
                <a:lnTo>
                  <a:pt x="268765" y="552787"/>
                </a:lnTo>
                <a:lnTo>
                  <a:pt x="227837" y="557276"/>
                </a:lnTo>
                <a:lnTo>
                  <a:pt x="186877" y="552787"/>
                </a:lnTo>
                <a:lnTo>
                  <a:pt x="148327" y="539847"/>
                </a:lnTo>
                <a:lnTo>
                  <a:pt x="112832" y="519241"/>
                </a:lnTo>
                <a:lnTo>
                  <a:pt x="81034" y="491755"/>
                </a:lnTo>
                <a:lnTo>
                  <a:pt x="53576" y="458175"/>
                </a:lnTo>
                <a:lnTo>
                  <a:pt x="31100" y="419288"/>
                </a:lnTo>
                <a:lnTo>
                  <a:pt x="14251" y="375878"/>
                </a:lnTo>
                <a:lnTo>
                  <a:pt x="3669" y="328733"/>
                </a:lnTo>
                <a:lnTo>
                  <a:pt x="0" y="278638"/>
                </a:lnTo>
                <a:close/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50176" y="3405123"/>
            <a:ext cx="455930" cy="481330"/>
          </a:xfrm>
          <a:custGeom>
            <a:avLst/>
            <a:gdLst/>
            <a:ahLst/>
            <a:cxnLst/>
            <a:rect l="l" t="t" r="r" b="b"/>
            <a:pathLst>
              <a:path w="455929" h="481329">
                <a:moveTo>
                  <a:pt x="0" y="240537"/>
                </a:moveTo>
                <a:lnTo>
                  <a:pt x="4627" y="192062"/>
                </a:lnTo>
                <a:lnTo>
                  <a:pt x="17899" y="146911"/>
                </a:lnTo>
                <a:lnTo>
                  <a:pt x="38897" y="106052"/>
                </a:lnTo>
                <a:lnTo>
                  <a:pt x="66706" y="70453"/>
                </a:lnTo>
                <a:lnTo>
                  <a:pt x="100409" y="41081"/>
                </a:lnTo>
                <a:lnTo>
                  <a:pt x="139088" y="18903"/>
                </a:lnTo>
                <a:lnTo>
                  <a:pt x="181828" y="4887"/>
                </a:lnTo>
                <a:lnTo>
                  <a:pt x="227710" y="0"/>
                </a:lnTo>
                <a:lnTo>
                  <a:pt x="273635" y="4887"/>
                </a:lnTo>
                <a:lnTo>
                  <a:pt x="316406" y="18903"/>
                </a:lnTo>
                <a:lnTo>
                  <a:pt x="355108" y="41081"/>
                </a:lnTo>
                <a:lnTo>
                  <a:pt x="388826" y="70453"/>
                </a:lnTo>
                <a:lnTo>
                  <a:pt x="416644" y="106052"/>
                </a:lnTo>
                <a:lnTo>
                  <a:pt x="437647" y="146911"/>
                </a:lnTo>
                <a:lnTo>
                  <a:pt x="450921" y="192062"/>
                </a:lnTo>
                <a:lnTo>
                  <a:pt x="455549" y="240537"/>
                </a:lnTo>
                <a:lnTo>
                  <a:pt x="450921" y="289013"/>
                </a:lnTo>
                <a:lnTo>
                  <a:pt x="437647" y="334164"/>
                </a:lnTo>
                <a:lnTo>
                  <a:pt x="416644" y="375023"/>
                </a:lnTo>
                <a:lnTo>
                  <a:pt x="388826" y="410622"/>
                </a:lnTo>
                <a:lnTo>
                  <a:pt x="355108" y="439994"/>
                </a:lnTo>
                <a:lnTo>
                  <a:pt x="316406" y="462172"/>
                </a:lnTo>
                <a:lnTo>
                  <a:pt x="273635" y="476188"/>
                </a:lnTo>
                <a:lnTo>
                  <a:pt x="227710" y="481075"/>
                </a:lnTo>
                <a:lnTo>
                  <a:pt x="181828" y="476188"/>
                </a:lnTo>
                <a:lnTo>
                  <a:pt x="139088" y="462172"/>
                </a:lnTo>
                <a:lnTo>
                  <a:pt x="100409" y="439994"/>
                </a:lnTo>
                <a:lnTo>
                  <a:pt x="66706" y="410622"/>
                </a:lnTo>
                <a:lnTo>
                  <a:pt x="38897" y="375023"/>
                </a:lnTo>
                <a:lnTo>
                  <a:pt x="17899" y="334164"/>
                </a:lnTo>
                <a:lnTo>
                  <a:pt x="4627" y="289013"/>
                </a:lnTo>
                <a:lnTo>
                  <a:pt x="0" y="240537"/>
                </a:lnTo>
                <a:close/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60900" y="4648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5"/>
                </a:lnTo>
                <a:lnTo>
                  <a:pt x="100440" y="45541"/>
                </a:lnTo>
                <a:lnTo>
                  <a:pt x="139142" y="20955"/>
                </a:lnTo>
                <a:lnTo>
                  <a:pt x="181913" y="5417"/>
                </a:lnTo>
                <a:lnTo>
                  <a:pt x="227837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4"/>
                </a:lnTo>
                <a:lnTo>
                  <a:pt x="355179" y="487858"/>
                </a:lnTo>
                <a:lnTo>
                  <a:pt x="316480" y="512444"/>
                </a:lnTo>
                <a:lnTo>
                  <a:pt x="273726" y="527982"/>
                </a:lnTo>
                <a:lnTo>
                  <a:pt x="227837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51500" y="5867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50"/>
                </a:lnTo>
                <a:lnTo>
                  <a:pt x="17901" y="162888"/>
                </a:lnTo>
                <a:lnTo>
                  <a:pt x="38904" y="117585"/>
                </a:lnTo>
                <a:lnTo>
                  <a:pt x="66722" y="78114"/>
                </a:lnTo>
                <a:lnTo>
                  <a:pt x="100440" y="45548"/>
                </a:lnTo>
                <a:lnTo>
                  <a:pt x="139142" y="20958"/>
                </a:lnTo>
                <a:lnTo>
                  <a:pt x="181913" y="5418"/>
                </a:lnTo>
                <a:lnTo>
                  <a:pt x="227837" y="0"/>
                </a:lnTo>
                <a:lnTo>
                  <a:pt x="273726" y="5418"/>
                </a:lnTo>
                <a:lnTo>
                  <a:pt x="316480" y="20958"/>
                </a:lnTo>
                <a:lnTo>
                  <a:pt x="355179" y="45548"/>
                </a:lnTo>
                <a:lnTo>
                  <a:pt x="388905" y="78114"/>
                </a:lnTo>
                <a:lnTo>
                  <a:pt x="416738" y="117585"/>
                </a:lnTo>
                <a:lnTo>
                  <a:pt x="437757" y="162888"/>
                </a:lnTo>
                <a:lnTo>
                  <a:pt x="451042" y="212950"/>
                </a:lnTo>
                <a:lnTo>
                  <a:pt x="455675" y="266700"/>
                </a:lnTo>
                <a:lnTo>
                  <a:pt x="451042" y="320449"/>
                </a:lnTo>
                <a:lnTo>
                  <a:pt x="437757" y="370511"/>
                </a:lnTo>
                <a:lnTo>
                  <a:pt x="416738" y="415814"/>
                </a:lnTo>
                <a:lnTo>
                  <a:pt x="388905" y="455285"/>
                </a:lnTo>
                <a:lnTo>
                  <a:pt x="355179" y="487851"/>
                </a:lnTo>
                <a:lnTo>
                  <a:pt x="316480" y="512441"/>
                </a:lnTo>
                <a:lnTo>
                  <a:pt x="273726" y="527981"/>
                </a:lnTo>
                <a:lnTo>
                  <a:pt x="227837" y="533400"/>
                </a:lnTo>
                <a:lnTo>
                  <a:pt x="181913" y="527981"/>
                </a:lnTo>
                <a:lnTo>
                  <a:pt x="139142" y="512441"/>
                </a:lnTo>
                <a:lnTo>
                  <a:pt x="100440" y="487851"/>
                </a:lnTo>
                <a:lnTo>
                  <a:pt x="66722" y="455285"/>
                </a:lnTo>
                <a:lnTo>
                  <a:pt x="38904" y="415814"/>
                </a:lnTo>
                <a:lnTo>
                  <a:pt x="17901" y="370511"/>
                </a:lnTo>
                <a:lnTo>
                  <a:pt x="4627" y="320449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51700" y="5867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50"/>
                </a:lnTo>
                <a:lnTo>
                  <a:pt x="17901" y="162888"/>
                </a:lnTo>
                <a:lnTo>
                  <a:pt x="38904" y="117585"/>
                </a:lnTo>
                <a:lnTo>
                  <a:pt x="66722" y="78114"/>
                </a:lnTo>
                <a:lnTo>
                  <a:pt x="100440" y="45548"/>
                </a:lnTo>
                <a:lnTo>
                  <a:pt x="139142" y="20958"/>
                </a:lnTo>
                <a:lnTo>
                  <a:pt x="181913" y="5418"/>
                </a:lnTo>
                <a:lnTo>
                  <a:pt x="227838" y="0"/>
                </a:lnTo>
                <a:lnTo>
                  <a:pt x="273726" y="5418"/>
                </a:lnTo>
                <a:lnTo>
                  <a:pt x="316480" y="20958"/>
                </a:lnTo>
                <a:lnTo>
                  <a:pt x="355179" y="45548"/>
                </a:lnTo>
                <a:lnTo>
                  <a:pt x="388905" y="78114"/>
                </a:lnTo>
                <a:lnTo>
                  <a:pt x="416738" y="117585"/>
                </a:lnTo>
                <a:lnTo>
                  <a:pt x="437757" y="162888"/>
                </a:lnTo>
                <a:lnTo>
                  <a:pt x="451042" y="212950"/>
                </a:lnTo>
                <a:lnTo>
                  <a:pt x="455675" y="266700"/>
                </a:lnTo>
                <a:lnTo>
                  <a:pt x="451042" y="320449"/>
                </a:lnTo>
                <a:lnTo>
                  <a:pt x="437757" y="370511"/>
                </a:lnTo>
                <a:lnTo>
                  <a:pt x="416738" y="415814"/>
                </a:lnTo>
                <a:lnTo>
                  <a:pt x="388905" y="455285"/>
                </a:lnTo>
                <a:lnTo>
                  <a:pt x="355179" y="487851"/>
                </a:lnTo>
                <a:lnTo>
                  <a:pt x="316480" y="512441"/>
                </a:lnTo>
                <a:lnTo>
                  <a:pt x="273726" y="527981"/>
                </a:lnTo>
                <a:lnTo>
                  <a:pt x="227838" y="533400"/>
                </a:lnTo>
                <a:lnTo>
                  <a:pt x="181913" y="527981"/>
                </a:lnTo>
                <a:lnTo>
                  <a:pt x="139142" y="512441"/>
                </a:lnTo>
                <a:lnTo>
                  <a:pt x="100440" y="487851"/>
                </a:lnTo>
                <a:lnTo>
                  <a:pt x="66722" y="455285"/>
                </a:lnTo>
                <a:lnTo>
                  <a:pt x="38904" y="415814"/>
                </a:lnTo>
                <a:lnTo>
                  <a:pt x="17901" y="370511"/>
                </a:lnTo>
                <a:lnTo>
                  <a:pt x="4627" y="320449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88376" y="4648200"/>
            <a:ext cx="455930" cy="481330"/>
          </a:xfrm>
          <a:custGeom>
            <a:avLst/>
            <a:gdLst/>
            <a:ahLst/>
            <a:cxnLst/>
            <a:rect l="l" t="t" r="r" b="b"/>
            <a:pathLst>
              <a:path w="455929" h="481329">
                <a:moveTo>
                  <a:pt x="0" y="240537"/>
                </a:moveTo>
                <a:lnTo>
                  <a:pt x="4627" y="192062"/>
                </a:lnTo>
                <a:lnTo>
                  <a:pt x="17899" y="146911"/>
                </a:lnTo>
                <a:lnTo>
                  <a:pt x="38897" y="106052"/>
                </a:lnTo>
                <a:lnTo>
                  <a:pt x="66706" y="70453"/>
                </a:lnTo>
                <a:lnTo>
                  <a:pt x="100409" y="41081"/>
                </a:lnTo>
                <a:lnTo>
                  <a:pt x="139088" y="18903"/>
                </a:lnTo>
                <a:lnTo>
                  <a:pt x="181828" y="4887"/>
                </a:lnTo>
                <a:lnTo>
                  <a:pt x="227710" y="0"/>
                </a:lnTo>
                <a:lnTo>
                  <a:pt x="273635" y="4887"/>
                </a:lnTo>
                <a:lnTo>
                  <a:pt x="316406" y="18903"/>
                </a:lnTo>
                <a:lnTo>
                  <a:pt x="355108" y="41081"/>
                </a:lnTo>
                <a:lnTo>
                  <a:pt x="388826" y="70453"/>
                </a:lnTo>
                <a:lnTo>
                  <a:pt x="416644" y="106052"/>
                </a:lnTo>
                <a:lnTo>
                  <a:pt x="437647" y="146911"/>
                </a:lnTo>
                <a:lnTo>
                  <a:pt x="450921" y="192062"/>
                </a:lnTo>
                <a:lnTo>
                  <a:pt x="455549" y="240537"/>
                </a:lnTo>
                <a:lnTo>
                  <a:pt x="450921" y="289013"/>
                </a:lnTo>
                <a:lnTo>
                  <a:pt x="437647" y="334164"/>
                </a:lnTo>
                <a:lnTo>
                  <a:pt x="416644" y="375023"/>
                </a:lnTo>
                <a:lnTo>
                  <a:pt x="388826" y="410622"/>
                </a:lnTo>
                <a:lnTo>
                  <a:pt x="355108" y="439994"/>
                </a:lnTo>
                <a:lnTo>
                  <a:pt x="316406" y="462172"/>
                </a:lnTo>
                <a:lnTo>
                  <a:pt x="273635" y="476188"/>
                </a:lnTo>
                <a:lnTo>
                  <a:pt x="227710" y="481075"/>
                </a:lnTo>
                <a:lnTo>
                  <a:pt x="181828" y="476188"/>
                </a:lnTo>
                <a:lnTo>
                  <a:pt x="139088" y="462172"/>
                </a:lnTo>
                <a:lnTo>
                  <a:pt x="100409" y="439994"/>
                </a:lnTo>
                <a:lnTo>
                  <a:pt x="66706" y="410622"/>
                </a:lnTo>
                <a:lnTo>
                  <a:pt x="38897" y="375023"/>
                </a:lnTo>
                <a:lnTo>
                  <a:pt x="17899" y="334164"/>
                </a:lnTo>
                <a:lnTo>
                  <a:pt x="4627" y="289013"/>
                </a:lnTo>
                <a:lnTo>
                  <a:pt x="0" y="240537"/>
                </a:lnTo>
                <a:close/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87976" y="3733800"/>
            <a:ext cx="762000" cy="914400"/>
          </a:xfrm>
          <a:custGeom>
            <a:avLst/>
            <a:gdLst/>
            <a:ahLst/>
            <a:cxnLst/>
            <a:rect l="l" t="t" r="r" b="b"/>
            <a:pathLst>
              <a:path w="762000" h="914400">
                <a:moveTo>
                  <a:pt x="76200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08700" y="3657600"/>
            <a:ext cx="1370330" cy="2209800"/>
          </a:xfrm>
          <a:custGeom>
            <a:avLst/>
            <a:gdLst/>
            <a:ahLst/>
            <a:cxnLst/>
            <a:rect l="l" t="t" r="r" b="b"/>
            <a:pathLst>
              <a:path w="1370329" h="2209800">
                <a:moveTo>
                  <a:pt x="0" y="0"/>
                </a:moveTo>
                <a:lnTo>
                  <a:pt x="1370076" y="2209800"/>
                </a:lnTo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18100" y="4953000"/>
            <a:ext cx="2360930" cy="914400"/>
          </a:xfrm>
          <a:custGeom>
            <a:avLst/>
            <a:gdLst/>
            <a:ahLst/>
            <a:cxnLst/>
            <a:rect l="l" t="t" r="r" b="b"/>
            <a:pathLst>
              <a:path w="2360929" h="914400">
                <a:moveTo>
                  <a:pt x="0" y="0"/>
                </a:moveTo>
                <a:lnTo>
                  <a:pt x="2360676" y="914400"/>
                </a:lnTo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19800" y="3733800"/>
            <a:ext cx="1230630" cy="2209800"/>
          </a:xfrm>
          <a:custGeom>
            <a:avLst/>
            <a:gdLst/>
            <a:ahLst/>
            <a:cxnLst/>
            <a:rect l="l" t="t" r="r" b="b"/>
            <a:pathLst>
              <a:path w="1230629" h="2209800">
                <a:moveTo>
                  <a:pt x="1230376" y="0"/>
                </a:moveTo>
                <a:lnTo>
                  <a:pt x="0" y="2209800"/>
                </a:lnTo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07376" y="3657600"/>
            <a:ext cx="609600" cy="990600"/>
          </a:xfrm>
          <a:custGeom>
            <a:avLst/>
            <a:gdLst/>
            <a:ahLst/>
            <a:cxnLst/>
            <a:rect l="l" t="t" r="r" b="b"/>
            <a:pathLst>
              <a:path w="609600" h="990600">
                <a:moveTo>
                  <a:pt x="0" y="0"/>
                </a:moveTo>
                <a:lnTo>
                  <a:pt x="609600" y="990600"/>
                </a:lnTo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96000" y="4953000"/>
            <a:ext cx="1992630" cy="990600"/>
          </a:xfrm>
          <a:custGeom>
            <a:avLst/>
            <a:gdLst/>
            <a:ahLst/>
            <a:cxnLst/>
            <a:rect l="l" t="t" r="r" b="b"/>
            <a:pathLst>
              <a:path w="1992629" h="990600">
                <a:moveTo>
                  <a:pt x="1992376" y="0"/>
                </a:moveTo>
                <a:lnTo>
                  <a:pt x="0" y="990600"/>
                </a:lnTo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78576" y="3938523"/>
            <a:ext cx="1905" cy="1929130"/>
          </a:xfrm>
          <a:custGeom>
            <a:avLst/>
            <a:gdLst/>
            <a:ahLst/>
            <a:cxnLst/>
            <a:rect l="l" t="t" r="r" b="b"/>
            <a:pathLst>
              <a:path w="1904" h="1929129">
                <a:moveTo>
                  <a:pt x="1524" y="0"/>
                </a:moveTo>
                <a:lnTo>
                  <a:pt x="0" y="1928876"/>
                </a:lnTo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556629" y="120243"/>
            <a:ext cx="2466975" cy="184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20400"/>
              </a:lnSpc>
              <a:spcBef>
                <a:spcPts val="85"/>
              </a:spcBef>
            </a:pP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由顶点集和边 集构成的图称 </a:t>
            </a:r>
            <a:r>
              <a:rPr dirty="0" sz="3200" spc="15">
                <a:solidFill>
                  <a:srgbClr val="000099"/>
                </a:solidFill>
                <a:latin typeface="SimSun"/>
                <a:cs typeface="SimSun"/>
              </a:rPr>
              <a:t>作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无</a:t>
            </a:r>
            <a:r>
              <a:rPr dirty="0" sz="3600" b="1">
                <a:solidFill>
                  <a:srgbClr val="800000"/>
                </a:solidFill>
                <a:latin typeface="Microsoft YaHei"/>
                <a:cs typeface="Microsoft YaHei"/>
              </a:rPr>
              <a:t>向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图</a:t>
            </a:r>
            <a:r>
              <a:rPr dirty="0" sz="3200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539" y="2621152"/>
            <a:ext cx="4201795" cy="3311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5000"/>
              </a:lnSpc>
              <a:spcBef>
                <a:spcPts val="100"/>
              </a:spcBef>
            </a:pP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例如:</a:t>
            </a:r>
            <a:r>
              <a:rPr dirty="0" sz="3600" spc="-925">
                <a:solidFill>
                  <a:srgbClr val="800000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r>
              <a:rPr dirty="0" baseline="-20833" sz="360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=(V</a:t>
            </a:r>
            <a:r>
              <a:rPr dirty="0" baseline="-20833" sz="360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,VR</a:t>
            </a:r>
            <a:r>
              <a:rPr dirty="0" baseline="-20833" sz="360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)  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3600" spc="-7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={A, </a:t>
            </a:r>
            <a:r>
              <a:rPr dirty="0" sz="3600" spc="-10">
                <a:solidFill>
                  <a:srgbClr val="800000"/>
                </a:solidFill>
                <a:latin typeface="Times New Roman"/>
                <a:cs typeface="Times New Roman"/>
              </a:rPr>
              <a:t>B,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C, 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D,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E,</a:t>
            </a:r>
            <a:r>
              <a:rPr dirty="0" sz="3600" spc="-3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F} 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VR</a:t>
            </a:r>
            <a:r>
              <a:rPr dirty="0" baseline="-20833" sz="360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={</a:t>
            </a: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&lt;A,B&gt;,</a:t>
            </a:r>
            <a:r>
              <a:rPr dirty="0" sz="3200" spc="-6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&lt;A,E&gt;,</a:t>
            </a:r>
            <a:endParaRPr sz="3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1030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&lt;B,E&gt;, &lt;C,D&gt;,</a:t>
            </a:r>
            <a:r>
              <a:rPr dirty="0" sz="3200" spc="-8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&lt;D,F&gt;,</a:t>
            </a:r>
            <a:endParaRPr sz="3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955"/>
              </a:spcBef>
            </a:pP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&lt;B,F&gt;, &lt;C,F&gt;</a:t>
            </a:r>
            <a:r>
              <a:rPr dirty="0" sz="3200" spc="-5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800000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" y="20826"/>
            <a:ext cx="8328659" cy="2038350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4000" b="1">
                <a:solidFill>
                  <a:srgbClr val="000099"/>
                </a:solidFill>
                <a:latin typeface="Times New Roman"/>
                <a:cs typeface="Times New Roman"/>
              </a:rPr>
              <a:t>void </a:t>
            </a:r>
            <a:r>
              <a:rPr dirty="0" sz="4000" spc="-10">
                <a:solidFill>
                  <a:srgbClr val="000099"/>
                </a:solidFill>
                <a:latin typeface="Times New Roman"/>
                <a:cs typeface="Times New Roman"/>
              </a:rPr>
              <a:t>BFSTraverse(Graph</a:t>
            </a:r>
            <a:r>
              <a:rPr dirty="0" sz="4000" spc="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G,</a:t>
            </a:r>
            <a:endParaRPr sz="4000">
              <a:latin typeface="Times New Roman"/>
              <a:cs typeface="Times New Roman"/>
            </a:endParaRPr>
          </a:p>
          <a:p>
            <a:pPr marL="291465" marR="5080" indent="3302635">
              <a:lnSpc>
                <a:spcPts val="5280"/>
              </a:lnSpc>
              <a:spcBef>
                <a:spcPts val="259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Status </a:t>
            </a:r>
            <a:r>
              <a:rPr dirty="0" sz="4000" spc="-25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4000" spc="-25" b="1">
                <a:solidFill>
                  <a:srgbClr val="000099"/>
                </a:solidFill>
                <a:latin typeface="Times New Roman"/>
                <a:cs typeface="Times New Roman"/>
              </a:rPr>
              <a:t>*</a:t>
            </a:r>
            <a:r>
              <a:rPr dirty="0" sz="4000" spc="-25">
                <a:solidFill>
                  <a:srgbClr val="000099"/>
                </a:solidFill>
                <a:latin typeface="Times New Roman"/>
                <a:cs typeface="Times New Roman"/>
              </a:rPr>
              <a:t>Visit)</a:t>
            </a:r>
            <a:r>
              <a:rPr dirty="0" sz="4000" spc="-25" b="1">
                <a:solidFill>
                  <a:srgbClr val="000099"/>
                </a:solidFill>
                <a:latin typeface="Times New Roman"/>
                <a:cs typeface="Times New Roman"/>
              </a:rPr>
              <a:t>(int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v))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{  for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(v=0; v&lt;G.vexnum;</a:t>
            </a:r>
            <a:r>
              <a:rPr dirty="0" sz="4000" spc="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++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36" y="2094737"/>
            <a:ext cx="79616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95165" algn="l"/>
              </a:tabLst>
            </a:pP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vi</a:t>
            </a:r>
            <a:r>
              <a:rPr dirty="0" sz="4000" spc="5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it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d[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]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4000" spc="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310" b="1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ALS</a:t>
            </a:r>
            <a:r>
              <a:rPr dirty="0" sz="4000" spc="-15" b="1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;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初始化访问标志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65247"/>
            <a:ext cx="29032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00FF"/>
                </a:solidFill>
                <a:latin typeface="Times New Roman"/>
                <a:cs typeface="Times New Roman"/>
              </a:rPr>
              <a:t>Ini</a:t>
            </a:r>
            <a:r>
              <a:rPr dirty="0" sz="4000" spc="5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4000" spc="-5">
                <a:solidFill>
                  <a:srgbClr val="0000FF"/>
                </a:solidFill>
                <a:latin typeface="Times New Roman"/>
                <a:cs typeface="Times New Roman"/>
              </a:rPr>
              <a:t>Queue(Q);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5427" y="2815539"/>
            <a:ext cx="39255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6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置空的辅助队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列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Q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436111"/>
            <a:ext cx="648335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73300" algn="l"/>
                <a:tab pos="5340985" algn="l"/>
              </a:tabLst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for</a:t>
            </a:r>
            <a:r>
              <a:rPr dirty="0" sz="4000" spc="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 v=0;	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v&lt;G.vexnum;	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++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4000" spc="-8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8596" y="4156913"/>
            <a:ext cx="25660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600" spc="-5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600" spc="-4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尚未访问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448" y="5386551"/>
            <a:ext cx="3420745" cy="13671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65430">
              <a:lnSpc>
                <a:spcPct val="100000"/>
              </a:lnSpc>
              <a:spcBef>
                <a:spcPts val="580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}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4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20">
                <a:solidFill>
                  <a:srgbClr val="000099"/>
                </a:solidFill>
                <a:latin typeface="Times New Roman"/>
                <a:cs typeface="Times New Roman"/>
              </a:rPr>
              <a:t>BFSTraverse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3928165"/>
            <a:ext cx="3378200" cy="1600835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if 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( </a:t>
            </a:r>
            <a:r>
              <a:rPr dirty="0" sz="4000" b="1">
                <a:solidFill>
                  <a:srgbClr val="0000FF"/>
                </a:solidFill>
                <a:latin typeface="Times New Roman"/>
                <a:cs typeface="Times New Roman"/>
              </a:rPr>
              <a:t>!</a:t>
            </a:r>
            <a:r>
              <a:rPr dirty="0" sz="4000">
                <a:solidFill>
                  <a:srgbClr val="0000FF"/>
                </a:solidFill>
                <a:latin typeface="Times New Roman"/>
                <a:cs typeface="Times New Roman"/>
              </a:rPr>
              <a:t>visited[v]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r>
              <a:rPr dirty="0" sz="4000" spc="-4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4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400"/>
              </a:spcBef>
            </a:pPr>
            <a:r>
              <a:rPr dirty="0" sz="4000" spc="-5" b="1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r>
              <a:rPr dirty="0" sz="400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344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820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820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344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74091"/>
            <a:ext cx="7550150" cy="217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96950">
              <a:lnSpc>
                <a:spcPct val="110000"/>
              </a:lnSpc>
              <a:spcBef>
                <a:spcPts val="100"/>
              </a:spcBef>
              <a:tabLst>
                <a:tab pos="3440429" algn="l"/>
                <a:tab pos="3929379" algn="l"/>
                <a:tab pos="4356100" algn="l"/>
                <a:tab pos="5200015" algn="l"/>
              </a:tabLst>
            </a:pPr>
            <a:r>
              <a:rPr dirty="0" sz="3200">
                <a:solidFill>
                  <a:srgbClr val="993300"/>
                </a:solidFill>
                <a:latin typeface="Times New Roman"/>
                <a:cs typeface="Times New Roman"/>
              </a:rPr>
              <a:t>visited[v]</a:t>
            </a:r>
            <a:r>
              <a:rPr dirty="0" sz="3200" spc="-2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993300"/>
                </a:solidFill>
                <a:latin typeface="Times New Roman"/>
                <a:cs typeface="Times New Roman"/>
              </a:rPr>
              <a:t>= </a:t>
            </a:r>
            <a:r>
              <a:rPr dirty="0" sz="3200" b="1">
                <a:solidFill>
                  <a:srgbClr val="993300"/>
                </a:solidFill>
                <a:latin typeface="Times New Roman"/>
                <a:cs typeface="Times New Roman"/>
              </a:rPr>
              <a:t>TRUE</a:t>
            </a:r>
            <a:r>
              <a:rPr dirty="0" sz="3200">
                <a:solidFill>
                  <a:srgbClr val="993300"/>
                </a:solidFill>
                <a:latin typeface="Times New Roman"/>
                <a:cs typeface="Times New Roman"/>
              </a:rPr>
              <a:t>;	</a:t>
            </a:r>
            <a:r>
              <a:rPr dirty="0" sz="3200" spc="-20">
                <a:solidFill>
                  <a:srgbClr val="993300"/>
                </a:solidFill>
                <a:latin typeface="Times New Roman"/>
                <a:cs typeface="Times New Roman"/>
              </a:rPr>
              <a:t>Visit(v);	</a:t>
            </a:r>
            <a:r>
              <a:rPr dirty="0" sz="3200">
                <a:solidFill>
                  <a:srgbClr val="993300"/>
                </a:solidFill>
                <a:latin typeface="Times New Roman"/>
                <a:cs typeface="Times New Roman"/>
              </a:rPr>
              <a:t>//</a:t>
            </a:r>
            <a:r>
              <a:rPr dirty="0" sz="3200" spc="-95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993300"/>
                </a:solidFill>
                <a:latin typeface="SimSun"/>
                <a:cs typeface="SimSun"/>
              </a:rPr>
              <a:t>访问</a:t>
            </a:r>
            <a:r>
              <a:rPr dirty="0" sz="3200">
                <a:solidFill>
                  <a:srgbClr val="993300"/>
                </a:solidFill>
                <a:latin typeface="Times New Roman"/>
                <a:cs typeface="Times New Roman"/>
              </a:rPr>
              <a:t>u  EnQueue(Q,</a:t>
            </a:r>
            <a:r>
              <a:rPr dirty="0" sz="3200" spc="-4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993300"/>
                </a:solidFill>
                <a:latin typeface="Times New Roman"/>
                <a:cs typeface="Times New Roman"/>
              </a:rPr>
              <a:t>v);		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200" spc="-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200" spc="10">
                <a:solidFill>
                  <a:srgbClr val="000099"/>
                </a:solidFill>
                <a:latin typeface="SimSun"/>
                <a:cs typeface="SimSun"/>
              </a:rPr>
              <a:t>入队列 </a:t>
            </a:r>
            <a:r>
              <a:rPr dirty="0" sz="3200" spc="-5" b="1">
                <a:solidFill>
                  <a:srgbClr val="000099"/>
                </a:solidFill>
                <a:latin typeface="Times New Roman"/>
                <a:cs typeface="Times New Roman"/>
              </a:rPr>
              <a:t>while</a:t>
            </a:r>
            <a:r>
              <a:rPr dirty="0" sz="3200" spc="1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!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QueueEmpty(Q))	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380"/>
              </a:spcBef>
              <a:tabLst>
                <a:tab pos="3341370" algn="l"/>
              </a:tabLst>
            </a:pPr>
            <a:r>
              <a:rPr dirty="0" sz="3200">
                <a:solidFill>
                  <a:srgbClr val="0000FF"/>
                </a:solidFill>
                <a:latin typeface="Times New Roman"/>
                <a:cs typeface="Times New Roman"/>
              </a:rPr>
              <a:t>DeQueue(Q,</a:t>
            </a:r>
            <a:r>
              <a:rPr dirty="0" sz="32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FF"/>
                </a:solidFill>
                <a:latin typeface="Times New Roman"/>
                <a:cs typeface="Times New Roman"/>
              </a:rPr>
              <a:t>u);	//</a:t>
            </a:r>
            <a:r>
              <a:rPr dirty="0" sz="32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00FF"/>
                </a:solidFill>
                <a:latin typeface="SimSun"/>
                <a:cs typeface="SimSun"/>
              </a:rPr>
              <a:t>队头</a:t>
            </a:r>
            <a:r>
              <a:rPr dirty="0" sz="3200">
                <a:solidFill>
                  <a:srgbClr val="0000FF"/>
                </a:solidFill>
                <a:latin typeface="SimSun"/>
                <a:cs typeface="SimSun"/>
              </a:rPr>
              <a:t>元素</a:t>
            </a:r>
            <a:r>
              <a:rPr dirty="0" sz="3200" spc="-15">
                <a:solidFill>
                  <a:srgbClr val="0000FF"/>
                </a:solidFill>
                <a:latin typeface="SimSun"/>
                <a:cs typeface="SimSun"/>
              </a:rPr>
              <a:t>出</a:t>
            </a:r>
            <a:r>
              <a:rPr dirty="0" sz="3200">
                <a:solidFill>
                  <a:srgbClr val="0000FF"/>
                </a:solidFill>
                <a:latin typeface="SimSun"/>
                <a:cs typeface="SimSun"/>
              </a:rPr>
              <a:t>队并</a:t>
            </a:r>
            <a:r>
              <a:rPr dirty="0" sz="3200" spc="-15">
                <a:solidFill>
                  <a:srgbClr val="0000FF"/>
                </a:solidFill>
                <a:latin typeface="SimSun"/>
                <a:cs typeface="SimSun"/>
              </a:rPr>
              <a:t>置</a:t>
            </a:r>
            <a:r>
              <a:rPr dirty="0" sz="3200" spc="10">
                <a:solidFill>
                  <a:srgbClr val="0000FF"/>
                </a:solidFill>
                <a:latin typeface="SimSun"/>
                <a:cs typeface="SimSun"/>
              </a:rPr>
              <a:t>为</a:t>
            </a:r>
            <a:r>
              <a:rPr dirty="0" sz="320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320238"/>
            <a:ext cx="6748780" cy="217233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3200" spc="-15" b="1">
                <a:solidFill>
                  <a:srgbClr val="0000FF"/>
                </a:solidFill>
                <a:latin typeface="Times New Roman"/>
                <a:cs typeface="Times New Roman"/>
              </a:rPr>
              <a:t>for(w=FirstAdjVex(G, </a:t>
            </a: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u);</a:t>
            </a:r>
            <a:r>
              <a:rPr dirty="0" sz="3200" spc="-6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w!=0;</a:t>
            </a:r>
            <a:endParaRPr sz="3200">
              <a:latin typeface="Times New Roman"/>
              <a:cs typeface="Times New Roman"/>
            </a:endParaRPr>
          </a:p>
          <a:p>
            <a:pPr marL="622300" marR="5080" indent="2032000">
              <a:lnSpc>
                <a:spcPct val="110000"/>
              </a:lnSpc>
              <a:tabLst>
                <a:tab pos="3431540" algn="l"/>
              </a:tabLst>
            </a:pP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w=Ne</a:t>
            </a:r>
            <a:r>
              <a:rPr dirty="0" sz="3200" spc="10" b="1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tAdj</a:t>
            </a:r>
            <a:r>
              <a:rPr dirty="0" sz="3200" spc="-290" b="1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ex</a:t>
            </a:r>
            <a:r>
              <a:rPr dirty="0" sz="3200" spc="-15" b="1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G,</a:t>
            </a:r>
            <a:r>
              <a:rPr dirty="0" sz="3200" spc="-10" b="1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,w))  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if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32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!</a:t>
            </a:r>
            <a:r>
              <a:rPr dirty="0" sz="3200" spc="1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visited[w])	{</a:t>
            </a:r>
            <a:endParaRPr sz="3200">
              <a:latin typeface="Times New Roman"/>
              <a:cs typeface="Times New Roman"/>
            </a:endParaRPr>
          </a:p>
          <a:p>
            <a:pPr marL="1434465">
              <a:lnSpc>
                <a:spcPct val="100000"/>
              </a:lnSpc>
              <a:spcBef>
                <a:spcPts val="385"/>
              </a:spcBef>
              <a:tabLst>
                <a:tab pos="4954270" algn="l"/>
              </a:tabLst>
            </a:pPr>
            <a:r>
              <a:rPr dirty="0" sz="3200">
                <a:solidFill>
                  <a:srgbClr val="993300"/>
                </a:solidFill>
                <a:latin typeface="Times New Roman"/>
                <a:cs typeface="Times New Roman"/>
              </a:rPr>
              <a:t>visited[w]</a:t>
            </a:r>
            <a:r>
              <a:rPr dirty="0" sz="3200" spc="-2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993300"/>
                </a:solidFill>
                <a:latin typeface="Times New Roman"/>
                <a:cs typeface="Times New Roman"/>
              </a:rPr>
              <a:t>=</a:t>
            </a:r>
            <a:r>
              <a:rPr dirty="0" sz="3200" spc="1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993300"/>
                </a:solidFill>
                <a:latin typeface="Times New Roman"/>
                <a:cs typeface="Times New Roman"/>
              </a:rPr>
              <a:t>TRUE</a:t>
            </a:r>
            <a:r>
              <a:rPr dirty="0" sz="3200">
                <a:solidFill>
                  <a:srgbClr val="993300"/>
                </a:solidFill>
                <a:latin typeface="Times New Roman"/>
                <a:cs typeface="Times New Roman"/>
              </a:rPr>
              <a:t>;	</a:t>
            </a:r>
            <a:r>
              <a:rPr dirty="0" sz="3200" spc="-20">
                <a:solidFill>
                  <a:srgbClr val="993300"/>
                </a:solidFill>
                <a:latin typeface="Times New Roman"/>
                <a:cs typeface="Times New Roman"/>
              </a:rPr>
              <a:t>Visit(w);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538" y="3978097"/>
            <a:ext cx="14611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993300"/>
                </a:solidFill>
                <a:latin typeface="Times New Roman"/>
                <a:cs typeface="Times New Roman"/>
              </a:rPr>
              <a:t>//</a:t>
            </a:r>
            <a:r>
              <a:rPr dirty="0" sz="3200" spc="-85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993300"/>
                </a:solidFill>
                <a:latin typeface="SimSun"/>
                <a:cs typeface="SimSun"/>
              </a:rPr>
              <a:t>访问</a:t>
            </a:r>
            <a:r>
              <a:rPr dirty="0" sz="3200">
                <a:solidFill>
                  <a:srgbClr val="993300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65" y="4466778"/>
            <a:ext cx="8113395" cy="163512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434465">
              <a:lnSpc>
                <a:spcPct val="100000"/>
              </a:lnSpc>
              <a:spcBef>
                <a:spcPts val="480"/>
              </a:spcBef>
            </a:pPr>
            <a:r>
              <a:rPr dirty="0" sz="3200">
                <a:solidFill>
                  <a:srgbClr val="993300"/>
                </a:solidFill>
                <a:latin typeface="Times New Roman"/>
                <a:cs typeface="Times New Roman"/>
              </a:rPr>
              <a:t>EnQueue(Q,</a:t>
            </a:r>
            <a:r>
              <a:rPr dirty="0" sz="3200" spc="-45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993300"/>
                </a:solidFill>
                <a:latin typeface="Times New Roman"/>
                <a:cs typeface="Times New Roman"/>
              </a:rPr>
              <a:t>w);</a:t>
            </a:r>
            <a:r>
              <a:rPr dirty="0" sz="3200" spc="-15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2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未访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问的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顶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3200" spc="-1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入队</a:t>
            </a:r>
            <a:endParaRPr sz="3200">
              <a:latin typeface="SimSun"/>
              <a:cs typeface="SimSun"/>
            </a:endParaRPr>
          </a:p>
          <a:p>
            <a:pPr algn="r" marR="6610350">
              <a:lnSpc>
                <a:spcPct val="100000"/>
              </a:lnSpc>
              <a:spcBef>
                <a:spcPts val="385"/>
              </a:spcBef>
            </a:pP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} //</a:t>
            </a:r>
            <a:r>
              <a:rPr dirty="0" sz="3200" spc="-10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if</a:t>
            </a:r>
            <a:endParaRPr sz="3200">
              <a:latin typeface="Times New Roman"/>
              <a:cs typeface="Times New Roman"/>
            </a:endParaRPr>
          </a:p>
          <a:p>
            <a:pPr algn="r" marR="6600190">
              <a:lnSpc>
                <a:spcPct val="100000"/>
              </a:lnSpc>
              <a:spcBef>
                <a:spcPts val="385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}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3200" spc="-10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while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4400" y="6400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266700"/>
                </a:lnTo>
                <a:lnTo>
                  <a:pt x="123825" y="266700"/>
                </a:lnTo>
                <a:lnTo>
                  <a:pt x="90445" y="259963"/>
                </a:lnTo>
                <a:lnTo>
                  <a:pt x="63198" y="241592"/>
                </a:lnTo>
                <a:lnTo>
                  <a:pt x="44832" y="214343"/>
                </a:lnTo>
                <a:lnTo>
                  <a:pt x="38100" y="180975"/>
                </a:lnTo>
                <a:lnTo>
                  <a:pt x="38100" y="95250"/>
                </a:lnTo>
                <a:lnTo>
                  <a:pt x="152400" y="95250"/>
                </a:lnTo>
                <a:lnTo>
                  <a:pt x="209550" y="38100"/>
                </a:lnTo>
                <a:lnTo>
                  <a:pt x="304800" y="38100"/>
                </a:lnTo>
                <a:lnTo>
                  <a:pt x="304800" y="0"/>
                </a:lnTo>
                <a:close/>
              </a:path>
              <a:path w="304800" h="304800">
                <a:moveTo>
                  <a:pt x="304800" y="38100"/>
                </a:moveTo>
                <a:lnTo>
                  <a:pt x="209550" y="38100"/>
                </a:lnTo>
                <a:lnTo>
                  <a:pt x="266700" y="95250"/>
                </a:lnTo>
                <a:lnTo>
                  <a:pt x="238125" y="95250"/>
                </a:lnTo>
                <a:lnTo>
                  <a:pt x="238125" y="180975"/>
                </a:lnTo>
                <a:lnTo>
                  <a:pt x="231392" y="214343"/>
                </a:lnTo>
                <a:lnTo>
                  <a:pt x="213026" y="241592"/>
                </a:lnTo>
                <a:lnTo>
                  <a:pt x="185779" y="259963"/>
                </a:lnTo>
                <a:lnTo>
                  <a:pt x="152400" y="266700"/>
                </a:lnTo>
                <a:lnTo>
                  <a:pt x="304800" y="266700"/>
                </a:lnTo>
                <a:lnTo>
                  <a:pt x="304800" y="38100"/>
                </a:lnTo>
                <a:close/>
              </a:path>
              <a:path w="304800" h="304800">
                <a:moveTo>
                  <a:pt x="180975" y="95250"/>
                </a:moveTo>
                <a:lnTo>
                  <a:pt x="95250" y="95250"/>
                </a:lnTo>
                <a:lnTo>
                  <a:pt x="95250" y="180975"/>
                </a:lnTo>
                <a:lnTo>
                  <a:pt x="97500" y="192099"/>
                </a:lnTo>
                <a:lnTo>
                  <a:pt x="103631" y="201182"/>
                </a:lnTo>
                <a:lnTo>
                  <a:pt x="112716" y="207305"/>
                </a:lnTo>
                <a:lnTo>
                  <a:pt x="123825" y="209550"/>
                </a:lnTo>
                <a:lnTo>
                  <a:pt x="152400" y="209550"/>
                </a:lnTo>
                <a:lnTo>
                  <a:pt x="163508" y="207305"/>
                </a:lnTo>
                <a:lnTo>
                  <a:pt x="172593" y="201182"/>
                </a:lnTo>
                <a:lnTo>
                  <a:pt x="178724" y="192099"/>
                </a:lnTo>
                <a:lnTo>
                  <a:pt x="180975" y="180975"/>
                </a:lnTo>
                <a:lnTo>
                  <a:pt x="180975" y="95250"/>
                </a:lnTo>
                <a:close/>
              </a:path>
            </a:pathLst>
          </a:custGeom>
          <a:solidFill>
            <a:srgbClr val="BDC1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66150" y="6432550"/>
            <a:ext cx="241300" cy="24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34400" y="6400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1304"/>
            <a:ext cx="7070725" cy="819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000000"/>
                </a:solidFill>
                <a:latin typeface="Microsoft YaHei"/>
                <a:cs typeface="Microsoft YaHei"/>
              </a:rPr>
              <a:t>已知一个无向图的邻接</a:t>
            </a:r>
            <a:r>
              <a:rPr dirty="0" sz="2600" spc="-15">
                <a:solidFill>
                  <a:srgbClr val="000000"/>
                </a:solidFill>
                <a:latin typeface="Microsoft YaHei"/>
                <a:cs typeface="Microsoft YaHei"/>
              </a:rPr>
              <a:t>矩</a:t>
            </a:r>
            <a:r>
              <a:rPr dirty="0" sz="2600">
                <a:solidFill>
                  <a:srgbClr val="000000"/>
                </a:solidFill>
                <a:latin typeface="Microsoft YaHei"/>
                <a:cs typeface="Microsoft YaHei"/>
              </a:rPr>
              <a:t>阵如</a:t>
            </a:r>
            <a:r>
              <a:rPr dirty="0" sz="2600" spc="-15">
                <a:solidFill>
                  <a:srgbClr val="000000"/>
                </a:solidFill>
                <a:latin typeface="Microsoft YaHei"/>
                <a:cs typeface="Microsoft YaHei"/>
              </a:rPr>
              <a:t>下</a:t>
            </a:r>
            <a:r>
              <a:rPr dirty="0" sz="2600">
                <a:solidFill>
                  <a:srgbClr val="000000"/>
                </a:solidFill>
                <a:latin typeface="Microsoft YaHei"/>
                <a:cs typeface="Microsoft YaHei"/>
              </a:rPr>
              <a:t>所示</a:t>
            </a:r>
            <a:r>
              <a:rPr dirty="0" sz="2600" spc="-15">
                <a:solidFill>
                  <a:srgbClr val="000000"/>
                </a:solidFill>
                <a:latin typeface="Microsoft YaHei"/>
                <a:cs typeface="Microsoft YaHei"/>
              </a:rPr>
              <a:t>，</a:t>
            </a:r>
            <a:r>
              <a:rPr dirty="0" sz="2600">
                <a:solidFill>
                  <a:srgbClr val="000000"/>
                </a:solidFill>
                <a:latin typeface="Microsoft YaHei"/>
                <a:cs typeface="Microsoft YaHei"/>
              </a:rPr>
              <a:t>则从</a:t>
            </a:r>
            <a:r>
              <a:rPr dirty="0" sz="2600" spc="-15">
                <a:solidFill>
                  <a:srgbClr val="000000"/>
                </a:solidFill>
                <a:latin typeface="Microsoft YaHei"/>
                <a:cs typeface="Microsoft YaHei"/>
              </a:rPr>
              <a:t>顶</a:t>
            </a:r>
            <a:r>
              <a:rPr dirty="0" sz="2600" spc="5">
                <a:solidFill>
                  <a:srgbClr val="000000"/>
                </a:solidFill>
                <a:latin typeface="Microsoft YaHei"/>
                <a:cs typeface="Microsoft YaHei"/>
              </a:rPr>
              <a:t>点 </a:t>
            </a:r>
            <a:r>
              <a:rPr dirty="0" sz="2600">
                <a:solidFill>
                  <a:srgbClr val="000000"/>
                </a:solidFill>
                <a:latin typeface="Microsoft YaHei"/>
                <a:cs typeface="Microsoft YaHei"/>
              </a:rPr>
              <a:t>A出发按深度优先</a:t>
            </a:r>
            <a:r>
              <a:rPr dirty="0" sz="2600" spc="-15">
                <a:solidFill>
                  <a:srgbClr val="000000"/>
                </a:solidFill>
                <a:latin typeface="Microsoft YaHei"/>
                <a:cs typeface="Microsoft YaHei"/>
              </a:rPr>
              <a:t>搜</a:t>
            </a:r>
            <a:r>
              <a:rPr dirty="0" sz="2600">
                <a:solidFill>
                  <a:srgbClr val="000000"/>
                </a:solidFill>
                <a:latin typeface="Microsoft YaHei"/>
                <a:cs typeface="Microsoft YaHei"/>
              </a:rPr>
              <a:t>索遍</a:t>
            </a:r>
            <a:r>
              <a:rPr dirty="0" sz="2600" spc="-15">
                <a:solidFill>
                  <a:srgbClr val="000000"/>
                </a:solidFill>
                <a:latin typeface="Microsoft YaHei"/>
                <a:cs typeface="Microsoft YaHei"/>
              </a:rPr>
              <a:t>历</a:t>
            </a:r>
            <a:r>
              <a:rPr dirty="0" sz="2600">
                <a:solidFill>
                  <a:srgbClr val="000000"/>
                </a:solidFill>
                <a:latin typeface="Microsoft YaHei"/>
                <a:cs typeface="Microsoft YaHei"/>
              </a:rPr>
              <a:t>得到</a:t>
            </a:r>
            <a:r>
              <a:rPr dirty="0" sz="2600" spc="-15">
                <a:solidFill>
                  <a:srgbClr val="000000"/>
                </a:solidFill>
                <a:latin typeface="Microsoft YaHei"/>
                <a:cs typeface="Microsoft YaHei"/>
              </a:rPr>
              <a:t>的</a:t>
            </a:r>
            <a:r>
              <a:rPr dirty="0" sz="2600">
                <a:solidFill>
                  <a:srgbClr val="000000"/>
                </a:solidFill>
                <a:latin typeface="Microsoft YaHei"/>
                <a:cs typeface="Microsoft YaHei"/>
              </a:rPr>
              <a:t>顶点</a:t>
            </a:r>
            <a:r>
              <a:rPr dirty="0" sz="2600" spc="-15">
                <a:solidFill>
                  <a:srgbClr val="000000"/>
                </a:solidFill>
                <a:latin typeface="Microsoft YaHei"/>
                <a:cs typeface="Microsoft YaHei"/>
              </a:rPr>
              <a:t>序</a:t>
            </a:r>
            <a:r>
              <a:rPr dirty="0" sz="2600">
                <a:solidFill>
                  <a:srgbClr val="000000"/>
                </a:solidFill>
                <a:latin typeface="Microsoft YaHei"/>
                <a:cs typeface="Microsoft YaHei"/>
              </a:rPr>
              <a:t>列为</a:t>
            </a:r>
            <a:r>
              <a:rPr dirty="0" sz="2600" spc="-5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dirty="0" sz="2600" spc="-10">
                <a:solidFill>
                  <a:srgbClr val="629EF4"/>
                </a:solidFill>
                <a:latin typeface="Microsoft YaHei"/>
                <a:cs typeface="Microsoft YaHei"/>
              </a:rPr>
              <a:t>[</a:t>
            </a:r>
            <a:r>
              <a:rPr dirty="0" sz="2600">
                <a:solidFill>
                  <a:srgbClr val="629EF4"/>
                </a:solidFill>
                <a:latin typeface="Microsoft YaHei"/>
                <a:cs typeface="Microsoft YaHei"/>
              </a:rPr>
              <a:t>填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74088"/>
            <a:ext cx="6706870" cy="819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629EF4"/>
                </a:solidFill>
                <a:latin typeface="Microsoft YaHei"/>
                <a:cs typeface="Microsoft YaHei"/>
              </a:rPr>
              <a:t>空1]</a:t>
            </a:r>
            <a:r>
              <a:rPr dirty="0" sz="2600" spc="-25">
                <a:solidFill>
                  <a:srgbClr val="629EF4"/>
                </a:solidFill>
                <a:latin typeface="Microsoft YaHei"/>
                <a:cs typeface="Microsoft YaHei"/>
              </a:rPr>
              <a:t> </a:t>
            </a:r>
            <a:r>
              <a:rPr dirty="0" sz="2600">
                <a:latin typeface="Microsoft YaHei"/>
                <a:cs typeface="Microsoft YaHei"/>
              </a:rPr>
              <a:t>，按广度优先搜索遍历得</a:t>
            </a:r>
            <a:r>
              <a:rPr dirty="0" sz="2600" spc="-15">
                <a:latin typeface="Microsoft YaHei"/>
                <a:cs typeface="Microsoft YaHei"/>
              </a:rPr>
              <a:t>到</a:t>
            </a:r>
            <a:r>
              <a:rPr dirty="0" sz="2600">
                <a:latin typeface="Microsoft YaHei"/>
                <a:cs typeface="Microsoft YaHei"/>
              </a:rPr>
              <a:t>的顶</a:t>
            </a:r>
            <a:r>
              <a:rPr dirty="0" sz="2600" spc="-15">
                <a:latin typeface="Microsoft YaHei"/>
                <a:cs typeface="Microsoft YaHei"/>
              </a:rPr>
              <a:t>点</a:t>
            </a:r>
            <a:r>
              <a:rPr dirty="0" sz="2600">
                <a:latin typeface="Microsoft YaHei"/>
                <a:cs typeface="Microsoft YaHei"/>
              </a:rPr>
              <a:t>序列为 </a:t>
            </a:r>
            <a:r>
              <a:rPr dirty="0" sz="2600" spc="-10">
                <a:solidFill>
                  <a:srgbClr val="629EF4"/>
                </a:solidFill>
                <a:latin typeface="Microsoft YaHei"/>
                <a:cs typeface="Microsoft YaHei"/>
              </a:rPr>
              <a:t>[</a:t>
            </a:r>
            <a:r>
              <a:rPr dirty="0" sz="2600">
                <a:solidFill>
                  <a:srgbClr val="629EF4"/>
                </a:solidFill>
                <a:latin typeface="Microsoft YaHei"/>
                <a:cs typeface="Microsoft YaHei"/>
              </a:rPr>
              <a:t>填空2]</a:t>
            </a:r>
            <a:r>
              <a:rPr dirty="0" sz="2600" spc="-15">
                <a:solidFill>
                  <a:srgbClr val="629EF4"/>
                </a:solidFill>
                <a:latin typeface="Microsoft YaHei"/>
                <a:cs typeface="Microsoft YaHei"/>
              </a:rPr>
              <a:t> </a:t>
            </a:r>
            <a:r>
              <a:rPr dirty="0" sz="2600" spc="5">
                <a:latin typeface="Microsoft YaHei"/>
                <a:cs typeface="Microsoft YaHei"/>
              </a:rPr>
              <a:t>。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6215062"/>
            <a:ext cx="1543050" cy="411480"/>
          </a:xfrm>
          <a:custGeom>
            <a:avLst/>
            <a:gdLst/>
            <a:ahLst/>
            <a:cxnLst/>
            <a:rect l="l" t="t" r="r" b="b"/>
            <a:pathLst>
              <a:path w="1543050" h="411479">
                <a:moveTo>
                  <a:pt x="1474470" y="0"/>
                </a:moveTo>
                <a:lnTo>
                  <a:pt x="68579" y="0"/>
                </a:lnTo>
                <a:lnTo>
                  <a:pt x="41898" y="5385"/>
                </a:lnTo>
                <a:lnTo>
                  <a:pt x="20097" y="20072"/>
                </a:lnTo>
                <a:lnTo>
                  <a:pt x="5393" y="41855"/>
                </a:lnTo>
                <a:lnTo>
                  <a:pt x="0" y="68529"/>
                </a:lnTo>
                <a:lnTo>
                  <a:pt x="0" y="342633"/>
                </a:lnTo>
                <a:lnTo>
                  <a:pt x="5393" y="369307"/>
                </a:lnTo>
                <a:lnTo>
                  <a:pt x="20097" y="391090"/>
                </a:lnTo>
                <a:lnTo>
                  <a:pt x="41898" y="405776"/>
                </a:lnTo>
                <a:lnTo>
                  <a:pt x="68579" y="411162"/>
                </a:lnTo>
                <a:lnTo>
                  <a:pt x="1474470" y="411162"/>
                </a:lnTo>
                <a:lnTo>
                  <a:pt x="1501151" y="405776"/>
                </a:lnTo>
                <a:lnTo>
                  <a:pt x="1522952" y="391090"/>
                </a:lnTo>
                <a:lnTo>
                  <a:pt x="1537656" y="369307"/>
                </a:lnTo>
                <a:lnTo>
                  <a:pt x="1543050" y="342633"/>
                </a:lnTo>
                <a:lnTo>
                  <a:pt x="1543050" y="68529"/>
                </a:lnTo>
                <a:lnTo>
                  <a:pt x="1537656" y="41855"/>
                </a:lnTo>
                <a:lnTo>
                  <a:pt x="1522952" y="20072"/>
                </a:lnTo>
                <a:lnTo>
                  <a:pt x="1501151" y="5385"/>
                </a:lnTo>
                <a:lnTo>
                  <a:pt x="147447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200" y="6215062"/>
            <a:ext cx="1543050" cy="411480"/>
          </a:xfrm>
          <a:custGeom>
            <a:avLst/>
            <a:gdLst/>
            <a:ahLst/>
            <a:cxnLst/>
            <a:rect l="l" t="t" r="r" b="b"/>
            <a:pathLst>
              <a:path w="1543050" h="411479">
                <a:moveTo>
                  <a:pt x="0" y="68529"/>
                </a:moveTo>
                <a:lnTo>
                  <a:pt x="5393" y="41855"/>
                </a:lnTo>
                <a:lnTo>
                  <a:pt x="20097" y="20072"/>
                </a:lnTo>
                <a:lnTo>
                  <a:pt x="41898" y="5385"/>
                </a:lnTo>
                <a:lnTo>
                  <a:pt x="68579" y="0"/>
                </a:lnTo>
                <a:lnTo>
                  <a:pt x="1474470" y="0"/>
                </a:lnTo>
                <a:lnTo>
                  <a:pt x="1501151" y="5385"/>
                </a:lnTo>
                <a:lnTo>
                  <a:pt x="1522952" y="20072"/>
                </a:lnTo>
                <a:lnTo>
                  <a:pt x="1537656" y="41855"/>
                </a:lnTo>
                <a:lnTo>
                  <a:pt x="1543050" y="68529"/>
                </a:lnTo>
                <a:lnTo>
                  <a:pt x="1543050" y="342633"/>
                </a:lnTo>
                <a:lnTo>
                  <a:pt x="1537656" y="369307"/>
                </a:lnTo>
                <a:lnTo>
                  <a:pt x="1522952" y="391090"/>
                </a:lnTo>
                <a:lnTo>
                  <a:pt x="1501151" y="405776"/>
                </a:lnTo>
                <a:lnTo>
                  <a:pt x="1474470" y="411162"/>
                </a:lnTo>
                <a:lnTo>
                  <a:pt x="68579" y="411162"/>
                </a:lnTo>
                <a:lnTo>
                  <a:pt x="41898" y="405776"/>
                </a:lnTo>
                <a:lnTo>
                  <a:pt x="20097" y="391090"/>
                </a:lnTo>
                <a:lnTo>
                  <a:pt x="5393" y="369307"/>
                </a:lnTo>
                <a:lnTo>
                  <a:pt x="0" y="342633"/>
                </a:lnTo>
                <a:lnTo>
                  <a:pt x="0" y="6852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28841" y="6279896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Microsoft YaHei"/>
                <a:cs typeface="Microsoft YaHei"/>
              </a:rPr>
              <a:t>作答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5849937"/>
            <a:ext cx="9144000" cy="365125"/>
          </a:xfrm>
          <a:prstGeom prst="rect">
            <a:avLst/>
          </a:prstGeom>
          <a:solidFill>
            <a:srgbClr val="FAF9EE"/>
          </a:solidFill>
        </p:spPr>
        <p:txBody>
          <a:bodyPr wrap="square" lIns="0" tIns="8636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680"/>
              </a:spcBef>
            </a:pPr>
            <a:r>
              <a:rPr dirty="0" sz="1200">
                <a:solidFill>
                  <a:srgbClr val="F84F41"/>
                </a:solidFill>
                <a:latin typeface="Microsoft YaHei"/>
                <a:cs typeface="Microsoft YaHei"/>
              </a:rPr>
              <a:t>正常使用填空题需3.0以上版本雨课堂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5875" y="2133600"/>
            <a:ext cx="4176648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49525" y="2127250"/>
            <a:ext cx="4189729" cy="3632200"/>
          </a:xfrm>
          <a:custGeom>
            <a:avLst/>
            <a:gdLst/>
            <a:ahLst/>
            <a:cxnLst/>
            <a:rect l="l" t="t" r="r" b="b"/>
            <a:pathLst>
              <a:path w="4189729" h="3632200">
                <a:moveTo>
                  <a:pt x="0" y="3632200"/>
                </a:moveTo>
                <a:lnTo>
                  <a:pt x="4189476" y="3632200"/>
                </a:lnTo>
                <a:lnTo>
                  <a:pt x="4189476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ln w="12700">
            <a:solidFill>
              <a:srgbClr val="E0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0500" y="0"/>
            <a:ext cx="8953500" cy="635000"/>
          </a:xfrm>
          <a:custGeom>
            <a:avLst/>
            <a:gdLst/>
            <a:ahLst/>
            <a:cxnLst/>
            <a:rect l="l" t="t" r="r" b="b"/>
            <a:pathLst>
              <a:path w="8953500" h="635000">
                <a:moveTo>
                  <a:pt x="0" y="635000"/>
                </a:moveTo>
                <a:lnTo>
                  <a:pt x="8953500" y="635000"/>
                </a:lnTo>
                <a:lnTo>
                  <a:pt x="895350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F6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190500" cy="635000"/>
          </a:xfrm>
          <a:custGeom>
            <a:avLst/>
            <a:gdLst/>
            <a:ahLst/>
            <a:cxnLst/>
            <a:rect l="l" t="t" r="r" b="b"/>
            <a:pathLst>
              <a:path w="190500" h="635000">
                <a:moveTo>
                  <a:pt x="0" y="635000"/>
                </a:moveTo>
                <a:lnTo>
                  <a:pt x="190500" y="635000"/>
                </a:lnTo>
                <a:lnTo>
                  <a:pt x="19050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629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5643" y="93090"/>
            <a:ext cx="100520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Microsoft YaHei"/>
                <a:cs typeface="Microsoft YaHei"/>
              </a:rPr>
              <a:t>填空题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7599" y="187578"/>
            <a:ext cx="41655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808080"/>
                </a:solidFill>
                <a:latin typeface="Microsoft YaHei"/>
                <a:cs typeface="Microsoft YaHei"/>
              </a:rPr>
              <a:t>2分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94600" y="63500"/>
            <a:ext cx="14224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611581"/>
            <a:ext cx="51238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20" b="1">
                <a:solidFill>
                  <a:srgbClr val="800000"/>
                </a:solidFill>
                <a:latin typeface="Microsoft YaHei"/>
                <a:cs typeface="Microsoft YaHei"/>
              </a:rPr>
              <a:t>三</a:t>
            </a:r>
            <a:r>
              <a:rPr dirty="0" sz="5000" spc="5" b="1">
                <a:solidFill>
                  <a:srgbClr val="800000"/>
                </a:solidFill>
                <a:latin typeface="Microsoft YaHei"/>
                <a:cs typeface="Microsoft YaHei"/>
              </a:rPr>
              <a:t>、</a:t>
            </a:r>
            <a:r>
              <a:rPr dirty="0" sz="5000" spc="30" b="1">
                <a:solidFill>
                  <a:srgbClr val="800000"/>
                </a:solidFill>
                <a:latin typeface="Microsoft YaHei"/>
                <a:cs typeface="Microsoft YaHei"/>
              </a:rPr>
              <a:t>遍</a:t>
            </a:r>
            <a:r>
              <a:rPr dirty="0" sz="5000" spc="5" b="1">
                <a:solidFill>
                  <a:srgbClr val="800000"/>
                </a:solidFill>
                <a:latin typeface="Microsoft YaHei"/>
                <a:cs typeface="Microsoft YaHei"/>
              </a:rPr>
              <a:t>历</a:t>
            </a:r>
            <a:r>
              <a:rPr dirty="0" sz="5000" spc="30" b="1">
                <a:solidFill>
                  <a:srgbClr val="800000"/>
                </a:solidFill>
                <a:latin typeface="Microsoft YaHei"/>
                <a:cs typeface="Microsoft YaHei"/>
              </a:rPr>
              <a:t>应</a:t>
            </a:r>
            <a:r>
              <a:rPr dirty="0" sz="5000" spc="5" b="1">
                <a:solidFill>
                  <a:srgbClr val="800000"/>
                </a:solidFill>
                <a:latin typeface="Microsoft YaHei"/>
                <a:cs typeface="Microsoft YaHei"/>
              </a:rPr>
              <a:t>用</a:t>
            </a:r>
            <a:r>
              <a:rPr dirty="0" sz="5000" spc="30" b="1">
                <a:solidFill>
                  <a:srgbClr val="800000"/>
                </a:solidFill>
                <a:latin typeface="Microsoft YaHei"/>
                <a:cs typeface="Microsoft YaHei"/>
              </a:rPr>
              <a:t>举</a:t>
            </a:r>
            <a:r>
              <a:rPr dirty="0" sz="5000" spc="5" b="1">
                <a:solidFill>
                  <a:srgbClr val="800000"/>
                </a:solidFill>
                <a:latin typeface="Microsoft YaHei"/>
                <a:cs typeface="Microsoft YaHei"/>
              </a:rPr>
              <a:t>例</a:t>
            </a:r>
            <a:endParaRPr sz="5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040" y="1977606"/>
            <a:ext cx="6669405" cy="339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065" marR="196850" indent="-508000">
              <a:lnSpc>
                <a:spcPct val="120000"/>
              </a:lnSpc>
              <a:spcBef>
                <a:spcPts val="100"/>
              </a:spcBef>
              <a:buFont typeface="Times New Roman"/>
              <a:buAutoNum type="arabicPeriod"/>
              <a:tabLst>
                <a:tab pos="520700" algn="l"/>
              </a:tabLst>
            </a:pP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求一</a:t>
            </a:r>
            <a:r>
              <a:rPr dirty="0" sz="4000" spc="10" b="1">
                <a:solidFill>
                  <a:srgbClr val="000099"/>
                </a:solidFill>
                <a:latin typeface="Microsoft YaHei"/>
                <a:cs typeface="Microsoft YaHei"/>
              </a:rPr>
              <a:t>条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从顶</a:t>
            </a:r>
            <a:r>
              <a:rPr dirty="0" sz="4000" spc="969" b="1">
                <a:solidFill>
                  <a:srgbClr val="0000FF"/>
                </a:solidFill>
                <a:latin typeface="Microsoft YaHei"/>
                <a:cs typeface="Microsoft YaHei"/>
              </a:rPr>
              <a:t>点</a:t>
            </a:r>
            <a:r>
              <a:rPr dirty="0" sz="40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4000" spc="-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到顶</a:t>
            </a:r>
            <a:r>
              <a:rPr dirty="0" sz="4000" spc="980" b="1">
                <a:solidFill>
                  <a:srgbClr val="0000FF"/>
                </a:solidFill>
                <a:latin typeface="Microsoft YaHei"/>
                <a:cs typeface="Microsoft YaHei"/>
              </a:rPr>
              <a:t>点</a:t>
            </a:r>
            <a:r>
              <a:rPr dirty="0" sz="4000" spc="-5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4000" spc="-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99"/>
                </a:solidFill>
                <a:latin typeface="Microsoft YaHei"/>
                <a:cs typeface="Microsoft YaHei"/>
              </a:rPr>
              <a:t>的 </a:t>
            </a:r>
            <a:r>
              <a:rPr dirty="0" sz="4000" spc="20" b="1">
                <a:solidFill>
                  <a:srgbClr val="000099"/>
                </a:solidFill>
                <a:latin typeface="Microsoft YaHei"/>
                <a:cs typeface="Microsoft YaHei"/>
              </a:rPr>
              <a:t>简单路径</a:t>
            </a:r>
            <a:endParaRPr sz="4000">
              <a:latin typeface="Microsoft YaHei"/>
              <a:cs typeface="Microsoft YaHei"/>
            </a:endParaRPr>
          </a:p>
          <a:p>
            <a:pPr marL="535940" marR="5080" indent="-508000">
              <a:lnSpc>
                <a:spcPct val="120000"/>
              </a:lnSpc>
              <a:spcBef>
                <a:spcPts val="3485"/>
              </a:spcBef>
              <a:buFont typeface="Times New Roman"/>
              <a:buAutoNum type="arabicPeriod"/>
              <a:tabLst>
                <a:tab pos="536575" algn="l"/>
              </a:tabLst>
            </a:pP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求两个顶点之</a:t>
            </a:r>
            <a:r>
              <a:rPr dirty="0" sz="4000" b="1">
                <a:solidFill>
                  <a:srgbClr val="000099"/>
                </a:solidFill>
                <a:latin typeface="Microsoft YaHei"/>
                <a:cs typeface="Microsoft YaHei"/>
              </a:rPr>
              <a:t>间的</a:t>
            </a: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一</a:t>
            </a:r>
            <a:r>
              <a:rPr dirty="0" sz="4000" spc="50" b="1">
                <a:solidFill>
                  <a:srgbClr val="000099"/>
                </a:solidFill>
                <a:latin typeface="Microsoft YaHei"/>
                <a:cs typeface="Microsoft YaHei"/>
              </a:rPr>
              <a:t>条</a:t>
            </a:r>
            <a:r>
              <a:rPr dirty="0" sz="4000" spc="5" b="1">
                <a:solidFill>
                  <a:srgbClr val="0000FF"/>
                </a:solidFill>
                <a:latin typeface="Microsoft YaHei"/>
                <a:cs typeface="Microsoft YaHei"/>
              </a:rPr>
              <a:t>路径 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长度最短</a:t>
            </a: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的路径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82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058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058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582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74447"/>
            <a:ext cx="77838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4970" algn="l"/>
              </a:tabLst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1.</a:t>
            </a:r>
            <a:r>
              <a:rPr dirty="0" sz="3600" spc="-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10" b="1">
                <a:solidFill>
                  <a:srgbClr val="000082"/>
                </a:solidFill>
                <a:latin typeface="Microsoft YaHei"/>
                <a:cs typeface="Microsoft YaHei"/>
              </a:rPr>
              <a:t>求一</a:t>
            </a:r>
            <a:r>
              <a:rPr dirty="0" sz="3600" b="1">
                <a:solidFill>
                  <a:srgbClr val="000082"/>
                </a:solidFill>
                <a:latin typeface="Microsoft YaHei"/>
                <a:cs typeface="Microsoft YaHei"/>
              </a:rPr>
              <a:t>条</a:t>
            </a: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从顶</a:t>
            </a:r>
            <a:r>
              <a:rPr dirty="0" sz="3600" b="1">
                <a:solidFill>
                  <a:srgbClr val="0000FF"/>
                </a:solidFill>
                <a:latin typeface="Microsoft YaHei"/>
                <a:cs typeface="Microsoft YaHei"/>
              </a:rPr>
              <a:t>点</a:t>
            </a:r>
            <a:r>
              <a:rPr dirty="0" sz="3600" spc="-165" b="1">
                <a:solidFill>
                  <a:srgbClr val="0000FF"/>
                </a:solidFill>
                <a:latin typeface="Microsoft YaHei"/>
                <a:cs typeface="Microsoft YaHei"/>
              </a:rPr>
              <a:t> 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36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到顶</a:t>
            </a:r>
            <a:r>
              <a:rPr dirty="0" sz="3600" b="1">
                <a:solidFill>
                  <a:srgbClr val="0000FF"/>
                </a:solidFill>
                <a:latin typeface="Microsoft YaHei"/>
                <a:cs typeface="Microsoft YaHei"/>
              </a:rPr>
              <a:t>点</a:t>
            </a:r>
            <a:r>
              <a:rPr dirty="0" sz="3600" spc="-170" b="1">
                <a:solidFill>
                  <a:srgbClr val="0000FF"/>
                </a:solidFill>
                <a:latin typeface="Microsoft YaHei"/>
                <a:cs typeface="Microsoft YaHei"/>
              </a:rPr>
              <a:t> 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3600" spc="10" b="1">
                <a:solidFill>
                  <a:srgbClr val="000082"/>
                </a:solidFill>
                <a:latin typeface="Microsoft YaHei"/>
                <a:cs typeface="Microsoft YaHei"/>
              </a:rPr>
              <a:t>的简单路径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5600" y="2057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5" y="66960"/>
                </a:lnTo>
                <a:lnTo>
                  <a:pt x="45541" y="100793"/>
                </a:lnTo>
                <a:lnTo>
                  <a:pt x="20955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05600" y="2057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5" y="139624"/>
                </a:lnTo>
                <a:lnTo>
                  <a:pt x="45541" y="100793"/>
                </a:lnTo>
                <a:lnTo>
                  <a:pt x="78105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4" y="317575"/>
                </a:lnTo>
                <a:lnTo>
                  <a:pt x="487858" y="356406"/>
                </a:lnTo>
                <a:lnTo>
                  <a:pt x="455294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47078" y="1984375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2600" y="1295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62600" y="1295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90108" y="1221994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0600" y="3200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00600" y="3200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954015" y="3127324"/>
            <a:ext cx="228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38800" y="4267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38800" y="4267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6000" y="3200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96000" y="3200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4" y="317575"/>
                </a:lnTo>
                <a:lnTo>
                  <a:pt x="487858" y="356406"/>
                </a:lnTo>
                <a:lnTo>
                  <a:pt x="455294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23761" y="3127324"/>
            <a:ext cx="2800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39000" y="3200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5" y="66960"/>
                </a:lnTo>
                <a:lnTo>
                  <a:pt x="45541" y="100793"/>
                </a:lnTo>
                <a:lnTo>
                  <a:pt x="20955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39000" y="3200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5" y="139624"/>
                </a:lnTo>
                <a:lnTo>
                  <a:pt x="45541" y="100793"/>
                </a:lnTo>
                <a:lnTo>
                  <a:pt x="78105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4" y="317575"/>
                </a:lnTo>
                <a:lnTo>
                  <a:pt x="487858" y="356406"/>
                </a:lnTo>
                <a:lnTo>
                  <a:pt x="455294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392669" y="3127324"/>
            <a:ext cx="228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0000" y="4267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5" y="66960"/>
                </a:lnTo>
                <a:lnTo>
                  <a:pt x="45541" y="100793"/>
                </a:lnTo>
                <a:lnTo>
                  <a:pt x="20955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20000" y="4267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5" y="139624"/>
                </a:lnTo>
                <a:lnTo>
                  <a:pt x="45541" y="100793"/>
                </a:lnTo>
                <a:lnTo>
                  <a:pt x="78105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4" y="317575"/>
                </a:lnTo>
                <a:lnTo>
                  <a:pt x="487858" y="356406"/>
                </a:lnTo>
                <a:lnTo>
                  <a:pt x="455294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766308" y="4194505"/>
            <a:ext cx="2261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900" algn="l"/>
              </a:tabLst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h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58200" y="3200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5" y="66960"/>
                </a:lnTo>
                <a:lnTo>
                  <a:pt x="45541" y="100793"/>
                </a:lnTo>
                <a:lnTo>
                  <a:pt x="20955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58200" y="3200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5" y="139624"/>
                </a:lnTo>
                <a:lnTo>
                  <a:pt x="45541" y="100793"/>
                </a:lnTo>
                <a:lnTo>
                  <a:pt x="78105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4" y="317575"/>
                </a:lnTo>
                <a:lnTo>
                  <a:pt x="487858" y="356406"/>
                </a:lnTo>
                <a:lnTo>
                  <a:pt x="455294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636634" y="3127324"/>
            <a:ext cx="177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05400" y="2286000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600200" y="0"/>
                </a:moveTo>
                <a:lnTo>
                  <a:pt x="0" y="9144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05400" y="36576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53400" y="1219200"/>
            <a:ext cx="685800" cy="1981200"/>
          </a:xfrm>
          <a:custGeom>
            <a:avLst/>
            <a:gdLst/>
            <a:ahLst/>
            <a:cxnLst/>
            <a:rect l="l" t="t" r="r" b="b"/>
            <a:pathLst>
              <a:path w="685800" h="1981200">
                <a:moveTo>
                  <a:pt x="0" y="0"/>
                </a:moveTo>
                <a:lnTo>
                  <a:pt x="685800" y="19812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00800" y="24384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67400" y="36576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30480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20000" y="3581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62800" y="2438400"/>
            <a:ext cx="304800" cy="762000"/>
          </a:xfrm>
          <a:custGeom>
            <a:avLst/>
            <a:gdLst/>
            <a:ahLst/>
            <a:cxnLst/>
            <a:rect l="l" t="t" r="r" b="b"/>
            <a:pathLst>
              <a:path w="304800" h="762000">
                <a:moveTo>
                  <a:pt x="0" y="0"/>
                </a:moveTo>
                <a:lnTo>
                  <a:pt x="304800" y="7620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39000" y="2286000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0" y="0"/>
                </a:moveTo>
                <a:lnTo>
                  <a:pt x="1447800" y="9144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153400" y="36576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20000" y="990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5" y="66960"/>
                </a:lnTo>
                <a:lnTo>
                  <a:pt x="45541" y="100793"/>
                </a:lnTo>
                <a:lnTo>
                  <a:pt x="20955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20000" y="990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5" y="139624"/>
                </a:lnTo>
                <a:lnTo>
                  <a:pt x="45541" y="100793"/>
                </a:lnTo>
                <a:lnTo>
                  <a:pt x="78105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4" y="317575"/>
                </a:lnTo>
                <a:lnTo>
                  <a:pt x="487858" y="356406"/>
                </a:lnTo>
                <a:lnTo>
                  <a:pt x="455294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761478" y="917194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96000" y="1219200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524000" h="228600">
                <a:moveTo>
                  <a:pt x="0" y="228600"/>
                </a:moveTo>
                <a:lnTo>
                  <a:pt x="1524000" y="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19800" y="1676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2000" y="4572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62800" y="14478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29200" y="1524000"/>
            <a:ext cx="533400" cy="1676400"/>
          </a:xfrm>
          <a:custGeom>
            <a:avLst/>
            <a:gdLst/>
            <a:ahLst/>
            <a:cxnLst/>
            <a:rect l="l" t="t" r="r" b="b"/>
            <a:pathLst>
              <a:path w="533400" h="1676400">
                <a:moveTo>
                  <a:pt x="533400" y="0"/>
                </a:moveTo>
                <a:lnTo>
                  <a:pt x="0" y="16764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83540" y="883665"/>
            <a:ext cx="42189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94710" algn="l"/>
              </a:tabLst>
            </a:pPr>
            <a:r>
              <a:rPr dirty="0" sz="3200" spc="10" b="1">
                <a:solidFill>
                  <a:srgbClr val="000082"/>
                </a:solidFill>
                <a:latin typeface="Microsoft JhengHei"/>
                <a:cs typeface="Microsoft JhengHei"/>
              </a:rPr>
              <a:t>例如</a:t>
            </a:r>
            <a:r>
              <a:rPr dirty="0" sz="3200" spc="785" b="1">
                <a:solidFill>
                  <a:srgbClr val="000082"/>
                </a:solidFill>
                <a:latin typeface="Microsoft JhengHei"/>
                <a:cs typeface="Microsoft JhengHei"/>
              </a:rPr>
              <a:t>:</a:t>
            </a:r>
            <a:r>
              <a:rPr dirty="0" sz="3200" spc="165" b="1">
                <a:solidFill>
                  <a:srgbClr val="000082"/>
                </a:solidFill>
                <a:latin typeface="Microsoft JhengHei"/>
                <a:cs typeface="Microsoft JhengHei"/>
              </a:rPr>
              <a:t> 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求从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顶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点</a:t>
            </a:r>
            <a:r>
              <a:rPr dirty="0" sz="3200" spc="-5">
                <a:solidFill>
                  <a:srgbClr val="000082"/>
                </a:solidFill>
                <a:latin typeface="SimSun"/>
                <a:cs typeface="SimSun"/>
              </a:rPr>
              <a:t> </a:t>
            </a:r>
            <a:r>
              <a:rPr dirty="0" sz="3200" spc="-470" b="1">
                <a:solidFill>
                  <a:srgbClr val="000082"/>
                </a:solidFill>
                <a:latin typeface="Microsoft JhengHei"/>
                <a:cs typeface="Microsoft JhengHei"/>
              </a:rPr>
              <a:t>b</a:t>
            </a:r>
            <a:r>
              <a:rPr dirty="0" sz="3200" b="1">
                <a:solidFill>
                  <a:srgbClr val="000082"/>
                </a:solidFill>
                <a:latin typeface="Microsoft JhengHei"/>
                <a:cs typeface="Microsoft JhengHei"/>
              </a:rPr>
              <a:t>	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到顶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9440" y="5227189"/>
            <a:ext cx="8768080" cy="1196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12165">
              <a:lnSpc>
                <a:spcPct val="120100"/>
              </a:lnSpc>
              <a:spcBef>
                <a:spcPts val="95"/>
              </a:spcBef>
              <a:tabLst>
                <a:tab pos="2879090" algn="l"/>
                <a:tab pos="3263900" algn="l"/>
                <a:tab pos="3670935" algn="l"/>
                <a:tab pos="4077970" algn="l"/>
                <a:tab pos="4461510" algn="l"/>
                <a:tab pos="4845685" algn="l"/>
                <a:tab pos="5274310" algn="l"/>
                <a:tab pos="5613400" algn="l"/>
              </a:tabLst>
            </a:pP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假设找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到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的第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一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个邻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接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点</a:t>
            </a:r>
            <a:r>
              <a:rPr dirty="0" sz="3200" spc="10">
                <a:solidFill>
                  <a:srgbClr val="000082"/>
                </a:solidFill>
                <a:latin typeface="SimSun"/>
                <a:cs typeface="SimSun"/>
              </a:rPr>
              <a:t>是</a:t>
            </a:r>
            <a:r>
              <a:rPr dirty="0" sz="3200" spc="-190" b="1">
                <a:solidFill>
                  <a:srgbClr val="000082"/>
                </a:solidFill>
                <a:latin typeface="Microsoft JhengHei"/>
                <a:cs typeface="Microsoft JhengHei"/>
              </a:rPr>
              <a:t>a</a:t>
            </a:r>
            <a:r>
              <a:rPr dirty="0" sz="3200" b="1">
                <a:solidFill>
                  <a:srgbClr val="000082"/>
                </a:solidFill>
                <a:latin typeface="Microsoft JhengHei"/>
                <a:cs typeface="Microsoft JhengHei"/>
              </a:rPr>
              <a:t>，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则得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到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的结点 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访</a:t>
            </a:r>
            <a:r>
              <a:rPr dirty="0" sz="3200" spc="20">
                <a:solidFill>
                  <a:srgbClr val="000082"/>
                </a:solidFill>
                <a:latin typeface="SimSun"/>
                <a:cs typeface="SimSun"/>
              </a:rPr>
              <a:t>问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序列</a:t>
            </a:r>
            <a:r>
              <a:rPr dirty="0" sz="3200" spc="-10">
                <a:solidFill>
                  <a:srgbClr val="000082"/>
                </a:solidFill>
                <a:latin typeface="SimSun"/>
                <a:cs typeface="SimSun"/>
              </a:rPr>
              <a:t>为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:</a:t>
            </a:r>
            <a:r>
              <a:rPr dirty="0" sz="3200" spc="-35">
                <a:solidFill>
                  <a:srgbClr val="000082"/>
                </a:solidFill>
                <a:latin typeface="SimSun"/>
                <a:cs typeface="SimSun"/>
              </a:rPr>
              <a:t> </a:t>
            </a:r>
            <a:r>
              <a:rPr dirty="0" sz="3200" b="1">
                <a:solidFill>
                  <a:srgbClr val="800000"/>
                </a:solidFill>
                <a:latin typeface="Times New Roman"/>
                <a:cs typeface="Times New Roman"/>
              </a:rPr>
              <a:t>b	</a:t>
            </a:r>
            <a:r>
              <a:rPr dirty="0" sz="3200">
                <a:solidFill>
                  <a:srgbClr val="7800ED"/>
                </a:solidFill>
                <a:latin typeface="Times New Roman"/>
                <a:cs typeface="Times New Roman"/>
              </a:rPr>
              <a:t>a	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d	h	c	</a:t>
            </a:r>
            <a:r>
              <a:rPr dirty="0" sz="3200">
                <a:solidFill>
                  <a:srgbClr val="7800ED"/>
                </a:solidFill>
                <a:latin typeface="Times New Roman"/>
                <a:cs typeface="Times New Roman"/>
              </a:rPr>
              <a:t>e	</a:t>
            </a:r>
            <a:r>
              <a:rPr dirty="0" sz="3200" b="1">
                <a:solidFill>
                  <a:srgbClr val="800000"/>
                </a:solidFill>
                <a:latin typeface="Times New Roman"/>
                <a:cs typeface="Times New Roman"/>
              </a:rPr>
              <a:t>k	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f	</a:t>
            </a:r>
            <a:r>
              <a:rPr dirty="0" sz="3200" spc="-5">
                <a:solidFill>
                  <a:srgbClr val="000082"/>
                </a:solidFill>
                <a:latin typeface="Times New Roman"/>
                <a:cs typeface="Times New Roman"/>
              </a:rPr>
              <a:t>g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739" y="1280507"/>
            <a:ext cx="4524375" cy="3769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74700" marR="5080" indent="-533400">
              <a:lnSpc>
                <a:spcPct val="118800"/>
              </a:lnSpc>
              <a:spcBef>
                <a:spcPts val="95"/>
              </a:spcBef>
              <a:tabLst>
                <a:tab pos="1260475" algn="l"/>
                <a:tab pos="2604770" algn="l"/>
              </a:tabLst>
            </a:pP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点</a:t>
            </a:r>
            <a:r>
              <a:rPr dirty="0" sz="3200" spc="-5">
                <a:solidFill>
                  <a:srgbClr val="000082"/>
                </a:solidFill>
                <a:latin typeface="SimSun"/>
                <a:cs typeface="SimSun"/>
              </a:rPr>
              <a:t> </a:t>
            </a:r>
            <a:r>
              <a:rPr dirty="0" sz="3200" spc="-195" b="1">
                <a:solidFill>
                  <a:srgbClr val="000082"/>
                </a:solidFill>
                <a:latin typeface="Microsoft JhengHei"/>
                <a:cs typeface="Microsoft JhengHei"/>
              </a:rPr>
              <a:t>k</a:t>
            </a:r>
            <a:r>
              <a:rPr dirty="0" sz="3200" b="1">
                <a:solidFill>
                  <a:srgbClr val="000082"/>
                </a:solidFill>
                <a:latin typeface="Microsoft JhengHei"/>
                <a:cs typeface="Microsoft JhengHei"/>
              </a:rPr>
              <a:t>	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的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一条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简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单路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径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。 </a:t>
            </a:r>
            <a:r>
              <a:rPr dirty="0" sz="3200" spc="5">
                <a:solidFill>
                  <a:srgbClr val="800000"/>
                </a:solidFill>
                <a:latin typeface="SimSun"/>
                <a:cs typeface="SimSun"/>
              </a:rPr>
              <a:t>从</a:t>
            </a:r>
            <a:r>
              <a:rPr dirty="0" sz="3200" spc="-15">
                <a:solidFill>
                  <a:srgbClr val="800000"/>
                </a:solidFill>
                <a:latin typeface="SimSun"/>
                <a:cs typeface="SimSun"/>
              </a:rPr>
              <a:t>顶</a:t>
            </a:r>
            <a:r>
              <a:rPr dirty="0" sz="3200" spc="5">
                <a:solidFill>
                  <a:srgbClr val="800000"/>
                </a:solidFill>
                <a:latin typeface="SimSun"/>
                <a:cs typeface="SimSun"/>
              </a:rPr>
              <a:t>点</a:t>
            </a:r>
            <a:r>
              <a:rPr dirty="0" sz="3200" spc="-5">
                <a:solidFill>
                  <a:srgbClr val="800000"/>
                </a:solidFill>
                <a:latin typeface="SimSun"/>
                <a:cs typeface="SimSun"/>
              </a:rPr>
              <a:t> </a:t>
            </a:r>
            <a:r>
              <a:rPr dirty="0" sz="3200" spc="-470" b="1">
                <a:solidFill>
                  <a:srgbClr val="800000"/>
                </a:solidFill>
                <a:latin typeface="Microsoft JhengHei"/>
                <a:cs typeface="Microsoft JhengHei"/>
              </a:rPr>
              <a:t>b	</a:t>
            </a:r>
            <a:r>
              <a:rPr dirty="0" sz="3200" spc="-10">
                <a:solidFill>
                  <a:srgbClr val="800000"/>
                </a:solidFill>
                <a:latin typeface="SimSun"/>
                <a:cs typeface="SimSun"/>
              </a:rPr>
              <a:t>出</a:t>
            </a:r>
            <a:r>
              <a:rPr dirty="0" sz="3200" spc="5">
                <a:solidFill>
                  <a:srgbClr val="800000"/>
                </a:solidFill>
                <a:latin typeface="SimSun"/>
                <a:cs typeface="SimSun"/>
              </a:rPr>
              <a:t>发进行</a:t>
            </a:r>
            <a:endParaRPr sz="3200">
              <a:latin typeface="SimSun"/>
              <a:cs typeface="SimSun"/>
            </a:endParaRPr>
          </a:p>
          <a:p>
            <a:pPr marL="165100">
              <a:lnSpc>
                <a:spcPts val="3670"/>
              </a:lnSpc>
            </a:pPr>
            <a:r>
              <a:rPr dirty="0" sz="3200">
                <a:solidFill>
                  <a:srgbClr val="800000"/>
                </a:solidFill>
                <a:latin typeface="SimSun"/>
                <a:cs typeface="SimSun"/>
              </a:rPr>
              <a:t>深度</a:t>
            </a:r>
            <a:r>
              <a:rPr dirty="0" sz="3200" spc="-15">
                <a:solidFill>
                  <a:srgbClr val="800000"/>
                </a:solidFill>
                <a:latin typeface="SimSun"/>
                <a:cs typeface="SimSun"/>
              </a:rPr>
              <a:t>优</a:t>
            </a:r>
            <a:r>
              <a:rPr dirty="0" sz="3200">
                <a:solidFill>
                  <a:srgbClr val="800000"/>
                </a:solidFill>
                <a:latin typeface="SimSun"/>
                <a:cs typeface="SimSun"/>
              </a:rPr>
              <a:t>先搜</a:t>
            </a:r>
            <a:r>
              <a:rPr dirty="0" sz="3200" spc="-15">
                <a:solidFill>
                  <a:srgbClr val="800000"/>
                </a:solidFill>
                <a:latin typeface="SimSun"/>
                <a:cs typeface="SimSun"/>
              </a:rPr>
              <a:t>索</a:t>
            </a:r>
            <a:r>
              <a:rPr dirty="0" sz="3200">
                <a:solidFill>
                  <a:srgbClr val="800000"/>
                </a:solidFill>
                <a:latin typeface="SimSun"/>
                <a:cs typeface="SimSun"/>
              </a:rPr>
              <a:t>遍历。</a:t>
            </a:r>
            <a:endParaRPr sz="3200">
              <a:latin typeface="SimSun"/>
              <a:cs typeface="SimSun"/>
            </a:endParaRPr>
          </a:p>
          <a:p>
            <a:pPr marL="12700" marR="233045" indent="406400">
              <a:lnSpc>
                <a:spcPct val="100000"/>
              </a:lnSpc>
              <a:spcBef>
                <a:spcPts val="1490"/>
              </a:spcBef>
            </a:pP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假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设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找到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的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第一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个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邻 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接点是</a:t>
            </a:r>
            <a:r>
              <a:rPr dirty="0" sz="3200" spc="-30" b="1">
                <a:solidFill>
                  <a:srgbClr val="000082"/>
                </a:solidFill>
                <a:latin typeface="Microsoft JhengHei"/>
                <a:cs typeface="Microsoft JhengHei"/>
              </a:rPr>
              <a:t>c</a:t>
            </a:r>
            <a:r>
              <a:rPr dirty="0" sz="3200" spc="10" b="1">
                <a:solidFill>
                  <a:srgbClr val="000082"/>
                </a:solidFill>
                <a:latin typeface="Microsoft JhengHei"/>
                <a:cs typeface="Microsoft JhengHei"/>
              </a:rPr>
              <a:t>，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则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得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到的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结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点 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访问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序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列为:</a:t>
            </a:r>
            <a:endParaRPr sz="3200">
              <a:latin typeface="SimSun"/>
              <a:cs typeface="SimSun"/>
            </a:endParaRPr>
          </a:p>
          <a:p>
            <a:pPr marL="419100">
              <a:lnSpc>
                <a:spcPts val="3675"/>
              </a:lnSpc>
              <a:tabLst>
                <a:tab pos="847725" algn="l"/>
                <a:tab pos="1231900" algn="l"/>
                <a:tab pos="1639570" algn="l"/>
                <a:tab pos="2045335" algn="l"/>
                <a:tab pos="2429510" algn="l"/>
                <a:tab pos="2814320" algn="l"/>
                <a:tab pos="3242310" algn="l"/>
                <a:tab pos="3581400" algn="l"/>
              </a:tabLst>
            </a:pPr>
            <a:r>
              <a:rPr dirty="0" sz="3200" b="1">
                <a:solidFill>
                  <a:srgbClr val="800000"/>
                </a:solidFill>
                <a:latin typeface="Times New Roman"/>
                <a:cs typeface="Times New Roman"/>
              </a:rPr>
              <a:t>b	</a:t>
            </a:r>
            <a:r>
              <a:rPr dirty="0" u="heavy" sz="3200">
                <a:solidFill>
                  <a:srgbClr val="3333FF"/>
                </a:solidFill>
                <a:uFill>
                  <a:solidFill>
                    <a:srgbClr val="3333FF"/>
                  </a:solidFill>
                </a:uFill>
                <a:latin typeface="Times New Roman"/>
                <a:cs typeface="Times New Roman"/>
              </a:rPr>
              <a:t>c	h	d	a	e	</a:t>
            </a:r>
            <a:r>
              <a:rPr dirty="0" u="heavy" sz="3200" b="1">
                <a:solidFill>
                  <a:srgbClr val="800000"/>
                </a:solidFill>
                <a:uFill>
                  <a:solidFill>
                    <a:srgbClr val="3333FF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sz="3200" b="1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f	g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，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029200" y="1524000"/>
            <a:ext cx="533400" cy="1676400"/>
          </a:xfrm>
          <a:custGeom>
            <a:avLst/>
            <a:gdLst/>
            <a:ahLst/>
            <a:cxnLst/>
            <a:rect l="l" t="t" r="r" b="b"/>
            <a:pathLst>
              <a:path w="533400" h="1676400">
                <a:moveTo>
                  <a:pt x="533400" y="0"/>
                </a:moveTo>
                <a:lnTo>
                  <a:pt x="0" y="1676400"/>
                </a:lnTo>
              </a:path>
            </a:pathLst>
          </a:custGeom>
          <a:ln w="381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05400" y="36576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381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867400" y="36576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304800" y="0"/>
                </a:moveTo>
                <a:lnTo>
                  <a:pt x="0" y="609600"/>
                </a:lnTo>
              </a:path>
            </a:pathLst>
          </a:custGeom>
          <a:ln w="5715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400800" y="24384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5715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162800" y="2438400"/>
            <a:ext cx="304800" cy="762000"/>
          </a:xfrm>
          <a:custGeom>
            <a:avLst/>
            <a:gdLst/>
            <a:ahLst/>
            <a:cxnLst/>
            <a:rect l="l" t="t" r="r" b="b"/>
            <a:pathLst>
              <a:path w="304800" h="762000">
                <a:moveTo>
                  <a:pt x="0" y="0"/>
                </a:moveTo>
                <a:lnTo>
                  <a:pt x="304800" y="762000"/>
                </a:lnTo>
              </a:path>
            </a:pathLst>
          </a:custGeom>
          <a:ln w="381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620000" y="3581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381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19800" y="1676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2000" y="457200"/>
                </a:lnTo>
              </a:path>
            </a:pathLst>
          </a:custGeom>
          <a:ln w="57150">
            <a:solidFill>
              <a:srgbClr val="9F4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239000" y="2362200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304800" y="838200"/>
                </a:lnTo>
              </a:path>
            </a:pathLst>
          </a:custGeom>
          <a:ln w="57150">
            <a:solidFill>
              <a:srgbClr val="9F4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696200" y="3581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57150">
            <a:solidFill>
              <a:srgbClr val="9F4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90800" y="64770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8100">
            <a:solidFill>
              <a:srgbClr val="9F4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72000" y="6477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9F4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3820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47625" y="333375"/>
                </a:lnTo>
                <a:lnTo>
                  <a:pt x="4762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47625" y="47625"/>
                </a:lnTo>
                <a:lnTo>
                  <a:pt x="333375" y="190500"/>
                </a:lnTo>
                <a:lnTo>
                  <a:pt x="4762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4296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0" y="285750"/>
                </a:lnTo>
                <a:lnTo>
                  <a:pt x="28575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4296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142875"/>
                </a:moveTo>
                <a:lnTo>
                  <a:pt x="0" y="285750"/>
                </a:lnTo>
                <a:lnTo>
                  <a:pt x="0" y="0"/>
                </a:lnTo>
                <a:lnTo>
                  <a:pt x="28575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3820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379" y="329184"/>
            <a:ext cx="1844039" cy="669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6595" y="220979"/>
            <a:ext cx="17480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4800" y="260350"/>
            <a:ext cx="1828800" cy="654050"/>
          </a:xfrm>
          <a:prstGeom prst="rect">
            <a:avLst/>
          </a:prstGeom>
          <a:solidFill>
            <a:srgbClr val="FBFCC5"/>
          </a:solidFill>
          <a:ln w="12700">
            <a:solidFill>
              <a:srgbClr val="333333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dirty="0" sz="3600" spc="5" b="1">
                <a:solidFill>
                  <a:srgbClr val="7800ED"/>
                </a:solidFill>
                <a:latin typeface="Microsoft YaHei"/>
                <a:cs typeface="Microsoft YaHei"/>
              </a:rPr>
              <a:t>结</a:t>
            </a:r>
            <a:r>
              <a:rPr dirty="0" sz="3600" spc="10" b="1">
                <a:solidFill>
                  <a:srgbClr val="7800ED"/>
                </a:solidFill>
                <a:latin typeface="Microsoft YaHei"/>
                <a:cs typeface="Microsoft YaHei"/>
              </a:rPr>
              <a:t>论</a:t>
            </a:r>
            <a:r>
              <a:rPr dirty="0" sz="3600" b="1">
                <a:solidFill>
                  <a:srgbClr val="7800ED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178433"/>
            <a:ext cx="8218170" cy="4869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584835" algn="l"/>
              </a:tabLst>
            </a:pP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从顶点</a:t>
            </a:r>
            <a:r>
              <a:rPr dirty="0" sz="3600" spc="-40">
                <a:solidFill>
                  <a:srgbClr val="800000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dirty="0" sz="3600" spc="-2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到顶点</a:t>
            </a:r>
            <a:r>
              <a:rPr dirty="0" sz="3600" spc="-30">
                <a:solidFill>
                  <a:srgbClr val="800000"/>
                </a:solidFill>
                <a:latin typeface="SimSun"/>
                <a:cs typeface="SimSun"/>
              </a:rPr>
              <a:t> 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dirty="0" sz="3600" spc="-2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,若存在路径，则从 顶点</a:t>
            </a:r>
            <a:r>
              <a:rPr dirty="0" sz="3600" spc="-940">
                <a:solidFill>
                  <a:srgbClr val="800000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dirty="0" sz="3600" spc="-4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出发进行深度优先搜索，必能搜索 </a:t>
            </a:r>
            <a:r>
              <a:rPr dirty="0" sz="3600" spc="-5">
                <a:solidFill>
                  <a:srgbClr val="800000"/>
                </a:solidFill>
                <a:latin typeface="SimSun"/>
                <a:cs typeface="SimSun"/>
              </a:rPr>
              <a:t>到顶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点</a:t>
            </a:r>
            <a:r>
              <a:rPr dirty="0" sz="3600" spc="-10">
                <a:solidFill>
                  <a:srgbClr val="800000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s 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  <a:p>
            <a:pPr marL="88900" marR="227329">
              <a:lnSpc>
                <a:spcPct val="104400"/>
              </a:lnSpc>
              <a:spcBef>
                <a:spcPts val="2950"/>
              </a:spcBef>
              <a:buFont typeface="Times New Roman"/>
              <a:buAutoNum type="arabicPeriod"/>
              <a:tabLst>
                <a:tab pos="661670" algn="l"/>
                <a:tab pos="662305" algn="l"/>
              </a:tabLst>
            </a:pP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遍历过程中搜索到的顶点不一定是路 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径上的顶点。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00000"/>
              </a:buClr>
              <a:buFont typeface="Times New Roman"/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88900" marR="227329">
              <a:lnSpc>
                <a:spcPct val="104500"/>
              </a:lnSpc>
              <a:buFont typeface="Times New Roman"/>
              <a:buAutoNum type="arabicPeriod"/>
              <a:tabLst>
                <a:tab pos="661670" algn="l"/>
                <a:tab pos="662305" algn="l"/>
              </a:tabLst>
            </a:pP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由它出发进行的深度优先遍历已经完 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成的顶点不是路径上的顶点。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04250" y="6394450"/>
            <a:ext cx="241300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217424"/>
            <a:ext cx="71989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5640" algn="l"/>
              </a:tabLst>
            </a:pP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v</a:t>
            </a:r>
            <a:r>
              <a:rPr dirty="0" sz="3200" spc="5" b="1">
                <a:solidFill>
                  <a:srgbClr val="000082"/>
                </a:solidFill>
                <a:latin typeface="Times New Roman"/>
                <a:cs typeface="Times New Roman"/>
              </a:rPr>
              <a:t>o</a:t>
            </a: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id</a:t>
            </a:r>
            <a:r>
              <a:rPr dirty="0" sz="3200" spc="-25" b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DFSearc</a:t>
            </a:r>
            <a:r>
              <a:rPr dirty="0" sz="3200" spc="10">
                <a:solidFill>
                  <a:srgbClr val="000082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(</a:t>
            </a:r>
            <a:r>
              <a:rPr dirty="0" sz="3200" spc="-2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int</a:t>
            </a:r>
            <a:r>
              <a:rPr dirty="0" sz="3200" spc="-20" b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spc="-200">
                <a:solidFill>
                  <a:srgbClr val="000082"/>
                </a:solidFill>
                <a:latin typeface="Times New Roman"/>
                <a:cs typeface="Times New Roman"/>
              </a:rPr>
              <a:t>v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,</a:t>
            </a:r>
            <a:r>
              <a:rPr dirty="0" sz="3200" spc="-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int</a:t>
            </a:r>
            <a:r>
              <a:rPr dirty="0" sz="3200" spc="-20" b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s,</a:t>
            </a:r>
            <a:r>
              <a:rPr dirty="0" sz="3200" spc="-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char</a:t>
            </a:r>
            <a:r>
              <a:rPr dirty="0" sz="3200" spc="5" b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*</a:t>
            </a:r>
            <a:r>
              <a:rPr dirty="0" sz="3200" spc="-290">
                <a:solidFill>
                  <a:srgbClr val="000082"/>
                </a:solidFill>
                <a:latin typeface="Times New Roman"/>
                <a:cs typeface="Times New Roman"/>
              </a:rPr>
              <a:t>P</a:t>
            </a:r>
            <a:r>
              <a:rPr dirty="0" sz="3200" spc="-360">
                <a:solidFill>
                  <a:srgbClr val="000082"/>
                </a:solidFill>
                <a:latin typeface="Times New Roman"/>
                <a:cs typeface="Times New Roman"/>
              </a:rPr>
              <a:t>A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TH)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	</a:t>
            </a: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047" y="705967"/>
            <a:ext cx="8606790" cy="17818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200" spc="-5">
                <a:solidFill>
                  <a:srgbClr val="000082"/>
                </a:solidFill>
                <a:latin typeface="Times New Roman"/>
                <a:cs typeface="Times New Roman"/>
              </a:rPr>
              <a:t>//</a:t>
            </a:r>
            <a:r>
              <a:rPr dirty="0" sz="3200" spc="-2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000082"/>
                </a:solidFill>
                <a:latin typeface="SimSun"/>
                <a:cs typeface="SimSun"/>
              </a:rPr>
              <a:t>从第</a:t>
            </a:r>
            <a:r>
              <a:rPr dirty="0" sz="3200" spc="5">
                <a:solidFill>
                  <a:srgbClr val="000082"/>
                </a:solidFill>
                <a:latin typeface="Times New Roman"/>
                <a:cs typeface="Times New Roman"/>
              </a:rPr>
              <a:t>v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个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顶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点出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发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递归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地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深度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优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先遍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历</a:t>
            </a:r>
            <a:r>
              <a:rPr dirty="0" sz="3200" spc="10">
                <a:solidFill>
                  <a:srgbClr val="000082"/>
                </a:solidFill>
                <a:latin typeface="SimSun"/>
                <a:cs typeface="SimSun"/>
              </a:rPr>
              <a:t>图</a:t>
            </a:r>
            <a:r>
              <a:rPr dirty="0" sz="3200" spc="-5">
                <a:solidFill>
                  <a:srgbClr val="000082"/>
                </a:solidFill>
                <a:latin typeface="Times New Roman"/>
                <a:cs typeface="Times New Roman"/>
              </a:rPr>
              <a:t>G</a:t>
            </a:r>
            <a:r>
              <a:rPr dirty="0" sz="3200" spc="-5">
                <a:solidFill>
                  <a:srgbClr val="000082"/>
                </a:solidFill>
                <a:latin typeface="SimSun"/>
                <a:cs typeface="SimSun"/>
              </a:rPr>
              <a:t>，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solidFill>
                  <a:srgbClr val="000082"/>
                </a:solidFill>
                <a:latin typeface="Times New Roman"/>
                <a:cs typeface="Times New Roman"/>
              </a:rPr>
              <a:t>//</a:t>
            </a:r>
            <a:r>
              <a:rPr dirty="0" sz="3200" spc="-3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求得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一条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从</a:t>
            </a:r>
            <a:r>
              <a:rPr dirty="0" sz="3200" spc="-10">
                <a:solidFill>
                  <a:srgbClr val="000082"/>
                </a:solidFill>
                <a:latin typeface="Times New Roman"/>
                <a:cs typeface="Times New Roman"/>
              </a:rPr>
              <a:t>v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到</a:t>
            </a:r>
            <a:r>
              <a:rPr dirty="0" sz="3200" spc="-15">
                <a:solidFill>
                  <a:srgbClr val="000082"/>
                </a:solidFill>
                <a:latin typeface="Times New Roman"/>
                <a:cs typeface="Times New Roman"/>
              </a:rPr>
              <a:t>s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的简单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路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径，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并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记录</a:t>
            </a:r>
            <a:r>
              <a:rPr dirty="0" sz="3200" spc="-10">
                <a:solidFill>
                  <a:srgbClr val="000082"/>
                </a:solidFill>
                <a:latin typeface="SimSun"/>
                <a:cs typeface="SimSun"/>
              </a:rPr>
              <a:t>在</a:t>
            </a:r>
            <a:r>
              <a:rPr dirty="0" sz="3200" spc="-165">
                <a:solidFill>
                  <a:srgbClr val="000082"/>
                </a:solidFill>
                <a:latin typeface="Times New Roman"/>
                <a:cs typeface="Times New Roman"/>
              </a:rPr>
              <a:t>PATH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中</a:t>
            </a:r>
            <a:endParaRPr sz="3200">
              <a:latin typeface="SimSun"/>
              <a:cs typeface="SimSun"/>
            </a:endParaRPr>
          </a:p>
          <a:p>
            <a:pPr marL="113030">
              <a:lnSpc>
                <a:spcPct val="100000"/>
              </a:lnSpc>
              <a:spcBef>
                <a:spcPts val="770"/>
              </a:spcBef>
              <a:tabLst>
                <a:tab pos="3651250" algn="l"/>
              </a:tabLst>
            </a:pP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visited[v]</a:t>
            </a:r>
            <a:r>
              <a:rPr dirty="0" sz="3200" spc="-2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=</a:t>
            </a:r>
            <a:r>
              <a:rPr dirty="0" sz="3200" spc="1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TRUE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;	//</a:t>
            </a:r>
            <a:r>
              <a:rPr dirty="0" sz="3200" spc="-1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000082"/>
                </a:solidFill>
                <a:latin typeface="SimSun"/>
                <a:cs typeface="SimSun"/>
              </a:rPr>
              <a:t>访问</a:t>
            </a:r>
            <a:r>
              <a:rPr dirty="0" sz="3200" spc="755">
                <a:solidFill>
                  <a:srgbClr val="000082"/>
                </a:solidFill>
                <a:latin typeface="SimSun"/>
                <a:cs typeface="SimSun"/>
              </a:rPr>
              <a:t>第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v</a:t>
            </a:r>
            <a:r>
              <a:rPr dirty="0" sz="3200" spc="-1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000082"/>
                </a:solidFill>
                <a:latin typeface="SimSun"/>
                <a:cs typeface="SimSun"/>
              </a:rPr>
              <a:t>个顶点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295" y="2558923"/>
            <a:ext cx="491236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5">
                <a:solidFill>
                  <a:srgbClr val="7800ED"/>
                </a:solidFill>
                <a:latin typeface="Times New Roman"/>
                <a:cs typeface="Times New Roman"/>
              </a:rPr>
              <a:t>Append(PATH,</a:t>
            </a:r>
            <a:r>
              <a:rPr dirty="0" sz="3200" spc="-90">
                <a:solidFill>
                  <a:srgbClr val="7800ED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7800ED"/>
                </a:solidFill>
                <a:latin typeface="Times New Roman"/>
                <a:cs typeface="Times New Roman"/>
              </a:rPr>
              <a:t>getVertex(v));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4880" y="2610738"/>
            <a:ext cx="333565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7800ED"/>
                </a:solidFill>
                <a:latin typeface="Times New Roman"/>
                <a:cs typeface="Times New Roman"/>
              </a:rPr>
              <a:t>//</a:t>
            </a:r>
            <a:r>
              <a:rPr dirty="0" sz="2800" spc="-85">
                <a:solidFill>
                  <a:srgbClr val="7800ED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7800ED"/>
                </a:solidFill>
                <a:latin typeface="SimSun"/>
                <a:cs typeface="SimSun"/>
              </a:rPr>
              <a:t>第</a:t>
            </a:r>
            <a:r>
              <a:rPr dirty="0" sz="2800">
                <a:solidFill>
                  <a:srgbClr val="7800ED"/>
                </a:solidFill>
                <a:latin typeface="Times New Roman"/>
                <a:cs typeface="Times New Roman"/>
              </a:rPr>
              <a:t>v</a:t>
            </a:r>
            <a:r>
              <a:rPr dirty="0" sz="2800">
                <a:solidFill>
                  <a:srgbClr val="7800ED"/>
                </a:solidFill>
                <a:latin typeface="SimSun"/>
                <a:cs typeface="SimSun"/>
              </a:rPr>
              <a:t>个顶点</a:t>
            </a:r>
            <a:r>
              <a:rPr dirty="0" sz="2800" spc="-5">
                <a:solidFill>
                  <a:srgbClr val="7800ED"/>
                </a:solidFill>
                <a:latin typeface="SimSun"/>
                <a:cs typeface="SimSun"/>
              </a:rPr>
              <a:t>加</a:t>
            </a:r>
            <a:r>
              <a:rPr dirty="0" sz="2800">
                <a:solidFill>
                  <a:srgbClr val="7800ED"/>
                </a:solidFill>
                <a:latin typeface="SimSun"/>
                <a:cs typeface="SimSun"/>
              </a:rPr>
              <a:t>入</a:t>
            </a:r>
            <a:r>
              <a:rPr dirty="0" sz="2800" spc="-5">
                <a:solidFill>
                  <a:srgbClr val="7800ED"/>
                </a:solidFill>
                <a:latin typeface="SimSun"/>
                <a:cs typeface="SimSun"/>
              </a:rPr>
              <a:t>路径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3047150"/>
            <a:ext cx="8644255" cy="353822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215265">
              <a:lnSpc>
                <a:spcPct val="100000"/>
              </a:lnSpc>
              <a:spcBef>
                <a:spcPts val="870"/>
              </a:spcBef>
              <a:tabLst>
                <a:tab pos="4270375" algn="l"/>
              </a:tabLst>
            </a:pP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for</a:t>
            </a:r>
            <a:r>
              <a:rPr dirty="0" sz="3200" spc="10" b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00082"/>
                </a:solidFill>
                <a:latin typeface="Times New Roman"/>
                <a:cs typeface="Times New Roman"/>
              </a:rPr>
              <a:t>(w=FirstAdjVex(v);	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w</a:t>
            </a: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!=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&amp;&amp;!found</a:t>
            </a: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3263900">
              <a:lnSpc>
                <a:spcPct val="100000"/>
              </a:lnSpc>
              <a:spcBef>
                <a:spcPts val="765"/>
              </a:spcBef>
            </a:pPr>
            <a:r>
              <a:rPr dirty="0" sz="3200" spc="-25">
                <a:solidFill>
                  <a:srgbClr val="000082"/>
                </a:solidFill>
                <a:latin typeface="Times New Roman"/>
                <a:cs typeface="Times New Roman"/>
              </a:rPr>
              <a:t>w=NextAdjVex(v)</a:t>
            </a:r>
            <a:r>
              <a:rPr dirty="0" sz="3200" spc="-5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622300" marR="215265">
              <a:lnSpc>
                <a:spcPct val="120000"/>
              </a:lnSpc>
              <a:spcBef>
                <a:spcPts val="5"/>
              </a:spcBef>
              <a:tabLst>
                <a:tab pos="1458595" algn="l"/>
                <a:tab pos="4064000" algn="l"/>
                <a:tab pos="5012055" algn="l"/>
              </a:tabLst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(w=s) 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{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found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32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TRUE;	</a:t>
            </a:r>
            <a:r>
              <a:rPr dirty="0" sz="3200" spc="-55">
                <a:solidFill>
                  <a:srgbClr val="FF0000"/>
                </a:solidFill>
                <a:latin typeface="Times New Roman"/>
                <a:cs typeface="Times New Roman"/>
              </a:rPr>
              <a:t>Append(PATH,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w);</a:t>
            </a:r>
            <a:r>
              <a:rPr dirty="0" sz="3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}  else	</a:t>
            </a: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if</a:t>
            </a:r>
            <a:r>
              <a:rPr dirty="0" sz="3200" spc="-5" b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(</a:t>
            </a: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!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visited[w])	</a:t>
            </a:r>
            <a:r>
              <a:rPr dirty="0" sz="3200" spc="-20">
                <a:solidFill>
                  <a:srgbClr val="000082"/>
                </a:solidFill>
                <a:latin typeface="Times New Roman"/>
                <a:cs typeface="Times New Roman"/>
              </a:rPr>
              <a:t>DFSearch(w,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s,</a:t>
            </a:r>
            <a:r>
              <a:rPr dirty="0" sz="3200" spc="-3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spc="-110">
                <a:solidFill>
                  <a:srgbClr val="000082"/>
                </a:solidFill>
                <a:latin typeface="Times New Roman"/>
                <a:cs typeface="Times New Roman"/>
              </a:rPr>
              <a:t>PATH);</a:t>
            </a:r>
            <a:endParaRPr sz="32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765"/>
              </a:spcBef>
              <a:tabLst>
                <a:tab pos="2120900" algn="l"/>
              </a:tabLst>
            </a:pP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(!found)	Delete</a:t>
            </a:r>
            <a:r>
              <a:rPr dirty="0" sz="3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95">
                <a:solidFill>
                  <a:srgbClr val="FF0000"/>
                </a:solidFill>
                <a:latin typeface="Times New Roman"/>
                <a:cs typeface="Times New Roman"/>
              </a:rPr>
              <a:t>(PATH);</a:t>
            </a:r>
            <a:r>
              <a:rPr dirty="0" sz="3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7800ED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7800ED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7800ED"/>
                </a:solidFill>
                <a:latin typeface="SimSun"/>
                <a:cs typeface="SimSun"/>
              </a:rPr>
              <a:t>从路</a:t>
            </a:r>
            <a:r>
              <a:rPr dirty="0" sz="3200">
                <a:solidFill>
                  <a:srgbClr val="7800ED"/>
                </a:solidFill>
                <a:latin typeface="SimSun"/>
                <a:cs typeface="SimSun"/>
              </a:rPr>
              <a:t>径上</a:t>
            </a:r>
            <a:r>
              <a:rPr dirty="0" sz="3200" spc="-15">
                <a:solidFill>
                  <a:srgbClr val="7800ED"/>
                </a:solidFill>
                <a:latin typeface="SimSun"/>
                <a:cs typeface="SimSun"/>
              </a:rPr>
              <a:t>删</a:t>
            </a:r>
            <a:r>
              <a:rPr dirty="0" sz="3200">
                <a:solidFill>
                  <a:srgbClr val="7800ED"/>
                </a:solidFill>
                <a:latin typeface="SimSun"/>
                <a:cs typeface="SimSun"/>
              </a:rPr>
              <a:t>除顶</a:t>
            </a:r>
            <a:r>
              <a:rPr dirty="0" sz="3200" spc="760">
                <a:solidFill>
                  <a:srgbClr val="7800ED"/>
                </a:solidFill>
                <a:latin typeface="SimSun"/>
                <a:cs typeface="SimSun"/>
              </a:rPr>
              <a:t>点</a:t>
            </a:r>
            <a:r>
              <a:rPr dirty="0" sz="3200">
                <a:solidFill>
                  <a:srgbClr val="7800ED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582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058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058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582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090" y="383473"/>
            <a:ext cx="7984490" cy="1855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2300" marR="5080" indent="-610235">
              <a:lnSpc>
                <a:spcPct val="125099"/>
              </a:lnSpc>
              <a:spcBef>
                <a:spcPts val="95"/>
              </a:spcBef>
            </a:pPr>
            <a:r>
              <a:rPr dirty="0" sz="4800" spc="-5" b="1">
                <a:solidFill>
                  <a:srgbClr val="000082"/>
                </a:solidFill>
                <a:latin typeface="Times New Roman"/>
                <a:cs typeface="Times New Roman"/>
              </a:rPr>
              <a:t>2.</a:t>
            </a:r>
            <a:r>
              <a:rPr dirty="0" sz="4800" spc="-65" b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4800" b="1">
                <a:solidFill>
                  <a:srgbClr val="000082"/>
                </a:solidFill>
                <a:latin typeface="Microsoft YaHei"/>
                <a:cs typeface="Microsoft YaHei"/>
              </a:rPr>
              <a:t>求</a:t>
            </a:r>
            <a:r>
              <a:rPr dirty="0" sz="4800" spc="15" b="1">
                <a:solidFill>
                  <a:srgbClr val="000082"/>
                </a:solidFill>
                <a:latin typeface="Microsoft YaHei"/>
                <a:cs typeface="Microsoft YaHei"/>
              </a:rPr>
              <a:t>两</a:t>
            </a:r>
            <a:r>
              <a:rPr dirty="0" sz="4800" b="1">
                <a:solidFill>
                  <a:srgbClr val="000082"/>
                </a:solidFill>
                <a:latin typeface="Microsoft YaHei"/>
                <a:cs typeface="Microsoft YaHei"/>
              </a:rPr>
              <a:t>个</a:t>
            </a:r>
            <a:r>
              <a:rPr dirty="0" sz="4800" spc="15" b="1">
                <a:solidFill>
                  <a:srgbClr val="000082"/>
                </a:solidFill>
                <a:latin typeface="Microsoft YaHei"/>
                <a:cs typeface="Microsoft YaHei"/>
              </a:rPr>
              <a:t>顶点</a:t>
            </a:r>
            <a:r>
              <a:rPr dirty="0" sz="4800" spc="25" b="1">
                <a:solidFill>
                  <a:srgbClr val="000082"/>
                </a:solidFill>
                <a:latin typeface="Microsoft YaHei"/>
                <a:cs typeface="Microsoft YaHei"/>
              </a:rPr>
              <a:t>之</a:t>
            </a:r>
            <a:r>
              <a:rPr dirty="0" sz="4800" spc="15" b="1">
                <a:solidFill>
                  <a:srgbClr val="000082"/>
                </a:solidFill>
                <a:latin typeface="Microsoft YaHei"/>
                <a:cs typeface="Microsoft YaHei"/>
              </a:rPr>
              <a:t>间的一</a:t>
            </a:r>
            <a:r>
              <a:rPr dirty="0" sz="4800" spc="40" b="1">
                <a:solidFill>
                  <a:srgbClr val="000082"/>
                </a:solidFill>
                <a:latin typeface="Microsoft YaHei"/>
                <a:cs typeface="Microsoft YaHei"/>
              </a:rPr>
              <a:t>条</a:t>
            </a:r>
            <a:r>
              <a:rPr dirty="0" sz="4800" spc="20" b="1">
                <a:solidFill>
                  <a:srgbClr val="0000FF"/>
                </a:solidFill>
                <a:latin typeface="Microsoft YaHei"/>
                <a:cs typeface="Microsoft YaHei"/>
              </a:rPr>
              <a:t>路径 </a:t>
            </a:r>
            <a:r>
              <a:rPr dirty="0" sz="4800" spc="10" b="1">
                <a:solidFill>
                  <a:srgbClr val="0000FF"/>
                </a:solidFill>
                <a:latin typeface="Microsoft YaHei"/>
                <a:cs typeface="Microsoft YaHei"/>
              </a:rPr>
              <a:t>长度最</a:t>
            </a:r>
            <a:r>
              <a:rPr dirty="0" sz="4800" b="1">
                <a:solidFill>
                  <a:srgbClr val="0000FF"/>
                </a:solidFill>
                <a:latin typeface="Microsoft YaHei"/>
                <a:cs typeface="Microsoft YaHei"/>
              </a:rPr>
              <a:t>短</a:t>
            </a:r>
            <a:r>
              <a:rPr dirty="0" sz="4800" spc="15" b="1">
                <a:solidFill>
                  <a:srgbClr val="000082"/>
                </a:solidFill>
                <a:latin typeface="Microsoft YaHei"/>
                <a:cs typeface="Microsoft YaHei"/>
              </a:rPr>
              <a:t>的</a:t>
            </a:r>
            <a:r>
              <a:rPr dirty="0" sz="4800" spc="25" b="1">
                <a:solidFill>
                  <a:srgbClr val="000082"/>
                </a:solidFill>
                <a:latin typeface="Microsoft YaHei"/>
                <a:cs typeface="Microsoft YaHei"/>
              </a:rPr>
              <a:t>路</a:t>
            </a:r>
            <a:r>
              <a:rPr dirty="0" sz="4800" b="1">
                <a:solidFill>
                  <a:srgbClr val="000082"/>
                </a:solidFill>
                <a:latin typeface="Microsoft YaHei"/>
                <a:cs typeface="Microsoft YaHei"/>
              </a:rPr>
              <a:t>径</a:t>
            </a:r>
            <a:endParaRPr sz="48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3000209"/>
            <a:ext cx="764794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457200">
              <a:lnSpc>
                <a:spcPct val="120000"/>
              </a:lnSpc>
              <a:spcBef>
                <a:spcPts val="100"/>
              </a:spcBef>
            </a:pPr>
            <a:r>
              <a:rPr dirty="0" sz="4000">
                <a:solidFill>
                  <a:srgbClr val="000082"/>
                </a:solidFill>
                <a:latin typeface="SimSun"/>
                <a:cs typeface="SimSun"/>
              </a:rPr>
              <a:t>若两个顶点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之间</a:t>
            </a:r>
            <a:r>
              <a:rPr dirty="0" sz="4000">
                <a:solidFill>
                  <a:srgbClr val="000082"/>
                </a:solidFill>
                <a:latin typeface="SimSun"/>
                <a:cs typeface="SimSun"/>
              </a:rPr>
              <a:t>存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在多</a:t>
            </a:r>
            <a:r>
              <a:rPr dirty="0" sz="4000">
                <a:solidFill>
                  <a:srgbClr val="000082"/>
                </a:solidFill>
                <a:latin typeface="SimSun"/>
                <a:cs typeface="SimSun"/>
              </a:rPr>
              <a:t>条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路径，  </a:t>
            </a:r>
            <a:r>
              <a:rPr dirty="0" sz="4000" spc="5">
                <a:solidFill>
                  <a:srgbClr val="000082"/>
                </a:solidFill>
                <a:latin typeface="SimSun"/>
                <a:cs typeface="SimSun"/>
              </a:rPr>
              <a:t>则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其中</a:t>
            </a:r>
            <a:r>
              <a:rPr dirty="0" sz="4000" spc="10">
                <a:solidFill>
                  <a:srgbClr val="000082"/>
                </a:solidFill>
                <a:latin typeface="SimSun"/>
                <a:cs typeface="SimSun"/>
              </a:rPr>
              <a:t>必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有一</a:t>
            </a:r>
            <a:r>
              <a:rPr dirty="0" sz="4000" spc="10">
                <a:solidFill>
                  <a:srgbClr val="000082"/>
                </a:solidFill>
                <a:latin typeface="SimSun"/>
                <a:cs typeface="SimSun"/>
              </a:rPr>
              <a:t>条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路径</a:t>
            </a:r>
            <a:r>
              <a:rPr dirty="0" sz="4000" spc="10">
                <a:solidFill>
                  <a:srgbClr val="000082"/>
                </a:solidFill>
                <a:latin typeface="SimSun"/>
                <a:cs typeface="SimSun"/>
              </a:rPr>
              <a:t>长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度最</a:t>
            </a:r>
            <a:r>
              <a:rPr dirty="0" sz="4000" spc="10">
                <a:solidFill>
                  <a:srgbClr val="000082"/>
                </a:solidFill>
                <a:latin typeface="SimSun"/>
                <a:cs typeface="SimSun"/>
              </a:rPr>
              <a:t>短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的路 </a:t>
            </a:r>
            <a:r>
              <a:rPr dirty="0" sz="4000">
                <a:solidFill>
                  <a:srgbClr val="000082"/>
                </a:solidFill>
                <a:latin typeface="SimSun"/>
                <a:cs typeface="SimSun"/>
              </a:rPr>
              <a:t>径。如何求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得这</a:t>
            </a:r>
            <a:r>
              <a:rPr dirty="0" sz="4000">
                <a:solidFill>
                  <a:srgbClr val="000082"/>
                </a:solidFill>
                <a:latin typeface="SimSun"/>
                <a:cs typeface="SimSun"/>
              </a:rPr>
              <a:t>条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路</a:t>
            </a:r>
            <a:r>
              <a:rPr dirty="0" sz="4000">
                <a:solidFill>
                  <a:srgbClr val="000082"/>
                </a:solidFill>
                <a:latin typeface="SimSun"/>
                <a:cs typeface="SimSun"/>
              </a:rPr>
              <a:t>径</a:t>
            </a:r>
            <a:r>
              <a:rPr dirty="0" sz="4000" spc="-5">
                <a:solidFill>
                  <a:srgbClr val="000082"/>
                </a:solidFill>
                <a:latin typeface="Times New Roman"/>
                <a:cs typeface="Times New Roman"/>
              </a:rPr>
              <a:t>?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1600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28800" y="1600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69389" y="1526870"/>
            <a:ext cx="2546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1066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50" y="4644"/>
                </a:lnTo>
                <a:lnTo>
                  <a:pt x="162888" y="17966"/>
                </a:lnTo>
                <a:lnTo>
                  <a:pt x="117585" y="39045"/>
                </a:lnTo>
                <a:lnTo>
                  <a:pt x="78114" y="66960"/>
                </a:lnTo>
                <a:lnTo>
                  <a:pt x="45548" y="100793"/>
                </a:lnTo>
                <a:lnTo>
                  <a:pt x="20958" y="139624"/>
                </a:lnTo>
                <a:lnTo>
                  <a:pt x="5418" y="182533"/>
                </a:lnTo>
                <a:lnTo>
                  <a:pt x="0" y="228600"/>
                </a:lnTo>
                <a:lnTo>
                  <a:pt x="5418" y="274666"/>
                </a:lnTo>
                <a:lnTo>
                  <a:pt x="20958" y="317575"/>
                </a:lnTo>
                <a:lnTo>
                  <a:pt x="45548" y="356406"/>
                </a:lnTo>
                <a:lnTo>
                  <a:pt x="78114" y="390239"/>
                </a:lnTo>
                <a:lnTo>
                  <a:pt x="117585" y="418154"/>
                </a:lnTo>
                <a:lnTo>
                  <a:pt x="162888" y="439233"/>
                </a:lnTo>
                <a:lnTo>
                  <a:pt x="212950" y="452555"/>
                </a:lnTo>
                <a:lnTo>
                  <a:pt x="266700" y="457200"/>
                </a:lnTo>
                <a:lnTo>
                  <a:pt x="320449" y="452555"/>
                </a:lnTo>
                <a:lnTo>
                  <a:pt x="370511" y="439233"/>
                </a:lnTo>
                <a:lnTo>
                  <a:pt x="415814" y="418154"/>
                </a:lnTo>
                <a:lnTo>
                  <a:pt x="455285" y="390239"/>
                </a:lnTo>
                <a:lnTo>
                  <a:pt x="487851" y="356406"/>
                </a:lnTo>
                <a:lnTo>
                  <a:pt x="512441" y="317575"/>
                </a:lnTo>
                <a:lnTo>
                  <a:pt x="527981" y="274666"/>
                </a:lnTo>
                <a:lnTo>
                  <a:pt x="533400" y="228600"/>
                </a:lnTo>
                <a:lnTo>
                  <a:pt x="527981" y="182533"/>
                </a:lnTo>
                <a:lnTo>
                  <a:pt x="512441" y="139624"/>
                </a:lnTo>
                <a:lnTo>
                  <a:pt x="487851" y="100793"/>
                </a:lnTo>
                <a:lnTo>
                  <a:pt x="455285" y="66960"/>
                </a:lnTo>
                <a:lnTo>
                  <a:pt x="415814" y="39045"/>
                </a:lnTo>
                <a:lnTo>
                  <a:pt x="370511" y="17966"/>
                </a:lnTo>
                <a:lnTo>
                  <a:pt x="320449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3400" y="1066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8" y="182533"/>
                </a:lnTo>
                <a:lnTo>
                  <a:pt x="20958" y="139624"/>
                </a:lnTo>
                <a:lnTo>
                  <a:pt x="45548" y="100793"/>
                </a:lnTo>
                <a:lnTo>
                  <a:pt x="78114" y="66960"/>
                </a:lnTo>
                <a:lnTo>
                  <a:pt x="117585" y="39045"/>
                </a:lnTo>
                <a:lnTo>
                  <a:pt x="162888" y="17966"/>
                </a:lnTo>
                <a:lnTo>
                  <a:pt x="212950" y="4644"/>
                </a:lnTo>
                <a:lnTo>
                  <a:pt x="266700" y="0"/>
                </a:lnTo>
                <a:lnTo>
                  <a:pt x="320449" y="4644"/>
                </a:lnTo>
                <a:lnTo>
                  <a:pt x="370511" y="17966"/>
                </a:lnTo>
                <a:lnTo>
                  <a:pt x="415814" y="39045"/>
                </a:lnTo>
                <a:lnTo>
                  <a:pt x="455285" y="66960"/>
                </a:lnTo>
                <a:lnTo>
                  <a:pt x="487851" y="100793"/>
                </a:lnTo>
                <a:lnTo>
                  <a:pt x="512441" y="139624"/>
                </a:lnTo>
                <a:lnTo>
                  <a:pt x="527981" y="182533"/>
                </a:lnTo>
                <a:lnTo>
                  <a:pt x="533400" y="228600"/>
                </a:lnTo>
                <a:lnTo>
                  <a:pt x="527981" y="274666"/>
                </a:lnTo>
                <a:lnTo>
                  <a:pt x="512441" y="317575"/>
                </a:lnTo>
                <a:lnTo>
                  <a:pt x="487851" y="356406"/>
                </a:lnTo>
                <a:lnTo>
                  <a:pt x="455285" y="390239"/>
                </a:lnTo>
                <a:lnTo>
                  <a:pt x="415814" y="418154"/>
                </a:lnTo>
                <a:lnTo>
                  <a:pt x="370511" y="439233"/>
                </a:lnTo>
                <a:lnTo>
                  <a:pt x="320449" y="452555"/>
                </a:lnTo>
                <a:lnTo>
                  <a:pt x="266700" y="457200"/>
                </a:lnTo>
                <a:lnTo>
                  <a:pt x="212950" y="452555"/>
                </a:lnTo>
                <a:lnTo>
                  <a:pt x="162888" y="439233"/>
                </a:lnTo>
                <a:lnTo>
                  <a:pt x="117585" y="418154"/>
                </a:lnTo>
                <a:lnTo>
                  <a:pt x="78114" y="390239"/>
                </a:lnTo>
                <a:lnTo>
                  <a:pt x="45548" y="356406"/>
                </a:lnTo>
                <a:lnTo>
                  <a:pt x="20958" y="317575"/>
                </a:lnTo>
                <a:lnTo>
                  <a:pt x="5418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0298" y="993394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2133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50" y="4644"/>
                </a:lnTo>
                <a:lnTo>
                  <a:pt x="162888" y="17966"/>
                </a:lnTo>
                <a:lnTo>
                  <a:pt x="117585" y="39045"/>
                </a:lnTo>
                <a:lnTo>
                  <a:pt x="78114" y="66960"/>
                </a:lnTo>
                <a:lnTo>
                  <a:pt x="45548" y="100793"/>
                </a:lnTo>
                <a:lnTo>
                  <a:pt x="20958" y="139624"/>
                </a:lnTo>
                <a:lnTo>
                  <a:pt x="5418" y="182533"/>
                </a:lnTo>
                <a:lnTo>
                  <a:pt x="0" y="228600"/>
                </a:lnTo>
                <a:lnTo>
                  <a:pt x="5418" y="274666"/>
                </a:lnTo>
                <a:lnTo>
                  <a:pt x="20958" y="317575"/>
                </a:lnTo>
                <a:lnTo>
                  <a:pt x="45548" y="356406"/>
                </a:lnTo>
                <a:lnTo>
                  <a:pt x="78114" y="390239"/>
                </a:lnTo>
                <a:lnTo>
                  <a:pt x="117585" y="418154"/>
                </a:lnTo>
                <a:lnTo>
                  <a:pt x="162888" y="439233"/>
                </a:lnTo>
                <a:lnTo>
                  <a:pt x="212950" y="452555"/>
                </a:lnTo>
                <a:lnTo>
                  <a:pt x="266700" y="457200"/>
                </a:lnTo>
                <a:lnTo>
                  <a:pt x="320449" y="452555"/>
                </a:lnTo>
                <a:lnTo>
                  <a:pt x="370511" y="439233"/>
                </a:lnTo>
                <a:lnTo>
                  <a:pt x="415814" y="418154"/>
                </a:lnTo>
                <a:lnTo>
                  <a:pt x="455285" y="390239"/>
                </a:lnTo>
                <a:lnTo>
                  <a:pt x="487851" y="356406"/>
                </a:lnTo>
                <a:lnTo>
                  <a:pt x="512441" y="317575"/>
                </a:lnTo>
                <a:lnTo>
                  <a:pt x="527981" y="274666"/>
                </a:lnTo>
                <a:lnTo>
                  <a:pt x="533400" y="228600"/>
                </a:lnTo>
                <a:lnTo>
                  <a:pt x="527981" y="182533"/>
                </a:lnTo>
                <a:lnTo>
                  <a:pt x="512441" y="139624"/>
                </a:lnTo>
                <a:lnTo>
                  <a:pt x="487851" y="100793"/>
                </a:lnTo>
                <a:lnTo>
                  <a:pt x="455285" y="66960"/>
                </a:lnTo>
                <a:lnTo>
                  <a:pt x="415814" y="39045"/>
                </a:lnTo>
                <a:lnTo>
                  <a:pt x="370511" y="17966"/>
                </a:lnTo>
                <a:lnTo>
                  <a:pt x="320449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2400" y="2133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8" y="182533"/>
                </a:lnTo>
                <a:lnTo>
                  <a:pt x="20958" y="139624"/>
                </a:lnTo>
                <a:lnTo>
                  <a:pt x="45548" y="100793"/>
                </a:lnTo>
                <a:lnTo>
                  <a:pt x="78114" y="66960"/>
                </a:lnTo>
                <a:lnTo>
                  <a:pt x="117585" y="39045"/>
                </a:lnTo>
                <a:lnTo>
                  <a:pt x="162888" y="17966"/>
                </a:lnTo>
                <a:lnTo>
                  <a:pt x="212950" y="4644"/>
                </a:lnTo>
                <a:lnTo>
                  <a:pt x="266700" y="0"/>
                </a:lnTo>
                <a:lnTo>
                  <a:pt x="320449" y="4644"/>
                </a:lnTo>
                <a:lnTo>
                  <a:pt x="370511" y="17966"/>
                </a:lnTo>
                <a:lnTo>
                  <a:pt x="415814" y="39045"/>
                </a:lnTo>
                <a:lnTo>
                  <a:pt x="455285" y="66960"/>
                </a:lnTo>
                <a:lnTo>
                  <a:pt x="487851" y="100793"/>
                </a:lnTo>
                <a:lnTo>
                  <a:pt x="512441" y="139624"/>
                </a:lnTo>
                <a:lnTo>
                  <a:pt x="527981" y="182533"/>
                </a:lnTo>
                <a:lnTo>
                  <a:pt x="533400" y="228600"/>
                </a:lnTo>
                <a:lnTo>
                  <a:pt x="527981" y="274666"/>
                </a:lnTo>
                <a:lnTo>
                  <a:pt x="512441" y="317575"/>
                </a:lnTo>
                <a:lnTo>
                  <a:pt x="487851" y="356406"/>
                </a:lnTo>
                <a:lnTo>
                  <a:pt x="455285" y="390239"/>
                </a:lnTo>
                <a:lnTo>
                  <a:pt x="415814" y="418154"/>
                </a:lnTo>
                <a:lnTo>
                  <a:pt x="370511" y="439233"/>
                </a:lnTo>
                <a:lnTo>
                  <a:pt x="320449" y="452555"/>
                </a:lnTo>
                <a:lnTo>
                  <a:pt x="266700" y="457200"/>
                </a:lnTo>
                <a:lnTo>
                  <a:pt x="212950" y="452555"/>
                </a:lnTo>
                <a:lnTo>
                  <a:pt x="162888" y="439233"/>
                </a:lnTo>
                <a:lnTo>
                  <a:pt x="117585" y="418154"/>
                </a:lnTo>
                <a:lnTo>
                  <a:pt x="78114" y="390239"/>
                </a:lnTo>
                <a:lnTo>
                  <a:pt x="45548" y="356406"/>
                </a:lnTo>
                <a:lnTo>
                  <a:pt x="20958" y="317575"/>
                </a:lnTo>
                <a:lnTo>
                  <a:pt x="5418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4901" y="2060575"/>
            <a:ext cx="228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0600" y="3200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50" y="4644"/>
                </a:lnTo>
                <a:lnTo>
                  <a:pt x="162888" y="17966"/>
                </a:lnTo>
                <a:lnTo>
                  <a:pt x="117585" y="39045"/>
                </a:lnTo>
                <a:lnTo>
                  <a:pt x="78114" y="66960"/>
                </a:lnTo>
                <a:lnTo>
                  <a:pt x="45548" y="100793"/>
                </a:lnTo>
                <a:lnTo>
                  <a:pt x="20958" y="139624"/>
                </a:lnTo>
                <a:lnTo>
                  <a:pt x="5418" y="182533"/>
                </a:lnTo>
                <a:lnTo>
                  <a:pt x="0" y="228600"/>
                </a:lnTo>
                <a:lnTo>
                  <a:pt x="5418" y="274666"/>
                </a:lnTo>
                <a:lnTo>
                  <a:pt x="20958" y="317575"/>
                </a:lnTo>
                <a:lnTo>
                  <a:pt x="45548" y="356406"/>
                </a:lnTo>
                <a:lnTo>
                  <a:pt x="78114" y="390239"/>
                </a:lnTo>
                <a:lnTo>
                  <a:pt x="117585" y="418154"/>
                </a:lnTo>
                <a:lnTo>
                  <a:pt x="162888" y="439233"/>
                </a:lnTo>
                <a:lnTo>
                  <a:pt x="212950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4" y="390239"/>
                </a:lnTo>
                <a:lnTo>
                  <a:pt x="487858" y="356406"/>
                </a:lnTo>
                <a:lnTo>
                  <a:pt x="512444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90600" y="3200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8" y="182533"/>
                </a:lnTo>
                <a:lnTo>
                  <a:pt x="20958" y="139624"/>
                </a:lnTo>
                <a:lnTo>
                  <a:pt x="45548" y="100793"/>
                </a:lnTo>
                <a:lnTo>
                  <a:pt x="78114" y="66960"/>
                </a:lnTo>
                <a:lnTo>
                  <a:pt x="117585" y="39045"/>
                </a:lnTo>
                <a:lnTo>
                  <a:pt x="162888" y="17966"/>
                </a:lnTo>
                <a:lnTo>
                  <a:pt x="212950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4" y="317575"/>
                </a:lnTo>
                <a:lnTo>
                  <a:pt x="487858" y="356406"/>
                </a:lnTo>
                <a:lnTo>
                  <a:pt x="455294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50" y="452555"/>
                </a:lnTo>
                <a:lnTo>
                  <a:pt x="162888" y="439233"/>
                </a:lnTo>
                <a:lnTo>
                  <a:pt x="117585" y="418154"/>
                </a:lnTo>
                <a:lnTo>
                  <a:pt x="78114" y="390239"/>
                </a:lnTo>
                <a:lnTo>
                  <a:pt x="45548" y="356406"/>
                </a:lnTo>
                <a:lnTo>
                  <a:pt x="20958" y="317575"/>
                </a:lnTo>
                <a:lnTo>
                  <a:pt x="5418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17498" y="3127324"/>
            <a:ext cx="2800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h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76400" y="2590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76400" y="2590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03273" y="2517775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194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94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972561" y="2136775"/>
            <a:ext cx="228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62400" y="2590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62400" y="2590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089653" y="2517775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7620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4" y="317575"/>
                </a:lnTo>
                <a:lnTo>
                  <a:pt x="45541" y="356406"/>
                </a:lnTo>
                <a:lnTo>
                  <a:pt x="78104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5" y="139624"/>
                </a:lnTo>
                <a:lnTo>
                  <a:pt x="487858" y="100793"/>
                </a:lnTo>
                <a:lnTo>
                  <a:pt x="455295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76600" y="7620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454146" y="688594"/>
            <a:ext cx="177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5800" y="1905000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114300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7200" y="25908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38400" y="685800"/>
            <a:ext cx="838200" cy="228600"/>
          </a:xfrm>
          <a:custGeom>
            <a:avLst/>
            <a:gdLst/>
            <a:ahLst/>
            <a:cxnLst/>
            <a:rect l="l" t="t" r="r" b="b"/>
            <a:pathLst>
              <a:path w="838200" h="228600">
                <a:moveTo>
                  <a:pt x="0" y="0"/>
                </a:moveTo>
                <a:lnTo>
                  <a:pt x="838200" y="2286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05000" y="2057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22860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24000" y="29718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22860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52800" y="25146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0"/>
                </a:moveTo>
                <a:lnTo>
                  <a:pt x="609600" y="3048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62200" y="19050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0"/>
                </a:moveTo>
                <a:lnTo>
                  <a:pt x="609600" y="3810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10000" y="1066800"/>
            <a:ext cx="457200" cy="1524000"/>
          </a:xfrm>
          <a:custGeom>
            <a:avLst/>
            <a:gdLst/>
            <a:ahLst/>
            <a:cxnLst/>
            <a:rect l="l" t="t" r="r" b="b"/>
            <a:pathLst>
              <a:path w="457200" h="1524000">
                <a:moveTo>
                  <a:pt x="0" y="0"/>
                </a:moveTo>
                <a:lnTo>
                  <a:pt x="457200" y="15240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76600" y="1219200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304800" y="0"/>
                </a:moveTo>
                <a:lnTo>
                  <a:pt x="0" y="10668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05000" y="457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2943" y="4644"/>
                </a:lnTo>
                <a:lnTo>
                  <a:pt x="162877" y="17966"/>
                </a:lnTo>
                <a:lnTo>
                  <a:pt x="117574" y="39045"/>
                </a:lnTo>
                <a:lnTo>
                  <a:pt x="78104" y="66960"/>
                </a:lnTo>
                <a:lnTo>
                  <a:pt x="45541" y="100793"/>
                </a:lnTo>
                <a:lnTo>
                  <a:pt x="20954" y="139624"/>
                </a:lnTo>
                <a:lnTo>
                  <a:pt x="5417" y="182533"/>
                </a:lnTo>
                <a:lnTo>
                  <a:pt x="0" y="228600"/>
                </a:lnTo>
                <a:lnTo>
                  <a:pt x="5417" y="274666"/>
                </a:lnTo>
                <a:lnTo>
                  <a:pt x="20955" y="317575"/>
                </a:lnTo>
                <a:lnTo>
                  <a:pt x="45541" y="356406"/>
                </a:lnTo>
                <a:lnTo>
                  <a:pt x="78105" y="390239"/>
                </a:lnTo>
                <a:lnTo>
                  <a:pt x="117574" y="418154"/>
                </a:lnTo>
                <a:lnTo>
                  <a:pt x="162877" y="439233"/>
                </a:lnTo>
                <a:lnTo>
                  <a:pt x="212943" y="452555"/>
                </a:lnTo>
                <a:lnTo>
                  <a:pt x="266700" y="457200"/>
                </a:lnTo>
                <a:lnTo>
                  <a:pt x="320456" y="452555"/>
                </a:lnTo>
                <a:lnTo>
                  <a:pt x="370522" y="439233"/>
                </a:lnTo>
                <a:lnTo>
                  <a:pt x="415825" y="418154"/>
                </a:lnTo>
                <a:lnTo>
                  <a:pt x="455295" y="390239"/>
                </a:lnTo>
                <a:lnTo>
                  <a:pt x="487858" y="356406"/>
                </a:lnTo>
                <a:lnTo>
                  <a:pt x="512445" y="317575"/>
                </a:lnTo>
                <a:lnTo>
                  <a:pt x="527982" y="274666"/>
                </a:lnTo>
                <a:lnTo>
                  <a:pt x="533400" y="228600"/>
                </a:lnTo>
                <a:lnTo>
                  <a:pt x="527982" y="182533"/>
                </a:lnTo>
                <a:lnTo>
                  <a:pt x="512444" y="139624"/>
                </a:lnTo>
                <a:lnTo>
                  <a:pt x="487858" y="100793"/>
                </a:lnTo>
                <a:lnTo>
                  <a:pt x="455294" y="66960"/>
                </a:lnTo>
                <a:lnTo>
                  <a:pt x="415825" y="39045"/>
                </a:lnTo>
                <a:lnTo>
                  <a:pt x="370522" y="17966"/>
                </a:lnTo>
                <a:lnTo>
                  <a:pt x="320456" y="4644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05000" y="457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5" y="390239"/>
                </a:lnTo>
                <a:lnTo>
                  <a:pt x="45541" y="356406"/>
                </a:lnTo>
                <a:lnTo>
                  <a:pt x="20955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045589" y="383489"/>
            <a:ext cx="2546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90600" y="6858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914400" y="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90600" y="13716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0"/>
                </a:moveTo>
                <a:lnTo>
                  <a:pt x="914400" y="3048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86000" y="11430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99060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7200" y="15240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15240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7200" y="14478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685800"/>
                </a:lnTo>
              </a:path>
            </a:pathLst>
          </a:custGeom>
          <a:ln w="381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7200" y="25908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381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24000" y="2971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5715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05000" y="2057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228600" y="0"/>
                </a:moveTo>
                <a:lnTo>
                  <a:pt x="0" y="533400"/>
                </a:lnTo>
              </a:path>
            </a:pathLst>
          </a:custGeom>
          <a:ln w="5715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62200" y="19050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400" y="304800"/>
                </a:lnTo>
              </a:path>
            </a:pathLst>
          </a:custGeom>
          <a:ln w="381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352800" y="25146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0"/>
                </a:moveTo>
                <a:lnTo>
                  <a:pt x="609600" y="304800"/>
                </a:lnTo>
              </a:path>
            </a:pathLst>
          </a:custGeom>
          <a:ln w="381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66800" y="137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304800"/>
                </a:lnTo>
              </a:path>
            </a:pathLst>
          </a:custGeom>
          <a:ln w="57150">
            <a:solidFill>
              <a:srgbClr val="9F4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62200" y="18288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685800" y="381000"/>
                </a:lnTo>
              </a:path>
            </a:pathLst>
          </a:custGeom>
          <a:ln w="57150">
            <a:solidFill>
              <a:srgbClr val="9F4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52800" y="24384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0"/>
                </a:moveTo>
                <a:lnTo>
                  <a:pt x="609600" y="304800"/>
                </a:lnTo>
              </a:path>
            </a:pathLst>
          </a:custGeom>
          <a:ln w="57150">
            <a:solidFill>
              <a:srgbClr val="9F4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07340" y="4369533"/>
            <a:ext cx="8282305" cy="200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因此，</a:t>
            </a:r>
            <a:r>
              <a:rPr dirty="0" sz="3600" spc="10" b="1">
                <a:solidFill>
                  <a:srgbClr val="3333FF"/>
                </a:solidFill>
                <a:latin typeface="Microsoft YaHei"/>
                <a:cs typeface="Microsoft YaHei"/>
              </a:rPr>
              <a:t>求路径长度最短的路径可以基于广 </a:t>
            </a:r>
            <a:r>
              <a:rPr dirty="0" sz="3600" spc="5" b="1">
                <a:solidFill>
                  <a:srgbClr val="3333FF"/>
                </a:solidFill>
                <a:latin typeface="Microsoft YaHei"/>
                <a:cs typeface="Microsoft YaHei"/>
              </a:rPr>
              <a:t>度优先搜索遍历进</a:t>
            </a:r>
            <a:r>
              <a:rPr dirty="0" sz="3600" spc="10" b="1">
                <a:solidFill>
                  <a:srgbClr val="3333FF"/>
                </a:solidFill>
                <a:latin typeface="Microsoft YaHei"/>
                <a:cs typeface="Microsoft YaHei"/>
              </a:rPr>
              <a:t>行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，但需要</a:t>
            </a:r>
            <a:r>
              <a:rPr dirty="0" sz="3600" spc="5" b="1">
                <a:solidFill>
                  <a:srgbClr val="000082"/>
                </a:solidFill>
                <a:latin typeface="Microsoft YaHei"/>
                <a:cs typeface="Microsoft YaHei"/>
              </a:rPr>
              <a:t>修改链队列 </a:t>
            </a:r>
            <a:r>
              <a:rPr dirty="0" sz="3600" spc="10" b="1">
                <a:solidFill>
                  <a:srgbClr val="000082"/>
                </a:solidFill>
                <a:latin typeface="Microsoft YaHei"/>
                <a:cs typeface="Microsoft YaHei"/>
              </a:rPr>
              <a:t>的结点结构及其入队列和出队列的算</a:t>
            </a:r>
            <a:r>
              <a:rPr dirty="0" sz="3600" spc="20" b="1">
                <a:solidFill>
                  <a:srgbClr val="000082"/>
                </a:solidFill>
                <a:latin typeface="Microsoft YaHei"/>
                <a:cs typeface="Microsoft YaHei"/>
              </a:rPr>
              <a:t>法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87900" y="188405"/>
            <a:ext cx="4148454" cy="200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深度优先搜索访问顶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点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的</a:t>
            </a:r>
            <a:r>
              <a:rPr dirty="0" sz="3600" spc="10" b="1">
                <a:solidFill>
                  <a:srgbClr val="000082"/>
                </a:solidFill>
                <a:latin typeface="Microsoft YaHei"/>
                <a:cs typeface="Microsoft YaHei"/>
              </a:rPr>
              <a:t>次</a:t>
            </a:r>
            <a:r>
              <a:rPr dirty="0" sz="3600" spc="5" b="1">
                <a:solidFill>
                  <a:srgbClr val="000082"/>
                </a:solidFill>
                <a:latin typeface="Microsoft YaHei"/>
                <a:cs typeface="Microsoft YaHei"/>
              </a:rPr>
              <a:t>序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取决于图的 </a:t>
            </a:r>
            <a:r>
              <a:rPr dirty="0" sz="3600" spc="10" b="1">
                <a:solidFill>
                  <a:srgbClr val="000082"/>
                </a:solidFill>
                <a:latin typeface="Microsoft YaHei"/>
                <a:cs typeface="Microsoft YaHei"/>
              </a:rPr>
              <a:t>存储结</a:t>
            </a:r>
            <a:r>
              <a:rPr dirty="0" sz="3600" b="1">
                <a:solidFill>
                  <a:srgbClr val="000082"/>
                </a:solidFill>
                <a:latin typeface="Microsoft YaHei"/>
                <a:cs typeface="Microsoft YaHei"/>
              </a:rPr>
              <a:t>构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，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而广度优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87900" y="2164330"/>
            <a:ext cx="4143375" cy="200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先搜索访问顶点的次 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序是按“路径长度” 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渐增的次</a:t>
            </a:r>
            <a:r>
              <a:rPr dirty="0" sz="3600" spc="-5">
                <a:solidFill>
                  <a:srgbClr val="800000"/>
                </a:solidFill>
                <a:latin typeface="SimSun"/>
                <a:cs typeface="SimSun"/>
              </a:rPr>
              <a:t>序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39" y="196634"/>
            <a:ext cx="4500245" cy="119634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3200" spc="15">
                <a:solidFill>
                  <a:srgbClr val="000082"/>
                </a:solidFill>
                <a:latin typeface="SimSun"/>
                <a:cs typeface="SimSun"/>
              </a:rPr>
              <a:t>例</a:t>
            </a:r>
            <a:r>
              <a:rPr dirty="0" sz="3200" spc="10">
                <a:solidFill>
                  <a:srgbClr val="000082"/>
                </a:solidFill>
                <a:latin typeface="SimSun"/>
                <a:cs typeface="SimSun"/>
              </a:rPr>
              <a:t>如</a:t>
            </a:r>
            <a:r>
              <a:rPr dirty="0" sz="3200" spc="-5">
                <a:solidFill>
                  <a:srgbClr val="000082"/>
                </a:solidFill>
                <a:latin typeface="Times New Roman"/>
                <a:cs typeface="Times New Roman"/>
              </a:rPr>
              <a:t>: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求下</a:t>
            </a:r>
            <a:r>
              <a:rPr dirty="0" sz="3200" spc="-10">
                <a:solidFill>
                  <a:srgbClr val="000082"/>
                </a:solidFill>
                <a:latin typeface="SimSun"/>
                <a:cs typeface="SimSun"/>
              </a:rPr>
              <a:t>图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中顶点</a:t>
            </a:r>
            <a:r>
              <a:rPr dirty="0" sz="3200" spc="-880">
                <a:solidFill>
                  <a:srgbClr val="000082"/>
                </a:solidFill>
                <a:latin typeface="SimSun"/>
                <a:cs typeface="SimSu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3</a:t>
            </a:r>
            <a:r>
              <a:rPr dirty="0" sz="3200" spc="-2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至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顶点</a:t>
            </a:r>
            <a:r>
              <a:rPr dirty="0" sz="3200" spc="-840">
                <a:solidFill>
                  <a:srgbClr val="000082"/>
                </a:solidFill>
                <a:latin typeface="SimSun"/>
                <a:cs typeface="SimSu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5</a:t>
            </a:r>
            <a:r>
              <a:rPr dirty="0" sz="3200" spc="-3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的一条最短路径。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67400" y="45720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 h="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0" y="609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91200" y="6096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2000" y="457200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2600" y="12192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99060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8000" y="1295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0"/>
                </a:moveTo>
                <a:lnTo>
                  <a:pt x="838200" y="4572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15200" y="19050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38100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77200" y="1828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0"/>
                </a:moveTo>
                <a:lnTo>
                  <a:pt x="381000" y="4572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00600" y="1981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457200" y="0"/>
                </a:moveTo>
                <a:lnTo>
                  <a:pt x="0" y="381000"/>
                </a:lnTo>
              </a:path>
            </a:pathLst>
          </a:custGeom>
          <a:ln w="5715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76800" y="2514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72200" y="25146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91400" y="25146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35940" y="2017902"/>
            <a:ext cx="2770505" cy="134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链队列的状态 如下所</a:t>
            </a:r>
            <a:r>
              <a:rPr dirty="0" sz="3600" spc="-10">
                <a:solidFill>
                  <a:srgbClr val="000082"/>
                </a:solidFill>
                <a:latin typeface="SimSun"/>
                <a:cs typeface="SimSun"/>
              </a:rPr>
              <a:t>示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2600" y="4419600"/>
            <a:ext cx="457200" cy="457200"/>
          </a:xfrm>
          <a:prstGeom prst="rect">
            <a:avLst/>
          </a:prstGeom>
          <a:ln w="12700">
            <a:solidFill>
              <a:srgbClr val="33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9539">
              <a:lnSpc>
                <a:spcPts val="3600"/>
              </a:lnSpc>
            </a:pP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5600" y="4419600"/>
            <a:ext cx="457200" cy="457200"/>
          </a:xfrm>
          <a:prstGeom prst="rect">
            <a:avLst/>
          </a:prstGeom>
          <a:ln w="12700">
            <a:solidFill>
              <a:srgbClr val="33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8905">
              <a:lnSpc>
                <a:spcPts val="3600"/>
              </a:lnSpc>
            </a:pP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4800" y="4419600"/>
            <a:ext cx="457200" cy="457200"/>
          </a:xfrm>
          <a:prstGeom prst="rect">
            <a:avLst/>
          </a:prstGeom>
          <a:ln w="12700">
            <a:solidFill>
              <a:srgbClr val="33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6370">
              <a:lnSpc>
                <a:spcPts val="3600"/>
              </a:lnSpc>
            </a:pP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0200" y="4419600"/>
            <a:ext cx="457200" cy="457200"/>
          </a:xfrm>
          <a:prstGeom prst="rect">
            <a:avLst/>
          </a:prstGeom>
          <a:ln w="12700">
            <a:solidFill>
              <a:srgbClr val="33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8270">
              <a:lnSpc>
                <a:spcPts val="3600"/>
              </a:lnSpc>
            </a:pP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4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5600" y="4419600"/>
            <a:ext cx="457200" cy="457200"/>
          </a:xfrm>
          <a:prstGeom prst="rect">
            <a:avLst/>
          </a:prstGeom>
          <a:ln w="12700">
            <a:solidFill>
              <a:srgbClr val="33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3600"/>
              </a:lnSpc>
            </a:pP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7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24800" y="4419600"/>
            <a:ext cx="457200" cy="457200"/>
          </a:xfrm>
          <a:prstGeom prst="rect">
            <a:avLst/>
          </a:prstGeom>
          <a:ln w="12700">
            <a:solidFill>
              <a:srgbClr val="33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8270">
              <a:lnSpc>
                <a:spcPts val="3600"/>
              </a:lnSpc>
            </a:pP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5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09800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14600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52600" y="4419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52600" y="4876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52800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7600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95600" y="4419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95600" y="4876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72000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76800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14800" y="4419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14800" y="4876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67400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72200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10200" y="4419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10200" y="4876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62800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67600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705600" y="4419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705600" y="4876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82000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86800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24800" y="4419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24800" y="4876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98575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635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0225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635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3400" y="441642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635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3400" y="487997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635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705600" y="4876800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0"/>
                </a:moveTo>
                <a:lnTo>
                  <a:pt x="0" y="16764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24200" y="6553200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 h="0">
                <a:moveTo>
                  <a:pt x="3581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67050" y="4876800"/>
            <a:ext cx="114300" cy="1695450"/>
          </a:xfrm>
          <a:custGeom>
            <a:avLst/>
            <a:gdLst/>
            <a:ahLst/>
            <a:cxnLst/>
            <a:rect l="l" t="t" r="r" b="b"/>
            <a:pathLst>
              <a:path w="114300" h="1695450">
                <a:moveTo>
                  <a:pt x="57150" y="114300"/>
                </a:moveTo>
                <a:lnTo>
                  <a:pt x="38100" y="139700"/>
                </a:lnTo>
                <a:lnTo>
                  <a:pt x="38100" y="1695450"/>
                </a:lnTo>
                <a:lnTo>
                  <a:pt x="76200" y="1695450"/>
                </a:lnTo>
                <a:lnTo>
                  <a:pt x="76200" y="139700"/>
                </a:lnTo>
                <a:lnTo>
                  <a:pt x="57150" y="114300"/>
                </a:lnTo>
                <a:close/>
              </a:path>
              <a:path w="114300" h="1695450">
                <a:moveTo>
                  <a:pt x="57150" y="0"/>
                </a:moveTo>
                <a:lnTo>
                  <a:pt x="0" y="190500"/>
                </a:lnTo>
                <a:lnTo>
                  <a:pt x="38100" y="139700"/>
                </a:lnTo>
                <a:lnTo>
                  <a:pt x="38100" y="114300"/>
                </a:lnTo>
                <a:lnTo>
                  <a:pt x="91439" y="114300"/>
                </a:lnTo>
                <a:lnTo>
                  <a:pt x="57150" y="0"/>
                </a:lnTo>
                <a:close/>
              </a:path>
              <a:path w="114300" h="1695450">
                <a:moveTo>
                  <a:pt x="91439" y="114300"/>
                </a:moveTo>
                <a:lnTo>
                  <a:pt x="76200" y="114300"/>
                </a:lnTo>
                <a:lnTo>
                  <a:pt x="76200" y="139700"/>
                </a:lnTo>
                <a:lnTo>
                  <a:pt x="114300" y="190500"/>
                </a:lnTo>
                <a:lnTo>
                  <a:pt x="91439" y="114300"/>
                </a:lnTo>
                <a:close/>
              </a:path>
              <a:path w="114300" h="1695450">
                <a:moveTo>
                  <a:pt x="57150" y="114300"/>
                </a:moveTo>
                <a:lnTo>
                  <a:pt x="38100" y="114300"/>
                </a:lnTo>
                <a:lnTo>
                  <a:pt x="38100" y="139700"/>
                </a:lnTo>
                <a:lnTo>
                  <a:pt x="57150" y="114300"/>
                </a:lnTo>
                <a:close/>
              </a:path>
              <a:path w="114300" h="1695450">
                <a:moveTo>
                  <a:pt x="76200" y="114300"/>
                </a:moveTo>
                <a:lnTo>
                  <a:pt x="57150" y="114300"/>
                </a:lnTo>
                <a:lnTo>
                  <a:pt x="76200" y="139700"/>
                </a:lnTo>
                <a:lnTo>
                  <a:pt x="76200" y="1143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10200" y="4876800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24200" y="6172200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22860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14800" y="48768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1200" y="57912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21336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924050" y="4876800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57150" y="114300"/>
                </a:moveTo>
                <a:lnTo>
                  <a:pt x="38100" y="139700"/>
                </a:lnTo>
                <a:lnTo>
                  <a:pt x="38100" y="933450"/>
                </a:lnTo>
                <a:lnTo>
                  <a:pt x="76200" y="933450"/>
                </a:lnTo>
                <a:lnTo>
                  <a:pt x="76200" y="139700"/>
                </a:lnTo>
                <a:lnTo>
                  <a:pt x="57150" y="114300"/>
                </a:lnTo>
                <a:close/>
              </a:path>
              <a:path w="114300" h="933450">
                <a:moveTo>
                  <a:pt x="57150" y="0"/>
                </a:moveTo>
                <a:lnTo>
                  <a:pt x="0" y="190500"/>
                </a:lnTo>
                <a:lnTo>
                  <a:pt x="38100" y="139700"/>
                </a:lnTo>
                <a:lnTo>
                  <a:pt x="38100" y="114300"/>
                </a:lnTo>
                <a:lnTo>
                  <a:pt x="91439" y="114300"/>
                </a:lnTo>
                <a:lnTo>
                  <a:pt x="57150" y="0"/>
                </a:lnTo>
                <a:close/>
              </a:path>
              <a:path w="114300" h="933450">
                <a:moveTo>
                  <a:pt x="91439" y="114300"/>
                </a:moveTo>
                <a:lnTo>
                  <a:pt x="76200" y="114300"/>
                </a:lnTo>
                <a:lnTo>
                  <a:pt x="76200" y="139700"/>
                </a:lnTo>
                <a:lnTo>
                  <a:pt x="114300" y="190500"/>
                </a:lnTo>
                <a:lnTo>
                  <a:pt x="91439" y="114300"/>
                </a:lnTo>
                <a:close/>
              </a:path>
              <a:path w="114300" h="933450">
                <a:moveTo>
                  <a:pt x="57150" y="114300"/>
                </a:moveTo>
                <a:lnTo>
                  <a:pt x="38100" y="114300"/>
                </a:lnTo>
                <a:lnTo>
                  <a:pt x="38100" y="139700"/>
                </a:lnTo>
                <a:lnTo>
                  <a:pt x="57150" y="114300"/>
                </a:lnTo>
                <a:close/>
              </a:path>
              <a:path w="114300" h="933450">
                <a:moveTo>
                  <a:pt x="76200" y="114300"/>
                </a:moveTo>
                <a:lnTo>
                  <a:pt x="57150" y="114300"/>
                </a:lnTo>
                <a:lnTo>
                  <a:pt x="76200" y="139700"/>
                </a:lnTo>
                <a:lnTo>
                  <a:pt x="76200" y="1143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575300" y="4191000"/>
            <a:ext cx="1270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981950" y="4171950"/>
            <a:ext cx="190500" cy="24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-12700" y="3600069"/>
            <a:ext cx="5664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2930" algn="l"/>
                <a:tab pos="5650865" algn="l"/>
              </a:tabLst>
            </a:pPr>
            <a:r>
              <a:rPr dirty="0" u="heavy" sz="3600">
                <a:solidFill>
                  <a:srgbClr val="3333FF"/>
                </a:solidFill>
                <a:uFill>
                  <a:solidFill>
                    <a:srgbClr val="3333FF"/>
                  </a:solidFill>
                </a:uFill>
                <a:latin typeface="Times New Roman"/>
                <a:cs typeface="Times New Roman"/>
              </a:rPr>
              <a:t> 	Q.front	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33400" y="44196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0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7836534" y="3600069"/>
            <a:ext cx="13201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6830" algn="l"/>
              </a:tabLst>
            </a:pPr>
            <a:r>
              <a:rPr dirty="0" sz="3600" spc="-5">
                <a:solidFill>
                  <a:srgbClr val="7800ED"/>
                </a:solidFill>
                <a:latin typeface="Times New Roman"/>
                <a:cs typeface="Times New Roman"/>
              </a:rPr>
              <a:t>Q</a:t>
            </a:r>
            <a:r>
              <a:rPr dirty="0" u="heavy" sz="3600" spc="-5">
                <a:solidFill>
                  <a:srgbClr val="7800ED"/>
                </a:solidFill>
                <a:uFill>
                  <a:solidFill>
                    <a:srgbClr val="7800ED"/>
                  </a:solidFill>
                </a:uFill>
                <a:latin typeface="Times New Roman"/>
                <a:cs typeface="Times New Roman"/>
              </a:rPr>
              <a:t>.rear	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" y="44196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90600" y="4419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752600" y="4876800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2000" y="61722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3900" y="4876800"/>
            <a:ext cx="76200" cy="1301750"/>
          </a:xfrm>
          <a:custGeom>
            <a:avLst/>
            <a:gdLst/>
            <a:ahLst/>
            <a:cxnLst/>
            <a:rect l="l" t="t" r="r" b="b"/>
            <a:pathLst>
              <a:path w="76200" h="1301750">
                <a:moveTo>
                  <a:pt x="38100" y="76200"/>
                </a:moveTo>
                <a:lnTo>
                  <a:pt x="31750" y="84666"/>
                </a:lnTo>
                <a:lnTo>
                  <a:pt x="31750" y="1301750"/>
                </a:lnTo>
                <a:lnTo>
                  <a:pt x="44450" y="1301750"/>
                </a:lnTo>
                <a:lnTo>
                  <a:pt x="44450" y="84666"/>
                </a:lnTo>
                <a:lnTo>
                  <a:pt x="38100" y="76200"/>
                </a:lnTo>
                <a:close/>
              </a:path>
              <a:path w="76200" h="1301750">
                <a:moveTo>
                  <a:pt x="38100" y="0"/>
                </a:moveTo>
                <a:lnTo>
                  <a:pt x="0" y="127000"/>
                </a:lnTo>
                <a:lnTo>
                  <a:pt x="31749" y="84666"/>
                </a:lnTo>
                <a:lnTo>
                  <a:pt x="31750" y="76200"/>
                </a:lnTo>
                <a:lnTo>
                  <a:pt x="60959" y="76200"/>
                </a:lnTo>
                <a:lnTo>
                  <a:pt x="38100" y="0"/>
                </a:lnTo>
                <a:close/>
              </a:path>
              <a:path w="76200" h="1301750">
                <a:moveTo>
                  <a:pt x="60959" y="76200"/>
                </a:moveTo>
                <a:lnTo>
                  <a:pt x="44450" y="76200"/>
                </a:lnTo>
                <a:lnTo>
                  <a:pt x="44450" y="84666"/>
                </a:lnTo>
                <a:lnTo>
                  <a:pt x="76200" y="127000"/>
                </a:lnTo>
                <a:lnTo>
                  <a:pt x="60959" y="76200"/>
                </a:lnTo>
                <a:close/>
              </a:path>
              <a:path w="76200" h="1301750">
                <a:moveTo>
                  <a:pt x="38100" y="76200"/>
                </a:moveTo>
                <a:lnTo>
                  <a:pt x="31750" y="76200"/>
                </a:lnTo>
                <a:lnTo>
                  <a:pt x="31750" y="84666"/>
                </a:lnTo>
                <a:lnTo>
                  <a:pt x="38100" y="76200"/>
                </a:lnTo>
                <a:close/>
              </a:path>
              <a:path w="76200" h="1301750">
                <a:moveTo>
                  <a:pt x="44450" y="76200"/>
                </a:moveTo>
                <a:lnTo>
                  <a:pt x="38100" y="76200"/>
                </a:lnTo>
                <a:lnTo>
                  <a:pt x="44450" y="84666"/>
                </a:lnTo>
                <a:lnTo>
                  <a:pt x="44450" y="762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8956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81200" y="53340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924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638800" y="5334000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22860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81650" y="4876800"/>
            <a:ext cx="114300" cy="476250"/>
          </a:xfrm>
          <a:custGeom>
            <a:avLst/>
            <a:gdLst/>
            <a:ahLst/>
            <a:cxnLst/>
            <a:rect l="l" t="t" r="r" b="b"/>
            <a:pathLst>
              <a:path w="114300" h="476250">
                <a:moveTo>
                  <a:pt x="57150" y="114300"/>
                </a:moveTo>
                <a:lnTo>
                  <a:pt x="38100" y="139700"/>
                </a:lnTo>
                <a:lnTo>
                  <a:pt x="38100" y="476250"/>
                </a:lnTo>
                <a:lnTo>
                  <a:pt x="76200" y="476250"/>
                </a:lnTo>
                <a:lnTo>
                  <a:pt x="76200" y="139700"/>
                </a:lnTo>
                <a:lnTo>
                  <a:pt x="57150" y="114300"/>
                </a:lnTo>
                <a:close/>
              </a:path>
              <a:path w="114300" h="476250">
                <a:moveTo>
                  <a:pt x="57150" y="0"/>
                </a:moveTo>
                <a:lnTo>
                  <a:pt x="0" y="190500"/>
                </a:lnTo>
                <a:lnTo>
                  <a:pt x="38100" y="139700"/>
                </a:lnTo>
                <a:lnTo>
                  <a:pt x="38100" y="114300"/>
                </a:lnTo>
                <a:lnTo>
                  <a:pt x="91439" y="114300"/>
                </a:lnTo>
                <a:lnTo>
                  <a:pt x="57150" y="0"/>
                </a:lnTo>
                <a:close/>
              </a:path>
              <a:path w="114300" h="476250">
                <a:moveTo>
                  <a:pt x="91439" y="114300"/>
                </a:moveTo>
                <a:lnTo>
                  <a:pt x="76200" y="114300"/>
                </a:lnTo>
                <a:lnTo>
                  <a:pt x="76200" y="139700"/>
                </a:lnTo>
                <a:lnTo>
                  <a:pt x="114300" y="190500"/>
                </a:lnTo>
                <a:lnTo>
                  <a:pt x="91439" y="114300"/>
                </a:lnTo>
                <a:close/>
              </a:path>
              <a:path w="114300" h="476250">
                <a:moveTo>
                  <a:pt x="57150" y="114300"/>
                </a:moveTo>
                <a:lnTo>
                  <a:pt x="38100" y="114300"/>
                </a:lnTo>
                <a:lnTo>
                  <a:pt x="38100" y="139700"/>
                </a:lnTo>
                <a:lnTo>
                  <a:pt x="57150" y="114300"/>
                </a:lnTo>
                <a:close/>
              </a:path>
              <a:path w="114300" h="476250">
                <a:moveTo>
                  <a:pt x="76200" y="114300"/>
                </a:moveTo>
                <a:lnTo>
                  <a:pt x="57150" y="114300"/>
                </a:lnTo>
                <a:lnTo>
                  <a:pt x="76200" y="139700"/>
                </a:lnTo>
                <a:lnTo>
                  <a:pt x="76200" y="1143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62600" y="1828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0"/>
                </a:moveTo>
                <a:lnTo>
                  <a:pt x="381000" y="4572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136650" y="4622800"/>
            <a:ext cx="615950" cy="50800"/>
          </a:xfrm>
          <a:custGeom>
            <a:avLst/>
            <a:gdLst/>
            <a:ahLst/>
            <a:cxnLst/>
            <a:rect l="l" t="t" r="r" b="b"/>
            <a:pathLst>
              <a:path w="615950" h="50800">
                <a:moveTo>
                  <a:pt x="565150" y="0"/>
                </a:moveTo>
                <a:lnTo>
                  <a:pt x="565150" y="50800"/>
                </a:lnTo>
                <a:lnTo>
                  <a:pt x="603250" y="31750"/>
                </a:lnTo>
                <a:lnTo>
                  <a:pt x="577850" y="31750"/>
                </a:lnTo>
                <a:lnTo>
                  <a:pt x="577850" y="19050"/>
                </a:lnTo>
                <a:lnTo>
                  <a:pt x="603250" y="19050"/>
                </a:lnTo>
                <a:lnTo>
                  <a:pt x="565150" y="0"/>
                </a:lnTo>
                <a:close/>
              </a:path>
              <a:path w="615950" h="50800">
                <a:moveTo>
                  <a:pt x="565150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565150" y="31750"/>
                </a:lnTo>
                <a:lnTo>
                  <a:pt x="565150" y="19050"/>
                </a:lnTo>
                <a:close/>
              </a:path>
              <a:path w="615950" h="50800">
                <a:moveTo>
                  <a:pt x="603250" y="19050"/>
                </a:moveTo>
                <a:lnTo>
                  <a:pt x="577850" y="19050"/>
                </a:lnTo>
                <a:lnTo>
                  <a:pt x="577850" y="31750"/>
                </a:lnTo>
                <a:lnTo>
                  <a:pt x="603250" y="31750"/>
                </a:lnTo>
                <a:lnTo>
                  <a:pt x="615950" y="25400"/>
                </a:lnTo>
                <a:lnTo>
                  <a:pt x="603250" y="1905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355850" y="4622800"/>
            <a:ext cx="539750" cy="50800"/>
          </a:xfrm>
          <a:custGeom>
            <a:avLst/>
            <a:gdLst/>
            <a:ahLst/>
            <a:cxnLst/>
            <a:rect l="l" t="t" r="r" b="b"/>
            <a:pathLst>
              <a:path w="539750" h="50800">
                <a:moveTo>
                  <a:pt x="488950" y="0"/>
                </a:moveTo>
                <a:lnTo>
                  <a:pt x="488950" y="50800"/>
                </a:lnTo>
                <a:lnTo>
                  <a:pt x="527050" y="31750"/>
                </a:lnTo>
                <a:lnTo>
                  <a:pt x="501650" y="31750"/>
                </a:lnTo>
                <a:lnTo>
                  <a:pt x="501650" y="19050"/>
                </a:lnTo>
                <a:lnTo>
                  <a:pt x="527050" y="19050"/>
                </a:lnTo>
                <a:lnTo>
                  <a:pt x="488950" y="0"/>
                </a:lnTo>
                <a:close/>
              </a:path>
              <a:path w="539750" h="50800">
                <a:moveTo>
                  <a:pt x="488950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488950" y="31750"/>
                </a:lnTo>
                <a:lnTo>
                  <a:pt x="488950" y="19050"/>
                </a:lnTo>
                <a:close/>
              </a:path>
              <a:path w="539750" h="50800">
                <a:moveTo>
                  <a:pt x="527050" y="19050"/>
                </a:moveTo>
                <a:lnTo>
                  <a:pt x="501650" y="19050"/>
                </a:lnTo>
                <a:lnTo>
                  <a:pt x="501650" y="31750"/>
                </a:lnTo>
                <a:lnTo>
                  <a:pt x="527050" y="31750"/>
                </a:lnTo>
                <a:lnTo>
                  <a:pt x="539750" y="25400"/>
                </a:lnTo>
                <a:lnTo>
                  <a:pt x="527050" y="1905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98850" y="4622800"/>
            <a:ext cx="615950" cy="50800"/>
          </a:xfrm>
          <a:custGeom>
            <a:avLst/>
            <a:gdLst/>
            <a:ahLst/>
            <a:cxnLst/>
            <a:rect l="l" t="t" r="r" b="b"/>
            <a:pathLst>
              <a:path w="615950" h="50800">
                <a:moveTo>
                  <a:pt x="565150" y="0"/>
                </a:moveTo>
                <a:lnTo>
                  <a:pt x="565150" y="50800"/>
                </a:lnTo>
                <a:lnTo>
                  <a:pt x="603250" y="31750"/>
                </a:lnTo>
                <a:lnTo>
                  <a:pt x="577850" y="31750"/>
                </a:lnTo>
                <a:lnTo>
                  <a:pt x="577850" y="19050"/>
                </a:lnTo>
                <a:lnTo>
                  <a:pt x="603250" y="19050"/>
                </a:lnTo>
                <a:lnTo>
                  <a:pt x="565150" y="0"/>
                </a:lnTo>
                <a:close/>
              </a:path>
              <a:path w="615950" h="50800">
                <a:moveTo>
                  <a:pt x="565150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565150" y="31750"/>
                </a:lnTo>
                <a:lnTo>
                  <a:pt x="565150" y="19050"/>
                </a:lnTo>
                <a:close/>
              </a:path>
              <a:path w="615950" h="50800">
                <a:moveTo>
                  <a:pt x="603250" y="19050"/>
                </a:moveTo>
                <a:lnTo>
                  <a:pt x="577850" y="19050"/>
                </a:lnTo>
                <a:lnTo>
                  <a:pt x="577850" y="31750"/>
                </a:lnTo>
                <a:lnTo>
                  <a:pt x="603250" y="31750"/>
                </a:lnTo>
                <a:lnTo>
                  <a:pt x="615950" y="25400"/>
                </a:lnTo>
                <a:lnTo>
                  <a:pt x="603250" y="1905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18050" y="4622800"/>
            <a:ext cx="692150" cy="50800"/>
          </a:xfrm>
          <a:custGeom>
            <a:avLst/>
            <a:gdLst/>
            <a:ahLst/>
            <a:cxnLst/>
            <a:rect l="l" t="t" r="r" b="b"/>
            <a:pathLst>
              <a:path w="692150" h="50800">
                <a:moveTo>
                  <a:pt x="641350" y="0"/>
                </a:moveTo>
                <a:lnTo>
                  <a:pt x="641350" y="50800"/>
                </a:lnTo>
                <a:lnTo>
                  <a:pt x="679450" y="31750"/>
                </a:lnTo>
                <a:lnTo>
                  <a:pt x="654050" y="31750"/>
                </a:lnTo>
                <a:lnTo>
                  <a:pt x="654050" y="19050"/>
                </a:lnTo>
                <a:lnTo>
                  <a:pt x="679450" y="19050"/>
                </a:lnTo>
                <a:lnTo>
                  <a:pt x="641350" y="0"/>
                </a:lnTo>
                <a:close/>
              </a:path>
              <a:path w="692150" h="50800">
                <a:moveTo>
                  <a:pt x="641350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641350" y="31750"/>
                </a:lnTo>
                <a:lnTo>
                  <a:pt x="641350" y="19050"/>
                </a:lnTo>
                <a:close/>
              </a:path>
              <a:path w="692150" h="50800">
                <a:moveTo>
                  <a:pt x="679450" y="19050"/>
                </a:moveTo>
                <a:lnTo>
                  <a:pt x="654050" y="19050"/>
                </a:lnTo>
                <a:lnTo>
                  <a:pt x="654050" y="31750"/>
                </a:lnTo>
                <a:lnTo>
                  <a:pt x="679450" y="31750"/>
                </a:lnTo>
                <a:lnTo>
                  <a:pt x="692150" y="25400"/>
                </a:lnTo>
                <a:lnTo>
                  <a:pt x="679450" y="1905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013450" y="4622800"/>
            <a:ext cx="692150" cy="50800"/>
          </a:xfrm>
          <a:custGeom>
            <a:avLst/>
            <a:gdLst/>
            <a:ahLst/>
            <a:cxnLst/>
            <a:rect l="l" t="t" r="r" b="b"/>
            <a:pathLst>
              <a:path w="692150" h="50800">
                <a:moveTo>
                  <a:pt x="641350" y="0"/>
                </a:moveTo>
                <a:lnTo>
                  <a:pt x="641350" y="50800"/>
                </a:lnTo>
                <a:lnTo>
                  <a:pt x="679450" y="31750"/>
                </a:lnTo>
                <a:lnTo>
                  <a:pt x="654050" y="31750"/>
                </a:lnTo>
                <a:lnTo>
                  <a:pt x="654050" y="19050"/>
                </a:lnTo>
                <a:lnTo>
                  <a:pt x="679450" y="19050"/>
                </a:lnTo>
                <a:lnTo>
                  <a:pt x="641350" y="0"/>
                </a:lnTo>
                <a:close/>
              </a:path>
              <a:path w="692150" h="50800">
                <a:moveTo>
                  <a:pt x="641350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641350" y="31750"/>
                </a:lnTo>
                <a:lnTo>
                  <a:pt x="641350" y="19050"/>
                </a:lnTo>
                <a:close/>
              </a:path>
              <a:path w="692150" h="50800">
                <a:moveTo>
                  <a:pt x="679450" y="19050"/>
                </a:moveTo>
                <a:lnTo>
                  <a:pt x="654050" y="19050"/>
                </a:lnTo>
                <a:lnTo>
                  <a:pt x="654050" y="31750"/>
                </a:lnTo>
                <a:lnTo>
                  <a:pt x="679450" y="31750"/>
                </a:lnTo>
                <a:lnTo>
                  <a:pt x="692150" y="25400"/>
                </a:lnTo>
                <a:lnTo>
                  <a:pt x="679450" y="1905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08850" y="4622800"/>
            <a:ext cx="615950" cy="50800"/>
          </a:xfrm>
          <a:custGeom>
            <a:avLst/>
            <a:gdLst/>
            <a:ahLst/>
            <a:cxnLst/>
            <a:rect l="l" t="t" r="r" b="b"/>
            <a:pathLst>
              <a:path w="615950" h="50800">
                <a:moveTo>
                  <a:pt x="565150" y="0"/>
                </a:moveTo>
                <a:lnTo>
                  <a:pt x="565150" y="50800"/>
                </a:lnTo>
                <a:lnTo>
                  <a:pt x="603250" y="31750"/>
                </a:lnTo>
                <a:lnTo>
                  <a:pt x="577850" y="31750"/>
                </a:lnTo>
                <a:lnTo>
                  <a:pt x="577850" y="19050"/>
                </a:lnTo>
                <a:lnTo>
                  <a:pt x="603250" y="19050"/>
                </a:lnTo>
                <a:lnTo>
                  <a:pt x="565150" y="0"/>
                </a:lnTo>
                <a:close/>
              </a:path>
              <a:path w="615950" h="50800">
                <a:moveTo>
                  <a:pt x="565150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565150" y="31750"/>
                </a:lnTo>
                <a:lnTo>
                  <a:pt x="565150" y="19050"/>
                </a:lnTo>
                <a:close/>
              </a:path>
              <a:path w="615950" h="50800">
                <a:moveTo>
                  <a:pt x="603250" y="19050"/>
                </a:moveTo>
                <a:lnTo>
                  <a:pt x="577850" y="19050"/>
                </a:lnTo>
                <a:lnTo>
                  <a:pt x="577850" y="31750"/>
                </a:lnTo>
                <a:lnTo>
                  <a:pt x="603250" y="31750"/>
                </a:lnTo>
                <a:lnTo>
                  <a:pt x="615950" y="25400"/>
                </a:lnTo>
                <a:lnTo>
                  <a:pt x="603250" y="1905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486400" y="304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86400" y="304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5562727" y="224993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4B2B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391400" y="304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91400" y="304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7467981" y="224993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4B2B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477000" y="990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477000" y="990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6553581" y="911097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4B2B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181600" y="1600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181600" y="1600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5257927" y="1520774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4B2B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696200" y="1600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696200" y="1600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7772781" y="1520774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4B2B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49580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49580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4572127" y="2206879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4B2B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79120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79120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5867527" y="2206879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4B2B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01040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01040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7086981" y="2206879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4B2B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30580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305800" y="228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8382761" y="2206879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4B2B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890" y="152476"/>
            <a:ext cx="28257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 b="1">
                <a:solidFill>
                  <a:srgbClr val="800000"/>
                </a:solidFill>
                <a:latin typeface="Microsoft YaHei"/>
                <a:cs typeface="Microsoft YaHei"/>
              </a:rPr>
              <a:t>名词</a:t>
            </a:r>
            <a:r>
              <a:rPr dirty="0" spc="20" b="1">
                <a:solidFill>
                  <a:srgbClr val="800000"/>
                </a:solidFill>
                <a:latin typeface="Microsoft YaHei"/>
                <a:cs typeface="Microsoft YaHei"/>
              </a:rPr>
              <a:t>和</a:t>
            </a:r>
            <a:r>
              <a:rPr dirty="0" spc="5" b="1">
                <a:solidFill>
                  <a:srgbClr val="800000"/>
                </a:solidFill>
                <a:latin typeface="Microsoft YaHei"/>
                <a:cs typeface="Microsoft YaHei"/>
              </a:rPr>
              <a:t>术语</a:t>
            </a:r>
          </a:p>
        </p:txBody>
      </p:sp>
      <p:sp>
        <p:nvSpPr>
          <p:cNvPr id="3" name="object 3"/>
          <p:cNvSpPr/>
          <p:nvPr/>
        </p:nvSpPr>
        <p:spPr>
          <a:xfrm>
            <a:off x="3200400" y="118745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85750" y="0"/>
                </a:moveTo>
                <a:lnTo>
                  <a:pt x="2857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85750" y="171450"/>
                </a:lnTo>
                <a:lnTo>
                  <a:pt x="285750" y="228600"/>
                </a:lnTo>
                <a:lnTo>
                  <a:pt x="381000" y="114300"/>
                </a:lnTo>
                <a:lnTo>
                  <a:pt x="285750" y="0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0400" y="118745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85750" y="57150"/>
                </a:lnTo>
                <a:lnTo>
                  <a:pt x="285750" y="0"/>
                </a:lnTo>
                <a:lnTo>
                  <a:pt x="381000" y="114300"/>
                </a:lnTo>
                <a:lnTo>
                  <a:pt x="285750" y="228600"/>
                </a:lnTo>
                <a:lnTo>
                  <a:pt x="2857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B3E0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200" y="20574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85750" y="0"/>
                </a:moveTo>
                <a:lnTo>
                  <a:pt x="2857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85750" y="171450"/>
                </a:lnTo>
                <a:lnTo>
                  <a:pt x="285750" y="228600"/>
                </a:lnTo>
                <a:lnTo>
                  <a:pt x="381000" y="114300"/>
                </a:lnTo>
                <a:lnTo>
                  <a:pt x="285750" y="0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72200" y="20574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85750" y="57150"/>
                </a:lnTo>
                <a:lnTo>
                  <a:pt x="285750" y="0"/>
                </a:lnTo>
                <a:lnTo>
                  <a:pt x="381000" y="114300"/>
                </a:lnTo>
                <a:lnTo>
                  <a:pt x="285750" y="228600"/>
                </a:lnTo>
                <a:lnTo>
                  <a:pt x="2857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B3E0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812887"/>
            <a:ext cx="7876540" cy="5424170"/>
          </a:xfrm>
          <a:prstGeom prst="rect">
            <a:avLst/>
          </a:prstGeom>
        </p:spPr>
        <p:txBody>
          <a:bodyPr wrap="square" lIns="0" tIns="25717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2025"/>
              </a:spcBef>
            </a:pP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网、子图</a:t>
            </a:r>
            <a:endParaRPr sz="3600">
              <a:latin typeface="SimSun"/>
              <a:cs typeface="SimSun"/>
            </a:endParaRPr>
          </a:p>
          <a:p>
            <a:pPr marL="88900" marR="2747010">
              <a:lnSpc>
                <a:spcPts val="6350"/>
              </a:lnSpc>
              <a:spcBef>
                <a:spcPts val="455"/>
              </a:spcBef>
            </a:pP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完全</a:t>
            </a:r>
            <a:r>
              <a:rPr dirty="0" sz="3600" spc="-10">
                <a:solidFill>
                  <a:srgbClr val="000066"/>
                </a:solidFill>
                <a:latin typeface="SimSun"/>
                <a:cs typeface="SimSun"/>
              </a:rPr>
              <a:t>图</a:t>
            </a:r>
            <a:r>
              <a:rPr dirty="0" sz="3600" spc="-5">
                <a:solidFill>
                  <a:srgbClr val="000066"/>
                </a:solidFill>
                <a:latin typeface="SimSun"/>
                <a:cs typeface="SimSun"/>
              </a:rPr>
              <a:t>、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稀疏图、稠密图 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邻接点、度、入度、出度</a:t>
            </a:r>
            <a:endParaRPr sz="3600">
              <a:latin typeface="SimSun"/>
              <a:cs typeface="SimSun"/>
            </a:endParaRPr>
          </a:p>
          <a:p>
            <a:pPr marL="88900">
              <a:lnSpc>
                <a:spcPct val="100000"/>
              </a:lnSpc>
              <a:spcBef>
                <a:spcPts val="1380"/>
              </a:spcBef>
            </a:pP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路径、路径长度、简单路</a:t>
            </a:r>
            <a:r>
              <a:rPr dirty="0" sz="3600" spc="-20">
                <a:solidFill>
                  <a:srgbClr val="000066"/>
                </a:solidFill>
                <a:latin typeface="SimSun"/>
                <a:cs typeface="SimSun"/>
              </a:rPr>
              <a:t>径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、简单回路</a:t>
            </a:r>
            <a:endParaRPr sz="3600">
              <a:latin typeface="SimSun"/>
              <a:cs typeface="SimSun"/>
            </a:endParaRPr>
          </a:p>
          <a:p>
            <a:pPr marL="12700" marR="3280410">
              <a:lnSpc>
                <a:spcPct val="100000"/>
              </a:lnSpc>
              <a:spcBef>
                <a:spcPts val="2285"/>
              </a:spcBef>
            </a:pP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连通图、连通分量、 强连通图、强连通分量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生成树、生成森林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72200" y="2819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85750" y="0"/>
                </a:moveTo>
                <a:lnTo>
                  <a:pt x="28575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85750" y="228600"/>
                </a:lnTo>
                <a:lnTo>
                  <a:pt x="285750" y="304800"/>
                </a:lnTo>
                <a:lnTo>
                  <a:pt x="381000" y="152400"/>
                </a:lnTo>
                <a:lnTo>
                  <a:pt x="285750" y="0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72200" y="2819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85750" y="76200"/>
                </a:lnTo>
                <a:lnTo>
                  <a:pt x="285750" y="0"/>
                </a:lnTo>
                <a:lnTo>
                  <a:pt x="381000" y="152400"/>
                </a:lnTo>
                <a:lnTo>
                  <a:pt x="285750" y="304800"/>
                </a:lnTo>
                <a:lnTo>
                  <a:pt x="28575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B3E0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58200" y="36576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85750" y="0"/>
                </a:moveTo>
                <a:lnTo>
                  <a:pt x="2857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85750" y="171450"/>
                </a:lnTo>
                <a:lnTo>
                  <a:pt x="285750" y="228600"/>
                </a:lnTo>
                <a:lnTo>
                  <a:pt x="381000" y="114300"/>
                </a:lnTo>
                <a:lnTo>
                  <a:pt x="285750" y="0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58200" y="36576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85750" y="57150"/>
                </a:lnTo>
                <a:lnTo>
                  <a:pt x="285750" y="0"/>
                </a:lnTo>
                <a:lnTo>
                  <a:pt x="381000" y="114300"/>
                </a:lnTo>
                <a:lnTo>
                  <a:pt x="285750" y="228600"/>
                </a:lnTo>
                <a:lnTo>
                  <a:pt x="2857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B3E0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38800" y="46482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85750" y="0"/>
                </a:moveTo>
                <a:lnTo>
                  <a:pt x="28575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85750" y="228600"/>
                </a:lnTo>
                <a:lnTo>
                  <a:pt x="285750" y="304800"/>
                </a:lnTo>
                <a:lnTo>
                  <a:pt x="381000" y="152400"/>
                </a:lnTo>
                <a:lnTo>
                  <a:pt x="285750" y="0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38800" y="46482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85750" y="76200"/>
                </a:lnTo>
                <a:lnTo>
                  <a:pt x="285750" y="0"/>
                </a:lnTo>
                <a:lnTo>
                  <a:pt x="381000" y="152400"/>
                </a:lnTo>
                <a:lnTo>
                  <a:pt x="285750" y="304800"/>
                </a:lnTo>
                <a:lnTo>
                  <a:pt x="28575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B3E0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24400" y="58674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85750" y="0"/>
                </a:moveTo>
                <a:lnTo>
                  <a:pt x="2857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85750" y="171450"/>
                </a:lnTo>
                <a:lnTo>
                  <a:pt x="285750" y="228600"/>
                </a:lnTo>
                <a:lnTo>
                  <a:pt x="381000" y="114300"/>
                </a:lnTo>
                <a:lnTo>
                  <a:pt x="285750" y="0"/>
                </a:lnTo>
                <a:close/>
              </a:path>
            </a:pathLst>
          </a:custGeom>
          <a:solidFill>
            <a:srgbClr val="004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24400" y="58674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85750" y="57150"/>
                </a:lnTo>
                <a:lnTo>
                  <a:pt x="285750" y="0"/>
                </a:lnTo>
                <a:lnTo>
                  <a:pt x="381000" y="114300"/>
                </a:lnTo>
                <a:lnTo>
                  <a:pt x="285750" y="228600"/>
                </a:lnTo>
                <a:lnTo>
                  <a:pt x="2857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B3E0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82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47625" y="333375"/>
                </a:lnTo>
                <a:lnTo>
                  <a:pt x="4762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47625" y="47625"/>
                </a:lnTo>
                <a:lnTo>
                  <a:pt x="333375" y="190500"/>
                </a:lnTo>
                <a:lnTo>
                  <a:pt x="4762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B3E0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296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0" y="285750"/>
                </a:lnTo>
                <a:lnTo>
                  <a:pt x="28575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6B86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296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142875"/>
                </a:moveTo>
                <a:lnTo>
                  <a:pt x="0" y="285750"/>
                </a:lnTo>
                <a:lnTo>
                  <a:pt x="0" y="0"/>
                </a:lnTo>
                <a:lnTo>
                  <a:pt x="285750" y="142875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382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10890"/>
            <a:ext cx="8712200" cy="558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8900" marR="323850">
              <a:lnSpc>
                <a:spcPct val="125000"/>
              </a:lnSpc>
              <a:spcBef>
                <a:spcPts val="100"/>
              </a:spcBef>
              <a:buClr>
                <a:srgbClr val="000082"/>
              </a:buClr>
              <a:buFont typeface="Times New Roman"/>
              <a:buAutoNum type="arabicParenR"/>
              <a:tabLst>
                <a:tab pos="584835" algn="l"/>
              </a:tabLst>
            </a:pPr>
            <a:r>
              <a:rPr dirty="0" sz="3600" spc="5" b="1">
                <a:solidFill>
                  <a:srgbClr val="993300"/>
                </a:solidFill>
                <a:latin typeface="Microsoft YaHei"/>
                <a:cs typeface="Microsoft YaHei"/>
              </a:rPr>
              <a:t>将链队列的结点改为“双链”结</a:t>
            </a:r>
            <a:r>
              <a:rPr dirty="0" sz="3600" spc="15" b="1">
                <a:solidFill>
                  <a:srgbClr val="993300"/>
                </a:solidFill>
                <a:latin typeface="Microsoft YaHei"/>
                <a:cs typeface="Microsoft YaHei"/>
              </a:rPr>
              <a:t>点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。即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结点中包含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next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和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priou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两个指针；</a:t>
            </a:r>
            <a:endParaRPr sz="3600">
              <a:latin typeface="SimSun"/>
              <a:cs typeface="SimSun"/>
            </a:endParaRPr>
          </a:p>
          <a:p>
            <a:pPr algn="just" marL="88900" marR="333375">
              <a:lnSpc>
                <a:spcPct val="125000"/>
              </a:lnSpc>
              <a:spcBef>
                <a:spcPts val="3005"/>
              </a:spcBef>
              <a:buClr>
                <a:srgbClr val="000082"/>
              </a:buClr>
              <a:buFont typeface="Times New Roman"/>
              <a:buAutoNum type="arabicParenR"/>
              <a:tabLst>
                <a:tab pos="584835" algn="l"/>
              </a:tabLst>
            </a:pPr>
            <a:r>
              <a:rPr dirty="0" sz="3600" spc="10" b="1">
                <a:solidFill>
                  <a:srgbClr val="993300"/>
                </a:solidFill>
                <a:latin typeface="Microsoft YaHei"/>
                <a:cs typeface="Microsoft YaHei"/>
              </a:rPr>
              <a:t>修改入队列的操作</a:t>
            </a:r>
            <a:r>
              <a:rPr dirty="0" sz="3600" spc="15" b="1">
                <a:solidFill>
                  <a:srgbClr val="993300"/>
                </a:solidFill>
                <a:latin typeface="Microsoft YaHei"/>
                <a:cs typeface="Microsoft YaHei"/>
              </a:rPr>
              <a:t>。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插入新的队尾结点 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时，令其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priou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域的指针指向刚刚出队列的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结点，即当前的队头指针所指结点；</a:t>
            </a:r>
            <a:endParaRPr sz="3600">
              <a:latin typeface="SimSun"/>
              <a:cs typeface="SimSun"/>
            </a:endParaRPr>
          </a:p>
          <a:p>
            <a:pPr marL="12700" marR="5080">
              <a:lnSpc>
                <a:spcPct val="125000"/>
              </a:lnSpc>
              <a:spcBef>
                <a:spcPts val="3000"/>
              </a:spcBef>
              <a:buClr>
                <a:srgbClr val="000082"/>
              </a:buClr>
              <a:buFont typeface="Times New Roman"/>
              <a:buAutoNum type="arabicParenR"/>
              <a:tabLst>
                <a:tab pos="508000" algn="l"/>
              </a:tabLst>
            </a:pPr>
            <a:r>
              <a:rPr dirty="0" sz="3600" spc="10" b="1">
                <a:solidFill>
                  <a:srgbClr val="993300"/>
                </a:solidFill>
                <a:latin typeface="Microsoft YaHei"/>
                <a:cs typeface="Microsoft YaHei"/>
              </a:rPr>
              <a:t>修改出队列的操作</a:t>
            </a:r>
            <a:r>
              <a:rPr dirty="0" sz="3600" spc="15" b="1">
                <a:solidFill>
                  <a:srgbClr val="993300"/>
                </a:solidFill>
                <a:latin typeface="Microsoft YaHei"/>
                <a:cs typeface="Microsoft YaHei"/>
              </a:rPr>
              <a:t>。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出队列时，仅移动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队头指针，而不将队头结点从链表中删除。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5211"/>
            <a:ext cx="6329045" cy="1040765"/>
          </a:xfrm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  <a:tabLst>
                <a:tab pos="1689100" algn="l"/>
              </a:tabLst>
            </a:pPr>
            <a:r>
              <a:rPr dirty="0" sz="3600" spc="-5" b="1">
                <a:solidFill>
                  <a:srgbClr val="000082"/>
                </a:solidFill>
                <a:latin typeface="Times New Roman"/>
                <a:cs typeface="Times New Roman"/>
              </a:rPr>
              <a:t>typedef	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DuLinkList QueuePtr</a:t>
            </a:r>
            <a:r>
              <a:rPr dirty="0" sz="3600" spc="-5">
                <a:solidFill>
                  <a:srgbClr val="333333"/>
                </a:solidFill>
                <a:latin typeface="Times New Roman"/>
                <a:cs typeface="Times New Roman"/>
              </a:rPr>
              <a:t>;  </a:t>
            </a: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void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InitQueue(LinkQueue</a:t>
            </a:r>
            <a:r>
              <a:rPr dirty="0" sz="3600" spc="-5" b="1">
                <a:solidFill>
                  <a:srgbClr val="000082"/>
                </a:solidFill>
                <a:latin typeface="Times New Roman"/>
                <a:cs typeface="Times New Roman"/>
              </a:rPr>
              <a:t>&amp;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Q)</a:t>
            </a:r>
            <a:r>
              <a:rPr dirty="0" sz="3600" spc="2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053795"/>
            <a:ext cx="8702675" cy="544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ts val="3395"/>
              </a:lnSpc>
              <a:spcBef>
                <a:spcPts val="100"/>
              </a:spcBef>
            </a:pPr>
            <a:r>
              <a:rPr dirty="0" sz="3000" spc="-5">
                <a:solidFill>
                  <a:srgbClr val="000082"/>
                </a:solidFill>
                <a:latin typeface="Times New Roman"/>
                <a:cs typeface="Times New Roman"/>
              </a:rPr>
              <a:t>Q.front=Q.rear=(QueuePtr)malloc(sizeof(QNode));</a:t>
            </a:r>
            <a:endParaRPr sz="3000">
              <a:latin typeface="Times New Roman"/>
              <a:cs typeface="Times New Roman"/>
            </a:endParaRPr>
          </a:p>
          <a:p>
            <a:pPr marL="203200">
              <a:lnSpc>
                <a:spcPts val="3065"/>
              </a:lnSpc>
            </a:pPr>
            <a:r>
              <a:rPr dirty="0" sz="3000" spc="-10" b="1">
                <a:solidFill>
                  <a:srgbClr val="0000FF"/>
                </a:solidFill>
                <a:latin typeface="Times New Roman"/>
                <a:cs typeface="Times New Roman"/>
              </a:rPr>
              <a:t>Q.front-&gt;next </a:t>
            </a:r>
            <a:r>
              <a:rPr dirty="0" sz="3000" b="1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dirty="0" sz="3000" spc="-15" b="1">
                <a:solidFill>
                  <a:srgbClr val="0000FF"/>
                </a:solidFill>
                <a:latin typeface="Times New Roman"/>
                <a:cs typeface="Times New Roman"/>
              </a:rPr>
              <a:t>Q.rear-&gt;next </a:t>
            </a:r>
            <a:r>
              <a:rPr dirty="0" sz="3000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3000" spc="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0000FF"/>
                </a:solidFill>
                <a:latin typeface="Times New Roman"/>
                <a:cs typeface="Times New Roman"/>
              </a:rPr>
              <a:t>NULL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710"/>
              </a:lnSpc>
            </a:pP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3229"/>
              </a:lnSpc>
            </a:pP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void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EnQueue( LinkQueue</a:t>
            </a: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&amp;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Q, </a:t>
            </a:r>
            <a:r>
              <a:rPr dirty="0" sz="3200" spc="-25">
                <a:solidFill>
                  <a:srgbClr val="000082"/>
                </a:solidFill>
                <a:latin typeface="Times New Roman"/>
                <a:cs typeface="Times New Roman"/>
              </a:rPr>
              <a:t>QelemType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e )</a:t>
            </a:r>
            <a:r>
              <a:rPr dirty="0" sz="3200" spc="-10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241300" marR="1033780">
              <a:lnSpc>
                <a:spcPts val="3670"/>
              </a:lnSpc>
              <a:spcBef>
                <a:spcPts val="335"/>
              </a:spcBef>
              <a:tabLst>
                <a:tab pos="2686050" algn="l"/>
              </a:tabLst>
            </a:pP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p = (QueuePtr) </a:t>
            </a: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malloc</a:t>
            </a:r>
            <a:r>
              <a:rPr dirty="0" sz="3600" spc="-20" b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(</a:t>
            </a:r>
            <a:r>
              <a:rPr dirty="0" sz="3600" spc="-5" b="1">
                <a:solidFill>
                  <a:srgbClr val="000082"/>
                </a:solidFill>
                <a:latin typeface="Times New Roman"/>
                <a:cs typeface="Times New Roman"/>
              </a:rPr>
              <a:t>sizeof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(QNode)); 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p-&gt;data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=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e;	p-&gt;next =</a:t>
            </a:r>
            <a:r>
              <a:rPr dirty="0" sz="3600" spc="-2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NULL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;</a:t>
            </a:r>
            <a:endParaRPr sz="3600">
              <a:latin typeface="Times New Roman"/>
              <a:cs typeface="Times New Roman"/>
            </a:endParaRPr>
          </a:p>
          <a:p>
            <a:pPr marL="241300">
              <a:lnSpc>
                <a:spcPts val="3335"/>
              </a:lnSpc>
            </a:pP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p-&gt;priou =</a:t>
            </a:r>
            <a:r>
              <a:rPr dirty="0" sz="3600" spc="-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0000FF"/>
                </a:solidFill>
                <a:latin typeface="Times New Roman"/>
                <a:cs typeface="Times New Roman"/>
              </a:rPr>
              <a:t>Q.front</a:t>
            </a:r>
            <a:endParaRPr sz="3600">
              <a:latin typeface="Times New Roman"/>
              <a:cs typeface="Times New Roman"/>
            </a:endParaRPr>
          </a:p>
          <a:p>
            <a:pPr marL="241300">
              <a:lnSpc>
                <a:spcPts val="3675"/>
              </a:lnSpc>
              <a:tabLst>
                <a:tab pos="3655695" algn="l"/>
              </a:tabLst>
            </a:pPr>
            <a:r>
              <a:rPr dirty="0" sz="3600" spc="-10">
                <a:solidFill>
                  <a:srgbClr val="000082"/>
                </a:solidFill>
                <a:latin typeface="Times New Roman"/>
                <a:cs typeface="Times New Roman"/>
              </a:rPr>
              <a:t>Q.rear-&gt;next</a:t>
            </a:r>
            <a:r>
              <a:rPr dirty="0" sz="3600" spc="1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=</a:t>
            </a:r>
            <a:r>
              <a:rPr dirty="0" sz="3600" spc="1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p;	Q.rear =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p;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3715"/>
              </a:lnSpc>
            </a:pP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3229"/>
              </a:lnSpc>
            </a:pP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void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DeQueue( LinkQueue</a:t>
            </a: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&amp;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Q, </a:t>
            </a:r>
            <a:r>
              <a:rPr dirty="0" sz="3200" spc="-20">
                <a:solidFill>
                  <a:srgbClr val="000082"/>
                </a:solidFill>
                <a:latin typeface="Times New Roman"/>
                <a:cs typeface="Times New Roman"/>
              </a:rPr>
              <a:t>QelemType</a:t>
            </a:r>
            <a:r>
              <a:rPr dirty="0" sz="3200" spc="-20" b="1">
                <a:solidFill>
                  <a:srgbClr val="000082"/>
                </a:solidFill>
                <a:latin typeface="Times New Roman"/>
                <a:cs typeface="Times New Roman"/>
              </a:rPr>
              <a:t>&amp;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e )</a:t>
            </a:r>
            <a:r>
              <a:rPr dirty="0" sz="3200" spc="-12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241300">
              <a:lnSpc>
                <a:spcPts val="3665"/>
              </a:lnSpc>
              <a:tabLst>
                <a:tab pos="5267960" algn="l"/>
              </a:tabLst>
            </a:pPr>
            <a:r>
              <a:rPr dirty="0" sz="3600" spc="-10" b="1">
                <a:solidFill>
                  <a:srgbClr val="0000FF"/>
                </a:solidFill>
                <a:latin typeface="Times New Roman"/>
                <a:cs typeface="Times New Roman"/>
              </a:rPr>
              <a:t>Q.front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 =</a:t>
            </a:r>
            <a:r>
              <a:rPr dirty="0" sz="36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Q.front-&gt;next;	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e =</a:t>
            </a:r>
            <a:r>
              <a:rPr dirty="0" sz="3600" spc="-3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0000FF"/>
                </a:solidFill>
                <a:latin typeface="Times New Roman"/>
                <a:cs typeface="Times New Roman"/>
              </a:rPr>
              <a:t>Q.front-&gt;data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3995"/>
              </a:lnSpc>
            </a:pP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820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820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344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866" y="492633"/>
            <a:ext cx="787780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215" algn="l"/>
              </a:tabLst>
            </a:pPr>
            <a:r>
              <a:rPr dirty="0" sz="5400" b="1">
                <a:solidFill>
                  <a:srgbClr val="800000"/>
                </a:solidFill>
                <a:latin typeface="Times New Roman"/>
                <a:cs typeface="Times New Roman"/>
              </a:rPr>
              <a:t>7.4	</a:t>
            </a:r>
            <a:r>
              <a:rPr dirty="0" sz="5400" spc="10" b="1">
                <a:solidFill>
                  <a:srgbClr val="800000"/>
                </a:solidFill>
                <a:latin typeface="Times New Roman"/>
                <a:cs typeface="Times New Roman"/>
              </a:rPr>
              <a:t>(</a:t>
            </a:r>
            <a:r>
              <a:rPr dirty="0" sz="5400" spc="10" b="1">
                <a:solidFill>
                  <a:srgbClr val="800000"/>
                </a:solidFill>
                <a:latin typeface="Microsoft YaHei"/>
                <a:cs typeface="Microsoft YaHei"/>
              </a:rPr>
              <a:t>连通网的</a:t>
            </a:r>
            <a:r>
              <a:rPr dirty="0" sz="5400" b="1">
                <a:solidFill>
                  <a:srgbClr val="800000"/>
                </a:solidFill>
                <a:latin typeface="Times New Roman"/>
                <a:cs typeface="Times New Roman"/>
              </a:rPr>
              <a:t>)</a:t>
            </a:r>
            <a:r>
              <a:rPr dirty="0" sz="5400" spc="20" b="1">
                <a:solidFill>
                  <a:srgbClr val="800000"/>
                </a:solidFill>
                <a:latin typeface="Microsoft YaHei"/>
                <a:cs typeface="Microsoft YaHei"/>
              </a:rPr>
              <a:t>最小生成树</a:t>
            </a:r>
            <a:endParaRPr sz="54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302395"/>
            <a:ext cx="8158480" cy="4437380"/>
          </a:xfrm>
          <a:prstGeom prst="rect">
            <a:avLst/>
          </a:prstGeom>
        </p:spPr>
        <p:txBody>
          <a:bodyPr wrap="square" lIns="0" tIns="40830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3215"/>
              </a:spcBef>
            </a:pPr>
            <a:r>
              <a:rPr dirty="0" sz="4400" spc="5" b="1">
                <a:solidFill>
                  <a:srgbClr val="000082"/>
                </a:solidFill>
                <a:latin typeface="Microsoft YaHei"/>
                <a:cs typeface="Microsoft YaHei"/>
              </a:rPr>
              <a:t>问题：</a:t>
            </a:r>
            <a:endParaRPr sz="4400">
              <a:latin typeface="Microsoft YaHei"/>
              <a:cs typeface="Microsoft YaHei"/>
            </a:endParaRPr>
          </a:p>
          <a:p>
            <a:pPr marL="12700" marR="5080" indent="685800">
              <a:lnSpc>
                <a:spcPct val="130000"/>
              </a:lnSpc>
              <a:spcBef>
                <a:spcPts val="1380"/>
              </a:spcBef>
            </a:pPr>
            <a:r>
              <a:rPr dirty="0" sz="4000" spc="5">
                <a:solidFill>
                  <a:srgbClr val="000082"/>
                </a:solidFill>
                <a:latin typeface="SimSun"/>
                <a:cs typeface="SimSun"/>
              </a:rPr>
              <a:t>假设要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在</a:t>
            </a:r>
            <a:r>
              <a:rPr dirty="0" sz="4000" spc="-1045">
                <a:solidFill>
                  <a:srgbClr val="000082"/>
                </a:solidFill>
                <a:latin typeface="SimSun"/>
                <a:cs typeface="SimSun"/>
              </a:rPr>
              <a:t> </a:t>
            </a:r>
            <a:r>
              <a:rPr dirty="0" sz="4000" spc="-5" i="1">
                <a:solidFill>
                  <a:srgbClr val="000082"/>
                </a:solidFill>
                <a:latin typeface="Times New Roman"/>
                <a:cs typeface="Times New Roman"/>
              </a:rPr>
              <a:t>n</a:t>
            </a:r>
            <a:r>
              <a:rPr dirty="0" sz="4000" spc="-20" i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4000" spc="5">
                <a:solidFill>
                  <a:srgbClr val="000082"/>
                </a:solidFill>
                <a:latin typeface="SimSun"/>
                <a:cs typeface="SimSun"/>
              </a:rPr>
              <a:t>个城市之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间</a:t>
            </a:r>
            <a:r>
              <a:rPr dirty="0" sz="4000" spc="5">
                <a:solidFill>
                  <a:srgbClr val="000082"/>
                </a:solidFill>
                <a:latin typeface="SimSun"/>
                <a:cs typeface="SimSun"/>
              </a:rPr>
              <a:t>建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立通讯 </a:t>
            </a:r>
            <a:r>
              <a:rPr dirty="0" sz="4000" spc="5">
                <a:solidFill>
                  <a:srgbClr val="000082"/>
                </a:solidFill>
                <a:latin typeface="SimSun"/>
                <a:cs typeface="SimSun"/>
              </a:rPr>
              <a:t>联络网，则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连通</a:t>
            </a:r>
            <a:r>
              <a:rPr dirty="0" sz="4000" spc="-1045">
                <a:solidFill>
                  <a:srgbClr val="000082"/>
                </a:solidFill>
                <a:latin typeface="SimSun"/>
                <a:cs typeface="SimSun"/>
              </a:rPr>
              <a:t> </a:t>
            </a:r>
            <a:r>
              <a:rPr dirty="0" sz="4000" spc="-5" i="1">
                <a:solidFill>
                  <a:srgbClr val="000082"/>
                </a:solidFill>
                <a:latin typeface="Times New Roman"/>
                <a:cs typeface="Times New Roman"/>
              </a:rPr>
              <a:t>n</a:t>
            </a:r>
            <a:r>
              <a:rPr dirty="0" sz="4000" spc="-65" i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4000" spc="5">
                <a:solidFill>
                  <a:srgbClr val="000082"/>
                </a:solidFill>
                <a:latin typeface="SimSun"/>
                <a:cs typeface="SimSun"/>
              </a:rPr>
              <a:t>个城市只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需</a:t>
            </a:r>
            <a:r>
              <a:rPr dirty="0" sz="4000" spc="5">
                <a:solidFill>
                  <a:srgbClr val="000082"/>
                </a:solidFill>
                <a:latin typeface="SimSun"/>
                <a:cs typeface="SimSun"/>
              </a:rPr>
              <a:t>要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修建 </a:t>
            </a:r>
            <a:r>
              <a:rPr dirty="0" sz="4000" spc="-5" i="1">
                <a:solidFill>
                  <a:srgbClr val="000082"/>
                </a:solidFill>
                <a:latin typeface="Times New Roman"/>
                <a:cs typeface="Times New Roman"/>
              </a:rPr>
              <a:t>n-1</a:t>
            </a:r>
            <a:r>
              <a:rPr dirty="0" sz="4000" spc="5">
                <a:solidFill>
                  <a:srgbClr val="000082"/>
                </a:solidFill>
                <a:latin typeface="SimSun"/>
                <a:cs typeface="SimSun"/>
              </a:rPr>
              <a:t>条线路</a:t>
            </a:r>
            <a:r>
              <a:rPr dirty="0" sz="4000">
                <a:solidFill>
                  <a:srgbClr val="000082"/>
                </a:solidFill>
                <a:latin typeface="SimSun"/>
                <a:cs typeface="SimSun"/>
              </a:rPr>
              <a:t>，</a:t>
            </a:r>
            <a:r>
              <a:rPr dirty="0" sz="4000" spc="15" b="1">
                <a:solidFill>
                  <a:srgbClr val="6600CC"/>
                </a:solidFill>
                <a:latin typeface="Microsoft YaHei"/>
                <a:cs typeface="Microsoft YaHei"/>
              </a:rPr>
              <a:t>如</a:t>
            </a:r>
            <a:r>
              <a:rPr dirty="0" sz="4000" b="1">
                <a:solidFill>
                  <a:srgbClr val="6600CC"/>
                </a:solidFill>
                <a:latin typeface="Microsoft YaHei"/>
                <a:cs typeface="Microsoft YaHei"/>
              </a:rPr>
              <a:t>何在</a:t>
            </a:r>
            <a:r>
              <a:rPr dirty="0" sz="4000" spc="15" b="1">
                <a:solidFill>
                  <a:srgbClr val="6600CC"/>
                </a:solidFill>
                <a:latin typeface="Microsoft YaHei"/>
                <a:cs typeface="Microsoft YaHei"/>
              </a:rPr>
              <a:t>最</a:t>
            </a:r>
            <a:r>
              <a:rPr dirty="0" sz="4000" b="1">
                <a:solidFill>
                  <a:srgbClr val="6600CC"/>
                </a:solidFill>
                <a:latin typeface="Microsoft YaHei"/>
                <a:cs typeface="Microsoft YaHei"/>
              </a:rPr>
              <a:t>节省</a:t>
            </a:r>
            <a:r>
              <a:rPr dirty="0" sz="4000" spc="15" b="1">
                <a:solidFill>
                  <a:srgbClr val="6600CC"/>
                </a:solidFill>
                <a:latin typeface="Microsoft YaHei"/>
                <a:cs typeface="Microsoft YaHei"/>
              </a:rPr>
              <a:t>经</a:t>
            </a:r>
            <a:r>
              <a:rPr dirty="0" sz="4000" b="1">
                <a:solidFill>
                  <a:srgbClr val="6600CC"/>
                </a:solidFill>
                <a:latin typeface="Microsoft YaHei"/>
                <a:cs typeface="Microsoft YaHei"/>
              </a:rPr>
              <a:t>费</a:t>
            </a:r>
            <a:r>
              <a:rPr dirty="0" sz="4000" spc="15" b="1">
                <a:solidFill>
                  <a:srgbClr val="6600CC"/>
                </a:solidFill>
                <a:latin typeface="Microsoft YaHei"/>
                <a:cs typeface="Microsoft YaHei"/>
              </a:rPr>
              <a:t>的</a:t>
            </a:r>
            <a:r>
              <a:rPr dirty="0" sz="4000" spc="-5" b="1">
                <a:solidFill>
                  <a:srgbClr val="6600CC"/>
                </a:solidFill>
                <a:latin typeface="Microsoft YaHei"/>
                <a:cs typeface="Microsoft YaHei"/>
              </a:rPr>
              <a:t>前 </a:t>
            </a:r>
            <a:r>
              <a:rPr dirty="0" sz="4000" spc="15" b="1">
                <a:solidFill>
                  <a:srgbClr val="6600CC"/>
                </a:solidFill>
                <a:latin typeface="Microsoft YaHei"/>
                <a:cs typeface="Microsoft YaHei"/>
              </a:rPr>
              <a:t>提</a:t>
            </a:r>
            <a:r>
              <a:rPr dirty="0" sz="4000" spc="5" b="1">
                <a:solidFill>
                  <a:srgbClr val="6600CC"/>
                </a:solidFill>
                <a:latin typeface="Microsoft YaHei"/>
                <a:cs typeface="Microsoft YaHei"/>
              </a:rPr>
              <a:t>下建</a:t>
            </a:r>
            <a:r>
              <a:rPr dirty="0" sz="4000" spc="20" b="1">
                <a:solidFill>
                  <a:srgbClr val="6600CC"/>
                </a:solidFill>
                <a:latin typeface="Microsoft YaHei"/>
                <a:cs typeface="Microsoft YaHei"/>
              </a:rPr>
              <a:t>立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这个</a:t>
            </a:r>
            <a:r>
              <a:rPr dirty="0" sz="4000" spc="15" b="1">
                <a:solidFill>
                  <a:srgbClr val="6600CC"/>
                </a:solidFill>
                <a:latin typeface="Microsoft YaHei"/>
                <a:cs typeface="Microsoft YaHei"/>
              </a:rPr>
              <a:t>通</a:t>
            </a:r>
            <a:r>
              <a:rPr dirty="0" sz="4000" spc="5" b="1">
                <a:solidFill>
                  <a:srgbClr val="6600CC"/>
                </a:solidFill>
                <a:latin typeface="Microsoft YaHei"/>
                <a:cs typeface="Microsoft YaHei"/>
              </a:rPr>
              <a:t>讯网</a:t>
            </a:r>
            <a:r>
              <a:rPr dirty="0" sz="4000" spc="-5">
                <a:solidFill>
                  <a:srgbClr val="000082"/>
                </a:solidFill>
                <a:latin typeface="SimSun"/>
                <a:cs typeface="SimSun"/>
              </a:rPr>
              <a:t>？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39683" y="6082284"/>
            <a:ext cx="68884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64068" y="6106667"/>
            <a:ext cx="688848" cy="384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53400" y="60960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0"/>
                </a:lnTo>
                <a:lnTo>
                  <a:pt x="0" y="381000"/>
                </a:lnTo>
                <a:lnTo>
                  <a:pt x="685800" y="381000"/>
                </a:lnTo>
                <a:lnTo>
                  <a:pt x="685800" y="333375"/>
                </a:lnTo>
                <a:lnTo>
                  <a:pt x="200025" y="333375"/>
                </a:lnTo>
                <a:lnTo>
                  <a:pt x="200025" y="47625"/>
                </a:lnTo>
                <a:lnTo>
                  <a:pt x="685800" y="47625"/>
                </a:lnTo>
                <a:lnTo>
                  <a:pt x="685800" y="0"/>
                </a:lnTo>
                <a:close/>
              </a:path>
              <a:path w="685800" h="381000">
                <a:moveTo>
                  <a:pt x="485775" y="47625"/>
                </a:moveTo>
                <a:lnTo>
                  <a:pt x="235711" y="47625"/>
                </a:lnTo>
                <a:lnTo>
                  <a:pt x="235711" y="333375"/>
                </a:lnTo>
                <a:lnTo>
                  <a:pt x="485775" y="333375"/>
                </a:lnTo>
                <a:lnTo>
                  <a:pt x="271525" y="190500"/>
                </a:lnTo>
                <a:lnTo>
                  <a:pt x="485775" y="47625"/>
                </a:lnTo>
                <a:close/>
              </a:path>
              <a:path w="685800" h="381000">
                <a:moveTo>
                  <a:pt x="685800" y="47625"/>
                </a:moveTo>
                <a:lnTo>
                  <a:pt x="485775" y="47625"/>
                </a:lnTo>
                <a:lnTo>
                  <a:pt x="485775" y="333375"/>
                </a:lnTo>
                <a:lnTo>
                  <a:pt x="685800" y="333375"/>
                </a:lnTo>
                <a:lnTo>
                  <a:pt x="6858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53425" y="61436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7150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  <a:path w="285750" h="285750">
                <a:moveTo>
                  <a:pt x="35686" y="0"/>
                </a:moveTo>
                <a:lnTo>
                  <a:pt x="0" y="0"/>
                </a:lnTo>
                <a:lnTo>
                  <a:pt x="0" y="285750"/>
                </a:lnTo>
                <a:lnTo>
                  <a:pt x="35686" y="285750"/>
                </a:lnTo>
                <a:lnTo>
                  <a:pt x="35686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03301"/>
            <a:ext cx="32391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000082"/>
                </a:solidFill>
                <a:latin typeface="Microsoft YaHei"/>
                <a:cs typeface="Microsoft YaHei"/>
              </a:rPr>
              <a:t>该问题等价于：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890" y="1026919"/>
            <a:ext cx="8154034" cy="476567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812800">
              <a:lnSpc>
                <a:spcPct val="100000"/>
              </a:lnSpc>
              <a:spcBef>
                <a:spcPts val="965"/>
              </a:spcBef>
            </a:pP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构造网的一棵最小生成树，即：</a:t>
            </a:r>
            <a:endParaRPr sz="3600">
              <a:latin typeface="SimSun"/>
              <a:cs typeface="SimSun"/>
            </a:endParaRPr>
          </a:p>
          <a:p>
            <a:pPr marL="12700" marR="5080">
              <a:lnSpc>
                <a:spcPct val="120000"/>
              </a:lnSpc>
            </a:pP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在</a:t>
            </a:r>
            <a:r>
              <a:rPr dirty="0" sz="3600" spc="-919">
                <a:solidFill>
                  <a:srgbClr val="800000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dirty="0" sz="3600" spc="-1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800000"/>
                </a:solidFill>
                <a:latin typeface="SimSun"/>
                <a:cs typeface="SimSun"/>
              </a:rPr>
              <a:t>条带权的边中选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取</a:t>
            </a:r>
            <a:r>
              <a:rPr dirty="0" sz="3600" spc="-915">
                <a:solidFill>
                  <a:srgbClr val="800000"/>
                </a:solidFill>
                <a:latin typeface="SimSun"/>
                <a:cs typeface="SimSun"/>
              </a:rPr>
              <a:t> 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n-1</a:t>
            </a:r>
            <a:r>
              <a:rPr dirty="0" sz="3600" spc="-1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800000"/>
                </a:solidFill>
                <a:latin typeface="SimSun"/>
                <a:cs typeface="SimSun"/>
              </a:rPr>
              <a:t>条边（不构成 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回路），使“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权值之和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”为最小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算</a:t>
            </a:r>
            <a:r>
              <a:rPr dirty="0" sz="4000" spc="5" b="1">
                <a:solidFill>
                  <a:srgbClr val="000082"/>
                </a:solidFill>
                <a:latin typeface="Microsoft YaHei"/>
                <a:cs typeface="Microsoft YaHei"/>
              </a:rPr>
              <a:t>法一</a:t>
            </a:r>
            <a:r>
              <a:rPr dirty="0" sz="4000" spc="10" b="1">
                <a:solidFill>
                  <a:srgbClr val="000082"/>
                </a:solidFill>
                <a:latin typeface="Microsoft YaHei"/>
                <a:cs typeface="Microsoft YaHei"/>
              </a:rPr>
              <a:t>：（</a:t>
            </a:r>
            <a:r>
              <a:rPr dirty="0" sz="4000" spc="5" b="1">
                <a:solidFill>
                  <a:srgbClr val="000082"/>
                </a:solidFill>
                <a:latin typeface="Microsoft YaHei"/>
                <a:cs typeface="Microsoft YaHei"/>
              </a:rPr>
              <a:t>普</a:t>
            </a: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里</a:t>
            </a:r>
            <a:r>
              <a:rPr dirty="0" sz="4000" spc="5" b="1">
                <a:solidFill>
                  <a:srgbClr val="000082"/>
                </a:solidFill>
                <a:latin typeface="Microsoft YaHei"/>
                <a:cs typeface="Microsoft YaHei"/>
              </a:rPr>
              <a:t>姆算</a:t>
            </a: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法</a:t>
            </a:r>
            <a:r>
              <a:rPr dirty="0" sz="4000" spc="-5" b="1">
                <a:solidFill>
                  <a:srgbClr val="000082"/>
                </a:solidFill>
                <a:latin typeface="Microsoft YaHei"/>
                <a:cs typeface="Microsoft YaHei"/>
              </a:rPr>
              <a:t>）</a:t>
            </a:r>
            <a:endParaRPr sz="4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38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算</a:t>
            </a:r>
            <a:r>
              <a:rPr dirty="0" sz="4000" spc="5" b="1">
                <a:solidFill>
                  <a:srgbClr val="000082"/>
                </a:solidFill>
                <a:latin typeface="Microsoft YaHei"/>
                <a:cs typeface="Microsoft YaHei"/>
              </a:rPr>
              <a:t>法二</a:t>
            </a:r>
            <a:r>
              <a:rPr dirty="0" sz="4000" spc="10" b="1">
                <a:solidFill>
                  <a:srgbClr val="000082"/>
                </a:solidFill>
                <a:latin typeface="Microsoft YaHei"/>
                <a:cs typeface="Microsoft YaHei"/>
              </a:rPr>
              <a:t>：（</a:t>
            </a:r>
            <a:r>
              <a:rPr dirty="0" sz="4000" spc="5" b="1">
                <a:solidFill>
                  <a:srgbClr val="000082"/>
                </a:solidFill>
                <a:latin typeface="Microsoft YaHei"/>
                <a:cs typeface="Microsoft YaHei"/>
              </a:rPr>
              <a:t>克</a:t>
            </a: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鲁</a:t>
            </a:r>
            <a:r>
              <a:rPr dirty="0" sz="4000" spc="5" b="1">
                <a:solidFill>
                  <a:srgbClr val="000082"/>
                </a:solidFill>
                <a:latin typeface="Microsoft YaHei"/>
                <a:cs typeface="Microsoft YaHei"/>
              </a:rPr>
              <a:t>斯卡</a:t>
            </a: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尔</a:t>
            </a:r>
            <a:r>
              <a:rPr dirty="0" sz="4000" spc="5" b="1">
                <a:solidFill>
                  <a:srgbClr val="000082"/>
                </a:solidFill>
                <a:latin typeface="Microsoft YaHei"/>
                <a:cs typeface="Microsoft YaHei"/>
              </a:rPr>
              <a:t>算法</a:t>
            </a:r>
            <a:r>
              <a:rPr dirty="0" sz="4000" spc="-5" b="1">
                <a:solidFill>
                  <a:srgbClr val="000082"/>
                </a:solidFill>
                <a:latin typeface="Microsoft YaHei"/>
                <a:cs typeface="Microsoft YaHei"/>
              </a:rPr>
              <a:t>）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47625" y="333375"/>
                </a:lnTo>
                <a:lnTo>
                  <a:pt x="4762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47625" y="47625"/>
                </a:lnTo>
                <a:lnTo>
                  <a:pt x="333375" y="190500"/>
                </a:lnTo>
                <a:lnTo>
                  <a:pt x="4762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296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0" y="285750"/>
                </a:lnTo>
                <a:lnTo>
                  <a:pt x="28575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296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142875"/>
                </a:moveTo>
                <a:lnTo>
                  <a:pt x="0" y="285750"/>
                </a:lnTo>
                <a:lnTo>
                  <a:pt x="0" y="0"/>
                </a:lnTo>
                <a:lnTo>
                  <a:pt x="28575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820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61451"/>
            <a:ext cx="8751570" cy="52419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 indent="493395">
              <a:lnSpc>
                <a:spcPct val="135500"/>
              </a:lnSpc>
              <a:spcBef>
                <a:spcPts val="195"/>
              </a:spcBef>
            </a:pP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取</a:t>
            </a:r>
            <a:r>
              <a:rPr dirty="0" sz="3600" spc="5">
                <a:solidFill>
                  <a:srgbClr val="000082"/>
                </a:solidFill>
                <a:latin typeface="SimSun"/>
                <a:cs typeface="SimSun"/>
              </a:rPr>
              <a:t>图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中任意一个顶点</a:t>
            </a:r>
            <a:r>
              <a:rPr dirty="0" sz="3600" spc="-940">
                <a:solidFill>
                  <a:srgbClr val="000082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v</a:t>
            </a:r>
            <a:r>
              <a:rPr dirty="0" sz="3600" spc="-5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作为生成树的根，  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之后往生成树上添加新的顶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点</a:t>
            </a:r>
            <a:r>
              <a:rPr dirty="0" sz="3600" spc="-915">
                <a:solidFill>
                  <a:srgbClr val="000082"/>
                </a:solidFill>
                <a:latin typeface="SimSun"/>
                <a:cs typeface="SimSun"/>
              </a:rPr>
              <a:t> </a:t>
            </a:r>
            <a:r>
              <a:rPr dirty="0" sz="3600" spc="5">
                <a:solidFill>
                  <a:srgbClr val="000082"/>
                </a:solidFill>
                <a:latin typeface="Times New Roman"/>
                <a:cs typeface="Times New Roman"/>
              </a:rPr>
              <a:t>w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。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在添加 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的顶</a:t>
            </a:r>
            <a:r>
              <a:rPr dirty="0" sz="3600" b="1">
                <a:solidFill>
                  <a:srgbClr val="800000"/>
                </a:solidFill>
                <a:latin typeface="Microsoft YaHei"/>
                <a:cs typeface="Microsoft YaHei"/>
              </a:rPr>
              <a:t>点</a:t>
            </a:r>
            <a:r>
              <a:rPr dirty="0" sz="3600" spc="-175" b="1">
                <a:solidFill>
                  <a:srgbClr val="800000"/>
                </a:solidFill>
                <a:latin typeface="Microsoft YaHei"/>
                <a:cs typeface="Microsoft YaHei"/>
              </a:rPr>
              <a:t> </a:t>
            </a: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w</a:t>
            </a:r>
            <a:r>
              <a:rPr dirty="0" sz="3600" spc="-15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和已经在生成树上的顶</a:t>
            </a:r>
            <a:r>
              <a:rPr dirty="0" sz="3600" spc="20" b="1">
                <a:solidFill>
                  <a:srgbClr val="800000"/>
                </a:solidFill>
                <a:latin typeface="Microsoft YaHei"/>
                <a:cs typeface="Microsoft YaHei"/>
              </a:rPr>
              <a:t>点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3600" spc="-10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之间 必定存在一条边，并且该边的权值在所有 连通顶</a:t>
            </a:r>
            <a:r>
              <a:rPr dirty="0" sz="3600" b="1">
                <a:solidFill>
                  <a:srgbClr val="800000"/>
                </a:solidFill>
                <a:latin typeface="Microsoft YaHei"/>
                <a:cs typeface="Microsoft YaHei"/>
              </a:rPr>
              <a:t>点</a:t>
            </a:r>
            <a:r>
              <a:rPr dirty="0" sz="3600" spc="-175" b="1">
                <a:solidFill>
                  <a:srgbClr val="800000"/>
                </a:solidFill>
                <a:latin typeface="Microsoft YaHei"/>
                <a:cs typeface="Microsoft YaHei"/>
              </a:rPr>
              <a:t> 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3600" spc="-15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800000"/>
                </a:solidFill>
                <a:latin typeface="Microsoft YaHei"/>
                <a:cs typeface="Microsoft YaHei"/>
              </a:rPr>
              <a:t>和</a:t>
            </a:r>
            <a:r>
              <a:rPr dirty="0" sz="3600" spc="-170" b="1">
                <a:solidFill>
                  <a:srgbClr val="800000"/>
                </a:solidFill>
                <a:latin typeface="Microsoft YaHei"/>
                <a:cs typeface="Microsoft YaHei"/>
              </a:rPr>
              <a:t> </a:t>
            </a: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w</a:t>
            </a:r>
            <a:r>
              <a:rPr dirty="0" sz="3600" spc="-15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之间的边中取值最</a:t>
            </a:r>
            <a:r>
              <a:rPr dirty="0" sz="3600" spc="15" b="1">
                <a:solidFill>
                  <a:srgbClr val="800000"/>
                </a:solidFill>
                <a:latin typeface="Microsoft YaHei"/>
                <a:cs typeface="Microsoft YaHei"/>
              </a:rPr>
              <a:t>小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。之 后继续往生成树上添加顶点，直至生成树 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上含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有</a:t>
            </a:r>
            <a:r>
              <a:rPr dirty="0" sz="3600" spc="-910">
                <a:solidFill>
                  <a:srgbClr val="000082"/>
                </a:solidFill>
                <a:latin typeface="SimSun"/>
                <a:cs typeface="SimSun"/>
              </a:rPr>
              <a:t>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n-1 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个顶点为止。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19278"/>
            <a:ext cx="58210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" b="1">
                <a:solidFill>
                  <a:srgbClr val="800000"/>
                </a:solidFill>
                <a:latin typeface="Microsoft YaHei"/>
                <a:cs typeface="Microsoft YaHei"/>
              </a:rPr>
              <a:t>普里</a:t>
            </a:r>
            <a:r>
              <a:rPr dirty="0" spc="5" b="1">
                <a:solidFill>
                  <a:srgbClr val="800000"/>
                </a:solidFill>
                <a:latin typeface="Microsoft YaHei"/>
                <a:cs typeface="Microsoft YaHei"/>
              </a:rPr>
              <a:t>姆</a:t>
            </a:r>
            <a:r>
              <a:rPr dirty="0" spc="20" b="1">
                <a:solidFill>
                  <a:srgbClr val="800000"/>
                </a:solidFill>
                <a:latin typeface="Microsoft YaHei"/>
                <a:cs typeface="Microsoft YaHei"/>
              </a:rPr>
              <a:t>算</a:t>
            </a:r>
            <a:r>
              <a:rPr dirty="0" spc="5" b="1">
                <a:solidFill>
                  <a:srgbClr val="800000"/>
                </a:solidFill>
                <a:latin typeface="Microsoft YaHei"/>
                <a:cs typeface="Microsoft YaHei"/>
              </a:rPr>
              <a:t>法的</a:t>
            </a:r>
            <a:r>
              <a:rPr dirty="0" spc="20" b="1">
                <a:solidFill>
                  <a:srgbClr val="800000"/>
                </a:solidFill>
                <a:latin typeface="Microsoft YaHei"/>
                <a:cs typeface="Microsoft YaHei"/>
              </a:rPr>
              <a:t>基</a:t>
            </a:r>
            <a:r>
              <a:rPr dirty="0" spc="5" b="1">
                <a:solidFill>
                  <a:srgbClr val="800000"/>
                </a:solidFill>
                <a:latin typeface="Microsoft YaHei"/>
                <a:cs typeface="Microsoft YaHei"/>
              </a:rPr>
              <a:t>本思</a:t>
            </a:r>
            <a:r>
              <a:rPr dirty="0" spc="35" b="1">
                <a:solidFill>
                  <a:srgbClr val="800000"/>
                </a:solidFill>
                <a:latin typeface="Microsoft YaHei"/>
                <a:cs typeface="Microsoft YaHei"/>
              </a:rPr>
              <a:t>想</a:t>
            </a:r>
            <a:r>
              <a:rPr dirty="0" b="1">
                <a:solidFill>
                  <a:srgbClr val="800000"/>
                </a:solidFill>
                <a:latin typeface="Times New Roman"/>
                <a:cs typeface="Times New Roman"/>
              </a:rPr>
              <a:t>: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1371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28800" y="1371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8200" y="1371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48200" y="1371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008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79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008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768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68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00400" y="2971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0400" y="2971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192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192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05200" y="5029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05200" y="5029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86000" y="1828800"/>
            <a:ext cx="990600" cy="1219200"/>
          </a:xfrm>
          <a:custGeom>
            <a:avLst/>
            <a:gdLst/>
            <a:ahLst/>
            <a:cxnLst/>
            <a:rect l="l" t="t" r="r" b="b"/>
            <a:pathLst>
              <a:path w="990600" h="1219200">
                <a:moveTo>
                  <a:pt x="0" y="0"/>
                </a:moveTo>
                <a:lnTo>
                  <a:pt x="990600" y="12192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57600" y="1828800"/>
            <a:ext cx="1066800" cy="1219200"/>
          </a:xfrm>
          <a:custGeom>
            <a:avLst/>
            <a:gdLst/>
            <a:ahLst/>
            <a:cxnLst/>
            <a:rect l="l" t="t" r="r" b="b"/>
            <a:pathLst>
              <a:path w="1066800" h="1219200">
                <a:moveTo>
                  <a:pt x="1066800" y="0"/>
                </a:moveTo>
                <a:lnTo>
                  <a:pt x="0" y="12192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24000" y="1828800"/>
            <a:ext cx="457200" cy="2057400"/>
          </a:xfrm>
          <a:custGeom>
            <a:avLst/>
            <a:gdLst/>
            <a:ahLst/>
            <a:cxnLst/>
            <a:rect l="l" t="t" r="r" b="b"/>
            <a:pathLst>
              <a:path w="457200" h="2057400">
                <a:moveTo>
                  <a:pt x="457200" y="0"/>
                </a:moveTo>
                <a:lnTo>
                  <a:pt x="0" y="20574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52600" y="3352800"/>
            <a:ext cx="1524000" cy="762000"/>
          </a:xfrm>
          <a:custGeom>
            <a:avLst/>
            <a:gdLst/>
            <a:ahLst/>
            <a:cxnLst/>
            <a:rect l="l" t="t" r="r" b="b"/>
            <a:pathLst>
              <a:path w="1524000" h="762000">
                <a:moveTo>
                  <a:pt x="0" y="762000"/>
                </a:moveTo>
                <a:lnTo>
                  <a:pt x="1524000" y="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33800" y="33528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6858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81600" y="16764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0"/>
                </a:moveTo>
                <a:lnTo>
                  <a:pt x="1295400" y="6858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34000" y="2667000"/>
            <a:ext cx="1143000" cy="1371600"/>
          </a:xfrm>
          <a:custGeom>
            <a:avLst/>
            <a:gdLst/>
            <a:ahLst/>
            <a:cxnLst/>
            <a:rect l="l" t="t" r="r" b="b"/>
            <a:pathLst>
              <a:path w="1143000" h="1371600">
                <a:moveTo>
                  <a:pt x="1143000" y="0"/>
                </a:moveTo>
                <a:lnTo>
                  <a:pt x="0" y="13716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53000" y="1905000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0"/>
                </a:moveTo>
                <a:lnTo>
                  <a:pt x="152400" y="19812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76400" y="43434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0"/>
                </a:moveTo>
                <a:lnTo>
                  <a:pt x="1828800" y="8382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38600" y="43434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914400" y="0"/>
                </a:moveTo>
                <a:lnTo>
                  <a:pt x="0" y="8382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43890" y="327101"/>
            <a:ext cx="12992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例</a:t>
            </a:r>
            <a:r>
              <a:rPr dirty="0" sz="4000" spc="5" b="1">
                <a:solidFill>
                  <a:srgbClr val="000082"/>
                </a:solidFill>
                <a:latin typeface="Microsoft YaHei"/>
                <a:cs typeface="Microsoft YaHei"/>
              </a:rPr>
              <a:t>如</a:t>
            </a:r>
            <a:r>
              <a:rPr dirty="0" sz="4000" spc="855" b="1">
                <a:solidFill>
                  <a:srgbClr val="000082"/>
                </a:solidFill>
                <a:latin typeface="Microsoft YaHei"/>
                <a:cs typeface="Microsoft YaHei"/>
              </a:rPr>
              <a:t>: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8194" y="2553411"/>
            <a:ext cx="4343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4B2B"/>
                </a:solidFill>
                <a:latin typeface="Times New Roman"/>
                <a:cs typeface="Times New Roman"/>
              </a:rPr>
              <a:t>18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49245" y="4687570"/>
            <a:ext cx="4343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>
                <a:solidFill>
                  <a:srgbClr val="333333"/>
                </a:solidFill>
                <a:latin typeface="Times New Roman"/>
                <a:cs typeface="Times New Roman"/>
              </a:rPr>
              <a:t>27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28800" y="1371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28800" y="1371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86000" y="1828800"/>
            <a:ext cx="990600" cy="1219200"/>
          </a:xfrm>
          <a:custGeom>
            <a:avLst/>
            <a:gdLst/>
            <a:ahLst/>
            <a:cxnLst/>
            <a:rect l="l" t="t" r="r" b="b"/>
            <a:pathLst>
              <a:path w="990600" h="1219200">
                <a:moveTo>
                  <a:pt x="0" y="0"/>
                </a:moveTo>
                <a:lnTo>
                  <a:pt x="990600" y="12192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00400" y="2971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00400" y="2971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353561" y="2936824"/>
            <a:ext cx="228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33800" y="33528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6858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889375" y="1878533"/>
            <a:ext cx="4343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4B2B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768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768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004308" y="3851529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34000" y="2667000"/>
            <a:ext cx="1143000" cy="1371600"/>
          </a:xfrm>
          <a:custGeom>
            <a:avLst/>
            <a:gdLst/>
            <a:ahLst/>
            <a:cxnLst/>
            <a:rect l="l" t="t" r="r" b="b"/>
            <a:pathLst>
              <a:path w="1143000" h="1371600">
                <a:moveTo>
                  <a:pt x="1143000" y="0"/>
                </a:moveTo>
                <a:lnTo>
                  <a:pt x="0" y="13716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4008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79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008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554469" y="2174875"/>
            <a:ext cx="228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81600" y="16764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0"/>
                </a:moveTo>
                <a:lnTo>
                  <a:pt x="1295400" y="6858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48200" y="1371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48200" y="1371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943989" y="1142491"/>
            <a:ext cx="3136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79830" algn="l"/>
                <a:tab pos="2703830" algn="l"/>
              </a:tabLst>
            </a:pPr>
            <a:r>
              <a:rPr dirty="0" baseline="-23919" sz="5400" b="1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dirty="0" u="heavy" sz="3600" b="1">
                <a:solidFill>
                  <a:srgbClr val="004B2B"/>
                </a:solidFill>
                <a:uFill>
                  <a:solidFill>
                    <a:srgbClr val="56886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3200">
                <a:solidFill>
                  <a:srgbClr val="004B2B"/>
                </a:solidFill>
                <a:uFill>
                  <a:solidFill>
                    <a:srgbClr val="568862"/>
                  </a:solidFill>
                </a:uFill>
                <a:latin typeface="Times New Roman"/>
                <a:cs typeface="Times New Roman"/>
              </a:rPr>
              <a:t>19	</a:t>
            </a:r>
            <a:r>
              <a:rPr dirty="0" baseline="-23919" sz="5400" spc="-7" b="1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endParaRPr baseline="-23919" sz="5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752600" y="3352800"/>
            <a:ext cx="1524000" cy="762000"/>
          </a:xfrm>
          <a:custGeom>
            <a:avLst/>
            <a:gdLst/>
            <a:ahLst/>
            <a:cxnLst/>
            <a:rect l="l" t="t" r="r" b="b"/>
            <a:pathLst>
              <a:path w="1524000" h="762000">
                <a:moveTo>
                  <a:pt x="0" y="762000"/>
                </a:moveTo>
                <a:lnTo>
                  <a:pt x="1524000" y="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192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192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359788" y="3851529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038600" y="43434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914400" y="0"/>
                </a:moveTo>
                <a:lnTo>
                  <a:pt x="0" y="8382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05200" y="5029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05200" y="5029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682746" y="4994909"/>
            <a:ext cx="177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92953" y="2401011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4B2B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45994" y="2077338"/>
            <a:ext cx="4349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605">
                <a:solidFill>
                  <a:srgbClr val="004B2B"/>
                </a:solidFill>
                <a:latin typeface="Times New Roman"/>
                <a:cs typeface="Times New Roman"/>
              </a:rPr>
              <a:t>1</a:t>
            </a:r>
            <a:r>
              <a:rPr dirty="0" sz="3200" spc="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3200" spc="-1605">
                <a:solidFill>
                  <a:srgbClr val="004B2B"/>
                </a:solidFill>
                <a:latin typeface="Times New Roman"/>
                <a:cs typeface="Times New Roman"/>
              </a:rPr>
              <a:t>4</a:t>
            </a:r>
            <a:r>
              <a:rPr dirty="0" sz="3200" spc="5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02100" y="3098114"/>
            <a:ext cx="2451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1736" sz="4800" spc="-2220">
                <a:solidFill>
                  <a:srgbClr val="004B2B"/>
                </a:solidFill>
                <a:latin typeface="Times New Roman"/>
                <a:cs typeface="Times New Roman"/>
              </a:rPr>
              <a:t>8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42228" y="1497583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605" b="1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dirty="0" sz="3200">
                <a:solidFill>
                  <a:srgbClr val="004B2B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78753" y="3327019"/>
            <a:ext cx="23876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1736" sz="4800" spc="-2295">
                <a:solidFill>
                  <a:srgbClr val="004B2B"/>
                </a:solidFill>
                <a:latin typeface="Times New Roman"/>
                <a:cs typeface="Times New Roman"/>
              </a:rPr>
              <a:t>3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73045" y="3220288"/>
            <a:ext cx="4495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604" sz="4800" spc="-2220">
                <a:solidFill>
                  <a:srgbClr val="004B2B"/>
                </a:solidFill>
                <a:latin typeface="Times New Roman"/>
                <a:cs typeface="Times New Roman"/>
              </a:rPr>
              <a:t>1</a:t>
            </a:r>
            <a:r>
              <a:rPr dirty="0" sz="3200" spc="-12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-2604" sz="4800" spc="-2220">
                <a:solidFill>
                  <a:srgbClr val="004B2B"/>
                </a:solidFill>
                <a:latin typeface="Times New Roman"/>
                <a:cs typeface="Times New Roman"/>
              </a:rPr>
              <a:t>6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46575" y="4668773"/>
            <a:ext cx="4343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605">
                <a:solidFill>
                  <a:srgbClr val="004B2B"/>
                </a:solidFill>
                <a:latin typeface="Times New Roman"/>
                <a:cs typeface="Times New Roman"/>
              </a:rPr>
              <a:t>2</a:t>
            </a:r>
            <a:r>
              <a:rPr dirty="0" sz="3200" spc="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3200" spc="-1605">
                <a:solidFill>
                  <a:srgbClr val="004B2B"/>
                </a:solidFill>
                <a:latin typeface="Times New Roman"/>
                <a:cs typeface="Times New Roman"/>
              </a:rPr>
              <a:t>1</a:t>
            </a:r>
            <a:r>
              <a:rPr dirty="0" sz="3200" spc="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29227" y="4932679"/>
            <a:ext cx="4683125" cy="1604645"/>
          </a:xfrm>
          <a:prstGeom prst="rect">
            <a:avLst/>
          </a:prstGeom>
        </p:spPr>
        <p:txBody>
          <a:bodyPr wrap="square" lIns="0" tIns="253365" rIns="0" bIns="0" rtlCol="0" vert="horz">
            <a:spAutoFit/>
          </a:bodyPr>
          <a:lstStyle/>
          <a:p>
            <a:pPr algn="ctr" marL="695960">
              <a:lnSpc>
                <a:spcPct val="100000"/>
              </a:lnSpc>
              <a:spcBef>
                <a:spcPts val="1995"/>
              </a:spcBef>
            </a:pP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所得生成树权值和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=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14+8+3+5+16+21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=</a:t>
            </a:r>
            <a:r>
              <a:rPr dirty="0" sz="3600" spc="-7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67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84541"/>
            <a:ext cx="8695690" cy="4474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95300">
              <a:lnSpc>
                <a:spcPct val="124700"/>
              </a:lnSpc>
              <a:spcBef>
                <a:spcPts val="105"/>
              </a:spcBef>
            </a:pPr>
            <a:r>
              <a:rPr dirty="0" sz="3900">
                <a:solidFill>
                  <a:srgbClr val="800000"/>
                </a:solidFill>
                <a:latin typeface="SimSun"/>
                <a:cs typeface="SimSun"/>
              </a:rPr>
              <a:t>一</a:t>
            </a:r>
            <a:r>
              <a:rPr dirty="0" sz="3900" spc="15">
                <a:solidFill>
                  <a:srgbClr val="800000"/>
                </a:solidFill>
                <a:latin typeface="SimSun"/>
                <a:cs typeface="SimSun"/>
              </a:rPr>
              <a:t>般</a:t>
            </a:r>
            <a:r>
              <a:rPr dirty="0" sz="3900">
                <a:solidFill>
                  <a:srgbClr val="800000"/>
                </a:solidFill>
                <a:latin typeface="SimSun"/>
                <a:cs typeface="SimSun"/>
              </a:rPr>
              <a:t>情况下所添加的顶点</a:t>
            </a:r>
            <a:r>
              <a:rPr dirty="0" sz="3900" spc="-15">
                <a:solidFill>
                  <a:srgbClr val="800000"/>
                </a:solidFill>
                <a:latin typeface="SimSun"/>
                <a:cs typeface="SimSun"/>
              </a:rPr>
              <a:t>应</a:t>
            </a:r>
            <a:r>
              <a:rPr dirty="0" sz="3900">
                <a:solidFill>
                  <a:srgbClr val="800000"/>
                </a:solidFill>
                <a:latin typeface="SimSun"/>
                <a:cs typeface="SimSun"/>
              </a:rPr>
              <a:t>满足下列 </a:t>
            </a:r>
            <a:r>
              <a:rPr dirty="0" sz="3900" spc="10">
                <a:solidFill>
                  <a:srgbClr val="800000"/>
                </a:solidFill>
                <a:latin typeface="SimSun"/>
                <a:cs typeface="SimSun"/>
              </a:rPr>
              <a:t>条件</a:t>
            </a:r>
            <a:r>
              <a:rPr dirty="0" sz="3900" b="1">
                <a:solidFill>
                  <a:srgbClr val="800000"/>
                </a:solidFill>
                <a:latin typeface="Times New Roman"/>
                <a:cs typeface="Times New Roman"/>
              </a:rPr>
              <a:t>:</a:t>
            </a:r>
            <a:r>
              <a:rPr dirty="0" sz="3900" spc="-380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900">
                <a:solidFill>
                  <a:srgbClr val="000082"/>
                </a:solidFill>
                <a:latin typeface="SimSun"/>
                <a:cs typeface="SimSun"/>
              </a:rPr>
              <a:t>在</a:t>
            </a:r>
            <a:r>
              <a:rPr dirty="0" sz="3900" spc="15">
                <a:solidFill>
                  <a:srgbClr val="000082"/>
                </a:solidFill>
                <a:latin typeface="SimSun"/>
                <a:cs typeface="SimSun"/>
              </a:rPr>
              <a:t>生</a:t>
            </a:r>
            <a:r>
              <a:rPr dirty="0" sz="3900">
                <a:solidFill>
                  <a:srgbClr val="000082"/>
                </a:solidFill>
                <a:latin typeface="SimSun"/>
                <a:cs typeface="SimSun"/>
              </a:rPr>
              <a:t>成</a:t>
            </a:r>
            <a:r>
              <a:rPr dirty="0" sz="3900" spc="15">
                <a:solidFill>
                  <a:srgbClr val="000082"/>
                </a:solidFill>
                <a:latin typeface="SimSun"/>
                <a:cs typeface="SimSun"/>
              </a:rPr>
              <a:t>树</a:t>
            </a:r>
            <a:r>
              <a:rPr dirty="0" sz="3900">
                <a:solidFill>
                  <a:srgbClr val="000082"/>
                </a:solidFill>
                <a:latin typeface="SimSun"/>
                <a:cs typeface="SimSun"/>
              </a:rPr>
              <a:t>的构造过</a:t>
            </a:r>
            <a:r>
              <a:rPr dirty="0" sz="3900" spc="-15">
                <a:solidFill>
                  <a:srgbClr val="000082"/>
                </a:solidFill>
                <a:latin typeface="SimSun"/>
                <a:cs typeface="SimSun"/>
              </a:rPr>
              <a:t>程</a:t>
            </a:r>
            <a:r>
              <a:rPr dirty="0" sz="3900">
                <a:solidFill>
                  <a:srgbClr val="000082"/>
                </a:solidFill>
                <a:latin typeface="SimSun"/>
                <a:cs typeface="SimSun"/>
              </a:rPr>
              <a:t>中，图</a:t>
            </a:r>
            <a:r>
              <a:rPr dirty="0" sz="3900" spc="940">
                <a:solidFill>
                  <a:srgbClr val="000082"/>
                </a:solidFill>
                <a:latin typeface="SimSun"/>
                <a:cs typeface="SimSun"/>
              </a:rPr>
              <a:t>中</a:t>
            </a:r>
            <a:r>
              <a:rPr dirty="0" sz="3900">
                <a:solidFill>
                  <a:srgbClr val="000082"/>
                </a:solidFill>
                <a:latin typeface="Times New Roman"/>
                <a:cs typeface="Times New Roman"/>
              </a:rPr>
              <a:t>n</a:t>
            </a:r>
            <a:r>
              <a:rPr dirty="0" sz="3900" spc="-4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900">
                <a:solidFill>
                  <a:srgbClr val="000082"/>
                </a:solidFill>
                <a:latin typeface="SimSun"/>
                <a:cs typeface="SimSun"/>
              </a:rPr>
              <a:t>个 </a:t>
            </a:r>
            <a:r>
              <a:rPr dirty="0" sz="3900">
                <a:solidFill>
                  <a:srgbClr val="000082"/>
                </a:solidFill>
                <a:latin typeface="SimSun"/>
                <a:cs typeface="SimSun"/>
              </a:rPr>
              <a:t>顶点分属两个集合</a:t>
            </a:r>
            <a:r>
              <a:rPr dirty="0" sz="3900" spc="5">
                <a:solidFill>
                  <a:srgbClr val="000082"/>
                </a:solidFill>
                <a:latin typeface="SimSun"/>
                <a:cs typeface="SimSun"/>
              </a:rPr>
              <a:t>：</a:t>
            </a:r>
            <a:r>
              <a:rPr dirty="0" sz="3900">
                <a:solidFill>
                  <a:srgbClr val="800000"/>
                </a:solidFill>
                <a:latin typeface="SimSun"/>
                <a:cs typeface="SimSun"/>
              </a:rPr>
              <a:t>已落在生成树上的 </a:t>
            </a:r>
            <a:r>
              <a:rPr dirty="0" sz="3900" spc="5">
                <a:solidFill>
                  <a:srgbClr val="800000"/>
                </a:solidFill>
                <a:latin typeface="SimSun"/>
                <a:cs typeface="SimSun"/>
              </a:rPr>
              <a:t>顶点</a:t>
            </a:r>
            <a:r>
              <a:rPr dirty="0" sz="3900">
                <a:solidFill>
                  <a:srgbClr val="800000"/>
                </a:solidFill>
                <a:latin typeface="SimSun"/>
                <a:cs typeface="SimSun"/>
              </a:rPr>
              <a:t>集</a:t>
            </a:r>
            <a:r>
              <a:rPr dirty="0" sz="3900" spc="-1025">
                <a:solidFill>
                  <a:srgbClr val="800000"/>
                </a:solidFill>
                <a:latin typeface="SimSun"/>
                <a:cs typeface="SimSun"/>
              </a:rPr>
              <a:t> </a:t>
            </a:r>
            <a:r>
              <a:rPr dirty="0" sz="3900" b="1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dirty="0" sz="3900" spc="-25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900">
                <a:solidFill>
                  <a:srgbClr val="004B2B"/>
                </a:solidFill>
                <a:latin typeface="SimSun"/>
                <a:cs typeface="SimSun"/>
              </a:rPr>
              <a:t>和</a:t>
            </a:r>
            <a:r>
              <a:rPr dirty="0" sz="3900" spc="15">
                <a:solidFill>
                  <a:srgbClr val="004B2B"/>
                </a:solidFill>
                <a:latin typeface="SimSun"/>
                <a:cs typeface="SimSun"/>
              </a:rPr>
              <a:t>尚</a:t>
            </a:r>
            <a:r>
              <a:rPr dirty="0" sz="3900">
                <a:solidFill>
                  <a:srgbClr val="004B2B"/>
                </a:solidFill>
                <a:latin typeface="SimSun"/>
                <a:cs typeface="SimSun"/>
              </a:rPr>
              <a:t>未落在生成树上的顶</a:t>
            </a:r>
            <a:r>
              <a:rPr dirty="0" sz="3900" spc="-15">
                <a:solidFill>
                  <a:srgbClr val="004B2B"/>
                </a:solidFill>
                <a:latin typeface="SimSun"/>
                <a:cs typeface="SimSun"/>
              </a:rPr>
              <a:t>点</a:t>
            </a:r>
            <a:r>
              <a:rPr dirty="0" sz="3900">
                <a:solidFill>
                  <a:srgbClr val="004B2B"/>
                </a:solidFill>
                <a:latin typeface="SimSun"/>
                <a:cs typeface="SimSun"/>
              </a:rPr>
              <a:t>集 </a:t>
            </a:r>
            <a:r>
              <a:rPr dirty="0" sz="3900" spc="-100" b="1">
                <a:solidFill>
                  <a:srgbClr val="004B2B"/>
                </a:solidFill>
                <a:latin typeface="Times New Roman"/>
                <a:cs typeface="Times New Roman"/>
              </a:rPr>
              <a:t>V-U</a:t>
            </a:r>
            <a:r>
              <a:rPr dirty="0" sz="3900" spc="-70" b="1">
                <a:solidFill>
                  <a:srgbClr val="004B2B"/>
                </a:solidFill>
                <a:latin typeface="Times New Roman"/>
                <a:cs typeface="Times New Roman"/>
              </a:rPr>
              <a:t> </a:t>
            </a:r>
            <a:r>
              <a:rPr dirty="0" sz="3900" spc="10">
                <a:solidFill>
                  <a:srgbClr val="000082"/>
                </a:solidFill>
                <a:latin typeface="SimSun"/>
                <a:cs typeface="SimSun"/>
              </a:rPr>
              <a:t>，则应</a:t>
            </a:r>
            <a:r>
              <a:rPr dirty="0" sz="3900" spc="10" b="1">
                <a:solidFill>
                  <a:srgbClr val="000082"/>
                </a:solidFill>
                <a:latin typeface="Microsoft YaHei"/>
                <a:cs typeface="Microsoft YaHei"/>
              </a:rPr>
              <a:t>在所有连</a:t>
            </a:r>
            <a:r>
              <a:rPr dirty="0" sz="3900" spc="15" b="1">
                <a:solidFill>
                  <a:srgbClr val="000082"/>
                </a:solidFill>
                <a:latin typeface="Microsoft YaHei"/>
                <a:cs typeface="Microsoft YaHei"/>
              </a:rPr>
              <a:t>通</a:t>
            </a:r>
            <a:r>
              <a:rPr dirty="0" sz="3900" spc="-5" b="1">
                <a:solidFill>
                  <a:srgbClr val="000082"/>
                </a:solidFill>
                <a:latin typeface="Times New Roman"/>
                <a:cs typeface="Times New Roman"/>
              </a:rPr>
              <a:t>U</a:t>
            </a:r>
            <a:r>
              <a:rPr dirty="0" sz="3900" spc="10" b="1">
                <a:solidFill>
                  <a:srgbClr val="000082"/>
                </a:solidFill>
                <a:latin typeface="Microsoft YaHei"/>
                <a:cs typeface="Microsoft YaHei"/>
              </a:rPr>
              <a:t>中顶点</a:t>
            </a:r>
            <a:r>
              <a:rPr dirty="0" sz="3900" spc="15" b="1">
                <a:solidFill>
                  <a:srgbClr val="000082"/>
                </a:solidFill>
                <a:latin typeface="Microsoft YaHei"/>
                <a:cs typeface="Microsoft YaHei"/>
              </a:rPr>
              <a:t>和</a:t>
            </a:r>
            <a:r>
              <a:rPr dirty="0" sz="3900" spc="-105" b="1">
                <a:solidFill>
                  <a:srgbClr val="000082"/>
                </a:solidFill>
                <a:latin typeface="Times New Roman"/>
                <a:cs typeface="Times New Roman"/>
              </a:rPr>
              <a:t>V-U</a:t>
            </a:r>
            <a:r>
              <a:rPr dirty="0" sz="3900" b="1">
                <a:solidFill>
                  <a:srgbClr val="000082"/>
                </a:solidFill>
                <a:latin typeface="Microsoft YaHei"/>
                <a:cs typeface="Microsoft YaHei"/>
              </a:rPr>
              <a:t>中 </a:t>
            </a:r>
            <a:r>
              <a:rPr dirty="0" sz="3900" spc="10" b="1">
                <a:solidFill>
                  <a:srgbClr val="000082"/>
                </a:solidFill>
                <a:latin typeface="Microsoft YaHei"/>
                <a:cs typeface="Microsoft YaHei"/>
              </a:rPr>
              <a:t>顶点的边中选取权值最小的</a:t>
            </a:r>
            <a:r>
              <a:rPr dirty="0" sz="3900" spc="20" b="1">
                <a:solidFill>
                  <a:srgbClr val="000082"/>
                </a:solidFill>
                <a:latin typeface="Microsoft YaHei"/>
                <a:cs typeface="Microsoft YaHei"/>
              </a:rPr>
              <a:t>边</a:t>
            </a:r>
            <a:r>
              <a:rPr dirty="0" sz="3900">
                <a:solidFill>
                  <a:srgbClr val="000082"/>
                </a:solidFill>
                <a:latin typeface="SimSun"/>
                <a:cs typeface="SimSun"/>
              </a:rPr>
              <a:t>。</a:t>
            </a:r>
            <a:endParaRPr sz="39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600" y="4953000"/>
            <a:ext cx="1371600" cy="1600200"/>
          </a:xfrm>
          <a:custGeom>
            <a:avLst/>
            <a:gdLst/>
            <a:ahLst/>
            <a:cxnLst/>
            <a:rect l="l" t="t" r="r" b="b"/>
            <a:pathLst>
              <a:path w="1371600" h="1600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143000" y="0"/>
                </a:lnTo>
                <a:lnTo>
                  <a:pt x="1189066" y="4644"/>
                </a:lnTo>
                <a:lnTo>
                  <a:pt x="1231975" y="17966"/>
                </a:lnTo>
                <a:lnTo>
                  <a:pt x="1270806" y="39045"/>
                </a:lnTo>
                <a:lnTo>
                  <a:pt x="1304639" y="66960"/>
                </a:lnTo>
                <a:lnTo>
                  <a:pt x="1332554" y="100793"/>
                </a:lnTo>
                <a:lnTo>
                  <a:pt x="1353633" y="139624"/>
                </a:lnTo>
                <a:lnTo>
                  <a:pt x="1366955" y="182533"/>
                </a:lnTo>
                <a:lnTo>
                  <a:pt x="1371600" y="228600"/>
                </a:lnTo>
                <a:lnTo>
                  <a:pt x="1371600" y="1371600"/>
                </a:lnTo>
                <a:lnTo>
                  <a:pt x="1366955" y="1417670"/>
                </a:lnTo>
                <a:lnTo>
                  <a:pt x="1353633" y="1460580"/>
                </a:lnTo>
                <a:lnTo>
                  <a:pt x="1332554" y="1499411"/>
                </a:lnTo>
                <a:lnTo>
                  <a:pt x="1304639" y="1533244"/>
                </a:lnTo>
                <a:lnTo>
                  <a:pt x="1270806" y="1561158"/>
                </a:lnTo>
                <a:lnTo>
                  <a:pt x="1231975" y="1582235"/>
                </a:lnTo>
                <a:lnTo>
                  <a:pt x="1189066" y="1595555"/>
                </a:lnTo>
                <a:lnTo>
                  <a:pt x="1143000" y="1600200"/>
                </a:lnTo>
                <a:lnTo>
                  <a:pt x="228600" y="1600200"/>
                </a:lnTo>
                <a:lnTo>
                  <a:pt x="182533" y="1595555"/>
                </a:lnTo>
                <a:lnTo>
                  <a:pt x="139624" y="1582235"/>
                </a:lnTo>
                <a:lnTo>
                  <a:pt x="100793" y="1561158"/>
                </a:lnTo>
                <a:lnTo>
                  <a:pt x="66960" y="1533244"/>
                </a:lnTo>
                <a:lnTo>
                  <a:pt x="39045" y="1499411"/>
                </a:lnTo>
                <a:lnTo>
                  <a:pt x="17966" y="1460580"/>
                </a:lnTo>
                <a:lnTo>
                  <a:pt x="4644" y="1417670"/>
                </a:lnTo>
                <a:lnTo>
                  <a:pt x="0" y="137160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57800" y="4800600"/>
            <a:ext cx="1524000" cy="1981200"/>
          </a:xfrm>
          <a:custGeom>
            <a:avLst/>
            <a:gdLst/>
            <a:ahLst/>
            <a:cxnLst/>
            <a:rect l="l" t="t" r="r" b="b"/>
            <a:pathLst>
              <a:path w="1524000" h="1981200">
                <a:moveTo>
                  <a:pt x="0" y="990600"/>
                </a:moveTo>
                <a:lnTo>
                  <a:pt x="1127" y="936246"/>
                </a:lnTo>
                <a:lnTo>
                  <a:pt x="4470" y="882659"/>
                </a:lnTo>
                <a:lnTo>
                  <a:pt x="9972" y="829914"/>
                </a:lnTo>
                <a:lnTo>
                  <a:pt x="17573" y="778086"/>
                </a:lnTo>
                <a:lnTo>
                  <a:pt x="27216" y="727251"/>
                </a:lnTo>
                <a:lnTo>
                  <a:pt x="38843" y="677485"/>
                </a:lnTo>
                <a:lnTo>
                  <a:pt x="52396" y="628862"/>
                </a:lnTo>
                <a:lnTo>
                  <a:pt x="67816" y="581459"/>
                </a:lnTo>
                <a:lnTo>
                  <a:pt x="85046" y="535352"/>
                </a:lnTo>
                <a:lnTo>
                  <a:pt x="104027" y="490615"/>
                </a:lnTo>
                <a:lnTo>
                  <a:pt x="124701" y="447324"/>
                </a:lnTo>
                <a:lnTo>
                  <a:pt x="147011" y="405554"/>
                </a:lnTo>
                <a:lnTo>
                  <a:pt x="170897" y="365382"/>
                </a:lnTo>
                <a:lnTo>
                  <a:pt x="196303" y="326882"/>
                </a:lnTo>
                <a:lnTo>
                  <a:pt x="223170" y="290131"/>
                </a:lnTo>
                <a:lnTo>
                  <a:pt x="251440" y="255203"/>
                </a:lnTo>
                <a:lnTo>
                  <a:pt x="281055" y="222175"/>
                </a:lnTo>
                <a:lnTo>
                  <a:pt x="311956" y="191121"/>
                </a:lnTo>
                <a:lnTo>
                  <a:pt x="344086" y="162118"/>
                </a:lnTo>
                <a:lnTo>
                  <a:pt x="377387" y="135240"/>
                </a:lnTo>
                <a:lnTo>
                  <a:pt x="411800" y="110564"/>
                </a:lnTo>
                <a:lnTo>
                  <a:pt x="447268" y="88165"/>
                </a:lnTo>
                <a:lnTo>
                  <a:pt x="483732" y="68118"/>
                </a:lnTo>
                <a:lnTo>
                  <a:pt x="521134" y="50499"/>
                </a:lnTo>
                <a:lnTo>
                  <a:pt x="559417" y="35383"/>
                </a:lnTo>
                <a:lnTo>
                  <a:pt x="598521" y="22846"/>
                </a:lnTo>
                <a:lnTo>
                  <a:pt x="638390" y="12964"/>
                </a:lnTo>
                <a:lnTo>
                  <a:pt x="678965" y="5812"/>
                </a:lnTo>
                <a:lnTo>
                  <a:pt x="720187" y="1465"/>
                </a:lnTo>
                <a:lnTo>
                  <a:pt x="762000" y="0"/>
                </a:lnTo>
                <a:lnTo>
                  <a:pt x="803812" y="1465"/>
                </a:lnTo>
                <a:lnTo>
                  <a:pt x="845034" y="5812"/>
                </a:lnTo>
                <a:lnTo>
                  <a:pt x="885609" y="12964"/>
                </a:lnTo>
                <a:lnTo>
                  <a:pt x="925478" y="22846"/>
                </a:lnTo>
                <a:lnTo>
                  <a:pt x="964582" y="35383"/>
                </a:lnTo>
                <a:lnTo>
                  <a:pt x="1002865" y="50499"/>
                </a:lnTo>
                <a:lnTo>
                  <a:pt x="1040267" y="68118"/>
                </a:lnTo>
                <a:lnTo>
                  <a:pt x="1076731" y="88165"/>
                </a:lnTo>
                <a:lnTo>
                  <a:pt x="1112199" y="110564"/>
                </a:lnTo>
                <a:lnTo>
                  <a:pt x="1146612" y="135240"/>
                </a:lnTo>
                <a:lnTo>
                  <a:pt x="1179913" y="162118"/>
                </a:lnTo>
                <a:lnTo>
                  <a:pt x="1212043" y="191121"/>
                </a:lnTo>
                <a:lnTo>
                  <a:pt x="1242944" y="222175"/>
                </a:lnTo>
                <a:lnTo>
                  <a:pt x="1272559" y="255203"/>
                </a:lnTo>
                <a:lnTo>
                  <a:pt x="1300829" y="290131"/>
                </a:lnTo>
                <a:lnTo>
                  <a:pt x="1327696" y="326882"/>
                </a:lnTo>
                <a:lnTo>
                  <a:pt x="1353102" y="365382"/>
                </a:lnTo>
                <a:lnTo>
                  <a:pt x="1376988" y="405554"/>
                </a:lnTo>
                <a:lnTo>
                  <a:pt x="1399298" y="447324"/>
                </a:lnTo>
                <a:lnTo>
                  <a:pt x="1419972" y="490615"/>
                </a:lnTo>
                <a:lnTo>
                  <a:pt x="1438953" y="535352"/>
                </a:lnTo>
                <a:lnTo>
                  <a:pt x="1456183" y="581459"/>
                </a:lnTo>
                <a:lnTo>
                  <a:pt x="1471603" y="628862"/>
                </a:lnTo>
                <a:lnTo>
                  <a:pt x="1485156" y="677485"/>
                </a:lnTo>
                <a:lnTo>
                  <a:pt x="1496783" y="727251"/>
                </a:lnTo>
                <a:lnTo>
                  <a:pt x="1506426" y="778086"/>
                </a:lnTo>
                <a:lnTo>
                  <a:pt x="1514027" y="829914"/>
                </a:lnTo>
                <a:lnTo>
                  <a:pt x="1519529" y="882659"/>
                </a:lnTo>
                <a:lnTo>
                  <a:pt x="1522872" y="936246"/>
                </a:lnTo>
                <a:lnTo>
                  <a:pt x="1524000" y="990600"/>
                </a:lnTo>
                <a:lnTo>
                  <a:pt x="1522872" y="1044951"/>
                </a:lnTo>
                <a:lnTo>
                  <a:pt x="1519529" y="1098536"/>
                </a:lnTo>
                <a:lnTo>
                  <a:pt x="1514027" y="1151279"/>
                </a:lnTo>
                <a:lnTo>
                  <a:pt x="1506426" y="1203106"/>
                </a:lnTo>
                <a:lnTo>
                  <a:pt x="1496783" y="1253939"/>
                </a:lnTo>
                <a:lnTo>
                  <a:pt x="1485156" y="1303705"/>
                </a:lnTo>
                <a:lnTo>
                  <a:pt x="1471603" y="1352326"/>
                </a:lnTo>
                <a:lnTo>
                  <a:pt x="1456183" y="1399728"/>
                </a:lnTo>
                <a:lnTo>
                  <a:pt x="1438953" y="1445836"/>
                </a:lnTo>
                <a:lnTo>
                  <a:pt x="1419972" y="1490573"/>
                </a:lnTo>
                <a:lnTo>
                  <a:pt x="1399298" y="1533864"/>
                </a:lnTo>
                <a:lnTo>
                  <a:pt x="1376988" y="1575633"/>
                </a:lnTo>
                <a:lnTo>
                  <a:pt x="1353102" y="1615806"/>
                </a:lnTo>
                <a:lnTo>
                  <a:pt x="1327696" y="1654306"/>
                </a:lnTo>
                <a:lnTo>
                  <a:pt x="1300829" y="1691058"/>
                </a:lnTo>
                <a:lnTo>
                  <a:pt x="1272559" y="1725986"/>
                </a:lnTo>
                <a:lnTo>
                  <a:pt x="1242944" y="1759015"/>
                </a:lnTo>
                <a:lnTo>
                  <a:pt x="1212043" y="1790070"/>
                </a:lnTo>
                <a:lnTo>
                  <a:pt x="1179913" y="1819074"/>
                </a:lnTo>
                <a:lnTo>
                  <a:pt x="1146612" y="1845952"/>
                </a:lnTo>
                <a:lnTo>
                  <a:pt x="1112199" y="1870629"/>
                </a:lnTo>
                <a:lnTo>
                  <a:pt x="1076731" y="1893029"/>
                </a:lnTo>
                <a:lnTo>
                  <a:pt x="1040267" y="1913077"/>
                </a:lnTo>
                <a:lnTo>
                  <a:pt x="1002865" y="1930697"/>
                </a:lnTo>
                <a:lnTo>
                  <a:pt x="964582" y="1945813"/>
                </a:lnTo>
                <a:lnTo>
                  <a:pt x="925478" y="1958350"/>
                </a:lnTo>
                <a:lnTo>
                  <a:pt x="885609" y="1968233"/>
                </a:lnTo>
                <a:lnTo>
                  <a:pt x="845034" y="1975386"/>
                </a:lnTo>
                <a:lnTo>
                  <a:pt x="803812" y="1979732"/>
                </a:lnTo>
                <a:lnTo>
                  <a:pt x="762000" y="1981198"/>
                </a:lnTo>
                <a:lnTo>
                  <a:pt x="720187" y="1979732"/>
                </a:lnTo>
                <a:lnTo>
                  <a:pt x="678965" y="1975386"/>
                </a:lnTo>
                <a:lnTo>
                  <a:pt x="638390" y="1968233"/>
                </a:lnTo>
                <a:lnTo>
                  <a:pt x="598521" y="1958350"/>
                </a:lnTo>
                <a:lnTo>
                  <a:pt x="559417" y="1945813"/>
                </a:lnTo>
                <a:lnTo>
                  <a:pt x="521134" y="1930697"/>
                </a:lnTo>
                <a:lnTo>
                  <a:pt x="483732" y="1913077"/>
                </a:lnTo>
                <a:lnTo>
                  <a:pt x="447268" y="1893029"/>
                </a:lnTo>
                <a:lnTo>
                  <a:pt x="411800" y="1870629"/>
                </a:lnTo>
                <a:lnTo>
                  <a:pt x="377387" y="1845952"/>
                </a:lnTo>
                <a:lnTo>
                  <a:pt x="344086" y="1819074"/>
                </a:lnTo>
                <a:lnTo>
                  <a:pt x="311956" y="1790070"/>
                </a:lnTo>
                <a:lnTo>
                  <a:pt x="281055" y="1759015"/>
                </a:lnTo>
                <a:lnTo>
                  <a:pt x="251440" y="1725986"/>
                </a:lnTo>
                <a:lnTo>
                  <a:pt x="223170" y="1691058"/>
                </a:lnTo>
                <a:lnTo>
                  <a:pt x="196303" y="1654306"/>
                </a:lnTo>
                <a:lnTo>
                  <a:pt x="170897" y="1615806"/>
                </a:lnTo>
                <a:lnTo>
                  <a:pt x="147011" y="1575633"/>
                </a:lnTo>
                <a:lnTo>
                  <a:pt x="124701" y="1533864"/>
                </a:lnTo>
                <a:lnTo>
                  <a:pt x="104027" y="1490573"/>
                </a:lnTo>
                <a:lnTo>
                  <a:pt x="85046" y="1445836"/>
                </a:lnTo>
                <a:lnTo>
                  <a:pt x="67816" y="1399728"/>
                </a:lnTo>
                <a:lnTo>
                  <a:pt x="52396" y="1352326"/>
                </a:lnTo>
                <a:lnTo>
                  <a:pt x="38843" y="1303705"/>
                </a:lnTo>
                <a:lnTo>
                  <a:pt x="27216" y="1253939"/>
                </a:lnTo>
                <a:lnTo>
                  <a:pt x="17573" y="1203106"/>
                </a:lnTo>
                <a:lnTo>
                  <a:pt x="9972" y="1151279"/>
                </a:lnTo>
                <a:lnTo>
                  <a:pt x="4470" y="1098536"/>
                </a:lnTo>
                <a:lnTo>
                  <a:pt x="1127" y="1044951"/>
                </a:lnTo>
                <a:lnTo>
                  <a:pt x="0" y="990600"/>
                </a:lnTo>
                <a:close/>
              </a:path>
            </a:pathLst>
          </a:custGeom>
          <a:ln w="12700">
            <a:solidFill>
              <a:srgbClr val="0000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400" y="5105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00400" y="5105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67000" y="5562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9"/>
                </a:lnTo>
                <a:lnTo>
                  <a:pt x="62380" y="29405"/>
                </a:lnTo>
                <a:lnTo>
                  <a:pt x="29394" y="62396"/>
                </a:lnTo>
                <a:lnTo>
                  <a:pt x="7766" y="104231"/>
                </a:lnTo>
                <a:lnTo>
                  <a:pt x="0" y="152400"/>
                </a:lnTo>
                <a:lnTo>
                  <a:pt x="7766" y="200568"/>
                </a:lnTo>
                <a:lnTo>
                  <a:pt x="29394" y="242403"/>
                </a:lnTo>
                <a:lnTo>
                  <a:pt x="62380" y="275394"/>
                </a:lnTo>
                <a:lnTo>
                  <a:pt x="104217" y="297030"/>
                </a:lnTo>
                <a:lnTo>
                  <a:pt x="152400" y="304800"/>
                </a:lnTo>
                <a:lnTo>
                  <a:pt x="200582" y="297030"/>
                </a:lnTo>
                <a:lnTo>
                  <a:pt x="242419" y="275394"/>
                </a:lnTo>
                <a:lnTo>
                  <a:pt x="275405" y="242403"/>
                </a:lnTo>
                <a:lnTo>
                  <a:pt x="297033" y="200568"/>
                </a:lnTo>
                <a:lnTo>
                  <a:pt x="304800" y="152400"/>
                </a:lnTo>
                <a:lnTo>
                  <a:pt x="297033" y="104231"/>
                </a:lnTo>
                <a:lnTo>
                  <a:pt x="275405" y="62396"/>
                </a:lnTo>
                <a:lnTo>
                  <a:pt x="242419" y="29405"/>
                </a:lnTo>
                <a:lnTo>
                  <a:pt x="200582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67000" y="5562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28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9"/>
                </a:lnTo>
                <a:lnTo>
                  <a:pt x="62380" y="29405"/>
                </a:lnTo>
                <a:lnTo>
                  <a:pt x="29394" y="62396"/>
                </a:lnTo>
                <a:lnTo>
                  <a:pt x="7766" y="104231"/>
                </a:lnTo>
                <a:lnTo>
                  <a:pt x="0" y="152400"/>
                </a:lnTo>
                <a:lnTo>
                  <a:pt x="7766" y="200568"/>
                </a:lnTo>
                <a:lnTo>
                  <a:pt x="29394" y="242403"/>
                </a:lnTo>
                <a:lnTo>
                  <a:pt x="62380" y="275394"/>
                </a:lnTo>
                <a:lnTo>
                  <a:pt x="104217" y="297030"/>
                </a:lnTo>
                <a:lnTo>
                  <a:pt x="152400" y="304800"/>
                </a:lnTo>
                <a:lnTo>
                  <a:pt x="200582" y="297030"/>
                </a:lnTo>
                <a:lnTo>
                  <a:pt x="242419" y="275394"/>
                </a:lnTo>
                <a:lnTo>
                  <a:pt x="275405" y="242403"/>
                </a:lnTo>
                <a:lnTo>
                  <a:pt x="297033" y="200568"/>
                </a:lnTo>
                <a:lnTo>
                  <a:pt x="304800" y="152400"/>
                </a:lnTo>
                <a:lnTo>
                  <a:pt x="297033" y="104231"/>
                </a:lnTo>
                <a:lnTo>
                  <a:pt x="275405" y="62396"/>
                </a:lnTo>
                <a:lnTo>
                  <a:pt x="242419" y="29405"/>
                </a:lnTo>
                <a:lnTo>
                  <a:pt x="200582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52800" y="609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91200" y="4953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91200" y="4953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48400" y="5334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48400" y="5334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67400" y="632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9"/>
                </a:lnTo>
                <a:lnTo>
                  <a:pt x="62380" y="29405"/>
                </a:lnTo>
                <a:lnTo>
                  <a:pt x="29394" y="62396"/>
                </a:lnTo>
                <a:lnTo>
                  <a:pt x="7766" y="104231"/>
                </a:lnTo>
                <a:lnTo>
                  <a:pt x="0" y="152400"/>
                </a:lnTo>
                <a:lnTo>
                  <a:pt x="7766" y="200568"/>
                </a:lnTo>
                <a:lnTo>
                  <a:pt x="29394" y="242403"/>
                </a:lnTo>
                <a:lnTo>
                  <a:pt x="62380" y="275394"/>
                </a:lnTo>
                <a:lnTo>
                  <a:pt x="104217" y="297030"/>
                </a:lnTo>
                <a:lnTo>
                  <a:pt x="152400" y="304800"/>
                </a:lnTo>
                <a:lnTo>
                  <a:pt x="200582" y="297030"/>
                </a:lnTo>
                <a:lnTo>
                  <a:pt x="242419" y="275394"/>
                </a:lnTo>
                <a:lnTo>
                  <a:pt x="275405" y="242403"/>
                </a:lnTo>
                <a:lnTo>
                  <a:pt x="297033" y="200568"/>
                </a:lnTo>
                <a:lnTo>
                  <a:pt x="304800" y="152400"/>
                </a:lnTo>
                <a:lnTo>
                  <a:pt x="297033" y="104231"/>
                </a:lnTo>
                <a:lnTo>
                  <a:pt x="275405" y="62396"/>
                </a:lnTo>
                <a:lnTo>
                  <a:pt x="242419" y="29405"/>
                </a:lnTo>
                <a:lnTo>
                  <a:pt x="200582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67400" y="632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62600" y="5562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9"/>
                </a:lnTo>
                <a:lnTo>
                  <a:pt x="62380" y="29405"/>
                </a:lnTo>
                <a:lnTo>
                  <a:pt x="29394" y="62396"/>
                </a:lnTo>
                <a:lnTo>
                  <a:pt x="7766" y="104231"/>
                </a:lnTo>
                <a:lnTo>
                  <a:pt x="0" y="152400"/>
                </a:lnTo>
                <a:lnTo>
                  <a:pt x="7766" y="200568"/>
                </a:lnTo>
                <a:lnTo>
                  <a:pt x="29394" y="242403"/>
                </a:lnTo>
                <a:lnTo>
                  <a:pt x="62380" y="275394"/>
                </a:lnTo>
                <a:lnTo>
                  <a:pt x="104217" y="297030"/>
                </a:lnTo>
                <a:lnTo>
                  <a:pt x="152400" y="304800"/>
                </a:lnTo>
                <a:lnTo>
                  <a:pt x="200582" y="297030"/>
                </a:lnTo>
                <a:lnTo>
                  <a:pt x="242419" y="275394"/>
                </a:lnTo>
                <a:lnTo>
                  <a:pt x="275405" y="242403"/>
                </a:lnTo>
                <a:lnTo>
                  <a:pt x="297033" y="200568"/>
                </a:lnTo>
                <a:lnTo>
                  <a:pt x="304800" y="152400"/>
                </a:lnTo>
                <a:lnTo>
                  <a:pt x="297033" y="104231"/>
                </a:lnTo>
                <a:lnTo>
                  <a:pt x="275405" y="62396"/>
                </a:lnTo>
                <a:lnTo>
                  <a:pt x="242419" y="29405"/>
                </a:lnTo>
                <a:lnTo>
                  <a:pt x="200582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62600" y="5562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484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9"/>
                </a:lnTo>
                <a:lnTo>
                  <a:pt x="62380" y="29405"/>
                </a:lnTo>
                <a:lnTo>
                  <a:pt x="29394" y="62396"/>
                </a:lnTo>
                <a:lnTo>
                  <a:pt x="7766" y="104231"/>
                </a:lnTo>
                <a:lnTo>
                  <a:pt x="0" y="152400"/>
                </a:lnTo>
                <a:lnTo>
                  <a:pt x="7766" y="200568"/>
                </a:lnTo>
                <a:lnTo>
                  <a:pt x="29394" y="242403"/>
                </a:lnTo>
                <a:lnTo>
                  <a:pt x="62380" y="275394"/>
                </a:lnTo>
                <a:lnTo>
                  <a:pt x="104217" y="297030"/>
                </a:lnTo>
                <a:lnTo>
                  <a:pt x="152400" y="304800"/>
                </a:lnTo>
                <a:lnTo>
                  <a:pt x="200582" y="297030"/>
                </a:lnTo>
                <a:lnTo>
                  <a:pt x="242419" y="275394"/>
                </a:lnTo>
                <a:lnTo>
                  <a:pt x="275405" y="242403"/>
                </a:lnTo>
                <a:lnTo>
                  <a:pt x="297033" y="200568"/>
                </a:lnTo>
                <a:lnTo>
                  <a:pt x="304800" y="152400"/>
                </a:lnTo>
                <a:lnTo>
                  <a:pt x="297033" y="104231"/>
                </a:lnTo>
                <a:lnTo>
                  <a:pt x="275405" y="62396"/>
                </a:lnTo>
                <a:lnTo>
                  <a:pt x="242419" y="29405"/>
                </a:lnTo>
                <a:lnTo>
                  <a:pt x="200582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484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81400" y="5105400"/>
            <a:ext cx="2209800" cy="152400"/>
          </a:xfrm>
          <a:custGeom>
            <a:avLst/>
            <a:gdLst/>
            <a:ahLst/>
            <a:cxnLst/>
            <a:rect l="l" t="t" r="r" b="b"/>
            <a:pathLst>
              <a:path w="2209800" h="152400">
                <a:moveTo>
                  <a:pt x="0" y="152400"/>
                </a:moveTo>
                <a:lnTo>
                  <a:pt x="2209800" y="0"/>
                </a:lnTo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71800" y="5715000"/>
            <a:ext cx="3276600" cy="304800"/>
          </a:xfrm>
          <a:custGeom>
            <a:avLst/>
            <a:gdLst/>
            <a:ahLst/>
            <a:cxnLst/>
            <a:rect l="l" t="t" r="r" b="b"/>
            <a:pathLst>
              <a:path w="3276600" h="304800">
                <a:moveTo>
                  <a:pt x="0" y="0"/>
                </a:moveTo>
                <a:lnTo>
                  <a:pt x="3276600" y="304800"/>
                </a:lnTo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57600" y="6248400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0" y="0"/>
                </a:moveTo>
                <a:lnTo>
                  <a:pt x="2209800" y="228600"/>
                </a:lnTo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57600" y="5715000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1905000" y="0"/>
                </a:lnTo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05200" y="5257800"/>
            <a:ext cx="2743200" cy="228600"/>
          </a:xfrm>
          <a:custGeom>
            <a:avLst/>
            <a:gdLst/>
            <a:ahLst/>
            <a:cxnLst/>
            <a:rect l="l" t="t" r="r" b="b"/>
            <a:pathLst>
              <a:path w="2743200" h="228600">
                <a:moveTo>
                  <a:pt x="0" y="0"/>
                </a:moveTo>
                <a:lnTo>
                  <a:pt x="2743200" y="228600"/>
                </a:lnTo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71800" y="5181600"/>
            <a:ext cx="2819400" cy="533400"/>
          </a:xfrm>
          <a:custGeom>
            <a:avLst/>
            <a:gdLst/>
            <a:ahLst/>
            <a:cxnLst/>
            <a:rect l="l" t="t" r="r" b="b"/>
            <a:pathLst>
              <a:path w="2819400" h="533400">
                <a:moveTo>
                  <a:pt x="0" y="533400"/>
                </a:moveTo>
                <a:lnTo>
                  <a:pt x="2819400" y="0"/>
                </a:lnTo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05200" y="5334000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0" y="0"/>
                </a:moveTo>
                <a:lnTo>
                  <a:pt x="2057400" y="381000"/>
                </a:lnTo>
              </a:path>
            </a:pathLst>
          </a:custGeom>
          <a:ln w="12700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05200" y="5334000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0" y="0"/>
                </a:moveTo>
                <a:lnTo>
                  <a:pt x="2057400" y="381000"/>
                </a:lnTo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255168"/>
            <a:ext cx="8548370" cy="565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07365">
              <a:lnSpc>
                <a:spcPct val="120000"/>
              </a:lnSpc>
              <a:spcBef>
                <a:spcPts val="100"/>
              </a:spcBef>
            </a:pP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设置一个辅助</a:t>
            </a:r>
            <a:r>
              <a:rPr dirty="0" sz="4000" b="1">
                <a:solidFill>
                  <a:srgbClr val="000082"/>
                </a:solidFill>
                <a:latin typeface="Microsoft YaHei"/>
                <a:cs typeface="Microsoft YaHei"/>
              </a:rPr>
              <a:t>数组</a:t>
            </a: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，</a:t>
            </a:r>
            <a:r>
              <a:rPr dirty="0" sz="4000" b="1">
                <a:solidFill>
                  <a:srgbClr val="000082"/>
                </a:solidFill>
                <a:latin typeface="Microsoft YaHei"/>
                <a:cs typeface="Microsoft YaHei"/>
              </a:rPr>
              <a:t>对当</a:t>
            </a:r>
            <a:r>
              <a:rPr dirty="0" sz="4000" spc="70" b="1">
                <a:solidFill>
                  <a:srgbClr val="000082"/>
                </a:solidFill>
                <a:latin typeface="Microsoft YaHei"/>
                <a:cs typeface="Microsoft YaHei"/>
              </a:rPr>
              <a:t>前</a:t>
            </a:r>
            <a:r>
              <a:rPr dirty="0" sz="4000" spc="-5" b="1">
                <a:solidFill>
                  <a:srgbClr val="000082"/>
                </a:solidFill>
                <a:latin typeface="Times New Roman"/>
                <a:cs typeface="Times New Roman"/>
              </a:rPr>
              <a:t>V</a:t>
            </a:r>
            <a:r>
              <a:rPr dirty="0" sz="4000" spc="-5" b="1">
                <a:solidFill>
                  <a:srgbClr val="000082"/>
                </a:solidFill>
                <a:latin typeface="Microsoft YaHei"/>
                <a:cs typeface="Microsoft YaHei"/>
              </a:rPr>
              <a:t>－</a:t>
            </a:r>
            <a:r>
              <a:rPr dirty="0" sz="4000" spc="-5" b="1">
                <a:solidFill>
                  <a:srgbClr val="000082"/>
                </a:solidFill>
                <a:latin typeface="Times New Roman"/>
                <a:cs typeface="Times New Roman"/>
              </a:rPr>
              <a:t>U</a:t>
            </a:r>
            <a:r>
              <a:rPr dirty="0" sz="4000" spc="-5" b="1">
                <a:solidFill>
                  <a:srgbClr val="000082"/>
                </a:solidFill>
                <a:latin typeface="Microsoft YaHei"/>
                <a:cs typeface="Microsoft YaHei"/>
              </a:rPr>
              <a:t>集 </a:t>
            </a: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中的每个顶</a:t>
            </a:r>
            <a:r>
              <a:rPr dirty="0" sz="4000" b="1">
                <a:solidFill>
                  <a:srgbClr val="000082"/>
                </a:solidFill>
                <a:latin typeface="Microsoft YaHei"/>
                <a:cs typeface="Microsoft YaHei"/>
              </a:rPr>
              <a:t>点</a:t>
            </a: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，</a:t>
            </a:r>
            <a:r>
              <a:rPr dirty="0" sz="4000" b="1">
                <a:solidFill>
                  <a:srgbClr val="000082"/>
                </a:solidFill>
                <a:latin typeface="Microsoft YaHei"/>
                <a:cs typeface="Microsoft YaHei"/>
              </a:rPr>
              <a:t>记录</a:t>
            </a: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和</a:t>
            </a:r>
            <a:r>
              <a:rPr dirty="0" sz="4000" b="1">
                <a:solidFill>
                  <a:srgbClr val="000082"/>
                </a:solidFill>
                <a:latin typeface="Microsoft YaHei"/>
                <a:cs typeface="Microsoft YaHei"/>
              </a:rPr>
              <a:t>顶</a:t>
            </a: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点</a:t>
            </a:r>
            <a:r>
              <a:rPr dirty="0" sz="4000" spc="65" b="1">
                <a:solidFill>
                  <a:srgbClr val="000082"/>
                </a:solidFill>
                <a:latin typeface="Microsoft YaHei"/>
                <a:cs typeface="Microsoft YaHei"/>
              </a:rPr>
              <a:t>集</a:t>
            </a:r>
            <a:r>
              <a:rPr dirty="0" sz="4000" spc="-15" b="1">
                <a:solidFill>
                  <a:srgbClr val="000082"/>
                </a:solidFill>
                <a:latin typeface="Times New Roman"/>
                <a:cs typeface="Times New Roman"/>
              </a:rPr>
              <a:t>U</a:t>
            </a: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中</a:t>
            </a:r>
            <a:r>
              <a:rPr dirty="0" sz="4000" b="1">
                <a:solidFill>
                  <a:srgbClr val="000082"/>
                </a:solidFill>
                <a:latin typeface="Microsoft YaHei"/>
                <a:cs typeface="Microsoft YaHei"/>
              </a:rPr>
              <a:t>顶</a:t>
            </a:r>
            <a:r>
              <a:rPr dirty="0" sz="4000" spc="-5" b="1">
                <a:solidFill>
                  <a:srgbClr val="000082"/>
                </a:solidFill>
                <a:latin typeface="Microsoft YaHei"/>
                <a:cs typeface="Microsoft YaHei"/>
              </a:rPr>
              <a:t>点 </a:t>
            </a:r>
            <a:r>
              <a:rPr dirty="0" sz="4000" spc="10" b="1">
                <a:solidFill>
                  <a:srgbClr val="000082"/>
                </a:solidFill>
                <a:latin typeface="Microsoft YaHei"/>
                <a:cs typeface="Microsoft YaHei"/>
              </a:rPr>
              <a:t>相</a:t>
            </a:r>
            <a:r>
              <a:rPr dirty="0" sz="4000" spc="-5" b="1">
                <a:solidFill>
                  <a:srgbClr val="000082"/>
                </a:solidFill>
                <a:latin typeface="Microsoft YaHei"/>
                <a:cs typeface="Microsoft YaHei"/>
              </a:rPr>
              <a:t>连</a:t>
            </a:r>
            <a:r>
              <a:rPr dirty="0" sz="4000" spc="10" b="1">
                <a:solidFill>
                  <a:srgbClr val="000082"/>
                </a:solidFill>
                <a:latin typeface="Microsoft YaHei"/>
                <a:cs typeface="Microsoft YaHei"/>
              </a:rPr>
              <a:t>接的</a:t>
            </a:r>
            <a:r>
              <a:rPr dirty="0" sz="4000" spc="-5" b="1">
                <a:solidFill>
                  <a:srgbClr val="000082"/>
                </a:solidFill>
                <a:latin typeface="Microsoft YaHei"/>
                <a:cs typeface="Microsoft YaHei"/>
              </a:rPr>
              <a:t>代</a:t>
            </a:r>
            <a:r>
              <a:rPr dirty="0" sz="4000" spc="10" b="1">
                <a:solidFill>
                  <a:srgbClr val="000082"/>
                </a:solidFill>
                <a:latin typeface="Microsoft YaHei"/>
                <a:cs typeface="Microsoft YaHei"/>
              </a:rPr>
              <a:t>价最</a:t>
            </a:r>
            <a:r>
              <a:rPr dirty="0" sz="4000" spc="-5" b="1">
                <a:solidFill>
                  <a:srgbClr val="000082"/>
                </a:solidFill>
                <a:latin typeface="Microsoft YaHei"/>
                <a:cs typeface="Microsoft YaHei"/>
              </a:rPr>
              <a:t>小</a:t>
            </a:r>
            <a:r>
              <a:rPr dirty="0" sz="4000" spc="10" b="1">
                <a:solidFill>
                  <a:srgbClr val="000082"/>
                </a:solidFill>
                <a:latin typeface="Microsoft YaHei"/>
                <a:cs typeface="Microsoft YaHei"/>
              </a:rPr>
              <a:t>的边</a:t>
            </a:r>
            <a:r>
              <a:rPr dirty="0" sz="4000" spc="-5" b="1">
                <a:solidFill>
                  <a:srgbClr val="000082"/>
                </a:solidFill>
                <a:latin typeface="Microsoft YaHei"/>
                <a:cs typeface="Microsoft YaHei"/>
              </a:rPr>
              <a:t>：</a:t>
            </a:r>
            <a:endParaRPr sz="4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4000" spc="-5" b="1">
                <a:solidFill>
                  <a:srgbClr val="000082"/>
                </a:solidFill>
                <a:latin typeface="Times New Roman"/>
                <a:cs typeface="Times New Roman"/>
              </a:rPr>
              <a:t>struct</a:t>
            </a:r>
            <a:r>
              <a:rPr dirty="0" sz="4000" spc="20" b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82"/>
                </a:solidFill>
                <a:latin typeface="Times New Roman"/>
                <a:cs typeface="Times New Roman"/>
              </a:rPr>
              <a:t>{</a:t>
            </a:r>
            <a:endParaRPr sz="4000">
              <a:latin typeface="Times New Roman"/>
              <a:cs typeface="Times New Roman"/>
            </a:endParaRPr>
          </a:p>
          <a:p>
            <a:pPr marL="715010">
              <a:lnSpc>
                <a:spcPct val="100000"/>
              </a:lnSpc>
              <a:spcBef>
                <a:spcPts val="960"/>
              </a:spcBef>
              <a:tabLst>
                <a:tab pos="3301365" algn="l"/>
                <a:tab pos="5053330" algn="l"/>
              </a:tabLst>
            </a:pPr>
            <a:r>
              <a:rPr dirty="0" sz="4000" spc="-75">
                <a:solidFill>
                  <a:srgbClr val="000082"/>
                </a:solidFill>
                <a:latin typeface="Times New Roman"/>
                <a:cs typeface="Times New Roman"/>
              </a:rPr>
              <a:t>VertexType	</a:t>
            </a:r>
            <a:r>
              <a:rPr dirty="0" sz="4000">
                <a:solidFill>
                  <a:srgbClr val="000082"/>
                </a:solidFill>
                <a:latin typeface="Times New Roman"/>
                <a:cs typeface="Times New Roman"/>
              </a:rPr>
              <a:t>adjvex;	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//</a:t>
            </a:r>
            <a:r>
              <a:rPr dirty="0" sz="3600" spc="-2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U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集中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的顶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点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值</a:t>
            </a:r>
            <a:endParaRPr sz="3200">
              <a:latin typeface="SimSun"/>
              <a:cs typeface="SimSun"/>
            </a:endParaRPr>
          </a:p>
          <a:p>
            <a:pPr marL="715010">
              <a:lnSpc>
                <a:spcPct val="100000"/>
              </a:lnSpc>
              <a:spcBef>
                <a:spcPts val="965"/>
              </a:spcBef>
              <a:tabLst>
                <a:tab pos="3030855" algn="l"/>
                <a:tab pos="5008880" algn="l"/>
              </a:tabLst>
            </a:pPr>
            <a:r>
              <a:rPr dirty="0" sz="4000" spc="-95">
                <a:solidFill>
                  <a:srgbClr val="000082"/>
                </a:solidFill>
                <a:latin typeface="Times New Roman"/>
                <a:cs typeface="Times New Roman"/>
              </a:rPr>
              <a:t>VRType	</a:t>
            </a:r>
            <a:r>
              <a:rPr dirty="0" sz="4000" spc="-5">
                <a:solidFill>
                  <a:srgbClr val="000082"/>
                </a:solidFill>
                <a:latin typeface="Times New Roman"/>
                <a:cs typeface="Times New Roman"/>
              </a:rPr>
              <a:t>lowcost;	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//</a:t>
            </a:r>
            <a:r>
              <a:rPr dirty="0" sz="3600" spc="-1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边的权值</a:t>
            </a:r>
            <a:endParaRPr sz="3600">
              <a:latin typeface="SimSun"/>
              <a:cs typeface="SimSun"/>
            </a:endParaRPr>
          </a:p>
          <a:p>
            <a:pPr marL="88900">
              <a:lnSpc>
                <a:spcPct val="100000"/>
              </a:lnSpc>
              <a:spcBef>
                <a:spcPts val="960"/>
              </a:spcBef>
            </a:pPr>
            <a:r>
              <a:rPr dirty="0" sz="4000" spc="-5" b="1">
                <a:solidFill>
                  <a:srgbClr val="000082"/>
                </a:solidFill>
                <a:latin typeface="Times New Roman"/>
                <a:cs typeface="Times New Roman"/>
              </a:rPr>
              <a:t>}</a:t>
            </a:r>
            <a:r>
              <a:rPr dirty="0" sz="4000" b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4000" spc="-15">
                <a:solidFill>
                  <a:srgbClr val="000082"/>
                </a:solidFill>
                <a:latin typeface="Times New Roman"/>
                <a:cs typeface="Times New Roman"/>
              </a:rPr>
              <a:t>closedge[MAX_VERTEX_NUM];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80810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228600" y="0"/>
                </a:moveTo>
                <a:lnTo>
                  <a:pt x="176188" y="5424"/>
                </a:lnTo>
                <a:lnTo>
                  <a:pt x="128073" y="20876"/>
                </a:lnTo>
                <a:lnTo>
                  <a:pt x="85628" y="45126"/>
                </a:lnTo>
                <a:lnTo>
                  <a:pt x="50225" y="76943"/>
                </a:lnTo>
                <a:lnTo>
                  <a:pt x="23237" y="115096"/>
                </a:lnTo>
                <a:lnTo>
                  <a:pt x="6038" y="158353"/>
                </a:lnTo>
                <a:lnTo>
                  <a:pt x="0" y="205486"/>
                </a:lnTo>
                <a:lnTo>
                  <a:pt x="6038" y="252625"/>
                </a:lnTo>
                <a:lnTo>
                  <a:pt x="23237" y="295901"/>
                </a:lnTo>
                <a:lnTo>
                  <a:pt x="50225" y="334078"/>
                </a:lnTo>
                <a:lnTo>
                  <a:pt x="85628" y="365922"/>
                </a:lnTo>
                <a:lnTo>
                  <a:pt x="128073" y="390196"/>
                </a:lnTo>
                <a:lnTo>
                  <a:pt x="176188" y="405667"/>
                </a:lnTo>
                <a:lnTo>
                  <a:pt x="228600" y="411099"/>
                </a:lnTo>
                <a:lnTo>
                  <a:pt x="281011" y="405667"/>
                </a:lnTo>
                <a:lnTo>
                  <a:pt x="329126" y="390196"/>
                </a:lnTo>
                <a:lnTo>
                  <a:pt x="371571" y="365922"/>
                </a:lnTo>
                <a:lnTo>
                  <a:pt x="406974" y="334078"/>
                </a:lnTo>
                <a:lnTo>
                  <a:pt x="433962" y="295901"/>
                </a:lnTo>
                <a:lnTo>
                  <a:pt x="451161" y="252625"/>
                </a:lnTo>
                <a:lnTo>
                  <a:pt x="457200" y="205486"/>
                </a:lnTo>
                <a:lnTo>
                  <a:pt x="451161" y="158353"/>
                </a:lnTo>
                <a:lnTo>
                  <a:pt x="433962" y="115096"/>
                </a:lnTo>
                <a:lnTo>
                  <a:pt x="406974" y="76943"/>
                </a:lnTo>
                <a:lnTo>
                  <a:pt x="371571" y="45126"/>
                </a:lnTo>
                <a:lnTo>
                  <a:pt x="329126" y="20876"/>
                </a:lnTo>
                <a:lnTo>
                  <a:pt x="281011" y="542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0200" y="80810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0" y="205486"/>
                </a:moveTo>
                <a:lnTo>
                  <a:pt x="6038" y="158353"/>
                </a:lnTo>
                <a:lnTo>
                  <a:pt x="23237" y="115096"/>
                </a:lnTo>
                <a:lnTo>
                  <a:pt x="50225" y="76943"/>
                </a:lnTo>
                <a:lnTo>
                  <a:pt x="85628" y="45126"/>
                </a:lnTo>
                <a:lnTo>
                  <a:pt x="128073" y="20876"/>
                </a:lnTo>
                <a:lnTo>
                  <a:pt x="176188" y="5424"/>
                </a:lnTo>
                <a:lnTo>
                  <a:pt x="228600" y="0"/>
                </a:lnTo>
                <a:lnTo>
                  <a:pt x="281011" y="5424"/>
                </a:lnTo>
                <a:lnTo>
                  <a:pt x="329126" y="20876"/>
                </a:lnTo>
                <a:lnTo>
                  <a:pt x="371571" y="45126"/>
                </a:lnTo>
                <a:lnTo>
                  <a:pt x="406974" y="76943"/>
                </a:lnTo>
                <a:lnTo>
                  <a:pt x="433962" y="115096"/>
                </a:lnTo>
                <a:lnTo>
                  <a:pt x="451161" y="158353"/>
                </a:lnTo>
                <a:lnTo>
                  <a:pt x="457200" y="205486"/>
                </a:lnTo>
                <a:lnTo>
                  <a:pt x="451161" y="252625"/>
                </a:lnTo>
                <a:lnTo>
                  <a:pt x="433962" y="295901"/>
                </a:lnTo>
                <a:lnTo>
                  <a:pt x="406974" y="334078"/>
                </a:lnTo>
                <a:lnTo>
                  <a:pt x="371571" y="365922"/>
                </a:lnTo>
                <a:lnTo>
                  <a:pt x="329126" y="390196"/>
                </a:lnTo>
                <a:lnTo>
                  <a:pt x="281011" y="405667"/>
                </a:lnTo>
                <a:lnTo>
                  <a:pt x="228600" y="411099"/>
                </a:lnTo>
                <a:lnTo>
                  <a:pt x="176188" y="405667"/>
                </a:lnTo>
                <a:lnTo>
                  <a:pt x="128073" y="390196"/>
                </a:lnTo>
                <a:lnTo>
                  <a:pt x="85628" y="365922"/>
                </a:lnTo>
                <a:lnTo>
                  <a:pt x="50225" y="334078"/>
                </a:lnTo>
                <a:lnTo>
                  <a:pt x="23237" y="295901"/>
                </a:lnTo>
                <a:lnTo>
                  <a:pt x="6038" y="252625"/>
                </a:lnTo>
                <a:lnTo>
                  <a:pt x="0" y="205486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86200" y="80810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228600" y="0"/>
                </a:moveTo>
                <a:lnTo>
                  <a:pt x="176188" y="5424"/>
                </a:lnTo>
                <a:lnTo>
                  <a:pt x="128073" y="20876"/>
                </a:lnTo>
                <a:lnTo>
                  <a:pt x="85628" y="45126"/>
                </a:lnTo>
                <a:lnTo>
                  <a:pt x="50225" y="76943"/>
                </a:lnTo>
                <a:lnTo>
                  <a:pt x="23237" y="115096"/>
                </a:lnTo>
                <a:lnTo>
                  <a:pt x="6038" y="158353"/>
                </a:lnTo>
                <a:lnTo>
                  <a:pt x="0" y="205486"/>
                </a:lnTo>
                <a:lnTo>
                  <a:pt x="6038" y="252625"/>
                </a:lnTo>
                <a:lnTo>
                  <a:pt x="23237" y="295901"/>
                </a:lnTo>
                <a:lnTo>
                  <a:pt x="50225" y="334078"/>
                </a:lnTo>
                <a:lnTo>
                  <a:pt x="85628" y="365922"/>
                </a:lnTo>
                <a:lnTo>
                  <a:pt x="128073" y="390196"/>
                </a:lnTo>
                <a:lnTo>
                  <a:pt x="176188" y="405667"/>
                </a:lnTo>
                <a:lnTo>
                  <a:pt x="228600" y="411099"/>
                </a:lnTo>
                <a:lnTo>
                  <a:pt x="281011" y="405667"/>
                </a:lnTo>
                <a:lnTo>
                  <a:pt x="329126" y="390196"/>
                </a:lnTo>
                <a:lnTo>
                  <a:pt x="371571" y="365922"/>
                </a:lnTo>
                <a:lnTo>
                  <a:pt x="406974" y="334078"/>
                </a:lnTo>
                <a:lnTo>
                  <a:pt x="433962" y="295901"/>
                </a:lnTo>
                <a:lnTo>
                  <a:pt x="451161" y="252625"/>
                </a:lnTo>
                <a:lnTo>
                  <a:pt x="457200" y="205486"/>
                </a:lnTo>
                <a:lnTo>
                  <a:pt x="451161" y="158353"/>
                </a:lnTo>
                <a:lnTo>
                  <a:pt x="433962" y="115096"/>
                </a:lnTo>
                <a:lnTo>
                  <a:pt x="406974" y="76943"/>
                </a:lnTo>
                <a:lnTo>
                  <a:pt x="371571" y="45126"/>
                </a:lnTo>
                <a:lnTo>
                  <a:pt x="329126" y="20876"/>
                </a:lnTo>
                <a:lnTo>
                  <a:pt x="281011" y="542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6200" y="80810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0" y="205486"/>
                </a:moveTo>
                <a:lnTo>
                  <a:pt x="6038" y="158353"/>
                </a:lnTo>
                <a:lnTo>
                  <a:pt x="23237" y="115096"/>
                </a:lnTo>
                <a:lnTo>
                  <a:pt x="50225" y="76943"/>
                </a:lnTo>
                <a:lnTo>
                  <a:pt x="85628" y="45126"/>
                </a:lnTo>
                <a:lnTo>
                  <a:pt x="128073" y="20876"/>
                </a:lnTo>
                <a:lnTo>
                  <a:pt x="176188" y="5424"/>
                </a:lnTo>
                <a:lnTo>
                  <a:pt x="228600" y="0"/>
                </a:lnTo>
                <a:lnTo>
                  <a:pt x="281011" y="5424"/>
                </a:lnTo>
                <a:lnTo>
                  <a:pt x="329126" y="20876"/>
                </a:lnTo>
                <a:lnTo>
                  <a:pt x="371571" y="45126"/>
                </a:lnTo>
                <a:lnTo>
                  <a:pt x="406974" y="76943"/>
                </a:lnTo>
                <a:lnTo>
                  <a:pt x="433962" y="115096"/>
                </a:lnTo>
                <a:lnTo>
                  <a:pt x="451161" y="158353"/>
                </a:lnTo>
                <a:lnTo>
                  <a:pt x="457200" y="205486"/>
                </a:lnTo>
                <a:lnTo>
                  <a:pt x="451161" y="252625"/>
                </a:lnTo>
                <a:lnTo>
                  <a:pt x="433962" y="295901"/>
                </a:lnTo>
                <a:lnTo>
                  <a:pt x="406974" y="334078"/>
                </a:lnTo>
                <a:lnTo>
                  <a:pt x="371571" y="365922"/>
                </a:lnTo>
                <a:lnTo>
                  <a:pt x="329126" y="390196"/>
                </a:lnTo>
                <a:lnTo>
                  <a:pt x="281011" y="405667"/>
                </a:lnTo>
                <a:lnTo>
                  <a:pt x="228600" y="411099"/>
                </a:lnTo>
                <a:lnTo>
                  <a:pt x="176188" y="405667"/>
                </a:lnTo>
                <a:lnTo>
                  <a:pt x="128073" y="390196"/>
                </a:lnTo>
                <a:lnTo>
                  <a:pt x="85628" y="365922"/>
                </a:lnTo>
                <a:lnTo>
                  <a:pt x="50225" y="334078"/>
                </a:lnTo>
                <a:lnTo>
                  <a:pt x="23237" y="295901"/>
                </a:lnTo>
                <a:lnTo>
                  <a:pt x="6038" y="252625"/>
                </a:lnTo>
                <a:lnTo>
                  <a:pt x="0" y="205486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81600" y="1265300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228600" y="0"/>
                </a:moveTo>
                <a:lnTo>
                  <a:pt x="176188" y="5424"/>
                </a:lnTo>
                <a:lnTo>
                  <a:pt x="128073" y="20876"/>
                </a:lnTo>
                <a:lnTo>
                  <a:pt x="85628" y="45126"/>
                </a:lnTo>
                <a:lnTo>
                  <a:pt x="50225" y="76943"/>
                </a:lnTo>
                <a:lnTo>
                  <a:pt x="23237" y="115096"/>
                </a:lnTo>
                <a:lnTo>
                  <a:pt x="6038" y="158353"/>
                </a:lnTo>
                <a:lnTo>
                  <a:pt x="0" y="205486"/>
                </a:lnTo>
                <a:lnTo>
                  <a:pt x="6038" y="252625"/>
                </a:lnTo>
                <a:lnTo>
                  <a:pt x="23237" y="295901"/>
                </a:lnTo>
                <a:lnTo>
                  <a:pt x="50225" y="334078"/>
                </a:lnTo>
                <a:lnTo>
                  <a:pt x="85628" y="365922"/>
                </a:lnTo>
                <a:lnTo>
                  <a:pt x="128073" y="390196"/>
                </a:lnTo>
                <a:lnTo>
                  <a:pt x="176188" y="405667"/>
                </a:lnTo>
                <a:lnTo>
                  <a:pt x="228600" y="411099"/>
                </a:lnTo>
                <a:lnTo>
                  <a:pt x="281011" y="405667"/>
                </a:lnTo>
                <a:lnTo>
                  <a:pt x="329126" y="390196"/>
                </a:lnTo>
                <a:lnTo>
                  <a:pt x="371571" y="365922"/>
                </a:lnTo>
                <a:lnTo>
                  <a:pt x="406974" y="334078"/>
                </a:lnTo>
                <a:lnTo>
                  <a:pt x="433962" y="295901"/>
                </a:lnTo>
                <a:lnTo>
                  <a:pt x="451161" y="252625"/>
                </a:lnTo>
                <a:lnTo>
                  <a:pt x="457200" y="205486"/>
                </a:lnTo>
                <a:lnTo>
                  <a:pt x="451161" y="158353"/>
                </a:lnTo>
                <a:lnTo>
                  <a:pt x="433962" y="115096"/>
                </a:lnTo>
                <a:lnTo>
                  <a:pt x="406974" y="76943"/>
                </a:lnTo>
                <a:lnTo>
                  <a:pt x="371571" y="45126"/>
                </a:lnTo>
                <a:lnTo>
                  <a:pt x="329126" y="20876"/>
                </a:lnTo>
                <a:lnTo>
                  <a:pt x="281011" y="542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81600" y="1265300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0" y="205486"/>
                </a:moveTo>
                <a:lnTo>
                  <a:pt x="6038" y="158353"/>
                </a:lnTo>
                <a:lnTo>
                  <a:pt x="23237" y="115096"/>
                </a:lnTo>
                <a:lnTo>
                  <a:pt x="50225" y="76943"/>
                </a:lnTo>
                <a:lnTo>
                  <a:pt x="85628" y="45126"/>
                </a:lnTo>
                <a:lnTo>
                  <a:pt x="128073" y="20876"/>
                </a:lnTo>
                <a:lnTo>
                  <a:pt x="176188" y="5424"/>
                </a:lnTo>
                <a:lnTo>
                  <a:pt x="228600" y="0"/>
                </a:lnTo>
                <a:lnTo>
                  <a:pt x="281011" y="5424"/>
                </a:lnTo>
                <a:lnTo>
                  <a:pt x="329126" y="20876"/>
                </a:lnTo>
                <a:lnTo>
                  <a:pt x="371571" y="45126"/>
                </a:lnTo>
                <a:lnTo>
                  <a:pt x="406974" y="76943"/>
                </a:lnTo>
                <a:lnTo>
                  <a:pt x="433962" y="115096"/>
                </a:lnTo>
                <a:lnTo>
                  <a:pt x="451161" y="158353"/>
                </a:lnTo>
                <a:lnTo>
                  <a:pt x="457200" y="205486"/>
                </a:lnTo>
                <a:lnTo>
                  <a:pt x="451161" y="252625"/>
                </a:lnTo>
                <a:lnTo>
                  <a:pt x="433962" y="295901"/>
                </a:lnTo>
                <a:lnTo>
                  <a:pt x="406974" y="334078"/>
                </a:lnTo>
                <a:lnTo>
                  <a:pt x="371571" y="365922"/>
                </a:lnTo>
                <a:lnTo>
                  <a:pt x="329126" y="390196"/>
                </a:lnTo>
                <a:lnTo>
                  <a:pt x="281011" y="405667"/>
                </a:lnTo>
                <a:lnTo>
                  <a:pt x="228600" y="411099"/>
                </a:lnTo>
                <a:lnTo>
                  <a:pt x="176188" y="405667"/>
                </a:lnTo>
                <a:lnTo>
                  <a:pt x="128073" y="390196"/>
                </a:lnTo>
                <a:lnTo>
                  <a:pt x="85628" y="365922"/>
                </a:lnTo>
                <a:lnTo>
                  <a:pt x="50225" y="334078"/>
                </a:lnTo>
                <a:lnTo>
                  <a:pt x="23237" y="295901"/>
                </a:lnTo>
                <a:lnTo>
                  <a:pt x="6038" y="252625"/>
                </a:lnTo>
                <a:lnTo>
                  <a:pt x="0" y="205486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0" y="2103373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228600" y="0"/>
                </a:moveTo>
                <a:lnTo>
                  <a:pt x="176188" y="5431"/>
                </a:lnTo>
                <a:lnTo>
                  <a:pt x="128073" y="20902"/>
                </a:lnTo>
                <a:lnTo>
                  <a:pt x="85628" y="45176"/>
                </a:lnTo>
                <a:lnTo>
                  <a:pt x="50225" y="77020"/>
                </a:lnTo>
                <a:lnTo>
                  <a:pt x="23237" y="115197"/>
                </a:lnTo>
                <a:lnTo>
                  <a:pt x="6038" y="158473"/>
                </a:lnTo>
                <a:lnTo>
                  <a:pt x="0" y="205612"/>
                </a:lnTo>
                <a:lnTo>
                  <a:pt x="6038" y="252752"/>
                </a:lnTo>
                <a:lnTo>
                  <a:pt x="23237" y="296028"/>
                </a:lnTo>
                <a:lnTo>
                  <a:pt x="50225" y="334205"/>
                </a:lnTo>
                <a:lnTo>
                  <a:pt x="85628" y="366049"/>
                </a:lnTo>
                <a:lnTo>
                  <a:pt x="128073" y="390323"/>
                </a:lnTo>
                <a:lnTo>
                  <a:pt x="176188" y="405794"/>
                </a:lnTo>
                <a:lnTo>
                  <a:pt x="228600" y="411225"/>
                </a:lnTo>
                <a:lnTo>
                  <a:pt x="281011" y="405794"/>
                </a:lnTo>
                <a:lnTo>
                  <a:pt x="329126" y="390323"/>
                </a:lnTo>
                <a:lnTo>
                  <a:pt x="371571" y="366049"/>
                </a:lnTo>
                <a:lnTo>
                  <a:pt x="406974" y="334205"/>
                </a:lnTo>
                <a:lnTo>
                  <a:pt x="433962" y="296028"/>
                </a:lnTo>
                <a:lnTo>
                  <a:pt x="451161" y="252752"/>
                </a:lnTo>
                <a:lnTo>
                  <a:pt x="457200" y="205612"/>
                </a:lnTo>
                <a:lnTo>
                  <a:pt x="451161" y="158473"/>
                </a:lnTo>
                <a:lnTo>
                  <a:pt x="433962" y="115197"/>
                </a:lnTo>
                <a:lnTo>
                  <a:pt x="406974" y="77020"/>
                </a:lnTo>
                <a:lnTo>
                  <a:pt x="371571" y="45176"/>
                </a:lnTo>
                <a:lnTo>
                  <a:pt x="329126" y="20902"/>
                </a:lnTo>
                <a:lnTo>
                  <a:pt x="281011" y="5431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0" y="2103373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0" y="205612"/>
                </a:moveTo>
                <a:lnTo>
                  <a:pt x="6038" y="158473"/>
                </a:lnTo>
                <a:lnTo>
                  <a:pt x="23237" y="115197"/>
                </a:lnTo>
                <a:lnTo>
                  <a:pt x="50225" y="77020"/>
                </a:lnTo>
                <a:lnTo>
                  <a:pt x="85628" y="45176"/>
                </a:lnTo>
                <a:lnTo>
                  <a:pt x="128073" y="20902"/>
                </a:lnTo>
                <a:lnTo>
                  <a:pt x="176188" y="5431"/>
                </a:lnTo>
                <a:lnTo>
                  <a:pt x="228600" y="0"/>
                </a:lnTo>
                <a:lnTo>
                  <a:pt x="281011" y="5431"/>
                </a:lnTo>
                <a:lnTo>
                  <a:pt x="329126" y="20902"/>
                </a:lnTo>
                <a:lnTo>
                  <a:pt x="371571" y="45176"/>
                </a:lnTo>
                <a:lnTo>
                  <a:pt x="406974" y="77020"/>
                </a:lnTo>
                <a:lnTo>
                  <a:pt x="433962" y="115197"/>
                </a:lnTo>
                <a:lnTo>
                  <a:pt x="451161" y="158473"/>
                </a:lnTo>
                <a:lnTo>
                  <a:pt x="457200" y="205612"/>
                </a:lnTo>
                <a:lnTo>
                  <a:pt x="451161" y="252752"/>
                </a:lnTo>
                <a:lnTo>
                  <a:pt x="433962" y="296028"/>
                </a:lnTo>
                <a:lnTo>
                  <a:pt x="406974" y="334205"/>
                </a:lnTo>
                <a:lnTo>
                  <a:pt x="371571" y="366049"/>
                </a:lnTo>
                <a:lnTo>
                  <a:pt x="329126" y="390323"/>
                </a:lnTo>
                <a:lnTo>
                  <a:pt x="281011" y="405794"/>
                </a:lnTo>
                <a:lnTo>
                  <a:pt x="228600" y="411225"/>
                </a:lnTo>
                <a:lnTo>
                  <a:pt x="176188" y="405794"/>
                </a:lnTo>
                <a:lnTo>
                  <a:pt x="128073" y="390323"/>
                </a:lnTo>
                <a:lnTo>
                  <a:pt x="85628" y="366049"/>
                </a:lnTo>
                <a:lnTo>
                  <a:pt x="50225" y="334205"/>
                </a:lnTo>
                <a:lnTo>
                  <a:pt x="23237" y="296028"/>
                </a:lnTo>
                <a:lnTo>
                  <a:pt x="6038" y="252752"/>
                </a:lnTo>
                <a:lnTo>
                  <a:pt x="0" y="205612"/>
                </a:lnTo>
                <a:close/>
              </a:path>
            </a:pathLst>
          </a:custGeom>
          <a:ln w="28574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00400" y="179870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228600" y="0"/>
                </a:moveTo>
                <a:lnTo>
                  <a:pt x="176188" y="5424"/>
                </a:lnTo>
                <a:lnTo>
                  <a:pt x="128073" y="20876"/>
                </a:lnTo>
                <a:lnTo>
                  <a:pt x="85628" y="45126"/>
                </a:lnTo>
                <a:lnTo>
                  <a:pt x="50225" y="76943"/>
                </a:lnTo>
                <a:lnTo>
                  <a:pt x="23237" y="115096"/>
                </a:lnTo>
                <a:lnTo>
                  <a:pt x="6038" y="158353"/>
                </a:lnTo>
                <a:lnTo>
                  <a:pt x="0" y="205486"/>
                </a:lnTo>
                <a:lnTo>
                  <a:pt x="6038" y="252625"/>
                </a:lnTo>
                <a:lnTo>
                  <a:pt x="23237" y="295901"/>
                </a:lnTo>
                <a:lnTo>
                  <a:pt x="50225" y="334078"/>
                </a:lnTo>
                <a:lnTo>
                  <a:pt x="85628" y="365922"/>
                </a:lnTo>
                <a:lnTo>
                  <a:pt x="128073" y="390196"/>
                </a:lnTo>
                <a:lnTo>
                  <a:pt x="176188" y="405667"/>
                </a:lnTo>
                <a:lnTo>
                  <a:pt x="228600" y="411099"/>
                </a:lnTo>
                <a:lnTo>
                  <a:pt x="281011" y="405667"/>
                </a:lnTo>
                <a:lnTo>
                  <a:pt x="329126" y="390196"/>
                </a:lnTo>
                <a:lnTo>
                  <a:pt x="371571" y="365922"/>
                </a:lnTo>
                <a:lnTo>
                  <a:pt x="406974" y="334078"/>
                </a:lnTo>
                <a:lnTo>
                  <a:pt x="433962" y="295901"/>
                </a:lnTo>
                <a:lnTo>
                  <a:pt x="451161" y="252625"/>
                </a:lnTo>
                <a:lnTo>
                  <a:pt x="457200" y="205486"/>
                </a:lnTo>
                <a:lnTo>
                  <a:pt x="451161" y="158353"/>
                </a:lnTo>
                <a:lnTo>
                  <a:pt x="433962" y="115096"/>
                </a:lnTo>
                <a:lnTo>
                  <a:pt x="406974" y="76943"/>
                </a:lnTo>
                <a:lnTo>
                  <a:pt x="371571" y="45126"/>
                </a:lnTo>
                <a:lnTo>
                  <a:pt x="329126" y="20876"/>
                </a:lnTo>
                <a:lnTo>
                  <a:pt x="281011" y="542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0400" y="179870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0" y="205486"/>
                </a:moveTo>
                <a:lnTo>
                  <a:pt x="6038" y="158353"/>
                </a:lnTo>
                <a:lnTo>
                  <a:pt x="23237" y="115096"/>
                </a:lnTo>
                <a:lnTo>
                  <a:pt x="50225" y="76943"/>
                </a:lnTo>
                <a:lnTo>
                  <a:pt x="85628" y="45126"/>
                </a:lnTo>
                <a:lnTo>
                  <a:pt x="128073" y="20876"/>
                </a:lnTo>
                <a:lnTo>
                  <a:pt x="176188" y="5424"/>
                </a:lnTo>
                <a:lnTo>
                  <a:pt x="228600" y="0"/>
                </a:lnTo>
                <a:lnTo>
                  <a:pt x="281011" y="5424"/>
                </a:lnTo>
                <a:lnTo>
                  <a:pt x="329126" y="20876"/>
                </a:lnTo>
                <a:lnTo>
                  <a:pt x="371571" y="45126"/>
                </a:lnTo>
                <a:lnTo>
                  <a:pt x="406974" y="76943"/>
                </a:lnTo>
                <a:lnTo>
                  <a:pt x="433962" y="115096"/>
                </a:lnTo>
                <a:lnTo>
                  <a:pt x="451161" y="158353"/>
                </a:lnTo>
                <a:lnTo>
                  <a:pt x="457200" y="205486"/>
                </a:lnTo>
                <a:lnTo>
                  <a:pt x="451161" y="252625"/>
                </a:lnTo>
                <a:lnTo>
                  <a:pt x="433962" y="295901"/>
                </a:lnTo>
                <a:lnTo>
                  <a:pt x="406974" y="334078"/>
                </a:lnTo>
                <a:lnTo>
                  <a:pt x="371571" y="365922"/>
                </a:lnTo>
                <a:lnTo>
                  <a:pt x="329126" y="390196"/>
                </a:lnTo>
                <a:lnTo>
                  <a:pt x="281011" y="405667"/>
                </a:lnTo>
                <a:lnTo>
                  <a:pt x="228600" y="411099"/>
                </a:lnTo>
                <a:lnTo>
                  <a:pt x="176188" y="405667"/>
                </a:lnTo>
                <a:lnTo>
                  <a:pt x="128073" y="390196"/>
                </a:lnTo>
                <a:lnTo>
                  <a:pt x="85628" y="365922"/>
                </a:lnTo>
                <a:lnTo>
                  <a:pt x="50225" y="334078"/>
                </a:lnTo>
                <a:lnTo>
                  <a:pt x="23237" y="295901"/>
                </a:lnTo>
                <a:lnTo>
                  <a:pt x="6038" y="252625"/>
                </a:lnTo>
                <a:lnTo>
                  <a:pt x="0" y="205486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47800" y="2331973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228600" y="0"/>
                </a:moveTo>
                <a:lnTo>
                  <a:pt x="176188" y="5431"/>
                </a:lnTo>
                <a:lnTo>
                  <a:pt x="128073" y="20902"/>
                </a:lnTo>
                <a:lnTo>
                  <a:pt x="85628" y="45176"/>
                </a:lnTo>
                <a:lnTo>
                  <a:pt x="50225" y="77020"/>
                </a:lnTo>
                <a:lnTo>
                  <a:pt x="23237" y="115197"/>
                </a:lnTo>
                <a:lnTo>
                  <a:pt x="6038" y="158473"/>
                </a:lnTo>
                <a:lnTo>
                  <a:pt x="0" y="205612"/>
                </a:lnTo>
                <a:lnTo>
                  <a:pt x="6038" y="252752"/>
                </a:lnTo>
                <a:lnTo>
                  <a:pt x="23237" y="296028"/>
                </a:lnTo>
                <a:lnTo>
                  <a:pt x="50225" y="334205"/>
                </a:lnTo>
                <a:lnTo>
                  <a:pt x="85628" y="366049"/>
                </a:lnTo>
                <a:lnTo>
                  <a:pt x="128073" y="390323"/>
                </a:lnTo>
                <a:lnTo>
                  <a:pt x="176188" y="405794"/>
                </a:lnTo>
                <a:lnTo>
                  <a:pt x="228600" y="411225"/>
                </a:lnTo>
                <a:lnTo>
                  <a:pt x="281011" y="405794"/>
                </a:lnTo>
                <a:lnTo>
                  <a:pt x="329126" y="390323"/>
                </a:lnTo>
                <a:lnTo>
                  <a:pt x="371571" y="366049"/>
                </a:lnTo>
                <a:lnTo>
                  <a:pt x="406974" y="334205"/>
                </a:lnTo>
                <a:lnTo>
                  <a:pt x="433962" y="296028"/>
                </a:lnTo>
                <a:lnTo>
                  <a:pt x="451161" y="252752"/>
                </a:lnTo>
                <a:lnTo>
                  <a:pt x="457200" y="205612"/>
                </a:lnTo>
                <a:lnTo>
                  <a:pt x="451161" y="158473"/>
                </a:lnTo>
                <a:lnTo>
                  <a:pt x="433962" y="115197"/>
                </a:lnTo>
                <a:lnTo>
                  <a:pt x="406974" y="77020"/>
                </a:lnTo>
                <a:lnTo>
                  <a:pt x="371571" y="45176"/>
                </a:lnTo>
                <a:lnTo>
                  <a:pt x="329126" y="20902"/>
                </a:lnTo>
                <a:lnTo>
                  <a:pt x="281011" y="5431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47800" y="2331973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0" y="205612"/>
                </a:moveTo>
                <a:lnTo>
                  <a:pt x="6038" y="158473"/>
                </a:lnTo>
                <a:lnTo>
                  <a:pt x="23237" y="115197"/>
                </a:lnTo>
                <a:lnTo>
                  <a:pt x="50225" y="77020"/>
                </a:lnTo>
                <a:lnTo>
                  <a:pt x="85628" y="45176"/>
                </a:lnTo>
                <a:lnTo>
                  <a:pt x="128073" y="20902"/>
                </a:lnTo>
                <a:lnTo>
                  <a:pt x="176188" y="5431"/>
                </a:lnTo>
                <a:lnTo>
                  <a:pt x="228600" y="0"/>
                </a:lnTo>
                <a:lnTo>
                  <a:pt x="281011" y="5431"/>
                </a:lnTo>
                <a:lnTo>
                  <a:pt x="329126" y="20902"/>
                </a:lnTo>
                <a:lnTo>
                  <a:pt x="371571" y="45176"/>
                </a:lnTo>
                <a:lnTo>
                  <a:pt x="406974" y="77020"/>
                </a:lnTo>
                <a:lnTo>
                  <a:pt x="433962" y="115197"/>
                </a:lnTo>
                <a:lnTo>
                  <a:pt x="451161" y="158473"/>
                </a:lnTo>
                <a:lnTo>
                  <a:pt x="457200" y="205612"/>
                </a:lnTo>
                <a:lnTo>
                  <a:pt x="451161" y="252752"/>
                </a:lnTo>
                <a:lnTo>
                  <a:pt x="433962" y="296028"/>
                </a:lnTo>
                <a:lnTo>
                  <a:pt x="406974" y="334205"/>
                </a:lnTo>
                <a:lnTo>
                  <a:pt x="371571" y="366049"/>
                </a:lnTo>
                <a:lnTo>
                  <a:pt x="329126" y="390323"/>
                </a:lnTo>
                <a:lnTo>
                  <a:pt x="281011" y="405794"/>
                </a:lnTo>
                <a:lnTo>
                  <a:pt x="228600" y="411225"/>
                </a:lnTo>
                <a:lnTo>
                  <a:pt x="176188" y="405794"/>
                </a:lnTo>
                <a:lnTo>
                  <a:pt x="128073" y="390323"/>
                </a:lnTo>
                <a:lnTo>
                  <a:pt x="85628" y="366049"/>
                </a:lnTo>
                <a:lnTo>
                  <a:pt x="50225" y="334205"/>
                </a:lnTo>
                <a:lnTo>
                  <a:pt x="23237" y="296028"/>
                </a:lnTo>
                <a:lnTo>
                  <a:pt x="6038" y="252752"/>
                </a:lnTo>
                <a:lnTo>
                  <a:pt x="0" y="205612"/>
                </a:lnTo>
                <a:close/>
              </a:path>
            </a:pathLst>
          </a:custGeom>
          <a:ln w="28574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50035" y="2235784"/>
            <a:ext cx="2546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24200" y="2941573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79">
                <a:moveTo>
                  <a:pt x="228600" y="0"/>
                </a:moveTo>
                <a:lnTo>
                  <a:pt x="176188" y="5431"/>
                </a:lnTo>
                <a:lnTo>
                  <a:pt x="128073" y="20902"/>
                </a:lnTo>
                <a:lnTo>
                  <a:pt x="85628" y="45176"/>
                </a:lnTo>
                <a:lnTo>
                  <a:pt x="50225" y="77020"/>
                </a:lnTo>
                <a:lnTo>
                  <a:pt x="23237" y="115197"/>
                </a:lnTo>
                <a:lnTo>
                  <a:pt x="6038" y="158473"/>
                </a:lnTo>
                <a:lnTo>
                  <a:pt x="0" y="205612"/>
                </a:lnTo>
                <a:lnTo>
                  <a:pt x="6038" y="252752"/>
                </a:lnTo>
                <a:lnTo>
                  <a:pt x="23237" y="296028"/>
                </a:lnTo>
                <a:lnTo>
                  <a:pt x="50225" y="334205"/>
                </a:lnTo>
                <a:lnTo>
                  <a:pt x="85628" y="366049"/>
                </a:lnTo>
                <a:lnTo>
                  <a:pt x="128073" y="390323"/>
                </a:lnTo>
                <a:lnTo>
                  <a:pt x="176188" y="405794"/>
                </a:lnTo>
                <a:lnTo>
                  <a:pt x="228600" y="411225"/>
                </a:lnTo>
                <a:lnTo>
                  <a:pt x="281011" y="405794"/>
                </a:lnTo>
                <a:lnTo>
                  <a:pt x="329126" y="390323"/>
                </a:lnTo>
                <a:lnTo>
                  <a:pt x="371571" y="366049"/>
                </a:lnTo>
                <a:lnTo>
                  <a:pt x="406974" y="334205"/>
                </a:lnTo>
                <a:lnTo>
                  <a:pt x="433962" y="296028"/>
                </a:lnTo>
                <a:lnTo>
                  <a:pt x="451161" y="252752"/>
                </a:lnTo>
                <a:lnTo>
                  <a:pt x="457200" y="205612"/>
                </a:lnTo>
                <a:lnTo>
                  <a:pt x="451161" y="158473"/>
                </a:lnTo>
                <a:lnTo>
                  <a:pt x="433962" y="115197"/>
                </a:lnTo>
                <a:lnTo>
                  <a:pt x="406974" y="77020"/>
                </a:lnTo>
                <a:lnTo>
                  <a:pt x="371571" y="45176"/>
                </a:lnTo>
                <a:lnTo>
                  <a:pt x="329126" y="20902"/>
                </a:lnTo>
                <a:lnTo>
                  <a:pt x="281011" y="5431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24200" y="2941573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79">
                <a:moveTo>
                  <a:pt x="0" y="205612"/>
                </a:moveTo>
                <a:lnTo>
                  <a:pt x="6038" y="158473"/>
                </a:lnTo>
                <a:lnTo>
                  <a:pt x="23237" y="115197"/>
                </a:lnTo>
                <a:lnTo>
                  <a:pt x="50225" y="77020"/>
                </a:lnTo>
                <a:lnTo>
                  <a:pt x="85628" y="45176"/>
                </a:lnTo>
                <a:lnTo>
                  <a:pt x="128073" y="20902"/>
                </a:lnTo>
                <a:lnTo>
                  <a:pt x="176188" y="5431"/>
                </a:lnTo>
                <a:lnTo>
                  <a:pt x="228600" y="0"/>
                </a:lnTo>
                <a:lnTo>
                  <a:pt x="281011" y="5431"/>
                </a:lnTo>
                <a:lnTo>
                  <a:pt x="329126" y="20902"/>
                </a:lnTo>
                <a:lnTo>
                  <a:pt x="371571" y="45176"/>
                </a:lnTo>
                <a:lnTo>
                  <a:pt x="406974" y="77020"/>
                </a:lnTo>
                <a:lnTo>
                  <a:pt x="433962" y="115197"/>
                </a:lnTo>
                <a:lnTo>
                  <a:pt x="451161" y="158473"/>
                </a:lnTo>
                <a:lnTo>
                  <a:pt x="457200" y="205612"/>
                </a:lnTo>
                <a:lnTo>
                  <a:pt x="451161" y="252752"/>
                </a:lnTo>
                <a:lnTo>
                  <a:pt x="433962" y="296028"/>
                </a:lnTo>
                <a:lnTo>
                  <a:pt x="406974" y="334205"/>
                </a:lnTo>
                <a:lnTo>
                  <a:pt x="371571" y="366049"/>
                </a:lnTo>
                <a:lnTo>
                  <a:pt x="329126" y="390323"/>
                </a:lnTo>
                <a:lnTo>
                  <a:pt x="281011" y="405794"/>
                </a:lnTo>
                <a:lnTo>
                  <a:pt x="228600" y="411225"/>
                </a:lnTo>
                <a:lnTo>
                  <a:pt x="176188" y="405794"/>
                </a:lnTo>
                <a:lnTo>
                  <a:pt x="128073" y="390323"/>
                </a:lnTo>
                <a:lnTo>
                  <a:pt x="85628" y="366049"/>
                </a:lnTo>
                <a:lnTo>
                  <a:pt x="50225" y="334205"/>
                </a:lnTo>
                <a:lnTo>
                  <a:pt x="23237" y="296028"/>
                </a:lnTo>
                <a:lnTo>
                  <a:pt x="6038" y="252752"/>
                </a:lnTo>
                <a:lnTo>
                  <a:pt x="0" y="205612"/>
                </a:lnTo>
                <a:close/>
              </a:path>
            </a:pathLst>
          </a:custGeom>
          <a:ln w="28574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64789" y="2845689"/>
            <a:ext cx="177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81200" y="11891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0"/>
                </a:moveTo>
                <a:lnTo>
                  <a:pt x="1295400" y="6858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05200" y="1189100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457200" y="0"/>
                </a:moveTo>
                <a:lnTo>
                  <a:pt x="0" y="6096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76400" y="1265300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0"/>
                </a:moveTo>
                <a:lnTo>
                  <a:pt x="0" y="10668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05000" y="2103373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0" y="38100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57600" y="2027301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0" y="0"/>
                </a:moveTo>
                <a:lnTo>
                  <a:pt x="914400" y="2286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43400" y="10367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0"/>
                </a:moveTo>
                <a:lnTo>
                  <a:pt x="838200" y="3048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53000" y="164630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67200" y="11891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0" y="0"/>
                </a:moveTo>
                <a:lnTo>
                  <a:pt x="533400" y="9906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05000" y="26367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1219200" y="4572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81400" y="2408173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990600" y="0"/>
                </a:moveTo>
                <a:lnTo>
                  <a:pt x="0" y="6858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804028" y="752983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4B2B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88794" y="1057783"/>
            <a:ext cx="3822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4B2B"/>
                </a:solidFill>
                <a:latin typeface="Times New Roman"/>
                <a:cs typeface="Times New Roman"/>
              </a:rPr>
              <a:t>14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8044" y="1514983"/>
            <a:ext cx="3822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4B2B"/>
                </a:solidFill>
                <a:latin typeface="Times New Roman"/>
                <a:cs typeface="Times New Roman"/>
              </a:rPr>
              <a:t>18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36394" y="1801538"/>
            <a:ext cx="687070" cy="115633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800" spc="-5">
                <a:solidFill>
                  <a:srgbClr val="004B2B"/>
                </a:solidFill>
                <a:latin typeface="Times New Roman"/>
                <a:cs typeface="Times New Roman"/>
              </a:rPr>
              <a:t>16</a:t>
            </a:r>
            <a:endParaRPr sz="2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090"/>
              </a:spcBef>
            </a:pP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27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65575" y="1757883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4B2B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6975" y="2367787"/>
            <a:ext cx="3822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4B2B"/>
                </a:solidFill>
                <a:latin typeface="Times New Roman"/>
                <a:cs typeface="Times New Roman"/>
              </a:rPr>
              <a:t>21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00200" y="80810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228600" y="0"/>
                </a:moveTo>
                <a:lnTo>
                  <a:pt x="176188" y="5424"/>
                </a:lnTo>
                <a:lnTo>
                  <a:pt x="128073" y="20876"/>
                </a:lnTo>
                <a:lnTo>
                  <a:pt x="85628" y="45126"/>
                </a:lnTo>
                <a:lnTo>
                  <a:pt x="50225" y="76943"/>
                </a:lnTo>
                <a:lnTo>
                  <a:pt x="23237" y="115096"/>
                </a:lnTo>
                <a:lnTo>
                  <a:pt x="6038" y="158353"/>
                </a:lnTo>
                <a:lnTo>
                  <a:pt x="0" y="205486"/>
                </a:lnTo>
                <a:lnTo>
                  <a:pt x="6038" y="252625"/>
                </a:lnTo>
                <a:lnTo>
                  <a:pt x="23237" y="295901"/>
                </a:lnTo>
                <a:lnTo>
                  <a:pt x="50225" y="334078"/>
                </a:lnTo>
                <a:lnTo>
                  <a:pt x="85628" y="365922"/>
                </a:lnTo>
                <a:lnTo>
                  <a:pt x="128073" y="390196"/>
                </a:lnTo>
                <a:lnTo>
                  <a:pt x="176188" y="405667"/>
                </a:lnTo>
                <a:lnTo>
                  <a:pt x="228600" y="411099"/>
                </a:lnTo>
                <a:lnTo>
                  <a:pt x="281011" y="405667"/>
                </a:lnTo>
                <a:lnTo>
                  <a:pt x="329126" y="390196"/>
                </a:lnTo>
                <a:lnTo>
                  <a:pt x="371571" y="365922"/>
                </a:lnTo>
                <a:lnTo>
                  <a:pt x="406974" y="334078"/>
                </a:lnTo>
                <a:lnTo>
                  <a:pt x="433962" y="295901"/>
                </a:lnTo>
                <a:lnTo>
                  <a:pt x="451161" y="252625"/>
                </a:lnTo>
                <a:lnTo>
                  <a:pt x="457200" y="205486"/>
                </a:lnTo>
                <a:lnTo>
                  <a:pt x="451161" y="158353"/>
                </a:lnTo>
                <a:lnTo>
                  <a:pt x="433962" y="115096"/>
                </a:lnTo>
                <a:lnTo>
                  <a:pt x="406974" y="76943"/>
                </a:lnTo>
                <a:lnTo>
                  <a:pt x="371571" y="45126"/>
                </a:lnTo>
                <a:lnTo>
                  <a:pt x="329126" y="20876"/>
                </a:lnTo>
                <a:lnTo>
                  <a:pt x="281011" y="542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00200" y="80810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0" y="205486"/>
                </a:moveTo>
                <a:lnTo>
                  <a:pt x="6038" y="158353"/>
                </a:lnTo>
                <a:lnTo>
                  <a:pt x="23237" y="115096"/>
                </a:lnTo>
                <a:lnTo>
                  <a:pt x="50225" y="76943"/>
                </a:lnTo>
                <a:lnTo>
                  <a:pt x="85628" y="45126"/>
                </a:lnTo>
                <a:lnTo>
                  <a:pt x="128073" y="20876"/>
                </a:lnTo>
                <a:lnTo>
                  <a:pt x="176188" y="5424"/>
                </a:lnTo>
                <a:lnTo>
                  <a:pt x="228600" y="0"/>
                </a:lnTo>
                <a:lnTo>
                  <a:pt x="281011" y="5424"/>
                </a:lnTo>
                <a:lnTo>
                  <a:pt x="329126" y="20876"/>
                </a:lnTo>
                <a:lnTo>
                  <a:pt x="371571" y="45126"/>
                </a:lnTo>
                <a:lnTo>
                  <a:pt x="406974" y="76943"/>
                </a:lnTo>
                <a:lnTo>
                  <a:pt x="433962" y="115096"/>
                </a:lnTo>
                <a:lnTo>
                  <a:pt x="451161" y="158353"/>
                </a:lnTo>
                <a:lnTo>
                  <a:pt x="457200" y="205486"/>
                </a:lnTo>
                <a:lnTo>
                  <a:pt x="451161" y="252625"/>
                </a:lnTo>
                <a:lnTo>
                  <a:pt x="433962" y="295901"/>
                </a:lnTo>
                <a:lnTo>
                  <a:pt x="406974" y="334078"/>
                </a:lnTo>
                <a:lnTo>
                  <a:pt x="371571" y="365922"/>
                </a:lnTo>
                <a:lnTo>
                  <a:pt x="329126" y="390196"/>
                </a:lnTo>
                <a:lnTo>
                  <a:pt x="281011" y="405667"/>
                </a:lnTo>
                <a:lnTo>
                  <a:pt x="228600" y="411099"/>
                </a:lnTo>
                <a:lnTo>
                  <a:pt x="176188" y="405667"/>
                </a:lnTo>
                <a:lnTo>
                  <a:pt x="128073" y="390196"/>
                </a:lnTo>
                <a:lnTo>
                  <a:pt x="85628" y="365922"/>
                </a:lnTo>
                <a:lnTo>
                  <a:pt x="50225" y="334078"/>
                </a:lnTo>
                <a:lnTo>
                  <a:pt x="23237" y="295901"/>
                </a:lnTo>
                <a:lnTo>
                  <a:pt x="6038" y="252625"/>
                </a:lnTo>
                <a:lnTo>
                  <a:pt x="0" y="205486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57600" y="2027301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0" y="0"/>
                </a:moveTo>
                <a:lnTo>
                  <a:pt x="914400" y="2286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00400" y="179870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228600" y="0"/>
                </a:moveTo>
                <a:lnTo>
                  <a:pt x="176188" y="5424"/>
                </a:lnTo>
                <a:lnTo>
                  <a:pt x="128073" y="20876"/>
                </a:lnTo>
                <a:lnTo>
                  <a:pt x="85628" y="45126"/>
                </a:lnTo>
                <a:lnTo>
                  <a:pt x="50225" y="76943"/>
                </a:lnTo>
                <a:lnTo>
                  <a:pt x="23237" y="115096"/>
                </a:lnTo>
                <a:lnTo>
                  <a:pt x="6038" y="158353"/>
                </a:lnTo>
                <a:lnTo>
                  <a:pt x="0" y="205486"/>
                </a:lnTo>
                <a:lnTo>
                  <a:pt x="6038" y="252625"/>
                </a:lnTo>
                <a:lnTo>
                  <a:pt x="23237" y="295901"/>
                </a:lnTo>
                <a:lnTo>
                  <a:pt x="50225" y="334078"/>
                </a:lnTo>
                <a:lnTo>
                  <a:pt x="85628" y="365922"/>
                </a:lnTo>
                <a:lnTo>
                  <a:pt x="128073" y="390196"/>
                </a:lnTo>
                <a:lnTo>
                  <a:pt x="176188" y="405667"/>
                </a:lnTo>
                <a:lnTo>
                  <a:pt x="228600" y="411099"/>
                </a:lnTo>
                <a:lnTo>
                  <a:pt x="281011" y="405667"/>
                </a:lnTo>
                <a:lnTo>
                  <a:pt x="329126" y="390196"/>
                </a:lnTo>
                <a:lnTo>
                  <a:pt x="371571" y="365922"/>
                </a:lnTo>
                <a:lnTo>
                  <a:pt x="406974" y="334078"/>
                </a:lnTo>
                <a:lnTo>
                  <a:pt x="433962" y="295901"/>
                </a:lnTo>
                <a:lnTo>
                  <a:pt x="451161" y="252625"/>
                </a:lnTo>
                <a:lnTo>
                  <a:pt x="457200" y="205486"/>
                </a:lnTo>
                <a:lnTo>
                  <a:pt x="451161" y="158353"/>
                </a:lnTo>
                <a:lnTo>
                  <a:pt x="433962" y="115096"/>
                </a:lnTo>
                <a:lnTo>
                  <a:pt x="406974" y="76943"/>
                </a:lnTo>
                <a:lnTo>
                  <a:pt x="371571" y="45126"/>
                </a:lnTo>
                <a:lnTo>
                  <a:pt x="329126" y="20876"/>
                </a:lnTo>
                <a:lnTo>
                  <a:pt x="281011" y="542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00400" y="179870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0" y="205486"/>
                </a:moveTo>
                <a:lnTo>
                  <a:pt x="6038" y="158353"/>
                </a:lnTo>
                <a:lnTo>
                  <a:pt x="23237" y="115096"/>
                </a:lnTo>
                <a:lnTo>
                  <a:pt x="50225" y="76943"/>
                </a:lnTo>
                <a:lnTo>
                  <a:pt x="85628" y="45126"/>
                </a:lnTo>
                <a:lnTo>
                  <a:pt x="128073" y="20876"/>
                </a:lnTo>
                <a:lnTo>
                  <a:pt x="176188" y="5424"/>
                </a:lnTo>
                <a:lnTo>
                  <a:pt x="228600" y="0"/>
                </a:lnTo>
                <a:lnTo>
                  <a:pt x="281011" y="5424"/>
                </a:lnTo>
                <a:lnTo>
                  <a:pt x="329126" y="20876"/>
                </a:lnTo>
                <a:lnTo>
                  <a:pt x="371571" y="45126"/>
                </a:lnTo>
                <a:lnTo>
                  <a:pt x="406974" y="76943"/>
                </a:lnTo>
                <a:lnTo>
                  <a:pt x="433962" y="115096"/>
                </a:lnTo>
                <a:lnTo>
                  <a:pt x="451161" y="158353"/>
                </a:lnTo>
                <a:lnTo>
                  <a:pt x="457200" y="205486"/>
                </a:lnTo>
                <a:lnTo>
                  <a:pt x="451161" y="252625"/>
                </a:lnTo>
                <a:lnTo>
                  <a:pt x="433962" y="295901"/>
                </a:lnTo>
                <a:lnTo>
                  <a:pt x="406974" y="334078"/>
                </a:lnTo>
                <a:lnTo>
                  <a:pt x="371571" y="365922"/>
                </a:lnTo>
                <a:lnTo>
                  <a:pt x="329126" y="390196"/>
                </a:lnTo>
                <a:lnTo>
                  <a:pt x="281011" y="405667"/>
                </a:lnTo>
                <a:lnTo>
                  <a:pt x="228600" y="411099"/>
                </a:lnTo>
                <a:lnTo>
                  <a:pt x="176188" y="405667"/>
                </a:lnTo>
                <a:lnTo>
                  <a:pt x="128073" y="390196"/>
                </a:lnTo>
                <a:lnTo>
                  <a:pt x="85628" y="365922"/>
                </a:lnTo>
                <a:lnTo>
                  <a:pt x="50225" y="334078"/>
                </a:lnTo>
                <a:lnTo>
                  <a:pt x="23237" y="295901"/>
                </a:lnTo>
                <a:lnTo>
                  <a:pt x="6038" y="252625"/>
                </a:lnTo>
                <a:lnTo>
                  <a:pt x="0" y="205486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81200" y="11891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0"/>
                </a:moveTo>
                <a:lnTo>
                  <a:pt x="1295400" y="6858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316604" y="888049"/>
            <a:ext cx="497840" cy="1388745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430"/>
              </a:spcBef>
            </a:pPr>
            <a:r>
              <a:rPr dirty="0" sz="2800">
                <a:solidFill>
                  <a:srgbClr val="004B2B"/>
                </a:solidFill>
                <a:latin typeface="Times New Roman"/>
                <a:cs typeface="Times New Roman"/>
              </a:rPr>
              <a:t>12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72000" y="2103373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228600" y="0"/>
                </a:moveTo>
                <a:lnTo>
                  <a:pt x="176188" y="5431"/>
                </a:lnTo>
                <a:lnTo>
                  <a:pt x="128073" y="20902"/>
                </a:lnTo>
                <a:lnTo>
                  <a:pt x="85628" y="45176"/>
                </a:lnTo>
                <a:lnTo>
                  <a:pt x="50225" y="77020"/>
                </a:lnTo>
                <a:lnTo>
                  <a:pt x="23237" y="115197"/>
                </a:lnTo>
                <a:lnTo>
                  <a:pt x="6038" y="158473"/>
                </a:lnTo>
                <a:lnTo>
                  <a:pt x="0" y="205612"/>
                </a:lnTo>
                <a:lnTo>
                  <a:pt x="6038" y="252752"/>
                </a:lnTo>
                <a:lnTo>
                  <a:pt x="23237" y="296028"/>
                </a:lnTo>
                <a:lnTo>
                  <a:pt x="50225" y="334205"/>
                </a:lnTo>
                <a:lnTo>
                  <a:pt x="85628" y="366049"/>
                </a:lnTo>
                <a:lnTo>
                  <a:pt x="128073" y="390323"/>
                </a:lnTo>
                <a:lnTo>
                  <a:pt x="176188" y="405794"/>
                </a:lnTo>
                <a:lnTo>
                  <a:pt x="228600" y="411225"/>
                </a:lnTo>
                <a:lnTo>
                  <a:pt x="281011" y="405794"/>
                </a:lnTo>
                <a:lnTo>
                  <a:pt x="329126" y="390323"/>
                </a:lnTo>
                <a:lnTo>
                  <a:pt x="371571" y="366049"/>
                </a:lnTo>
                <a:lnTo>
                  <a:pt x="406974" y="334205"/>
                </a:lnTo>
                <a:lnTo>
                  <a:pt x="433962" y="296028"/>
                </a:lnTo>
                <a:lnTo>
                  <a:pt x="451161" y="252752"/>
                </a:lnTo>
                <a:lnTo>
                  <a:pt x="457200" y="205612"/>
                </a:lnTo>
                <a:lnTo>
                  <a:pt x="451161" y="158473"/>
                </a:lnTo>
                <a:lnTo>
                  <a:pt x="433962" y="115197"/>
                </a:lnTo>
                <a:lnTo>
                  <a:pt x="406974" y="77020"/>
                </a:lnTo>
                <a:lnTo>
                  <a:pt x="371571" y="45176"/>
                </a:lnTo>
                <a:lnTo>
                  <a:pt x="329126" y="20902"/>
                </a:lnTo>
                <a:lnTo>
                  <a:pt x="281011" y="543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72000" y="2103373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0" y="205612"/>
                </a:moveTo>
                <a:lnTo>
                  <a:pt x="6038" y="158473"/>
                </a:lnTo>
                <a:lnTo>
                  <a:pt x="23237" y="115197"/>
                </a:lnTo>
                <a:lnTo>
                  <a:pt x="50225" y="77020"/>
                </a:lnTo>
                <a:lnTo>
                  <a:pt x="85628" y="45176"/>
                </a:lnTo>
                <a:lnTo>
                  <a:pt x="128073" y="20902"/>
                </a:lnTo>
                <a:lnTo>
                  <a:pt x="176188" y="5431"/>
                </a:lnTo>
                <a:lnTo>
                  <a:pt x="228600" y="0"/>
                </a:lnTo>
                <a:lnTo>
                  <a:pt x="281011" y="5431"/>
                </a:lnTo>
                <a:lnTo>
                  <a:pt x="329126" y="20902"/>
                </a:lnTo>
                <a:lnTo>
                  <a:pt x="371571" y="45176"/>
                </a:lnTo>
                <a:lnTo>
                  <a:pt x="406974" y="77020"/>
                </a:lnTo>
                <a:lnTo>
                  <a:pt x="433962" y="115197"/>
                </a:lnTo>
                <a:lnTo>
                  <a:pt x="451161" y="158473"/>
                </a:lnTo>
                <a:lnTo>
                  <a:pt x="457200" y="205612"/>
                </a:lnTo>
                <a:lnTo>
                  <a:pt x="451161" y="252752"/>
                </a:lnTo>
                <a:lnTo>
                  <a:pt x="433962" y="296028"/>
                </a:lnTo>
                <a:lnTo>
                  <a:pt x="406974" y="334205"/>
                </a:lnTo>
                <a:lnTo>
                  <a:pt x="371571" y="366049"/>
                </a:lnTo>
                <a:lnTo>
                  <a:pt x="329126" y="390323"/>
                </a:lnTo>
                <a:lnTo>
                  <a:pt x="281011" y="405794"/>
                </a:lnTo>
                <a:lnTo>
                  <a:pt x="228600" y="411225"/>
                </a:lnTo>
                <a:lnTo>
                  <a:pt x="176188" y="405794"/>
                </a:lnTo>
                <a:lnTo>
                  <a:pt x="128073" y="390323"/>
                </a:lnTo>
                <a:lnTo>
                  <a:pt x="85628" y="366049"/>
                </a:lnTo>
                <a:lnTo>
                  <a:pt x="50225" y="334205"/>
                </a:lnTo>
                <a:lnTo>
                  <a:pt x="23237" y="296028"/>
                </a:lnTo>
                <a:lnTo>
                  <a:pt x="6038" y="252752"/>
                </a:lnTo>
                <a:lnTo>
                  <a:pt x="0" y="205612"/>
                </a:lnTo>
                <a:close/>
              </a:path>
            </a:pathLst>
          </a:custGeom>
          <a:ln w="28574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53000" y="164630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81600" y="1265300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228600" y="0"/>
                </a:moveTo>
                <a:lnTo>
                  <a:pt x="176188" y="5424"/>
                </a:lnTo>
                <a:lnTo>
                  <a:pt x="128073" y="20876"/>
                </a:lnTo>
                <a:lnTo>
                  <a:pt x="85628" y="45126"/>
                </a:lnTo>
                <a:lnTo>
                  <a:pt x="50225" y="76943"/>
                </a:lnTo>
                <a:lnTo>
                  <a:pt x="23237" y="115096"/>
                </a:lnTo>
                <a:lnTo>
                  <a:pt x="6038" y="158353"/>
                </a:lnTo>
                <a:lnTo>
                  <a:pt x="0" y="205486"/>
                </a:lnTo>
                <a:lnTo>
                  <a:pt x="6038" y="252625"/>
                </a:lnTo>
                <a:lnTo>
                  <a:pt x="23237" y="295901"/>
                </a:lnTo>
                <a:lnTo>
                  <a:pt x="50225" y="334078"/>
                </a:lnTo>
                <a:lnTo>
                  <a:pt x="85628" y="365922"/>
                </a:lnTo>
                <a:lnTo>
                  <a:pt x="128073" y="390196"/>
                </a:lnTo>
                <a:lnTo>
                  <a:pt x="176188" y="405667"/>
                </a:lnTo>
                <a:lnTo>
                  <a:pt x="228600" y="411099"/>
                </a:lnTo>
                <a:lnTo>
                  <a:pt x="281011" y="405667"/>
                </a:lnTo>
                <a:lnTo>
                  <a:pt x="329126" y="390196"/>
                </a:lnTo>
                <a:lnTo>
                  <a:pt x="371571" y="365922"/>
                </a:lnTo>
                <a:lnTo>
                  <a:pt x="406974" y="334078"/>
                </a:lnTo>
                <a:lnTo>
                  <a:pt x="433962" y="295901"/>
                </a:lnTo>
                <a:lnTo>
                  <a:pt x="451161" y="252625"/>
                </a:lnTo>
                <a:lnTo>
                  <a:pt x="457200" y="205486"/>
                </a:lnTo>
                <a:lnTo>
                  <a:pt x="451161" y="158353"/>
                </a:lnTo>
                <a:lnTo>
                  <a:pt x="433962" y="115096"/>
                </a:lnTo>
                <a:lnTo>
                  <a:pt x="406974" y="76943"/>
                </a:lnTo>
                <a:lnTo>
                  <a:pt x="371571" y="45126"/>
                </a:lnTo>
                <a:lnTo>
                  <a:pt x="329126" y="20876"/>
                </a:lnTo>
                <a:lnTo>
                  <a:pt x="281011" y="542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81600" y="1265300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0" y="205486"/>
                </a:moveTo>
                <a:lnTo>
                  <a:pt x="6038" y="158353"/>
                </a:lnTo>
                <a:lnTo>
                  <a:pt x="23237" y="115096"/>
                </a:lnTo>
                <a:lnTo>
                  <a:pt x="50225" y="76943"/>
                </a:lnTo>
                <a:lnTo>
                  <a:pt x="85628" y="45126"/>
                </a:lnTo>
                <a:lnTo>
                  <a:pt x="128073" y="20876"/>
                </a:lnTo>
                <a:lnTo>
                  <a:pt x="176188" y="5424"/>
                </a:lnTo>
                <a:lnTo>
                  <a:pt x="228600" y="0"/>
                </a:lnTo>
                <a:lnTo>
                  <a:pt x="281011" y="5424"/>
                </a:lnTo>
                <a:lnTo>
                  <a:pt x="329126" y="20876"/>
                </a:lnTo>
                <a:lnTo>
                  <a:pt x="371571" y="45126"/>
                </a:lnTo>
                <a:lnTo>
                  <a:pt x="406974" y="76943"/>
                </a:lnTo>
                <a:lnTo>
                  <a:pt x="433962" y="115096"/>
                </a:lnTo>
                <a:lnTo>
                  <a:pt x="451161" y="158353"/>
                </a:lnTo>
                <a:lnTo>
                  <a:pt x="457200" y="205486"/>
                </a:lnTo>
                <a:lnTo>
                  <a:pt x="451161" y="252625"/>
                </a:lnTo>
                <a:lnTo>
                  <a:pt x="433962" y="295901"/>
                </a:lnTo>
                <a:lnTo>
                  <a:pt x="406974" y="334078"/>
                </a:lnTo>
                <a:lnTo>
                  <a:pt x="371571" y="365922"/>
                </a:lnTo>
                <a:lnTo>
                  <a:pt x="329126" y="390196"/>
                </a:lnTo>
                <a:lnTo>
                  <a:pt x="281011" y="405667"/>
                </a:lnTo>
                <a:lnTo>
                  <a:pt x="228600" y="411099"/>
                </a:lnTo>
                <a:lnTo>
                  <a:pt x="176188" y="405667"/>
                </a:lnTo>
                <a:lnTo>
                  <a:pt x="128073" y="390196"/>
                </a:lnTo>
                <a:lnTo>
                  <a:pt x="85628" y="365922"/>
                </a:lnTo>
                <a:lnTo>
                  <a:pt x="50225" y="334078"/>
                </a:lnTo>
                <a:lnTo>
                  <a:pt x="23237" y="295901"/>
                </a:lnTo>
                <a:lnTo>
                  <a:pt x="6038" y="252625"/>
                </a:lnTo>
                <a:lnTo>
                  <a:pt x="0" y="205486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185028" y="1135522"/>
            <a:ext cx="341630" cy="106045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36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800" spc="-5">
                <a:solidFill>
                  <a:srgbClr val="004B2B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43400" y="10367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0"/>
                </a:moveTo>
                <a:lnTo>
                  <a:pt x="838200" y="3048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86200" y="80810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228600" y="0"/>
                </a:moveTo>
                <a:lnTo>
                  <a:pt x="176188" y="5424"/>
                </a:lnTo>
                <a:lnTo>
                  <a:pt x="128073" y="20876"/>
                </a:lnTo>
                <a:lnTo>
                  <a:pt x="85628" y="45126"/>
                </a:lnTo>
                <a:lnTo>
                  <a:pt x="50225" y="76943"/>
                </a:lnTo>
                <a:lnTo>
                  <a:pt x="23237" y="115096"/>
                </a:lnTo>
                <a:lnTo>
                  <a:pt x="6038" y="158353"/>
                </a:lnTo>
                <a:lnTo>
                  <a:pt x="0" y="205486"/>
                </a:lnTo>
                <a:lnTo>
                  <a:pt x="6038" y="252625"/>
                </a:lnTo>
                <a:lnTo>
                  <a:pt x="23237" y="295901"/>
                </a:lnTo>
                <a:lnTo>
                  <a:pt x="50225" y="334078"/>
                </a:lnTo>
                <a:lnTo>
                  <a:pt x="85628" y="365922"/>
                </a:lnTo>
                <a:lnTo>
                  <a:pt x="128073" y="390196"/>
                </a:lnTo>
                <a:lnTo>
                  <a:pt x="176188" y="405667"/>
                </a:lnTo>
                <a:lnTo>
                  <a:pt x="228600" y="411099"/>
                </a:lnTo>
                <a:lnTo>
                  <a:pt x="281011" y="405667"/>
                </a:lnTo>
                <a:lnTo>
                  <a:pt x="329126" y="390196"/>
                </a:lnTo>
                <a:lnTo>
                  <a:pt x="371571" y="365922"/>
                </a:lnTo>
                <a:lnTo>
                  <a:pt x="406974" y="334078"/>
                </a:lnTo>
                <a:lnTo>
                  <a:pt x="433962" y="295901"/>
                </a:lnTo>
                <a:lnTo>
                  <a:pt x="451161" y="252625"/>
                </a:lnTo>
                <a:lnTo>
                  <a:pt x="457200" y="205486"/>
                </a:lnTo>
                <a:lnTo>
                  <a:pt x="451161" y="158353"/>
                </a:lnTo>
                <a:lnTo>
                  <a:pt x="433962" y="115096"/>
                </a:lnTo>
                <a:lnTo>
                  <a:pt x="406974" y="76943"/>
                </a:lnTo>
                <a:lnTo>
                  <a:pt x="371571" y="45126"/>
                </a:lnTo>
                <a:lnTo>
                  <a:pt x="329126" y="20876"/>
                </a:lnTo>
                <a:lnTo>
                  <a:pt x="281011" y="542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86200" y="80810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0" y="205486"/>
                </a:moveTo>
                <a:lnTo>
                  <a:pt x="6038" y="158353"/>
                </a:lnTo>
                <a:lnTo>
                  <a:pt x="23237" y="115096"/>
                </a:lnTo>
                <a:lnTo>
                  <a:pt x="50225" y="76943"/>
                </a:lnTo>
                <a:lnTo>
                  <a:pt x="85628" y="45126"/>
                </a:lnTo>
                <a:lnTo>
                  <a:pt x="128073" y="20876"/>
                </a:lnTo>
                <a:lnTo>
                  <a:pt x="176188" y="5424"/>
                </a:lnTo>
                <a:lnTo>
                  <a:pt x="228600" y="0"/>
                </a:lnTo>
                <a:lnTo>
                  <a:pt x="281011" y="5424"/>
                </a:lnTo>
                <a:lnTo>
                  <a:pt x="329126" y="20876"/>
                </a:lnTo>
                <a:lnTo>
                  <a:pt x="371571" y="45126"/>
                </a:lnTo>
                <a:lnTo>
                  <a:pt x="406974" y="76943"/>
                </a:lnTo>
                <a:lnTo>
                  <a:pt x="433962" y="115096"/>
                </a:lnTo>
                <a:lnTo>
                  <a:pt x="451161" y="158353"/>
                </a:lnTo>
                <a:lnTo>
                  <a:pt x="457200" y="205486"/>
                </a:lnTo>
                <a:lnTo>
                  <a:pt x="451161" y="252625"/>
                </a:lnTo>
                <a:lnTo>
                  <a:pt x="433962" y="295901"/>
                </a:lnTo>
                <a:lnTo>
                  <a:pt x="406974" y="334078"/>
                </a:lnTo>
                <a:lnTo>
                  <a:pt x="371571" y="365922"/>
                </a:lnTo>
                <a:lnTo>
                  <a:pt x="329126" y="390196"/>
                </a:lnTo>
                <a:lnTo>
                  <a:pt x="281011" y="405667"/>
                </a:lnTo>
                <a:lnTo>
                  <a:pt x="228600" y="411099"/>
                </a:lnTo>
                <a:lnTo>
                  <a:pt x="176188" y="405667"/>
                </a:lnTo>
                <a:lnTo>
                  <a:pt x="128073" y="390196"/>
                </a:lnTo>
                <a:lnTo>
                  <a:pt x="85628" y="365922"/>
                </a:lnTo>
                <a:lnTo>
                  <a:pt x="50225" y="334078"/>
                </a:lnTo>
                <a:lnTo>
                  <a:pt x="23237" y="295901"/>
                </a:lnTo>
                <a:lnTo>
                  <a:pt x="6038" y="252625"/>
                </a:lnTo>
                <a:lnTo>
                  <a:pt x="0" y="205486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677035" y="512826"/>
            <a:ext cx="26047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05205" algn="l"/>
                <a:tab pos="2208530" algn="l"/>
              </a:tabLst>
            </a:pPr>
            <a:r>
              <a:rPr dirty="0" baseline="-23919" sz="5400" b="1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dirty="0" u="heavy" sz="3600" b="1">
                <a:solidFill>
                  <a:srgbClr val="004B2B"/>
                </a:solidFill>
                <a:uFill>
                  <a:solidFill>
                    <a:srgbClr val="56886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2800" spc="-5">
                <a:solidFill>
                  <a:srgbClr val="004B2B"/>
                </a:solidFill>
                <a:uFill>
                  <a:solidFill>
                    <a:srgbClr val="568862"/>
                  </a:solidFill>
                </a:uFill>
                <a:latin typeface="Times New Roman"/>
                <a:cs typeface="Times New Roman"/>
              </a:rPr>
              <a:t>19	</a:t>
            </a:r>
            <a:r>
              <a:rPr dirty="0" baseline="-23919" sz="5400" spc="-7" b="1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endParaRPr baseline="-23919" sz="5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98975" y="1192849"/>
            <a:ext cx="443230" cy="1388745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2800" spc="-5">
                <a:solidFill>
                  <a:srgbClr val="004B2B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  <a:spcBef>
                <a:spcPts val="1720"/>
              </a:spcBef>
            </a:pP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78673" y="3881949"/>
            <a:ext cx="1761489" cy="810260"/>
          </a:xfrm>
          <a:custGeom>
            <a:avLst/>
            <a:gdLst/>
            <a:ahLst/>
            <a:cxnLst/>
            <a:rect l="l" t="t" r="r" b="b"/>
            <a:pathLst>
              <a:path w="1761489" h="810260">
                <a:moveTo>
                  <a:pt x="0" y="0"/>
                </a:moveTo>
                <a:lnTo>
                  <a:pt x="1760875" y="810103"/>
                </a:lnTo>
              </a:path>
            </a:pathLst>
          </a:custGeom>
          <a:ln w="76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526282" y="4805933"/>
            <a:ext cx="203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98790" y="4773911"/>
            <a:ext cx="203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99790" y="5459983"/>
            <a:ext cx="457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19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27369" y="5491410"/>
            <a:ext cx="457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14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56550" y="5459983"/>
            <a:ext cx="457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18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43600" y="5454650"/>
            <a:ext cx="854075" cy="641350"/>
          </a:xfrm>
          <a:custGeom>
            <a:avLst/>
            <a:gdLst/>
            <a:ahLst/>
            <a:cxnLst/>
            <a:rect l="l" t="t" r="r" b="b"/>
            <a:pathLst>
              <a:path w="854075" h="641350">
                <a:moveTo>
                  <a:pt x="0" y="641350"/>
                </a:moveTo>
                <a:lnTo>
                  <a:pt x="854075" y="641350"/>
                </a:lnTo>
                <a:lnTo>
                  <a:pt x="854075" y="0"/>
                </a:lnTo>
                <a:lnTo>
                  <a:pt x="0" y="0"/>
                </a:lnTo>
                <a:lnTo>
                  <a:pt x="0" y="641350"/>
                </a:lnTo>
                <a:close/>
              </a:path>
            </a:pathLst>
          </a:custGeom>
          <a:solidFill>
            <a:srgbClr val="F9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526282" y="4805933"/>
            <a:ext cx="203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99790" y="5523414"/>
            <a:ext cx="4572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12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27269" y="5523414"/>
            <a:ext cx="2292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333333"/>
                </a:solidFill>
                <a:latin typeface="Times New Roman"/>
                <a:cs typeface="Times New Roman"/>
              </a:rPr>
              <a:t>8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28490" y="5523414"/>
            <a:ext cx="2292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004B2B"/>
                </a:solidFill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14090" y="4805933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004B2B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14090" y="5523414"/>
            <a:ext cx="2292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333333"/>
                </a:solidFill>
                <a:latin typeface="Times New Roman"/>
                <a:cs typeface="Times New Roman"/>
              </a:rPr>
              <a:t>7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14090" y="5523414"/>
            <a:ext cx="2292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5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457200" y="3852902"/>
          <a:ext cx="8201659" cy="2266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905"/>
                <a:gridCol w="915034"/>
                <a:gridCol w="915035"/>
                <a:gridCol w="915035"/>
                <a:gridCol w="915035"/>
                <a:gridCol w="915035"/>
                <a:gridCol w="915035"/>
                <a:gridCol w="916304"/>
              </a:tblGrid>
              <a:tr h="8328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closedge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4110"/>
                        </a:lnSpc>
                      </a:pPr>
                      <a:r>
                        <a:rPr dirty="0" sz="35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4110"/>
                        </a:lnSpc>
                      </a:pPr>
                      <a:r>
                        <a:rPr dirty="0" sz="35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1470">
                        <a:lnSpc>
                          <a:spcPts val="4110"/>
                        </a:lnSpc>
                      </a:pPr>
                      <a:r>
                        <a:rPr dirty="0" sz="35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4110"/>
                        </a:lnSpc>
                      </a:pPr>
                      <a:r>
                        <a:rPr dirty="0" sz="35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4110"/>
                        </a:lnSpc>
                      </a:pPr>
                      <a:r>
                        <a:rPr dirty="0" sz="35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4110"/>
                        </a:lnSpc>
                      </a:pPr>
                      <a:r>
                        <a:rPr dirty="0" sz="35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4110"/>
                        </a:lnSpc>
                      </a:pPr>
                      <a:r>
                        <a:rPr dirty="0" sz="35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8980">
                <a:tc>
                  <a:txBody>
                    <a:bodyPr/>
                    <a:lstStyle/>
                    <a:p>
                      <a:pPr marL="220979">
                        <a:lnSpc>
                          <a:spcPts val="4105"/>
                        </a:lnSpc>
                      </a:pPr>
                      <a:r>
                        <a:rPr dirty="0" sz="3550" spc="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Adjvex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B2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360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L w="9525">
                      <a:solidFill>
                        <a:srgbClr val="004B2B"/>
                      </a:solidFill>
                      <a:prstDash val="solid"/>
                    </a:lnL>
                    <a:lnR w="9525">
                      <a:solidFill>
                        <a:srgbClr val="004B2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4B2B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3600">
                          <a:solidFill>
                            <a:srgbClr val="004B2B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L w="9525">
                      <a:solidFill>
                        <a:srgbClr val="004B2B"/>
                      </a:solidFill>
                      <a:prstDash val="solid"/>
                    </a:lnL>
                    <a:lnR w="9525">
                      <a:solidFill>
                        <a:srgbClr val="004B2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4B2B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3600">
                          <a:solidFill>
                            <a:srgbClr val="000082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L w="9525">
                      <a:solidFill>
                        <a:srgbClr val="004B2B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3600">
                          <a:solidFill>
                            <a:srgbClr val="00008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4B2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3600">
                          <a:solidFill>
                            <a:srgbClr val="004B2B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L w="9525">
                      <a:solidFill>
                        <a:srgbClr val="004B2B"/>
                      </a:solidFill>
                      <a:prstDash val="solid"/>
                    </a:lnL>
                    <a:lnR w="9525">
                      <a:solidFill>
                        <a:srgbClr val="004B2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4B2B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3600">
                          <a:solidFill>
                            <a:srgbClr val="000082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L w="9525">
                      <a:solidFill>
                        <a:srgbClr val="004B2B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00849">
                <a:tc>
                  <a:txBody>
                    <a:bodyPr/>
                    <a:lstStyle/>
                    <a:p>
                      <a:pPr marL="106680">
                        <a:lnSpc>
                          <a:spcPts val="4010"/>
                        </a:lnSpc>
                      </a:pPr>
                      <a:r>
                        <a:rPr dirty="0" sz="3550" spc="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Lowcost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4B2B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3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4B2B"/>
                      </a:solidFill>
                      <a:prstDash val="solid"/>
                    </a:lnL>
                    <a:lnR w="12700">
                      <a:solidFill>
                        <a:srgbClr val="004B2B"/>
                      </a:solidFill>
                      <a:prstDash val="solid"/>
                    </a:lnR>
                    <a:lnT w="12700">
                      <a:solidFill>
                        <a:srgbClr val="004B2B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3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4B2B"/>
                      </a:solidFill>
                      <a:prstDash val="solid"/>
                    </a:lnL>
                    <a:lnR w="12700">
                      <a:solidFill>
                        <a:srgbClr val="004B2B"/>
                      </a:solidFill>
                      <a:prstDash val="solid"/>
                    </a:lnR>
                    <a:lnT w="12700">
                      <a:solidFill>
                        <a:srgbClr val="004B2B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3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4B2B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3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4B2B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3600" spc="-5">
                          <a:solidFill>
                            <a:srgbClr val="004B2B"/>
                          </a:solidFill>
                          <a:latin typeface="Times New Roman"/>
                          <a:cs typeface="Times New Roman"/>
                        </a:rPr>
                        <a:t>21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4B2B"/>
                      </a:solidFill>
                      <a:prstDash val="solid"/>
                    </a:lnL>
                    <a:lnR w="12700">
                      <a:solidFill>
                        <a:srgbClr val="004B2B"/>
                      </a:solidFill>
                      <a:prstDash val="solid"/>
                    </a:lnR>
                    <a:lnT w="12700">
                      <a:solidFill>
                        <a:srgbClr val="004B2B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3600" spc="-5">
                          <a:solidFill>
                            <a:srgbClr val="000082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4B2B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45440" y="219202"/>
            <a:ext cx="10953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000082"/>
                </a:solidFill>
                <a:latin typeface="Microsoft YaHei"/>
                <a:cs typeface="Microsoft YaHei"/>
              </a:rPr>
              <a:t>例如</a:t>
            </a: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34899"/>
            <a:ext cx="8982710" cy="672465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void </a:t>
            </a:r>
            <a:r>
              <a:rPr dirty="0" sz="3200" spc="-5">
                <a:solidFill>
                  <a:srgbClr val="000082"/>
                </a:solidFill>
                <a:latin typeface="Times New Roman"/>
                <a:cs typeface="Times New Roman"/>
              </a:rPr>
              <a:t>MiniSpanTree_P(MGraph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G, </a:t>
            </a:r>
            <a:r>
              <a:rPr dirty="0" sz="3200" spc="-60">
                <a:solidFill>
                  <a:srgbClr val="000082"/>
                </a:solidFill>
                <a:latin typeface="Times New Roman"/>
                <a:cs typeface="Times New Roman"/>
              </a:rPr>
              <a:t>VertexType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u)</a:t>
            </a:r>
            <a:r>
              <a:rPr dirty="0" sz="3200" spc="-114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60"/>
              </a:spcBef>
            </a:pPr>
            <a:r>
              <a:rPr dirty="0" sz="3200" spc="-5">
                <a:solidFill>
                  <a:srgbClr val="000082"/>
                </a:solidFill>
                <a:latin typeface="Times New Roman"/>
                <a:cs typeface="Times New Roman"/>
              </a:rPr>
              <a:t>//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用普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里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姆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算法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从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顶</a:t>
            </a:r>
            <a:r>
              <a:rPr dirty="0" sz="3200" spc="10">
                <a:solidFill>
                  <a:srgbClr val="000082"/>
                </a:solidFill>
                <a:latin typeface="SimSun"/>
                <a:cs typeface="SimSun"/>
              </a:rPr>
              <a:t>点</a:t>
            </a:r>
            <a:r>
              <a:rPr dirty="0" sz="3200" spc="-10">
                <a:solidFill>
                  <a:srgbClr val="000082"/>
                </a:solidFill>
                <a:latin typeface="Times New Roman"/>
                <a:cs typeface="Times New Roman"/>
              </a:rPr>
              <a:t>u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出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发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构造</a:t>
            </a:r>
            <a:r>
              <a:rPr dirty="0" sz="3200" spc="-10">
                <a:solidFill>
                  <a:srgbClr val="000082"/>
                </a:solidFill>
                <a:latin typeface="SimSun"/>
                <a:cs typeface="SimSun"/>
              </a:rPr>
              <a:t>网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G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的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最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小生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成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树</a:t>
            </a:r>
            <a:endParaRPr sz="3200">
              <a:latin typeface="SimSun"/>
              <a:cs typeface="SimSun"/>
            </a:endParaRPr>
          </a:p>
          <a:p>
            <a:pPr marL="215265">
              <a:lnSpc>
                <a:spcPct val="100000"/>
              </a:lnSpc>
              <a:spcBef>
                <a:spcPts val="1020"/>
              </a:spcBef>
            </a:pP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k = </a:t>
            </a:r>
            <a:r>
              <a:rPr dirty="0" sz="3600" spc="-50">
                <a:solidFill>
                  <a:srgbClr val="000082"/>
                </a:solidFill>
                <a:latin typeface="Times New Roman"/>
                <a:cs typeface="Times New Roman"/>
              </a:rPr>
              <a:t>LocateVex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(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G,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u</a:t>
            </a:r>
            <a:r>
              <a:rPr dirty="0" sz="3600" spc="6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);</a:t>
            </a:r>
            <a:endParaRPr sz="3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  <a:tabLst>
                <a:tab pos="5739765" algn="l"/>
              </a:tabLst>
            </a:pP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for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( j=0;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j&lt;G.vexnum;</a:t>
            </a:r>
            <a:r>
              <a:rPr dirty="0" sz="3600" spc="-4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82"/>
                </a:solidFill>
                <a:latin typeface="Times New Roman"/>
                <a:cs typeface="Times New Roman"/>
              </a:rPr>
              <a:t>++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j</a:t>
            </a:r>
            <a:r>
              <a:rPr dirty="0" sz="3600" spc="1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)	</a:t>
            </a:r>
            <a:r>
              <a:rPr dirty="0" sz="3600" spc="-10">
                <a:solidFill>
                  <a:srgbClr val="000082"/>
                </a:solidFill>
                <a:latin typeface="Times New Roman"/>
                <a:cs typeface="Times New Roman"/>
              </a:rPr>
              <a:t>//</a:t>
            </a:r>
            <a:r>
              <a:rPr dirty="0" sz="3600" spc="-5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辅助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数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组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初始化</a:t>
            </a:r>
            <a:endParaRPr sz="3200">
              <a:latin typeface="SimSun"/>
              <a:cs typeface="SimSun"/>
            </a:endParaRPr>
          </a:p>
          <a:p>
            <a:pPr marL="698500">
              <a:lnSpc>
                <a:spcPct val="100000"/>
              </a:lnSpc>
              <a:spcBef>
                <a:spcPts val="1080"/>
              </a:spcBef>
            </a:pPr>
            <a:r>
              <a:rPr dirty="0" sz="3600" spc="-5" b="1">
                <a:solidFill>
                  <a:srgbClr val="000082"/>
                </a:solidFill>
                <a:latin typeface="Times New Roman"/>
                <a:cs typeface="Times New Roman"/>
              </a:rPr>
              <a:t>if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(j</a:t>
            </a:r>
            <a:r>
              <a:rPr dirty="0" sz="3600" spc="-5" b="1">
                <a:solidFill>
                  <a:srgbClr val="000082"/>
                </a:solidFill>
                <a:latin typeface="Times New Roman"/>
                <a:cs typeface="Times New Roman"/>
              </a:rPr>
              <a:t>!=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k)</a:t>
            </a:r>
            <a:endParaRPr sz="3600">
              <a:latin typeface="Times New Roman"/>
              <a:cs typeface="Times New Roman"/>
            </a:endParaRPr>
          </a:p>
          <a:p>
            <a:pPr marL="241300" marR="339725" indent="914400">
              <a:lnSpc>
                <a:spcPct val="125000"/>
              </a:lnSpc>
              <a:spcBef>
                <a:spcPts val="5"/>
              </a:spcBef>
              <a:tabLst>
                <a:tab pos="5439410" algn="l"/>
              </a:tabLst>
            </a:pP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closedge[j] 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= { u, </a:t>
            </a: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G.arcs[k][j].adj </a:t>
            </a:r>
            <a:r>
              <a:rPr dirty="0" sz="3600" spc="-10" b="1">
                <a:solidFill>
                  <a:srgbClr val="800000"/>
                </a:solidFill>
                <a:latin typeface="Times New Roman"/>
                <a:cs typeface="Times New Roman"/>
              </a:rPr>
              <a:t>}; 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closedge[k].lowcost</a:t>
            </a:r>
            <a:r>
              <a:rPr dirty="0" sz="3600" spc="2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=</a:t>
            </a:r>
            <a:r>
              <a:rPr dirty="0" sz="3600" spc="2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0;	//</a:t>
            </a:r>
            <a:r>
              <a:rPr dirty="0" sz="3600" spc="-5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初始，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U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＝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{u}  </a:t>
            </a: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for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(i=0;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i&lt;G.vexnum; ++i)</a:t>
            </a:r>
            <a:r>
              <a:rPr dirty="0" sz="3600" spc="-2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708025">
              <a:lnSpc>
                <a:spcPts val="4320"/>
              </a:lnSpc>
              <a:spcBef>
                <a:spcPts val="2165"/>
              </a:spcBef>
            </a:pP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继续向生成树上添加顶</a:t>
            </a:r>
            <a:r>
              <a:rPr dirty="0" sz="3600" spc="15" b="1">
                <a:solidFill>
                  <a:srgbClr val="800000"/>
                </a:solidFill>
                <a:latin typeface="Microsoft YaHei"/>
                <a:cs typeface="Microsoft YaHei"/>
              </a:rPr>
              <a:t>点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320"/>
              </a:lnSpc>
            </a:pP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058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058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582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668655"/>
            <a:ext cx="1312545" cy="702945"/>
          </a:xfrm>
          <a:custGeom>
            <a:avLst/>
            <a:gdLst/>
            <a:ahLst/>
            <a:cxnLst/>
            <a:rect l="l" t="t" r="r" b="b"/>
            <a:pathLst>
              <a:path w="1312545" h="702944">
                <a:moveTo>
                  <a:pt x="94411" y="609854"/>
                </a:moveTo>
                <a:lnTo>
                  <a:pt x="0" y="702945"/>
                </a:lnTo>
                <a:lnTo>
                  <a:pt x="130073" y="677164"/>
                </a:lnTo>
                <a:lnTo>
                  <a:pt x="121326" y="660654"/>
                </a:lnTo>
                <a:lnTo>
                  <a:pt x="106959" y="660654"/>
                </a:lnTo>
                <a:lnTo>
                  <a:pt x="95072" y="638302"/>
                </a:lnTo>
                <a:lnTo>
                  <a:pt x="106326" y="632343"/>
                </a:lnTo>
                <a:lnTo>
                  <a:pt x="94411" y="609854"/>
                </a:lnTo>
                <a:close/>
              </a:path>
              <a:path w="1312545" h="702944">
                <a:moveTo>
                  <a:pt x="106326" y="632343"/>
                </a:moveTo>
                <a:lnTo>
                  <a:pt x="95072" y="638302"/>
                </a:lnTo>
                <a:lnTo>
                  <a:pt x="106959" y="660654"/>
                </a:lnTo>
                <a:lnTo>
                  <a:pt x="118179" y="654714"/>
                </a:lnTo>
                <a:lnTo>
                  <a:pt x="106326" y="632343"/>
                </a:lnTo>
                <a:close/>
              </a:path>
              <a:path w="1312545" h="702944">
                <a:moveTo>
                  <a:pt x="118179" y="654714"/>
                </a:moveTo>
                <a:lnTo>
                  <a:pt x="106959" y="660654"/>
                </a:lnTo>
                <a:lnTo>
                  <a:pt x="121326" y="660654"/>
                </a:lnTo>
                <a:lnTo>
                  <a:pt x="118179" y="654714"/>
                </a:lnTo>
                <a:close/>
              </a:path>
              <a:path w="1312545" h="702944">
                <a:moveTo>
                  <a:pt x="1300733" y="0"/>
                </a:moveTo>
                <a:lnTo>
                  <a:pt x="106326" y="632343"/>
                </a:lnTo>
                <a:lnTo>
                  <a:pt x="118179" y="654714"/>
                </a:lnTo>
                <a:lnTo>
                  <a:pt x="1312545" y="22479"/>
                </a:lnTo>
                <a:lnTo>
                  <a:pt x="1300733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6785" y="1811147"/>
            <a:ext cx="474980" cy="703580"/>
          </a:xfrm>
          <a:custGeom>
            <a:avLst/>
            <a:gdLst/>
            <a:ahLst/>
            <a:cxnLst/>
            <a:rect l="l" t="t" r="r" b="b"/>
            <a:pathLst>
              <a:path w="474980" h="703580">
                <a:moveTo>
                  <a:pt x="393813" y="604811"/>
                </a:moveTo>
                <a:lnTo>
                  <a:pt x="372668" y="618870"/>
                </a:lnTo>
                <a:lnTo>
                  <a:pt x="474814" y="703452"/>
                </a:lnTo>
                <a:lnTo>
                  <a:pt x="447917" y="615441"/>
                </a:lnTo>
                <a:lnTo>
                  <a:pt x="400900" y="615441"/>
                </a:lnTo>
                <a:lnTo>
                  <a:pt x="393813" y="604811"/>
                </a:lnTo>
                <a:close/>
              </a:path>
              <a:path w="474980" h="703580">
                <a:moveTo>
                  <a:pt x="414932" y="590768"/>
                </a:moveTo>
                <a:lnTo>
                  <a:pt x="393813" y="604811"/>
                </a:lnTo>
                <a:lnTo>
                  <a:pt x="400900" y="615441"/>
                </a:lnTo>
                <a:lnTo>
                  <a:pt x="421982" y="601344"/>
                </a:lnTo>
                <a:lnTo>
                  <a:pt x="414932" y="590768"/>
                </a:lnTo>
                <a:close/>
              </a:path>
              <a:path w="474980" h="703580">
                <a:moveTo>
                  <a:pt x="436079" y="576706"/>
                </a:moveTo>
                <a:lnTo>
                  <a:pt x="414932" y="590768"/>
                </a:lnTo>
                <a:lnTo>
                  <a:pt x="421982" y="601344"/>
                </a:lnTo>
                <a:lnTo>
                  <a:pt x="400900" y="615441"/>
                </a:lnTo>
                <a:lnTo>
                  <a:pt x="447917" y="615441"/>
                </a:lnTo>
                <a:lnTo>
                  <a:pt x="436079" y="576706"/>
                </a:lnTo>
                <a:close/>
              </a:path>
              <a:path w="474980" h="703580">
                <a:moveTo>
                  <a:pt x="21132" y="0"/>
                </a:moveTo>
                <a:lnTo>
                  <a:pt x="0" y="14097"/>
                </a:lnTo>
                <a:lnTo>
                  <a:pt x="393813" y="604811"/>
                </a:lnTo>
                <a:lnTo>
                  <a:pt x="414932" y="590768"/>
                </a:lnTo>
                <a:lnTo>
                  <a:pt x="21132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6100" y="2476500"/>
            <a:ext cx="927100" cy="76200"/>
          </a:xfrm>
          <a:custGeom>
            <a:avLst/>
            <a:gdLst/>
            <a:ahLst/>
            <a:cxnLst/>
            <a:rect l="l" t="t" r="r" b="b"/>
            <a:pathLst>
              <a:path w="927100" h="76200">
                <a:moveTo>
                  <a:pt x="800100" y="0"/>
                </a:moveTo>
                <a:lnTo>
                  <a:pt x="800100" y="76200"/>
                </a:lnTo>
                <a:lnTo>
                  <a:pt x="884766" y="50800"/>
                </a:lnTo>
                <a:lnTo>
                  <a:pt x="812800" y="50800"/>
                </a:lnTo>
                <a:lnTo>
                  <a:pt x="812800" y="25400"/>
                </a:lnTo>
                <a:lnTo>
                  <a:pt x="884766" y="25400"/>
                </a:lnTo>
                <a:lnTo>
                  <a:pt x="800100" y="0"/>
                </a:lnTo>
                <a:close/>
              </a:path>
              <a:path w="927100" h="76200">
                <a:moveTo>
                  <a:pt x="8001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800100" y="50800"/>
                </a:lnTo>
                <a:lnTo>
                  <a:pt x="800100" y="25400"/>
                </a:lnTo>
                <a:close/>
              </a:path>
              <a:path w="927100" h="76200">
                <a:moveTo>
                  <a:pt x="884766" y="25400"/>
                </a:moveTo>
                <a:lnTo>
                  <a:pt x="812800" y="25400"/>
                </a:lnTo>
                <a:lnTo>
                  <a:pt x="812800" y="50800"/>
                </a:lnTo>
                <a:lnTo>
                  <a:pt x="884766" y="50800"/>
                </a:lnTo>
                <a:lnTo>
                  <a:pt x="927100" y="38100"/>
                </a:lnTo>
                <a:lnTo>
                  <a:pt x="884766" y="254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38400" y="914400"/>
            <a:ext cx="549910" cy="1388110"/>
          </a:xfrm>
          <a:custGeom>
            <a:avLst/>
            <a:gdLst/>
            <a:ahLst/>
            <a:cxnLst/>
            <a:rect l="l" t="t" r="r" b="b"/>
            <a:pathLst>
              <a:path w="549910" h="1388110">
                <a:moveTo>
                  <a:pt x="57800" y="113776"/>
                </a:moveTo>
                <a:lnTo>
                  <a:pt x="34201" y="122979"/>
                </a:lnTo>
                <a:lnTo>
                  <a:pt x="526161" y="1387983"/>
                </a:lnTo>
                <a:lnTo>
                  <a:pt x="549782" y="1378839"/>
                </a:lnTo>
                <a:lnTo>
                  <a:pt x="57800" y="113776"/>
                </a:lnTo>
                <a:close/>
              </a:path>
              <a:path w="549910" h="1388110">
                <a:moveTo>
                  <a:pt x="0" y="0"/>
                </a:moveTo>
                <a:lnTo>
                  <a:pt x="10541" y="132207"/>
                </a:lnTo>
                <a:lnTo>
                  <a:pt x="34201" y="122979"/>
                </a:lnTo>
                <a:lnTo>
                  <a:pt x="29591" y="111125"/>
                </a:lnTo>
                <a:lnTo>
                  <a:pt x="53212" y="101980"/>
                </a:lnTo>
                <a:lnTo>
                  <a:pt x="79552" y="101980"/>
                </a:lnTo>
                <a:lnTo>
                  <a:pt x="0" y="0"/>
                </a:lnTo>
                <a:close/>
              </a:path>
              <a:path w="549910" h="1388110">
                <a:moveTo>
                  <a:pt x="53212" y="101980"/>
                </a:moveTo>
                <a:lnTo>
                  <a:pt x="29591" y="111125"/>
                </a:lnTo>
                <a:lnTo>
                  <a:pt x="34201" y="122979"/>
                </a:lnTo>
                <a:lnTo>
                  <a:pt x="57800" y="113776"/>
                </a:lnTo>
                <a:lnTo>
                  <a:pt x="53212" y="101980"/>
                </a:lnTo>
                <a:close/>
              </a:path>
              <a:path w="549910" h="1388110">
                <a:moveTo>
                  <a:pt x="79552" y="101980"/>
                </a:moveTo>
                <a:lnTo>
                  <a:pt x="53212" y="101980"/>
                </a:lnTo>
                <a:lnTo>
                  <a:pt x="57800" y="113776"/>
                </a:lnTo>
                <a:lnTo>
                  <a:pt x="81533" y="104521"/>
                </a:lnTo>
                <a:lnTo>
                  <a:pt x="79552" y="10198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97327" y="668527"/>
            <a:ext cx="1236980" cy="703580"/>
          </a:xfrm>
          <a:custGeom>
            <a:avLst/>
            <a:gdLst/>
            <a:ahLst/>
            <a:cxnLst/>
            <a:rect l="l" t="t" r="r" b="b"/>
            <a:pathLst>
              <a:path w="1236979" h="703580">
                <a:moveTo>
                  <a:pt x="1119514" y="651832"/>
                </a:moveTo>
                <a:lnTo>
                  <a:pt x="1107059" y="673988"/>
                </a:lnTo>
                <a:lnTo>
                  <a:pt x="1236472" y="703072"/>
                </a:lnTo>
                <a:lnTo>
                  <a:pt x="1193128" y="658113"/>
                </a:lnTo>
                <a:lnTo>
                  <a:pt x="1130681" y="658113"/>
                </a:lnTo>
                <a:lnTo>
                  <a:pt x="1119514" y="651832"/>
                </a:lnTo>
                <a:close/>
              </a:path>
              <a:path w="1236979" h="703580">
                <a:moveTo>
                  <a:pt x="1131941" y="629724"/>
                </a:moveTo>
                <a:lnTo>
                  <a:pt x="1119514" y="651832"/>
                </a:lnTo>
                <a:lnTo>
                  <a:pt x="1130681" y="658113"/>
                </a:lnTo>
                <a:lnTo>
                  <a:pt x="1143127" y="636016"/>
                </a:lnTo>
                <a:lnTo>
                  <a:pt x="1131941" y="629724"/>
                </a:lnTo>
                <a:close/>
              </a:path>
              <a:path w="1236979" h="703580">
                <a:moveTo>
                  <a:pt x="1144397" y="607568"/>
                </a:moveTo>
                <a:lnTo>
                  <a:pt x="1131941" y="629724"/>
                </a:lnTo>
                <a:lnTo>
                  <a:pt x="1143127" y="636016"/>
                </a:lnTo>
                <a:lnTo>
                  <a:pt x="1130681" y="658113"/>
                </a:lnTo>
                <a:lnTo>
                  <a:pt x="1193128" y="658113"/>
                </a:lnTo>
                <a:lnTo>
                  <a:pt x="1144397" y="607568"/>
                </a:lnTo>
                <a:close/>
              </a:path>
              <a:path w="1236979" h="703580">
                <a:moveTo>
                  <a:pt x="12446" y="0"/>
                </a:moveTo>
                <a:lnTo>
                  <a:pt x="0" y="22098"/>
                </a:lnTo>
                <a:lnTo>
                  <a:pt x="1119514" y="651832"/>
                </a:lnTo>
                <a:lnTo>
                  <a:pt x="1131941" y="629724"/>
                </a:lnTo>
                <a:lnTo>
                  <a:pt x="12446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0600" y="1600200"/>
            <a:ext cx="1769745" cy="779145"/>
          </a:xfrm>
          <a:custGeom>
            <a:avLst/>
            <a:gdLst/>
            <a:ahLst/>
            <a:cxnLst/>
            <a:rect l="l" t="t" r="r" b="b"/>
            <a:pathLst>
              <a:path w="1769745" h="779144">
                <a:moveTo>
                  <a:pt x="121551" y="38983"/>
                </a:moveTo>
                <a:lnTo>
                  <a:pt x="111391" y="62334"/>
                </a:lnTo>
                <a:lnTo>
                  <a:pt x="1759204" y="778763"/>
                </a:lnTo>
                <a:lnTo>
                  <a:pt x="1769364" y="755396"/>
                </a:lnTo>
                <a:lnTo>
                  <a:pt x="121551" y="38983"/>
                </a:lnTo>
                <a:close/>
              </a:path>
              <a:path w="1769745" h="779144">
                <a:moveTo>
                  <a:pt x="0" y="0"/>
                </a:moveTo>
                <a:lnTo>
                  <a:pt x="101269" y="85598"/>
                </a:lnTo>
                <a:lnTo>
                  <a:pt x="111391" y="62334"/>
                </a:lnTo>
                <a:lnTo>
                  <a:pt x="99758" y="57276"/>
                </a:lnTo>
                <a:lnTo>
                  <a:pt x="109880" y="33909"/>
                </a:lnTo>
                <a:lnTo>
                  <a:pt x="123759" y="33909"/>
                </a:lnTo>
                <a:lnTo>
                  <a:pt x="131660" y="15748"/>
                </a:lnTo>
                <a:lnTo>
                  <a:pt x="0" y="0"/>
                </a:lnTo>
                <a:close/>
              </a:path>
              <a:path w="1769745" h="779144">
                <a:moveTo>
                  <a:pt x="109880" y="33909"/>
                </a:moveTo>
                <a:lnTo>
                  <a:pt x="99758" y="57276"/>
                </a:lnTo>
                <a:lnTo>
                  <a:pt x="111391" y="62334"/>
                </a:lnTo>
                <a:lnTo>
                  <a:pt x="121551" y="38983"/>
                </a:lnTo>
                <a:lnTo>
                  <a:pt x="109880" y="33909"/>
                </a:lnTo>
                <a:close/>
              </a:path>
              <a:path w="1769745" h="779144">
                <a:moveTo>
                  <a:pt x="123759" y="33909"/>
                </a:moveTo>
                <a:lnTo>
                  <a:pt x="109880" y="33909"/>
                </a:lnTo>
                <a:lnTo>
                  <a:pt x="121551" y="38983"/>
                </a:lnTo>
                <a:lnTo>
                  <a:pt x="123759" y="33909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0200" y="1584071"/>
            <a:ext cx="1997710" cy="702310"/>
          </a:xfrm>
          <a:custGeom>
            <a:avLst/>
            <a:gdLst/>
            <a:ahLst/>
            <a:cxnLst/>
            <a:rect l="l" t="t" r="r" b="b"/>
            <a:pathLst>
              <a:path w="1997710" h="702310">
                <a:moveTo>
                  <a:pt x="107568" y="624331"/>
                </a:moveTo>
                <a:lnTo>
                  <a:pt x="0" y="701928"/>
                </a:lnTo>
                <a:lnTo>
                  <a:pt x="132461" y="696340"/>
                </a:lnTo>
                <a:lnTo>
                  <a:pt x="125612" y="676528"/>
                </a:lnTo>
                <a:lnTo>
                  <a:pt x="112141" y="676528"/>
                </a:lnTo>
                <a:lnTo>
                  <a:pt x="103886" y="652526"/>
                </a:lnTo>
                <a:lnTo>
                  <a:pt x="115879" y="648374"/>
                </a:lnTo>
                <a:lnTo>
                  <a:pt x="107568" y="624331"/>
                </a:lnTo>
                <a:close/>
              </a:path>
              <a:path w="1997710" h="702310">
                <a:moveTo>
                  <a:pt x="115879" y="648374"/>
                </a:moveTo>
                <a:lnTo>
                  <a:pt x="103886" y="652526"/>
                </a:lnTo>
                <a:lnTo>
                  <a:pt x="112141" y="676528"/>
                </a:lnTo>
                <a:lnTo>
                  <a:pt x="124172" y="672364"/>
                </a:lnTo>
                <a:lnTo>
                  <a:pt x="115879" y="648374"/>
                </a:lnTo>
                <a:close/>
              </a:path>
              <a:path w="1997710" h="702310">
                <a:moveTo>
                  <a:pt x="124172" y="672364"/>
                </a:moveTo>
                <a:lnTo>
                  <a:pt x="112141" y="676528"/>
                </a:lnTo>
                <a:lnTo>
                  <a:pt x="125612" y="676528"/>
                </a:lnTo>
                <a:lnTo>
                  <a:pt x="124172" y="672364"/>
                </a:lnTo>
                <a:close/>
              </a:path>
              <a:path w="1997710" h="702310">
                <a:moveTo>
                  <a:pt x="1989074" y="0"/>
                </a:moveTo>
                <a:lnTo>
                  <a:pt x="115879" y="648374"/>
                </a:lnTo>
                <a:lnTo>
                  <a:pt x="124172" y="672364"/>
                </a:lnTo>
                <a:lnTo>
                  <a:pt x="1997328" y="24002"/>
                </a:lnTo>
                <a:lnTo>
                  <a:pt x="1989074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57400" y="457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4"/>
                </a:lnTo>
                <a:lnTo>
                  <a:pt x="100793" y="45541"/>
                </a:lnTo>
                <a:lnTo>
                  <a:pt x="66960" y="78104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4"/>
                </a:lnTo>
                <a:lnTo>
                  <a:pt x="356406" y="45541"/>
                </a:lnTo>
                <a:lnTo>
                  <a:pt x="317575" y="20954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7400" y="457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4"/>
                </a:lnTo>
                <a:lnTo>
                  <a:pt x="100793" y="45541"/>
                </a:lnTo>
                <a:lnTo>
                  <a:pt x="139624" y="20954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5"/>
                </a:lnTo>
                <a:lnTo>
                  <a:pt x="356406" y="487858"/>
                </a:lnTo>
                <a:lnTo>
                  <a:pt x="317575" y="512445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09342" y="421589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3400" y="1371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29" y="5417"/>
                </a:lnTo>
                <a:lnTo>
                  <a:pt x="139619" y="20954"/>
                </a:lnTo>
                <a:lnTo>
                  <a:pt x="100788" y="45541"/>
                </a:lnTo>
                <a:lnTo>
                  <a:pt x="66955" y="78104"/>
                </a:lnTo>
                <a:lnTo>
                  <a:pt x="39041" y="117574"/>
                </a:lnTo>
                <a:lnTo>
                  <a:pt x="17964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4" y="370522"/>
                </a:lnTo>
                <a:lnTo>
                  <a:pt x="39041" y="415825"/>
                </a:lnTo>
                <a:lnTo>
                  <a:pt x="66955" y="455295"/>
                </a:lnTo>
                <a:lnTo>
                  <a:pt x="100788" y="487858"/>
                </a:lnTo>
                <a:lnTo>
                  <a:pt x="139619" y="512445"/>
                </a:lnTo>
                <a:lnTo>
                  <a:pt x="182529" y="527982"/>
                </a:lnTo>
                <a:lnTo>
                  <a:pt x="228600" y="533400"/>
                </a:lnTo>
                <a:lnTo>
                  <a:pt x="274670" y="527982"/>
                </a:lnTo>
                <a:lnTo>
                  <a:pt x="317580" y="512445"/>
                </a:lnTo>
                <a:lnTo>
                  <a:pt x="356411" y="487858"/>
                </a:lnTo>
                <a:lnTo>
                  <a:pt x="390244" y="455295"/>
                </a:lnTo>
                <a:lnTo>
                  <a:pt x="418158" y="415825"/>
                </a:lnTo>
                <a:lnTo>
                  <a:pt x="439235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5" y="162877"/>
                </a:lnTo>
                <a:lnTo>
                  <a:pt x="418158" y="117574"/>
                </a:lnTo>
                <a:lnTo>
                  <a:pt x="390244" y="78104"/>
                </a:lnTo>
                <a:lnTo>
                  <a:pt x="356411" y="45541"/>
                </a:lnTo>
                <a:lnTo>
                  <a:pt x="317580" y="20954"/>
                </a:lnTo>
                <a:lnTo>
                  <a:pt x="274670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3400" y="1371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4" y="162877"/>
                </a:lnTo>
                <a:lnTo>
                  <a:pt x="39041" y="117574"/>
                </a:lnTo>
                <a:lnTo>
                  <a:pt x="66955" y="78104"/>
                </a:lnTo>
                <a:lnTo>
                  <a:pt x="100788" y="45541"/>
                </a:lnTo>
                <a:lnTo>
                  <a:pt x="139619" y="20954"/>
                </a:lnTo>
                <a:lnTo>
                  <a:pt x="182529" y="5417"/>
                </a:lnTo>
                <a:lnTo>
                  <a:pt x="228600" y="0"/>
                </a:lnTo>
                <a:lnTo>
                  <a:pt x="274670" y="5417"/>
                </a:lnTo>
                <a:lnTo>
                  <a:pt x="317580" y="20954"/>
                </a:lnTo>
                <a:lnTo>
                  <a:pt x="356411" y="45541"/>
                </a:lnTo>
                <a:lnTo>
                  <a:pt x="390244" y="78104"/>
                </a:lnTo>
                <a:lnTo>
                  <a:pt x="418158" y="117574"/>
                </a:lnTo>
                <a:lnTo>
                  <a:pt x="439235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5" y="370522"/>
                </a:lnTo>
                <a:lnTo>
                  <a:pt x="418158" y="415825"/>
                </a:lnTo>
                <a:lnTo>
                  <a:pt x="390244" y="455295"/>
                </a:lnTo>
                <a:lnTo>
                  <a:pt x="356411" y="487858"/>
                </a:lnTo>
                <a:lnTo>
                  <a:pt x="317580" y="512445"/>
                </a:lnTo>
                <a:lnTo>
                  <a:pt x="274670" y="527982"/>
                </a:lnTo>
                <a:lnTo>
                  <a:pt x="228600" y="533400"/>
                </a:lnTo>
                <a:lnTo>
                  <a:pt x="182529" y="527982"/>
                </a:lnTo>
                <a:lnTo>
                  <a:pt x="139619" y="512445"/>
                </a:lnTo>
                <a:lnTo>
                  <a:pt x="100788" y="487858"/>
                </a:lnTo>
                <a:lnTo>
                  <a:pt x="66955" y="455295"/>
                </a:lnTo>
                <a:lnTo>
                  <a:pt x="39041" y="415825"/>
                </a:lnTo>
                <a:lnTo>
                  <a:pt x="17964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97204" y="1336294"/>
            <a:ext cx="33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1400" y="1371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4"/>
                </a:lnTo>
                <a:lnTo>
                  <a:pt x="100793" y="45541"/>
                </a:lnTo>
                <a:lnTo>
                  <a:pt x="66960" y="78104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4"/>
                </a:lnTo>
                <a:lnTo>
                  <a:pt x="356406" y="45541"/>
                </a:lnTo>
                <a:lnTo>
                  <a:pt x="317575" y="20954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81400" y="1371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4"/>
                </a:lnTo>
                <a:lnTo>
                  <a:pt x="100793" y="45541"/>
                </a:lnTo>
                <a:lnTo>
                  <a:pt x="139624" y="20954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5"/>
                </a:lnTo>
                <a:lnTo>
                  <a:pt x="356406" y="487858"/>
                </a:lnTo>
                <a:lnTo>
                  <a:pt x="317575" y="512445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645789" y="1336294"/>
            <a:ext cx="33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71600" y="2286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4"/>
                </a:lnTo>
                <a:lnTo>
                  <a:pt x="100793" y="45541"/>
                </a:lnTo>
                <a:lnTo>
                  <a:pt x="66960" y="78104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4"/>
                </a:lnTo>
                <a:lnTo>
                  <a:pt x="356406" y="45541"/>
                </a:lnTo>
                <a:lnTo>
                  <a:pt x="317575" y="20954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71600" y="2286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4"/>
                </a:lnTo>
                <a:lnTo>
                  <a:pt x="100793" y="45541"/>
                </a:lnTo>
                <a:lnTo>
                  <a:pt x="139624" y="20954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5"/>
                </a:lnTo>
                <a:lnTo>
                  <a:pt x="356406" y="487858"/>
                </a:lnTo>
                <a:lnTo>
                  <a:pt x="317575" y="512445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23542" y="2251075"/>
            <a:ext cx="355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3200" y="2286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4"/>
                </a:lnTo>
                <a:lnTo>
                  <a:pt x="100793" y="45541"/>
                </a:lnTo>
                <a:lnTo>
                  <a:pt x="66960" y="78104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4"/>
                </a:lnTo>
                <a:lnTo>
                  <a:pt x="356406" y="45541"/>
                </a:lnTo>
                <a:lnTo>
                  <a:pt x="317575" y="20954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43200" y="2286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4"/>
                </a:lnTo>
                <a:lnTo>
                  <a:pt x="100793" y="45541"/>
                </a:lnTo>
                <a:lnTo>
                  <a:pt x="139624" y="20954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5"/>
                </a:lnTo>
                <a:lnTo>
                  <a:pt x="356406" y="487858"/>
                </a:lnTo>
                <a:lnTo>
                  <a:pt x="317575" y="512445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821051" y="2251075"/>
            <a:ext cx="304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09359" y="6080810"/>
            <a:ext cx="1234440" cy="300990"/>
          </a:xfrm>
          <a:custGeom>
            <a:avLst/>
            <a:gdLst/>
            <a:ahLst/>
            <a:cxnLst/>
            <a:rect l="l" t="t" r="r" b="b"/>
            <a:pathLst>
              <a:path w="1234440" h="300989">
                <a:moveTo>
                  <a:pt x="1107737" y="275726"/>
                </a:moveTo>
                <a:lnTo>
                  <a:pt x="1102106" y="300507"/>
                </a:lnTo>
                <a:lnTo>
                  <a:pt x="1234439" y="291414"/>
                </a:lnTo>
                <a:lnTo>
                  <a:pt x="1211648" y="278536"/>
                </a:lnTo>
                <a:lnTo>
                  <a:pt x="1120139" y="278536"/>
                </a:lnTo>
                <a:lnTo>
                  <a:pt x="1107737" y="275726"/>
                </a:lnTo>
                <a:close/>
              </a:path>
              <a:path w="1234440" h="300989">
                <a:moveTo>
                  <a:pt x="1113364" y="250970"/>
                </a:moveTo>
                <a:lnTo>
                  <a:pt x="1107737" y="275726"/>
                </a:lnTo>
                <a:lnTo>
                  <a:pt x="1120139" y="278536"/>
                </a:lnTo>
                <a:lnTo>
                  <a:pt x="1125728" y="253771"/>
                </a:lnTo>
                <a:lnTo>
                  <a:pt x="1113364" y="250970"/>
                </a:lnTo>
                <a:close/>
              </a:path>
              <a:path w="1234440" h="300989">
                <a:moveTo>
                  <a:pt x="1118996" y="226187"/>
                </a:moveTo>
                <a:lnTo>
                  <a:pt x="1113364" y="250970"/>
                </a:lnTo>
                <a:lnTo>
                  <a:pt x="1125728" y="253771"/>
                </a:lnTo>
                <a:lnTo>
                  <a:pt x="1120139" y="278536"/>
                </a:lnTo>
                <a:lnTo>
                  <a:pt x="1211648" y="278536"/>
                </a:lnTo>
                <a:lnTo>
                  <a:pt x="1118996" y="226187"/>
                </a:lnTo>
                <a:close/>
              </a:path>
              <a:path w="1234440" h="300989">
                <a:moveTo>
                  <a:pt x="5714" y="0"/>
                </a:moveTo>
                <a:lnTo>
                  <a:pt x="0" y="24765"/>
                </a:lnTo>
                <a:lnTo>
                  <a:pt x="1107737" y="275726"/>
                </a:lnTo>
                <a:lnTo>
                  <a:pt x="1113364" y="250970"/>
                </a:lnTo>
                <a:lnTo>
                  <a:pt x="5714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39000" y="4724400"/>
            <a:ext cx="549910" cy="1388110"/>
          </a:xfrm>
          <a:custGeom>
            <a:avLst/>
            <a:gdLst/>
            <a:ahLst/>
            <a:cxnLst/>
            <a:rect l="l" t="t" r="r" b="b"/>
            <a:pathLst>
              <a:path w="549909" h="1388110">
                <a:moveTo>
                  <a:pt x="57800" y="113776"/>
                </a:moveTo>
                <a:lnTo>
                  <a:pt x="34201" y="122979"/>
                </a:lnTo>
                <a:lnTo>
                  <a:pt x="526160" y="1388033"/>
                </a:lnTo>
                <a:lnTo>
                  <a:pt x="549782" y="1378839"/>
                </a:lnTo>
                <a:lnTo>
                  <a:pt x="57800" y="113776"/>
                </a:lnTo>
                <a:close/>
              </a:path>
              <a:path w="549909" h="1388110">
                <a:moveTo>
                  <a:pt x="0" y="0"/>
                </a:moveTo>
                <a:lnTo>
                  <a:pt x="10541" y="132206"/>
                </a:lnTo>
                <a:lnTo>
                  <a:pt x="34201" y="122979"/>
                </a:lnTo>
                <a:lnTo>
                  <a:pt x="29591" y="111125"/>
                </a:lnTo>
                <a:lnTo>
                  <a:pt x="53213" y="101981"/>
                </a:lnTo>
                <a:lnTo>
                  <a:pt x="79552" y="101981"/>
                </a:lnTo>
                <a:lnTo>
                  <a:pt x="0" y="0"/>
                </a:lnTo>
                <a:close/>
              </a:path>
              <a:path w="549909" h="1388110">
                <a:moveTo>
                  <a:pt x="53213" y="101981"/>
                </a:moveTo>
                <a:lnTo>
                  <a:pt x="29591" y="111125"/>
                </a:lnTo>
                <a:lnTo>
                  <a:pt x="34201" y="122979"/>
                </a:lnTo>
                <a:lnTo>
                  <a:pt x="57800" y="113776"/>
                </a:lnTo>
                <a:lnTo>
                  <a:pt x="53213" y="101981"/>
                </a:lnTo>
                <a:close/>
              </a:path>
              <a:path w="549909" h="1388110">
                <a:moveTo>
                  <a:pt x="79552" y="101981"/>
                </a:moveTo>
                <a:lnTo>
                  <a:pt x="53213" y="101981"/>
                </a:lnTo>
                <a:lnTo>
                  <a:pt x="57800" y="113776"/>
                </a:lnTo>
                <a:lnTo>
                  <a:pt x="81533" y="104520"/>
                </a:lnTo>
                <a:lnTo>
                  <a:pt x="79552" y="101981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97928" y="4478528"/>
            <a:ext cx="1236980" cy="703580"/>
          </a:xfrm>
          <a:custGeom>
            <a:avLst/>
            <a:gdLst/>
            <a:ahLst/>
            <a:cxnLst/>
            <a:rect l="l" t="t" r="r" b="b"/>
            <a:pathLst>
              <a:path w="1236979" h="703579">
                <a:moveTo>
                  <a:pt x="1119514" y="651832"/>
                </a:moveTo>
                <a:lnTo>
                  <a:pt x="1107058" y="673989"/>
                </a:lnTo>
                <a:lnTo>
                  <a:pt x="1236472" y="703072"/>
                </a:lnTo>
                <a:lnTo>
                  <a:pt x="1193128" y="658114"/>
                </a:lnTo>
                <a:lnTo>
                  <a:pt x="1130680" y="658114"/>
                </a:lnTo>
                <a:lnTo>
                  <a:pt x="1119514" y="651832"/>
                </a:lnTo>
                <a:close/>
              </a:path>
              <a:path w="1236979" h="703579">
                <a:moveTo>
                  <a:pt x="1131941" y="629724"/>
                </a:moveTo>
                <a:lnTo>
                  <a:pt x="1119514" y="651832"/>
                </a:lnTo>
                <a:lnTo>
                  <a:pt x="1130680" y="658114"/>
                </a:lnTo>
                <a:lnTo>
                  <a:pt x="1143127" y="636016"/>
                </a:lnTo>
                <a:lnTo>
                  <a:pt x="1131941" y="629724"/>
                </a:lnTo>
                <a:close/>
              </a:path>
              <a:path w="1236979" h="703579">
                <a:moveTo>
                  <a:pt x="1144397" y="607568"/>
                </a:moveTo>
                <a:lnTo>
                  <a:pt x="1131941" y="629724"/>
                </a:lnTo>
                <a:lnTo>
                  <a:pt x="1143127" y="636016"/>
                </a:lnTo>
                <a:lnTo>
                  <a:pt x="1130680" y="658114"/>
                </a:lnTo>
                <a:lnTo>
                  <a:pt x="1193128" y="658114"/>
                </a:lnTo>
                <a:lnTo>
                  <a:pt x="1144397" y="607568"/>
                </a:lnTo>
                <a:close/>
              </a:path>
              <a:path w="1236979" h="703579">
                <a:moveTo>
                  <a:pt x="12446" y="0"/>
                </a:moveTo>
                <a:lnTo>
                  <a:pt x="0" y="22098"/>
                </a:lnTo>
                <a:lnTo>
                  <a:pt x="1119514" y="651832"/>
                </a:lnTo>
                <a:lnTo>
                  <a:pt x="1131941" y="629724"/>
                </a:lnTo>
                <a:lnTo>
                  <a:pt x="12446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58000" y="4267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5"/>
                </a:lnTo>
                <a:lnTo>
                  <a:pt x="100793" y="45541"/>
                </a:lnTo>
                <a:lnTo>
                  <a:pt x="66960" y="78105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5"/>
                </a:lnTo>
                <a:lnTo>
                  <a:pt x="356406" y="45541"/>
                </a:lnTo>
                <a:lnTo>
                  <a:pt x="317575" y="20955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58000" y="4267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5"/>
                </a:lnTo>
                <a:lnTo>
                  <a:pt x="100793" y="45541"/>
                </a:lnTo>
                <a:lnTo>
                  <a:pt x="139624" y="20955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4"/>
                </a:lnTo>
                <a:lnTo>
                  <a:pt x="356406" y="487858"/>
                </a:lnTo>
                <a:lnTo>
                  <a:pt x="317575" y="512444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910578" y="4232605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82000" y="5181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5"/>
                </a:lnTo>
                <a:lnTo>
                  <a:pt x="100793" y="45541"/>
                </a:lnTo>
                <a:lnTo>
                  <a:pt x="66960" y="78105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49"/>
                </a:lnTo>
                <a:lnTo>
                  <a:pt x="17966" y="370511"/>
                </a:lnTo>
                <a:lnTo>
                  <a:pt x="39045" y="415814"/>
                </a:lnTo>
                <a:lnTo>
                  <a:pt x="66960" y="455285"/>
                </a:lnTo>
                <a:lnTo>
                  <a:pt x="100793" y="487851"/>
                </a:lnTo>
                <a:lnTo>
                  <a:pt x="139624" y="512441"/>
                </a:lnTo>
                <a:lnTo>
                  <a:pt x="182533" y="527981"/>
                </a:lnTo>
                <a:lnTo>
                  <a:pt x="228600" y="533400"/>
                </a:lnTo>
                <a:lnTo>
                  <a:pt x="274666" y="527981"/>
                </a:lnTo>
                <a:lnTo>
                  <a:pt x="317575" y="512441"/>
                </a:lnTo>
                <a:lnTo>
                  <a:pt x="356406" y="487851"/>
                </a:lnTo>
                <a:lnTo>
                  <a:pt x="390239" y="455285"/>
                </a:lnTo>
                <a:lnTo>
                  <a:pt x="418154" y="415814"/>
                </a:lnTo>
                <a:lnTo>
                  <a:pt x="439233" y="370511"/>
                </a:lnTo>
                <a:lnTo>
                  <a:pt x="452555" y="320449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5"/>
                </a:lnTo>
                <a:lnTo>
                  <a:pt x="356406" y="45541"/>
                </a:lnTo>
                <a:lnTo>
                  <a:pt x="317575" y="20955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382000" y="5181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5"/>
                </a:lnTo>
                <a:lnTo>
                  <a:pt x="100793" y="45541"/>
                </a:lnTo>
                <a:lnTo>
                  <a:pt x="139624" y="20955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49"/>
                </a:lnTo>
                <a:lnTo>
                  <a:pt x="439233" y="370511"/>
                </a:lnTo>
                <a:lnTo>
                  <a:pt x="418154" y="415814"/>
                </a:lnTo>
                <a:lnTo>
                  <a:pt x="390239" y="455285"/>
                </a:lnTo>
                <a:lnTo>
                  <a:pt x="356406" y="487851"/>
                </a:lnTo>
                <a:lnTo>
                  <a:pt x="317575" y="512441"/>
                </a:lnTo>
                <a:lnTo>
                  <a:pt x="274666" y="527981"/>
                </a:lnTo>
                <a:lnTo>
                  <a:pt x="228600" y="533400"/>
                </a:lnTo>
                <a:lnTo>
                  <a:pt x="182533" y="527981"/>
                </a:lnTo>
                <a:lnTo>
                  <a:pt x="139624" y="512441"/>
                </a:lnTo>
                <a:lnTo>
                  <a:pt x="100793" y="487851"/>
                </a:lnTo>
                <a:lnTo>
                  <a:pt x="66960" y="455285"/>
                </a:lnTo>
                <a:lnTo>
                  <a:pt x="39045" y="415814"/>
                </a:lnTo>
                <a:lnTo>
                  <a:pt x="17966" y="370511"/>
                </a:lnTo>
                <a:lnTo>
                  <a:pt x="4644" y="32044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447023" y="5147259"/>
            <a:ext cx="33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43800" y="6096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8"/>
                </a:lnTo>
                <a:lnTo>
                  <a:pt x="139624" y="20958"/>
                </a:lnTo>
                <a:lnTo>
                  <a:pt x="100793" y="45548"/>
                </a:lnTo>
                <a:lnTo>
                  <a:pt x="66960" y="78114"/>
                </a:lnTo>
                <a:lnTo>
                  <a:pt x="39045" y="117585"/>
                </a:lnTo>
                <a:lnTo>
                  <a:pt x="17966" y="162888"/>
                </a:lnTo>
                <a:lnTo>
                  <a:pt x="4644" y="212950"/>
                </a:lnTo>
                <a:lnTo>
                  <a:pt x="0" y="266700"/>
                </a:lnTo>
                <a:lnTo>
                  <a:pt x="4644" y="320449"/>
                </a:lnTo>
                <a:lnTo>
                  <a:pt x="17966" y="370511"/>
                </a:lnTo>
                <a:lnTo>
                  <a:pt x="39045" y="415814"/>
                </a:lnTo>
                <a:lnTo>
                  <a:pt x="66960" y="455285"/>
                </a:lnTo>
                <a:lnTo>
                  <a:pt x="100793" y="487851"/>
                </a:lnTo>
                <a:lnTo>
                  <a:pt x="139624" y="512441"/>
                </a:lnTo>
                <a:lnTo>
                  <a:pt x="182533" y="527981"/>
                </a:lnTo>
                <a:lnTo>
                  <a:pt x="228600" y="533400"/>
                </a:lnTo>
                <a:lnTo>
                  <a:pt x="274666" y="527981"/>
                </a:lnTo>
                <a:lnTo>
                  <a:pt x="317575" y="512441"/>
                </a:lnTo>
                <a:lnTo>
                  <a:pt x="356406" y="487851"/>
                </a:lnTo>
                <a:lnTo>
                  <a:pt x="390239" y="455285"/>
                </a:lnTo>
                <a:lnTo>
                  <a:pt x="418154" y="415814"/>
                </a:lnTo>
                <a:lnTo>
                  <a:pt x="439233" y="370511"/>
                </a:lnTo>
                <a:lnTo>
                  <a:pt x="452555" y="320449"/>
                </a:lnTo>
                <a:lnTo>
                  <a:pt x="457200" y="266700"/>
                </a:lnTo>
                <a:lnTo>
                  <a:pt x="452555" y="212950"/>
                </a:lnTo>
                <a:lnTo>
                  <a:pt x="439233" y="162888"/>
                </a:lnTo>
                <a:lnTo>
                  <a:pt x="418154" y="117585"/>
                </a:lnTo>
                <a:lnTo>
                  <a:pt x="390239" y="78114"/>
                </a:lnTo>
                <a:lnTo>
                  <a:pt x="356406" y="45548"/>
                </a:lnTo>
                <a:lnTo>
                  <a:pt x="317575" y="20958"/>
                </a:lnTo>
                <a:lnTo>
                  <a:pt x="274666" y="5418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43800" y="6096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50"/>
                </a:lnTo>
                <a:lnTo>
                  <a:pt x="17966" y="162888"/>
                </a:lnTo>
                <a:lnTo>
                  <a:pt x="39045" y="117585"/>
                </a:lnTo>
                <a:lnTo>
                  <a:pt x="66960" y="78114"/>
                </a:lnTo>
                <a:lnTo>
                  <a:pt x="100793" y="45548"/>
                </a:lnTo>
                <a:lnTo>
                  <a:pt x="139624" y="20958"/>
                </a:lnTo>
                <a:lnTo>
                  <a:pt x="182533" y="5418"/>
                </a:lnTo>
                <a:lnTo>
                  <a:pt x="228600" y="0"/>
                </a:lnTo>
                <a:lnTo>
                  <a:pt x="274666" y="5418"/>
                </a:lnTo>
                <a:lnTo>
                  <a:pt x="317575" y="20958"/>
                </a:lnTo>
                <a:lnTo>
                  <a:pt x="356406" y="45548"/>
                </a:lnTo>
                <a:lnTo>
                  <a:pt x="390239" y="78114"/>
                </a:lnTo>
                <a:lnTo>
                  <a:pt x="418154" y="117585"/>
                </a:lnTo>
                <a:lnTo>
                  <a:pt x="439233" y="162888"/>
                </a:lnTo>
                <a:lnTo>
                  <a:pt x="452555" y="212950"/>
                </a:lnTo>
                <a:lnTo>
                  <a:pt x="457200" y="266700"/>
                </a:lnTo>
                <a:lnTo>
                  <a:pt x="452555" y="320449"/>
                </a:lnTo>
                <a:lnTo>
                  <a:pt x="439233" y="370511"/>
                </a:lnTo>
                <a:lnTo>
                  <a:pt x="418154" y="415814"/>
                </a:lnTo>
                <a:lnTo>
                  <a:pt x="390239" y="455285"/>
                </a:lnTo>
                <a:lnTo>
                  <a:pt x="356406" y="487851"/>
                </a:lnTo>
                <a:lnTo>
                  <a:pt x="317575" y="512441"/>
                </a:lnTo>
                <a:lnTo>
                  <a:pt x="274666" y="527981"/>
                </a:lnTo>
                <a:lnTo>
                  <a:pt x="228600" y="533400"/>
                </a:lnTo>
                <a:lnTo>
                  <a:pt x="182533" y="527981"/>
                </a:lnTo>
                <a:lnTo>
                  <a:pt x="139624" y="512441"/>
                </a:lnTo>
                <a:lnTo>
                  <a:pt x="100793" y="487851"/>
                </a:lnTo>
                <a:lnTo>
                  <a:pt x="66960" y="455285"/>
                </a:lnTo>
                <a:lnTo>
                  <a:pt x="39045" y="415814"/>
                </a:lnTo>
                <a:lnTo>
                  <a:pt x="17966" y="370511"/>
                </a:lnTo>
                <a:lnTo>
                  <a:pt x="4644" y="32044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622540" y="6061964"/>
            <a:ext cx="304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34000" y="3581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5"/>
                </a:lnTo>
                <a:lnTo>
                  <a:pt x="100793" y="45541"/>
                </a:lnTo>
                <a:lnTo>
                  <a:pt x="66960" y="78105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5"/>
                </a:lnTo>
                <a:lnTo>
                  <a:pt x="100793" y="487858"/>
                </a:lnTo>
                <a:lnTo>
                  <a:pt x="139624" y="512445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5"/>
                </a:lnTo>
                <a:lnTo>
                  <a:pt x="356406" y="487858"/>
                </a:lnTo>
                <a:lnTo>
                  <a:pt x="390239" y="455295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5"/>
                </a:lnTo>
                <a:lnTo>
                  <a:pt x="356406" y="45541"/>
                </a:lnTo>
                <a:lnTo>
                  <a:pt x="317575" y="20955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34000" y="3581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5"/>
                </a:lnTo>
                <a:lnTo>
                  <a:pt x="100793" y="45541"/>
                </a:lnTo>
                <a:lnTo>
                  <a:pt x="139624" y="20955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4"/>
                </a:lnTo>
                <a:lnTo>
                  <a:pt x="356406" y="487858"/>
                </a:lnTo>
                <a:lnTo>
                  <a:pt x="317575" y="512444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5"/>
                </a:lnTo>
                <a:lnTo>
                  <a:pt x="100793" y="487858"/>
                </a:lnTo>
                <a:lnTo>
                  <a:pt x="66960" y="455295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398770" y="3546729"/>
            <a:ext cx="33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92546" y="5240146"/>
            <a:ext cx="474980" cy="703580"/>
          </a:xfrm>
          <a:custGeom>
            <a:avLst/>
            <a:gdLst/>
            <a:ahLst/>
            <a:cxnLst/>
            <a:rect l="l" t="t" r="r" b="b"/>
            <a:pathLst>
              <a:path w="474979" h="703579">
                <a:moveTo>
                  <a:pt x="393884" y="604810"/>
                </a:moveTo>
                <a:lnTo>
                  <a:pt x="372744" y="618909"/>
                </a:lnTo>
                <a:lnTo>
                  <a:pt x="474852" y="703452"/>
                </a:lnTo>
                <a:lnTo>
                  <a:pt x="447953" y="615391"/>
                </a:lnTo>
                <a:lnTo>
                  <a:pt x="400938" y="615391"/>
                </a:lnTo>
                <a:lnTo>
                  <a:pt x="393884" y="604810"/>
                </a:lnTo>
                <a:close/>
              </a:path>
              <a:path w="474979" h="703579">
                <a:moveTo>
                  <a:pt x="414978" y="590741"/>
                </a:moveTo>
                <a:lnTo>
                  <a:pt x="393884" y="604810"/>
                </a:lnTo>
                <a:lnTo>
                  <a:pt x="400938" y="615391"/>
                </a:lnTo>
                <a:lnTo>
                  <a:pt x="422020" y="601306"/>
                </a:lnTo>
                <a:lnTo>
                  <a:pt x="414978" y="590741"/>
                </a:lnTo>
                <a:close/>
              </a:path>
              <a:path w="474979" h="703579">
                <a:moveTo>
                  <a:pt x="436117" y="576643"/>
                </a:moveTo>
                <a:lnTo>
                  <a:pt x="414978" y="590741"/>
                </a:lnTo>
                <a:lnTo>
                  <a:pt x="422020" y="601306"/>
                </a:lnTo>
                <a:lnTo>
                  <a:pt x="400938" y="615391"/>
                </a:lnTo>
                <a:lnTo>
                  <a:pt x="447953" y="615391"/>
                </a:lnTo>
                <a:lnTo>
                  <a:pt x="436117" y="576643"/>
                </a:lnTo>
                <a:close/>
              </a:path>
              <a:path w="474979" h="703579">
                <a:moveTo>
                  <a:pt x="21208" y="0"/>
                </a:moveTo>
                <a:lnTo>
                  <a:pt x="0" y="14096"/>
                </a:lnTo>
                <a:lnTo>
                  <a:pt x="393884" y="604810"/>
                </a:lnTo>
                <a:lnTo>
                  <a:pt x="414978" y="590741"/>
                </a:lnTo>
                <a:lnTo>
                  <a:pt x="21208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29200" y="4800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7"/>
                </a:lnTo>
                <a:lnTo>
                  <a:pt x="139624" y="20955"/>
                </a:lnTo>
                <a:lnTo>
                  <a:pt x="100793" y="45541"/>
                </a:lnTo>
                <a:lnTo>
                  <a:pt x="66960" y="78105"/>
                </a:lnTo>
                <a:lnTo>
                  <a:pt x="39045" y="117574"/>
                </a:lnTo>
                <a:lnTo>
                  <a:pt x="17966" y="162877"/>
                </a:lnTo>
                <a:lnTo>
                  <a:pt x="4644" y="212943"/>
                </a:lnTo>
                <a:lnTo>
                  <a:pt x="0" y="266700"/>
                </a:lnTo>
                <a:lnTo>
                  <a:pt x="4644" y="320456"/>
                </a:lnTo>
                <a:lnTo>
                  <a:pt x="17966" y="370522"/>
                </a:lnTo>
                <a:lnTo>
                  <a:pt x="39045" y="415825"/>
                </a:lnTo>
                <a:lnTo>
                  <a:pt x="66960" y="455294"/>
                </a:lnTo>
                <a:lnTo>
                  <a:pt x="100793" y="487858"/>
                </a:lnTo>
                <a:lnTo>
                  <a:pt x="139624" y="512444"/>
                </a:lnTo>
                <a:lnTo>
                  <a:pt x="182533" y="527982"/>
                </a:lnTo>
                <a:lnTo>
                  <a:pt x="228600" y="533400"/>
                </a:lnTo>
                <a:lnTo>
                  <a:pt x="274666" y="527982"/>
                </a:lnTo>
                <a:lnTo>
                  <a:pt x="317575" y="512444"/>
                </a:lnTo>
                <a:lnTo>
                  <a:pt x="356406" y="487858"/>
                </a:lnTo>
                <a:lnTo>
                  <a:pt x="390239" y="455294"/>
                </a:lnTo>
                <a:lnTo>
                  <a:pt x="418154" y="415825"/>
                </a:lnTo>
                <a:lnTo>
                  <a:pt x="439233" y="370522"/>
                </a:lnTo>
                <a:lnTo>
                  <a:pt x="452555" y="320456"/>
                </a:lnTo>
                <a:lnTo>
                  <a:pt x="457200" y="266700"/>
                </a:lnTo>
                <a:lnTo>
                  <a:pt x="452555" y="212943"/>
                </a:lnTo>
                <a:lnTo>
                  <a:pt x="439233" y="162877"/>
                </a:lnTo>
                <a:lnTo>
                  <a:pt x="418154" y="117574"/>
                </a:lnTo>
                <a:lnTo>
                  <a:pt x="390239" y="78105"/>
                </a:lnTo>
                <a:lnTo>
                  <a:pt x="356406" y="45541"/>
                </a:lnTo>
                <a:lnTo>
                  <a:pt x="317575" y="20955"/>
                </a:lnTo>
                <a:lnTo>
                  <a:pt x="274666" y="5417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29200" y="4800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43"/>
                </a:lnTo>
                <a:lnTo>
                  <a:pt x="17966" y="162877"/>
                </a:lnTo>
                <a:lnTo>
                  <a:pt x="39045" y="117574"/>
                </a:lnTo>
                <a:lnTo>
                  <a:pt x="66960" y="78105"/>
                </a:lnTo>
                <a:lnTo>
                  <a:pt x="100793" y="45541"/>
                </a:lnTo>
                <a:lnTo>
                  <a:pt x="139624" y="20955"/>
                </a:lnTo>
                <a:lnTo>
                  <a:pt x="182533" y="5417"/>
                </a:lnTo>
                <a:lnTo>
                  <a:pt x="228600" y="0"/>
                </a:lnTo>
                <a:lnTo>
                  <a:pt x="274666" y="5417"/>
                </a:lnTo>
                <a:lnTo>
                  <a:pt x="317575" y="20954"/>
                </a:lnTo>
                <a:lnTo>
                  <a:pt x="356406" y="45541"/>
                </a:lnTo>
                <a:lnTo>
                  <a:pt x="390239" y="78104"/>
                </a:lnTo>
                <a:lnTo>
                  <a:pt x="418154" y="117574"/>
                </a:lnTo>
                <a:lnTo>
                  <a:pt x="439233" y="162877"/>
                </a:lnTo>
                <a:lnTo>
                  <a:pt x="452555" y="212943"/>
                </a:lnTo>
                <a:lnTo>
                  <a:pt x="457200" y="266700"/>
                </a:lnTo>
                <a:lnTo>
                  <a:pt x="452555" y="320456"/>
                </a:lnTo>
                <a:lnTo>
                  <a:pt x="439233" y="370522"/>
                </a:lnTo>
                <a:lnTo>
                  <a:pt x="418154" y="415825"/>
                </a:lnTo>
                <a:lnTo>
                  <a:pt x="390239" y="455294"/>
                </a:lnTo>
                <a:lnTo>
                  <a:pt x="356406" y="487858"/>
                </a:lnTo>
                <a:lnTo>
                  <a:pt x="317575" y="512444"/>
                </a:lnTo>
                <a:lnTo>
                  <a:pt x="274666" y="527982"/>
                </a:lnTo>
                <a:lnTo>
                  <a:pt x="228600" y="533400"/>
                </a:lnTo>
                <a:lnTo>
                  <a:pt x="182533" y="527982"/>
                </a:lnTo>
                <a:lnTo>
                  <a:pt x="139624" y="512444"/>
                </a:lnTo>
                <a:lnTo>
                  <a:pt x="100793" y="487858"/>
                </a:lnTo>
                <a:lnTo>
                  <a:pt x="66960" y="455294"/>
                </a:lnTo>
                <a:lnTo>
                  <a:pt x="39045" y="415825"/>
                </a:lnTo>
                <a:lnTo>
                  <a:pt x="17966" y="370522"/>
                </a:lnTo>
                <a:lnTo>
                  <a:pt x="4644" y="32045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093970" y="4766309"/>
            <a:ext cx="33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67400" y="5715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182533" y="5418"/>
                </a:lnTo>
                <a:lnTo>
                  <a:pt x="139624" y="20958"/>
                </a:lnTo>
                <a:lnTo>
                  <a:pt x="100793" y="45548"/>
                </a:lnTo>
                <a:lnTo>
                  <a:pt x="66960" y="78114"/>
                </a:lnTo>
                <a:lnTo>
                  <a:pt x="39045" y="117585"/>
                </a:lnTo>
                <a:lnTo>
                  <a:pt x="17966" y="162888"/>
                </a:lnTo>
                <a:lnTo>
                  <a:pt x="4644" y="212950"/>
                </a:lnTo>
                <a:lnTo>
                  <a:pt x="0" y="266700"/>
                </a:lnTo>
                <a:lnTo>
                  <a:pt x="4644" y="320449"/>
                </a:lnTo>
                <a:lnTo>
                  <a:pt x="17966" y="370511"/>
                </a:lnTo>
                <a:lnTo>
                  <a:pt x="39045" y="415814"/>
                </a:lnTo>
                <a:lnTo>
                  <a:pt x="66960" y="455285"/>
                </a:lnTo>
                <a:lnTo>
                  <a:pt x="100793" y="487851"/>
                </a:lnTo>
                <a:lnTo>
                  <a:pt x="139624" y="512441"/>
                </a:lnTo>
                <a:lnTo>
                  <a:pt x="182533" y="527981"/>
                </a:lnTo>
                <a:lnTo>
                  <a:pt x="228600" y="533400"/>
                </a:lnTo>
                <a:lnTo>
                  <a:pt x="274666" y="527981"/>
                </a:lnTo>
                <a:lnTo>
                  <a:pt x="317575" y="512441"/>
                </a:lnTo>
                <a:lnTo>
                  <a:pt x="356406" y="487851"/>
                </a:lnTo>
                <a:lnTo>
                  <a:pt x="390239" y="455285"/>
                </a:lnTo>
                <a:lnTo>
                  <a:pt x="418154" y="415814"/>
                </a:lnTo>
                <a:lnTo>
                  <a:pt x="439233" y="370511"/>
                </a:lnTo>
                <a:lnTo>
                  <a:pt x="452555" y="320449"/>
                </a:lnTo>
                <a:lnTo>
                  <a:pt x="457200" y="266700"/>
                </a:lnTo>
                <a:lnTo>
                  <a:pt x="452555" y="212950"/>
                </a:lnTo>
                <a:lnTo>
                  <a:pt x="439233" y="162888"/>
                </a:lnTo>
                <a:lnTo>
                  <a:pt x="418154" y="117585"/>
                </a:lnTo>
                <a:lnTo>
                  <a:pt x="390239" y="78114"/>
                </a:lnTo>
                <a:lnTo>
                  <a:pt x="356406" y="45548"/>
                </a:lnTo>
                <a:lnTo>
                  <a:pt x="317575" y="20958"/>
                </a:lnTo>
                <a:lnTo>
                  <a:pt x="274666" y="5418"/>
                </a:lnTo>
                <a:lnTo>
                  <a:pt x="228600" y="0"/>
                </a:lnTo>
                <a:close/>
              </a:path>
            </a:pathLst>
          </a:custGeom>
          <a:solidFill>
            <a:srgbClr val="A7E1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67400" y="5715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700"/>
                </a:moveTo>
                <a:lnTo>
                  <a:pt x="4644" y="212950"/>
                </a:lnTo>
                <a:lnTo>
                  <a:pt x="17966" y="162888"/>
                </a:lnTo>
                <a:lnTo>
                  <a:pt x="39045" y="117585"/>
                </a:lnTo>
                <a:lnTo>
                  <a:pt x="66960" y="78114"/>
                </a:lnTo>
                <a:lnTo>
                  <a:pt x="100793" y="45548"/>
                </a:lnTo>
                <a:lnTo>
                  <a:pt x="139624" y="20958"/>
                </a:lnTo>
                <a:lnTo>
                  <a:pt x="182533" y="5418"/>
                </a:lnTo>
                <a:lnTo>
                  <a:pt x="228600" y="0"/>
                </a:lnTo>
                <a:lnTo>
                  <a:pt x="274666" y="5418"/>
                </a:lnTo>
                <a:lnTo>
                  <a:pt x="317575" y="20958"/>
                </a:lnTo>
                <a:lnTo>
                  <a:pt x="356406" y="45548"/>
                </a:lnTo>
                <a:lnTo>
                  <a:pt x="390239" y="78114"/>
                </a:lnTo>
                <a:lnTo>
                  <a:pt x="418154" y="117585"/>
                </a:lnTo>
                <a:lnTo>
                  <a:pt x="439233" y="162888"/>
                </a:lnTo>
                <a:lnTo>
                  <a:pt x="452555" y="212950"/>
                </a:lnTo>
                <a:lnTo>
                  <a:pt x="457200" y="266700"/>
                </a:lnTo>
                <a:lnTo>
                  <a:pt x="452555" y="320449"/>
                </a:lnTo>
                <a:lnTo>
                  <a:pt x="439233" y="370511"/>
                </a:lnTo>
                <a:lnTo>
                  <a:pt x="418154" y="415814"/>
                </a:lnTo>
                <a:lnTo>
                  <a:pt x="390239" y="455285"/>
                </a:lnTo>
                <a:lnTo>
                  <a:pt x="356406" y="487851"/>
                </a:lnTo>
                <a:lnTo>
                  <a:pt x="317575" y="512441"/>
                </a:lnTo>
                <a:lnTo>
                  <a:pt x="274666" y="527981"/>
                </a:lnTo>
                <a:lnTo>
                  <a:pt x="228600" y="533400"/>
                </a:lnTo>
                <a:lnTo>
                  <a:pt x="182533" y="527981"/>
                </a:lnTo>
                <a:lnTo>
                  <a:pt x="139624" y="512441"/>
                </a:lnTo>
                <a:lnTo>
                  <a:pt x="100793" y="487851"/>
                </a:lnTo>
                <a:lnTo>
                  <a:pt x="66960" y="455285"/>
                </a:lnTo>
                <a:lnTo>
                  <a:pt x="39045" y="415814"/>
                </a:lnTo>
                <a:lnTo>
                  <a:pt x="17966" y="370511"/>
                </a:lnTo>
                <a:lnTo>
                  <a:pt x="4644" y="32044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919978" y="5680659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8340" y="3855182"/>
            <a:ext cx="3969385" cy="23672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200" spc="10">
                <a:solidFill>
                  <a:srgbClr val="333333"/>
                </a:solidFill>
                <a:latin typeface="SimSun"/>
                <a:cs typeface="SimSun"/>
              </a:rPr>
              <a:t>设图</a:t>
            </a:r>
            <a:r>
              <a:rPr dirty="0" sz="3200" spc="-40">
                <a:solidFill>
                  <a:srgbClr val="333333"/>
                </a:solidFill>
                <a:latin typeface="Times New Roman"/>
                <a:cs typeface="Times New Roman"/>
              </a:rPr>
              <a:t>G=(V,{VR})</a:t>
            </a:r>
            <a:r>
              <a:rPr dirty="0" sz="32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33"/>
                </a:solidFill>
                <a:latin typeface="SimSun"/>
                <a:cs typeface="SimSun"/>
              </a:rPr>
              <a:t>和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795">
                <a:solidFill>
                  <a:srgbClr val="333333"/>
                </a:solidFill>
                <a:latin typeface="SimSun"/>
                <a:cs typeface="SimSun"/>
              </a:rPr>
              <a:t>图</a:t>
            </a: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dirty="0" sz="3200">
                <a:solidFill>
                  <a:srgbClr val="333333"/>
                </a:solidFill>
                <a:latin typeface="Symbol"/>
                <a:cs typeface="Symbol"/>
              </a:rPr>
              <a:t></a:t>
            </a: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=(V</a:t>
            </a:r>
            <a:r>
              <a:rPr dirty="0" sz="3200">
                <a:solidFill>
                  <a:srgbClr val="333333"/>
                </a:solidFill>
                <a:latin typeface="Symbol"/>
                <a:cs typeface="Symbol"/>
              </a:rPr>
              <a:t></a:t>
            </a: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,{VR</a:t>
            </a:r>
            <a:r>
              <a:rPr dirty="0" sz="3200">
                <a:solidFill>
                  <a:srgbClr val="333333"/>
                </a:solidFill>
                <a:latin typeface="Symbol"/>
                <a:cs typeface="Symbol"/>
              </a:rPr>
              <a:t></a:t>
            </a: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}),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730">
                <a:solidFill>
                  <a:srgbClr val="333333"/>
                </a:solidFill>
                <a:latin typeface="SimSun"/>
                <a:cs typeface="SimSun"/>
              </a:rPr>
              <a:t>且</a:t>
            </a:r>
            <a:r>
              <a:rPr dirty="0" sz="3200" spc="-85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dirty="0" sz="3200" spc="-85">
                <a:solidFill>
                  <a:srgbClr val="333333"/>
                </a:solidFill>
                <a:latin typeface="Symbol"/>
                <a:cs typeface="Symbol"/>
              </a:rPr>
              <a:t></a:t>
            </a:r>
            <a:r>
              <a:rPr dirty="0" sz="3200" spc="-85">
                <a:solidFill>
                  <a:srgbClr val="333333"/>
                </a:solidFill>
                <a:latin typeface="Times New Roman"/>
                <a:cs typeface="Times New Roman"/>
              </a:rPr>
              <a:t>V,</a:t>
            </a:r>
            <a:r>
              <a:rPr dirty="0" sz="32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VR</a:t>
            </a:r>
            <a:r>
              <a:rPr dirty="0" sz="3200">
                <a:solidFill>
                  <a:srgbClr val="333333"/>
                </a:solidFill>
                <a:latin typeface="Symbol"/>
                <a:cs typeface="Symbol"/>
              </a:rPr>
              <a:t></a:t>
            </a: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VR,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5">
                <a:solidFill>
                  <a:srgbClr val="333333"/>
                </a:solidFill>
                <a:latin typeface="SimSun"/>
                <a:cs typeface="SimSun"/>
              </a:rPr>
              <a:t>则称</a:t>
            </a:r>
            <a:r>
              <a:rPr dirty="0" sz="3200" spc="-825">
                <a:solidFill>
                  <a:srgbClr val="333333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dirty="0" sz="3200" spc="-5">
                <a:solidFill>
                  <a:srgbClr val="333333"/>
                </a:solidFill>
                <a:latin typeface="Symbol"/>
                <a:cs typeface="Symbol"/>
              </a:rPr>
              <a:t></a:t>
            </a:r>
            <a:r>
              <a:rPr dirty="0" sz="3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333333"/>
                </a:solidFill>
                <a:latin typeface="SimSun"/>
                <a:cs typeface="SimSun"/>
              </a:rPr>
              <a:t>为</a:t>
            </a:r>
            <a:r>
              <a:rPr dirty="0" sz="3200" spc="-819">
                <a:solidFill>
                  <a:srgbClr val="333333"/>
                </a:solidFill>
                <a:latin typeface="SimSun"/>
                <a:cs typeface="SimSun"/>
              </a:rPr>
              <a:t> </a:t>
            </a: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dirty="0" sz="3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333333"/>
                </a:solidFill>
                <a:latin typeface="SimSun"/>
                <a:cs typeface="SimSun"/>
              </a:rPr>
              <a:t>的</a:t>
            </a:r>
            <a:r>
              <a:rPr dirty="0" sz="3200" spc="15" b="1">
                <a:solidFill>
                  <a:srgbClr val="800000"/>
                </a:solidFill>
                <a:latin typeface="Microsoft YaHei"/>
                <a:cs typeface="Microsoft YaHei"/>
              </a:rPr>
              <a:t>子</a:t>
            </a:r>
            <a:r>
              <a:rPr dirty="0" sz="3200" spc="10" b="1">
                <a:solidFill>
                  <a:srgbClr val="800000"/>
                </a:solidFill>
                <a:latin typeface="Microsoft YaHei"/>
                <a:cs typeface="Microsoft YaHei"/>
              </a:rPr>
              <a:t>图</a:t>
            </a:r>
            <a:r>
              <a:rPr dirty="0" sz="3200" spc="5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06195" y="554177"/>
            <a:ext cx="3822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15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98775" y="477977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26794" y="1468881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12594" y="1545081"/>
            <a:ext cx="3822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CC0000"/>
                </a:solidFill>
                <a:latin typeface="Times New Roman"/>
                <a:cs typeface="Times New Roman"/>
              </a:rPr>
              <a:t>21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69794" y="1087881"/>
            <a:ext cx="354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1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6142" y="1926158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55698" y="2398013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80228" y="727303"/>
            <a:ext cx="3282950" cy="185483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12700" marR="5080" indent="381000">
              <a:lnSpc>
                <a:spcPct val="123800"/>
              </a:lnSpc>
              <a:spcBef>
                <a:spcPts val="240"/>
              </a:spcBef>
            </a:pPr>
            <a:r>
              <a:rPr dirty="0" sz="3200" spc="5">
                <a:solidFill>
                  <a:srgbClr val="333333"/>
                </a:solidFill>
                <a:latin typeface="SimSun"/>
                <a:cs typeface="SimSun"/>
              </a:rPr>
              <a:t>弧或</a:t>
            </a:r>
            <a:r>
              <a:rPr dirty="0" sz="3200">
                <a:solidFill>
                  <a:srgbClr val="333333"/>
                </a:solidFill>
                <a:latin typeface="SimSun"/>
                <a:cs typeface="SimSun"/>
              </a:rPr>
              <a:t>边带</a:t>
            </a:r>
            <a:r>
              <a:rPr dirty="0" sz="3200" spc="-15">
                <a:solidFill>
                  <a:srgbClr val="333333"/>
                </a:solidFill>
                <a:latin typeface="SimSun"/>
                <a:cs typeface="SimSun"/>
              </a:rPr>
              <a:t>权</a:t>
            </a:r>
            <a:r>
              <a:rPr dirty="0" sz="3200">
                <a:solidFill>
                  <a:srgbClr val="333333"/>
                </a:solidFill>
                <a:latin typeface="SimSun"/>
                <a:cs typeface="SimSun"/>
              </a:rPr>
              <a:t>的图 </a:t>
            </a:r>
            <a:r>
              <a:rPr dirty="0" sz="3200">
                <a:solidFill>
                  <a:srgbClr val="333333"/>
                </a:solidFill>
                <a:latin typeface="SimSun"/>
                <a:cs typeface="SimSun"/>
              </a:rPr>
              <a:t>分别</a:t>
            </a:r>
            <a:r>
              <a:rPr dirty="0" sz="3200" spc="-15">
                <a:solidFill>
                  <a:srgbClr val="333333"/>
                </a:solidFill>
                <a:latin typeface="SimSun"/>
                <a:cs typeface="SimSun"/>
              </a:rPr>
              <a:t>称</a:t>
            </a:r>
            <a:r>
              <a:rPr dirty="0" sz="3200">
                <a:solidFill>
                  <a:srgbClr val="333333"/>
                </a:solidFill>
                <a:latin typeface="SimSun"/>
                <a:cs typeface="SimSun"/>
              </a:rPr>
              <a:t>作</a:t>
            </a:r>
            <a:r>
              <a:rPr dirty="0" sz="3200" spc="5" b="1">
                <a:solidFill>
                  <a:srgbClr val="800000"/>
                </a:solidFill>
                <a:latin typeface="Microsoft YaHei"/>
                <a:cs typeface="Microsoft YaHei"/>
              </a:rPr>
              <a:t>有</a:t>
            </a:r>
            <a:r>
              <a:rPr dirty="0" sz="3200" b="1">
                <a:solidFill>
                  <a:srgbClr val="800000"/>
                </a:solidFill>
                <a:latin typeface="Microsoft YaHei"/>
                <a:cs typeface="Microsoft YaHei"/>
              </a:rPr>
              <a:t>向</a:t>
            </a:r>
            <a:r>
              <a:rPr dirty="0" sz="3200" spc="15" b="1">
                <a:solidFill>
                  <a:srgbClr val="800000"/>
                </a:solidFill>
                <a:latin typeface="Microsoft YaHei"/>
                <a:cs typeface="Microsoft YaHei"/>
              </a:rPr>
              <a:t>网</a:t>
            </a:r>
            <a:r>
              <a:rPr dirty="0" sz="3200">
                <a:solidFill>
                  <a:srgbClr val="333333"/>
                </a:solidFill>
                <a:latin typeface="SimSun"/>
                <a:cs typeface="SimSun"/>
              </a:rPr>
              <a:t>或 </a:t>
            </a:r>
            <a:r>
              <a:rPr dirty="0" sz="3200" spc="10" b="1">
                <a:solidFill>
                  <a:srgbClr val="800000"/>
                </a:solidFill>
                <a:latin typeface="Microsoft YaHei"/>
                <a:cs typeface="Microsoft YaHei"/>
              </a:rPr>
              <a:t>无向</a:t>
            </a:r>
            <a:r>
              <a:rPr dirty="0" sz="3200" b="1">
                <a:solidFill>
                  <a:srgbClr val="800000"/>
                </a:solidFill>
                <a:latin typeface="Microsoft YaHei"/>
                <a:cs typeface="Microsoft YaHei"/>
              </a:rPr>
              <a:t>网</a:t>
            </a:r>
            <a:r>
              <a:rPr dirty="0" sz="3200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382000" y="3810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5"/>
                </a:lnTo>
                <a:lnTo>
                  <a:pt x="154813" y="333375"/>
                </a:lnTo>
                <a:lnTo>
                  <a:pt x="113097" y="324949"/>
                </a:lnTo>
                <a:lnTo>
                  <a:pt x="79025" y="301974"/>
                </a:lnTo>
                <a:lnTo>
                  <a:pt x="56050" y="267902"/>
                </a:lnTo>
                <a:lnTo>
                  <a:pt x="47625" y="226187"/>
                </a:lnTo>
                <a:lnTo>
                  <a:pt x="47625" y="118999"/>
                </a:lnTo>
                <a:lnTo>
                  <a:pt x="190500" y="118999"/>
                </a:lnTo>
                <a:lnTo>
                  <a:pt x="262000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262000" y="47625"/>
                </a:lnTo>
                <a:lnTo>
                  <a:pt x="333375" y="118999"/>
                </a:lnTo>
                <a:lnTo>
                  <a:pt x="297688" y="118999"/>
                </a:lnTo>
                <a:lnTo>
                  <a:pt x="297688" y="226187"/>
                </a:lnTo>
                <a:lnTo>
                  <a:pt x="289262" y="267902"/>
                </a:lnTo>
                <a:lnTo>
                  <a:pt x="266287" y="301974"/>
                </a:lnTo>
                <a:lnTo>
                  <a:pt x="232215" y="324949"/>
                </a:lnTo>
                <a:lnTo>
                  <a:pt x="190500" y="333375"/>
                </a:lnTo>
                <a:lnTo>
                  <a:pt x="381000" y="333375"/>
                </a:lnTo>
                <a:lnTo>
                  <a:pt x="381000" y="47625"/>
                </a:lnTo>
                <a:close/>
              </a:path>
              <a:path w="381000" h="381000">
                <a:moveTo>
                  <a:pt x="226186" y="118999"/>
                </a:moveTo>
                <a:lnTo>
                  <a:pt x="119125" y="118999"/>
                </a:lnTo>
                <a:lnTo>
                  <a:pt x="118999" y="226187"/>
                </a:lnTo>
                <a:lnTo>
                  <a:pt x="121808" y="240121"/>
                </a:lnTo>
                <a:lnTo>
                  <a:pt x="129476" y="251460"/>
                </a:lnTo>
                <a:lnTo>
                  <a:pt x="140858" y="259083"/>
                </a:lnTo>
                <a:lnTo>
                  <a:pt x="154813" y="261874"/>
                </a:lnTo>
                <a:lnTo>
                  <a:pt x="190500" y="261874"/>
                </a:lnTo>
                <a:lnTo>
                  <a:pt x="204380" y="259083"/>
                </a:lnTo>
                <a:lnTo>
                  <a:pt x="215725" y="251460"/>
                </a:lnTo>
                <a:lnTo>
                  <a:pt x="223379" y="240121"/>
                </a:lnTo>
                <a:lnTo>
                  <a:pt x="226186" y="226187"/>
                </a:lnTo>
                <a:lnTo>
                  <a:pt x="226186" y="118999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429625" y="38576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71500" y="71374"/>
                </a:moveTo>
                <a:lnTo>
                  <a:pt x="0" y="71374"/>
                </a:lnTo>
                <a:lnTo>
                  <a:pt x="0" y="178562"/>
                </a:lnTo>
                <a:lnTo>
                  <a:pt x="8425" y="220277"/>
                </a:lnTo>
                <a:lnTo>
                  <a:pt x="31400" y="254349"/>
                </a:lnTo>
                <a:lnTo>
                  <a:pt x="65472" y="277324"/>
                </a:lnTo>
                <a:lnTo>
                  <a:pt x="107188" y="285750"/>
                </a:lnTo>
                <a:lnTo>
                  <a:pt x="142875" y="285750"/>
                </a:lnTo>
                <a:lnTo>
                  <a:pt x="184590" y="277324"/>
                </a:lnTo>
                <a:lnTo>
                  <a:pt x="218662" y="254349"/>
                </a:lnTo>
                <a:lnTo>
                  <a:pt x="241637" y="220277"/>
                </a:lnTo>
                <a:lnTo>
                  <a:pt x="242854" y="214249"/>
                </a:lnTo>
                <a:lnTo>
                  <a:pt x="107188" y="214249"/>
                </a:lnTo>
                <a:lnTo>
                  <a:pt x="93233" y="211458"/>
                </a:lnTo>
                <a:lnTo>
                  <a:pt x="81851" y="203835"/>
                </a:lnTo>
                <a:lnTo>
                  <a:pt x="74183" y="192496"/>
                </a:lnTo>
                <a:lnTo>
                  <a:pt x="71374" y="178562"/>
                </a:lnTo>
                <a:lnTo>
                  <a:pt x="71500" y="71374"/>
                </a:lnTo>
                <a:close/>
              </a:path>
              <a:path w="285750" h="285750">
                <a:moveTo>
                  <a:pt x="250063" y="71374"/>
                </a:moveTo>
                <a:lnTo>
                  <a:pt x="178561" y="71374"/>
                </a:lnTo>
                <a:lnTo>
                  <a:pt x="178561" y="178562"/>
                </a:lnTo>
                <a:lnTo>
                  <a:pt x="175754" y="192496"/>
                </a:lnTo>
                <a:lnTo>
                  <a:pt x="168100" y="203835"/>
                </a:lnTo>
                <a:lnTo>
                  <a:pt x="156755" y="211458"/>
                </a:lnTo>
                <a:lnTo>
                  <a:pt x="142875" y="214249"/>
                </a:lnTo>
                <a:lnTo>
                  <a:pt x="242854" y="214249"/>
                </a:lnTo>
                <a:lnTo>
                  <a:pt x="250063" y="178562"/>
                </a:lnTo>
                <a:lnTo>
                  <a:pt x="250063" y="71374"/>
                </a:lnTo>
                <a:close/>
              </a:path>
              <a:path w="285750" h="285750">
                <a:moveTo>
                  <a:pt x="214375" y="0"/>
                </a:moveTo>
                <a:lnTo>
                  <a:pt x="142875" y="71374"/>
                </a:lnTo>
                <a:lnTo>
                  <a:pt x="285750" y="71374"/>
                </a:lnTo>
                <a:lnTo>
                  <a:pt x="214375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429625" y="38576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71374"/>
                </a:moveTo>
                <a:lnTo>
                  <a:pt x="250063" y="71374"/>
                </a:lnTo>
                <a:lnTo>
                  <a:pt x="250063" y="178562"/>
                </a:lnTo>
                <a:lnTo>
                  <a:pt x="241637" y="220277"/>
                </a:lnTo>
                <a:lnTo>
                  <a:pt x="218662" y="254349"/>
                </a:lnTo>
                <a:lnTo>
                  <a:pt x="184590" y="277324"/>
                </a:lnTo>
                <a:lnTo>
                  <a:pt x="142875" y="285750"/>
                </a:lnTo>
                <a:lnTo>
                  <a:pt x="107188" y="285750"/>
                </a:lnTo>
                <a:lnTo>
                  <a:pt x="65472" y="277324"/>
                </a:lnTo>
                <a:lnTo>
                  <a:pt x="31400" y="254349"/>
                </a:lnTo>
                <a:lnTo>
                  <a:pt x="8425" y="220277"/>
                </a:lnTo>
                <a:lnTo>
                  <a:pt x="0" y="178562"/>
                </a:lnTo>
                <a:lnTo>
                  <a:pt x="0" y="71374"/>
                </a:lnTo>
                <a:lnTo>
                  <a:pt x="71500" y="71374"/>
                </a:lnTo>
                <a:lnTo>
                  <a:pt x="71500" y="178562"/>
                </a:lnTo>
                <a:lnTo>
                  <a:pt x="74291" y="192496"/>
                </a:lnTo>
                <a:lnTo>
                  <a:pt x="81914" y="203834"/>
                </a:lnTo>
                <a:lnTo>
                  <a:pt x="93253" y="211458"/>
                </a:lnTo>
                <a:lnTo>
                  <a:pt x="107188" y="214249"/>
                </a:lnTo>
                <a:lnTo>
                  <a:pt x="142875" y="214249"/>
                </a:lnTo>
                <a:lnTo>
                  <a:pt x="156755" y="211458"/>
                </a:lnTo>
                <a:lnTo>
                  <a:pt x="168100" y="203835"/>
                </a:lnTo>
                <a:lnTo>
                  <a:pt x="175754" y="192496"/>
                </a:lnTo>
                <a:lnTo>
                  <a:pt x="178561" y="178562"/>
                </a:lnTo>
                <a:lnTo>
                  <a:pt x="178561" y="71374"/>
                </a:lnTo>
                <a:lnTo>
                  <a:pt x="142875" y="71374"/>
                </a:lnTo>
                <a:lnTo>
                  <a:pt x="214375" y="0"/>
                </a:lnTo>
                <a:lnTo>
                  <a:pt x="285750" y="71374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82000" y="3810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13385"/>
            <a:ext cx="45472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k =</a:t>
            </a:r>
            <a:r>
              <a:rPr dirty="0" sz="36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FF"/>
                </a:solidFill>
                <a:latin typeface="Times New Roman"/>
                <a:cs typeface="Times New Roman"/>
              </a:rPr>
              <a:t>minimum(closedge)</a:t>
            </a:r>
            <a:r>
              <a:rPr dirty="0" sz="3600" spc="-5">
                <a:solidFill>
                  <a:srgbClr val="333333"/>
                </a:solidFill>
                <a:latin typeface="Times New Roman"/>
                <a:cs typeface="Times New Roman"/>
              </a:rPr>
              <a:t>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031" y="830986"/>
            <a:ext cx="8956675" cy="515747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algn="ctr" marL="868044">
              <a:lnSpc>
                <a:spcPct val="100000"/>
              </a:lnSpc>
              <a:spcBef>
                <a:spcPts val="1440"/>
              </a:spcBef>
            </a:pPr>
            <a:r>
              <a:rPr dirty="0" sz="3200" spc="-5">
                <a:solidFill>
                  <a:srgbClr val="000082"/>
                </a:solidFill>
                <a:latin typeface="Times New Roman"/>
                <a:cs typeface="Times New Roman"/>
              </a:rPr>
              <a:t>// 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求出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加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入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生成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树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的下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一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个顶点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(k)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50"/>
              </a:spcBef>
            </a:pPr>
            <a:r>
              <a:rPr dirty="0" sz="3200" b="1">
                <a:solidFill>
                  <a:srgbClr val="000082"/>
                </a:solidFill>
                <a:latin typeface="Times New Roman"/>
                <a:cs typeface="Times New Roman"/>
              </a:rPr>
              <a:t>printf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(closedge[k].adjvex,</a:t>
            </a:r>
            <a:r>
              <a:rPr dirty="0" sz="3200" spc="-5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G.vexs[k]);</a:t>
            </a:r>
            <a:endParaRPr sz="3200">
              <a:latin typeface="Times New Roman"/>
              <a:cs typeface="Times New Roman"/>
            </a:endParaRPr>
          </a:p>
          <a:p>
            <a:pPr marL="12700" marR="1249045" indent="1828800">
              <a:lnSpc>
                <a:spcPct val="120400"/>
              </a:lnSpc>
              <a:spcBef>
                <a:spcPts val="125"/>
              </a:spcBef>
              <a:tabLst>
                <a:tab pos="4430395" algn="l"/>
              </a:tabLst>
            </a:pPr>
            <a:r>
              <a:rPr dirty="0" sz="3200" spc="-5">
                <a:solidFill>
                  <a:srgbClr val="000082"/>
                </a:solidFill>
                <a:latin typeface="Times New Roman"/>
                <a:cs typeface="Times New Roman"/>
              </a:rPr>
              <a:t>// 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输出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生成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树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上一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条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边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closedge[k].lowcost</a:t>
            </a:r>
            <a:r>
              <a:rPr dirty="0" sz="3200" spc="-3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=</a:t>
            </a:r>
            <a:r>
              <a:rPr dirty="0" sz="3200" spc="-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82"/>
                </a:solidFill>
                <a:latin typeface="Times New Roman"/>
                <a:cs typeface="Times New Roman"/>
              </a:rPr>
              <a:t>0;	</a:t>
            </a:r>
            <a:r>
              <a:rPr dirty="0" sz="3200" spc="-10">
                <a:solidFill>
                  <a:srgbClr val="000082"/>
                </a:solidFill>
                <a:latin typeface="Times New Roman"/>
                <a:cs typeface="Times New Roman"/>
              </a:rPr>
              <a:t>//</a:t>
            </a:r>
            <a:r>
              <a:rPr dirty="0" sz="3200" spc="-4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000082"/>
                </a:solidFill>
                <a:latin typeface="SimSun"/>
                <a:cs typeface="SimSun"/>
              </a:rPr>
              <a:t>第</a:t>
            </a:r>
            <a:r>
              <a:rPr dirty="0" sz="3200" spc="5">
                <a:solidFill>
                  <a:srgbClr val="000082"/>
                </a:solidFill>
                <a:latin typeface="Times New Roman"/>
                <a:cs typeface="Times New Roman"/>
              </a:rPr>
              <a:t>k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顶点并入</a:t>
            </a:r>
            <a:r>
              <a:rPr dirty="0" sz="3200" spc="-10">
                <a:solidFill>
                  <a:srgbClr val="000082"/>
                </a:solidFill>
                <a:latin typeface="Times New Roman"/>
                <a:cs typeface="Times New Roman"/>
              </a:rPr>
              <a:t>U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集 </a:t>
            </a: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for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(j=0; j&lt;G.vexnum;</a:t>
            </a:r>
            <a:r>
              <a:rPr dirty="0" sz="3600" spc="-2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++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j)</a:t>
            </a:r>
            <a:endParaRPr sz="3600">
              <a:latin typeface="Times New Roman"/>
              <a:cs typeface="Times New Roman"/>
            </a:endParaRPr>
          </a:p>
          <a:p>
            <a:pPr marL="838835">
              <a:lnSpc>
                <a:spcPct val="100000"/>
              </a:lnSpc>
              <a:spcBef>
                <a:spcPts val="865"/>
              </a:spcBef>
            </a:pP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//</a:t>
            </a:r>
            <a:r>
              <a:rPr dirty="0" sz="3200" spc="5">
                <a:solidFill>
                  <a:srgbClr val="000082"/>
                </a:solidFill>
                <a:latin typeface="SimSun"/>
                <a:cs typeface="SimSun"/>
              </a:rPr>
              <a:t>修改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其它顶点</a:t>
            </a:r>
            <a:r>
              <a:rPr dirty="0" sz="3200" spc="-15">
                <a:solidFill>
                  <a:srgbClr val="000082"/>
                </a:solidFill>
                <a:latin typeface="SimSun"/>
                <a:cs typeface="SimSun"/>
              </a:rPr>
              <a:t>的</a:t>
            </a:r>
            <a:r>
              <a:rPr dirty="0" sz="3200">
                <a:solidFill>
                  <a:srgbClr val="000082"/>
                </a:solidFill>
                <a:latin typeface="SimSun"/>
                <a:cs typeface="SimSun"/>
              </a:rPr>
              <a:t>最小边</a:t>
            </a:r>
            <a:endParaRPr sz="3200">
              <a:latin typeface="SimSun"/>
              <a:cs typeface="SimSun"/>
            </a:endParaRPr>
          </a:p>
          <a:p>
            <a:pPr marL="495300" marR="5080" indent="-228600">
              <a:lnSpc>
                <a:spcPct val="120000"/>
              </a:lnSpc>
              <a:spcBef>
                <a:spcPts val="5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if </a:t>
            </a: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(G.arcs[k][j].adj 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&lt; closedge[j].lowcost)  closedge[j] = </a:t>
            </a: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{ G.vexs[k], G.arcs[k][j].adj</a:t>
            </a:r>
            <a:r>
              <a:rPr dirty="0" sz="3600" spc="-30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};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0600" y="6324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154813" y="333375"/>
                </a:lnTo>
                <a:lnTo>
                  <a:pt x="113097" y="324953"/>
                </a:lnTo>
                <a:lnTo>
                  <a:pt x="79025" y="301988"/>
                </a:lnTo>
                <a:lnTo>
                  <a:pt x="56050" y="267929"/>
                </a:lnTo>
                <a:lnTo>
                  <a:pt x="47625" y="226225"/>
                </a:lnTo>
                <a:lnTo>
                  <a:pt x="47625" y="119062"/>
                </a:lnTo>
                <a:lnTo>
                  <a:pt x="190500" y="119062"/>
                </a:lnTo>
                <a:lnTo>
                  <a:pt x="262000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262000" y="47625"/>
                </a:lnTo>
                <a:lnTo>
                  <a:pt x="333375" y="119062"/>
                </a:lnTo>
                <a:lnTo>
                  <a:pt x="297688" y="119062"/>
                </a:lnTo>
                <a:lnTo>
                  <a:pt x="297688" y="226225"/>
                </a:lnTo>
                <a:lnTo>
                  <a:pt x="289262" y="267929"/>
                </a:lnTo>
                <a:lnTo>
                  <a:pt x="266287" y="301988"/>
                </a:lnTo>
                <a:lnTo>
                  <a:pt x="232215" y="324953"/>
                </a:lnTo>
                <a:lnTo>
                  <a:pt x="190500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  <a:path w="381000" h="381000">
                <a:moveTo>
                  <a:pt x="226186" y="119062"/>
                </a:moveTo>
                <a:lnTo>
                  <a:pt x="119125" y="119062"/>
                </a:lnTo>
                <a:lnTo>
                  <a:pt x="118999" y="226225"/>
                </a:lnTo>
                <a:lnTo>
                  <a:pt x="121808" y="240125"/>
                </a:lnTo>
                <a:lnTo>
                  <a:pt x="129476" y="251477"/>
                </a:lnTo>
                <a:lnTo>
                  <a:pt x="140858" y="259130"/>
                </a:lnTo>
                <a:lnTo>
                  <a:pt x="154813" y="261937"/>
                </a:lnTo>
                <a:lnTo>
                  <a:pt x="190500" y="261937"/>
                </a:lnTo>
                <a:lnTo>
                  <a:pt x="204380" y="259130"/>
                </a:lnTo>
                <a:lnTo>
                  <a:pt x="215725" y="251477"/>
                </a:lnTo>
                <a:lnTo>
                  <a:pt x="223379" y="240125"/>
                </a:lnTo>
                <a:lnTo>
                  <a:pt x="226186" y="226225"/>
                </a:lnTo>
                <a:lnTo>
                  <a:pt x="226186" y="119062"/>
                </a:lnTo>
                <a:close/>
              </a:path>
            </a:pathLst>
          </a:custGeom>
          <a:solidFill>
            <a:srgbClr val="BDC1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58225" y="63722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71500" y="71437"/>
                </a:moveTo>
                <a:lnTo>
                  <a:pt x="0" y="71437"/>
                </a:lnTo>
                <a:lnTo>
                  <a:pt x="0" y="178600"/>
                </a:lnTo>
                <a:lnTo>
                  <a:pt x="8425" y="220304"/>
                </a:lnTo>
                <a:lnTo>
                  <a:pt x="31400" y="254363"/>
                </a:lnTo>
                <a:lnTo>
                  <a:pt x="65472" y="277328"/>
                </a:lnTo>
                <a:lnTo>
                  <a:pt x="107188" y="285750"/>
                </a:lnTo>
                <a:lnTo>
                  <a:pt x="142875" y="285750"/>
                </a:lnTo>
                <a:lnTo>
                  <a:pt x="184590" y="277328"/>
                </a:lnTo>
                <a:lnTo>
                  <a:pt x="218662" y="254363"/>
                </a:lnTo>
                <a:lnTo>
                  <a:pt x="241637" y="220304"/>
                </a:lnTo>
                <a:lnTo>
                  <a:pt x="242847" y="214312"/>
                </a:lnTo>
                <a:lnTo>
                  <a:pt x="107188" y="214312"/>
                </a:lnTo>
                <a:lnTo>
                  <a:pt x="93233" y="211505"/>
                </a:lnTo>
                <a:lnTo>
                  <a:pt x="81851" y="203852"/>
                </a:lnTo>
                <a:lnTo>
                  <a:pt x="74183" y="192500"/>
                </a:lnTo>
                <a:lnTo>
                  <a:pt x="71374" y="178600"/>
                </a:lnTo>
                <a:lnTo>
                  <a:pt x="71500" y="71437"/>
                </a:lnTo>
                <a:close/>
              </a:path>
              <a:path w="285750" h="285750">
                <a:moveTo>
                  <a:pt x="250063" y="71437"/>
                </a:moveTo>
                <a:lnTo>
                  <a:pt x="178561" y="71437"/>
                </a:lnTo>
                <a:lnTo>
                  <a:pt x="178561" y="178600"/>
                </a:lnTo>
                <a:lnTo>
                  <a:pt x="175754" y="192500"/>
                </a:lnTo>
                <a:lnTo>
                  <a:pt x="168100" y="203852"/>
                </a:lnTo>
                <a:lnTo>
                  <a:pt x="156755" y="211505"/>
                </a:lnTo>
                <a:lnTo>
                  <a:pt x="142875" y="214312"/>
                </a:lnTo>
                <a:lnTo>
                  <a:pt x="242847" y="214312"/>
                </a:lnTo>
                <a:lnTo>
                  <a:pt x="250063" y="178600"/>
                </a:lnTo>
                <a:lnTo>
                  <a:pt x="250063" y="71437"/>
                </a:lnTo>
                <a:close/>
              </a:path>
              <a:path w="285750" h="285750">
                <a:moveTo>
                  <a:pt x="214375" y="0"/>
                </a:moveTo>
                <a:lnTo>
                  <a:pt x="142875" y="71437"/>
                </a:lnTo>
                <a:lnTo>
                  <a:pt x="285750" y="71437"/>
                </a:lnTo>
                <a:lnTo>
                  <a:pt x="214375" y="0"/>
                </a:lnTo>
                <a:close/>
              </a:path>
            </a:pathLst>
          </a:custGeom>
          <a:solidFill>
            <a:srgbClr val="717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58225" y="63722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71437"/>
                </a:moveTo>
                <a:lnTo>
                  <a:pt x="250063" y="71437"/>
                </a:lnTo>
                <a:lnTo>
                  <a:pt x="250063" y="178600"/>
                </a:lnTo>
                <a:lnTo>
                  <a:pt x="241637" y="220304"/>
                </a:lnTo>
                <a:lnTo>
                  <a:pt x="218662" y="254363"/>
                </a:lnTo>
                <a:lnTo>
                  <a:pt x="184590" y="277328"/>
                </a:lnTo>
                <a:lnTo>
                  <a:pt x="142875" y="285750"/>
                </a:lnTo>
                <a:lnTo>
                  <a:pt x="107188" y="285750"/>
                </a:lnTo>
                <a:lnTo>
                  <a:pt x="65472" y="277328"/>
                </a:lnTo>
                <a:lnTo>
                  <a:pt x="31400" y="254363"/>
                </a:lnTo>
                <a:lnTo>
                  <a:pt x="8425" y="220304"/>
                </a:lnTo>
                <a:lnTo>
                  <a:pt x="0" y="178600"/>
                </a:lnTo>
                <a:lnTo>
                  <a:pt x="0" y="71437"/>
                </a:lnTo>
                <a:lnTo>
                  <a:pt x="71500" y="71437"/>
                </a:lnTo>
                <a:lnTo>
                  <a:pt x="71500" y="178600"/>
                </a:lnTo>
                <a:lnTo>
                  <a:pt x="74291" y="192500"/>
                </a:lnTo>
                <a:lnTo>
                  <a:pt x="81914" y="203852"/>
                </a:lnTo>
                <a:lnTo>
                  <a:pt x="93253" y="211505"/>
                </a:lnTo>
                <a:lnTo>
                  <a:pt x="107188" y="214312"/>
                </a:lnTo>
                <a:lnTo>
                  <a:pt x="142875" y="214312"/>
                </a:lnTo>
                <a:lnTo>
                  <a:pt x="156755" y="211505"/>
                </a:lnTo>
                <a:lnTo>
                  <a:pt x="168100" y="203852"/>
                </a:lnTo>
                <a:lnTo>
                  <a:pt x="175754" y="192500"/>
                </a:lnTo>
                <a:lnTo>
                  <a:pt x="178561" y="178600"/>
                </a:lnTo>
                <a:lnTo>
                  <a:pt x="178561" y="71437"/>
                </a:lnTo>
                <a:lnTo>
                  <a:pt x="142875" y="71437"/>
                </a:lnTo>
                <a:lnTo>
                  <a:pt x="214375" y="0"/>
                </a:lnTo>
                <a:lnTo>
                  <a:pt x="285750" y="71437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10600" y="6324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20841"/>
            <a:ext cx="8637270" cy="5339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306705">
              <a:lnSpc>
                <a:spcPct val="125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000082"/>
                </a:solidFill>
                <a:latin typeface="Microsoft YaHei"/>
                <a:cs typeface="Microsoft YaHei"/>
              </a:rPr>
              <a:t>考虑问题的出发</a:t>
            </a:r>
            <a:r>
              <a:rPr dirty="0" sz="3600" b="1">
                <a:solidFill>
                  <a:srgbClr val="000082"/>
                </a:solidFill>
                <a:latin typeface="Microsoft YaHei"/>
                <a:cs typeface="Microsoft YaHei"/>
              </a:rPr>
              <a:t>点</a:t>
            </a: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:</a:t>
            </a:r>
            <a:r>
              <a:rPr dirty="0" sz="3600" spc="-40" b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为使生成树</a:t>
            </a:r>
            <a:r>
              <a:rPr dirty="0" sz="3600" spc="-10">
                <a:solidFill>
                  <a:srgbClr val="000082"/>
                </a:solidFill>
                <a:latin typeface="SimSun"/>
                <a:cs typeface="SimSun"/>
              </a:rPr>
              <a:t>上</a:t>
            </a:r>
            <a:r>
              <a:rPr dirty="0" sz="3600">
                <a:solidFill>
                  <a:srgbClr val="3333FF"/>
                </a:solidFill>
                <a:latin typeface="SimSun"/>
                <a:cs typeface="SimSun"/>
              </a:rPr>
              <a:t>边的权 </a:t>
            </a:r>
            <a:r>
              <a:rPr dirty="0" sz="3600">
                <a:solidFill>
                  <a:srgbClr val="3333FF"/>
                </a:solidFill>
                <a:latin typeface="SimSun"/>
                <a:cs typeface="SimSun"/>
              </a:rPr>
              <a:t>值之和达到最</a:t>
            </a:r>
            <a:r>
              <a:rPr dirty="0" sz="3600" spc="-15">
                <a:solidFill>
                  <a:srgbClr val="3333FF"/>
                </a:solidFill>
                <a:latin typeface="SimSun"/>
                <a:cs typeface="SimSun"/>
              </a:rPr>
              <a:t>小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，则应使生成树中每一条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边的权值尽可能地小。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dirty="0" sz="3600" spc="10" b="1">
                <a:solidFill>
                  <a:srgbClr val="000082"/>
                </a:solidFill>
                <a:latin typeface="Microsoft YaHei"/>
                <a:cs typeface="Microsoft YaHei"/>
              </a:rPr>
              <a:t>具体做法</a:t>
            </a: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:</a:t>
            </a:r>
            <a:r>
              <a:rPr dirty="0" sz="3600" spc="-30" b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先构造一个只含</a:t>
            </a:r>
            <a:r>
              <a:rPr dirty="0" sz="3600" spc="-919">
                <a:solidFill>
                  <a:srgbClr val="000082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n</a:t>
            </a:r>
            <a:r>
              <a:rPr dirty="0" sz="3600" spc="-2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个顶点的子图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SG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，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然后从权值最小的边开始，若它的添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加不使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SG</a:t>
            </a:r>
            <a:r>
              <a:rPr dirty="0" sz="3600" spc="-2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中产生回路，则在</a:t>
            </a:r>
            <a:r>
              <a:rPr dirty="0" sz="3600" spc="-910">
                <a:solidFill>
                  <a:srgbClr val="000082"/>
                </a:solidFill>
                <a:latin typeface="SimSun"/>
                <a:cs typeface="SimSun"/>
              </a:rPr>
              <a:t>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SG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上加上这 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条边，如此重复，直至加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上</a:t>
            </a:r>
            <a:r>
              <a:rPr dirty="0" sz="3600" spc="-925">
                <a:solidFill>
                  <a:srgbClr val="000082"/>
                </a:solidFill>
                <a:latin typeface="SimSun"/>
                <a:cs typeface="SimSun"/>
              </a:rPr>
              <a:t>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n-1</a:t>
            </a:r>
            <a:r>
              <a:rPr dirty="0" sz="3600" spc="-2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条边为止。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74701"/>
            <a:ext cx="66452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克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鲁斯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卡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尔算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法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的基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本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思想</a:t>
            </a:r>
            <a:r>
              <a:rPr dirty="0" sz="4000" spc="-5" b="1">
                <a:solidFill>
                  <a:srgbClr val="800000"/>
                </a:solidFill>
                <a:latin typeface="Microsoft YaHei"/>
                <a:cs typeface="Microsoft YaHei"/>
              </a:rPr>
              <a:t>：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401" y="991797"/>
            <a:ext cx="226365" cy="2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401" y="3506397"/>
            <a:ext cx="226365" cy="2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15701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12"/>
                </a:lnTo>
                <a:lnTo>
                  <a:pt x="16682" y="359719"/>
                </a:lnTo>
                <a:lnTo>
                  <a:pt x="36406" y="401263"/>
                </a:lnTo>
                <a:lnTo>
                  <a:pt x="62716" y="438489"/>
                </a:lnTo>
                <a:lnTo>
                  <a:pt x="94858" y="470642"/>
                </a:lnTo>
                <a:lnTo>
                  <a:pt x="132080" y="496965"/>
                </a:lnTo>
                <a:lnTo>
                  <a:pt x="173629" y="516702"/>
                </a:lnTo>
                <a:lnTo>
                  <a:pt x="218753" y="529099"/>
                </a:lnTo>
                <a:lnTo>
                  <a:pt x="266700" y="533400"/>
                </a:lnTo>
                <a:lnTo>
                  <a:pt x="314646" y="529099"/>
                </a:lnTo>
                <a:lnTo>
                  <a:pt x="359770" y="516702"/>
                </a:lnTo>
                <a:lnTo>
                  <a:pt x="401319" y="496965"/>
                </a:lnTo>
                <a:lnTo>
                  <a:pt x="438541" y="470642"/>
                </a:lnTo>
                <a:lnTo>
                  <a:pt x="470683" y="438489"/>
                </a:lnTo>
                <a:lnTo>
                  <a:pt x="496993" y="401263"/>
                </a:lnTo>
                <a:lnTo>
                  <a:pt x="516717" y="359719"/>
                </a:lnTo>
                <a:lnTo>
                  <a:pt x="529103" y="314612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14600" y="15701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19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34000" y="15701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12"/>
                </a:lnTo>
                <a:lnTo>
                  <a:pt x="16682" y="359719"/>
                </a:lnTo>
                <a:lnTo>
                  <a:pt x="36406" y="401263"/>
                </a:lnTo>
                <a:lnTo>
                  <a:pt x="62716" y="438489"/>
                </a:lnTo>
                <a:lnTo>
                  <a:pt x="94858" y="470642"/>
                </a:lnTo>
                <a:lnTo>
                  <a:pt x="132080" y="496965"/>
                </a:lnTo>
                <a:lnTo>
                  <a:pt x="173629" y="516702"/>
                </a:lnTo>
                <a:lnTo>
                  <a:pt x="218753" y="529099"/>
                </a:lnTo>
                <a:lnTo>
                  <a:pt x="266700" y="533400"/>
                </a:lnTo>
                <a:lnTo>
                  <a:pt x="314646" y="529099"/>
                </a:lnTo>
                <a:lnTo>
                  <a:pt x="359770" y="516702"/>
                </a:lnTo>
                <a:lnTo>
                  <a:pt x="401320" y="496965"/>
                </a:lnTo>
                <a:lnTo>
                  <a:pt x="438541" y="470642"/>
                </a:lnTo>
                <a:lnTo>
                  <a:pt x="470683" y="438489"/>
                </a:lnTo>
                <a:lnTo>
                  <a:pt x="496993" y="401263"/>
                </a:lnTo>
                <a:lnTo>
                  <a:pt x="516717" y="359719"/>
                </a:lnTo>
                <a:lnTo>
                  <a:pt x="529103" y="314612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34000" y="15701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20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86600" y="2408173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300"/>
                </a:lnTo>
                <a:lnTo>
                  <a:pt x="173629" y="16697"/>
                </a:lnTo>
                <a:lnTo>
                  <a:pt x="132079" y="36434"/>
                </a:lnTo>
                <a:lnTo>
                  <a:pt x="94858" y="62757"/>
                </a:lnTo>
                <a:lnTo>
                  <a:pt x="62716" y="94910"/>
                </a:lnTo>
                <a:lnTo>
                  <a:pt x="36406" y="132136"/>
                </a:lnTo>
                <a:lnTo>
                  <a:pt x="16682" y="173680"/>
                </a:lnTo>
                <a:lnTo>
                  <a:pt x="4296" y="218787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79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87"/>
                </a:lnTo>
                <a:lnTo>
                  <a:pt x="516717" y="173680"/>
                </a:lnTo>
                <a:lnTo>
                  <a:pt x="496993" y="132136"/>
                </a:lnTo>
                <a:lnTo>
                  <a:pt x="470683" y="94910"/>
                </a:lnTo>
                <a:lnTo>
                  <a:pt x="438541" y="62757"/>
                </a:lnTo>
                <a:lnTo>
                  <a:pt x="401320" y="36434"/>
                </a:lnTo>
                <a:lnTo>
                  <a:pt x="359770" y="16697"/>
                </a:lnTo>
                <a:lnTo>
                  <a:pt x="314646" y="4300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86600" y="2408173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79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20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62600" y="40847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12"/>
                </a:lnTo>
                <a:lnTo>
                  <a:pt x="16682" y="359719"/>
                </a:lnTo>
                <a:lnTo>
                  <a:pt x="36406" y="401263"/>
                </a:lnTo>
                <a:lnTo>
                  <a:pt x="62716" y="438489"/>
                </a:lnTo>
                <a:lnTo>
                  <a:pt x="94858" y="470642"/>
                </a:lnTo>
                <a:lnTo>
                  <a:pt x="132080" y="496965"/>
                </a:lnTo>
                <a:lnTo>
                  <a:pt x="173629" y="516702"/>
                </a:lnTo>
                <a:lnTo>
                  <a:pt x="218753" y="529099"/>
                </a:lnTo>
                <a:lnTo>
                  <a:pt x="266700" y="533400"/>
                </a:lnTo>
                <a:lnTo>
                  <a:pt x="314646" y="529099"/>
                </a:lnTo>
                <a:lnTo>
                  <a:pt x="359770" y="516702"/>
                </a:lnTo>
                <a:lnTo>
                  <a:pt x="401319" y="496965"/>
                </a:lnTo>
                <a:lnTo>
                  <a:pt x="438541" y="470642"/>
                </a:lnTo>
                <a:lnTo>
                  <a:pt x="470683" y="438489"/>
                </a:lnTo>
                <a:lnTo>
                  <a:pt x="496993" y="401263"/>
                </a:lnTo>
                <a:lnTo>
                  <a:pt x="516717" y="359719"/>
                </a:lnTo>
                <a:lnTo>
                  <a:pt x="529103" y="314612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62600" y="40847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20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86200" y="31703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12"/>
                </a:lnTo>
                <a:lnTo>
                  <a:pt x="16682" y="359719"/>
                </a:lnTo>
                <a:lnTo>
                  <a:pt x="36406" y="401263"/>
                </a:lnTo>
                <a:lnTo>
                  <a:pt x="62716" y="438489"/>
                </a:lnTo>
                <a:lnTo>
                  <a:pt x="94858" y="470642"/>
                </a:lnTo>
                <a:lnTo>
                  <a:pt x="132080" y="496965"/>
                </a:lnTo>
                <a:lnTo>
                  <a:pt x="173629" y="516702"/>
                </a:lnTo>
                <a:lnTo>
                  <a:pt x="218753" y="529099"/>
                </a:lnTo>
                <a:lnTo>
                  <a:pt x="266700" y="533400"/>
                </a:lnTo>
                <a:lnTo>
                  <a:pt x="314646" y="529099"/>
                </a:lnTo>
                <a:lnTo>
                  <a:pt x="359770" y="516702"/>
                </a:lnTo>
                <a:lnTo>
                  <a:pt x="401320" y="496965"/>
                </a:lnTo>
                <a:lnTo>
                  <a:pt x="438541" y="470642"/>
                </a:lnTo>
                <a:lnTo>
                  <a:pt x="470683" y="438489"/>
                </a:lnTo>
                <a:lnTo>
                  <a:pt x="496993" y="401263"/>
                </a:lnTo>
                <a:lnTo>
                  <a:pt x="516717" y="359719"/>
                </a:lnTo>
                <a:lnTo>
                  <a:pt x="529103" y="314612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86200" y="31703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20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05000" y="40847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12"/>
                </a:lnTo>
                <a:lnTo>
                  <a:pt x="16682" y="359719"/>
                </a:lnTo>
                <a:lnTo>
                  <a:pt x="36406" y="401263"/>
                </a:lnTo>
                <a:lnTo>
                  <a:pt x="62716" y="438489"/>
                </a:lnTo>
                <a:lnTo>
                  <a:pt x="94858" y="470642"/>
                </a:lnTo>
                <a:lnTo>
                  <a:pt x="132080" y="496965"/>
                </a:lnTo>
                <a:lnTo>
                  <a:pt x="173629" y="516702"/>
                </a:lnTo>
                <a:lnTo>
                  <a:pt x="218753" y="529099"/>
                </a:lnTo>
                <a:lnTo>
                  <a:pt x="266700" y="533400"/>
                </a:lnTo>
                <a:lnTo>
                  <a:pt x="314646" y="529099"/>
                </a:lnTo>
                <a:lnTo>
                  <a:pt x="359770" y="516702"/>
                </a:lnTo>
                <a:lnTo>
                  <a:pt x="401319" y="496965"/>
                </a:lnTo>
                <a:lnTo>
                  <a:pt x="438541" y="470642"/>
                </a:lnTo>
                <a:lnTo>
                  <a:pt x="470683" y="438489"/>
                </a:lnTo>
                <a:lnTo>
                  <a:pt x="496993" y="401263"/>
                </a:lnTo>
                <a:lnTo>
                  <a:pt x="516717" y="359719"/>
                </a:lnTo>
                <a:lnTo>
                  <a:pt x="529103" y="314612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5000" y="40847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19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91000" y="52277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20"/>
                </a:lnTo>
                <a:lnTo>
                  <a:pt x="16682" y="359726"/>
                </a:lnTo>
                <a:lnTo>
                  <a:pt x="36406" y="401264"/>
                </a:lnTo>
                <a:lnTo>
                  <a:pt x="62716" y="438478"/>
                </a:lnTo>
                <a:lnTo>
                  <a:pt x="94858" y="470617"/>
                </a:lnTo>
                <a:lnTo>
                  <a:pt x="132080" y="496926"/>
                </a:lnTo>
                <a:lnTo>
                  <a:pt x="173629" y="516651"/>
                </a:lnTo>
                <a:lnTo>
                  <a:pt x="218753" y="529039"/>
                </a:lnTo>
                <a:lnTo>
                  <a:pt x="266700" y="533336"/>
                </a:lnTo>
                <a:lnTo>
                  <a:pt x="314646" y="529039"/>
                </a:lnTo>
                <a:lnTo>
                  <a:pt x="359770" y="516651"/>
                </a:lnTo>
                <a:lnTo>
                  <a:pt x="401320" y="496926"/>
                </a:lnTo>
                <a:lnTo>
                  <a:pt x="438541" y="470617"/>
                </a:lnTo>
                <a:lnTo>
                  <a:pt x="470683" y="438478"/>
                </a:lnTo>
                <a:lnTo>
                  <a:pt x="496993" y="401264"/>
                </a:lnTo>
                <a:lnTo>
                  <a:pt x="516717" y="359726"/>
                </a:lnTo>
                <a:lnTo>
                  <a:pt x="529103" y="314620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91000" y="52277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20"/>
                </a:lnTo>
                <a:lnTo>
                  <a:pt x="516717" y="359726"/>
                </a:lnTo>
                <a:lnTo>
                  <a:pt x="496993" y="401264"/>
                </a:lnTo>
                <a:lnTo>
                  <a:pt x="470683" y="438478"/>
                </a:lnTo>
                <a:lnTo>
                  <a:pt x="438541" y="470617"/>
                </a:lnTo>
                <a:lnTo>
                  <a:pt x="401320" y="496926"/>
                </a:lnTo>
                <a:lnTo>
                  <a:pt x="359770" y="516651"/>
                </a:lnTo>
                <a:lnTo>
                  <a:pt x="314646" y="529039"/>
                </a:lnTo>
                <a:lnTo>
                  <a:pt x="266700" y="533336"/>
                </a:lnTo>
                <a:lnTo>
                  <a:pt x="218753" y="529039"/>
                </a:lnTo>
                <a:lnTo>
                  <a:pt x="173629" y="516651"/>
                </a:lnTo>
                <a:lnTo>
                  <a:pt x="132080" y="496926"/>
                </a:lnTo>
                <a:lnTo>
                  <a:pt x="94858" y="470617"/>
                </a:lnTo>
                <a:lnTo>
                  <a:pt x="62716" y="438478"/>
                </a:lnTo>
                <a:lnTo>
                  <a:pt x="36406" y="401264"/>
                </a:lnTo>
                <a:lnTo>
                  <a:pt x="16682" y="359726"/>
                </a:lnTo>
                <a:lnTo>
                  <a:pt x="4296" y="314620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71800" y="2027301"/>
            <a:ext cx="990600" cy="1219200"/>
          </a:xfrm>
          <a:custGeom>
            <a:avLst/>
            <a:gdLst/>
            <a:ahLst/>
            <a:cxnLst/>
            <a:rect l="l" t="t" r="r" b="b"/>
            <a:pathLst>
              <a:path w="990600" h="1219200">
                <a:moveTo>
                  <a:pt x="0" y="0"/>
                </a:moveTo>
                <a:lnTo>
                  <a:pt x="990600" y="12192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43400" y="2027301"/>
            <a:ext cx="1066800" cy="1219200"/>
          </a:xfrm>
          <a:custGeom>
            <a:avLst/>
            <a:gdLst/>
            <a:ahLst/>
            <a:cxnLst/>
            <a:rect l="l" t="t" r="r" b="b"/>
            <a:pathLst>
              <a:path w="1066800" h="1219200">
                <a:moveTo>
                  <a:pt x="1066800" y="0"/>
                </a:moveTo>
                <a:lnTo>
                  <a:pt x="0" y="12192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09800" y="2027301"/>
            <a:ext cx="457200" cy="2057400"/>
          </a:xfrm>
          <a:custGeom>
            <a:avLst/>
            <a:gdLst/>
            <a:ahLst/>
            <a:cxnLst/>
            <a:rect l="l" t="t" r="r" b="b"/>
            <a:pathLst>
              <a:path w="457200" h="2057400">
                <a:moveTo>
                  <a:pt x="457200" y="0"/>
                </a:moveTo>
                <a:lnTo>
                  <a:pt x="0" y="2057273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38400" y="3551301"/>
            <a:ext cx="1524000" cy="762000"/>
          </a:xfrm>
          <a:custGeom>
            <a:avLst/>
            <a:gdLst/>
            <a:ahLst/>
            <a:cxnLst/>
            <a:rect l="l" t="t" r="r" b="b"/>
            <a:pathLst>
              <a:path w="1524000" h="762000">
                <a:moveTo>
                  <a:pt x="0" y="762000"/>
                </a:moveTo>
                <a:lnTo>
                  <a:pt x="1524000" y="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19600" y="3551301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6858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67400" y="1874901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0"/>
                </a:moveTo>
                <a:lnTo>
                  <a:pt x="1295400" y="6858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19800" y="2865373"/>
            <a:ext cx="1143000" cy="1371600"/>
          </a:xfrm>
          <a:custGeom>
            <a:avLst/>
            <a:gdLst/>
            <a:ahLst/>
            <a:cxnLst/>
            <a:rect l="l" t="t" r="r" b="b"/>
            <a:pathLst>
              <a:path w="1143000" h="1371600">
                <a:moveTo>
                  <a:pt x="1143000" y="0"/>
                </a:moveTo>
                <a:lnTo>
                  <a:pt x="0" y="13716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38800" y="2103373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0"/>
                </a:moveTo>
                <a:lnTo>
                  <a:pt x="152400" y="19812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4541901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0"/>
                </a:moveTo>
                <a:lnTo>
                  <a:pt x="1828800" y="8382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24400" y="4541901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914400" y="0"/>
                </a:moveTo>
                <a:lnTo>
                  <a:pt x="0" y="838200"/>
                </a:lnTo>
              </a:path>
            </a:pathLst>
          </a:custGeom>
          <a:ln w="28575">
            <a:solidFill>
              <a:srgbClr val="5688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035300" y="4886020"/>
            <a:ext cx="4343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27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14600" y="15701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12"/>
                </a:lnTo>
                <a:lnTo>
                  <a:pt x="16682" y="359719"/>
                </a:lnTo>
                <a:lnTo>
                  <a:pt x="36406" y="401263"/>
                </a:lnTo>
                <a:lnTo>
                  <a:pt x="62716" y="438489"/>
                </a:lnTo>
                <a:lnTo>
                  <a:pt x="94858" y="470642"/>
                </a:lnTo>
                <a:lnTo>
                  <a:pt x="132080" y="496965"/>
                </a:lnTo>
                <a:lnTo>
                  <a:pt x="173629" y="516702"/>
                </a:lnTo>
                <a:lnTo>
                  <a:pt x="218753" y="529099"/>
                </a:lnTo>
                <a:lnTo>
                  <a:pt x="266700" y="533400"/>
                </a:lnTo>
                <a:lnTo>
                  <a:pt x="314646" y="529099"/>
                </a:lnTo>
                <a:lnTo>
                  <a:pt x="359770" y="516702"/>
                </a:lnTo>
                <a:lnTo>
                  <a:pt x="401319" y="496965"/>
                </a:lnTo>
                <a:lnTo>
                  <a:pt x="438541" y="470642"/>
                </a:lnTo>
                <a:lnTo>
                  <a:pt x="470683" y="438489"/>
                </a:lnTo>
                <a:lnTo>
                  <a:pt x="496993" y="401263"/>
                </a:lnTo>
                <a:lnTo>
                  <a:pt x="516717" y="359719"/>
                </a:lnTo>
                <a:lnTo>
                  <a:pt x="529103" y="314612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14600" y="15701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19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71800" y="2027301"/>
            <a:ext cx="990600" cy="1219200"/>
          </a:xfrm>
          <a:custGeom>
            <a:avLst/>
            <a:gdLst/>
            <a:ahLst/>
            <a:cxnLst/>
            <a:rect l="l" t="t" r="r" b="b"/>
            <a:pathLst>
              <a:path w="990600" h="1219200">
                <a:moveTo>
                  <a:pt x="0" y="0"/>
                </a:moveTo>
                <a:lnTo>
                  <a:pt x="990600" y="12192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86200" y="31703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12"/>
                </a:lnTo>
                <a:lnTo>
                  <a:pt x="16682" y="359719"/>
                </a:lnTo>
                <a:lnTo>
                  <a:pt x="36406" y="401263"/>
                </a:lnTo>
                <a:lnTo>
                  <a:pt x="62716" y="438489"/>
                </a:lnTo>
                <a:lnTo>
                  <a:pt x="94858" y="470642"/>
                </a:lnTo>
                <a:lnTo>
                  <a:pt x="132080" y="496965"/>
                </a:lnTo>
                <a:lnTo>
                  <a:pt x="173629" y="516702"/>
                </a:lnTo>
                <a:lnTo>
                  <a:pt x="218753" y="529099"/>
                </a:lnTo>
                <a:lnTo>
                  <a:pt x="266700" y="533400"/>
                </a:lnTo>
                <a:lnTo>
                  <a:pt x="314646" y="529099"/>
                </a:lnTo>
                <a:lnTo>
                  <a:pt x="359770" y="516702"/>
                </a:lnTo>
                <a:lnTo>
                  <a:pt x="401320" y="496965"/>
                </a:lnTo>
                <a:lnTo>
                  <a:pt x="438541" y="470642"/>
                </a:lnTo>
                <a:lnTo>
                  <a:pt x="470683" y="438489"/>
                </a:lnTo>
                <a:lnTo>
                  <a:pt x="496993" y="401263"/>
                </a:lnTo>
                <a:lnTo>
                  <a:pt x="516717" y="359719"/>
                </a:lnTo>
                <a:lnTo>
                  <a:pt x="529103" y="314612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86200" y="31703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20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039361" y="3135325"/>
            <a:ext cx="228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19600" y="3551301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1219200" y="6858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62600" y="40847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12"/>
                </a:lnTo>
                <a:lnTo>
                  <a:pt x="16682" y="359719"/>
                </a:lnTo>
                <a:lnTo>
                  <a:pt x="36406" y="401263"/>
                </a:lnTo>
                <a:lnTo>
                  <a:pt x="62716" y="438489"/>
                </a:lnTo>
                <a:lnTo>
                  <a:pt x="94858" y="470642"/>
                </a:lnTo>
                <a:lnTo>
                  <a:pt x="132080" y="496965"/>
                </a:lnTo>
                <a:lnTo>
                  <a:pt x="173629" y="516702"/>
                </a:lnTo>
                <a:lnTo>
                  <a:pt x="218753" y="529099"/>
                </a:lnTo>
                <a:lnTo>
                  <a:pt x="266700" y="533400"/>
                </a:lnTo>
                <a:lnTo>
                  <a:pt x="314646" y="529099"/>
                </a:lnTo>
                <a:lnTo>
                  <a:pt x="359770" y="516702"/>
                </a:lnTo>
                <a:lnTo>
                  <a:pt x="401319" y="496965"/>
                </a:lnTo>
                <a:lnTo>
                  <a:pt x="438541" y="470642"/>
                </a:lnTo>
                <a:lnTo>
                  <a:pt x="470683" y="438489"/>
                </a:lnTo>
                <a:lnTo>
                  <a:pt x="496993" y="401263"/>
                </a:lnTo>
                <a:lnTo>
                  <a:pt x="516717" y="359719"/>
                </a:lnTo>
                <a:lnTo>
                  <a:pt x="529103" y="314612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62600" y="40847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20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690108" y="4049725"/>
            <a:ext cx="2800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19800" y="2865373"/>
            <a:ext cx="1143000" cy="1371600"/>
          </a:xfrm>
          <a:custGeom>
            <a:avLst/>
            <a:gdLst/>
            <a:ahLst/>
            <a:cxnLst/>
            <a:rect l="l" t="t" r="r" b="b"/>
            <a:pathLst>
              <a:path w="1143000" h="1371600">
                <a:moveTo>
                  <a:pt x="1143000" y="0"/>
                </a:moveTo>
                <a:lnTo>
                  <a:pt x="0" y="13716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86600" y="2408173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300"/>
                </a:lnTo>
                <a:lnTo>
                  <a:pt x="173629" y="16697"/>
                </a:lnTo>
                <a:lnTo>
                  <a:pt x="132079" y="36434"/>
                </a:lnTo>
                <a:lnTo>
                  <a:pt x="94858" y="62757"/>
                </a:lnTo>
                <a:lnTo>
                  <a:pt x="62716" y="94910"/>
                </a:lnTo>
                <a:lnTo>
                  <a:pt x="36406" y="132136"/>
                </a:lnTo>
                <a:lnTo>
                  <a:pt x="16682" y="173680"/>
                </a:lnTo>
                <a:lnTo>
                  <a:pt x="4296" y="218787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79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87"/>
                </a:lnTo>
                <a:lnTo>
                  <a:pt x="516717" y="173680"/>
                </a:lnTo>
                <a:lnTo>
                  <a:pt x="496993" y="132136"/>
                </a:lnTo>
                <a:lnTo>
                  <a:pt x="470683" y="94910"/>
                </a:lnTo>
                <a:lnTo>
                  <a:pt x="438541" y="62757"/>
                </a:lnTo>
                <a:lnTo>
                  <a:pt x="401320" y="36434"/>
                </a:lnTo>
                <a:lnTo>
                  <a:pt x="359770" y="16697"/>
                </a:lnTo>
                <a:lnTo>
                  <a:pt x="314646" y="4300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86600" y="2408173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79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20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240269" y="2373248"/>
            <a:ext cx="228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67400" y="1874901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0"/>
                </a:moveTo>
                <a:lnTo>
                  <a:pt x="1295400" y="6858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34000" y="15701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12"/>
                </a:lnTo>
                <a:lnTo>
                  <a:pt x="16682" y="359719"/>
                </a:lnTo>
                <a:lnTo>
                  <a:pt x="36406" y="401263"/>
                </a:lnTo>
                <a:lnTo>
                  <a:pt x="62716" y="438489"/>
                </a:lnTo>
                <a:lnTo>
                  <a:pt x="94858" y="470642"/>
                </a:lnTo>
                <a:lnTo>
                  <a:pt x="132080" y="496965"/>
                </a:lnTo>
                <a:lnTo>
                  <a:pt x="173629" y="516702"/>
                </a:lnTo>
                <a:lnTo>
                  <a:pt x="218753" y="529099"/>
                </a:lnTo>
                <a:lnTo>
                  <a:pt x="266700" y="533400"/>
                </a:lnTo>
                <a:lnTo>
                  <a:pt x="314646" y="529099"/>
                </a:lnTo>
                <a:lnTo>
                  <a:pt x="359770" y="516702"/>
                </a:lnTo>
                <a:lnTo>
                  <a:pt x="401320" y="496965"/>
                </a:lnTo>
                <a:lnTo>
                  <a:pt x="438541" y="470642"/>
                </a:lnTo>
                <a:lnTo>
                  <a:pt x="470683" y="438489"/>
                </a:lnTo>
                <a:lnTo>
                  <a:pt x="496993" y="401263"/>
                </a:lnTo>
                <a:lnTo>
                  <a:pt x="516717" y="359719"/>
                </a:lnTo>
                <a:lnTo>
                  <a:pt x="529103" y="314612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34000" y="15701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20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38400" y="3551301"/>
            <a:ext cx="1524000" cy="762000"/>
          </a:xfrm>
          <a:custGeom>
            <a:avLst/>
            <a:gdLst/>
            <a:ahLst/>
            <a:cxnLst/>
            <a:rect l="l" t="t" r="r" b="b"/>
            <a:pathLst>
              <a:path w="1524000" h="762000">
                <a:moveTo>
                  <a:pt x="0" y="762000"/>
                </a:moveTo>
                <a:lnTo>
                  <a:pt x="1524000" y="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05000" y="40847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12"/>
                </a:lnTo>
                <a:lnTo>
                  <a:pt x="16682" y="359719"/>
                </a:lnTo>
                <a:lnTo>
                  <a:pt x="36406" y="401263"/>
                </a:lnTo>
                <a:lnTo>
                  <a:pt x="62716" y="438489"/>
                </a:lnTo>
                <a:lnTo>
                  <a:pt x="94858" y="470642"/>
                </a:lnTo>
                <a:lnTo>
                  <a:pt x="132080" y="496965"/>
                </a:lnTo>
                <a:lnTo>
                  <a:pt x="173629" y="516702"/>
                </a:lnTo>
                <a:lnTo>
                  <a:pt x="218753" y="529099"/>
                </a:lnTo>
                <a:lnTo>
                  <a:pt x="266700" y="533400"/>
                </a:lnTo>
                <a:lnTo>
                  <a:pt x="314646" y="529099"/>
                </a:lnTo>
                <a:lnTo>
                  <a:pt x="359770" y="516702"/>
                </a:lnTo>
                <a:lnTo>
                  <a:pt x="401319" y="496965"/>
                </a:lnTo>
                <a:lnTo>
                  <a:pt x="438541" y="470642"/>
                </a:lnTo>
                <a:lnTo>
                  <a:pt x="470683" y="438489"/>
                </a:lnTo>
                <a:lnTo>
                  <a:pt x="496993" y="401263"/>
                </a:lnTo>
                <a:lnTo>
                  <a:pt x="516717" y="359719"/>
                </a:lnTo>
                <a:lnTo>
                  <a:pt x="529103" y="314612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905000" y="40847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19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045589" y="4049725"/>
            <a:ext cx="2546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24400" y="4541901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914400" y="0"/>
                </a:moveTo>
                <a:lnTo>
                  <a:pt x="0" y="838200"/>
                </a:lnTo>
              </a:path>
            </a:pathLst>
          </a:custGeom>
          <a:ln w="285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91000" y="52277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20"/>
                </a:lnTo>
                <a:lnTo>
                  <a:pt x="16682" y="359726"/>
                </a:lnTo>
                <a:lnTo>
                  <a:pt x="36406" y="401264"/>
                </a:lnTo>
                <a:lnTo>
                  <a:pt x="62716" y="438478"/>
                </a:lnTo>
                <a:lnTo>
                  <a:pt x="94858" y="470617"/>
                </a:lnTo>
                <a:lnTo>
                  <a:pt x="132080" y="496926"/>
                </a:lnTo>
                <a:lnTo>
                  <a:pt x="173629" y="516651"/>
                </a:lnTo>
                <a:lnTo>
                  <a:pt x="218753" y="529039"/>
                </a:lnTo>
                <a:lnTo>
                  <a:pt x="266700" y="533336"/>
                </a:lnTo>
                <a:lnTo>
                  <a:pt x="314646" y="529039"/>
                </a:lnTo>
                <a:lnTo>
                  <a:pt x="359770" y="516651"/>
                </a:lnTo>
                <a:lnTo>
                  <a:pt x="401320" y="496926"/>
                </a:lnTo>
                <a:lnTo>
                  <a:pt x="438541" y="470617"/>
                </a:lnTo>
                <a:lnTo>
                  <a:pt x="470683" y="438478"/>
                </a:lnTo>
                <a:lnTo>
                  <a:pt x="496993" y="401264"/>
                </a:lnTo>
                <a:lnTo>
                  <a:pt x="516717" y="359726"/>
                </a:lnTo>
                <a:lnTo>
                  <a:pt x="529103" y="314620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91000" y="522770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20"/>
                </a:lnTo>
                <a:lnTo>
                  <a:pt x="516717" y="359726"/>
                </a:lnTo>
                <a:lnTo>
                  <a:pt x="496993" y="401264"/>
                </a:lnTo>
                <a:lnTo>
                  <a:pt x="470683" y="438478"/>
                </a:lnTo>
                <a:lnTo>
                  <a:pt x="438541" y="470617"/>
                </a:lnTo>
                <a:lnTo>
                  <a:pt x="401320" y="496926"/>
                </a:lnTo>
                <a:lnTo>
                  <a:pt x="359770" y="516651"/>
                </a:lnTo>
                <a:lnTo>
                  <a:pt x="314646" y="529039"/>
                </a:lnTo>
                <a:lnTo>
                  <a:pt x="266700" y="533336"/>
                </a:lnTo>
                <a:lnTo>
                  <a:pt x="218753" y="529039"/>
                </a:lnTo>
                <a:lnTo>
                  <a:pt x="173629" y="516651"/>
                </a:lnTo>
                <a:lnTo>
                  <a:pt x="132080" y="496926"/>
                </a:lnTo>
                <a:lnTo>
                  <a:pt x="94858" y="470617"/>
                </a:lnTo>
                <a:lnTo>
                  <a:pt x="62716" y="438478"/>
                </a:lnTo>
                <a:lnTo>
                  <a:pt x="36406" y="401264"/>
                </a:lnTo>
                <a:lnTo>
                  <a:pt x="16682" y="359726"/>
                </a:lnTo>
                <a:lnTo>
                  <a:pt x="4296" y="314620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368800" y="5193283"/>
            <a:ext cx="177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32175" y="2275713"/>
            <a:ext cx="4343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605">
                <a:solidFill>
                  <a:srgbClr val="004B2B"/>
                </a:solidFill>
                <a:latin typeface="Times New Roman"/>
                <a:cs typeface="Times New Roman"/>
              </a:rPr>
              <a:t>1</a:t>
            </a:r>
            <a:r>
              <a:rPr dirty="0" sz="3200" spc="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3200" spc="-1605">
                <a:solidFill>
                  <a:srgbClr val="004B2B"/>
                </a:solidFill>
                <a:latin typeface="Times New Roman"/>
                <a:cs typeface="Times New Roman"/>
              </a:rPr>
              <a:t>4</a:t>
            </a:r>
            <a:r>
              <a:rPr dirty="0" sz="3200" spc="5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50078" y="3449192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605">
                <a:solidFill>
                  <a:srgbClr val="004B2B"/>
                </a:solidFill>
                <a:latin typeface="Times New Roman"/>
                <a:cs typeface="Times New Roman"/>
              </a:rPr>
              <a:t>8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28028" y="1696034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605">
                <a:solidFill>
                  <a:srgbClr val="004B2B"/>
                </a:solidFill>
                <a:latin typeface="Times New Roman"/>
                <a:cs typeface="Times New Roman"/>
              </a:rPr>
              <a:t>5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64553" y="3525088"/>
            <a:ext cx="2387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1736" sz="4800" spc="-2295">
                <a:solidFill>
                  <a:srgbClr val="004B2B"/>
                </a:solidFill>
                <a:latin typeface="Times New Roman"/>
                <a:cs typeface="Times New Roman"/>
              </a:rPr>
              <a:t>3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58845" y="3419094"/>
            <a:ext cx="4502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604" sz="4800" spc="-2212">
                <a:solidFill>
                  <a:srgbClr val="004B2B"/>
                </a:solidFill>
                <a:latin typeface="Times New Roman"/>
                <a:cs typeface="Times New Roman"/>
              </a:rPr>
              <a:t>1</a:t>
            </a:r>
            <a:r>
              <a:rPr dirty="0" sz="3200" spc="-12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-2604" sz="4800" spc="-2220">
                <a:solidFill>
                  <a:srgbClr val="004B2B"/>
                </a:solidFill>
                <a:latin typeface="Times New Roman"/>
                <a:cs typeface="Times New Roman"/>
              </a:rPr>
              <a:t>6</a:t>
            </a:r>
            <a:r>
              <a:rPr dirty="0" sz="3200" spc="5" b="1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32628" y="4867147"/>
            <a:ext cx="4343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605">
                <a:solidFill>
                  <a:srgbClr val="004B2B"/>
                </a:solidFill>
                <a:latin typeface="Times New Roman"/>
                <a:cs typeface="Times New Roman"/>
              </a:rPr>
              <a:t>2</a:t>
            </a:r>
            <a:r>
              <a:rPr dirty="0" sz="3200" spc="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3200" spc="-1605">
                <a:solidFill>
                  <a:srgbClr val="004B2B"/>
                </a:solidFill>
                <a:latin typeface="Times New Roman"/>
                <a:cs typeface="Times New Roman"/>
              </a:rPr>
              <a:t>1</a:t>
            </a:r>
            <a:r>
              <a:rPr dirty="0" sz="3200" spc="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596290" y="463753"/>
            <a:ext cx="12992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000082"/>
                </a:solidFill>
                <a:latin typeface="Microsoft YaHei"/>
                <a:cs typeface="Microsoft YaHei"/>
              </a:rPr>
              <a:t>例</a:t>
            </a:r>
            <a:r>
              <a:rPr dirty="0" sz="4000" spc="5" b="1">
                <a:solidFill>
                  <a:srgbClr val="000082"/>
                </a:solidFill>
                <a:latin typeface="Microsoft YaHei"/>
                <a:cs typeface="Microsoft YaHei"/>
              </a:rPr>
              <a:t>如</a:t>
            </a:r>
            <a:r>
              <a:rPr dirty="0" sz="4000" spc="855" b="1">
                <a:solidFill>
                  <a:srgbClr val="000082"/>
                </a:solidFill>
                <a:latin typeface="Microsoft YaHei"/>
                <a:cs typeface="Microsoft YaHei"/>
              </a:rPr>
              <a:t>: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638800" y="2103373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0"/>
                </a:moveTo>
                <a:lnTo>
                  <a:pt x="152400" y="1981200"/>
                </a:lnTo>
              </a:path>
            </a:pathLst>
          </a:custGeom>
          <a:ln w="28575">
            <a:solidFill>
              <a:srgbClr val="DFA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343400" y="2027301"/>
            <a:ext cx="1066800" cy="1219200"/>
          </a:xfrm>
          <a:custGeom>
            <a:avLst/>
            <a:gdLst/>
            <a:ahLst/>
            <a:cxnLst/>
            <a:rect l="l" t="t" r="r" b="b"/>
            <a:pathLst>
              <a:path w="1066800" h="1219200">
                <a:moveTo>
                  <a:pt x="1066800" y="0"/>
                </a:moveTo>
                <a:lnTo>
                  <a:pt x="0" y="1219200"/>
                </a:lnTo>
              </a:path>
            </a:pathLst>
          </a:custGeom>
          <a:ln w="28575">
            <a:solidFill>
              <a:srgbClr val="DFA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209800" y="2027301"/>
            <a:ext cx="457200" cy="2057400"/>
          </a:xfrm>
          <a:custGeom>
            <a:avLst/>
            <a:gdLst/>
            <a:ahLst/>
            <a:cxnLst/>
            <a:rect l="l" t="t" r="r" b="b"/>
            <a:pathLst>
              <a:path w="457200" h="2057400">
                <a:moveTo>
                  <a:pt x="457200" y="0"/>
                </a:moveTo>
                <a:lnTo>
                  <a:pt x="0" y="2057273"/>
                </a:lnTo>
              </a:path>
            </a:pathLst>
          </a:custGeom>
          <a:ln w="28575">
            <a:solidFill>
              <a:srgbClr val="DFA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794628" y="2610738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DFAEFF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75175" y="2077338"/>
            <a:ext cx="4349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DFAEFF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83994" y="2763138"/>
            <a:ext cx="4343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DFAEFF"/>
                </a:solidFill>
                <a:latin typeface="Times New Roman"/>
                <a:cs typeface="Times New Roman"/>
              </a:rPr>
              <a:t>18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30170" y="1340561"/>
            <a:ext cx="31369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95070" algn="l"/>
                <a:tab pos="2703195" algn="l"/>
              </a:tabLst>
            </a:pPr>
            <a:r>
              <a:rPr dirty="0" baseline="-23919" sz="5400" b="1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dirty="0" u="heavy" sz="3600" b="1">
                <a:solidFill>
                  <a:srgbClr val="DFAEFF"/>
                </a:solidFill>
                <a:uFill>
                  <a:solidFill>
                    <a:srgbClr val="56886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3200">
                <a:solidFill>
                  <a:srgbClr val="DFAEFF"/>
                </a:solidFill>
                <a:uFill>
                  <a:solidFill>
                    <a:srgbClr val="DFAE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3200">
                <a:solidFill>
                  <a:srgbClr val="DFAEFF"/>
                </a:solidFill>
                <a:latin typeface="Times New Roman"/>
                <a:cs typeface="Times New Roman"/>
              </a:rPr>
              <a:t>9	</a:t>
            </a:r>
            <a:r>
              <a:rPr dirty="0" baseline="-23919" sz="5400" b="1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endParaRPr baseline="-23919"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9377"/>
            <a:ext cx="24587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" b="1">
                <a:solidFill>
                  <a:srgbClr val="6600CC"/>
                </a:solidFill>
                <a:latin typeface="Microsoft YaHei"/>
                <a:cs typeface="Microsoft YaHei"/>
              </a:rPr>
              <a:t>算法</a:t>
            </a:r>
            <a:r>
              <a:rPr dirty="0" spc="5" b="1">
                <a:solidFill>
                  <a:srgbClr val="6600CC"/>
                </a:solidFill>
                <a:latin typeface="Microsoft YaHei"/>
                <a:cs typeface="Microsoft YaHei"/>
              </a:rPr>
              <a:t>描</a:t>
            </a:r>
            <a:r>
              <a:rPr dirty="0" spc="30" b="1">
                <a:solidFill>
                  <a:srgbClr val="6600CC"/>
                </a:solidFill>
                <a:latin typeface="Microsoft YaHei"/>
                <a:cs typeface="Microsoft YaHei"/>
              </a:rPr>
              <a:t>述</a:t>
            </a:r>
            <a:r>
              <a:rPr dirty="0" b="1">
                <a:solidFill>
                  <a:srgbClr val="6600CC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71519"/>
            <a:ext cx="8079105" cy="551307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构造非连通</a:t>
            </a:r>
            <a:r>
              <a:rPr dirty="0" sz="3600" spc="890">
                <a:solidFill>
                  <a:srgbClr val="000082"/>
                </a:solidFill>
                <a:latin typeface="SimSun"/>
                <a:cs typeface="SimSun"/>
              </a:rPr>
              <a:t>图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ST=(</a:t>
            </a:r>
            <a:r>
              <a:rPr dirty="0" sz="3600" spc="-8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spc="-155">
                <a:solidFill>
                  <a:srgbClr val="000082"/>
                </a:solidFill>
                <a:latin typeface="Times New Roman"/>
                <a:cs typeface="Times New Roman"/>
              </a:rPr>
              <a:t>V,{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} );</a:t>
            </a:r>
            <a:endParaRPr sz="36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080"/>
              </a:spcBef>
              <a:tabLst>
                <a:tab pos="2266315" algn="l"/>
              </a:tabLst>
            </a:pP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k = i = 0;	//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k </a:t>
            </a: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计选中的边数</a:t>
            </a:r>
            <a:endParaRPr sz="3600">
              <a:latin typeface="SimSun"/>
              <a:cs typeface="SimSun"/>
            </a:endParaRPr>
          </a:p>
          <a:p>
            <a:pPr marL="127000">
              <a:lnSpc>
                <a:spcPct val="100000"/>
              </a:lnSpc>
              <a:spcBef>
                <a:spcPts val="1085"/>
              </a:spcBef>
            </a:pP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while </a:t>
            </a:r>
            <a:r>
              <a:rPr dirty="0" sz="3600" spc="-5">
                <a:solidFill>
                  <a:srgbClr val="000082"/>
                </a:solidFill>
                <a:latin typeface="Times New Roman"/>
                <a:cs typeface="Times New Roman"/>
              </a:rPr>
              <a:t>(k&lt;n-1)</a:t>
            </a:r>
            <a:r>
              <a:rPr dirty="0" sz="3600" spc="-1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++i;</a:t>
            </a:r>
            <a:endParaRPr sz="3600">
              <a:latin typeface="Times New Roman"/>
              <a:cs typeface="Times New Roman"/>
            </a:endParaRPr>
          </a:p>
          <a:p>
            <a:pPr marL="241300" marR="5080">
              <a:lnSpc>
                <a:spcPct val="125000"/>
              </a:lnSpc>
              <a:tabLst>
                <a:tab pos="928369" algn="l"/>
                <a:tab pos="3588385" algn="l"/>
                <a:tab pos="4275455" algn="l"/>
              </a:tabLst>
            </a:pPr>
            <a:r>
              <a:rPr dirty="0" sz="3600">
                <a:solidFill>
                  <a:srgbClr val="000082"/>
                </a:solidFill>
                <a:latin typeface="SimSun"/>
                <a:cs typeface="SimSun"/>
              </a:rPr>
              <a:t>检查边</a:t>
            </a:r>
            <a:r>
              <a:rPr dirty="0" sz="3600" spc="890">
                <a:solidFill>
                  <a:srgbClr val="000082"/>
                </a:solidFill>
                <a:latin typeface="SimSun"/>
                <a:cs typeface="SimSun"/>
              </a:rPr>
              <a:t>集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E</a:t>
            </a:r>
            <a:r>
              <a:rPr dirty="0" sz="3600" spc="-25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82"/>
                </a:solidFill>
                <a:latin typeface="SimSun"/>
                <a:cs typeface="SimSun"/>
              </a:rPr>
              <a:t>中</a:t>
            </a:r>
            <a:r>
              <a:rPr dirty="0" sz="3600" b="1">
                <a:solidFill>
                  <a:srgbClr val="000082"/>
                </a:solidFill>
                <a:latin typeface="Microsoft YaHei"/>
                <a:cs typeface="Microsoft YaHei"/>
              </a:rPr>
              <a:t>第</a:t>
            </a:r>
            <a:r>
              <a:rPr dirty="0" sz="3600" spc="-190" b="1">
                <a:solidFill>
                  <a:srgbClr val="000082"/>
                </a:solidFill>
                <a:latin typeface="Microsoft YaHei"/>
                <a:cs typeface="Microsoft YaHei"/>
              </a:rPr>
              <a:t> </a:t>
            </a:r>
            <a:r>
              <a:rPr dirty="0" sz="3600" b="1">
                <a:solidFill>
                  <a:srgbClr val="000082"/>
                </a:solidFill>
                <a:latin typeface="Times New Roman"/>
                <a:cs typeface="Times New Roman"/>
              </a:rPr>
              <a:t>i</a:t>
            </a:r>
            <a:r>
              <a:rPr dirty="0" sz="3600" spc="-15" b="1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dirty="0" sz="3600" spc="10" b="1">
                <a:solidFill>
                  <a:srgbClr val="000082"/>
                </a:solidFill>
                <a:latin typeface="Microsoft YaHei"/>
                <a:cs typeface="Microsoft YaHei"/>
              </a:rPr>
              <a:t>条权值最小的</a:t>
            </a:r>
            <a:r>
              <a:rPr dirty="0" sz="3600" b="1">
                <a:solidFill>
                  <a:srgbClr val="000082"/>
                </a:solidFill>
                <a:latin typeface="Microsoft YaHei"/>
                <a:cs typeface="Microsoft YaHei"/>
              </a:rPr>
              <a:t>边</a:t>
            </a:r>
            <a:r>
              <a:rPr dirty="0" sz="3600">
                <a:solidFill>
                  <a:srgbClr val="000082"/>
                </a:solidFill>
                <a:latin typeface="Times New Roman"/>
                <a:cs typeface="Times New Roman"/>
              </a:rPr>
              <a:t>(u,v);  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若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(u,v)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加入</a:t>
            </a: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ST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后不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使</a:t>
            </a: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ST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中产生回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路</a:t>
            </a:r>
            <a:r>
              <a:rPr dirty="0" sz="3600" b="1">
                <a:solidFill>
                  <a:srgbClr val="000082"/>
                </a:solidFill>
                <a:latin typeface="Microsoft YaHei"/>
                <a:cs typeface="Microsoft YaHei"/>
              </a:rPr>
              <a:t>，  </a:t>
            </a:r>
            <a:r>
              <a:rPr dirty="0" sz="3600" b="1">
                <a:solidFill>
                  <a:srgbClr val="800000"/>
                </a:solidFill>
                <a:latin typeface="Microsoft YaHei"/>
                <a:cs typeface="Microsoft YaHei"/>
              </a:rPr>
              <a:t>则	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输出</a:t>
            </a:r>
            <a:r>
              <a:rPr dirty="0" sz="3600" b="1">
                <a:solidFill>
                  <a:srgbClr val="800000"/>
                </a:solidFill>
                <a:latin typeface="Microsoft YaHei"/>
                <a:cs typeface="Microsoft YaHei"/>
              </a:rPr>
              <a:t>边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(u,v);	</a:t>
            </a:r>
            <a:r>
              <a:rPr dirty="0" sz="3600" b="1">
                <a:solidFill>
                  <a:srgbClr val="800000"/>
                </a:solidFill>
                <a:latin typeface="Microsoft YaHei"/>
                <a:cs typeface="Microsoft YaHei"/>
              </a:rPr>
              <a:t>且	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k++;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3600" spc="-5" b="1">
                <a:solidFill>
                  <a:srgbClr val="000082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296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296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820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3770" y="1536014"/>
            <a:ext cx="583438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84450" algn="l"/>
              </a:tabLst>
            </a:pPr>
            <a:r>
              <a:rPr dirty="0" baseline="-10802" sz="5400" spc="15" b="1">
                <a:solidFill>
                  <a:srgbClr val="0000FF"/>
                </a:solidFill>
                <a:latin typeface="Microsoft YaHei"/>
                <a:cs typeface="Microsoft YaHei"/>
              </a:rPr>
              <a:t>普里姆算</a:t>
            </a:r>
            <a:r>
              <a:rPr dirty="0" baseline="-10802" sz="5400" b="1">
                <a:solidFill>
                  <a:srgbClr val="0000FF"/>
                </a:solidFill>
                <a:latin typeface="Microsoft YaHei"/>
                <a:cs typeface="Microsoft YaHei"/>
              </a:rPr>
              <a:t>法	</a:t>
            </a:r>
            <a:r>
              <a:rPr dirty="0" sz="3600" spc="5" b="1">
                <a:solidFill>
                  <a:srgbClr val="0000FF"/>
                </a:solidFill>
                <a:latin typeface="Microsoft YaHei"/>
                <a:cs typeface="Microsoft YaHei"/>
              </a:rPr>
              <a:t>克鲁斯卡尔算法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055061"/>
            <a:ext cx="257048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0" b="1">
                <a:solidFill>
                  <a:srgbClr val="0000FF"/>
                </a:solidFill>
                <a:latin typeface="Microsoft YaHei"/>
                <a:cs typeface="Microsoft YaHei"/>
              </a:rPr>
              <a:t>时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间</a:t>
            </a:r>
            <a:r>
              <a:rPr dirty="0" sz="4000" spc="10" b="1">
                <a:solidFill>
                  <a:srgbClr val="0000FF"/>
                </a:solidFill>
                <a:latin typeface="Microsoft YaHei"/>
                <a:cs typeface="Microsoft YaHei"/>
              </a:rPr>
              <a:t>复杂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度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7651" y="3064840"/>
            <a:ext cx="12604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580095"/>
                </a:solidFill>
                <a:latin typeface="Times New Roman"/>
                <a:cs typeface="Times New Roman"/>
              </a:rPr>
              <a:t>O(n</a:t>
            </a:r>
            <a:r>
              <a:rPr dirty="0" baseline="25157" sz="3975" spc="-7" b="1">
                <a:solidFill>
                  <a:srgbClr val="580095"/>
                </a:solidFill>
                <a:latin typeface="Times New Roman"/>
                <a:cs typeface="Times New Roman"/>
              </a:rPr>
              <a:t>2</a:t>
            </a:r>
            <a:r>
              <a:rPr dirty="0" sz="4000" spc="-5" b="1">
                <a:solidFill>
                  <a:srgbClr val="580095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8028" y="3064840"/>
            <a:ext cx="186055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580095"/>
                </a:solidFill>
                <a:latin typeface="Times New Roman"/>
                <a:cs typeface="Times New Roman"/>
              </a:rPr>
              <a:t>O(elo</a:t>
            </a:r>
            <a:r>
              <a:rPr dirty="0" sz="4000" spc="5" b="1">
                <a:solidFill>
                  <a:srgbClr val="580095"/>
                </a:solidFill>
                <a:latin typeface="Times New Roman"/>
                <a:cs typeface="Times New Roman"/>
              </a:rPr>
              <a:t>g</a:t>
            </a:r>
            <a:r>
              <a:rPr dirty="0" sz="4000" spc="-5" b="1">
                <a:solidFill>
                  <a:srgbClr val="580095"/>
                </a:solidFill>
                <a:latin typeface="Times New Roman"/>
                <a:cs typeface="Times New Roman"/>
              </a:rPr>
              <a:t>e)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2175" y="4595622"/>
            <a:ext cx="155194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580095"/>
                </a:solidFill>
                <a:latin typeface="Microsoft YaHei"/>
                <a:cs typeface="Microsoft YaHei"/>
              </a:rPr>
              <a:t>稠</a:t>
            </a:r>
            <a:r>
              <a:rPr dirty="0" sz="4000" b="1">
                <a:solidFill>
                  <a:srgbClr val="580095"/>
                </a:solidFill>
                <a:latin typeface="Microsoft YaHei"/>
                <a:cs typeface="Microsoft YaHei"/>
              </a:rPr>
              <a:t>密</a:t>
            </a:r>
            <a:r>
              <a:rPr dirty="0" sz="4000" spc="-5" b="1">
                <a:solidFill>
                  <a:srgbClr val="580095"/>
                </a:solidFill>
                <a:latin typeface="Microsoft YaHei"/>
                <a:cs typeface="Microsoft YaHei"/>
              </a:rPr>
              <a:t>图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0428" y="4595622"/>
            <a:ext cx="15525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580095"/>
                </a:solidFill>
                <a:latin typeface="Microsoft YaHei"/>
                <a:cs typeface="Microsoft YaHei"/>
              </a:rPr>
              <a:t>稀</a:t>
            </a:r>
            <a:r>
              <a:rPr dirty="0" sz="4000" spc="5" b="1">
                <a:solidFill>
                  <a:srgbClr val="580095"/>
                </a:solidFill>
                <a:latin typeface="Microsoft YaHei"/>
                <a:cs typeface="Microsoft YaHei"/>
              </a:rPr>
              <a:t>疏</a:t>
            </a:r>
            <a:r>
              <a:rPr dirty="0" sz="4000" spc="-5" b="1">
                <a:solidFill>
                  <a:srgbClr val="580095"/>
                </a:solidFill>
                <a:latin typeface="Microsoft YaHei"/>
                <a:cs typeface="Microsoft YaHei"/>
              </a:rPr>
              <a:t>图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915" y="1607007"/>
            <a:ext cx="15525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算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法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名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4579442"/>
            <a:ext cx="20612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适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应范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围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582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BDC1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058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717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058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582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24225" y="511251"/>
            <a:ext cx="24663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800000"/>
                </a:solidFill>
                <a:latin typeface="SimSun"/>
                <a:cs typeface="SimSun"/>
              </a:rPr>
              <a:t>比较</a:t>
            </a:r>
            <a:r>
              <a:rPr dirty="0" sz="3200" spc="-15">
                <a:solidFill>
                  <a:srgbClr val="800000"/>
                </a:solidFill>
                <a:latin typeface="SimSun"/>
                <a:cs typeface="SimSun"/>
              </a:rPr>
              <a:t>两</a:t>
            </a:r>
            <a:r>
              <a:rPr dirty="0" sz="3200" spc="5">
                <a:solidFill>
                  <a:srgbClr val="800000"/>
                </a:solidFill>
                <a:latin typeface="SimSun"/>
                <a:cs typeface="SimSun"/>
              </a:rPr>
              <a:t>种算法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259294"/>
            <a:ext cx="6210300" cy="18364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6415" marR="5080" indent="-514350">
              <a:lnSpc>
                <a:spcPct val="11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dirty="0" sz="5400" b="1">
                <a:solidFill>
                  <a:srgbClr val="800000"/>
                </a:solidFill>
                <a:latin typeface="Times New Roman"/>
                <a:cs typeface="Times New Roman"/>
              </a:rPr>
              <a:t>7.5	</a:t>
            </a:r>
            <a:r>
              <a:rPr dirty="0" sz="5400" b="1">
                <a:solidFill>
                  <a:srgbClr val="800000"/>
                </a:solidFill>
                <a:latin typeface="Microsoft YaHei"/>
                <a:cs typeface="Microsoft YaHei"/>
              </a:rPr>
              <a:t>重</a:t>
            </a:r>
            <a:r>
              <a:rPr dirty="0" sz="5400" spc="20" b="1">
                <a:solidFill>
                  <a:srgbClr val="800000"/>
                </a:solidFill>
                <a:latin typeface="Microsoft YaHei"/>
                <a:cs typeface="Microsoft YaHei"/>
              </a:rPr>
              <a:t>（</a:t>
            </a:r>
            <a:r>
              <a:rPr dirty="0" sz="5400" b="1">
                <a:solidFill>
                  <a:srgbClr val="800000"/>
                </a:solidFill>
                <a:latin typeface="Microsoft YaHei"/>
                <a:cs typeface="Microsoft YaHei"/>
              </a:rPr>
              <a:t>双</a:t>
            </a:r>
            <a:r>
              <a:rPr dirty="0" sz="5400" spc="20" b="1">
                <a:solidFill>
                  <a:srgbClr val="800000"/>
                </a:solidFill>
                <a:latin typeface="Microsoft YaHei"/>
                <a:cs typeface="Microsoft YaHei"/>
              </a:rPr>
              <a:t>）连</a:t>
            </a:r>
            <a:r>
              <a:rPr dirty="0" sz="5400" spc="30" b="1">
                <a:solidFill>
                  <a:srgbClr val="800000"/>
                </a:solidFill>
                <a:latin typeface="Microsoft YaHei"/>
                <a:cs typeface="Microsoft YaHei"/>
              </a:rPr>
              <a:t>通</a:t>
            </a:r>
            <a:r>
              <a:rPr dirty="0" sz="5400" b="1">
                <a:solidFill>
                  <a:srgbClr val="800000"/>
                </a:solidFill>
                <a:latin typeface="Microsoft YaHei"/>
                <a:cs typeface="Microsoft YaHei"/>
              </a:rPr>
              <a:t>图 </a:t>
            </a:r>
            <a:r>
              <a:rPr dirty="0" sz="5400" spc="10" b="1">
                <a:solidFill>
                  <a:srgbClr val="800000"/>
                </a:solidFill>
                <a:latin typeface="Microsoft YaHei"/>
                <a:cs typeface="Microsoft YaHei"/>
              </a:rPr>
              <a:t>和关节点</a:t>
            </a:r>
            <a:endParaRPr sz="54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2008914"/>
            <a:ext cx="7904480" cy="4210685"/>
          </a:xfrm>
          <a:prstGeom prst="rect">
            <a:avLst/>
          </a:prstGeom>
        </p:spPr>
        <p:txBody>
          <a:bodyPr wrap="square" lIns="0" tIns="33718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2655"/>
              </a:spcBef>
            </a:pPr>
            <a:r>
              <a:rPr dirty="0" sz="4400" spc="5" b="1">
                <a:solidFill>
                  <a:srgbClr val="0000FF"/>
                </a:solidFill>
                <a:latin typeface="Microsoft YaHei"/>
                <a:cs typeface="Microsoft YaHei"/>
              </a:rPr>
              <a:t>问题：</a:t>
            </a:r>
            <a:endParaRPr sz="4400">
              <a:latin typeface="Microsoft YaHei"/>
              <a:cs typeface="Microsoft YaHei"/>
            </a:endParaRPr>
          </a:p>
          <a:p>
            <a:pPr marL="12700" marR="5080" indent="762000">
              <a:lnSpc>
                <a:spcPct val="125000"/>
              </a:lnSpc>
              <a:spcBef>
                <a:spcPts val="1110"/>
              </a:spcBef>
            </a:pP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若从一个连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通图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中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删去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任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何一个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顶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点及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其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相关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联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的边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它仍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为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一个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连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通图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话，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则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该连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通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图被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称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为重</a:t>
            </a:r>
            <a:endParaRPr sz="4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（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双）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连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通图。</a:t>
            </a:r>
            <a:endParaRPr sz="4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11556"/>
            <a:ext cx="8300084" cy="5909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35635">
              <a:lnSpc>
                <a:spcPct val="110000"/>
              </a:lnSpc>
              <a:spcBef>
                <a:spcPts val="100"/>
              </a:spcBef>
            </a:pP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如何判别给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定的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连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通图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是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否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是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双</a:t>
            </a:r>
            <a:r>
              <a:rPr dirty="0" sz="4000" spc="-5" b="1">
                <a:solidFill>
                  <a:srgbClr val="800000"/>
                </a:solidFill>
                <a:latin typeface="Microsoft YaHei"/>
                <a:cs typeface="Microsoft YaHei"/>
              </a:rPr>
              <a:t>连 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通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图</a:t>
            </a:r>
            <a:r>
              <a:rPr dirty="0" sz="4000" spc="-5" b="1">
                <a:solidFill>
                  <a:srgbClr val="800000"/>
                </a:solidFill>
                <a:latin typeface="Microsoft YaHei"/>
                <a:cs typeface="Microsoft YaHei"/>
              </a:rPr>
              <a:t>？</a:t>
            </a:r>
            <a:endParaRPr sz="4000">
              <a:latin typeface="Microsoft YaHei"/>
              <a:cs typeface="Microsoft YaHei"/>
            </a:endParaRPr>
          </a:p>
          <a:p>
            <a:pPr algn="just" marL="88900" marR="69850" indent="1016635">
              <a:lnSpc>
                <a:spcPct val="125000"/>
              </a:lnSpc>
              <a:spcBef>
                <a:spcPts val="1965"/>
              </a:spcBef>
            </a:pP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若连通图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中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某个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顶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点和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其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相关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联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的边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被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删去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之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后，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该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连通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图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被分割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成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两个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或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两个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以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上的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连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通分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量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，则称 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此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顶点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为</a:t>
            </a:r>
            <a:r>
              <a:rPr dirty="0" sz="4000" spc="5" b="1">
                <a:solidFill>
                  <a:srgbClr val="0000FF"/>
                </a:solidFill>
                <a:latin typeface="Microsoft YaHei"/>
                <a:cs typeface="Microsoft YaHei"/>
              </a:rPr>
              <a:t>关节</a:t>
            </a:r>
            <a:r>
              <a:rPr dirty="0" sz="4000" spc="10" b="1">
                <a:solidFill>
                  <a:srgbClr val="0000FF"/>
                </a:solidFill>
                <a:latin typeface="Microsoft YaHei"/>
                <a:cs typeface="Microsoft YaHei"/>
              </a:rPr>
              <a:t>点</a:t>
            </a:r>
            <a:r>
              <a:rPr dirty="0" sz="4000" spc="-5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4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没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有关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节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点的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连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通图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为</a:t>
            </a:r>
            <a:r>
              <a:rPr dirty="0" sz="4000" b="1">
                <a:solidFill>
                  <a:srgbClr val="0000FF"/>
                </a:solidFill>
                <a:latin typeface="Microsoft YaHei"/>
                <a:cs typeface="Microsoft YaHei"/>
              </a:rPr>
              <a:t>双连</a:t>
            </a:r>
            <a:r>
              <a:rPr dirty="0" sz="4000" spc="15" b="1">
                <a:solidFill>
                  <a:srgbClr val="0000FF"/>
                </a:solidFill>
                <a:latin typeface="Microsoft YaHei"/>
                <a:cs typeface="Microsoft YaHei"/>
              </a:rPr>
              <a:t>通</a:t>
            </a:r>
            <a:r>
              <a:rPr dirty="0" sz="4000" spc="35" b="1">
                <a:solidFill>
                  <a:srgbClr val="0000FF"/>
                </a:solidFill>
                <a:latin typeface="Microsoft YaHei"/>
                <a:cs typeface="Microsoft YaHei"/>
              </a:rPr>
              <a:t>图</a:t>
            </a:r>
            <a:r>
              <a:rPr dirty="0" sz="4000" spc="-5" b="1">
                <a:solidFill>
                  <a:srgbClr val="333333"/>
                </a:solidFill>
                <a:latin typeface="Microsoft YaHei"/>
                <a:cs typeface="Microsoft YaHei"/>
              </a:rPr>
              <a:t>。</a:t>
            </a:r>
            <a:endParaRPr sz="4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5740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71826" y="2397379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152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66800" y="152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8000" y="152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8000" y="152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57400" y="3962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7400" y="3962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84019" y="3921633"/>
            <a:ext cx="2063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68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68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70533" y="3159328"/>
            <a:ext cx="25209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80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480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196208" y="3159328"/>
            <a:ext cx="16129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6800" y="487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66800" y="487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48000" y="487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48000" y="4876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24000" y="175260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 h="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24000" y="510540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 h="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47800" y="1981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38400" y="19050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6858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47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47800" y="35814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0"/>
                </a:moveTo>
                <a:lnTo>
                  <a:pt x="685800" y="5334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38400" y="27432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0"/>
                </a:moveTo>
                <a:lnTo>
                  <a:pt x="685800" y="5334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14600" y="3581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47800" y="43434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6096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38400" y="4267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87912" y="1493837"/>
            <a:ext cx="3879850" cy="514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709409" y="1080007"/>
            <a:ext cx="229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9900F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89828" y="3061843"/>
            <a:ext cx="498475" cy="815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105"/>
              </a:lnSpc>
              <a:spcBef>
                <a:spcPts val="105"/>
              </a:spcBef>
            </a:pPr>
            <a:r>
              <a:rPr dirty="0" sz="3200" b="1">
                <a:solidFill>
                  <a:srgbClr val="9900F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304165">
              <a:lnSpc>
                <a:spcPts val="3105"/>
              </a:lnSpc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78628" y="3911346"/>
            <a:ext cx="829310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3360"/>
              </a:lnSpc>
              <a:spcBef>
                <a:spcPts val="100"/>
              </a:spcBef>
            </a:pPr>
            <a:r>
              <a:rPr dirty="0" sz="3200" b="1">
                <a:solidFill>
                  <a:srgbClr val="9900F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  <a:p>
            <a:pPr marL="230504">
              <a:lnSpc>
                <a:spcPts val="3360"/>
              </a:lnSpc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r>
              <a:rPr dirty="0" sz="3200" spc="12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baseline="-22569" sz="4800" b="1">
                <a:solidFill>
                  <a:srgbClr val="990000"/>
                </a:solidFill>
                <a:latin typeface="Times New Roman"/>
                <a:cs typeface="Times New Roman"/>
              </a:rPr>
              <a:t>3</a:t>
            </a:r>
            <a:endParaRPr baseline="-22569" sz="4800">
              <a:latin typeface="Times New Roman"/>
              <a:cs typeface="Times New Roman"/>
            </a:endParaRPr>
          </a:p>
          <a:p>
            <a:pPr marL="38100">
              <a:lnSpc>
                <a:spcPts val="3404"/>
              </a:lnSpc>
              <a:spcBef>
                <a:spcPts val="1595"/>
              </a:spcBef>
            </a:pPr>
            <a:r>
              <a:rPr dirty="0" sz="3200" b="1">
                <a:solidFill>
                  <a:srgbClr val="9900F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  <a:p>
            <a:pPr marL="253365">
              <a:lnSpc>
                <a:spcPts val="3404"/>
              </a:lnSpc>
              <a:tabLst>
                <a:tab pos="586740" algn="l"/>
              </a:tabLst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e	</a:t>
            </a:r>
            <a:r>
              <a:rPr dirty="0" baseline="-22569" sz="4800" b="1">
                <a:solidFill>
                  <a:srgbClr val="990000"/>
                </a:solidFill>
                <a:latin typeface="Times New Roman"/>
                <a:cs typeface="Times New Roman"/>
              </a:rPr>
              <a:t>3</a:t>
            </a:r>
            <a:endParaRPr baseline="-22569" sz="4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9738" y="3881120"/>
            <a:ext cx="586105" cy="90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5410">
              <a:lnSpc>
                <a:spcPts val="3479"/>
              </a:lnSpc>
              <a:spcBef>
                <a:spcPts val="100"/>
              </a:spcBef>
            </a:pPr>
            <a:r>
              <a:rPr dirty="0" sz="3200" b="1">
                <a:solidFill>
                  <a:srgbClr val="9900F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ts val="3479"/>
              </a:lnSpc>
              <a:tabLst>
                <a:tab pos="343535" algn="l"/>
              </a:tabLst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f	</a:t>
            </a:r>
            <a:r>
              <a:rPr dirty="0" baseline="-29513" sz="4800" b="1">
                <a:solidFill>
                  <a:srgbClr val="990000"/>
                </a:solidFill>
                <a:latin typeface="Times New Roman"/>
                <a:cs typeface="Times New Roman"/>
              </a:rPr>
              <a:t>1</a:t>
            </a:r>
            <a:endParaRPr baseline="-29513" sz="4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39103" y="3606241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99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50153" y="1929511"/>
            <a:ext cx="819785" cy="8807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3365"/>
              </a:lnSpc>
              <a:spcBef>
                <a:spcPts val="105"/>
              </a:spcBef>
            </a:pPr>
            <a:r>
              <a:rPr dirty="0" sz="3200" b="1">
                <a:solidFill>
                  <a:srgbClr val="9900F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marL="220979">
              <a:lnSpc>
                <a:spcPts val="3365"/>
              </a:lnSpc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r>
              <a:rPr dirty="0" sz="3200" spc="14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baseline="-19097" sz="4800" b="1">
                <a:solidFill>
                  <a:srgbClr val="990000"/>
                </a:solidFill>
                <a:latin typeface="Times New Roman"/>
                <a:cs typeface="Times New Roman"/>
              </a:rPr>
              <a:t>1</a:t>
            </a:r>
            <a:endParaRPr baseline="-19097" sz="4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19922" y="1842262"/>
            <a:ext cx="630555" cy="20345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3660">
              <a:lnSpc>
                <a:spcPts val="3704"/>
              </a:lnSpc>
              <a:spcBef>
                <a:spcPts val="105"/>
              </a:spcBef>
            </a:pPr>
            <a:r>
              <a:rPr dirty="0" sz="3200" b="1">
                <a:solidFill>
                  <a:srgbClr val="9900FF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  <a:p>
            <a:pPr marL="48260">
              <a:lnSpc>
                <a:spcPts val="3704"/>
              </a:lnSpc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3200" spc="-32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baseline="-29513" sz="4800" b="1">
                <a:solidFill>
                  <a:srgbClr val="990000"/>
                </a:solidFill>
                <a:latin typeface="Times New Roman"/>
                <a:cs typeface="Times New Roman"/>
              </a:rPr>
              <a:t>1</a:t>
            </a:r>
            <a:endParaRPr baseline="-29513" sz="4800">
              <a:latin typeface="Times New Roman"/>
              <a:cs typeface="Times New Roman"/>
            </a:endParaRPr>
          </a:p>
          <a:p>
            <a:pPr marL="226060">
              <a:lnSpc>
                <a:spcPts val="3365"/>
              </a:lnSpc>
              <a:spcBef>
                <a:spcPts val="1675"/>
              </a:spcBef>
            </a:pPr>
            <a:r>
              <a:rPr dirty="0" sz="3200" b="1">
                <a:solidFill>
                  <a:srgbClr val="9900F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ts val="3365"/>
              </a:lnSpc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dirty="0" sz="3200" spc="9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baseline="-29513" sz="4800" b="1">
                <a:solidFill>
                  <a:srgbClr val="990000"/>
                </a:solidFill>
                <a:latin typeface="Times New Roman"/>
                <a:cs typeface="Times New Roman"/>
              </a:rPr>
              <a:t>1</a:t>
            </a:r>
            <a:endParaRPr baseline="-29513" sz="4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87591" y="1457325"/>
            <a:ext cx="5492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dirty="0" sz="3200" spc="-35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baseline="-32986" sz="4800" b="1">
                <a:solidFill>
                  <a:srgbClr val="990000"/>
                </a:solidFill>
                <a:latin typeface="Times New Roman"/>
                <a:cs typeface="Times New Roman"/>
              </a:rPr>
              <a:t>1</a:t>
            </a:r>
            <a:endParaRPr baseline="-32986" sz="4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7690" y="371297"/>
            <a:ext cx="4369435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例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如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:下列连通图中，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/>
              <a:cs typeface="Times New Roman"/>
            </a:endParaRPr>
          </a:p>
          <a:p>
            <a:pPr marL="815340">
              <a:lnSpc>
                <a:spcPct val="100000"/>
              </a:lnSpc>
              <a:tabLst>
                <a:tab pos="2807335" algn="l"/>
              </a:tabLst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h	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1140" y="4836414"/>
            <a:ext cx="4490085" cy="1341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1865">
              <a:lnSpc>
                <a:spcPct val="100000"/>
              </a:lnSpc>
              <a:spcBef>
                <a:spcPts val="100"/>
              </a:spcBef>
              <a:tabLst>
                <a:tab pos="2955925" algn="l"/>
              </a:tabLst>
            </a:pPr>
            <a:r>
              <a:rPr dirty="0" sz="3200" b="1">
                <a:solidFill>
                  <a:srgbClr val="000099"/>
                </a:solidFill>
                <a:latin typeface="Times New Roman"/>
                <a:cs typeface="Times New Roman"/>
              </a:rPr>
              <a:t>d	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dirty="0" sz="3200" spc="25" b="1">
                <a:solidFill>
                  <a:srgbClr val="000099"/>
                </a:solidFill>
                <a:latin typeface="Microsoft YaHei"/>
                <a:cs typeface="Microsoft YaHei"/>
              </a:rPr>
              <a:t>顶</a:t>
            </a:r>
            <a:r>
              <a:rPr dirty="0" sz="3200" spc="795" b="1">
                <a:solidFill>
                  <a:srgbClr val="000099"/>
                </a:solidFill>
                <a:latin typeface="Microsoft YaHei"/>
                <a:cs typeface="Microsoft YaHei"/>
              </a:rPr>
              <a:t>点</a:t>
            </a: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3200" spc="-4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spc="25" b="1">
                <a:solidFill>
                  <a:srgbClr val="000099"/>
                </a:solidFill>
                <a:latin typeface="Microsoft YaHei"/>
                <a:cs typeface="Microsoft YaHei"/>
              </a:rPr>
              <a:t>和顶</a:t>
            </a:r>
            <a:r>
              <a:rPr dirty="0" sz="3200" spc="780" b="1">
                <a:solidFill>
                  <a:srgbClr val="000099"/>
                </a:solidFill>
                <a:latin typeface="Microsoft YaHei"/>
                <a:cs typeface="Microsoft YaHei"/>
              </a:rPr>
              <a:t>点</a:t>
            </a:r>
            <a:r>
              <a:rPr dirty="0" sz="3200" b="1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3200" spc="-4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spc="20" b="1">
                <a:solidFill>
                  <a:srgbClr val="000099"/>
                </a:solidFill>
                <a:latin typeface="Microsoft YaHei"/>
                <a:cs typeface="Microsoft YaHei"/>
              </a:rPr>
              <a:t>是关</a:t>
            </a:r>
            <a:r>
              <a:rPr dirty="0" sz="3200" spc="5" b="1">
                <a:solidFill>
                  <a:srgbClr val="000099"/>
                </a:solidFill>
                <a:latin typeface="Microsoft YaHei"/>
                <a:cs typeface="Microsoft YaHei"/>
              </a:rPr>
              <a:t>节点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1000" y="63246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400050"/>
                </a:moveTo>
                <a:lnTo>
                  <a:pt x="0" y="400050"/>
                </a:lnTo>
                <a:lnTo>
                  <a:pt x="190500" y="533399"/>
                </a:lnTo>
                <a:lnTo>
                  <a:pt x="381000" y="400050"/>
                </a:lnTo>
                <a:close/>
              </a:path>
              <a:path w="381000" h="533400">
                <a:moveTo>
                  <a:pt x="285750" y="0"/>
                </a:moveTo>
                <a:lnTo>
                  <a:pt x="95250" y="0"/>
                </a:lnTo>
                <a:lnTo>
                  <a:pt x="95250" y="400050"/>
                </a:lnTo>
                <a:lnTo>
                  <a:pt x="285750" y="400050"/>
                </a:lnTo>
                <a:lnTo>
                  <a:pt x="285750" y="0"/>
                </a:lnTo>
                <a:close/>
              </a:path>
            </a:pathLst>
          </a:custGeom>
          <a:solidFill>
            <a:srgbClr val="BCD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1000" y="63246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0" y="400050"/>
                </a:moveTo>
                <a:lnTo>
                  <a:pt x="95250" y="40005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400050"/>
                </a:lnTo>
                <a:lnTo>
                  <a:pt x="381000" y="400050"/>
                </a:lnTo>
                <a:lnTo>
                  <a:pt x="190500" y="533399"/>
                </a:lnTo>
                <a:lnTo>
                  <a:pt x="0" y="40005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5550153" y="328625"/>
            <a:ext cx="28740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9900FF"/>
                </a:solidFill>
              </a:rPr>
              <a:t>深度优先生成树</a:t>
            </a:r>
            <a:endParaRPr sz="3200"/>
          </a:p>
        </p:txBody>
      </p:sp>
      <p:sp>
        <p:nvSpPr>
          <p:cNvPr id="46" name="object 46"/>
          <p:cNvSpPr/>
          <p:nvPr/>
        </p:nvSpPr>
        <p:spPr>
          <a:xfrm>
            <a:off x="8534400" y="4648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342900" y="0"/>
                </a:moveTo>
                <a:lnTo>
                  <a:pt x="3429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42900" y="228600"/>
                </a:lnTo>
                <a:lnTo>
                  <a:pt x="342900" y="304800"/>
                </a:lnTo>
                <a:lnTo>
                  <a:pt x="457200" y="152400"/>
                </a:lnTo>
                <a:lnTo>
                  <a:pt x="342900" y="0"/>
                </a:lnTo>
                <a:close/>
              </a:path>
            </a:pathLst>
          </a:custGeom>
          <a:solidFill>
            <a:srgbClr val="B3E0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534400" y="4648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200"/>
                </a:moveTo>
                <a:lnTo>
                  <a:pt x="342900" y="76200"/>
                </a:lnTo>
                <a:lnTo>
                  <a:pt x="342900" y="0"/>
                </a:lnTo>
                <a:lnTo>
                  <a:pt x="457200" y="152400"/>
                </a:lnTo>
                <a:lnTo>
                  <a:pt x="342900" y="304800"/>
                </a:lnTo>
                <a:lnTo>
                  <a:pt x="3429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90" y="463753"/>
            <a:ext cx="40982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0" b="1">
                <a:solidFill>
                  <a:srgbClr val="0000FF"/>
                </a:solidFill>
                <a:latin typeface="Microsoft YaHei"/>
                <a:cs typeface="Microsoft YaHei"/>
              </a:rPr>
              <a:t>关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节</a:t>
            </a:r>
            <a:r>
              <a:rPr dirty="0" sz="4000" spc="10" b="1">
                <a:solidFill>
                  <a:srgbClr val="0000FF"/>
                </a:solidFill>
                <a:latin typeface="Microsoft YaHei"/>
                <a:cs typeface="Microsoft YaHei"/>
              </a:rPr>
              <a:t>点有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何</a:t>
            </a:r>
            <a:r>
              <a:rPr dirty="0" sz="4000" spc="10" b="1">
                <a:solidFill>
                  <a:srgbClr val="0000FF"/>
                </a:solidFill>
                <a:latin typeface="Microsoft YaHei"/>
                <a:cs typeface="Microsoft YaHei"/>
              </a:rPr>
              <a:t>特征</a:t>
            </a:r>
            <a:r>
              <a:rPr dirty="0" sz="4000" spc="-5" b="1">
                <a:solidFill>
                  <a:srgbClr val="0000FF"/>
                </a:solidFill>
                <a:latin typeface="Microsoft YaHei"/>
                <a:cs typeface="Microsoft YaHei"/>
              </a:rPr>
              <a:t>？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590" y="1591183"/>
            <a:ext cx="7909559" cy="4154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832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需借助图的深度优先生成树来分析。</a:t>
            </a:r>
            <a:endParaRPr sz="3600">
              <a:latin typeface="SimSun"/>
              <a:cs typeface="SimSun"/>
            </a:endParaRPr>
          </a:p>
          <a:p>
            <a:pPr algn="just" marL="50800" marR="197485" indent="507365">
              <a:lnSpc>
                <a:spcPct val="135000"/>
              </a:lnSpc>
              <a:spcBef>
                <a:spcPts val="2270"/>
              </a:spcBef>
            </a:pP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假设从某个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顶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4000" spc="-1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baseline="-20964" sz="3975" spc="7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出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发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对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连通图 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进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行深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度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优先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搜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索遍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历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，则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可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得到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一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棵</a:t>
            </a:r>
            <a:r>
              <a:rPr dirty="0" sz="4000" spc="5" b="1">
                <a:solidFill>
                  <a:srgbClr val="CC0000"/>
                </a:solidFill>
                <a:latin typeface="Microsoft YaHei"/>
                <a:cs typeface="Microsoft YaHei"/>
              </a:rPr>
              <a:t>深</a:t>
            </a:r>
            <a:r>
              <a:rPr dirty="0" sz="4000" spc="15" b="1">
                <a:solidFill>
                  <a:srgbClr val="CC0000"/>
                </a:solidFill>
                <a:latin typeface="Microsoft YaHei"/>
                <a:cs typeface="Microsoft YaHei"/>
              </a:rPr>
              <a:t>度</a:t>
            </a:r>
            <a:r>
              <a:rPr dirty="0" sz="4000" spc="5" b="1">
                <a:solidFill>
                  <a:srgbClr val="CC0000"/>
                </a:solidFill>
                <a:latin typeface="Microsoft YaHei"/>
                <a:cs typeface="Microsoft YaHei"/>
              </a:rPr>
              <a:t>优先</a:t>
            </a:r>
            <a:r>
              <a:rPr dirty="0" sz="4000" spc="15" b="1">
                <a:solidFill>
                  <a:srgbClr val="CC0000"/>
                </a:solidFill>
                <a:latin typeface="Microsoft YaHei"/>
                <a:cs typeface="Microsoft YaHei"/>
              </a:rPr>
              <a:t>生</a:t>
            </a:r>
            <a:r>
              <a:rPr dirty="0" sz="4000" spc="5" b="1">
                <a:solidFill>
                  <a:srgbClr val="CC0000"/>
                </a:solidFill>
                <a:latin typeface="Microsoft YaHei"/>
                <a:cs typeface="Microsoft YaHei"/>
              </a:rPr>
              <a:t>成</a:t>
            </a:r>
            <a:r>
              <a:rPr dirty="0" sz="4000" spc="10" b="1">
                <a:solidFill>
                  <a:srgbClr val="CC0000"/>
                </a:solidFill>
                <a:latin typeface="Microsoft YaHei"/>
                <a:cs typeface="Microsoft YaHei"/>
              </a:rPr>
              <a:t>树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树上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包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含图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所有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顶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点。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296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997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296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820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44738"/>
            <a:ext cx="7841615" cy="5580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35000"/>
              </a:lnSpc>
              <a:spcBef>
                <a:spcPts val="100"/>
              </a:spcBef>
            </a:pPr>
            <a:r>
              <a:rPr dirty="0" sz="3600">
                <a:solidFill>
                  <a:srgbClr val="568862"/>
                </a:solidFill>
                <a:latin typeface="SimSun"/>
                <a:cs typeface="SimSun"/>
              </a:rPr>
              <a:t>§</a:t>
            </a:r>
            <a:r>
              <a:rPr dirty="0" sz="3600" spc="-965">
                <a:solidFill>
                  <a:srgbClr val="568862"/>
                </a:solidFill>
                <a:latin typeface="SimSun"/>
                <a:cs typeface="SimSun"/>
              </a:rPr>
              <a:t> </a:t>
            </a:r>
            <a:r>
              <a:rPr dirty="0" sz="3600" spc="215">
                <a:solidFill>
                  <a:srgbClr val="000099"/>
                </a:solidFill>
                <a:latin typeface="SimSun"/>
                <a:cs typeface="SimSun"/>
              </a:rPr>
              <a:t>若生成树</a:t>
            </a:r>
            <a:r>
              <a:rPr dirty="0" sz="3600" spc="204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3600" spc="215">
                <a:solidFill>
                  <a:srgbClr val="FF0000"/>
                </a:solidFill>
                <a:latin typeface="SimSun"/>
                <a:cs typeface="SimSun"/>
              </a:rPr>
              <a:t>根结</a:t>
            </a:r>
            <a:r>
              <a:rPr dirty="0" sz="3600" spc="210">
                <a:solidFill>
                  <a:srgbClr val="FF0000"/>
                </a:solidFill>
                <a:latin typeface="SimSun"/>
                <a:cs typeface="SimSun"/>
              </a:rPr>
              <a:t>点，有两个或</a:t>
            </a:r>
            <a:r>
              <a:rPr dirty="0" sz="3600" spc="220">
                <a:solidFill>
                  <a:srgbClr val="FF0000"/>
                </a:solidFill>
                <a:latin typeface="SimSun"/>
                <a:cs typeface="SimSun"/>
              </a:rPr>
              <a:t>两</a:t>
            </a:r>
            <a:r>
              <a:rPr dirty="0" sz="3600">
                <a:solidFill>
                  <a:srgbClr val="FF0000"/>
                </a:solidFill>
                <a:latin typeface="SimSun"/>
                <a:cs typeface="SimSun"/>
              </a:rPr>
              <a:t>个 </a:t>
            </a:r>
            <a:r>
              <a:rPr dirty="0" sz="3600" spc="150">
                <a:solidFill>
                  <a:srgbClr val="FF0000"/>
                </a:solidFill>
                <a:latin typeface="SimSun"/>
                <a:cs typeface="SimSun"/>
              </a:rPr>
              <a:t>以上</a:t>
            </a:r>
            <a:r>
              <a:rPr dirty="0" sz="3600" spc="14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dirty="0" sz="3600" spc="150">
                <a:solidFill>
                  <a:srgbClr val="FF0000"/>
                </a:solidFill>
                <a:latin typeface="SimSun"/>
                <a:cs typeface="SimSun"/>
              </a:rPr>
              <a:t>分</a:t>
            </a:r>
            <a:r>
              <a:rPr dirty="0" sz="3600" spc="160">
                <a:solidFill>
                  <a:srgbClr val="FF0000"/>
                </a:solidFill>
                <a:latin typeface="SimSun"/>
                <a:cs typeface="SimSun"/>
              </a:rPr>
              <a:t>支</a:t>
            </a:r>
            <a:r>
              <a:rPr dirty="0" sz="3600" spc="140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r>
              <a:rPr dirty="0" sz="3600" spc="150">
                <a:solidFill>
                  <a:srgbClr val="000099"/>
                </a:solidFill>
                <a:latin typeface="SimSun"/>
                <a:cs typeface="SimSun"/>
              </a:rPr>
              <a:t>则此</a:t>
            </a:r>
            <a:r>
              <a:rPr dirty="0" sz="3600" spc="140">
                <a:solidFill>
                  <a:srgbClr val="000099"/>
                </a:solidFill>
                <a:latin typeface="SimSun"/>
                <a:cs typeface="SimSun"/>
              </a:rPr>
              <a:t>顶</a:t>
            </a:r>
            <a:r>
              <a:rPr dirty="0" sz="3600" spc="160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3600" spc="155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3600" spc="140">
                <a:solidFill>
                  <a:srgbClr val="000099"/>
                </a:solidFill>
                <a:latin typeface="SimSun"/>
                <a:cs typeface="SimSun"/>
              </a:rPr>
              <a:t>生</a:t>
            </a:r>
            <a:r>
              <a:rPr dirty="0" sz="3600" spc="150">
                <a:solidFill>
                  <a:srgbClr val="000099"/>
                </a:solidFill>
                <a:latin typeface="SimSun"/>
                <a:cs typeface="SimSun"/>
              </a:rPr>
              <a:t>成树</a:t>
            </a:r>
            <a:r>
              <a:rPr dirty="0" sz="3600" spc="14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3600" spc="160">
                <a:solidFill>
                  <a:srgbClr val="000099"/>
                </a:solidFill>
                <a:latin typeface="SimSun"/>
                <a:cs typeface="SimSun"/>
              </a:rPr>
              <a:t>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) </a:t>
            </a:r>
            <a:r>
              <a:rPr dirty="0" sz="3600">
                <a:solidFill>
                  <a:srgbClr val="FF0000"/>
                </a:solidFill>
                <a:latin typeface="SimSun"/>
                <a:cs typeface="SimSun"/>
              </a:rPr>
              <a:t>必为关节</a:t>
            </a:r>
            <a:r>
              <a:rPr dirty="0" sz="3600" spc="-10">
                <a:solidFill>
                  <a:srgbClr val="FF0000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；</a:t>
            </a:r>
            <a:endParaRPr sz="3600">
              <a:latin typeface="SimSun"/>
              <a:cs typeface="SimSun"/>
            </a:endParaRPr>
          </a:p>
          <a:p>
            <a:pPr marL="355600" marR="161290" indent="-343535">
              <a:lnSpc>
                <a:spcPct val="135000"/>
              </a:lnSpc>
              <a:spcBef>
                <a:spcPts val="2905"/>
              </a:spcBef>
            </a:pPr>
            <a:r>
              <a:rPr dirty="0" sz="3600">
                <a:solidFill>
                  <a:srgbClr val="568862"/>
                </a:solidFill>
                <a:latin typeface="SimSun"/>
                <a:cs typeface="SimSun"/>
              </a:rPr>
              <a:t>§</a:t>
            </a:r>
            <a:r>
              <a:rPr dirty="0" sz="3600" spc="-930">
                <a:solidFill>
                  <a:srgbClr val="568862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对生成树上的任意一个“顶点”，  若其某棵子树的根或子树中</a:t>
            </a:r>
            <a:r>
              <a:rPr dirty="0" sz="3600" spc="-25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3600">
                <a:solidFill>
                  <a:srgbClr val="FF0000"/>
                </a:solidFill>
                <a:latin typeface="SimSun"/>
                <a:cs typeface="SimSun"/>
              </a:rPr>
              <a:t>其它 </a:t>
            </a:r>
            <a:r>
              <a:rPr dirty="0" sz="3600">
                <a:solidFill>
                  <a:srgbClr val="FF0000"/>
                </a:solidFill>
                <a:latin typeface="SimSun"/>
                <a:cs typeface="SimSun"/>
              </a:rPr>
              <a:t>“顶点”没有和其祖先相通的回</a:t>
            </a:r>
            <a:r>
              <a:rPr dirty="0" sz="3600" spc="-30">
                <a:solidFill>
                  <a:srgbClr val="FF0000"/>
                </a:solidFill>
                <a:latin typeface="SimSun"/>
                <a:cs typeface="SimSun"/>
              </a:rPr>
              <a:t>边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，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则该“顶点</a:t>
            </a:r>
            <a:r>
              <a:rPr dirty="0" sz="3600" spc="-10">
                <a:solidFill>
                  <a:srgbClr val="000099"/>
                </a:solidFill>
                <a:latin typeface="SimSun"/>
                <a:cs typeface="SimSun"/>
              </a:rPr>
              <a:t>”</a:t>
            </a:r>
            <a:r>
              <a:rPr dirty="0" sz="3600">
                <a:solidFill>
                  <a:srgbClr val="FF0000"/>
                </a:solidFill>
                <a:latin typeface="SimSun"/>
                <a:cs typeface="SimSun"/>
              </a:rPr>
              <a:t>必为关节</a:t>
            </a:r>
            <a:r>
              <a:rPr dirty="0" sz="3600" spc="-10">
                <a:solidFill>
                  <a:srgbClr val="FF0000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2167"/>
            <a:ext cx="8263255" cy="6043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0065" marR="33020" indent="-431800">
              <a:lnSpc>
                <a:spcPct val="146000"/>
              </a:lnSpc>
              <a:spcBef>
                <a:spcPts val="105"/>
              </a:spcBef>
            </a:pPr>
            <a:r>
              <a:rPr dirty="0" sz="4000">
                <a:solidFill>
                  <a:srgbClr val="000066"/>
                </a:solidFill>
                <a:latin typeface="SimSun"/>
                <a:cs typeface="SimSun"/>
              </a:rPr>
              <a:t>假设图中</a:t>
            </a:r>
            <a:r>
              <a:rPr dirty="0" sz="4000" spc="-5">
                <a:solidFill>
                  <a:srgbClr val="000066"/>
                </a:solidFill>
                <a:latin typeface="SimSun"/>
                <a:cs typeface="SimSun"/>
              </a:rPr>
              <a:t>有</a:t>
            </a:r>
            <a:r>
              <a:rPr dirty="0" sz="4000" spc="-45">
                <a:solidFill>
                  <a:srgbClr val="000066"/>
                </a:solidFill>
                <a:latin typeface="SimSun"/>
                <a:cs typeface="SimSun"/>
              </a:rPr>
              <a:t> </a:t>
            </a:r>
            <a:r>
              <a:rPr dirty="0" sz="4000" spc="-5" b="1">
                <a:solidFill>
                  <a:srgbClr val="CC0000"/>
                </a:solidFill>
                <a:latin typeface="Times New Roman"/>
                <a:cs typeface="Times New Roman"/>
              </a:rPr>
              <a:t>n </a:t>
            </a:r>
            <a:r>
              <a:rPr dirty="0" sz="4000">
                <a:solidFill>
                  <a:srgbClr val="000066"/>
                </a:solidFill>
                <a:latin typeface="SimSun"/>
                <a:cs typeface="SimSun"/>
              </a:rPr>
              <a:t>个顶点，</a:t>
            </a:r>
            <a:r>
              <a:rPr dirty="0" sz="4000" b="1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dirty="0" sz="4000" spc="-3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66"/>
                </a:solidFill>
                <a:latin typeface="SimSun"/>
                <a:cs typeface="SimSun"/>
              </a:rPr>
              <a:t>条边，则 </a:t>
            </a:r>
            <a:r>
              <a:rPr dirty="0" sz="4000" spc="5">
                <a:solidFill>
                  <a:srgbClr val="000066"/>
                </a:solidFill>
                <a:latin typeface="SimSun"/>
                <a:cs typeface="SimSun"/>
              </a:rPr>
              <a:t>含</a:t>
            </a:r>
            <a:r>
              <a:rPr dirty="0" sz="4000" spc="-5">
                <a:solidFill>
                  <a:srgbClr val="000066"/>
                </a:solidFill>
                <a:latin typeface="SimSun"/>
                <a:cs typeface="SimSun"/>
              </a:rPr>
              <a:t>有</a:t>
            </a:r>
            <a:r>
              <a:rPr dirty="0" sz="4000" spc="-35">
                <a:solidFill>
                  <a:srgbClr val="000066"/>
                </a:solidFill>
                <a:latin typeface="SimSun"/>
                <a:cs typeface="SimSun"/>
              </a:rPr>
              <a:t> </a:t>
            </a:r>
            <a:r>
              <a:rPr dirty="0" sz="4000" spc="-5" b="1">
                <a:solidFill>
                  <a:srgbClr val="CC0000"/>
                </a:solidFill>
                <a:latin typeface="Times New Roman"/>
                <a:cs typeface="Times New Roman"/>
              </a:rPr>
              <a:t>e=n(n-1)/2</a:t>
            </a:r>
            <a:r>
              <a:rPr dirty="0" sz="400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66"/>
                </a:solidFill>
                <a:latin typeface="SimSun"/>
                <a:cs typeface="SimSun"/>
              </a:rPr>
              <a:t>条边的无</a:t>
            </a:r>
            <a:r>
              <a:rPr dirty="0" sz="4000" spc="-5">
                <a:solidFill>
                  <a:srgbClr val="000066"/>
                </a:solidFill>
                <a:latin typeface="SimSun"/>
                <a:cs typeface="SimSun"/>
              </a:rPr>
              <a:t>向</a:t>
            </a:r>
            <a:r>
              <a:rPr dirty="0" sz="4000">
                <a:solidFill>
                  <a:srgbClr val="000066"/>
                </a:solidFill>
                <a:latin typeface="SimSun"/>
                <a:cs typeface="SimSun"/>
              </a:rPr>
              <a:t>图</a:t>
            </a:r>
            <a:r>
              <a:rPr dirty="0" sz="4000" spc="-5">
                <a:solidFill>
                  <a:srgbClr val="000066"/>
                </a:solidFill>
                <a:latin typeface="SimSun"/>
                <a:cs typeface="SimSun"/>
              </a:rPr>
              <a:t>称作</a:t>
            </a:r>
            <a:endParaRPr sz="4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完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全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图</a:t>
            </a:r>
            <a:r>
              <a:rPr dirty="0" sz="4000" spc="-5">
                <a:solidFill>
                  <a:srgbClr val="333333"/>
                </a:solidFill>
                <a:latin typeface="SimSun"/>
                <a:cs typeface="SimSun"/>
              </a:rPr>
              <a:t>；</a:t>
            </a:r>
            <a:endParaRPr sz="4000">
              <a:latin typeface="SimSun"/>
              <a:cs typeface="SimSun"/>
            </a:endParaRPr>
          </a:p>
          <a:p>
            <a:pPr marL="149225" marR="292100" indent="507365">
              <a:lnSpc>
                <a:spcPct val="120000"/>
              </a:lnSpc>
              <a:spcBef>
                <a:spcPts val="2035"/>
              </a:spcBef>
            </a:pPr>
            <a:r>
              <a:rPr dirty="0" sz="4000" spc="5">
                <a:solidFill>
                  <a:srgbClr val="000066"/>
                </a:solidFill>
                <a:latin typeface="SimSun"/>
                <a:cs typeface="SimSun"/>
              </a:rPr>
              <a:t>含</a:t>
            </a:r>
            <a:r>
              <a:rPr dirty="0" sz="4000" spc="-5">
                <a:solidFill>
                  <a:srgbClr val="000066"/>
                </a:solidFill>
                <a:latin typeface="SimSun"/>
                <a:cs typeface="SimSun"/>
              </a:rPr>
              <a:t>有</a:t>
            </a:r>
            <a:r>
              <a:rPr dirty="0" sz="4000" spc="-40">
                <a:solidFill>
                  <a:srgbClr val="000066"/>
                </a:solidFill>
                <a:latin typeface="SimSun"/>
                <a:cs typeface="SimSun"/>
              </a:rPr>
              <a:t> </a:t>
            </a:r>
            <a:r>
              <a:rPr dirty="0" sz="4000" spc="-5" b="1">
                <a:solidFill>
                  <a:srgbClr val="CC0000"/>
                </a:solidFill>
                <a:latin typeface="Times New Roman"/>
                <a:cs typeface="Times New Roman"/>
              </a:rPr>
              <a:t>e=n(n-1) </a:t>
            </a:r>
            <a:r>
              <a:rPr dirty="0" sz="4000">
                <a:solidFill>
                  <a:srgbClr val="000066"/>
                </a:solidFill>
                <a:latin typeface="SimSun"/>
                <a:cs typeface="SimSun"/>
              </a:rPr>
              <a:t>条弧的有向</a:t>
            </a:r>
            <a:r>
              <a:rPr dirty="0" sz="4000" spc="-5">
                <a:solidFill>
                  <a:srgbClr val="000066"/>
                </a:solidFill>
                <a:latin typeface="SimSun"/>
                <a:cs typeface="SimSun"/>
              </a:rPr>
              <a:t>图</a:t>
            </a:r>
            <a:r>
              <a:rPr dirty="0" sz="4000">
                <a:solidFill>
                  <a:srgbClr val="000066"/>
                </a:solidFill>
                <a:latin typeface="SimSun"/>
                <a:cs typeface="SimSun"/>
              </a:rPr>
              <a:t>称</a:t>
            </a:r>
            <a:r>
              <a:rPr dirty="0" sz="4000" spc="-5">
                <a:solidFill>
                  <a:srgbClr val="000066"/>
                </a:solidFill>
                <a:latin typeface="SimSun"/>
                <a:cs typeface="SimSun"/>
              </a:rPr>
              <a:t>作 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有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向完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全</a:t>
            </a:r>
            <a:r>
              <a:rPr dirty="0" sz="4000" spc="25" b="1">
                <a:solidFill>
                  <a:srgbClr val="800000"/>
                </a:solidFill>
                <a:latin typeface="Microsoft YaHei"/>
                <a:cs typeface="Microsoft YaHei"/>
              </a:rPr>
              <a:t>图</a:t>
            </a:r>
            <a:r>
              <a:rPr dirty="0" sz="4000" spc="-5">
                <a:solidFill>
                  <a:srgbClr val="333333"/>
                </a:solidFill>
                <a:latin typeface="SimSun"/>
                <a:cs typeface="SimSun"/>
              </a:rPr>
              <a:t>；</a:t>
            </a:r>
            <a:endParaRPr sz="4000">
              <a:latin typeface="SimSun"/>
              <a:cs typeface="SimSun"/>
            </a:endParaRPr>
          </a:p>
          <a:p>
            <a:pPr marL="165100" marR="5080" indent="507365">
              <a:lnSpc>
                <a:spcPct val="120000"/>
              </a:lnSpc>
              <a:spcBef>
                <a:spcPts val="2530"/>
              </a:spcBef>
            </a:pPr>
            <a:r>
              <a:rPr dirty="0" sz="4000" spc="5">
                <a:solidFill>
                  <a:srgbClr val="000066"/>
                </a:solidFill>
                <a:latin typeface="SimSun"/>
                <a:cs typeface="SimSun"/>
              </a:rPr>
              <a:t>若边或弧的</a:t>
            </a:r>
            <a:r>
              <a:rPr dirty="0" sz="4000" spc="-5">
                <a:solidFill>
                  <a:srgbClr val="000066"/>
                </a:solidFill>
                <a:latin typeface="SimSun"/>
                <a:cs typeface="SimSun"/>
              </a:rPr>
              <a:t>个数</a:t>
            </a:r>
            <a:r>
              <a:rPr dirty="0" sz="4000" spc="-114">
                <a:solidFill>
                  <a:srgbClr val="000066"/>
                </a:solidFill>
                <a:latin typeface="SimSun"/>
                <a:cs typeface="SimSun"/>
              </a:rPr>
              <a:t> </a:t>
            </a:r>
            <a:r>
              <a:rPr dirty="0" sz="4000" b="1">
                <a:solidFill>
                  <a:srgbClr val="CC0000"/>
                </a:solidFill>
                <a:latin typeface="Times New Roman"/>
                <a:cs typeface="Times New Roman"/>
              </a:rPr>
              <a:t>e&lt;nlogn</a:t>
            </a:r>
            <a:r>
              <a:rPr dirty="0" sz="4000">
                <a:solidFill>
                  <a:srgbClr val="000066"/>
                </a:solidFill>
                <a:latin typeface="SimSun"/>
                <a:cs typeface="SimSun"/>
              </a:rPr>
              <a:t>，</a:t>
            </a:r>
            <a:r>
              <a:rPr dirty="0" sz="4000" spc="5">
                <a:solidFill>
                  <a:srgbClr val="000066"/>
                </a:solidFill>
                <a:latin typeface="SimSun"/>
                <a:cs typeface="SimSun"/>
              </a:rPr>
              <a:t>则称作 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稀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疏</a:t>
            </a:r>
            <a:r>
              <a:rPr dirty="0" sz="4000" spc="5" b="1">
                <a:solidFill>
                  <a:srgbClr val="800000"/>
                </a:solidFill>
                <a:latin typeface="Microsoft YaHei"/>
                <a:cs typeface="Microsoft YaHei"/>
              </a:rPr>
              <a:t>图</a:t>
            </a:r>
            <a:r>
              <a:rPr dirty="0" sz="4000">
                <a:solidFill>
                  <a:srgbClr val="333333"/>
                </a:solidFill>
                <a:latin typeface="SimSun"/>
                <a:cs typeface="SimSun"/>
              </a:rPr>
              <a:t>，</a:t>
            </a:r>
            <a:r>
              <a:rPr dirty="0" sz="4000" spc="-5">
                <a:solidFill>
                  <a:srgbClr val="000066"/>
                </a:solidFill>
                <a:latin typeface="SimSun"/>
                <a:cs typeface="SimSun"/>
              </a:rPr>
              <a:t>否则</a:t>
            </a:r>
            <a:r>
              <a:rPr dirty="0" sz="4000">
                <a:solidFill>
                  <a:srgbClr val="000066"/>
                </a:solidFill>
                <a:latin typeface="SimSun"/>
                <a:cs typeface="SimSun"/>
              </a:rPr>
              <a:t>称</a:t>
            </a:r>
            <a:r>
              <a:rPr dirty="0" sz="4000" spc="-10">
                <a:solidFill>
                  <a:srgbClr val="000066"/>
                </a:solidFill>
                <a:latin typeface="SimSun"/>
                <a:cs typeface="SimSun"/>
              </a:rPr>
              <a:t>作</a:t>
            </a:r>
            <a:r>
              <a:rPr dirty="0" sz="4000" b="1">
                <a:solidFill>
                  <a:srgbClr val="800000"/>
                </a:solidFill>
                <a:latin typeface="Microsoft YaHei"/>
                <a:cs typeface="Microsoft YaHei"/>
              </a:rPr>
              <a:t>稠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密</a:t>
            </a:r>
            <a:r>
              <a:rPr dirty="0" sz="4000" spc="5" b="1">
                <a:solidFill>
                  <a:srgbClr val="800000"/>
                </a:solidFill>
                <a:latin typeface="Microsoft YaHei"/>
                <a:cs typeface="Microsoft YaHei"/>
              </a:rPr>
              <a:t>图</a:t>
            </a:r>
            <a:r>
              <a:rPr dirty="0" sz="4000" spc="-5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0" y="609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5"/>
                </a:lnTo>
                <a:lnTo>
                  <a:pt x="154813" y="333375"/>
                </a:lnTo>
                <a:lnTo>
                  <a:pt x="113097" y="324953"/>
                </a:lnTo>
                <a:lnTo>
                  <a:pt x="79025" y="301988"/>
                </a:lnTo>
                <a:lnTo>
                  <a:pt x="56050" y="267929"/>
                </a:lnTo>
                <a:lnTo>
                  <a:pt x="47625" y="226225"/>
                </a:lnTo>
                <a:lnTo>
                  <a:pt x="47625" y="119062"/>
                </a:lnTo>
                <a:lnTo>
                  <a:pt x="190500" y="119062"/>
                </a:lnTo>
                <a:lnTo>
                  <a:pt x="262000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262000" y="47625"/>
                </a:lnTo>
                <a:lnTo>
                  <a:pt x="333375" y="119062"/>
                </a:lnTo>
                <a:lnTo>
                  <a:pt x="297688" y="119062"/>
                </a:lnTo>
                <a:lnTo>
                  <a:pt x="297688" y="226225"/>
                </a:lnTo>
                <a:lnTo>
                  <a:pt x="289262" y="267929"/>
                </a:lnTo>
                <a:lnTo>
                  <a:pt x="266287" y="301988"/>
                </a:lnTo>
                <a:lnTo>
                  <a:pt x="232215" y="324953"/>
                </a:lnTo>
                <a:lnTo>
                  <a:pt x="190500" y="333375"/>
                </a:lnTo>
                <a:lnTo>
                  <a:pt x="381000" y="333375"/>
                </a:lnTo>
                <a:lnTo>
                  <a:pt x="381000" y="47625"/>
                </a:lnTo>
                <a:close/>
              </a:path>
              <a:path w="381000" h="381000">
                <a:moveTo>
                  <a:pt x="226186" y="119062"/>
                </a:moveTo>
                <a:lnTo>
                  <a:pt x="119125" y="119062"/>
                </a:lnTo>
                <a:lnTo>
                  <a:pt x="118999" y="226225"/>
                </a:lnTo>
                <a:lnTo>
                  <a:pt x="121808" y="240125"/>
                </a:lnTo>
                <a:lnTo>
                  <a:pt x="129476" y="251477"/>
                </a:lnTo>
                <a:lnTo>
                  <a:pt x="140858" y="259130"/>
                </a:lnTo>
                <a:lnTo>
                  <a:pt x="154813" y="261937"/>
                </a:lnTo>
                <a:lnTo>
                  <a:pt x="190500" y="261937"/>
                </a:lnTo>
                <a:lnTo>
                  <a:pt x="204380" y="259130"/>
                </a:lnTo>
                <a:lnTo>
                  <a:pt x="215725" y="251477"/>
                </a:lnTo>
                <a:lnTo>
                  <a:pt x="223379" y="240125"/>
                </a:lnTo>
                <a:lnTo>
                  <a:pt x="226186" y="226225"/>
                </a:lnTo>
                <a:lnTo>
                  <a:pt x="226186" y="119062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29625" y="61436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71500" y="71437"/>
                </a:moveTo>
                <a:lnTo>
                  <a:pt x="0" y="71437"/>
                </a:lnTo>
                <a:lnTo>
                  <a:pt x="0" y="178600"/>
                </a:lnTo>
                <a:lnTo>
                  <a:pt x="8425" y="220304"/>
                </a:lnTo>
                <a:lnTo>
                  <a:pt x="31400" y="254363"/>
                </a:lnTo>
                <a:lnTo>
                  <a:pt x="65472" y="277328"/>
                </a:lnTo>
                <a:lnTo>
                  <a:pt x="107188" y="285750"/>
                </a:lnTo>
                <a:lnTo>
                  <a:pt x="142875" y="285750"/>
                </a:lnTo>
                <a:lnTo>
                  <a:pt x="184590" y="277328"/>
                </a:lnTo>
                <a:lnTo>
                  <a:pt x="218662" y="254363"/>
                </a:lnTo>
                <a:lnTo>
                  <a:pt x="241637" y="220304"/>
                </a:lnTo>
                <a:lnTo>
                  <a:pt x="242847" y="214312"/>
                </a:lnTo>
                <a:lnTo>
                  <a:pt x="107188" y="214312"/>
                </a:lnTo>
                <a:lnTo>
                  <a:pt x="93233" y="211505"/>
                </a:lnTo>
                <a:lnTo>
                  <a:pt x="81851" y="203852"/>
                </a:lnTo>
                <a:lnTo>
                  <a:pt x="74183" y="192500"/>
                </a:lnTo>
                <a:lnTo>
                  <a:pt x="71374" y="178600"/>
                </a:lnTo>
                <a:lnTo>
                  <a:pt x="71500" y="71437"/>
                </a:lnTo>
                <a:close/>
              </a:path>
              <a:path w="285750" h="285750">
                <a:moveTo>
                  <a:pt x="250063" y="71437"/>
                </a:moveTo>
                <a:lnTo>
                  <a:pt x="178561" y="71437"/>
                </a:lnTo>
                <a:lnTo>
                  <a:pt x="178561" y="178600"/>
                </a:lnTo>
                <a:lnTo>
                  <a:pt x="175754" y="192500"/>
                </a:lnTo>
                <a:lnTo>
                  <a:pt x="168100" y="203852"/>
                </a:lnTo>
                <a:lnTo>
                  <a:pt x="156755" y="211505"/>
                </a:lnTo>
                <a:lnTo>
                  <a:pt x="142875" y="214312"/>
                </a:lnTo>
                <a:lnTo>
                  <a:pt x="242847" y="214312"/>
                </a:lnTo>
                <a:lnTo>
                  <a:pt x="250063" y="178600"/>
                </a:lnTo>
                <a:lnTo>
                  <a:pt x="250063" y="71437"/>
                </a:lnTo>
                <a:close/>
              </a:path>
              <a:path w="285750" h="285750">
                <a:moveTo>
                  <a:pt x="214375" y="0"/>
                </a:moveTo>
                <a:lnTo>
                  <a:pt x="142875" y="71437"/>
                </a:lnTo>
                <a:lnTo>
                  <a:pt x="285750" y="71437"/>
                </a:lnTo>
                <a:lnTo>
                  <a:pt x="214375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29625" y="61436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71437"/>
                </a:moveTo>
                <a:lnTo>
                  <a:pt x="250063" y="71437"/>
                </a:lnTo>
                <a:lnTo>
                  <a:pt x="250063" y="178600"/>
                </a:lnTo>
                <a:lnTo>
                  <a:pt x="241637" y="220304"/>
                </a:lnTo>
                <a:lnTo>
                  <a:pt x="218662" y="254363"/>
                </a:lnTo>
                <a:lnTo>
                  <a:pt x="184590" y="277328"/>
                </a:lnTo>
                <a:lnTo>
                  <a:pt x="142875" y="285750"/>
                </a:lnTo>
                <a:lnTo>
                  <a:pt x="107188" y="285750"/>
                </a:lnTo>
                <a:lnTo>
                  <a:pt x="65472" y="277328"/>
                </a:lnTo>
                <a:lnTo>
                  <a:pt x="31400" y="254363"/>
                </a:lnTo>
                <a:lnTo>
                  <a:pt x="8425" y="220304"/>
                </a:lnTo>
                <a:lnTo>
                  <a:pt x="0" y="178600"/>
                </a:lnTo>
                <a:lnTo>
                  <a:pt x="0" y="71437"/>
                </a:lnTo>
                <a:lnTo>
                  <a:pt x="71500" y="71437"/>
                </a:lnTo>
                <a:lnTo>
                  <a:pt x="71500" y="178600"/>
                </a:lnTo>
                <a:lnTo>
                  <a:pt x="74291" y="192500"/>
                </a:lnTo>
                <a:lnTo>
                  <a:pt x="81914" y="203852"/>
                </a:lnTo>
                <a:lnTo>
                  <a:pt x="93253" y="211505"/>
                </a:lnTo>
                <a:lnTo>
                  <a:pt x="107188" y="214312"/>
                </a:lnTo>
                <a:lnTo>
                  <a:pt x="142875" y="214312"/>
                </a:lnTo>
                <a:lnTo>
                  <a:pt x="156755" y="211505"/>
                </a:lnTo>
                <a:lnTo>
                  <a:pt x="168100" y="203852"/>
                </a:lnTo>
                <a:lnTo>
                  <a:pt x="175754" y="192500"/>
                </a:lnTo>
                <a:lnTo>
                  <a:pt x="178561" y="178600"/>
                </a:lnTo>
                <a:lnTo>
                  <a:pt x="178561" y="71437"/>
                </a:lnTo>
                <a:lnTo>
                  <a:pt x="142875" y="71437"/>
                </a:lnTo>
                <a:lnTo>
                  <a:pt x="214375" y="0"/>
                </a:lnTo>
                <a:lnTo>
                  <a:pt x="285750" y="71437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0" y="6096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1595561"/>
            <a:ext cx="6911340" cy="2769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6000" spc="20" b="1">
                <a:solidFill>
                  <a:srgbClr val="000099"/>
                </a:solidFill>
                <a:latin typeface="Microsoft YaHei"/>
                <a:cs typeface="Microsoft YaHei"/>
              </a:rPr>
              <a:t>对上述两个判定准则 在算法中如何实现？</a:t>
            </a:r>
            <a:endParaRPr sz="6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401777"/>
            <a:ext cx="73901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16280" algn="l"/>
              </a:tabLst>
            </a:pP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1)	</a:t>
            </a:r>
            <a:r>
              <a:rPr dirty="0" sz="4000">
                <a:solidFill>
                  <a:srgbClr val="000099"/>
                </a:solidFill>
              </a:rPr>
              <a:t>设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baseline="-20964" sz="3975" spc="-7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r>
              <a:rPr dirty="0" sz="4000" spc="-5">
                <a:solidFill>
                  <a:srgbClr val="000099"/>
                </a:solidFill>
              </a:rPr>
              <a:t>为</a:t>
            </a:r>
            <a:r>
              <a:rPr dirty="0" sz="4000" spc="10">
                <a:solidFill>
                  <a:srgbClr val="000099"/>
                </a:solidFill>
              </a:rPr>
              <a:t>深</a:t>
            </a:r>
            <a:r>
              <a:rPr dirty="0" sz="4000" spc="-5">
                <a:solidFill>
                  <a:srgbClr val="000099"/>
                </a:solidFill>
              </a:rPr>
              <a:t>度</a:t>
            </a:r>
            <a:r>
              <a:rPr dirty="0" sz="4000" spc="10">
                <a:solidFill>
                  <a:srgbClr val="000099"/>
                </a:solidFill>
              </a:rPr>
              <a:t>优</a:t>
            </a:r>
            <a:r>
              <a:rPr dirty="0" sz="4000" spc="-5">
                <a:solidFill>
                  <a:srgbClr val="000099"/>
                </a:solidFill>
              </a:rPr>
              <a:t>先遍</a:t>
            </a:r>
            <a:r>
              <a:rPr dirty="0" sz="4000" spc="5">
                <a:solidFill>
                  <a:srgbClr val="000099"/>
                </a:solidFill>
              </a:rPr>
              <a:t>历</a:t>
            </a:r>
            <a:r>
              <a:rPr dirty="0" sz="4000" spc="-5">
                <a:solidFill>
                  <a:srgbClr val="000099"/>
                </a:solidFill>
              </a:rPr>
              <a:t>的出发点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038183"/>
            <a:ext cx="8142605" cy="5334000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5276215" algn="l"/>
              </a:tabLst>
            </a:pPr>
            <a:r>
              <a:rPr dirty="0" sz="380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dirty="0" sz="3800" spc="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80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3800" spc="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800" spc="-5">
                <a:solidFill>
                  <a:srgbClr val="000099"/>
                </a:solidFill>
                <a:latin typeface="Times New Roman"/>
                <a:cs typeface="Times New Roman"/>
              </a:rPr>
              <a:t>G.vertices[0].firstarc;	</a:t>
            </a:r>
            <a:r>
              <a:rPr dirty="0" sz="3800">
                <a:solidFill>
                  <a:srgbClr val="000099"/>
                </a:solidFill>
                <a:latin typeface="Times New Roman"/>
                <a:cs typeface="Times New Roman"/>
              </a:rPr>
              <a:t>v =</a:t>
            </a:r>
            <a:r>
              <a:rPr dirty="0" sz="3800" spc="-7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800">
                <a:solidFill>
                  <a:srgbClr val="000099"/>
                </a:solidFill>
                <a:latin typeface="Times New Roman"/>
                <a:cs typeface="Times New Roman"/>
              </a:rPr>
              <a:t>p-&gt;adjvex;</a:t>
            </a: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4000" spc="-5" b="1">
                <a:solidFill>
                  <a:srgbClr val="0000FF"/>
                </a:solidFill>
                <a:latin typeface="Times New Roman"/>
                <a:cs typeface="Times New Roman"/>
              </a:rPr>
              <a:t>DFSArticul(G,</a:t>
            </a:r>
            <a:r>
              <a:rPr dirty="0" sz="4000" spc="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FF"/>
                </a:solidFill>
                <a:latin typeface="Times New Roman"/>
                <a:cs typeface="Times New Roman"/>
              </a:rPr>
              <a:t>v);</a:t>
            </a:r>
            <a:endParaRPr sz="40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1200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从第</a:t>
            </a: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顶点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出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发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深度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优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先搜索</a:t>
            </a:r>
            <a:endParaRPr sz="4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4000" b="1">
                <a:solidFill>
                  <a:srgbClr val="000099"/>
                </a:solidFill>
                <a:latin typeface="Times New Roman"/>
                <a:cs typeface="Times New Roman"/>
              </a:rPr>
              <a:t>if </a:t>
            </a:r>
            <a:r>
              <a:rPr dirty="0" sz="4000">
                <a:solidFill>
                  <a:srgbClr val="0000FF"/>
                </a:solidFill>
                <a:latin typeface="Times New Roman"/>
                <a:cs typeface="Times New Roman"/>
              </a:rPr>
              <a:t>(count </a:t>
            </a:r>
            <a:r>
              <a:rPr dirty="0" sz="4000" spc="-5">
                <a:solidFill>
                  <a:srgbClr val="0000FF"/>
                </a:solidFill>
                <a:latin typeface="Times New Roman"/>
                <a:cs typeface="Times New Roman"/>
              </a:rPr>
              <a:t>&lt; G.vexnum)</a:t>
            </a:r>
            <a:r>
              <a:rPr dirty="0" sz="4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40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1205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生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成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树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根有至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少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两棵子树</a:t>
            </a:r>
            <a:endParaRPr sz="4000">
              <a:latin typeface="SimSun"/>
              <a:cs typeface="SimSun"/>
            </a:endParaRPr>
          </a:p>
          <a:p>
            <a:pPr marL="393700">
              <a:lnSpc>
                <a:spcPct val="100000"/>
              </a:lnSpc>
              <a:spcBef>
                <a:spcPts val="1200"/>
              </a:spcBef>
            </a:pPr>
            <a:r>
              <a:rPr dirty="0" sz="4000" spc="-5" b="1">
                <a:solidFill>
                  <a:srgbClr val="993300"/>
                </a:solidFill>
                <a:latin typeface="Times New Roman"/>
                <a:cs typeface="Times New Roman"/>
              </a:rPr>
              <a:t>printf </a:t>
            </a:r>
            <a:r>
              <a:rPr dirty="0" sz="4000" spc="-5">
                <a:solidFill>
                  <a:srgbClr val="993300"/>
                </a:solidFill>
                <a:latin typeface="Times New Roman"/>
                <a:cs typeface="Times New Roman"/>
              </a:rPr>
              <a:t>(0,</a:t>
            </a:r>
            <a:r>
              <a:rPr dirty="0" sz="4000" spc="35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993300"/>
                </a:solidFill>
                <a:latin typeface="Times New Roman"/>
                <a:cs typeface="Times New Roman"/>
              </a:rPr>
              <a:t>G.vertices[0].data);</a:t>
            </a:r>
            <a:endParaRPr sz="40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1200"/>
              </a:spcBef>
            </a:pPr>
            <a:r>
              <a:rPr dirty="0" sz="4000">
                <a:solidFill>
                  <a:srgbClr val="000099"/>
                </a:solidFill>
                <a:latin typeface="Times New Roman"/>
                <a:cs typeface="Times New Roman"/>
              </a:rPr>
              <a:t>//</a:t>
            </a:r>
            <a:r>
              <a:rPr dirty="0" sz="4000" spc="-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根是关节点</a:t>
            </a:r>
            <a:endParaRPr sz="4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249377"/>
            <a:ext cx="27533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570093"/>
                </a:solidFill>
                <a:latin typeface="Times New Roman"/>
                <a:cs typeface="Times New Roman"/>
              </a:rPr>
              <a:t>2)</a:t>
            </a:r>
            <a:r>
              <a:rPr dirty="0" sz="4000" spc="-70">
                <a:solidFill>
                  <a:srgbClr val="570093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570093"/>
                </a:solidFill>
              </a:rPr>
              <a:t>定义函</a:t>
            </a:r>
            <a:r>
              <a:rPr dirty="0" sz="4000" spc="5">
                <a:solidFill>
                  <a:srgbClr val="570093"/>
                </a:solidFill>
              </a:rPr>
              <a:t>数</a:t>
            </a:r>
            <a:r>
              <a:rPr dirty="0" sz="4000" spc="-5">
                <a:solidFill>
                  <a:srgbClr val="570093"/>
                </a:solidFill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68441"/>
            <a:ext cx="8830310" cy="551370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low(v) = Min{visited[v], 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low[w], 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visited[k]</a:t>
            </a:r>
            <a:r>
              <a:rPr dirty="0" sz="3600" spc="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1155700" marR="889000" indent="-1143635">
              <a:lnSpc>
                <a:spcPct val="125000"/>
              </a:lnSpc>
            </a:pPr>
            <a:r>
              <a:rPr dirty="0" sz="3600" spc="5" b="1">
                <a:solidFill>
                  <a:srgbClr val="580095"/>
                </a:solidFill>
                <a:latin typeface="Microsoft YaHei"/>
                <a:cs typeface="Microsoft YaHei"/>
              </a:rPr>
              <a:t>其</a:t>
            </a:r>
            <a:r>
              <a:rPr dirty="0" sz="3600" spc="10" b="1">
                <a:solidFill>
                  <a:srgbClr val="580095"/>
                </a:solidFill>
                <a:latin typeface="Microsoft YaHei"/>
                <a:cs typeface="Microsoft YaHei"/>
              </a:rPr>
              <a:t>中</a:t>
            </a:r>
            <a:r>
              <a:rPr dirty="0" sz="3600" b="1">
                <a:solidFill>
                  <a:srgbClr val="580095"/>
                </a:solidFill>
                <a:latin typeface="Times New Roman"/>
                <a:cs typeface="Times New Roman"/>
              </a:rPr>
              <a:t>:</a:t>
            </a:r>
            <a:r>
              <a:rPr dirty="0" sz="3600" spc="-20" b="1">
                <a:solidFill>
                  <a:srgbClr val="580095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580095"/>
                </a:solidFill>
                <a:latin typeface="SimSun"/>
                <a:cs typeface="SimSun"/>
              </a:rPr>
              <a:t>顶点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dirty="0" sz="360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580095"/>
                </a:solidFill>
                <a:latin typeface="SimSun"/>
                <a:cs typeface="SimSun"/>
              </a:rPr>
              <a:t>是生成树上顶点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3600" spc="-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80095"/>
                </a:solidFill>
                <a:latin typeface="SimSun"/>
                <a:cs typeface="SimSun"/>
              </a:rPr>
              <a:t>的</a:t>
            </a:r>
            <a:r>
              <a:rPr dirty="0" sz="3600" spc="5" b="1">
                <a:solidFill>
                  <a:srgbClr val="580095"/>
                </a:solidFill>
                <a:latin typeface="Microsoft YaHei"/>
                <a:cs typeface="Microsoft YaHei"/>
              </a:rPr>
              <a:t>孩子</a:t>
            </a:r>
            <a:r>
              <a:rPr dirty="0" sz="3600">
                <a:solidFill>
                  <a:srgbClr val="580095"/>
                </a:solidFill>
                <a:latin typeface="SimSun"/>
                <a:cs typeface="SimSun"/>
              </a:rPr>
              <a:t>；  顶点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sz="3600" spc="-3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80095"/>
                </a:solidFill>
                <a:latin typeface="SimSun"/>
                <a:cs typeface="SimSun"/>
              </a:rPr>
              <a:t>是生成树上和顶</a:t>
            </a:r>
            <a:r>
              <a:rPr dirty="0" sz="3600" spc="5">
                <a:solidFill>
                  <a:srgbClr val="580095"/>
                </a:solidFill>
                <a:latin typeface="SimSun"/>
                <a:cs typeface="SimSun"/>
              </a:rPr>
              <a:t>点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3600">
                <a:solidFill>
                  <a:srgbClr val="580095"/>
                </a:solidFill>
                <a:latin typeface="SimSun"/>
                <a:cs typeface="SimSun"/>
              </a:rPr>
              <a:t>有</a:t>
            </a:r>
            <a:r>
              <a:rPr dirty="0" sz="3600" spc="10" b="1">
                <a:solidFill>
                  <a:srgbClr val="580095"/>
                </a:solidFill>
                <a:latin typeface="Microsoft YaHei"/>
                <a:cs typeface="Microsoft YaHei"/>
              </a:rPr>
              <a:t>回边 </a:t>
            </a:r>
            <a:r>
              <a:rPr dirty="0" sz="3600" spc="-5">
                <a:solidFill>
                  <a:srgbClr val="580095"/>
                </a:solidFill>
                <a:latin typeface="SimSun"/>
                <a:cs typeface="SimSun"/>
              </a:rPr>
              <a:t>相通</a:t>
            </a:r>
            <a:r>
              <a:rPr dirty="0" sz="3600">
                <a:solidFill>
                  <a:srgbClr val="580095"/>
                </a:solidFill>
                <a:latin typeface="SimSun"/>
                <a:cs typeface="SimSun"/>
              </a:rPr>
              <a:t>的</a:t>
            </a:r>
            <a:r>
              <a:rPr dirty="0" sz="3600" spc="5" b="1">
                <a:solidFill>
                  <a:srgbClr val="580095"/>
                </a:solidFill>
                <a:latin typeface="Microsoft YaHei"/>
                <a:cs typeface="Microsoft YaHei"/>
              </a:rPr>
              <a:t>祖先</a:t>
            </a:r>
            <a:r>
              <a:rPr dirty="0" sz="3600">
                <a:solidFill>
                  <a:srgbClr val="580095"/>
                </a:solidFill>
                <a:latin typeface="SimSun"/>
                <a:cs typeface="SimSun"/>
              </a:rPr>
              <a:t>；</a:t>
            </a:r>
            <a:endParaRPr sz="3600">
              <a:latin typeface="SimSun"/>
              <a:cs typeface="SimSun"/>
            </a:endParaRPr>
          </a:p>
          <a:p>
            <a:pPr marL="12700" marR="5080" indent="1028700">
              <a:lnSpc>
                <a:spcPts val="5400"/>
              </a:lnSpc>
              <a:spcBef>
                <a:spcPts val="360"/>
              </a:spcBef>
            </a:pPr>
            <a:r>
              <a:rPr dirty="0" sz="3600" spc="-5">
                <a:solidFill>
                  <a:srgbClr val="580095"/>
                </a:solidFill>
                <a:latin typeface="Times New Roman"/>
                <a:cs typeface="Times New Roman"/>
              </a:rPr>
              <a:t>visited</a:t>
            </a:r>
            <a:r>
              <a:rPr dirty="0" sz="3600" spc="-5">
                <a:solidFill>
                  <a:srgbClr val="580095"/>
                </a:solidFill>
                <a:latin typeface="SimSun"/>
                <a:cs typeface="SimSun"/>
              </a:rPr>
              <a:t>记录深度优先遍历时的访问次序 </a:t>
            </a:r>
            <a:r>
              <a:rPr dirty="0" sz="3600" spc="5" b="1">
                <a:solidFill>
                  <a:srgbClr val="000099"/>
                </a:solidFill>
                <a:latin typeface="Microsoft YaHei"/>
                <a:cs typeface="Microsoft YaHei"/>
              </a:rPr>
              <a:t>若对顶</a:t>
            </a:r>
            <a:r>
              <a:rPr dirty="0" sz="3600" spc="10" b="1">
                <a:solidFill>
                  <a:srgbClr val="000099"/>
                </a:solidFill>
                <a:latin typeface="Microsoft YaHei"/>
                <a:cs typeface="Microsoft YaHei"/>
              </a:rPr>
              <a:t>点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，在生成树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上</a:t>
            </a:r>
            <a:r>
              <a:rPr dirty="0" sz="3600" spc="5" b="1">
                <a:solidFill>
                  <a:srgbClr val="000099"/>
                </a:solidFill>
                <a:latin typeface="Microsoft YaHei"/>
                <a:cs typeface="Microsoft YaHei"/>
              </a:rPr>
              <a:t>存在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一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个</a:t>
            </a:r>
            <a:r>
              <a:rPr dirty="0" sz="3600" spc="5" b="1">
                <a:solidFill>
                  <a:srgbClr val="000099"/>
                </a:solidFill>
                <a:latin typeface="Microsoft YaHei"/>
                <a:cs typeface="Microsoft YaHei"/>
              </a:rPr>
              <a:t>子树根</a:t>
            </a: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endParaRPr sz="36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725"/>
              </a:spcBef>
              <a:tabLst>
                <a:tab pos="1041400" algn="l"/>
                <a:tab pos="2591435" algn="l"/>
                <a:tab pos="3277235" algn="l"/>
              </a:tabLst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且	</a:t>
            </a:r>
            <a:r>
              <a:rPr dirty="0" sz="3600" spc="-5">
                <a:solidFill>
                  <a:srgbClr val="993300"/>
                </a:solidFill>
                <a:latin typeface="Times New Roman"/>
                <a:cs typeface="Times New Roman"/>
              </a:rPr>
              <a:t>low[w]	</a:t>
            </a:r>
            <a:r>
              <a:rPr dirty="0" sz="3600">
                <a:solidFill>
                  <a:srgbClr val="993300"/>
                </a:solidFill>
                <a:latin typeface="SimSun"/>
                <a:cs typeface="SimSun"/>
              </a:rPr>
              <a:t>≥	</a:t>
            </a:r>
            <a:r>
              <a:rPr dirty="0" sz="3600" spc="-5">
                <a:solidFill>
                  <a:srgbClr val="993300"/>
                </a:solidFill>
                <a:latin typeface="Times New Roman"/>
                <a:cs typeface="Times New Roman"/>
              </a:rPr>
              <a:t>visited[v]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3600" spc="5" b="1">
                <a:solidFill>
                  <a:srgbClr val="000099"/>
                </a:solidFill>
                <a:latin typeface="Microsoft YaHei"/>
                <a:cs typeface="Microsoft YaHei"/>
              </a:rPr>
              <a:t>则顶</a:t>
            </a:r>
            <a:r>
              <a:rPr dirty="0" sz="3600" spc="10" b="1">
                <a:solidFill>
                  <a:srgbClr val="000099"/>
                </a:solidFill>
                <a:latin typeface="Microsoft YaHei"/>
                <a:cs typeface="Microsoft YaHei"/>
              </a:rPr>
              <a:t>点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600" spc="5" b="1">
                <a:solidFill>
                  <a:srgbClr val="000099"/>
                </a:solidFill>
                <a:latin typeface="Microsoft YaHei"/>
                <a:cs typeface="Microsoft YaHei"/>
              </a:rPr>
              <a:t>为</a:t>
            </a:r>
            <a:r>
              <a:rPr dirty="0" sz="3600" spc="5" b="1">
                <a:solidFill>
                  <a:srgbClr val="0000FF"/>
                </a:solidFill>
                <a:latin typeface="Microsoft YaHei"/>
                <a:cs typeface="Microsoft YaHei"/>
              </a:rPr>
              <a:t>关节</a:t>
            </a:r>
            <a:r>
              <a:rPr dirty="0" sz="3600" spc="10" b="1">
                <a:solidFill>
                  <a:srgbClr val="0000FF"/>
                </a:solidFill>
                <a:latin typeface="Microsoft YaHei"/>
                <a:cs typeface="Microsoft YaHei"/>
              </a:rPr>
              <a:t>点</a:t>
            </a:r>
            <a:r>
              <a:rPr dirty="0" sz="3600" b="1">
                <a:solidFill>
                  <a:srgbClr val="000099"/>
                </a:solidFill>
                <a:latin typeface="Microsoft YaHei"/>
                <a:cs typeface="Microsoft YaHei"/>
              </a:rPr>
              <a:t>。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58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534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534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058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0"/>
            <a:ext cx="8754745" cy="6043930"/>
          </a:xfrm>
          <a:prstGeom prst="rect">
            <a:avLst/>
          </a:prstGeom>
        </p:spPr>
        <p:txBody>
          <a:bodyPr wrap="square" lIns="0" tIns="354330" rIns="0" bIns="0" rtlCol="0" vert="horz">
            <a:spAutoFit/>
          </a:bodyPr>
          <a:lstStyle/>
          <a:p>
            <a:pPr marL="12700" indent="441325">
              <a:lnSpc>
                <a:spcPct val="100000"/>
              </a:lnSpc>
              <a:spcBef>
                <a:spcPts val="2790"/>
              </a:spcBef>
            </a:pP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对</a:t>
            </a:r>
            <a:r>
              <a:rPr dirty="0" sz="4000" b="1">
                <a:solidFill>
                  <a:srgbClr val="000099"/>
                </a:solidFill>
                <a:latin typeface="Microsoft YaHei"/>
                <a:cs typeface="Microsoft YaHei"/>
              </a:rPr>
              <a:t>深度</a:t>
            </a: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优</a:t>
            </a:r>
            <a:r>
              <a:rPr dirty="0" sz="4000" b="1">
                <a:solidFill>
                  <a:srgbClr val="000099"/>
                </a:solidFill>
                <a:latin typeface="Microsoft YaHei"/>
                <a:cs typeface="Microsoft YaHei"/>
              </a:rPr>
              <a:t>先遍</a:t>
            </a: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历</a:t>
            </a:r>
            <a:r>
              <a:rPr dirty="0" sz="4000" b="1">
                <a:solidFill>
                  <a:srgbClr val="000099"/>
                </a:solidFill>
                <a:latin typeface="Microsoft YaHei"/>
                <a:cs typeface="Microsoft YaHei"/>
              </a:rPr>
              <a:t>算法</a:t>
            </a: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作</a:t>
            </a:r>
            <a:r>
              <a:rPr dirty="0" sz="4000" b="1">
                <a:solidFill>
                  <a:srgbClr val="000099"/>
                </a:solidFill>
                <a:latin typeface="Microsoft YaHei"/>
                <a:cs typeface="Microsoft YaHei"/>
              </a:rPr>
              <a:t>如下</a:t>
            </a: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修</a:t>
            </a:r>
            <a:r>
              <a:rPr dirty="0" sz="4000" b="1">
                <a:solidFill>
                  <a:srgbClr val="000099"/>
                </a:solidFill>
                <a:latin typeface="Microsoft YaHei"/>
                <a:cs typeface="Microsoft YaHei"/>
              </a:rPr>
              <a:t>改</a:t>
            </a:r>
            <a:r>
              <a:rPr dirty="0" sz="4000" spc="-5" b="1">
                <a:solidFill>
                  <a:srgbClr val="000099"/>
                </a:solidFill>
                <a:latin typeface="Microsoft YaHei"/>
                <a:cs typeface="Microsoft YaHei"/>
              </a:rPr>
              <a:t>：</a:t>
            </a:r>
            <a:endParaRPr sz="4000">
              <a:latin typeface="Microsoft YaHei"/>
              <a:cs typeface="Microsoft YaHei"/>
            </a:endParaRPr>
          </a:p>
          <a:p>
            <a:pPr marL="12700" marR="432434">
              <a:lnSpc>
                <a:spcPct val="100000"/>
              </a:lnSpc>
              <a:spcBef>
                <a:spcPts val="2690"/>
              </a:spcBef>
              <a:buSzPct val="97500"/>
              <a:buAutoNum type="arabicPeriod"/>
              <a:tabLst>
                <a:tab pos="1029969" algn="l"/>
              </a:tabLst>
            </a:pPr>
            <a:r>
              <a:rPr dirty="0" sz="4000" spc="-5">
                <a:solidFill>
                  <a:srgbClr val="580095"/>
                </a:solidFill>
                <a:latin typeface="Times New Roman"/>
                <a:cs typeface="Times New Roman"/>
              </a:rPr>
              <a:t>i</a:t>
            </a:r>
            <a:r>
              <a:rPr dirty="0" sz="4000" spc="5">
                <a:solidFill>
                  <a:srgbClr val="580095"/>
                </a:solidFill>
                <a:latin typeface="Times New Roman"/>
                <a:cs typeface="Times New Roman"/>
              </a:rPr>
              <a:t>s</a:t>
            </a:r>
            <a:r>
              <a:rPr dirty="0" sz="4000" spc="-5">
                <a:solidFill>
                  <a:srgbClr val="580095"/>
                </a:solidFill>
                <a:latin typeface="Times New Roman"/>
                <a:cs typeface="Times New Roman"/>
              </a:rPr>
              <a:t>it</a:t>
            </a:r>
            <a:r>
              <a:rPr dirty="0" sz="4000">
                <a:solidFill>
                  <a:srgbClr val="580095"/>
                </a:solidFill>
                <a:latin typeface="Times New Roman"/>
                <a:cs typeface="Times New Roman"/>
              </a:rPr>
              <a:t>e</a:t>
            </a:r>
            <a:r>
              <a:rPr dirty="0" sz="4000" spc="-5">
                <a:solidFill>
                  <a:srgbClr val="580095"/>
                </a:solidFill>
                <a:latin typeface="Times New Roman"/>
                <a:cs typeface="Times New Roman"/>
              </a:rPr>
              <a:t>d[</a:t>
            </a:r>
            <a:r>
              <a:rPr dirty="0" sz="4000">
                <a:solidFill>
                  <a:srgbClr val="580095"/>
                </a:solidFill>
                <a:latin typeface="Times New Roman"/>
                <a:cs typeface="Times New Roman"/>
              </a:rPr>
              <a:t>v</a:t>
            </a:r>
            <a:r>
              <a:rPr dirty="0" sz="4000" spc="10">
                <a:solidFill>
                  <a:srgbClr val="580095"/>
                </a:solidFill>
                <a:latin typeface="Times New Roman"/>
                <a:cs typeface="Times New Roman"/>
              </a:rPr>
              <a:t>]</a:t>
            </a:r>
            <a:r>
              <a:rPr dirty="0" sz="4000">
                <a:solidFill>
                  <a:srgbClr val="580095"/>
                </a:solidFill>
                <a:latin typeface="SimSun"/>
                <a:cs typeface="SimSun"/>
              </a:rPr>
              <a:t>的值改为</a:t>
            </a:r>
            <a:r>
              <a:rPr dirty="0" sz="4000" spc="-5">
                <a:solidFill>
                  <a:srgbClr val="580095"/>
                </a:solidFill>
                <a:latin typeface="SimSun"/>
                <a:cs typeface="SimSun"/>
              </a:rPr>
              <a:t>遍历</a:t>
            </a:r>
            <a:r>
              <a:rPr dirty="0" sz="4000">
                <a:solidFill>
                  <a:srgbClr val="580095"/>
                </a:solidFill>
                <a:latin typeface="SimSun"/>
                <a:cs typeface="SimSun"/>
              </a:rPr>
              <a:t>过</a:t>
            </a:r>
            <a:r>
              <a:rPr dirty="0" sz="4000" spc="-5">
                <a:solidFill>
                  <a:srgbClr val="580095"/>
                </a:solidFill>
                <a:latin typeface="SimSun"/>
                <a:cs typeface="SimSun"/>
              </a:rPr>
              <a:t>程中</a:t>
            </a:r>
            <a:r>
              <a:rPr dirty="0" sz="4000">
                <a:solidFill>
                  <a:srgbClr val="580095"/>
                </a:solidFill>
                <a:latin typeface="SimSun"/>
                <a:cs typeface="SimSun"/>
              </a:rPr>
              <a:t>顶</a:t>
            </a:r>
            <a:r>
              <a:rPr dirty="0" sz="4000" spc="-5">
                <a:solidFill>
                  <a:srgbClr val="580095"/>
                </a:solidFill>
                <a:latin typeface="SimSun"/>
                <a:cs typeface="SimSun"/>
              </a:rPr>
              <a:t>点 </a:t>
            </a:r>
            <a:r>
              <a:rPr dirty="0" sz="4000">
                <a:solidFill>
                  <a:srgbClr val="580095"/>
                </a:solidFill>
                <a:latin typeface="SimSun"/>
                <a:cs typeface="SimSun"/>
              </a:rPr>
              <a:t>的访问次</a:t>
            </a:r>
            <a:r>
              <a:rPr dirty="0" sz="4000" spc="5">
                <a:solidFill>
                  <a:srgbClr val="580095"/>
                </a:solidFill>
                <a:latin typeface="SimSun"/>
                <a:cs typeface="SimSun"/>
              </a:rPr>
              <a:t>序</a:t>
            </a:r>
            <a:r>
              <a:rPr dirty="0" sz="4000" spc="-5">
                <a:solidFill>
                  <a:srgbClr val="0000FF"/>
                </a:solidFill>
                <a:latin typeface="Times New Roman"/>
                <a:cs typeface="Times New Roman"/>
              </a:rPr>
              <a:t>count</a:t>
            </a:r>
            <a:r>
              <a:rPr dirty="0" sz="4000">
                <a:solidFill>
                  <a:srgbClr val="580095"/>
                </a:solidFill>
                <a:latin typeface="SimSun"/>
                <a:cs typeface="SimSun"/>
              </a:rPr>
              <a:t>值；</a:t>
            </a:r>
            <a:endParaRPr sz="4000">
              <a:latin typeface="SimSun"/>
              <a:cs typeface="SimSun"/>
            </a:endParaRPr>
          </a:p>
          <a:p>
            <a:pPr marL="88900" marR="5080" indent="-26034">
              <a:lnSpc>
                <a:spcPts val="4750"/>
              </a:lnSpc>
              <a:spcBef>
                <a:spcPts val="3804"/>
              </a:spcBef>
              <a:buSzPct val="97500"/>
              <a:buFont typeface="Times New Roman"/>
              <a:buAutoNum type="arabicPeriod"/>
              <a:tabLst>
                <a:tab pos="827405" algn="l"/>
              </a:tabLst>
            </a:pPr>
            <a:r>
              <a:rPr dirty="0" sz="4000" spc="-5">
                <a:solidFill>
                  <a:srgbClr val="580095"/>
                </a:solidFill>
                <a:latin typeface="SimSun"/>
                <a:cs typeface="SimSun"/>
              </a:rPr>
              <a:t>遍</a:t>
            </a:r>
            <a:r>
              <a:rPr dirty="0" sz="4000" spc="10">
                <a:solidFill>
                  <a:srgbClr val="580095"/>
                </a:solidFill>
                <a:latin typeface="SimSun"/>
                <a:cs typeface="SimSun"/>
              </a:rPr>
              <a:t>历</a:t>
            </a:r>
            <a:r>
              <a:rPr dirty="0" sz="4000" spc="-5">
                <a:solidFill>
                  <a:srgbClr val="580095"/>
                </a:solidFill>
                <a:latin typeface="SimSun"/>
                <a:cs typeface="SimSun"/>
              </a:rPr>
              <a:t>过</a:t>
            </a:r>
            <a:r>
              <a:rPr dirty="0" sz="4000" spc="10">
                <a:solidFill>
                  <a:srgbClr val="580095"/>
                </a:solidFill>
                <a:latin typeface="SimSun"/>
                <a:cs typeface="SimSun"/>
              </a:rPr>
              <a:t>程</a:t>
            </a:r>
            <a:r>
              <a:rPr dirty="0" sz="4000" spc="-5">
                <a:solidFill>
                  <a:srgbClr val="580095"/>
                </a:solidFill>
                <a:latin typeface="SimSun"/>
                <a:cs typeface="SimSun"/>
              </a:rPr>
              <a:t>中求得 </a:t>
            </a:r>
            <a:r>
              <a:rPr dirty="0" sz="4000" spc="-5">
                <a:solidFill>
                  <a:srgbClr val="580095"/>
                </a:solidFill>
                <a:latin typeface="Times New Roman"/>
                <a:cs typeface="Times New Roman"/>
              </a:rPr>
              <a:t>low[</a:t>
            </a:r>
            <a:r>
              <a:rPr dirty="0" sz="4000">
                <a:solidFill>
                  <a:srgbClr val="580095"/>
                </a:solidFill>
                <a:latin typeface="Times New Roman"/>
                <a:cs typeface="Times New Roman"/>
              </a:rPr>
              <a:t>v</a:t>
            </a:r>
            <a:r>
              <a:rPr dirty="0" sz="4000" spc="-5">
                <a:solidFill>
                  <a:srgbClr val="580095"/>
                </a:solidFill>
                <a:latin typeface="Times New Roman"/>
                <a:cs typeface="Times New Roman"/>
              </a:rPr>
              <a:t>]</a:t>
            </a:r>
            <a:r>
              <a:rPr dirty="0" sz="4000" spc="5">
                <a:solidFill>
                  <a:srgbClr val="580095"/>
                </a:solidFill>
                <a:latin typeface="Times New Roman"/>
                <a:cs typeface="Times New Roman"/>
              </a:rPr>
              <a:t>=</a:t>
            </a:r>
            <a:r>
              <a:rPr dirty="0" sz="4000" spc="-5" b="1">
                <a:solidFill>
                  <a:srgbClr val="580095"/>
                </a:solidFill>
                <a:latin typeface="Times New Roman"/>
                <a:cs typeface="Times New Roman"/>
              </a:rPr>
              <a:t>Min</a:t>
            </a:r>
            <a:r>
              <a:rPr dirty="0" sz="4000" spc="-5">
                <a:solidFill>
                  <a:srgbClr val="0000FF"/>
                </a:solidFill>
                <a:latin typeface="Times New Roman"/>
                <a:cs typeface="Times New Roman"/>
              </a:rPr>
              <a:t>{v</a:t>
            </a:r>
            <a:r>
              <a:rPr dirty="0" sz="400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4000" spc="-5">
                <a:solidFill>
                  <a:srgbClr val="0000FF"/>
                </a:solidFill>
                <a:latin typeface="Times New Roman"/>
                <a:cs typeface="Times New Roman"/>
              </a:rPr>
              <a:t>si</a:t>
            </a:r>
            <a:r>
              <a:rPr dirty="0" sz="4000" spc="5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4000" spc="-5">
                <a:solidFill>
                  <a:srgbClr val="0000FF"/>
                </a:solidFill>
                <a:latin typeface="Times New Roman"/>
                <a:cs typeface="Times New Roman"/>
              </a:rPr>
              <a:t>ed[</a:t>
            </a:r>
            <a:r>
              <a:rPr dirty="0" sz="4000" spc="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4000" spc="1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sz="4000" spc="-1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dirty="0" sz="4000" spc="-5">
                <a:solidFill>
                  <a:srgbClr val="CC3300"/>
                </a:solidFill>
                <a:latin typeface="Times New Roman"/>
                <a:cs typeface="Times New Roman"/>
              </a:rPr>
              <a:t>low[w</a:t>
            </a:r>
            <a:r>
              <a:rPr dirty="0" sz="4000">
                <a:solidFill>
                  <a:srgbClr val="CC3300"/>
                </a:solidFill>
                <a:latin typeface="Times New Roman"/>
                <a:cs typeface="Times New Roman"/>
              </a:rPr>
              <a:t>]</a:t>
            </a:r>
            <a:r>
              <a:rPr dirty="0" sz="4000" spc="-1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dirty="0" sz="4000" spc="-5">
                <a:solidFill>
                  <a:srgbClr val="568862"/>
                </a:solidFill>
                <a:latin typeface="Times New Roman"/>
                <a:cs typeface="Times New Roman"/>
              </a:rPr>
              <a:t>vi</a:t>
            </a:r>
            <a:r>
              <a:rPr dirty="0" sz="4000" spc="5">
                <a:solidFill>
                  <a:srgbClr val="568862"/>
                </a:solidFill>
                <a:latin typeface="Times New Roman"/>
                <a:cs typeface="Times New Roman"/>
              </a:rPr>
              <a:t>s</a:t>
            </a:r>
            <a:r>
              <a:rPr dirty="0" sz="4000" spc="-5">
                <a:solidFill>
                  <a:srgbClr val="568862"/>
                </a:solidFill>
                <a:latin typeface="Times New Roman"/>
                <a:cs typeface="Times New Roman"/>
              </a:rPr>
              <a:t>it</a:t>
            </a:r>
            <a:r>
              <a:rPr dirty="0" sz="4000">
                <a:solidFill>
                  <a:srgbClr val="568862"/>
                </a:solidFill>
                <a:latin typeface="Times New Roman"/>
                <a:cs typeface="Times New Roman"/>
              </a:rPr>
              <a:t>e</a:t>
            </a:r>
            <a:r>
              <a:rPr dirty="0" sz="4000" spc="-5">
                <a:solidFill>
                  <a:srgbClr val="568862"/>
                </a:solidFill>
                <a:latin typeface="Times New Roman"/>
                <a:cs typeface="Times New Roman"/>
              </a:rPr>
              <a:t>d[</a:t>
            </a:r>
            <a:r>
              <a:rPr dirty="0" sz="4000">
                <a:solidFill>
                  <a:srgbClr val="568862"/>
                </a:solidFill>
                <a:latin typeface="Times New Roman"/>
                <a:cs typeface="Times New Roman"/>
              </a:rPr>
              <a:t>k</a:t>
            </a:r>
            <a:r>
              <a:rPr dirty="0" sz="4000" spc="10">
                <a:solidFill>
                  <a:srgbClr val="568862"/>
                </a:solidFill>
                <a:latin typeface="Times New Roman"/>
                <a:cs typeface="Times New Roman"/>
              </a:rPr>
              <a:t>]</a:t>
            </a:r>
            <a:r>
              <a:rPr dirty="0" sz="4000" spc="-5">
                <a:solidFill>
                  <a:srgbClr val="580095"/>
                </a:solidFill>
                <a:latin typeface="Times New Roman"/>
                <a:cs typeface="Times New Roman"/>
              </a:rPr>
              <a:t>}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80095"/>
              </a:buClr>
              <a:buFont typeface="Times New Roman"/>
              <a:buAutoNum type="arabicPeriod"/>
            </a:pPr>
            <a:endParaRPr sz="4050">
              <a:latin typeface="Times New Roman"/>
              <a:cs typeface="Times New Roman"/>
            </a:endParaRPr>
          </a:p>
          <a:p>
            <a:pPr marL="88900" marR="3321685">
              <a:lnSpc>
                <a:spcPct val="100000"/>
              </a:lnSpc>
              <a:buSzPct val="97500"/>
              <a:buFont typeface="Times New Roman"/>
              <a:buAutoNum type="arabicPeriod"/>
              <a:tabLst>
                <a:tab pos="851535" algn="l"/>
              </a:tabLst>
            </a:pPr>
            <a:r>
              <a:rPr dirty="0" sz="4000">
                <a:solidFill>
                  <a:srgbClr val="580095"/>
                </a:solidFill>
                <a:latin typeface="SimSun"/>
                <a:cs typeface="SimSun"/>
              </a:rPr>
              <a:t>从子树遍历</a:t>
            </a:r>
            <a:r>
              <a:rPr dirty="0" sz="4000" spc="-5">
                <a:solidFill>
                  <a:srgbClr val="580095"/>
                </a:solidFill>
                <a:latin typeface="SimSun"/>
                <a:cs typeface="SimSun"/>
              </a:rPr>
              <a:t>返回</a:t>
            </a:r>
            <a:r>
              <a:rPr dirty="0" sz="4000">
                <a:solidFill>
                  <a:srgbClr val="580095"/>
                </a:solidFill>
                <a:latin typeface="SimSun"/>
                <a:cs typeface="SimSun"/>
              </a:rPr>
              <a:t>时</a:t>
            </a:r>
            <a:r>
              <a:rPr dirty="0" sz="4000" spc="-5">
                <a:solidFill>
                  <a:srgbClr val="580095"/>
                </a:solidFill>
                <a:latin typeface="SimSun"/>
                <a:cs typeface="SimSun"/>
              </a:rPr>
              <a:t>， </a:t>
            </a:r>
            <a:r>
              <a:rPr dirty="0" sz="4000" spc="5">
                <a:solidFill>
                  <a:srgbClr val="580095"/>
                </a:solidFill>
                <a:latin typeface="SimSun"/>
                <a:cs typeface="SimSun"/>
              </a:rPr>
              <a:t>判别</a:t>
            </a:r>
            <a:r>
              <a:rPr dirty="0" sz="4000" spc="-5">
                <a:solidFill>
                  <a:srgbClr val="0000FF"/>
                </a:solidFill>
                <a:latin typeface="Times New Roman"/>
                <a:cs typeface="Times New Roman"/>
              </a:rPr>
              <a:t>low[w]≥visited[v]?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8429"/>
            <a:ext cx="73177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3465" algn="l"/>
              </a:tabLst>
            </a:pP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void	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DFSArticul(ALGraph G,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int v0)</a:t>
            </a:r>
            <a:r>
              <a:rPr dirty="0" sz="3600" spc="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831" y="693242"/>
            <a:ext cx="8534400" cy="3416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0099"/>
                </a:solidFill>
                <a:latin typeface="Times New Roman"/>
                <a:cs typeface="Times New Roman"/>
              </a:rPr>
              <a:t>// </a:t>
            </a:r>
            <a:r>
              <a:rPr dirty="0" sz="3200" spc="10">
                <a:solidFill>
                  <a:srgbClr val="000099"/>
                </a:solidFill>
                <a:latin typeface="SimSun"/>
                <a:cs typeface="SimSun"/>
              </a:rPr>
              <a:t>从</a:t>
            </a:r>
            <a:r>
              <a:rPr dirty="0" sz="3200" spc="15">
                <a:solidFill>
                  <a:srgbClr val="000099"/>
                </a:solidFill>
                <a:latin typeface="SimSun"/>
                <a:cs typeface="SimSun"/>
              </a:rPr>
              <a:t>第</a:t>
            </a:r>
            <a:r>
              <a:rPr dirty="0" sz="3200" spc="-5">
                <a:solidFill>
                  <a:srgbClr val="000099"/>
                </a:solidFill>
                <a:latin typeface="Times New Roman"/>
                <a:cs typeface="Times New Roman"/>
              </a:rPr>
              <a:t>v0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个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顶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点出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发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深度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优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先遍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历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图</a:t>
            </a:r>
            <a:r>
              <a:rPr dirty="0" sz="3200" spc="-5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20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,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solidFill>
                  <a:srgbClr val="000099"/>
                </a:solidFill>
                <a:latin typeface="Times New Roman"/>
                <a:cs typeface="Times New Roman"/>
              </a:rPr>
              <a:t>// </a:t>
            </a:r>
            <a:r>
              <a:rPr dirty="0" sz="3200" spc="5">
                <a:solidFill>
                  <a:srgbClr val="000099"/>
                </a:solidFill>
                <a:latin typeface="SimSun"/>
                <a:cs typeface="SimSun"/>
              </a:rPr>
              <a:t>查找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并输</a:t>
            </a:r>
            <a:r>
              <a:rPr dirty="0" sz="3200" spc="-15">
                <a:solidFill>
                  <a:srgbClr val="000099"/>
                </a:solidFill>
                <a:latin typeface="SimSun"/>
                <a:cs typeface="SimSun"/>
              </a:rPr>
              <a:t>出</a:t>
            </a:r>
            <a:r>
              <a:rPr dirty="0" sz="3200">
                <a:solidFill>
                  <a:srgbClr val="000099"/>
                </a:solidFill>
                <a:latin typeface="SimSun"/>
                <a:cs typeface="SimSun"/>
              </a:rPr>
              <a:t>关节点</a:t>
            </a:r>
            <a:endParaRPr sz="32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dirty="0" sz="3600" spc="-5">
                <a:solidFill>
                  <a:srgbClr val="0000FF"/>
                </a:solidFill>
                <a:latin typeface="Times New Roman"/>
                <a:cs typeface="Times New Roman"/>
              </a:rPr>
              <a:t>min =visited[v0] </a:t>
            </a: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++</a:t>
            </a:r>
            <a:r>
              <a:rPr dirty="0" sz="3600" spc="-5">
                <a:solidFill>
                  <a:srgbClr val="0000FF"/>
                </a:solidFill>
                <a:latin typeface="Times New Roman"/>
                <a:cs typeface="Times New Roman"/>
              </a:rPr>
              <a:t>count;</a:t>
            </a:r>
            <a:endParaRPr sz="36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620"/>
              </a:spcBef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//</a:t>
            </a:r>
            <a:r>
              <a:rPr dirty="0" sz="28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v0</a:t>
            </a:r>
            <a:r>
              <a:rPr dirty="0" sz="2800" spc="15" b="1">
                <a:solidFill>
                  <a:srgbClr val="0000FF"/>
                </a:solidFill>
                <a:latin typeface="Microsoft YaHei"/>
                <a:cs typeface="Microsoft YaHei"/>
              </a:rPr>
              <a:t>是第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count</a:t>
            </a:r>
            <a:r>
              <a:rPr dirty="0" sz="2800" spc="15" b="1">
                <a:solidFill>
                  <a:srgbClr val="0000FF"/>
                </a:solidFill>
                <a:latin typeface="Microsoft YaHei"/>
                <a:cs typeface="Microsoft YaHei"/>
              </a:rPr>
              <a:t>个访</a:t>
            </a:r>
            <a:r>
              <a:rPr dirty="0" sz="2800" b="1">
                <a:solidFill>
                  <a:srgbClr val="0000FF"/>
                </a:solidFill>
                <a:latin typeface="Microsoft YaHei"/>
                <a:cs typeface="Microsoft YaHei"/>
              </a:rPr>
              <a:t>问</a:t>
            </a:r>
            <a:r>
              <a:rPr dirty="0" sz="2800" spc="15" b="1">
                <a:solidFill>
                  <a:srgbClr val="0000FF"/>
                </a:solidFill>
                <a:latin typeface="Microsoft YaHei"/>
                <a:cs typeface="Microsoft YaHei"/>
              </a:rPr>
              <a:t>的</a:t>
            </a:r>
            <a:r>
              <a:rPr dirty="0" sz="2800" b="1">
                <a:solidFill>
                  <a:srgbClr val="0000FF"/>
                </a:solidFill>
                <a:latin typeface="Microsoft YaHei"/>
                <a:cs typeface="Microsoft YaHei"/>
              </a:rPr>
              <a:t>顶</a:t>
            </a:r>
            <a:r>
              <a:rPr dirty="0" sz="2800" spc="35" b="1">
                <a:solidFill>
                  <a:srgbClr val="0000FF"/>
                </a:solidFill>
                <a:latin typeface="Microsoft YaHei"/>
                <a:cs typeface="Microsoft YaHei"/>
              </a:rPr>
              <a:t>点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2800" spc="-5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15" b="1">
                <a:solidFill>
                  <a:srgbClr val="0000FF"/>
                </a:solidFill>
                <a:latin typeface="Microsoft YaHei"/>
                <a:cs typeface="Microsoft YaHei"/>
              </a:rPr>
              <a:t>并设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low[v0]</a:t>
            </a:r>
            <a:r>
              <a:rPr dirty="0" sz="2800" spc="15" b="1">
                <a:solidFill>
                  <a:srgbClr val="0000FF"/>
                </a:solidFill>
                <a:latin typeface="Microsoft YaHei"/>
                <a:cs typeface="Microsoft YaHei"/>
              </a:rPr>
              <a:t>的初值为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min</a:t>
            </a:r>
            <a:endParaRPr sz="2800">
              <a:latin typeface="Times New Roman"/>
              <a:cs typeface="Times New Roman"/>
            </a:endParaRPr>
          </a:p>
          <a:p>
            <a:pPr marL="210185">
              <a:lnSpc>
                <a:spcPct val="100000"/>
              </a:lnSpc>
              <a:spcBef>
                <a:spcPts val="1625"/>
              </a:spcBef>
              <a:tabLst>
                <a:tab pos="5939155" algn="l"/>
              </a:tabLst>
            </a:pPr>
            <a:r>
              <a:rPr dirty="0" sz="3600" spc="-5" b="1">
                <a:solidFill>
                  <a:srgbClr val="580095"/>
                </a:solidFill>
                <a:latin typeface="Times New Roman"/>
                <a:cs typeface="Times New Roman"/>
              </a:rPr>
              <a:t>for</a:t>
            </a:r>
            <a:r>
              <a:rPr dirty="0" sz="3600" spc="-5">
                <a:solidFill>
                  <a:srgbClr val="580095"/>
                </a:solidFill>
                <a:latin typeface="Times New Roman"/>
                <a:cs typeface="Times New Roman"/>
              </a:rPr>
              <a:t>(p=G.vertices[v0].firstarc;	</a:t>
            </a:r>
            <a:r>
              <a:rPr dirty="0" sz="3600">
                <a:solidFill>
                  <a:srgbClr val="580095"/>
                </a:solidFill>
                <a:latin typeface="Times New Roman"/>
                <a:cs typeface="Times New Roman"/>
              </a:rPr>
              <a:t>p;</a:t>
            </a:r>
            <a:endParaRPr sz="3600">
              <a:latin typeface="Times New Roman"/>
              <a:cs typeface="Times New Roman"/>
            </a:endParaRPr>
          </a:p>
          <a:p>
            <a:pPr marL="5240020">
              <a:lnSpc>
                <a:spcPct val="100000"/>
              </a:lnSpc>
              <a:spcBef>
                <a:spcPts val="5"/>
              </a:spcBef>
            </a:pPr>
            <a:r>
              <a:rPr dirty="0" sz="3600" spc="-5">
                <a:solidFill>
                  <a:srgbClr val="580095"/>
                </a:solidFill>
                <a:latin typeface="Times New Roman"/>
                <a:cs typeface="Times New Roman"/>
              </a:rPr>
              <a:t>p=p-&gt;nextarc) </a:t>
            </a:r>
            <a:r>
              <a:rPr dirty="0" sz="3600" b="1">
                <a:solidFill>
                  <a:srgbClr val="580095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344" y="4106417"/>
            <a:ext cx="45110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//</a:t>
            </a:r>
            <a:r>
              <a:rPr dirty="0" sz="3600" spc="-7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检</a:t>
            </a:r>
            <a:r>
              <a:rPr dirty="0" sz="3600" spc="-5">
                <a:solidFill>
                  <a:srgbClr val="800000"/>
                </a:solidFill>
                <a:latin typeface="SimSun"/>
                <a:cs typeface="SimSun"/>
              </a:rPr>
              <a:t>查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v0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的每个邻接点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4483149"/>
            <a:ext cx="3199765" cy="214439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412750">
              <a:lnSpc>
                <a:spcPct val="100000"/>
              </a:lnSpc>
              <a:spcBef>
                <a:spcPts val="1280"/>
              </a:spcBef>
            </a:pPr>
            <a:r>
              <a:rPr dirty="0" sz="3600" spc="-5" b="1">
                <a:solidFill>
                  <a:srgbClr val="580095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414020">
              <a:lnSpc>
                <a:spcPct val="100000"/>
              </a:lnSpc>
              <a:spcBef>
                <a:spcPts val="1185"/>
              </a:spcBef>
            </a:pP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low[v0] =</a:t>
            </a:r>
            <a:r>
              <a:rPr dirty="0" sz="3600" spc="-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FF"/>
                </a:solidFill>
                <a:latin typeface="Times New Roman"/>
                <a:cs typeface="Times New Roman"/>
              </a:rPr>
              <a:t>min;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} //</a:t>
            </a:r>
            <a:r>
              <a:rPr dirty="0" sz="3600" spc="-4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DFSArticul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39683" y="6234684"/>
            <a:ext cx="68884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64068" y="6259067"/>
            <a:ext cx="688848" cy="384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53400" y="62484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0"/>
                </a:lnTo>
                <a:lnTo>
                  <a:pt x="0" y="381000"/>
                </a:lnTo>
                <a:lnTo>
                  <a:pt x="685800" y="381000"/>
                </a:lnTo>
                <a:lnTo>
                  <a:pt x="685800" y="333375"/>
                </a:lnTo>
                <a:lnTo>
                  <a:pt x="200025" y="333375"/>
                </a:lnTo>
                <a:lnTo>
                  <a:pt x="200025" y="47625"/>
                </a:lnTo>
                <a:lnTo>
                  <a:pt x="685800" y="47625"/>
                </a:lnTo>
                <a:lnTo>
                  <a:pt x="685800" y="0"/>
                </a:lnTo>
                <a:close/>
              </a:path>
              <a:path w="685800" h="381000">
                <a:moveTo>
                  <a:pt x="485775" y="47625"/>
                </a:moveTo>
                <a:lnTo>
                  <a:pt x="235711" y="47625"/>
                </a:lnTo>
                <a:lnTo>
                  <a:pt x="235711" y="333375"/>
                </a:lnTo>
                <a:lnTo>
                  <a:pt x="485775" y="333375"/>
                </a:lnTo>
                <a:lnTo>
                  <a:pt x="271525" y="190500"/>
                </a:lnTo>
                <a:lnTo>
                  <a:pt x="485775" y="47625"/>
                </a:lnTo>
                <a:close/>
              </a:path>
              <a:path w="685800" h="381000">
                <a:moveTo>
                  <a:pt x="685800" y="47625"/>
                </a:moveTo>
                <a:lnTo>
                  <a:pt x="485775" y="47625"/>
                </a:lnTo>
                <a:lnTo>
                  <a:pt x="485775" y="333375"/>
                </a:lnTo>
                <a:lnTo>
                  <a:pt x="685800" y="333375"/>
                </a:lnTo>
                <a:lnTo>
                  <a:pt x="6858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534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7150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  <a:path w="285750" h="285750">
                <a:moveTo>
                  <a:pt x="35686" y="0"/>
                </a:moveTo>
                <a:lnTo>
                  <a:pt x="0" y="0"/>
                </a:lnTo>
                <a:lnTo>
                  <a:pt x="0" y="285750"/>
                </a:lnTo>
                <a:lnTo>
                  <a:pt x="35686" y="285750"/>
                </a:lnTo>
                <a:lnTo>
                  <a:pt x="35686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831" y="215899"/>
            <a:ext cx="8676005" cy="614807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612515" algn="l"/>
              </a:tabLst>
            </a:pP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w</a:t>
            </a:r>
            <a:r>
              <a:rPr dirty="0" sz="3600" spc="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=</a:t>
            </a:r>
            <a:r>
              <a:rPr dirty="0" sz="3600" spc="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p-&gt;adjvex;	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//</a:t>
            </a:r>
            <a:r>
              <a:rPr dirty="0" sz="3600" spc="-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spc="10">
                <a:solidFill>
                  <a:srgbClr val="800000"/>
                </a:solidFill>
                <a:latin typeface="Times New Roman"/>
                <a:cs typeface="Times New Roman"/>
              </a:rPr>
              <a:t>w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为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v0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的邻接顶点</a:t>
            </a:r>
            <a:endParaRPr sz="36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  <a:tabLst>
                <a:tab pos="4662805" algn="l"/>
              </a:tabLst>
            </a:pP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if 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(visited[w] 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==</a:t>
            </a:r>
            <a:r>
              <a:rPr dirty="0" sz="3600" spc="55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0)</a:t>
            </a:r>
            <a:r>
              <a:rPr dirty="0" sz="3600" spc="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{	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//</a:t>
            </a:r>
            <a:r>
              <a:rPr dirty="0" sz="3600" spc="-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w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未曾被访问</a:t>
            </a:r>
            <a:endParaRPr sz="36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1080"/>
              </a:spcBef>
              <a:tabLst>
                <a:tab pos="3949065" algn="l"/>
              </a:tabLst>
            </a:pP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DFSArticul(G,</a:t>
            </a:r>
            <a:r>
              <a:rPr dirty="0" sz="3600" spc="2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w);	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//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返回前求得</a:t>
            </a:r>
            <a:r>
              <a:rPr dirty="0" sz="3600" spc="-5">
                <a:solidFill>
                  <a:srgbClr val="800000"/>
                </a:solidFill>
                <a:latin typeface="Times New Roman"/>
                <a:cs typeface="Times New Roman"/>
              </a:rPr>
              <a:t>low[w]</a:t>
            </a:r>
            <a:endParaRPr sz="36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1675"/>
              </a:spcBef>
              <a:tabLst>
                <a:tab pos="3827145" algn="l"/>
              </a:tabLst>
            </a:pP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if </a:t>
            </a: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(low[w]</a:t>
            </a:r>
            <a:r>
              <a:rPr dirty="0" sz="36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&lt; min)	min =</a:t>
            </a:r>
            <a:r>
              <a:rPr dirty="0" sz="36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low[w];</a:t>
            </a:r>
            <a:endParaRPr sz="360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  <a:spcBef>
                <a:spcPts val="650"/>
              </a:spcBef>
            </a:pP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36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FF0000"/>
                </a:solidFill>
                <a:latin typeface="Times New Roman"/>
                <a:cs typeface="Times New Roman"/>
              </a:rPr>
              <a:t>(low[w]</a:t>
            </a:r>
            <a:r>
              <a:rPr dirty="0" sz="3600" spc="-5" b="1">
                <a:solidFill>
                  <a:srgbClr val="FF0000"/>
                </a:solidFill>
                <a:latin typeface="Times New Roman"/>
                <a:cs typeface="Times New Roman"/>
              </a:rPr>
              <a:t>&gt;=</a:t>
            </a:r>
            <a:r>
              <a:rPr dirty="0" sz="3600" spc="-5">
                <a:solidFill>
                  <a:srgbClr val="FF0000"/>
                </a:solidFill>
                <a:latin typeface="Times New Roman"/>
                <a:cs typeface="Times New Roman"/>
              </a:rPr>
              <a:t>visited[v0])</a:t>
            </a:r>
            <a:endParaRPr sz="3600">
              <a:latin typeface="Times New Roman"/>
              <a:cs typeface="Times New Roman"/>
            </a:endParaRPr>
          </a:p>
          <a:p>
            <a:pPr marL="485775">
              <a:lnSpc>
                <a:spcPct val="100000"/>
              </a:lnSpc>
              <a:spcBef>
                <a:spcPts val="865"/>
              </a:spcBef>
            </a:pPr>
            <a:r>
              <a:rPr dirty="0" sz="3600" spc="-5" b="1">
                <a:solidFill>
                  <a:srgbClr val="FF0000"/>
                </a:solidFill>
                <a:latin typeface="Times New Roman"/>
                <a:cs typeface="Times New Roman"/>
              </a:rPr>
              <a:t>printf</a:t>
            </a:r>
            <a:r>
              <a:rPr dirty="0" sz="3600" spc="-5">
                <a:solidFill>
                  <a:srgbClr val="FF0000"/>
                </a:solidFill>
                <a:latin typeface="Times New Roman"/>
                <a:cs typeface="Times New Roman"/>
              </a:rPr>
              <a:t>(v0,</a:t>
            </a:r>
            <a:r>
              <a:rPr dirty="0" sz="3600" spc="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FF0000"/>
                </a:solidFill>
                <a:latin typeface="Times New Roman"/>
                <a:cs typeface="Times New Roman"/>
              </a:rPr>
              <a:t>G.vertices[v0].data);</a:t>
            </a:r>
            <a:r>
              <a:rPr dirty="0" sz="3600" spc="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3200" spc="15" b="1">
                <a:solidFill>
                  <a:srgbClr val="FF0000"/>
                </a:solidFill>
                <a:latin typeface="Microsoft YaHei"/>
                <a:cs typeface="Microsoft YaHei"/>
              </a:rPr>
              <a:t>输出关</a:t>
            </a:r>
            <a:r>
              <a:rPr dirty="0" sz="3200" spc="5" b="1">
                <a:solidFill>
                  <a:srgbClr val="FF0000"/>
                </a:solidFill>
                <a:latin typeface="Microsoft YaHei"/>
                <a:cs typeface="Microsoft YaHei"/>
              </a:rPr>
              <a:t>节</a:t>
            </a:r>
            <a:r>
              <a:rPr dirty="0" sz="3200" b="1">
                <a:solidFill>
                  <a:srgbClr val="FF0000"/>
                </a:solidFill>
                <a:latin typeface="Microsoft YaHei"/>
                <a:cs typeface="Microsoft YaHei"/>
              </a:rPr>
              <a:t>点</a:t>
            </a:r>
            <a:endParaRPr sz="3200">
              <a:latin typeface="Microsoft YaHei"/>
              <a:cs typeface="Microsoft YaHei"/>
            </a:endParaRPr>
          </a:p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dirty="0" sz="3600" spc="-5" b="1">
                <a:solidFill>
                  <a:srgbClr val="800000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85"/>
              </a:spcBef>
              <a:tabLst>
                <a:tab pos="1321435" algn="l"/>
              </a:tabLst>
            </a:pP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else	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//</a:t>
            </a:r>
            <a:r>
              <a:rPr dirty="0" sz="3600" spc="-1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w</a:t>
            </a:r>
            <a:r>
              <a:rPr dirty="0" sz="3600" spc="-5">
                <a:solidFill>
                  <a:srgbClr val="800000"/>
                </a:solidFill>
                <a:latin typeface="SimSun"/>
                <a:cs typeface="SimSun"/>
              </a:rPr>
              <a:t>是回边上的顶点</a:t>
            </a:r>
            <a:endParaRPr sz="3600">
              <a:latin typeface="SimSun"/>
              <a:cs typeface="SimSun"/>
            </a:endParaRPr>
          </a:p>
          <a:p>
            <a:pPr marL="495934">
              <a:lnSpc>
                <a:spcPct val="100000"/>
              </a:lnSpc>
              <a:spcBef>
                <a:spcPts val="1755"/>
              </a:spcBef>
              <a:tabLst>
                <a:tab pos="4586605" algn="l"/>
              </a:tabLst>
            </a:pP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if </a:t>
            </a:r>
            <a:r>
              <a:rPr dirty="0" sz="3600" spc="-5">
                <a:solidFill>
                  <a:srgbClr val="0000FF"/>
                </a:solidFill>
                <a:latin typeface="Times New Roman"/>
                <a:cs typeface="Times New Roman"/>
              </a:rPr>
              <a:t>(visited[w]</a:t>
            </a:r>
            <a:r>
              <a:rPr dirty="0" sz="3600" spc="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dirty="0" sz="36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FF"/>
                </a:solidFill>
                <a:latin typeface="Times New Roman"/>
                <a:cs typeface="Times New Roman"/>
              </a:rPr>
              <a:t>min)	</a:t>
            </a: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min =</a:t>
            </a:r>
            <a:r>
              <a:rPr dirty="0" sz="36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FF"/>
                </a:solidFill>
                <a:latin typeface="Times New Roman"/>
                <a:cs typeface="Times New Roman"/>
              </a:rPr>
              <a:t>visited[w];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582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058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997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05825" y="6296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58200" y="624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594" y="90866"/>
            <a:ext cx="5367020" cy="2129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74700" marR="5080" indent="-762000">
              <a:lnSpc>
                <a:spcPct val="114999"/>
              </a:lnSpc>
              <a:spcBef>
                <a:spcPts val="100"/>
              </a:spcBef>
              <a:tabLst>
                <a:tab pos="1346200" algn="l"/>
              </a:tabLst>
            </a:pPr>
            <a:r>
              <a:rPr dirty="0" sz="6000" spc="-5" b="1">
                <a:solidFill>
                  <a:srgbClr val="800000"/>
                </a:solidFill>
                <a:latin typeface="Times New Roman"/>
                <a:cs typeface="Times New Roman"/>
              </a:rPr>
              <a:t>7.6	</a:t>
            </a:r>
            <a:r>
              <a:rPr dirty="0" sz="6000" spc="5" b="1">
                <a:solidFill>
                  <a:srgbClr val="800000"/>
                </a:solidFill>
                <a:latin typeface="Microsoft YaHei"/>
                <a:cs typeface="Microsoft YaHei"/>
              </a:rPr>
              <a:t>两点之间的 </a:t>
            </a:r>
            <a:r>
              <a:rPr dirty="0" sz="6000" b="1">
                <a:solidFill>
                  <a:srgbClr val="800000"/>
                </a:solidFill>
                <a:latin typeface="Microsoft YaHei"/>
                <a:cs typeface="Microsoft YaHei"/>
              </a:rPr>
              <a:t>最</a:t>
            </a:r>
            <a:r>
              <a:rPr dirty="0" sz="6000" spc="10" b="1">
                <a:solidFill>
                  <a:srgbClr val="800000"/>
                </a:solidFill>
                <a:latin typeface="Microsoft YaHei"/>
                <a:cs typeface="Microsoft YaHei"/>
              </a:rPr>
              <a:t>短</a:t>
            </a:r>
            <a:r>
              <a:rPr dirty="0" sz="6000" b="1">
                <a:solidFill>
                  <a:srgbClr val="800000"/>
                </a:solidFill>
                <a:latin typeface="Microsoft YaHei"/>
                <a:cs typeface="Microsoft YaHei"/>
              </a:rPr>
              <a:t>路</a:t>
            </a:r>
            <a:r>
              <a:rPr dirty="0" sz="6000" spc="10" b="1">
                <a:solidFill>
                  <a:srgbClr val="800000"/>
                </a:solidFill>
                <a:latin typeface="Microsoft YaHei"/>
                <a:cs typeface="Microsoft YaHei"/>
              </a:rPr>
              <a:t>径</a:t>
            </a:r>
            <a:r>
              <a:rPr dirty="0" sz="6000" spc="15" b="1">
                <a:solidFill>
                  <a:srgbClr val="800000"/>
                </a:solidFill>
                <a:latin typeface="Microsoft YaHei"/>
                <a:cs typeface="Microsoft YaHei"/>
              </a:rPr>
              <a:t>问</a:t>
            </a:r>
            <a:r>
              <a:rPr dirty="0" sz="6000" b="1">
                <a:solidFill>
                  <a:srgbClr val="800000"/>
                </a:solidFill>
                <a:latin typeface="Microsoft YaHei"/>
                <a:cs typeface="Microsoft YaHei"/>
              </a:rPr>
              <a:t>题</a:t>
            </a:r>
            <a:endParaRPr sz="6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763686"/>
            <a:ext cx="7451725" cy="290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4400" spc="5">
                <a:solidFill>
                  <a:srgbClr val="568862"/>
                </a:solidFill>
                <a:latin typeface="SimSun"/>
                <a:cs typeface="SimSun"/>
              </a:rPr>
              <a:t>§</a:t>
            </a:r>
            <a:r>
              <a:rPr dirty="0" sz="4400" spc="-1185">
                <a:solidFill>
                  <a:srgbClr val="568862"/>
                </a:solidFill>
                <a:latin typeface="SimSun"/>
                <a:cs typeface="SimSun"/>
              </a:rPr>
              <a:t> </a:t>
            </a:r>
            <a:r>
              <a:rPr dirty="0" sz="4400" spc="20" b="1">
                <a:solidFill>
                  <a:srgbClr val="000099"/>
                </a:solidFill>
                <a:latin typeface="Microsoft YaHei"/>
                <a:cs typeface="Microsoft YaHei"/>
              </a:rPr>
              <a:t>求从</a:t>
            </a:r>
            <a:r>
              <a:rPr dirty="0" sz="4400" spc="5" b="1">
                <a:solidFill>
                  <a:srgbClr val="000099"/>
                </a:solidFill>
                <a:latin typeface="Microsoft YaHei"/>
                <a:cs typeface="Microsoft YaHei"/>
              </a:rPr>
              <a:t>某</a:t>
            </a:r>
            <a:r>
              <a:rPr dirty="0" sz="4400" spc="20" b="1">
                <a:solidFill>
                  <a:srgbClr val="000099"/>
                </a:solidFill>
                <a:latin typeface="Microsoft YaHei"/>
                <a:cs typeface="Microsoft YaHei"/>
              </a:rPr>
              <a:t>个</a:t>
            </a:r>
            <a:r>
              <a:rPr dirty="0" sz="4400" spc="5" b="1">
                <a:solidFill>
                  <a:srgbClr val="000099"/>
                </a:solidFill>
                <a:latin typeface="Microsoft YaHei"/>
                <a:cs typeface="Microsoft YaHei"/>
              </a:rPr>
              <a:t>源点</a:t>
            </a:r>
            <a:r>
              <a:rPr dirty="0" sz="4400" spc="20" b="1">
                <a:solidFill>
                  <a:srgbClr val="000099"/>
                </a:solidFill>
                <a:latin typeface="Microsoft YaHei"/>
                <a:cs typeface="Microsoft YaHei"/>
              </a:rPr>
              <a:t>到</a:t>
            </a:r>
            <a:r>
              <a:rPr dirty="0" sz="4400" spc="5" b="1">
                <a:solidFill>
                  <a:srgbClr val="000099"/>
                </a:solidFill>
                <a:latin typeface="Microsoft YaHei"/>
                <a:cs typeface="Microsoft YaHei"/>
              </a:rPr>
              <a:t>其余</a:t>
            </a:r>
            <a:r>
              <a:rPr dirty="0" sz="4400" spc="20" b="1">
                <a:solidFill>
                  <a:srgbClr val="000099"/>
                </a:solidFill>
                <a:latin typeface="Microsoft YaHei"/>
                <a:cs typeface="Microsoft YaHei"/>
              </a:rPr>
              <a:t>各</a:t>
            </a:r>
            <a:r>
              <a:rPr dirty="0" sz="4400" spc="5" b="1">
                <a:solidFill>
                  <a:srgbClr val="000099"/>
                </a:solidFill>
                <a:latin typeface="Microsoft YaHei"/>
                <a:cs typeface="Microsoft YaHei"/>
              </a:rPr>
              <a:t>点的 最</a:t>
            </a:r>
            <a:r>
              <a:rPr dirty="0" sz="4400" b="1">
                <a:solidFill>
                  <a:srgbClr val="000099"/>
                </a:solidFill>
                <a:latin typeface="Microsoft YaHei"/>
                <a:cs typeface="Microsoft YaHei"/>
              </a:rPr>
              <a:t>短</a:t>
            </a:r>
            <a:r>
              <a:rPr dirty="0" sz="4400" spc="10" b="1">
                <a:solidFill>
                  <a:srgbClr val="000099"/>
                </a:solidFill>
                <a:latin typeface="Microsoft YaHei"/>
                <a:cs typeface="Microsoft YaHei"/>
              </a:rPr>
              <a:t>路</a:t>
            </a:r>
            <a:r>
              <a:rPr dirty="0" sz="4400" b="1">
                <a:solidFill>
                  <a:srgbClr val="000099"/>
                </a:solidFill>
                <a:latin typeface="Microsoft YaHei"/>
                <a:cs typeface="Microsoft YaHei"/>
              </a:rPr>
              <a:t>径</a:t>
            </a:r>
            <a:r>
              <a:rPr dirty="0" sz="4400" spc="10" b="1">
                <a:solidFill>
                  <a:srgbClr val="000099"/>
                </a:solidFill>
                <a:latin typeface="Microsoft YaHei"/>
                <a:cs typeface="Microsoft YaHei"/>
              </a:rPr>
              <a:t>（</a:t>
            </a:r>
            <a:r>
              <a:rPr dirty="0" sz="4400" b="1">
                <a:solidFill>
                  <a:srgbClr val="000099"/>
                </a:solidFill>
                <a:latin typeface="Microsoft YaHei"/>
                <a:cs typeface="Microsoft YaHei"/>
              </a:rPr>
              <a:t>单</a:t>
            </a:r>
            <a:r>
              <a:rPr dirty="0" sz="4400" spc="10" b="1">
                <a:solidFill>
                  <a:srgbClr val="000099"/>
                </a:solidFill>
                <a:latin typeface="Microsoft YaHei"/>
                <a:cs typeface="Microsoft YaHei"/>
              </a:rPr>
              <a:t>源</a:t>
            </a:r>
            <a:r>
              <a:rPr dirty="0" sz="4400" b="1">
                <a:solidFill>
                  <a:srgbClr val="000099"/>
                </a:solidFill>
                <a:latin typeface="Microsoft YaHei"/>
                <a:cs typeface="Microsoft YaHei"/>
              </a:rPr>
              <a:t>最</a:t>
            </a:r>
            <a:r>
              <a:rPr dirty="0" sz="4400" spc="10" b="1">
                <a:solidFill>
                  <a:srgbClr val="000099"/>
                </a:solidFill>
                <a:latin typeface="Microsoft YaHei"/>
                <a:cs typeface="Microsoft YaHei"/>
              </a:rPr>
              <a:t>短</a:t>
            </a:r>
            <a:r>
              <a:rPr dirty="0" sz="4400" b="1">
                <a:solidFill>
                  <a:srgbClr val="000099"/>
                </a:solidFill>
                <a:latin typeface="Microsoft YaHei"/>
                <a:cs typeface="Microsoft YaHei"/>
              </a:rPr>
              <a:t>路</a:t>
            </a:r>
            <a:r>
              <a:rPr dirty="0" sz="4400" spc="10" b="1">
                <a:solidFill>
                  <a:srgbClr val="000099"/>
                </a:solidFill>
                <a:latin typeface="Microsoft YaHei"/>
                <a:cs typeface="Microsoft YaHei"/>
              </a:rPr>
              <a:t>径</a:t>
            </a:r>
            <a:r>
              <a:rPr dirty="0" sz="4400" b="1">
                <a:solidFill>
                  <a:srgbClr val="000099"/>
                </a:solidFill>
                <a:latin typeface="Microsoft YaHei"/>
                <a:cs typeface="Microsoft YaHei"/>
              </a:rPr>
              <a:t>）</a:t>
            </a:r>
            <a:endParaRPr sz="44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4400">
                <a:solidFill>
                  <a:srgbClr val="568862"/>
                </a:solidFill>
                <a:latin typeface="SimSun"/>
                <a:cs typeface="SimSun"/>
              </a:rPr>
              <a:t>§</a:t>
            </a:r>
            <a:r>
              <a:rPr dirty="0" sz="4400" spc="-1140">
                <a:solidFill>
                  <a:srgbClr val="568862"/>
                </a:solidFill>
                <a:latin typeface="SimSun"/>
                <a:cs typeface="SimSun"/>
              </a:rPr>
              <a:t> </a:t>
            </a:r>
            <a:r>
              <a:rPr dirty="0" sz="4400" spc="20" b="1">
                <a:solidFill>
                  <a:srgbClr val="000099"/>
                </a:solidFill>
                <a:latin typeface="Microsoft YaHei"/>
                <a:cs typeface="Microsoft YaHei"/>
              </a:rPr>
              <a:t>每一</a:t>
            </a:r>
            <a:r>
              <a:rPr dirty="0" sz="4400" spc="5" b="1">
                <a:solidFill>
                  <a:srgbClr val="000099"/>
                </a:solidFill>
                <a:latin typeface="Microsoft YaHei"/>
                <a:cs typeface="Microsoft YaHei"/>
              </a:rPr>
              <a:t>对顶</a:t>
            </a:r>
            <a:r>
              <a:rPr dirty="0" sz="4400" b="1">
                <a:solidFill>
                  <a:srgbClr val="000099"/>
                </a:solidFill>
                <a:latin typeface="Microsoft YaHei"/>
                <a:cs typeface="Microsoft YaHei"/>
              </a:rPr>
              <a:t>点</a:t>
            </a:r>
            <a:r>
              <a:rPr dirty="0" sz="4400" spc="10" b="1">
                <a:solidFill>
                  <a:srgbClr val="000099"/>
                </a:solidFill>
                <a:latin typeface="Microsoft YaHei"/>
                <a:cs typeface="Microsoft YaHei"/>
              </a:rPr>
              <a:t>之</a:t>
            </a:r>
            <a:r>
              <a:rPr dirty="0" sz="4400" spc="5" b="1">
                <a:solidFill>
                  <a:srgbClr val="000099"/>
                </a:solidFill>
                <a:latin typeface="Microsoft YaHei"/>
                <a:cs typeface="Microsoft YaHei"/>
              </a:rPr>
              <a:t>间</a:t>
            </a:r>
            <a:r>
              <a:rPr dirty="0" sz="4400" b="1">
                <a:solidFill>
                  <a:srgbClr val="000099"/>
                </a:solidFill>
                <a:latin typeface="Microsoft YaHei"/>
                <a:cs typeface="Microsoft YaHei"/>
              </a:rPr>
              <a:t>的</a:t>
            </a:r>
            <a:r>
              <a:rPr dirty="0" sz="4400" spc="10" b="1">
                <a:solidFill>
                  <a:srgbClr val="000099"/>
                </a:solidFill>
                <a:latin typeface="Microsoft YaHei"/>
                <a:cs typeface="Microsoft YaHei"/>
              </a:rPr>
              <a:t>最</a:t>
            </a:r>
            <a:r>
              <a:rPr dirty="0" sz="4400" spc="5" b="1">
                <a:solidFill>
                  <a:srgbClr val="000099"/>
                </a:solidFill>
                <a:latin typeface="Microsoft YaHei"/>
                <a:cs typeface="Microsoft YaHei"/>
              </a:rPr>
              <a:t>短</a:t>
            </a:r>
            <a:r>
              <a:rPr dirty="0" sz="4400" b="1">
                <a:solidFill>
                  <a:srgbClr val="000099"/>
                </a:solidFill>
                <a:latin typeface="Microsoft YaHei"/>
                <a:cs typeface="Microsoft YaHei"/>
              </a:rPr>
              <a:t>路径</a:t>
            </a:r>
            <a:endParaRPr sz="44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5883" y="6158484"/>
            <a:ext cx="68884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40268" y="6182867"/>
            <a:ext cx="688848" cy="384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29600" y="61722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0"/>
                </a:lnTo>
                <a:lnTo>
                  <a:pt x="0" y="381000"/>
                </a:lnTo>
                <a:lnTo>
                  <a:pt x="685800" y="381000"/>
                </a:lnTo>
                <a:lnTo>
                  <a:pt x="685800" y="333375"/>
                </a:lnTo>
                <a:lnTo>
                  <a:pt x="200025" y="333375"/>
                </a:lnTo>
                <a:lnTo>
                  <a:pt x="200025" y="47625"/>
                </a:lnTo>
                <a:lnTo>
                  <a:pt x="685800" y="47625"/>
                </a:lnTo>
                <a:lnTo>
                  <a:pt x="685800" y="0"/>
                </a:lnTo>
                <a:close/>
              </a:path>
              <a:path w="685800" h="381000">
                <a:moveTo>
                  <a:pt x="485775" y="47625"/>
                </a:moveTo>
                <a:lnTo>
                  <a:pt x="235711" y="47625"/>
                </a:lnTo>
                <a:lnTo>
                  <a:pt x="235711" y="333375"/>
                </a:lnTo>
                <a:lnTo>
                  <a:pt x="485775" y="333375"/>
                </a:lnTo>
                <a:lnTo>
                  <a:pt x="271525" y="190500"/>
                </a:lnTo>
                <a:lnTo>
                  <a:pt x="485775" y="47625"/>
                </a:lnTo>
                <a:close/>
              </a:path>
              <a:path w="685800" h="381000">
                <a:moveTo>
                  <a:pt x="685800" y="47625"/>
                </a:moveTo>
                <a:lnTo>
                  <a:pt x="485775" y="47625"/>
                </a:lnTo>
                <a:lnTo>
                  <a:pt x="485775" y="333375"/>
                </a:lnTo>
                <a:lnTo>
                  <a:pt x="685800" y="333375"/>
                </a:lnTo>
                <a:lnTo>
                  <a:pt x="6858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296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7150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  <a:path w="285750" h="285750">
                <a:moveTo>
                  <a:pt x="35686" y="0"/>
                </a:moveTo>
                <a:lnTo>
                  <a:pt x="0" y="0"/>
                </a:lnTo>
                <a:lnTo>
                  <a:pt x="0" y="285750"/>
                </a:lnTo>
                <a:lnTo>
                  <a:pt x="35686" y="285750"/>
                </a:lnTo>
                <a:lnTo>
                  <a:pt x="35686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48736"/>
            <a:ext cx="7922895" cy="1550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00">
              <a:lnSpc>
                <a:spcPct val="125000"/>
              </a:lnSpc>
              <a:spcBef>
                <a:spcPts val="100"/>
              </a:spcBef>
            </a:pP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求</a:t>
            </a:r>
            <a:r>
              <a:rPr dirty="0" sz="4000" spc="15" b="1">
                <a:solidFill>
                  <a:srgbClr val="CC3300"/>
                </a:solidFill>
                <a:latin typeface="Microsoft YaHei"/>
                <a:cs typeface="Microsoft YaHei"/>
              </a:rPr>
              <a:t>从源点到</a:t>
            </a:r>
            <a:r>
              <a:rPr dirty="0" sz="4000" b="1">
                <a:solidFill>
                  <a:srgbClr val="CC3300"/>
                </a:solidFill>
                <a:latin typeface="Microsoft YaHei"/>
                <a:cs typeface="Microsoft YaHei"/>
              </a:rPr>
              <a:t>其</a:t>
            </a:r>
            <a:r>
              <a:rPr dirty="0" sz="4000" spc="15" b="1">
                <a:solidFill>
                  <a:srgbClr val="CC3300"/>
                </a:solidFill>
                <a:latin typeface="Microsoft YaHei"/>
                <a:cs typeface="Microsoft YaHei"/>
              </a:rPr>
              <a:t>余</a:t>
            </a:r>
            <a:r>
              <a:rPr dirty="0" sz="4000" b="1">
                <a:solidFill>
                  <a:srgbClr val="CC3300"/>
                </a:solidFill>
                <a:latin typeface="Microsoft YaHei"/>
                <a:cs typeface="Microsoft YaHei"/>
              </a:rPr>
              <a:t>各点</a:t>
            </a:r>
            <a:r>
              <a:rPr dirty="0" sz="4000" spc="15" b="1">
                <a:solidFill>
                  <a:srgbClr val="CC3300"/>
                </a:solidFill>
                <a:latin typeface="Microsoft YaHei"/>
                <a:cs typeface="Microsoft YaHei"/>
              </a:rPr>
              <a:t>的</a:t>
            </a:r>
            <a:r>
              <a:rPr dirty="0" sz="4000" b="1">
                <a:solidFill>
                  <a:srgbClr val="CC3300"/>
                </a:solidFill>
                <a:latin typeface="Microsoft YaHei"/>
                <a:cs typeface="Microsoft YaHei"/>
              </a:rPr>
              <a:t>最</a:t>
            </a:r>
            <a:r>
              <a:rPr dirty="0" sz="4000" spc="15" b="1">
                <a:solidFill>
                  <a:srgbClr val="CC3300"/>
                </a:solidFill>
                <a:latin typeface="Microsoft YaHei"/>
                <a:cs typeface="Microsoft YaHei"/>
              </a:rPr>
              <a:t>短</a:t>
            </a:r>
            <a:r>
              <a:rPr dirty="0" sz="4000" b="1">
                <a:solidFill>
                  <a:srgbClr val="CC3300"/>
                </a:solidFill>
                <a:latin typeface="Microsoft YaHei"/>
                <a:cs typeface="Microsoft YaHei"/>
              </a:rPr>
              <a:t>路</a:t>
            </a:r>
            <a:r>
              <a:rPr dirty="0" sz="4000" spc="-5" b="1">
                <a:solidFill>
                  <a:srgbClr val="CC3300"/>
                </a:solidFill>
                <a:latin typeface="Microsoft YaHei"/>
                <a:cs typeface="Microsoft YaHei"/>
              </a:rPr>
              <a:t>径 </a:t>
            </a: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的算法的基</a:t>
            </a:r>
            <a:r>
              <a:rPr dirty="0" sz="4000" spc="5" b="1">
                <a:solidFill>
                  <a:srgbClr val="000099"/>
                </a:solidFill>
                <a:latin typeface="Microsoft YaHei"/>
                <a:cs typeface="Microsoft YaHei"/>
              </a:rPr>
              <a:t>本</a:t>
            </a:r>
            <a:r>
              <a:rPr dirty="0" sz="4000" spc="15" b="1">
                <a:solidFill>
                  <a:srgbClr val="000099"/>
                </a:solidFill>
                <a:latin typeface="Microsoft YaHei"/>
                <a:cs typeface="Microsoft YaHei"/>
              </a:rPr>
              <a:t>思</a:t>
            </a:r>
            <a:r>
              <a:rPr dirty="0" sz="4000" spc="10" b="1">
                <a:solidFill>
                  <a:srgbClr val="000099"/>
                </a:solidFill>
                <a:latin typeface="Microsoft YaHei"/>
                <a:cs typeface="Microsoft YaHei"/>
              </a:rPr>
              <a:t>想</a:t>
            </a:r>
            <a:r>
              <a:rPr dirty="0" sz="4000" spc="-5" b="1">
                <a:solidFill>
                  <a:srgbClr val="000099"/>
                </a:solidFill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88007"/>
            <a:ext cx="8052434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81000">
              <a:lnSpc>
                <a:spcPct val="100000"/>
              </a:lnSpc>
              <a:spcBef>
                <a:spcPts val="95"/>
              </a:spcBef>
            </a:pPr>
            <a:r>
              <a:rPr dirty="0" sz="4000" spc="15" b="1">
                <a:solidFill>
                  <a:srgbClr val="800000"/>
                </a:solidFill>
                <a:latin typeface="Microsoft JhengHei"/>
                <a:cs typeface="Microsoft JhengHei"/>
              </a:rPr>
              <a:t>依</a:t>
            </a:r>
            <a:r>
              <a:rPr dirty="0" sz="4000" spc="15" b="1">
                <a:solidFill>
                  <a:srgbClr val="9900FF"/>
                </a:solidFill>
                <a:latin typeface="Microsoft JhengHei"/>
                <a:cs typeface="Microsoft JhengHei"/>
              </a:rPr>
              <a:t>最短路径</a:t>
            </a:r>
            <a:r>
              <a:rPr dirty="0" sz="4000" b="1">
                <a:solidFill>
                  <a:srgbClr val="9900FF"/>
                </a:solidFill>
                <a:latin typeface="Microsoft JhengHei"/>
                <a:cs typeface="Microsoft JhengHei"/>
              </a:rPr>
              <a:t>的</a:t>
            </a:r>
            <a:r>
              <a:rPr dirty="0" sz="4000" spc="15" b="1">
                <a:solidFill>
                  <a:srgbClr val="9900FF"/>
                </a:solidFill>
                <a:latin typeface="Microsoft JhengHei"/>
                <a:cs typeface="Microsoft JhengHei"/>
              </a:rPr>
              <a:t>长度</a:t>
            </a:r>
            <a:r>
              <a:rPr dirty="0" sz="4000" b="1">
                <a:solidFill>
                  <a:srgbClr val="800000"/>
                </a:solidFill>
                <a:latin typeface="Microsoft JhengHei"/>
                <a:cs typeface="Microsoft JhengHei"/>
              </a:rPr>
              <a:t>递</a:t>
            </a:r>
            <a:r>
              <a:rPr dirty="0" sz="4000" spc="15" b="1">
                <a:solidFill>
                  <a:srgbClr val="800000"/>
                </a:solidFill>
                <a:latin typeface="Microsoft JhengHei"/>
                <a:cs typeface="Microsoft JhengHei"/>
              </a:rPr>
              <a:t>增</a:t>
            </a:r>
            <a:r>
              <a:rPr dirty="0" sz="4000" b="1">
                <a:solidFill>
                  <a:srgbClr val="800000"/>
                </a:solidFill>
                <a:latin typeface="Microsoft JhengHei"/>
                <a:cs typeface="Microsoft JhengHei"/>
              </a:rPr>
              <a:t>的</a:t>
            </a:r>
            <a:r>
              <a:rPr dirty="0" sz="4000" spc="15" b="1">
                <a:solidFill>
                  <a:srgbClr val="800000"/>
                </a:solidFill>
                <a:latin typeface="Microsoft JhengHei"/>
                <a:cs typeface="Microsoft JhengHei"/>
              </a:rPr>
              <a:t>次</a:t>
            </a:r>
            <a:r>
              <a:rPr dirty="0" sz="4000" b="1">
                <a:solidFill>
                  <a:srgbClr val="800000"/>
                </a:solidFill>
                <a:latin typeface="Microsoft JhengHei"/>
                <a:cs typeface="Microsoft JhengHei"/>
              </a:rPr>
              <a:t>序求</a:t>
            </a:r>
            <a:r>
              <a:rPr dirty="0" sz="4000" spc="-5" b="1">
                <a:solidFill>
                  <a:srgbClr val="800000"/>
                </a:solidFill>
                <a:latin typeface="Microsoft JhengHei"/>
                <a:cs typeface="Microsoft JhengHei"/>
              </a:rPr>
              <a:t>得 </a:t>
            </a:r>
            <a:r>
              <a:rPr dirty="0" sz="4000" spc="15" b="1">
                <a:solidFill>
                  <a:srgbClr val="800000"/>
                </a:solidFill>
                <a:latin typeface="Microsoft JhengHei"/>
                <a:cs typeface="Microsoft JhengHei"/>
              </a:rPr>
              <a:t>各</a:t>
            </a:r>
            <a:r>
              <a:rPr dirty="0" sz="4000" spc="5" b="1">
                <a:solidFill>
                  <a:srgbClr val="800000"/>
                </a:solidFill>
                <a:latin typeface="Microsoft JhengHei"/>
                <a:cs typeface="Microsoft JhengHei"/>
              </a:rPr>
              <a:t>条路</a:t>
            </a:r>
            <a:r>
              <a:rPr dirty="0" sz="4000" spc="-5" b="1">
                <a:solidFill>
                  <a:srgbClr val="800000"/>
                </a:solidFill>
                <a:latin typeface="Microsoft JhengHei"/>
                <a:cs typeface="Microsoft JhengHei"/>
              </a:rPr>
              <a:t>径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4196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7" y="2051"/>
                </a:lnTo>
                <a:lnTo>
                  <a:pt x="381732" y="8053"/>
                </a:lnTo>
                <a:lnTo>
                  <a:pt x="328256" y="17776"/>
                </a:lnTo>
                <a:lnTo>
                  <a:pt x="277480" y="30990"/>
                </a:lnTo>
                <a:lnTo>
                  <a:pt x="229776" y="47468"/>
                </a:lnTo>
                <a:lnTo>
                  <a:pt x="185515" y="66980"/>
                </a:lnTo>
                <a:lnTo>
                  <a:pt x="145070" y="89296"/>
                </a:lnTo>
                <a:lnTo>
                  <a:pt x="108812" y="114188"/>
                </a:lnTo>
                <a:lnTo>
                  <a:pt x="77112" y="141427"/>
                </a:lnTo>
                <a:lnTo>
                  <a:pt x="50343" y="170783"/>
                </a:lnTo>
                <a:lnTo>
                  <a:pt x="13081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5" y="407572"/>
                </a:lnTo>
                <a:lnTo>
                  <a:pt x="77112" y="468172"/>
                </a:lnTo>
                <a:lnTo>
                  <a:pt x="108812" y="495411"/>
                </a:lnTo>
                <a:lnTo>
                  <a:pt x="145070" y="520303"/>
                </a:lnTo>
                <a:lnTo>
                  <a:pt x="185515" y="542619"/>
                </a:lnTo>
                <a:lnTo>
                  <a:pt x="229776" y="562131"/>
                </a:lnTo>
                <a:lnTo>
                  <a:pt x="277480" y="578609"/>
                </a:lnTo>
                <a:lnTo>
                  <a:pt x="328256" y="591823"/>
                </a:lnTo>
                <a:lnTo>
                  <a:pt x="381732" y="601546"/>
                </a:lnTo>
                <a:lnTo>
                  <a:pt x="437537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44196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1" y="234931"/>
                </a:lnTo>
                <a:lnTo>
                  <a:pt x="50343" y="170783"/>
                </a:lnTo>
                <a:lnTo>
                  <a:pt x="77112" y="141427"/>
                </a:lnTo>
                <a:lnTo>
                  <a:pt x="108812" y="114188"/>
                </a:lnTo>
                <a:lnTo>
                  <a:pt x="145070" y="89296"/>
                </a:lnTo>
                <a:lnTo>
                  <a:pt x="185515" y="66980"/>
                </a:lnTo>
                <a:lnTo>
                  <a:pt x="229776" y="47468"/>
                </a:lnTo>
                <a:lnTo>
                  <a:pt x="277480" y="30990"/>
                </a:lnTo>
                <a:lnTo>
                  <a:pt x="328256" y="17776"/>
                </a:lnTo>
                <a:lnTo>
                  <a:pt x="381732" y="8053"/>
                </a:lnTo>
                <a:lnTo>
                  <a:pt x="437537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7" y="607548"/>
                </a:lnTo>
                <a:lnTo>
                  <a:pt x="381732" y="601546"/>
                </a:lnTo>
                <a:lnTo>
                  <a:pt x="328256" y="591823"/>
                </a:lnTo>
                <a:lnTo>
                  <a:pt x="277480" y="578609"/>
                </a:lnTo>
                <a:lnTo>
                  <a:pt x="229776" y="562131"/>
                </a:lnTo>
                <a:lnTo>
                  <a:pt x="185515" y="542619"/>
                </a:lnTo>
                <a:lnTo>
                  <a:pt x="145070" y="520303"/>
                </a:lnTo>
                <a:lnTo>
                  <a:pt x="108812" y="495411"/>
                </a:lnTo>
                <a:lnTo>
                  <a:pt x="77112" y="468172"/>
                </a:lnTo>
                <a:lnTo>
                  <a:pt x="50343" y="438816"/>
                </a:lnTo>
                <a:lnTo>
                  <a:pt x="13081" y="374668"/>
                </a:lnTo>
                <a:lnTo>
                  <a:pt x="0" y="304800"/>
                </a:lnTo>
                <a:close/>
              </a:path>
            </a:pathLst>
          </a:custGeom>
          <a:ln w="31750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4501" y="4459681"/>
            <a:ext cx="84264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 b="1">
                <a:solidFill>
                  <a:srgbClr val="000099"/>
                </a:solidFill>
                <a:latin typeface="Microsoft YaHei"/>
                <a:cs typeface="Microsoft YaHei"/>
              </a:rPr>
              <a:t>源点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0" y="3429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44801" y="3426333"/>
            <a:ext cx="416559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1164" sz="3150" spc="1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6" y="139619"/>
                </a:lnTo>
                <a:lnTo>
                  <a:pt x="39045" y="100788"/>
                </a:lnTo>
                <a:lnTo>
                  <a:pt x="66960" y="66955"/>
                </a:lnTo>
                <a:lnTo>
                  <a:pt x="100793" y="39041"/>
                </a:lnTo>
                <a:lnTo>
                  <a:pt x="139624" y="17964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4"/>
                </a:lnTo>
                <a:lnTo>
                  <a:pt x="356406" y="39041"/>
                </a:lnTo>
                <a:lnTo>
                  <a:pt x="390239" y="66955"/>
                </a:lnTo>
                <a:lnTo>
                  <a:pt x="418154" y="100788"/>
                </a:lnTo>
                <a:lnTo>
                  <a:pt x="439233" y="139619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3" y="317580"/>
                </a:lnTo>
                <a:lnTo>
                  <a:pt x="418154" y="356411"/>
                </a:lnTo>
                <a:lnTo>
                  <a:pt x="390239" y="390244"/>
                </a:lnTo>
                <a:lnTo>
                  <a:pt x="356406" y="418158"/>
                </a:lnTo>
                <a:lnTo>
                  <a:pt x="317575" y="439235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5"/>
                </a:lnTo>
                <a:lnTo>
                  <a:pt x="100793" y="418158"/>
                </a:lnTo>
                <a:lnTo>
                  <a:pt x="66960" y="390244"/>
                </a:lnTo>
                <a:lnTo>
                  <a:pt x="39045" y="356411"/>
                </a:lnTo>
                <a:lnTo>
                  <a:pt x="17966" y="317580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99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862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99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57625" y="4057269"/>
            <a:ext cx="482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…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67382" y="3810000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600519" y="85280"/>
                </a:moveTo>
                <a:lnTo>
                  <a:pt x="0" y="685800"/>
                </a:lnTo>
                <a:lnTo>
                  <a:pt x="9017" y="694817"/>
                </a:lnTo>
                <a:lnTo>
                  <a:pt x="609536" y="94297"/>
                </a:lnTo>
                <a:lnTo>
                  <a:pt x="600519" y="85280"/>
                </a:lnTo>
                <a:close/>
              </a:path>
              <a:path w="695325" h="695325">
                <a:moveTo>
                  <a:pt x="653705" y="76326"/>
                </a:moveTo>
                <a:lnTo>
                  <a:pt x="609473" y="76326"/>
                </a:lnTo>
                <a:lnTo>
                  <a:pt x="618490" y="85343"/>
                </a:lnTo>
                <a:lnTo>
                  <a:pt x="609536" y="94297"/>
                </a:lnTo>
                <a:lnTo>
                  <a:pt x="631952" y="116712"/>
                </a:lnTo>
                <a:lnTo>
                  <a:pt x="653705" y="76326"/>
                </a:lnTo>
                <a:close/>
              </a:path>
              <a:path w="695325" h="695325">
                <a:moveTo>
                  <a:pt x="609473" y="76326"/>
                </a:moveTo>
                <a:lnTo>
                  <a:pt x="600519" y="85280"/>
                </a:lnTo>
                <a:lnTo>
                  <a:pt x="609536" y="94297"/>
                </a:lnTo>
                <a:lnTo>
                  <a:pt x="618490" y="85343"/>
                </a:lnTo>
                <a:lnTo>
                  <a:pt x="609473" y="76326"/>
                </a:lnTo>
                <a:close/>
              </a:path>
              <a:path w="695325" h="695325">
                <a:moveTo>
                  <a:pt x="694817" y="0"/>
                </a:moveTo>
                <a:lnTo>
                  <a:pt x="578104" y="62864"/>
                </a:lnTo>
                <a:lnTo>
                  <a:pt x="600519" y="85280"/>
                </a:lnTo>
                <a:lnTo>
                  <a:pt x="609473" y="76326"/>
                </a:lnTo>
                <a:lnTo>
                  <a:pt x="653705" y="76326"/>
                </a:lnTo>
                <a:lnTo>
                  <a:pt x="69481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21814" y="4793615"/>
            <a:ext cx="2048510" cy="285115"/>
          </a:xfrm>
          <a:custGeom>
            <a:avLst/>
            <a:gdLst/>
            <a:ahLst/>
            <a:cxnLst/>
            <a:rect l="l" t="t" r="r" b="b"/>
            <a:pathLst>
              <a:path w="2048510" h="285114">
                <a:moveTo>
                  <a:pt x="1921627" y="227825"/>
                </a:moveTo>
                <a:lnTo>
                  <a:pt x="1915287" y="284607"/>
                </a:lnTo>
                <a:lnTo>
                  <a:pt x="2048510" y="235585"/>
                </a:lnTo>
                <a:lnTo>
                  <a:pt x="2038713" y="229235"/>
                </a:lnTo>
                <a:lnTo>
                  <a:pt x="1934210" y="229235"/>
                </a:lnTo>
                <a:lnTo>
                  <a:pt x="1921627" y="227825"/>
                </a:lnTo>
                <a:close/>
              </a:path>
              <a:path w="2048510" h="285114">
                <a:moveTo>
                  <a:pt x="1923045" y="215128"/>
                </a:moveTo>
                <a:lnTo>
                  <a:pt x="1921627" y="227825"/>
                </a:lnTo>
                <a:lnTo>
                  <a:pt x="1934210" y="229235"/>
                </a:lnTo>
                <a:lnTo>
                  <a:pt x="1935607" y="216535"/>
                </a:lnTo>
                <a:lnTo>
                  <a:pt x="1923045" y="215128"/>
                </a:lnTo>
                <a:close/>
              </a:path>
              <a:path w="2048510" h="285114">
                <a:moveTo>
                  <a:pt x="1929384" y="158369"/>
                </a:moveTo>
                <a:lnTo>
                  <a:pt x="1923045" y="215128"/>
                </a:lnTo>
                <a:lnTo>
                  <a:pt x="1935607" y="216535"/>
                </a:lnTo>
                <a:lnTo>
                  <a:pt x="1934210" y="229235"/>
                </a:lnTo>
                <a:lnTo>
                  <a:pt x="2038713" y="229235"/>
                </a:lnTo>
                <a:lnTo>
                  <a:pt x="1929384" y="158369"/>
                </a:lnTo>
                <a:close/>
              </a:path>
              <a:path w="2048510" h="285114">
                <a:moveTo>
                  <a:pt x="1397" y="0"/>
                </a:moveTo>
                <a:lnTo>
                  <a:pt x="0" y="12573"/>
                </a:lnTo>
                <a:lnTo>
                  <a:pt x="1921627" y="227825"/>
                </a:lnTo>
                <a:lnTo>
                  <a:pt x="1923045" y="215128"/>
                </a:lnTo>
                <a:lnTo>
                  <a:pt x="1397" y="0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28470" y="4868545"/>
            <a:ext cx="2583180" cy="1012825"/>
          </a:xfrm>
          <a:custGeom>
            <a:avLst/>
            <a:gdLst/>
            <a:ahLst/>
            <a:cxnLst/>
            <a:rect l="l" t="t" r="r" b="b"/>
            <a:pathLst>
              <a:path w="2583179" h="1012825">
                <a:moveTo>
                  <a:pt x="2462348" y="959175"/>
                </a:moveTo>
                <a:lnTo>
                  <a:pt x="2441829" y="1012520"/>
                </a:lnTo>
                <a:lnTo>
                  <a:pt x="2583180" y="998854"/>
                </a:lnTo>
                <a:lnTo>
                  <a:pt x="2551113" y="963739"/>
                </a:lnTo>
                <a:lnTo>
                  <a:pt x="2474214" y="963739"/>
                </a:lnTo>
                <a:lnTo>
                  <a:pt x="2462348" y="959175"/>
                </a:lnTo>
                <a:close/>
              </a:path>
              <a:path w="2583179" h="1012825">
                <a:moveTo>
                  <a:pt x="2466908" y="947320"/>
                </a:moveTo>
                <a:lnTo>
                  <a:pt x="2462348" y="959175"/>
                </a:lnTo>
                <a:lnTo>
                  <a:pt x="2474214" y="963739"/>
                </a:lnTo>
                <a:lnTo>
                  <a:pt x="2478785" y="951890"/>
                </a:lnTo>
                <a:lnTo>
                  <a:pt x="2466908" y="947320"/>
                </a:lnTo>
                <a:close/>
              </a:path>
              <a:path w="2583179" h="1012825">
                <a:moveTo>
                  <a:pt x="2487422" y="893991"/>
                </a:moveTo>
                <a:lnTo>
                  <a:pt x="2466908" y="947320"/>
                </a:lnTo>
                <a:lnTo>
                  <a:pt x="2478785" y="951890"/>
                </a:lnTo>
                <a:lnTo>
                  <a:pt x="2474214" y="963739"/>
                </a:lnTo>
                <a:lnTo>
                  <a:pt x="2551113" y="963739"/>
                </a:lnTo>
                <a:lnTo>
                  <a:pt x="2487422" y="893991"/>
                </a:lnTo>
                <a:close/>
              </a:path>
              <a:path w="2583179" h="1012825">
                <a:moveTo>
                  <a:pt x="4572" y="0"/>
                </a:moveTo>
                <a:lnTo>
                  <a:pt x="0" y="11937"/>
                </a:lnTo>
                <a:lnTo>
                  <a:pt x="2462348" y="959175"/>
                </a:lnTo>
                <a:lnTo>
                  <a:pt x="2466908" y="947320"/>
                </a:lnTo>
                <a:lnTo>
                  <a:pt x="4572" y="0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13628" y="3405756"/>
            <a:ext cx="3465195" cy="2660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其中，</a:t>
            </a:r>
            <a:r>
              <a:rPr dirty="0" sz="3600" spc="10" b="1">
                <a:solidFill>
                  <a:srgbClr val="000099"/>
                </a:solidFill>
                <a:latin typeface="Microsoft YaHei"/>
                <a:cs typeface="Microsoft YaHei"/>
              </a:rPr>
              <a:t>从源点到 </a:t>
            </a:r>
            <a:r>
              <a:rPr dirty="0" sz="3600" spc="5" b="1">
                <a:solidFill>
                  <a:srgbClr val="000099"/>
                </a:solidFill>
                <a:latin typeface="Microsoft YaHei"/>
                <a:cs typeface="Microsoft YaHei"/>
              </a:rPr>
              <a:t>顶点</a:t>
            </a:r>
            <a:r>
              <a:rPr dirty="0" sz="3600" spc="-5" b="1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sz="3600" spc="5" b="1">
                <a:solidFill>
                  <a:srgbClr val="000099"/>
                </a:solidFill>
                <a:latin typeface="Microsoft YaHei"/>
                <a:cs typeface="Microsoft YaHei"/>
              </a:rPr>
              <a:t>的最短路径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是所有最短路径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中长度最短者。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00400" y="3733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84982" y="3731133"/>
            <a:ext cx="2292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9197" y="3967353"/>
            <a:ext cx="16129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5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20417" y="4038600"/>
            <a:ext cx="1380490" cy="618490"/>
          </a:xfrm>
          <a:custGeom>
            <a:avLst/>
            <a:gdLst/>
            <a:ahLst/>
            <a:cxnLst/>
            <a:rect l="l" t="t" r="r" b="b"/>
            <a:pathLst>
              <a:path w="1380489" h="618489">
                <a:moveTo>
                  <a:pt x="1261334" y="45790"/>
                </a:moveTo>
                <a:lnTo>
                  <a:pt x="0" y="606425"/>
                </a:lnTo>
                <a:lnTo>
                  <a:pt x="5206" y="617982"/>
                </a:lnTo>
                <a:lnTo>
                  <a:pt x="1266489" y="57369"/>
                </a:lnTo>
                <a:lnTo>
                  <a:pt x="1261334" y="45790"/>
                </a:lnTo>
                <a:close/>
              </a:path>
              <a:path w="1380489" h="618489">
                <a:moveTo>
                  <a:pt x="1332648" y="40639"/>
                </a:moveTo>
                <a:lnTo>
                  <a:pt x="1272920" y="40639"/>
                </a:lnTo>
                <a:lnTo>
                  <a:pt x="1278127" y="52197"/>
                </a:lnTo>
                <a:lnTo>
                  <a:pt x="1266489" y="57369"/>
                </a:lnTo>
                <a:lnTo>
                  <a:pt x="1279398" y="86360"/>
                </a:lnTo>
                <a:lnTo>
                  <a:pt x="1332648" y="40639"/>
                </a:lnTo>
                <a:close/>
              </a:path>
              <a:path w="1380489" h="618489">
                <a:moveTo>
                  <a:pt x="1272920" y="40639"/>
                </a:moveTo>
                <a:lnTo>
                  <a:pt x="1261334" y="45790"/>
                </a:lnTo>
                <a:lnTo>
                  <a:pt x="1266489" y="57369"/>
                </a:lnTo>
                <a:lnTo>
                  <a:pt x="1278127" y="52197"/>
                </a:lnTo>
                <a:lnTo>
                  <a:pt x="1272920" y="40639"/>
                </a:lnTo>
                <a:close/>
              </a:path>
              <a:path w="1380489" h="618489">
                <a:moveTo>
                  <a:pt x="1379982" y="0"/>
                </a:moveTo>
                <a:lnTo>
                  <a:pt x="1248409" y="16763"/>
                </a:lnTo>
                <a:lnTo>
                  <a:pt x="1261334" y="45790"/>
                </a:lnTo>
                <a:lnTo>
                  <a:pt x="1272920" y="40639"/>
                </a:lnTo>
                <a:lnTo>
                  <a:pt x="1332648" y="40639"/>
                </a:lnTo>
                <a:lnTo>
                  <a:pt x="137998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4572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381000" y="19050"/>
                </a:moveTo>
                <a:lnTo>
                  <a:pt x="0" y="19050"/>
                </a:lnTo>
                <a:lnTo>
                  <a:pt x="47625" y="85725"/>
                </a:lnTo>
                <a:lnTo>
                  <a:pt x="0" y="152400"/>
                </a:lnTo>
                <a:lnTo>
                  <a:pt x="137540" y="152400"/>
                </a:lnTo>
                <a:lnTo>
                  <a:pt x="142875" y="150240"/>
                </a:lnTo>
                <a:lnTo>
                  <a:pt x="142875" y="145034"/>
                </a:lnTo>
                <a:lnTo>
                  <a:pt x="137540" y="142875"/>
                </a:lnTo>
                <a:lnTo>
                  <a:pt x="100584" y="142875"/>
                </a:lnTo>
                <a:lnTo>
                  <a:pt x="95250" y="140715"/>
                </a:lnTo>
                <a:lnTo>
                  <a:pt x="95250" y="135509"/>
                </a:lnTo>
                <a:lnTo>
                  <a:pt x="100584" y="133350"/>
                </a:lnTo>
                <a:lnTo>
                  <a:pt x="367392" y="133350"/>
                </a:lnTo>
                <a:lnTo>
                  <a:pt x="333375" y="85725"/>
                </a:lnTo>
                <a:lnTo>
                  <a:pt x="381000" y="19050"/>
                </a:lnTo>
                <a:close/>
              </a:path>
              <a:path w="381000" h="152400">
                <a:moveTo>
                  <a:pt x="367392" y="133350"/>
                </a:moveTo>
                <a:lnTo>
                  <a:pt x="280416" y="133350"/>
                </a:lnTo>
                <a:lnTo>
                  <a:pt x="285750" y="135509"/>
                </a:lnTo>
                <a:lnTo>
                  <a:pt x="285750" y="140715"/>
                </a:lnTo>
                <a:lnTo>
                  <a:pt x="280416" y="142875"/>
                </a:lnTo>
                <a:lnTo>
                  <a:pt x="243459" y="142875"/>
                </a:lnTo>
                <a:lnTo>
                  <a:pt x="238125" y="145034"/>
                </a:lnTo>
                <a:lnTo>
                  <a:pt x="238125" y="150240"/>
                </a:lnTo>
                <a:lnTo>
                  <a:pt x="243459" y="152400"/>
                </a:lnTo>
                <a:lnTo>
                  <a:pt x="381000" y="152400"/>
                </a:lnTo>
                <a:lnTo>
                  <a:pt x="367392" y="133350"/>
                </a:lnTo>
                <a:close/>
              </a:path>
              <a:path w="381000" h="152400">
                <a:moveTo>
                  <a:pt x="280416" y="0"/>
                </a:moveTo>
                <a:lnTo>
                  <a:pt x="100584" y="0"/>
                </a:lnTo>
                <a:lnTo>
                  <a:pt x="95250" y="2159"/>
                </a:lnTo>
                <a:lnTo>
                  <a:pt x="95250" y="19050"/>
                </a:lnTo>
                <a:lnTo>
                  <a:pt x="285750" y="19050"/>
                </a:lnTo>
                <a:lnTo>
                  <a:pt x="285750" y="2159"/>
                </a:lnTo>
                <a:lnTo>
                  <a:pt x="2804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0050" y="590550"/>
            <a:ext cx="190500" cy="12065"/>
          </a:xfrm>
          <a:custGeom>
            <a:avLst/>
            <a:gdLst/>
            <a:ahLst/>
            <a:cxnLst/>
            <a:rect l="l" t="t" r="r" b="b"/>
            <a:pathLst>
              <a:path w="190500" h="12065">
                <a:moveTo>
                  <a:pt x="47625" y="0"/>
                </a:moveTo>
                <a:lnTo>
                  <a:pt x="5334" y="0"/>
                </a:lnTo>
                <a:lnTo>
                  <a:pt x="0" y="2159"/>
                </a:lnTo>
                <a:lnTo>
                  <a:pt x="0" y="7365"/>
                </a:lnTo>
                <a:lnTo>
                  <a:pt x="5334" y="9525"/>
                </a:lnTo>
                <a:lnTo>
                  <a:pt x="42290" y="9525"/>
                </a:lnTo>
                <a:lnTo>
                  <a:pt x="47625" y="11684"/>
                </a:lnTo>
                <a:lnTo>
                  <a:pt x="47625" y="0"/>
                </a:lnTo>
                <a:close/>
              </a:path>
              <a:path w="190500" h="12065">
                <a:moveTo>
                  <a:pt x="185165" y="0"/>
                </a:moveTo>
                <a:lnTo>
                  <a:pt x="142875" y="0"/>
                </a:lnTo>
                <a:lnTo>
                  <a:pt x="142875" y="11684"/>
                </a:lnTo>
                <a:lnTo>
                  <a:pt x="148209" y="9525"/>
                </a:lnTo>
                <a:lnTo>
                  <a:pt x="185165" y="9525"/>
                </a:lnTo>
                <a:lnTo>
                  <a:pt x="190500" y="7365"/>
                </a:lnTo>
                <a:lnTo>
                  <a:pt x="190500" y="2159"/>
                </a:lnTo>
                <a:lnTo>
                  <a:pt x="185165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4572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52400"/>
                </a:moveTo>
                <a:lnTo>
                  <a:pt x="47625" y="85725"/>
                </a:lnTo>
                <a:lnTo>
                  <a:pt x="0" y="19050"/>
                </a:lnTo>
                <a:lnTo>
                  <a:pt x="95250" y="19050"/>
                </a:lnTo>
                <a:lnTo>
                  <a:pt x="95250" y="4825"/>
                </a:lnTo>
                <a:lnTo>
                  <a:pt x="95250" y="2159"/>
                </a:lnTo>
                <a:lnTo>
                  <a:pt x="100584" y="0"/>
                </a:lnTo>
                <a:lnTo>
                  <a:pt x="107149" y="0"/>
                </a:lnTo>
                <a:lnTo>
                  <a:pt x="273850" y="0"/>
                </a:lnTo>
                <a:lnTo>
                  <a:pt x="280416" y="0"/>
                </a:lnTo>
                <a:lnTo>
                  <a:pt x="285750" y="2159"/>
                </a:lnTo>
                <a:lnTo>
                  <a:pt x="285750" y="4825"/>
                </a:lnTo>
                <a:lnTo>
                  <a:pt x="285750" y="19050"/>
                </a:lnTo>
                <a:lnTo>
                  <a:pt x="381000" y="19050"/>
                </a:lnTo>
                <a:lnTo>
                  <a:pt x="333375" y="85725"/>
                </a:lnTo>
                <a:lnTo>
                  <a:pt x="381000" y="152400"/>
                </a:lnTo>
                <a:lnTo>
                  <a:pt x="250024" y="152400"/>
                </a:lnTo>
                <a:lnTo>
                  <a:pt x="243459" y="152400"/>
                </a:lnTo>
                <a:lnTo>
                  <a:pt x="238125" y="150240"/>
                </a:lnTo>
                <a:lnTo>
                  <a:pt x="238125" y="147574"/>
                </a:lnTo>
                <a:lnTo>
                  <a:pt x="238125" y="145034"/>
                </a:lnTo>
                <a:lnTo>
                  <a:pt x="243459" y="142875"/>
                </a:lnTo>
                <a:lnTo>
                  <a:pt x="250024" y="142875"/>
                </a:lnTo>
                <a:lnTo>
                  <a:pt x="273850" y="142875"/>
                </a:lnTo>
                <a:lnTo>
                  <a:pt x="280416" y="142875"/>
                </a:lnTo>
                <a:lnTo>
                  <a:pt x="285750" y="140715"/>
                </a:lnTo>
                <a:lnTo>
                  <a:pt x="285750" y="138049"/>
                </a:lnTo>
                <a:lnTo>
                  <a:pt x="285750" y="135509"/>
                </a:lnTo>
                <a:lnTo>
                  <a:pt x="280416" y="133350"/>
                </a:lnTo>
                <a:lnTo>
                  <a:pt x="273850" y="133350"/>
                </a:lnTo>
                <a:lnTo>
                  <a:pt x="107149" y="133350"/>
                </a:lnTo>
                <a:lnTo>
                  <a:pt x="100584" y="133350"/>
                </a:lnTo>
                <a:lnTo>
                  <a:pt x="95250" y="135509"/>
                </a:lnTo>
                <a:lnTo>
                  <a:pt x="95250" y="138175"/>
                </a:lnTo>
                <a:lnTo>
                  <a:pt x="95250" y="140715"/>
                </a:lnTo>
                <a:lnTo>
                  <a:pt x="100584" y="142875"/>
                </a:lnTo>
                <a:lnTo>
                  <a:pt x="107149" y="142875"/>
                </a:lnTo>
                <a:lnTo>
                  <a:pt x="130975" y="142875"/>
                </a:lnTo>
                <a:lnTo>
                  <a:pt x="137540" y="142875"/>
                </a:lnTo>
                <a:lnTo>
                  <a:pt x="142875" y="145034"/>
                </a:lnTo>
                <a:lnTo>
                  <a:pt x="142875" y="147700"/>
                </a:lnTo>
                <a:lnTo>
                  <a:pt x="142875" y="150240"/>
                </a:lnTo>
                <a:lnTo>
                  <a:pt x="137540" y="152400"/>
                </a:lnTo>
                <a:lnTo>
                  <a:pt x="130975" y="152400"/>
                </a:lnTo>
                <a:lnTo>
                  <a:pt x="0" y="152400"/>
                </a:lnTo>
                <a:close/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7675" y="590550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11112" y="7175"/>
                </a:moveTo>
                <a:lnTo>
                  <a:pt x="11112" y="7175"/>
                </a:lnTo>
              </a:path>
            </a:pathLst>
          </a:custGeom>
          <a:ln w="1435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2925" y="590550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11112" y="7175"/>
                </a:moveTo>
                <a:lnTo>
                  <a:pt x="11112" y="7175"/>
                </a:lnTo>
              </a:path>
            </a:pathLst>
          </a:custGeom>
          <a:ln w="1435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0050" y="47625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119125"/>
                </a:moveTo>
                <a:lnTo>
                  <a:pt x="0" y="0"/>
                </a:lnTo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0550" y="47625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9125"/>
                </a:lnTo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800" y="32004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381000" y="19050"/>
                </a:moveTo>
                <a:lnTo>
                  <a:pt x="0" y="19050"/>
                </a:lnTo>
                <a:lnTo>
                  <a:pt x="47625" y="85725"/>
                </a:lnTo>
                <a:lnTo>
                  <a:pt x="0" y="152400"/>
                </a:lnTo>
                <a:lnTo>
                  <a:pt x="137540" y="152400"/>
                </a:lnTo>
                <a:lnTo>
                  <a:pt x="142875" y="150240"/>
                </a:lnTo>
                <a:lnTo>
                  <a:pt x="142875" y="145034"/>
                </a:lnTo>
                <a:lnTo>
                  <a:pt x="137540" y="142875"/>
                </a:lnTo>
                <a:lnTo>
                  <a:pt x="100584" y="142875"/>
                </a:lnTo>
                <a:lnTo>
                  <a:pt x="95250" y="140715"/>
                </a:lnTo>
                <a:lnTo>
                  <a:pt x="95250" y="135509"/>
                </a:lnTo>
                <a:lnTo>
                  <a:pt x="100584" y="133350"/>
                </a:lnTo>
                <a:lnTo>
                  <a:pt x="367392" y="133350"/>
                </a:lnTo>
                <a:lnTo>
                  <a:pt x="333375" y="85725"/>
                </a:lnTo>
                <a:lnTo>
                  <a:pt x="381000" y="19050"/>
                </a:lnTo>
                <a:close/>
              </a:path>
              <a:path w="381000" h="152400">
                <a:moveTo>
                  <a:pt x="367392" y="133350"/>
                </a:moveTo>
                <a:lnTo>
                  <a:pt x="280416" y="133350"/>
                </a:lnTo>
                <a:lnTo>
                  <a:pt x="285750" y="135509"/>
                </a:lnTo>
                <a:lnTo>
                  <a:pt x="285750" y="140715"/>
                </a:lnTo>
                <a:lnTo>
                  <a:pt x="280416" y="142875"/>
                </a:lnTo>
                <a:lnTo>
                  <a:pt x="243459" y="142875"/>
                </a:lnTo>
                <a:lnTo>
                  <a:pt x="238125" y="145034"/>
                </a:lnTo>
                <a:lnTo>
                  <a:pt x="238125" y="150240"/>
                </a:lnTo>
                <a:lnTo>
                  <a:pt x="243459" y="152400"/>
                </a:lnTo>
                <a:lnTo>
                  <a:pt x="381000" y="152400"/>
                </a:lnTo>
                <a:lnTo>
                  <a:pt x="367392" y="133350"/>
                </a:lnTo>
                <a:close/>
              </a:path>
              <a:path w="381000" h="152400">
                <a:moveTo>
                  <a:pt x="280416" y="0"/>
                </a:moveTo>
                <a:lnTo>
                  <a:pt x="100584" y="0"/>
                </a:lnTo>
                <a:lnTo>
                  <a:pt x="95250" y="2159"/>
                </a:lnTo>
                <a:lnTo>
                  <a:pt x="95250" y="19050"/>
                </a:lnTo>
                <a:lnTo>
                  <a:pt x="285750" y="19050"/>
                </a:lnTo>
                <a:lnTo>
                  <a:pt x="285750" y="2159"/>
                </a:lnTo>
                <a:lnTo>
                  <a:pt x="2804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050" y="3333750"/>
            <a:ext cx="190500" cy="12065"/>
          </a:xfrm>
          <a:custGeom>
            <a:avLst/>
            <a:gdLst/>
            <a:ahLst/>
            <a:cxnLst/>
            <a:rect l="l" t="t" r="r" b="b"/>
            <a:pathLst>
              <a:path w="190500" h="12064">
                <a:moveTo>
                  <a:pt x="47625" y="0"/>
                </a:moveTo>
                <a:lnTo>
                  <a:pt x="5334" y="0"/>
                </a:lnTo>
                <a:lnTo>
                  <a:pt x="0" y="2159"/>
                </a:lnTo>
                <a:lnTo>
                  <a:pt x="0" y="7365"/>
                </a:lnTo>
                <a:lnTo>
                  <a:pt x="5334" y="9525"/>
                </a:lnTo>
                <a:lnTo>
                  <a:pt x="42290" y="9525"/>
                </a:lnTo>
                <a:lnTo>
                  <a:pt x="47625" y="11684"/>
                </a:lnTo>
                <a:lnTo>
                  <a:pt x="47625" y="0"/>
                </a:lnTo>
                <a:close/>
              </a:path>
              <a:path w="190500" h="12064">
                <a:moveTo>
                  <a:pt x="185165" y="0"/>
                </a:moveTo>
                <a:lnTo>
                  <a:pt x="142875" y="0"/>
                </a:lnTo>
                <a:lnTo>
                  <a:pt x="142875" y="11684"/>
                </a:lnTo>
                <a:lnTo>
                  <a:pt x="148209" y="9525"/>
                </a:lnTo>
                <a:lnTo>
                  <a:pt x="185165" y="9525"/>
                </a:lnTo>
                <a:lnTo>
                  <a:pt x="190500" y="7365"/>
                </a:lnTo>
                <a:lnTo>
                  <a:pt x="190500" y="2159"/>
                </a:lnTo>
                <a:lnTo>
                  <a:pt x="185165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32004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52400"/>
                </a:moveTo>
                <a:lnTo>
                  <a:pt x="47625" y="85725"/>
                </a:lnTo>
                <a:lnTo>
                  <a:pt x="0" y="19050"/>
                </a:lnTo>
                <a:lnTo>
                  <a:pt x="95250" y="19050"/>
                </a:lnTo>
                <a:lnTo>
                  <a:pt x="95250" y="4825"/>
                </a:lnTo>
                <a:lnTo>
                  <a:pt x="95250" y="2159"/>
                </a:lnTo>
                <a:lnTo>
                  <a:pt x="100584" y="0"/>
                </a:lnTo>
                <a:lnTo>
                  <a:pt x="107149" y="0"/>
                </a:lnTo>
                <a:lnTo>
                  <a:pt x="273850" y="0"/>
                </a:lnTo>
                <a:lnTo>
                  <a:pt x="280416" y="0"/>
                </a:lnTo>
                <a:lnTo>
                  <a:pt x="285750" y="2159"/>
                </a:lnTo>
                <a:lnTo>
                  <a:pt x="285750" y="4825"/>
                </a:lnTo>
                <a:lnTo>
                  <a:pt x="285750" y="19050"/>
                </a:lnTo>
                <a:lnTo>
                  <a:pt x="381000" y="19050"/>
                </a:lnTo>
                <a:lnTo>
                  <a:pt x="333375" y="85725"/>
                </a:lnTo>
                <a:lnTo>
                  <a:pt x="381000" y="152400"/>
                </a:lnTo>
                <a:lnTo>
                  <a:pt x="250024" y="152400"/>
                </a:lnTo>
                <a:lnTo>
                  <a:pt x="243459" y="152400"/>
                </a:lnTo>
                <a:lnTo>
                  <a:pt x="238125" y="150240"/>
                </a:lnTo>
                <a:lnTo>
                  <a:pt x="238125" y="147574"/>
                </a:lnTo>
                <a:lnTo>
                  <a:pt x="238125" y="145034"/>
                </a:lnTo>
                <a:lnTo>
                  <a:pt x="243459" y="142875"/>
                </a:lnTo>
                <a:lnTo>
                  <a:pt x="250024" y="142875"/>
                </a:lnTo>
                <a:lnTo>
                  <a:pt x="273850" y="142875"/>
                </a:lnTo>
                <a:lnTo>
                  <a:pt x="280416" y="142875"/>
                </a:lnTo>
                <a:lnTo>
                  <a:pt x="285750" y="140715"/>
                </a:lnTo>
                <a:lnTo>
                  <a:pt x="285750" y="138049"/>
                </a:lnTo>
                <a:lnTo>
                  <a:pt x="285750" y="135509"/>
                </a:lnTo>
                <a:lnTo>
                  <a:pt x="280416" y="133350"/>
                </a:lnTo>
                <a:lnTo>
                  <a:pt x="273850" y="133350"/>
                </a:lnTo>
                <a:lnTo>
                  <a:pt x="107149" y="133350"/>
                </a:lnTo>
                <a:lnTo>
                  <a:pt x="100584" y="133350"/>
                </a:lnTo>
                <a:lnTo>
                  <a:pt x="95250" y="135509"/>
                </a:lnTo>
                <a:lnTo>
                  <a:pt x="95250" y="138175"/>
                </a:lnTo>
                <a:lnTo>
                  <a:pt x="95250" y="140715"/>
                </a:lnTo>
                <a:lnTo>
                  <a:pt x="100584" y="142875"/>
                </a:lnTo>
                <a:lnTo>
                  <a:pt x="107149" y="142875"/>
                </a:lnTo>
                <a:lnTo>
                  <a:pt x="130975" y="142875"/>
                </a:lnTo>
                <a:lnTo>
                  <a:pt x="137540" y="142875"/>
                </a:lnTo>
                <a:lnTo>
                  <a:pt x="142875" y="145034"/>
                </a:lnTo>
                <a:lnTo>
                  <a:pt x="142875" y="147700"/>
                </a:lnTo>
                <a:lnTo>
                  <a:pt x="142875" y="150240"/>
                </a:lnTo>
                <a:lnTo>
                  <a:pt x="137540" y="152400"/>
                </a:lnTo>
                <a:lnTo>
                  <a:pt x="130975" y="152400"/>
                </a:lnTo>
                <a:lnTo>
                  <a:pt x="0" y="152400"/>
                </a:lnTo>
                <a:close/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7675" y="3333750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11112" y="7175"/>
                </a:moveTo>
                <a:lnTo>
                  <a:pt x="11112" y="7175"/>
                </a:lnTo>
              </a:path>
            </a:pathLst>
          </a:custGeom>
          <a:ln w="1435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2925" y="3333750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11112" y="7175"/>
                </a:moveTo>
                <a:lnTo>
                  <a:pt x="11112" y="7175"/>
                </a:lnTo>
              </a:path>
            </a:pathLst>
          </a:custGeom>
          <a:ln w="1435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0050" y="321945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119125"/>
                </a:moveTo>
                <a:lnTo>
                  <a:pt x="0" y="0"/>
                </a:lnTo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0550" y="321945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9125"/>
                </a:lnTo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97840" y="111869"/>
            <a:ext cx="8561705" cy="5810885"/>
          </a:xfrm>
          <a:prstGeom prst="rect">
            <a:avLst/>
          </a:prstGeom>
        </p:spPr>
        <p:txBody>
          <a:bodyPr wrap="square" lIns="0" tIns="24384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920"/>
              </a:spcBef>
            </a:pP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路径长度最</a:t>
            </a:r>
            <a:r>
              <a:rPr dirty="0" sz="3600" spc="-10">
                <a:solidFill>
                  <a:srgbClr val="CC0000"/>
                </a:solidFill>
                <a:latin typeface="SimSun"/>
                <a:cs typeface="SimSun"/>
              </a:rPr>
              <a:t>短</a:t>
            </a:r>
            <a:r>
              <a:rPr dirty="0" sz="3600" spc="-5">
                <a:solidFill>
                  <a:srgbClr val="800000"/>
                </a:solidFill>
                <a:latin typeface="SimSun"/>
                <a:cs typeface="SimSun"/>
              </a:rPr>
              <a:t>的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最短路</a:t>
            </a:r>
            <a:r>
              <a:rPr dirty="0" sz="3600" b="1">
                <a:solidFill>
                  <a:srgbClr val="800000"/>
                </a:solidFill>
                <a:latin typeface="Microsoft YaHei"/>
                <a:cs typeface="Microsoft YaHei"/>
              </a:rPr>
              <a:t>径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的特点：</a:t>
            </a:r>
            <a:endParaRPr sz="3600">
              <a:latin typeface="SimSun"/>
              <a:cs typeface="SimSun"/>
            </a:endParaRPr>
          </a:p>
          <a:p>
            <a:pPr marL="50800" marR="384810" indent="342900">
              <a:lnSpc>
                <a:spcPct val="135100"/>
              </a:lnSpc>
              <a:spcBef>
                <a:spcPts val="305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在这条路径上</a:t>
            </a:r>
            <a:r>
              <a:rPr dirty="0" sz="3600" spc="-15">
                <a:solidFill>
                  <a:srgbClr val="000099"/>
                </a:solidFill>
                <a:latin typeface="SimSun"/>
                <a:cs typeface="SimSun"/>
              </a:rPr>
              <a:t>，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必定只含一条</a:t>
            </a:r>
            <a:r>
              <a:rPr dirty="0" sz="3600" spc="-10">
                <a:solidFill>
                  <a:srgbClr val="0000FF"/>
                </a:solidFill>
                <a:latin typeface="SimSun"/>
                <a:cs typeface="SimSun"/>
              </a:rPr>
              <a:t>弧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，并且 这条弧</a:t>
            </a:r>
            <a:r>
              <a:rPr dirty="0" sz="3600" spc="-10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权值最小。</a:t>
            </a:r>
            <a:endParaRPr sz="3600">
              <a:latin typeface="SimSun"/>
              <a:cs typeface="SimSun"/>
            </a:endParaRPr>
          </a:p>
          <a:p>
            <a:pPr marL="393700" marR="36830" indent="-114935">
              <a:lnSpc>
                <a:spcPct val="154600"/>
              </a:lnSpc>
              <a:spcBef>
                <a:spcPts val="2410"/>
              </a:spcBef>
            </a:pPr>
            <a:r>
              <a:rPr dirty="0" sz="3600" spc="-5">
                <a:solidFill>
                  <a:srgbClr val="800000"/>
                </a:solidFill>
                <a:latin typeface="SimSun"/>
                <a:cs typeface="SimSun"/>
              </a:rPr>
              <a:t>下一条</a:t>
            </a:r>
            <a:r>
              <a:rPr dirty="0" sz="3600" spc="-5">
                <a:solidFill>
                  <a:srgbClr val="CC0000"/>
                </a:solidFill>
                <a:latin typeface="SimSun"/>
                <a:cs typeface="SimSun"/>
              </a:rPr>
              <a:t>路径长度次</a:t>
            </a: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短</a:t>
            </a:r>
            <a:r>
              <a:rPr dirty="0" sz="3600" spc="-5">
                <a:solidFill>
                  <a:srgbClr val="800000"/>
                </a:solidFill>
                <a:latin typeface="SimSun"/>
                <a:cs typeface="SimSun"/>
              </a:rPr>
              <a:t>的</a:t>
            </a: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最短路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径</a:t>
            </a:r>
            <a:r>
              <a:rPr dirty="0" sz="3600" spc="-5">
                <a:solidFill>
                  <a:srgbClr val="800000"/>
                </a:solidFill>
                <a:latin typeface="SimSun"/>
                <a:cs typeface="SimSun"/>
              </a:rPr>
              <a:t>的特点：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它只可能有两种情况：或者</a:t>
            </a:r>
            <a:r>
              <a:rPr dirty="0" sz="3600" spc="-25">
                <a:solidFill>
                  <a:srgbClr val="000099"/>
                </a:solidFill>
                <a:latin typeface="SimSun"/>
                <a:cs typeface="SimSun"/>
              </a:rPr>
              <a:t>是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直接从源</a:t>
            </a:r>
            <a:endParaRPr sz="3600">
              <a:latin typeface="SimSun"/>
              <a:cs typeface="SimSun"/>
            </a:endParaRPr>
          </a:p>
          <a:p>
            <a:pPr marL="50800" marR="43180">
              <a:lnSpc>
                <a:spcPct val="135000"/>
              </a:lnSpc>
              <a:spcBef>
                <a:spcPts val="5"/>
              </a:spcBef>
            </a:pP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点到该</a:t>
            </a:r>
            <a:r>
              <a:rPr dirty="0" sz="3600" spc="-10">
                <a:solidFill>
                  <a:srgbClr val="0000FF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只含一条</a:t>
            </a:r>
            <a:r>
              <a:rPr dirty="0" sz="3600" spc="-10">
                <a:solidFill>
                  <a:srgbClr val="000099"/>
                </a:solidFill>
                <a:latin typeface="SimSun"/>
                <a:cs typeface="SimSun"/>
              </a:rPr>
              <a:t>弧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；</a:t>
            </a:r>
            <a:r>
              <a:rPr dirty="0" sz="3600" spc="-925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或者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是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从源点经 过顶</a:t>
            </a:r>
            <a:r>
              <a:rPr dirty="0" sz="3600" spc="-5">
                <a:solidFill>
                  <a:srgbClr val="0000FF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36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，再到达该顶</a:t>
            </a:r>
            <a:r>
              <a:rPr dirty="0" sz="3600" spc="-10">
                <a:solidFill>
                  <a:srgbClr val="0000FF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由两条弧组</a:t>
            </a:r>
            <a:r>
              <a:rPr dirty="0" sz="3600" spc="-10">
                <a:solidFill>
                  <a:srgbClr val="000099"/>
                </a:solidFill>
                <a:latin typeface="SimSun"/>
                <a:cs typeface="SimSun"/>
              </a:rPr>
              <a:t>成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8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381000" y="19050"/>
                </a:moveTo>
                <a:lnTo>
                  <a:pt x="0" y="19050"/>
                </a:lnTo>
                <a:lnTo>
                  <a:pt x="47625" y="85725"/>
                </a:lnTo>
                <a:lnTo>
                  <a:pt x="0" y="152400"/>
                </a:lnTo>
                <a:lnTo>
                  <a:pt x="137540" y="152400"/>
                </a:lnTo>
                <a:lnTo>
                  <a:pt x="142875" y="150240"/>
                </a:lnTo>
                <a:lnTo>
                  <a:pt x="142875" y="145034"/>
                </a:lnTo>
                <a:lnTo>
                  <a:pt x="137540" y="142875"/>
                </a:lnTo>
                <a:lnTo>
                  <a:pt x="100584" y="142875"/>
                </a:lnTo>
                <a:lnTo>
                  <a:pt x="95250" y="140715"/>
                </a:lnTo>
                <a:lnTo>
                  <a:pt x="95250" y="135509"/>
                </a:lnTo>
                <a:lnTo>
                  <a:pt x="100584" y="133350"/>
                </a:lnTo>
                <a:lnTo>
                  <a:pt x="367392" y="133350"/>
                </a:lnTo>
                <a:lnTo>
                  <a:pt x="333375" y="85725"/>
                </a:lnTo>
                <a:lnTo>
                  <a:pt x="381000" y="19050"/>
                </a:lnTo>
                <a:close/>
              </a:path>
              <a:path w="381000" h="152400">
                <a:moveTo>
                  <a:pt x="367392" y="133350"/>
                </a:moveTo>
                <a:lnTo>
                  <a:pt x="280416" y="133350"/>
                </a:lnTo>
                <a:lnTo>
                  <a:pt x="285750" y="135509"/>
                </a:lnTo>
                <a:lnTo>
                  <a:pt x="285750" y="140715"/>
                </a:lnTo>
                <a:lnTo>
                  <a:pt x="280416" y="142875"/>
                </a:lnTo>
                <a:lnTo>
                  <a:pt x="243459" y="142875"/>
                </a:lnTo>
                <a:lnTo>
                  <a:pt x="238125" y="145034"/>
                </a:lnTo>
                <a:lnTo>
                  <a:pt x="238125" y="150240"/>
                </a:lnTo>
                <a:lnTo>
                  <a:pt x="243459" y="152400"/>
                </a:lnTo>
                <a:lnTo>
                  <a:pt x="381000" y="152400"/>
                </a:lnTo>
                <a:lnTo>
                  <a:pt x="367392" y="133350"/>
                </a:lnTo>
                <a:close/>
              </a:path>
              <a:path w="381000" h="152400">
                <a:moveTo>
                  <a:pt x="280416" y="0"/>
                </a:moveTo>
                <a:lnTo>
                  <a:pt x="100584" y="0"/>
                </a:lnTo>
                <a:lnTo>
                  <a:pt x="95250" y="2158"/>
                </a:lnTo>
                <a:lnTo>
                  <a:pt x="95250" y="19050"/>
                </a:lnTo>
                <a:lnTo>
                  <a:pt x="285750" y="19050"/>
                </a:lnTo>
                <a:lnTo>
                  <a:pt x="285750" y="2158"/>
                </a:lnTo>
                <a:lnTo>
                  <a:pt x="2804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0050" y="438150"/>
            <a:ext cx="190500" cy="12065"/>
          </a:xfrm>
          <a:custGeom>
            <a:avLst/>
            <a:gdLst/>
            <a:ahLst/>
            <a:cxnLst/>
            <a:rect l="l" t="t" r="r" b="b"/>
            <a:pathLst>
              <a:path w="190500" h="12065">
                <a:moveTo>
                  <a:pt x="47625" y="0"/>
                </a:moveTo>
                <a:lnTo>
                  <a:pt x="5334" y="0"/>
                </a:lnTo>
                <a:lnTo>
                  <a:pt x="0" y="2159"/>
                </a:lnTo>
                <a:lnTo>
                  <a:pt x="0" y="7365"/>
                </a:lnTo>
                <a:lnTo>
                  <a:pt x="5334" y="9525"/>
                </a:lnTo>
                <a:lnTo>
                  <a:pt x="42290" y="9525"/>
                </a:lnTo>
                <a:lnTo>
                  <a:pt x="47625" y="11684"/>
                </a:lnTo>
                <a:lnTo>
                  <a:pt x="47625" y="0"/>
                </a:lnTo>
                <a:close/>
              </a:path>
              <a:path w="190500" h="12065">
                <a:moveTo>
                  <a:pt x="185165" y="0"/>
                </a:moveTo>
                <a:lnTo>
                  <a:pt x="142875" y="0"/>
                </a:lnTo>
                <a:lnTo>
                  <a:pt x="142875" y="11684"/>
                </a:lnTo>
                <a:lnTo>
                  <a:pt x="148209" y="9525"/>
                </a:lnTo>
                <a:lnTo>
                  <a:pt x="185165" y="9525"/>
                </a:lnTo>
                <a:lnTo>
                  <a:pt x="190500" y="7365"/>
                </a:lnTo>
                <a:lnTo>
                  <a:pt x="190500" y="2159"/>
                </a:lnTo>
                <a:lnTo>
                  <a:pt x="185165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3048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52400"/>
                </a:moveTo>
                <a:lnTo>
                  <a:pt x="47625" y="85725"/>
                </a:lnTo>
                <a:lnTo>
                  <a:pt x="0" y="19050"/>
                </a:lnTo>
                <a:lnTo>
                  <a:pt x="95250" y="19050"/>
                </a:lnTo>
                <a:lnTo>
                  <a:pt x="95250" y="4825"/>
                </a:lnTo>
                <a:lnTo>
                  <a:pt x="95250" y="2158"/>
                </a:lnTo>
                <a:lnTo>
                  <a:pt x="100584" y="0"/>
                </a:lnTo>
                <a:lnTo>
                  <a:pt x="107149" y="0"/>
                </a:lnTo>
                <a:lnTo>
                  <a:pt x="273850" y="0"/>
                </a:lnTo>
                <a:lnTo>
                  <a:pt x="280416" y="0"/>
                </a:lnTo>
                <a:lnTo>
                  <a:pt x="285750" y="2158"/>
                </a:lnTo>
                <a:lnTo>
                  <a:pt x="285750" y="4825"/>
                </a:lnTo>
                <a:lnTo>
                  <a:pt x="285750" y="19050"/>
                </a:lnTo>
                <a:lnTo>
                  <a:pt x="381000" y="19050"/>
                </a:lnTo>
                <a:lnTo>
                  <a:pt x="333375" y="85725"/>
                </a:lnTo>
                <a:lnTo>
                  <a:pt x="381000" y="152400"/>
                </a:lnTo>
                <a:lnTo>
                  <a:pt x="250024" y="152400"/>
                </a:lnTo>
                <a:lnTo>
                  <a:pt x="243459" y="152400"/>
                </a:lnTo>
                <a:lnTo>
                  <a:pt x="238125" y="150240"/>
                </a:lnTo>
                <a:lnTo>
                  <a:pt x="238125" y="147574"/>
                </a:lnTo>
                <a:lnTo>
                  <a:pt x="238125" y="145034"/>
                </a:lnTo>
                <a:lnTo>
                  <a:pt x="243459" y="142875"/>
                </a:lnTo>
                <a:lnTo>
                  <a:pt x="250024" y="142875"/>
                </a:lnTo>
                <a:lnTo>
                  <a:pt x="273850" y="142875"/>
                </a:lnTo>
                <a:lnTo>
                  <a:pt x="280416" y="142875"/>
                </a:lnTo>
                <a:lnTo>
                  <a:pt x="285750" y="140715"/>
                </a:lnTo>
                <a:lnTo>
                  <a:pt x="285750" y="138049"/>
                </a:lnTo>
                <a:lnTo>
                  <a:pt x="285750" y="135509"/>
                </a:lnTo>
                <a:lnTo>
                  <a:pt x="280416" y="133350"/>
                </a:lnTo>
                <a:lnTo>
                  <a:pt x="273850" y="133350"/>
                </a:lnTo>
                <a:lnTo>
                  <a:pt x="107149" y="133350"/>
                </a:lnTo>
                <a:lnTo>
                  <a:pt x="100584" y="133350"/>
                </a:lnTo>
                <a:lnTo>
                  <a:pt x="95250" y="135509"/>
                </a:lnTo>
                <a:lnTo>
                  <a:pt x="95250" y="138175"/>
                </a:lnTo>
                <a:lnTo>
                  <a:pt x="95250" y="140715"/>
                </a:lnTo>
                <a:lnTo>
                  <a:pt x="100584" y="142875"/>
                </a:lnTo>
                <a:lnTo>
                  <a:pt x="107149" y="142875"/>
                </a:lnTo>
                <a:lnTo>
                  <a:pt x="130975" y="142875"/>
                </a:lnTo>
                <a:lnTo>
                  <a:pt x="137540" y="142875"/>
                </a:lnTo>
                <a:lnTo>
                  <a:pt x="142875" y="145034"/>
                </a:lnTo>
                <a:lnTo>
                  <a:pt x="142875" y="147700"/>
                </a:lnTo>
                <a:lnTo>
                  <a:pt x="142875" y="150240"/>
                </a:lnTo>
                <a:lnTo>
                  <a:pt x="137540" y="152400"/>
                </a:lnTo>
                <a:lnTo>
                  <a:pt x="130975" y="152400"/>
                </a:lnTo>
                <a:lnTo>
                  <a:pt x="0" y="152400"/>
                </a:lnTo>
                <a:close/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7675" y="438150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11112" y="7175"/>
                </a:moveTo>
                <a:lnTo>
                  <a:pt x="11112" y="7175"/>
                </a:lnTo>
              </a:path>
            </a:pathLst>
          </a:custGeom>
          <a:ln w="1435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2925" y="438150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11112" y="7175"/>
                </a:moveTo>
                <a:lnTo>
                  <a:pt x="11112" y="7175"/>
                </a:lnTo>
              </a:path>
            </a:pathLst>
          </a:custGeom>
          <a:ln w="1435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0050" y="32385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119125"/>
                </a:moveTo>
                <a:lnTo>
                  <a:pt x="0" y="0"/>
                </a:lnTo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0550" y="32385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9125"/>
                </a:lnTo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800" y="40386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381000" y="19050"/>
                </a:moveTo>
                <a:lnTo>
                  <a:pt x="0" y="19050"/>
                </a:lnTo>
                <a:lnTo>
                  <a:pt x="47625" y="85725"/>
                </a:lnTo>
                <a:lnTo>
                  <a:pt x="0" y="152400"/>
                </a:lnTo>
                <a:lnTo>
                  <a:pt x="137540" y="152400"/>
                </a:lnTo>
                <a:lnTo>
                  <a:pt x="142875" y="150241"/>
                </a:lnTo>
                <a:lnTo>
                  <a:pt x="142875" y="145033"/>
                </a:lnTo>
                <a:lnTo>
                  <a:pt x="137540" y="142875"/>
                </a:lnTo>
                <a:lnTo>
                  <a:pt x="100584" y="142875"/>
                </a:lnTo>
                <a:lnTo>
                  <a:pt x="95250" y="140716"/>
                </a:lnTo>
                <a:lnTo>
                  <a:pt x="95250" y="135508"/>
                </a:lnTo>
                <a:lnTo>
                  <a:pt x="100584" y="133350"/>
                </a:lnTo>
                <a:lnTo>
                  <a:pt x="367392" y="133350"/>
                </a:lnTo>
                <a:lnTo>
                  <a:pt x="333375" y="85725"/>
                </a:lnTo>
                <a:lnTo>
                  <a:pt x="381000" y="19050"/>
                </a:lnTo>
                <a:close/>
              </a:path>
              <a:path w="381000" h="152400">
                <a:moveTo>
                  <a:pt x="367392" y="133350"/>
                </a:moveTo>
                <a:lnTo>
                  <a:pt x="280416" y="133350"/>
                </a:lnTo>
                <a:lnTo>
                  <a:pt x="285750" y="135508"/>
                </a:lnTo>
                <a:lnTo>
                  <a:pt x="285750" y="140716"/>
                </a:lnTo>
                <a:lnTo>
                  <a:pt x="280416" y="142875"/>
                </a:lnTo>
                <a:lnTo>
                  <a:pt x="243459" y="142875"/>
                </a:lnTo>
                <a:lnTo>
                  <a:pt x="238125" y="145033"/>
                </a:lnTo>
                <a:lnTo>
                  <a:pt x="238125" y="150241"/>
                </a:lnTo>
                <a:lnTo>
                  <a:pt x="243459" y="152400"/>
                </a:lnTo>
                <a:lnTo>
                  <a:pt x="381000" y="152400"/>
                </a:lnTo>
                <a:lnTo>
                  <a:pt x="367392" y="133350"/>
                </a:lnTo>
                <a:close/>
              </a:path>
              <a:path w="381000" h="152400">
                <a:moveTo>
                  <a:pt x="280416" y="0"/>
                </a:moveTo>
                <a:lnTo>
                  <a:pt x="100584" y="0"/>
                </a:lnTo>
                <a:lnTo>
                  <a:pt x="95250" y="2158"/>
                </a:lnTo>
                <a:lnTo>
                  <a:pt x="95250" y="19050"/>
                </a:lnTo>
                <a:lnTo>
                  <a:pt x="285750" y="19050"/>
                </a:lnTo>
                <a:lnTo>
                  <a:pt x="285750" y="2158"/>
                </a:lnTo>
                <a:lnTo>
                  <a:pt x="2804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050" y="4171950"/>
            <a:ext cx="190500" cy="12065"/>
          </a:xfrm>
          <a:custGeom>
            <a:avLst/>
            <a:gdLst/>
            <a:ahLst/>
            <a:cxnLst/>
            <a:rect l="l" t="t" r="r" b="b"/>
            <a:pathLst>
              <a:path w="190500" h="12064">
                <a:moveTo>
                  <a:pt x="47625" y="0"/>
                </a:moveTo>
                <a:lnTo>
                  <a:pt x="5334" y="0"/>
                </a:lnTo>
                <a:lnTo>
                  <a:pt x="0" y="2158"/>
                </a:lnTo>
                <a:lnTo>
                  <a:pt x="0" y="7366"/>
                </a:lnTo>
                <a:lnTo>
                  <a:pt x="5334" y="9525"/>
                </a:lnTo>
                <a:lnTo>
                  <a:pt x="42290" y="9525"/>
                </a:lnTo>
                <a:lnTo>
                  <a:pt x="47625" y="11683"/>
                </a:lnTo>
                <a:lnTo>
                  <a:pt x="47625" y="0"/>
                </a:lnTo>
                <a:close/>
              </a:path>
              <a:path w="190500" h="12064">
                <a:moveTo>
                  <a:pt x="185165" y="0"/>
                </a:moveTo>
                <a:lnTo>
                  <a:pt x="142875" y="0"/>
                </a:lnTo>
                <a:lnTo>
                  <a:pt x="142875" y="11683"/>
                </a:lnTo>
                <a:lnTo>
                  <a:pt x="148209" y="9525"/>
                </a:lnTo>
                <a:lnTo>
                  <a:pt x="185165" y="9525"/>
                </a:lnTo>
                <a:lnTo>
                  <a:pt x="190500" y="7366"/>
                </a:lnTo>
                <a:lnTo>
                  <a:pt x="190500" y="2158"/>
                </a:lnTo>
                <a:lnTo>
                  <a:pt x="185165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40386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52400"/>
                </a:moveTo>
                <a:lnTo>
                  <a:pt x="47625" y="85725"/>
                </a:lnTo>
                <a:lnTo>
                  <a:pt x="0" y="19050"/>
                </a:lnTo>
                <a:lnTo>
                  <a:pt x="95250" y="19050"/>
                </a:lnTo>
                <a:lnTo>
                  <a:pt x="95250" y="4699"/>
                </a:lnTo>
                <a:lnTo>
                  <a:pt x="95250" y="2158"/>
                </a:lnTo>
                <a:lnTo>
                  <a:pt x="100584" y="0"/>
                </a:lnTo>
                <a:lnTo>
                  <a:pt x="107149" y="0"/>
                </a:lnTo>
                <a:lnTo>
                  <a:pt x="273850" y="0"/>
                </a:lnTo>
                <a:lnTo>
                  <a:pt x="280416" y="0"/>
                </a:lnTo>
                <a:lnTo>
                  <a:pt x="285750" y="2158"/>
                </a:lnTo>
                <a:lnTo>
                  <a:pt x="285750" y="4699"/>
                </a:lnTo>
                <a:lnTo>
                  <a:pt x="285750" y="19050"/>
                </a:lnTo>
                <a:lnTo>
                  <a:pt x="381000" y="19050"/>
                </a:lnTo>
                <a:lnTo>
                  <a:pt x="333375" y="85725"/>
                </a:lnTo>
                <a:lnTo>
                  <a:pt x="381000" y="152400"/>
                </a:lnTo>
                <a:lnTo>
                  <a:pt x="250024" y="152400"/>
                </a:lnTo>
                <a:lnTo>
                  <a:pt x="243459" y="152400"/>
                </a:lnTo>
                <a:lnTo>
                  <a:pt x="238125" y="150241"/>
                </a:lnTo>
                <a:lnTo>
                  <a:pt x="238125" y="147574"/>
                </a:lnTo>
                <a:lnTo>
                  <a:pt x="238125" y="145033"/>
                </a:lnTo>
                <a:lnTo>
                  <a:pt x="243459" y="142875"/>
                </a:lnTo>
                <a:lnTo>
                  <a:pt x="250024" y="142875"/>
                </a:lnTo>
                <a:lnTo>
                  <a:pt x="273850" y="142875"/>
                </a:lnTo>
                <a:lnTo>
                  <a:pt x="280416" y="142875"/>
                </a:lnTo>
                <a:lnTo>
                  <a:pt x="285750" y="140716"/>
                </a:lnTo>
                <a:lnTo>
                  <a:pt x="285750" y="138049"/>
                </a:lnTo>
                <a:lnTo>
                  <a:pt x="285750" y="135508"/>
                </a:lnTo>
                <a:lnTo>
                  <a:pt x="280416" y="133350"/>
                </a:lnTo>
                <a:lnTo>
                  <a:pt x="273850" y="133350"/>
                </a:lnTo>
                <a:lnTo>
                  <a:pt x="107149" y="133350"/>
                </a:lnTo>
                <a:lnTo>
                  <a:pt x="100584" y="133350"/>
                </a:lnTo>
                <a:lnTo>
                  <a:pt x="95250" y="135508"/>
                </a:lnTo>
                <a:lnTo>
                  <a:pt x="95250" y="138049"/>
                </a:lnTo>
                <a:lnTo>
                  <a:pt x="95250" y="140716"/>
                </a:lnTo>
                <a:lnTo>
                  <a:pt x="100584" y="142875"/>
                </a:lnTo>
                <a:lnTo>
                  <a:pt x="107149" y="142875"/>
                </a:lnTo>
                <a:lnTo>
                  <a:pt x="130975" y="142875"/>
                </a:lnTo>
                <a:lnTo>
                  <a:pt x="137540" y="142875"/>
                </a:lnTo>
                <a:lnTo>
                  <a:pt x="142875" y="145033"/>
                </a:lnTo>
                <a:lnTo>
                  <a:pt x="142875" y="147574"/>
                </a:lnTo>
                <a:lnTo>
                  <a:pt x="142875" y="150241"/>
                </a:lnTo>
                <a:lnTo>
                  <a:pt x="137540" y="152400"/>
                </a:lnTo>
                <a:lnTo>
                  <a:pt x="130975" y="152400"/>
                </a:lnTo>
                <a:lnTo>
                  <a:pt x="0" y="152400"/>
                </a:lnTo>
                <a:close/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7675" y="4171950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11112" y="7112"/>
                </a:moveTo>
                <a:lnTo>
                  <a:pt x="11112" y="7112"/>
                </a:lnTo>
              </a:path>
            </a:pathLst>
          </a:custGeom>
          <a:ln w="14224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2925" y="4171950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11112" y="7112"/>
                </a:moveTo>
                <a:lnTo>
                  <a:pt x="11112" y="7112"/>
                </a:lnTo>
              </a:path>
            </a:pathLst>
          </a:custGeom>
          <a:ln w="14224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0050" y="405765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118999"/>
                </a:moveTo>
                <a:lnTo>
                  <a:pt x="0" y="0"/>
                </a:lnTo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0550" y="405765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8140" y="9651"/>
            <a:ext cx="8822055" cy="658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marR="30480" indent="38100">
              <a:lnSpc>
                <a:spcPct val="140800"/>
              </a:lnSpc>
              <a:spcBef>
                <a:spcPts val="95"/>
              </a:spcBef>
            </a:pP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再下一条</a:t>
            </a: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路径长度次</a:t>
            </a:r>
            <a:r>
              <a:rPr dirty="0" sz="3600" spc="5">
                <a:solidFill>
                  <a:srgbClr val="CC0000"/>
                </a:solidFill>
                <a:latin typeface="SimSun"/>
                <a:cs typeface="SimSun"/>
              </a:rPr>
              <a:t>短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的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最短路</a:t>
            </a:r>
            <a:r>
              <a:rPr dirty="0" sz="3600" spc="15" b="1">
                <a:solidFill>
                  <a:srgbClr val="800000"/>
                </a:solidFill>
                <a:latin typeface="Microsoft YaHei"/>
                <a:cs typeface="Microsoft YaHei"/>
              </a:rPr>
              <a:t>径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的特点</a:t>
            </a:r>
            <a:r>
              <a:rPr dirty="0" sz="3600">
                <a:solidFill>
                  <a:srgbClr val="800000"/>
                </a:solidFill>
                <a:latin typeface="Times New Roman"/>
                <a:cs typeface="Times New Roman"/>
              </a:rPr>
              <a:t>: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它可能有三种情况：或者</a:t>
            </a:r>
            <a:r>
              <a:rPr dirty="0" sz="3600" spc="5">
                <a:solidFill>
                  <a:srgbClr val="000099"/>
                </a:solidFill>
                <a:latin typeface="SimSun"/>
                <a:cs typeface="SimSun"/>
              </a:rPr>
              <a:t>是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直接从源点到</a:t>
            </a:r>
            <a:endParaRPr sz="3600">
              <a:latin typeface="SimSun"/>
              <a:cs typeface="SimSun"/>
            </a:endParaRPr>
          </a:p>
          <a:p>
            <a:pPr marL="38100" marR="125730">
              <a:lnSpc>
                <a:spcPct val="125000"/>
              </a:lnSpc>
              <a:spcBef>
                <a:spcPts val="5"/>
              </a:spcBef>
            </a:pPr>
            <a:r>
              <a:rPr dirty="0" sz="3600" spc="-5">
                <a:solidFill>
                  <a:srgbClr val="0000FF"/>
                </a:solidFill>
                <a:latin typeface="SimSun"/>
                <a:cs typeface="SimSun"/>
              </a:rPr>
              <a:t>该点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只含一条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弧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；</a:t>
            </a:r>
            <a:r>
              <a:rPr dirty="0" sz="3600" spc="-96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或者是</a:t>
            </a:r>
            <a:r>
              <a:rPr dirty="0" sz="3600" spc="-5">
                <a:solidFill>
                  <a:srgbClr val="0000FF"/>
                </a:solidFill>
                <a:latin typeface="SimSun"/>
                <a:cs typeface="SimSun"/>
              </a:rPr>
              <a:t>从源点经过顶点 </a:t>
            </a: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36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，再到达该顶</a:t>
            </a:r>
            <a:r>
              <a:rPr dirty="0" sz="3600" spc="5">
                <a:solidFill>
                  <a:srgbClr val="0000FF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由两条弧组</a:t>
            </a:r>
            <a:r>
              <a:rPr dirty="0" sz="3600" spc="5">
                <a:solidFill>
                  <a:srgbClr val="000099"/>
                </a:solidFill>
                <a:latin typeface="SimSun"/>
                <a:cs typeface="SimSun"/>
              </a:rPr>
              <a:t>成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；或者是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从源点经过顶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点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3600" spc="-7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，再到达该顶点。</a:t>
            </a:r>
            <a:endParaRPr sz="3600">
              <a:latin typeface="SimSun"/>
              <a:cs typeface="SimSun"/>
            </a:endParaRPr>
          </a:p>
          <a:p>
            <a:pPr marL="463550">
              <a:lnSpc>
                <a:spcPct val="100000"/>
              </a:lnSpc>
              <a:spcBef>
                <a:spcPts val="2885"/>
              </a:spcBef>
            </a:pP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其余最短路径的特点：</a:t>
            </a:r>
            <a:endParaRPr sz="3600">
              <a:latin typeface="SimSun"/>
              <a:cs typeface="SimSun"/>
            </a:endParaRPr>
          </a:p>
          <a:p>
            <a:pPr marL="327025" marR="443230" indent="342900">
              <a:lnSpc>
                <a:spcPct val="120000"/>
              </a:lnSpc>
              <a:spcBef>
                <a:spcPts val="555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它或者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是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直接从源点到该</a:t>
            </a:r>
            <a:r>
              <a:rPr dirty="0" sz="3600" spc="-15">
                <a:solidFill>
                  <a:srgbClr val="0000FF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只含一条 弧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；</a:t>
            </a:r>
            <a:r>
              <a:rPr dirty="0" sz="3600" spc="-994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或者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是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从源点经过已求得最短路径 的顶点，再到达该顶</a:t>
            </a:r>
            <a:r>
              <a:rPr dirty="0" sz="3600" spc="-15">
                <a:solidFill>
                  <a:srgbClr val="0000FF"/>
                </a:solidFill>
                <a:latin typeface="SimSun"/>
                <a:cs typeface="SimSun"/>
              </a:rPr>
              <a:t>点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82290"/>
            <a:ext cx="8129905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25000"/>
              </a:lnSpc>
              <a:spcBef>
                <a:spcPts val="100"/>
              </a:spcBef>
              <a:tabLst>
                <a:tab pos="2298700" algn="l"/>
                <a:tab pos="3315335" algn="l"/>
              </a:tabLst>
            </a:pPr>
            <a:r>
              <a:rPr dirty="0" sz="3600" spc="-5">
                <a:solidFill>
                  <a:srgbClr val="000066"/>
                </a:solidFill>
              </a:rPr>
              <a:t>假若顶点</a:t>
            </a: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v</a:t>
            </a:r>
            <a:r>
              <a:rPr dirty="0" sz="3600" spc="-3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66"/>
                </a:solidFill>
              </a:rPr>
              <a:t>和顶点</a:t>
            </a: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w</a:t>
            </a:r>
            <a:r>
              <a:rPr dirty="0" sz="3600" spc="-2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66"/>
                </a:solidFill>
              </a:rPr>
              <a:t>之间存在一条边，  </a:t>
            </a:r>
            <a:r>
              <a:rPr dirty="0" sz="3600">
                <a:solidFill>
                  <a:srgbClr val="000066"/>
                </a:solidFill>
              </a:rPr>
              <a:t>则称顶点</a:t>
            </a: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v	</a:t>
            </a:r>
            <a:r>
              <a:rPr dirty="0" sz="3600">
                <a:solidFill>
                  <a:srgbClr val="000066"/>
                </a:solidFill>
              </a:rPr>
              <a:t>和</a:t>
            </a:r>
            <a:r>
              <a:rPr dirty="0" sz="3600" spc="-5" b="1">
                <a:solidFill>
                  <a:srgbClr val="000066"/>
                </a:solidFill>
                <a:latin typeface="Times New Roman"/>
                <a:cs typeface="Times New Roman"/>
              </a:rPr>
              <a:t>w	</a:t>
            </a:r>
            <a:r>
              <a:rPr dirty="0" sz="3600">
                <a:solidFill>
                  <a:srgbClr val="000066"/>
                </a:solidFill>
              </a:rPr>
              <a:t>互为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邻接点</a:t>
            </a:r>
            <a:r>
              <a:rPr dirty="0" sz="3600">
                <a:solidFill>
                  <a:srgbClr val="333333"/>
                </a:solidFill>
              </a:rPr>
              <a:t>，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3775" y="4648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7" y="0"/>
                </a:moveTo>
                <a:lnTo>
                  <a:pt x="181913" y="5417"/>
                </a:lnTo>
                <a:lnTo>
                  <a:pt x="139142" y="20955"/>
                </a:lnTo>
                <a:lnTo>
                  <a:pt x="100440" y="45541"/>
                </a:lnTo>
                <a:lnTo>
                  <a:pt x="66722" y="78105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7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5"/>
                </a:lnTo>
                <a:lnTo>
                  <a:pt x="355179" y="45541"/>
                </a:lnTo>
                <a:lnTo>
                  <a:pt x="316480" y="20955"/>
                </a:lnTo>
                <a:lnTo>
                  <a:pt x="273726" y="5417"/>
                </a:lnTo>
                <a:lnTo>
                  <a:pt x="227837" y="0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03775" y="4648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5"/>
                </a:lnTo>
                <a:lnTo>
                  <a:pt x="100440" y="45541"/>
                </a:lnTo>
                <a:lnTo>
                  <a:pt x="139142" y="20955"/>
                </a:lnTo>
                <a:lnTo>
                  <a:pt x="181913" y="5417"/>
                </a:lnTo>
                <a:lnTo>
                  <a:pt x="227837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4"/>
                </a:lnTo>
                <a:lnTo>
                  <a:pt x="355179" y="487858"/>
                </a:lnTo>
                <a:lnTo>
                  <a:pt x="316480" y="512444"/>
                </a:lnTo>
                <a:lnTo>
                  <a:pt x="273726" y="527982"/>
                </a:lnTo>
                <a:lnTo>
                  <a:pt x="227837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54321" y="4613909"/>
            <a:ext cx="355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4B2B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30851" y="3733800"/>
            <a:ext cx="762000" cy="914400"/>
          </a:xfrm>
          <a:custGeom>
            <a:avLst/>
            <a:gdLst/>
            <a:ahLst/>
            <a:cxnLst/>
            <a:rect l="l" t="t" r="r" b="b"/>
            <a:pathLst>
              <a:path w="762000" h="914400">
                <a:moveTo>
                  <a:pt x="762000" y="0"/>
                </a:moveTo>
                <a:lnTo>
                  <a:pt x="0" y="9144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51575" y="3657600"/>
            <a:ext cx="1370330" cy="2209800"/>
          </a:xfrm>
          <a:custGeom>
            <a:avLst/>
            <a:gdLst/>
            <a:ahLst/>
            <a:cxnLst/>
            <a:rect l="l" t="t" r="r" b="b"/>
            <a:pathLst>
              <a:path w="1370329" h="2209800">
                <a:moveTo>
                  <a:pt x="0" y="0"/>
                </a:moveTo>
                <a:lnTo>
                  <a:pt x="1370076" y="22098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60975" y="4953000"/>
            <a:ext cx="2360930" cy="914400"/>
          </a:xfrm>
          <a:custGeom>
            <a:avLst/>
            <a:gdLst/>
            <a:ahLst/>
            <a:cxnLst/>
            <a:rect l="l" t="t" r="r" b="b"/>
            <a:pathLst>
              <a:path w="2360929" h="914400">
                <a:moveTo>
                  <a:pt x="0" y="0"/>
                </a:moveTo>
                <a:lnTo>
                  <a:pt x="2360676" y="9144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62675" y="3733800"/>
            <a:ext cx="1230630" cy="2209800"/>
          </a:xfrm>
          <a:custGeom>
            <a:avLst/>
            <a:gdLst/>
            <a:ahLst/>
            <a:cxnLst/>
            <a:rect l="l" t="t" r="r" b="b"/>
            <a:pathLst>
              <a:path w="1230629" h="2209800">
                <a:moveTo>
                  <a:pt x="1230376" y="0"/>
                </a:moveTo>
                <a:lnTo>
                  <a:pt x="0" y="22098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50251" y="3657600"/>
            <a:ext cx="609600" cy="990600"/>
          </a:xfrm>
          <a:custGeom>
            <a:avLst/>
            <a:gdLst/>
            <a:ahLst/>
            <a:cxnLst/>
            <a:rect l="l" t="t" r="r" b="b"/>
            <a:pathLst>
              <a:path w="609600" h="990600">
                <a:moveTo>
                  <a:pt x="0" y="0"/>
                </a:moveTo>
                <a:lnTo>
                  <a:pt x="609600" y="9906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38875" y="4953000"/>
            <a:ext cx="1992630" cy="990600"/>
          </a:xfrm>
          <a:custGeom>
            <a:avLst/>
            <a:gdLst/>
            <a:ahLst/>
            <a:cxnLst/>
            <a:rect l="l" t="t" r="r" b="b"/>
            <a:pathLst>
              <a:path w="1992629" h="990600">
                <a:moveTo>
                  <a:pt x="1992376" y="0"/>
                </a:moveTo>
                <a:lnTo>
                  <a:pt x="0" y="990600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21451" y="3938523"/>
            <a:ext cx="1905" cy="1929130"/>
          </a:xfrm>
          <a:custGeom>
            <a:avLst/>
            <a:gdLst/>
            <a:ahLst/>
            <a:cxnLst/>
            <a:rect l="l" t="t" r="r" b="b"/>
            <a:pathLst>
              <a:path w="1904" h="1929129">
                <a:moveTo>
                  <a:pt x="1524" y="0"/>
                </a:moveTo>
                <a:lnTo>
                  <a:pt x="0" y="1928876"/>
                </a:lnTo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91400" y="33528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8" y="0"/>
                </a:moveTo>
                <a:lnTo>
                  <a:pt x="181913" y="5417"/>
                </a:lnTo>
                <a:lnTo>
                  <a:pt x="139142" y="20954"/>
                </a:lnTo>
                <a:lnTo>
                  <a:pt x="100440" y="45541"/>
                </a:lnTo>
                <a:lnTo>
                  <a:pt x="66722" y="78104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8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4"/>
                </a:lnTo>
                <a:lnTo>
                  <a:pt x="355179" y="45541"/>
                </a:lnTo>
                <a:lnTo>
                  <a:pt x="316480" y="20954"/>
                </a:lnTo>
                <a:lnTo>
                  <a:pt x="273726" y="5417"/>
                </a:lnTo>
                <a:lnTo>
                  <a:pt x="227838" y="0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91400" y="33528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4"/>
                </a:lnTo>
                <a:lnTo>
                  <a:pt x="100440" y="45541"/>
                </a:lnTo>
                <a:lnTo>
                  <a:pt x="139142" y="20954"/>
                </a:lnTo>
                <a:lnTo>
                  <a:pt x="181913" y="5417"/>
                </a:lnTo>
                <a:lnTo>
                  <a:pt x="227838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4"/>
                </a:lnTo>
                <a:lnTo>
                  <a:pt x="355179" y="487858"/>
                </a:lnTo>
                <a:lnTo>
                  <a:pt x="316480" y="512444"/>
                </a:lnTo>
                <a:lnTo>
                  <a:pt x="273726" y="527982"/>
                </a:lnTo>
                <a:lnTo>
                  <a:pt x="227838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53400" y="45720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8" y="0"/>
                </a:moveTo>
                <a:lnTo>
                  <a:pt x="181913" y="5417"/>
                </a:lnTo>
                <a:lnTo>
                  <a:pt x="139142" y="20955"/>
                </a:lnTo>
                <a:lnTo>
                  <a:pt x="100440" y="45541"/>
                </a:lnTo>
                <a:lnTo>
                  <a:pt x="66722" y="78105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8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5"/>
                </a:lnTo>
                <a:lnTo>
                  <a:pt x="355179" y="45541"/>
                </a:lnTo>
                <a:lnTo>
                  <a:pt x="316480" y="20955"/>
                </a:lnTo>
                <a:lnTo>
                  <a:pt x="273726" y="5417"/>
                </a:lnTo>
                <a:lnTo>
                  <a:pt x="227838" y="0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53400" y="45720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5"/>
                </a:lnTo>
                <a:lnTo>
                  <a:pt x="100440" y="45541"/>
                </a:lnTo>
                <a:lnTo>
                  <a:pt x="139142" y="20955"/>
                </a:lnTo>
                <a:lnTo>
                  <a:pt x="181913" y="5417"/>
                </a:lnTo>
                <a:lnTo>
                  <a:pt x="227838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4"/>
                </a:lnTo>
                <a:lnTo>
                  <a:pt x="355179" y="487858"/>
                </a:lnTo>
                <a:lnTo>
                  <a:pt x="316480" y="512444"/>
                </a:lnTo>
                <a:lnTo>
                  <a:pt x="273726" y="527982"/>
                </a:lnTo>
                <a:lnTo>
                  <a:pt x="227838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204707" y="4537405"/>
            <a:ext cx="35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91200" y="5867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7" y="0"/>
                </a:moveTo>
                <a:lnTo>
                  <a:pt x="181913" y="5418"/>
                </a:lnTo>
                <a:lnTo>
                  <a:pt x="139142" y="20958"/>
                </a:lnTo>
                <a:lnTo>
                  <a:pt x="100440" y="45548"/>
                </a:lnTo>
                <a:lnTo>
                  <a:pt x="66722" y="78114"/>
                </a:lnTo>
                <a:lnTo>
                  <a:pt x="38904" y="117585"/>
                </a:lnTo>
                <a:lnTo>
                  <a:pt x="17901" y="162888"/>
                </a:lnTo>
                <a:lnTo>
                  <a:pt x="4627" y="212950"/>
                </a:lnTo>
                <a:lnTo>
                  <a:pt x="0" y="266700"/>
                </a:lnTo>
                <a:lnTo>
                  <a:pt x="4627" y="320449"/>
                </a:lnTo>
                <a:lnTo>
                  <a:pt x="17901" y="370511"/>
                </a:lnTo>
                <a:lnTo>
                  <a:pt x="38904" y="415814"/>
                </a:lnTo>
                <a:lnTo>
                  <a:pt x="66722" y="455285"/>
                </a:lnTo>
                <a:lnTo>
                  <a:pt x="100440" y="487851"/>
                </a:lnTo>
                <a:lnTo>
                  <a:pt x="139142" y="512441"/>
                </a:lnTo>
                <a:lnTo>
                  <a:pt x="181913" y="527981"/>
                </a:lnTo>
                <a:lnTo>
                  <a:pt x="227837" y="533400"/>
                </a:lnTo>
                <a:lnTo>
                  <a:pt x="273726" y="527981"/>
                </a:lnTo>
                <a:lnTo>
                  <a:pt x="316480" y="512441"/>
                </a:lnTo>
                <a:lnTo>
                  <a:pt x="355179" y="487851"/>
                </a:lnTo>
                <a:lnTo>
                  <a:pt x="388905" y="455285"/>
                </a:lnTo>
                <a:lnTo>
                  <a:pt x="416738" y="415814"/>
                </a:lnTo>
                <a:lnTo>
                  <a:pt x="437757" y="370511"/>
                </a:lnTo>
                <a:lnTo>
                  <a:pt x="451042" y="320449"/>
                </a:lnTo>
                <a:lnTo>
                  <a:pt x="455675" y="266700"/>
                </a:lnTo>
                <a:lnTo>
                  <a:pt x="451042" y="212950"/>
                </a:lnTo>
                <a:lnTo>
                  <a:pt x="437757" y="162888"/>
                </a:lnTo>
                <a:lnTo>
                  <a:pt x="416738" y="117585"/>
                </a:lnTo>
                <a:lnTo>
                  <a:pt x="388905" y="78114"/>
                </a:lnTo>
                <a:lnTo>
                  <a:pt x="355179" y="45548"/>
                </a:lnTo>
                <a:lnTo>
                  <a:pt x="316480" y="20958"/>
                </a:lnTo>
                <a:lnTo>
                  <a:pt x="273726" y="5418"/>
                </a:lnTo>
                <a:lnTo>
                  <a:pt x="227837" y="0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91200" y="58674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50"/>
                </a:lnTo>
                <a:lnTo>
                  <a:pt x="17901" y="162888"/>
                </a:lnTo>
                <a:lnTo>
                  <a:pt x="38904" y="117585"/>
                </a:lnTo>
                <a:lnTo>
                  <a:pt x="66722" y="78114"/>
                </a:lnTo>
                <a:lnTo>
                  <a:pt x="100440" y="45548"/>
                </a:lnTo>
                <a:lnTo>
                  <a:pt x="139142" y="20958"/>
                </a:lnTo>
                <a:lnTo>
                  <a:pt x="181913" y="5418"/>
                </a:lnTo>
                <a:lnTo>
                  <a:pt x="227837" y="0"/>
                </a:lnTo>
                <a:lnTo>
                  <a:pt x="273726" y="5418"/>
                </a:lnTo>
                <a:lnTo>
                  <a:pt x="316480" y="20958"/>
                </a:lnTo>
                <a:lnTo>
                  <a:pt x="355179" y="45548"/>
                </a:lnTo>
                <a:lnTo>
                  <a:pt x="388905" y="78114"/>
                </a:lnTo>
                <a:lnTo>
                  <a:pt x="416738" y="117585"/>
                </a:lnTo>
                <a:lnTo>
                  <a:pt x="437757" y="162888"/>
                </a:lnTo>
                <a:lnTo>
                  <a:pt x="451042" y="212950"/>
                </a:lnTo>
                <a:lnTo>
                  <a:pt x="455675" y="266700"/>
                </a:lnTo>
                <a:lnTo>
                  <a:pt x="451042" y="320449"/>
                </a:lnTo>
                <a:lnTo>
                  <a:pt x="437757" y="370511"/>
                </a:lnTo>
                <a:lnTo>
                  <a:pt x="416738" y="415814"/>
                </a:lnTo>
                <a:lnTo>
                  <a:pt x="388905" y="455285"/>
                </a:lnTo>
                <a:lnTo>
                  <a:pt x="355179" y="487851"/>
                </a:lnTo>
                <a:lnTo>
                  <a:pt x="316480" y="512441"/>
                </a:lnTo>
                <a:lnTo>
                  <a:pt x="273726" y="527981"/>
                </a:lnTo>
                <a:lnTo>
                  <a:pt x="227837" y="533400"/>
                </a:lnTo>
                <a:lnTo>
                  <a:pt x="181913" y="527981"/>
                </a:lnTo>
                <a:lnTo>
                  <a:pt x="139142" y="512441"/>
                </a:lnTo>
                <a:lnTo>
                  <a:pt x="100440" y="487851"/>
                </a:lnTo>
                <a:lnTo>
                  <a:pt x="66722" y="455285"/>
                </a:lnTo>
                <a:lnTo>
                  <a:pt x="38904" y="415814"/>
                </a:lnTo>
                <a:lnTo>
                  <a:pt x="17901" y="370511"/>
                </a:lnTo>
                <a:lnTo>
                  <a:pt x="4627" y="320449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67780" y="5833059"/>
            <a:ext cx="3054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67600" y="5791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8" y="0"/>
                </a:moveTo>
                <a:lnTo>
                  <a:pt x="181913" y="5418"/>
                </a:lnTo>
                <a:lnTo>
                  <a:pt x="139142" y="20958"/>
                </a:lnTo>
                <a:lnTo>
                  <a:pt x="100440" y="45548"/>
                </a:lnTo>
                <a:lnTo>
                  <a:pt x="66722" y="78114"/>
                </a:lnTo>
                <a:lnTo>
                  <a:pt x="38904" y="117585"/>
                </a:lnTo>
                <a:lnTo>
                  <a:pt x="17901" y="162888"/>
                </a:lnTo>
                <a:lnTo>
                  <a:pt x="4627" y="212950"/>
                </a:lnTo>
                <a:lnTo>
                  <a:pt x="0" y="266700"/>
                </a:lnTo>
                <a:lnTo>
                  <a:pt x="4627" y="320449"/>
                </a:lnTo>
                <a:lnTo>
                  <a:pt x="17901" y="370511"/>
                </a:lnTo>
                <a:lnTo>
                  <a:pt x="38904" y="415814"/>
                </a:lnTo>
                <a:lnTo>
                  <a:pt x="66722" y="455285"/>
                </a:lnTo>
                <a:lnTo>
                  <a:pt x="100440" y="487851"/>
                </a:lnTo>
                <a:lnTo>
                  <a:pt x="139142" y="512441"/>
                </a:lnTo>
                <a:lnTo>
                  <a:pt x="181913" y="527981"/>
                </a:lnTo>
                <a:lnTo>
                  <a:pt x="227838" y="533400"/>
                </a:lnTo>
                <a:lnTo>
                  <a:pt x="273726" y="527981"/>
                </a:lnTo>
                <a:lnTo>
                  <a:pt x="316480" y="512441"/>
                </a:lnTo>
                <a:lnTo>
                  <a:pt x="355179" y="487851"/>
                </a:lnTo>
                <a:lnTo>
                  <a:pt x="388905" y="455285"/>
                </a:lnTo>
                <a:lnTo>
                  <a:pt x="416738" y="415814"/>
                </a:lnTo>
                <a:lnTo>
                  <a:pt x="437757" y="370511"/>
                </a:lnTo>
                <a:lnTo>
                  <a:pt x="451042" y="320449"/>
                </a:lnTo>
                <a:lnTo>
                  <a:pt x="455675" y="266700"/>
                </a:lnTo>
                <a:lnTo>
                  <a:pt x="451042" y="212950"/>
                </a:lnTo>
                <a:lnTo>
                  <a:pt x="437757" y="162888"/>
                </a:lnTo>
                <a:lnTo>
                  <a:pt x="416738" y="117585"/>
                </a:lnTo>
                <a:lnTo>
                  <a:pt x="388905" y="78114"/>
                </a:lnTo>
                <a:lnTo>
                  <a:pt x="355179" y="45548"/>
                </a:lnTo>
                <a:lnTo>
                  <a:pt x="316480" y="20958"/>
                </a:lnTo>
                <a:lnTo>
                  <a:pt x="273726" y="5418"/>
                </a:lnTo>
                <a:lnTo>
                  <a:pt x="227838" y="0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67600" y="57912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50"/>
                </a:lnTo>
                <a:lnTo>
                  <a:pt x="17901" y="162888"/>
                </a:lnTo>
                <a:lnTo>
                  <a:pt x="38904" y="117585"/>
                </a:lnTo>
                <a:lnTo>
                  <a:pt x="66722" y="78114"/>
                </a:lnTo>
                <a:lnTo>
                  <a:pt x="100440" y="45548"/>
                </a:lnTo>
                <a:lnTo>
                  <a:pt x="139142" y="20958"/>
                </a:lnTo>
                <a:lnTo>
                  <a:pt x="181913" y="5418"/>
                </a:lnTo>
                <a:lnTo>
                  <a:pt x="227838" y="0"/>
                </a:lnTo>
                <a:lnTo>
                  <a:pt x="273726" y="5418"/>
                </a:lnTo>
                <a:lnTo>
                  <a:pt x="316480" y="20958"/>
                </a:lnTo>
                <a:lnTo>
                  <a:pt x="355179" y="45548"/>
                </a:lnTo>
                <a:lnTo>
                  <a:pt x="388905" y="78114"/>
                </a:lnTo>
                <a:lnTo>
                  <a:pt x="416738" y="117585"/>
                </a:lnTo>
                <a:lnTo>
                  <a:pt x="437757" y="162888"/>
                </a:lnTo>
                <a:lnTo>
                  <a:pt x="451042" y="212950"/>
                </a:lnTo>
                <a:lnTo>
                  <a:pt x="455675" y="266700"/>
                </a:lnTo>
                <a:lnTo>
                  <a:pt x="451042" y="320449"/>
                </a:lnTo>
                <a:lnTo>
                  <a:pt x="437757" y="370511"/>
                </a:lnTo>
                <a:lnTo>
                  <a:pt x="416738" y="415814"/>
                </a:lnTo>
                <a:lnTo>
                  <a:pt x="388905" y="455285"/>
                </a:lnTo>
                <a:lnTo>
                  <a:pt x="355179" y="487851"/>
                </a:lnTo>
                <a:lnTo>
                  <a:pt x="316480" y="512441"/>
                </a:lnTo>
                <a:lnTo>
                  <a:pt x="273726" y="527981"/>
                </a:lnTo>
                <a:lnTo>
                  <a:pt x="227838" y="533400"/>
                </a:lnTo>
                <a:lnTo>
                  <a:pt x="181913" y="527981"/>
                </a:lnTo>
                <a:lnTo>
                  <a:pt x="139142" y="512441"/>
                </a:lnTo>
                <a:lnTo>
                  <a:pt x="100440" y="487851"/>
                </a:lnTo>
                <a:lnTo>
                  <a:pt x="66722" y="455285"/>
                </a:lnTo>
                <a:lnTo>
                  <a:pt x="38904" y="415814"/>
                </a:lnTo>
                <a:lnTo>
                  <a:pt x="17901" y="370511"/>
                </a:lnTo>
                <a:lnTo>
                  <a:pt x="4627" y="320449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532369" y="5756859"/>
            <a:ext cx="33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7690" y="3496817"/>
            <a:ext cx="1172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000066"/>
                </a:solidFill>
                <a:latin typeface="Microsoft YaHei"/>
                <a:cs typeface="Microsoft YaHei"/>
              </a:rPr>
              <a:t>例如</a:t>
            </a:r>
            <a:r>
              <a:rPr dirty="0" sz="3600" spc="770" b="1">
                <a:solidFill>
                  <a:srgbClr val="000066"/>
                </a:solidFill>
                <a:latin typeface="Microsoft YaHei"/>
                <a:cs typeface="Microsoft YaHei"/>
              </a:rPr>
              <a:t>: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3444" y="4116445"/>
            <a:ext cx="1887220" cy="1550670"/>
          </a:xfrm>
          <a:prstGeom prst="rect">
            <a:avLst/>
          </a:prstGeom>
        </p:spPr>
        <p:txBody>
          <a:bodyPr wrap="square" lIns="0" tIns="226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ID(B) =</a:t>
            </a:r>
            <a:r>
              <a:rPr dirty="0" sz="36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ID(A) =</a:t>
            </a:r>
            <a:r>
              <a:rPr dirty="0" sz="36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2490" y="1572105"/>
            <a:ext cx="8657590" cy="145542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4268470" algn="l"/>
              </a:tabLst>
            </a:pP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边</a:t>
            </a:r>
            <a:r>
              <a:rPr dirty="0" sz="3600" spc="-45" b="1">
                <a:solidFill>
                  <a:srgbClr val="CC0000"/>
                </a:solidFill>
                <a:latin typeface="Times New Roman"/>
                <a:cs typeface="Times New Roman"/>
              </a:rPr>
              <a:t>(v,w)</a:t>
            </a:r>
            <a:r>
              <a:rPr dirty="0" sz="3600" spc="1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和顶点</a:t>
            </a: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r>
              <a:rPr dirty="0" sz="3600" spc="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和</a:t>
            </a:r>
            <a:r>
              <a:rPr dirty="0" sz="3600" spc="-5" b="1">
                <a:solidFill>
                  <a:srgbClr val="CC0000"/>
                </a:solidFill>
                <a:latin typeface="Times New Roman"/>
                <a:cs typeface="Times New Roman"/>
              </a:rPr>
              <a:t>w	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相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关联</a:t>
            </a:r>
            <a:r>
              <a:rPr dirty="0" sz="3600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和顶点</a:t>
            </a:r>
            <a:r>
              <a:rPr dirty="0" sz="3600" b="1">
                <a:solidFill>
                  <a:srgbClr val="000066"/>
                </a:solidFill>
                <a:latin typeface="Times New Roman"/>
                <a:cs typeface="Times New Roman"/>
              </a:rPr>
              <a:t>v</a:t>
            </a:r>
            <a:r>
              <a:rPr dirty="0" sz="36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关联的</a:t>
            </a:r>
            <a:r>
              <a:rPr dirty="0" sz="3600" spc="10" b="1">
                <a:solidFill>
                  <a:srgbClr val="000066"/>
                </a:solidFill>
                <a:latin typeface="Microsoft YaHei"/>
                <a:cs typeface="Microsoft YaHei"/>
              </a:rPr>
              <a:t>边的数目</a:t>
            </a:r>
            <a:r>
              <a:rPr dirty="0" sz="3600">
                <a:solidFill>
                  <a:srgbClr val="000066"/>
                </a:solidFill>
                <a:latin typeface="SimSun"/>
                <a:cs typeface="SimSun"/>
              </a:rPr>
              <a:t>定义为顶点的</a:t>
            </a:r>
            <a:r>
              <a:rPr dirty="0" sz="3600" spc="10" b="1">
                <a:solidFill>
                  <a:srgbClr val="800000"/>
                </a:solidFill>
                <a:latin typeface="Microsoft YaHei"/>
                <a:cs typeface="Microsoft YaHei"/>
              </a:rPr>
              <a:t>度</a:t>
            </a:r>
            <a:r>
              <a:rPr dirty="0" sz="4000" spc="-5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91200" y="33528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227837" y="0"/>
                </a:moveTo>
                <a:lnTo>
                  <a:pt x="181913" y="5417"/>
                </a:lnTo>
                <a:lnTo>
                  <a:pt x="139142" y="20954"/>
                </a:lnTo>
                <a:lnTo>
                  <a:pt x="100440" y="45541"/>
                </a:lnTo>
                <a:lnTo>
                  <a:pt x="66722" y="78104"/>
                </a:lnTo>
                <a:lnTo>
                  <a:pt x="38904" y="117574"/>
                </a:lnTo>
                <a:lnTo>
                  <a:pt x="17901" y="162877"/>
                </a:lnTo>
                <a:lnTo>
                  <a:pt x="4627" y="212943"/>
                </a:lnTo>
                <a:lnTo>
                  <a:pt x="0" y="266700"/>
                </a:lnTo>
                <a:lnTo>
                  <a:pt x="4627" y="320456"/>
                </a:lnTo>
                <a:lnTo>
                  <a:pt x="17901" y="370522"/>
                </a:lnTo>
                <a:lnTo>
                  <a:pt x="38904" y="415825"/>
                </a:lnTo>
                <a:lnTo>
                  <a:pt x="66722" y="455295"/>
                </a:lnTo>
                <a:lnTo>
                  <a:pt x="100440" y="487858"/>
                </a:lnTo>
                <a:lnTo>
                  <a:pt x="139142" y="512445"/>
                </a:lnTo>
                <a:lnTo>
                  <a:pt x="181913" y="527982"/>
                </a:lnTo>
                <a:lnTo>
                  <a:pt x="227837" y="533400"/>
                </a:lnTo>
                <a:lnTo>
                  <a:pt x="273726" y="527982"/>
                </a:lnTo>
                <a:lnTo>
                  <a:pt x="316480" y="512445"/>
                </a:lnTo>
                <a:lnTo>
                  <a:pt x="355179" y="487858"/>
                </a:lnTo>
                <a:lnTo>
                  <a:pt x="388905" y="455295"/>
                </a:lnTo>
                <a:lnTo>
                  <a:pt x="416738" y="415825"/>
                </a:lnTo>
                <a:lnTo>
                  <a:pt x="437757" y="370522"/>
                </a:lnTo>
                <a:lnTo>
                  <a:pt x="451042" y="320456"/>
                </a:lnTo>
                <a:lnTo>
                  <a:pt x="455675" y="266700"/>
                </a:lnTo>
                <a:lnTo>
                  <a:pt x="451042" y="212943"/>
                </a:lnTo>
                <a:lnTo>
                  <a:pt x="437757" y="162877"/>
                </a:lnTo>
                <a:lnTo>
                  <a:pt x="416738" y="117574"/>
                </a:lnTo>
                <a:lnTo>
                  <a:pt x="388905" y="78104"/>
                </a:lnTo>
                <a:lnTo>
                  <a:pt x="355179" y="45541"/>
                </a:lnTo>
                <a:lnTo>
                  <a:pt x="316480" y="20954"/>
                </a:lnTo>
                <a:lnTo>
                  <a:pt x="273726" y="5417"/>
                </a:lnTo>
                <a:lnTo>
                  <a:pt x="227837" y="0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91200" y="3352800"/>
            <a:ext cx="455930" cy="533400"/>
          </a:xfrm>
          <a:custGeom>
            <a:avLst/>
            <a:gdLst/>
            <a:ahLst/>
            <a:cxnLst/>
            <a:rect l="l" t="t" r="r" b="b"/>
            <a:pathLst>
              <a:path w="455929" h="533400">
                <a:moveTo>
                  <a:pt x="0" y="266700"/>
                </a:moveTo>
                <a:lnTo>
                  <a:pt x="4627" y="212943"/>
                </a:lnTo>
                <a:lnTo>
                  <a:pt x="17901" y="162877"/>
                </a:lnTo>
                <a:lnTo>
                  <a:pt x="38904" y="117574"/>
                </a:lnTo>
                <a:lnTo>
                  <a:pt x="66722" y="78104"/>
                </a:lnTo>
                <a:lnTo>
                  <a:pt x="100440" y="45541"/>
                </a:lnTo>
                <a:lnTo>
                  <a:pt x="139142" y="20954"/>
                </a:lnTo>
                <a:lnTo>
                  <a:pt x="181913" y="5417"/>
                </a:lnTo>
                <a:lnTo>
                  <a:pt x="227837" y="0"/>
                </a:lnTo>
                <a:lnTo>
                  <a:pt x="273726" y="5417"/>
                </a:lnTo>
                <a:lnTo>
                  <a:pt x="316480" y="20954"/>
                </a:lnTo>
                <a:lnTo>
                  <a:pt x="355179" y="45541"/>
                </a:lnTo>
                <a:lnTo>
                  <a:pt x="388905" y="78104"/>
                </a:lnTo>
                <a:lnTo>
                  <a:pt x="416738" y="117574"/>
                </a:lnTo>
                <a:lnTo>
                  <a:pt x="437757" y="162877"/>
                </a:lnTo>
                <a:lnTo>
                  <a:pt x="451042" y="212943"/>
                </a:lnTo>
                <a:lnTo>
                  <a:pt x="455675" y="266700"/>
                </a:lnTo>
                <a:lnTo>
                  <a:pt x="451042" y="320456"/>
                </a:lnTo>
                <a:lnTo>
                  <a:pt x="437757" y="370522"/>
                </a:lnTo>
                <a:lnTo>
                  <a:pt x="416738" y="415825"/>
                </a:lnTo>
                <a:lnTo>
                  <a:pt x="388905" y="455294"/>
                </a:lnTo>
                <a:lnTo>
                  <a:pt x="355179" y="487858"/>
                </a:lnTo>
                <a:lnTo>
                  <a:pt x="316480" y="512444"/>
                </a:lnTo>
                <a:lnTo>
                  <a:pt x="273726" y="527982"/>
                </a:lnTo>
                <a:lnTo>
                  <a:pt x="227837" y="533400"/>
                </a:lnTo>
                <a:lnTo>
                  <a:pt x="181913" y="527982"/>
                </a:lnTo>
                <a:lnTo>
                  <a:pt x="139142" y="512445"/>
                </a:lnTo>
                <a:lnTo>
                  <a:pt x="100440" y="487858"/>
                </a:lnTo>
                <a:lnTo>
                  <a:pt x="66722" y="455295"/>
                </a:lnTo>
                <a:lnTo>
                  <a:pt x="38904" y="415825"/>
                </a:lnTo>
                <a:lnTo>
                  <a:pt x="17901" y="370522"/>
                </a:lnTo>
                <a:lnTo>
                  <a:pt x="4627" y="320456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855589" y="3318129"/>
            <a:ext cx="194246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930" algn="l"/>
              </a:tabLst>
            </a:pPr>
            <a:r>
              <a:rPr dirty="0" sz="3600" b="1">
                <a:solidFill>
                  <a:srgbClr val="004B2B"/>
                </a:solidFill>
                <a:latin typeface="Times New Roman"/>
                <a:cs typeface="Times New Roman"/>
              </a:rPr>
              <a:t>B	</a:t>
            </a:r>
            <a:r>
              <a:rPr dirty="0" sz="3600" spc="-5" b="1">
                <a:solidFill>
                  <a:srgbClr val="004B2B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0"/>
            <a:ext cx="8536940" cy="6342380"/>
          </a:xfrm>
          <a:prstGeom prst="rect">
            <a:avLst/>
          </a:prstGeom>
        </p:spPr>
        <p:txBody>
          <a:bodyPr wrap="square" lIns="0" tIns="30670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2415"/>
              </a:spcBef>
            </a:pP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求最短路径的迪杰斯特拉算法：</a:t>
            </a:r>
            <a:endParaRPr sz="3600">
              <a:latin typeface="SimSun"/>
              <a:cs typeface="SimSun"/>
            </a:endParaRPr>
          </a:p>
          <a:p>
            <a:pPr marL="12700" marR="6350" indent="509270">
              <a:lnSpc>
                <a:spcPct val="126800"/>
              </a:lnSpc>
              <a:spcBef>
                <a:spcPts val="116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设</a:t>
            </a:r>
            <a:r>
              <a:rPr dirty="0" sz="3600" spc="-15">
                <a:solidFill>
                  <a:srgbClr val="000099"/>
                </a:solidFill>
                <a:latin typeface="SimSun"/>
                <a:cs typeface="SimSun"/>
              </a:rPr>
              <a:t>置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辅助数组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Dist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，其中每个分</a:t>
            </a:r>
            <a:r>
              <a:rPr dirty="0" sz="3600" spc="5">
                <a:solidFill>
                  <a:srgbClr val="000099"/>
                </a:solidFill>
                <a:latin typeface="SimSun"/>
                <a:cs typeface="SimSun"/>
              </a:rPr>
              <a:t>量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Dist[k]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表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示</a:t>
            </a:r>
            <a:r>
              <a:rPr dirty="0" sz="3600" spc="-919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 spc="-5">
                <a:solidFill>
                  <a:srgbClr val="6600CC"/>
                </a:solidFill>
                <a:latin typeface="SimSun"/>
                <a:cs typeface="SimSun"/>
              </a:rPr>
              <a:t>当前所求得的从源点到其余各顶</a:t>
            </a:r>
            <a:r>
              <a:rPr dirty="0" sz="3600">
                <a:solidFill>
                  <a:srgbClr val="6600CC"/>
                </a:solidFill>
                <a:latin typeface="SimSun"/>
                <a:cs typeface="SimSun"/>
              </a:rPr>
              <a:t>点</a:t>
            </a:r>
            <a:r>
              <a:rPr dirty="0" sz="3600" spc="-910">
                <a:solidFill>
                  <a:srgbClr val="6600CC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6600CC"/>
                </a:solidFill>
                <a:latin typeface="Times New Roman"/>
                <a:cs typeface="Times New Roman"/>
              </a:rPr>
              <a:t>k  </a:t>
            </a:r>
            <a:r>
              <a:rPr dirty="0" sz="3600">
                <a:solidFill>
                  <a:srgbClr val="6600CC"/>
                </a:solidFill>
                <a:latin typeface="SimSun"/>
                <a:cs typeface="SimSun"/>
              </a:rPr>
              <a:t>的最短路径。</a:t>
            </a:r>
            <a:endParaRPr sz="3600">
              <a:latin typeface="SimSun"/>
              <a:cs typeface="SimSun"/>
            </a:endParaRPr>
          </a:p>
          <a:p>
            <a:pPr marL="88900">
              <a:lnSpc>
                <a:spcPct val="100000"/>
              </a:lnSpc>
              <a:spcBef>
                <a:spcPts val="3035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一般情况下，</a:t>
            </a:r>
            <a:endParaRPr sz="3600">
              <a:latin typeface="SimSun"/>
              <a:cs typeface="SimSun"/>
            </a:endParaRPr>
          </a:p>
          <a:p>
            <a:pPr marL="431800" marR="655320" indent="-342900">
              <a:lnSpc>
                <a:spcPts val="6050"/>
              </a:lnSpc>
              <a:spcBef>
                <a:spcPts val="49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Dist[k]</a:t>
            </a:r>
            <a:r>
              <a:rPr dirty="0" sz="3600" spc="-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3600" spc="-1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&lt;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源点到顶点</a:t>
            </a:r>
            <a:r>
              <a:rPr dirty="0" sz="3600" spc="-91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k</a:t>
            </a:r>
            <a:r>
              <a:rPr dirty="0" sz="3600" spc="-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的弧上的权值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&gt; 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或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者</a:t>
            </a:r>
            <a:r>
              <a:rPr dirty="0" sz="3600" spc="-935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3600" spc="-2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&lt;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源点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到</a:t>
            </a:r>
            <a:r>
              <a:rPr dirty="0" sz="3600" spc="-5">
                <a:solidFill>
                  <a:srgbClr val="CC3300"/>
                </a:solidFill>
                <a:latin typeface="SimSun"/>
                <a:cs typeface="SimSun"/>
              </a:rPr>
              <a:t>其它顶点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的路径长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度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1235"/>
              </a:spcBef>
            </a:pPr>
            <a:r>
              <a:rPr dirty="0" sz="3600" b="1">
                <a:solidFill>
                  <a:srgbClr val="000099"/>
                </a:solidFill>
                <a:latin typeface="Times New Roman"/>
                <a:cs typeface="Times New Roman"/>
              </a:rPr>
              <a:t>+</a:t>
            </a:r>
            <a:r>
              <a:rPr dirty="0" sz="3600" spc="-3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&lt;</a:t>
            </a:r>
            <a:r>
              <a:rPr dirty="0" sz="3600">
                <a:solidFill>
                  <a:srgbClr val="CC3300"/>
                </a:solidFill>
                <a:latin typeface="SimSun"/>
                <a:cs typeface="SimSun"/>
              </a:rPr>
              <a:t>其它顶点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到顶点</a:t>
            </a:r>
            <a:r>
              <a:rPr dirty="0" sz="3600" spc="-930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k</a:t>
            </a:r>
            <a:r>
              <a:rPr dirty="0" sz="3600" spc="-3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的弧上的权值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&gt;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12205"/>
            <a:ext cx="8032115" cy="13430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3600">
                <a:solidFill>
                  <a:srgbClr val="000099"/>
                </a:solidFill>
              </a:rPr>
              <a:t>）在所有从源点出发的弧中选取一条权 </a:t>
            </a:r>
            <a:r>
              <a:rPr dirty="0" sz="3600">
                <a:solidFill>
                  <a:srgbClr val="000099"/>
                </a:solidFill>
              </a:rPr>
              <a:t>值最小的弧，即为第一条最短路径。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7048" y="2339943"/>
            <a:ext cx="266065" cy="547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00" spc="210">
                <a:latin typeface="Symbol"/>
                <a:cs typeface="Symbol"/>
              </a:rPr>
              <a:t>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7048" y="1985520"/>
            <a:ext cx="266065" cy="547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00" spc="210">
                <a:latin typeface="Symbol"/>
                <a:cs typeface="Symbol"/>
              </a:rPr>
              <a:t>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1868" y="2238437"/>
            <a:ext cx="1962785" cy="547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00" spc="110" i="1">
                <a:latin typeface="Times New Roman"/>
                <a:cs typeface="Times New Roman"/>
              </a:rPr>
              <a:t>I</a:t>
            </a:r>
            <a:r>
              <a:rPr dirty="0" sz="3400" spc="225" i="1">
                <a:latin typeface="Times New Roman"/>
                <a:cs typeface="Times New Roman"/>
              </a:rPr>
              <a:t>N</a:t>
            </a:r>
            <a:r>
              <a:rPr dirty="0" sz="3400" spc="105" i="1">
                <a:latin typeface="Times New Roman"/>
                <a:cs typeface="Times New Roman"/>
              </a:rPr>
              <a:t>F</a:t>
            </a:r>
            <a:r>
              <a:rPr dirty="0" sz="3400" spc="110" i="1">
                <a:latin typeface="Times New Roman"/>
                <a:cs typeface="Times New Roman"/>
              </a:rPr>
              <a:t>I</a:t>
            </a:r>
            <a:r>
              <a:rPr dirty="0" sz="3400" spc="225" i="1">
                <a:latin typeface="Times New Roman"/>
                <a:cs typeface="Times New Roman"/>
              </a:rPr>
              <a:t>N</a:t>
            </a:r>
            <a:r>
              <a:rPr dirty="0" sz="3400" spc="110" i="1">
                <a:latin typeface="Times New Roman"/>
                <a:cs typeface="Times New Roman"/>
              </a:rPr>
              <a:t>I</a:t>
            </a:r>
            <a:r>
              <a:rPr dirty="0" sz="3400" spc="290" i="1">
                <a:latin typeface="Times New Roman"/>
                <a:cs typeface="Times New Roman"/>
              </a:rPr>
              <a:t>T</a:t>
            </a:r>
            <a:r>
              <a:rPr dirty="0" sz="3400" spc="240" i="1">
                <a:latin typeface="Times New Roman"/>
                <a:cs typeface="Times New Roman"/>
              </a:rPr>
              <a:t>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736" y="1584685"/>
            <a:ext cx="4860290" cy="547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41666" sz="5100" spc="247" i="1">
                <a:latin typeface="Times New Roman"/>
                <a:cs typeface="Times New Roman"/>
              </a:rPr>
              <a:t>Dist</a:t>
            </a:r>
            <a:r>
              <a:rPr dirty="0" baseline="-41666" sz="5100" spc="247">
                <a:latin typeface="Times New Roman"/>
                <a:cs typeface="Times New Roman"/>
              </a:rPr>
              <a:t>[</a:t>
            </a:r>
            <a:r>
              <a:rPr dirty="0" baseline="-41666" sz="5100" spc="247" i="1">
                <a:latin typeface="Times New Roman"/>
                <a:cs typeface="Times New Roman"/>
              </a:rPr>
              <a:t>k</a:t>
            </a:r>
            <a:r>
              <a:rPr dirty="0" baseline="-41666" sz="5100" spc="-787" i="1">
                <a:latin typeface="Times New Roman"/>
                <a:cs typeface="Times New Roman"/>
              </a:rPr>
              <a:t> </a:t>
            </a:r>
            <a:r>
              <a:rPr dirty="0" baseline="-41666" sz="5100" spc="209">
                <a:latin typeface="Times New Roman"/>
                <a:cs typeface="Times New Roman"/>
              </a:rPr>
              <a:t>]</a:t>
            </a:r>
            <a:r>
              <a:rPr dirty="0" baseline="-41666" sz="5100" spc="-142">
                <a:latin typeface="Times New Roman"/>
                <a:cs typeface="Times New Roman"/>
              </a:rPr>
              <a:t> </a:t>
            </a:r>
            <a:r>
              <a:rPr dirty="0" baseline="-41666" sz="5100" spc="352">
                <a:latin typeface="Symbol"/>
                <a:cs typeface="Symbol"/>
              </a:rPr>
              <a:t></a:t>
            </a:r>
            <a:r>
              <a:rPr dirty="0" baseline="-41666" sz="5100" spc="240">
                <a:latin typeface="Times New Roman"/>
                <a:cs typeface="Times New Roman"/>
              </a:rPr>
              <a:t> </a:t>
            </a:r>
            <a:r>
              <a:rPr dirty="0" baseline="-4084" sz="5100" spc="254">
                <a:latin typeface="Symbol"/>
                <a:cs typeface="Symbol"/>
              </a:rPr>
              <a:t></a:t>
            </a:r>
            <a:r>
              <a:rPr dirty="0" sz="3400" spc="170" i="1">
                <a:latin typeface="Times New Roman"/>
                <a:cs typeface="Times New Roman"/>
              </a:rPr>
              <a:t>G</a:t>
            </a:r>
            <a:r>
              <a:rPr dirty="0" sz="3400" spc="170">
                <a:latin typeface="Times New Roman"/>
                <a:cs typeface="Times New Roman"/>
              </a:rPr>
              <a:t>.</a:t>
            </a:r>
            <a:r>
              <a:rPr dirty="0" sz="3400" spc="170" i="1">
                <a:latin typeface="Times New Roman"/>
                <a:cs typeface="Times New Roman"/>
              </a:rPr>
              <a:t>arcs</a:t>
            </a:r>
            <a:r>
              <a:rPr dirty="0" sz="3400" spc="170">
                <a:latin typeface="Times New Roman"/>
                <a:cs typeface="Times New Roman"/>
              </a:rPr>
              <a:t>[</a:t>
            </a:r>
            <a:r>
              <a:rPr dirty="0" sz="3400" spc="170" i="1">
                <a:latin typeface="Times New Roman"/>
                <a:cs typeface="Times New Roman"/>
              </a:rPr>
              <a:t>v</a:t>
            </a:r>
            <a:r>
              <a:rPr dirty="0" sz="3400" spc="170">
                <a:latin typeface="Times New Roman"/>
                <a:cs typeface="Times New Roman"/>
              </a:rPr>
              <a:t>0][</a:t>
            </a:r>
            <a:r>
              <a:rPr dirty="0" sz="3400" spc="170" i="1">
                <a:latin typeface="Times New Roman"/>
                <a:cs typeface="Times New Roman"/>
              </a:rPr>
              <a:t>k</a:t>
            </a:r>
            <a:r>
              <a:rPr dirty="0" sz="3400" spc="-520" i="1">
                <a:latin typeface="Times New Roman"/>
                <a:cs typeface="Times New Roman"/>
              </a:rPr>
              <a:t> </a:t>
            </a:r>
            <a:r>
              <a:rPr dirty="0" sz="3400" spc="140">
                <a:latin typeface="Times New Roman"/>
                <a:cs typeface="Times New Roman"/>
              </a:rPr>
              <a:t>]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9828" y="1426808"/>
            <a:ext cx="357505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2400">
              <a:lnSpc>
                <a:spcPct val="140600"/>
              </a:lnSpc>
              <a:spcBef>
                <a:spcPts val="100"/>
              </a:spcBef>
            </a:pPr>
            <a:r>
              <a:rPr dirty="0" sz="3200">
                <a:solidFill>
                  <a:srgbClr val="0000FF"/>
                </a:solidFill>
                <a:latin typeface="Times New Roman"/>
                <a:cs typeface="Times New Roman"/>
              </a:rPr>
              <a:t>V0</a:t>
            </a:r>
            <a:r>
              <a:rPr dirty="0" sz="3200" spc="10">
                <a:solidFill>
                  <a:srgbClr val="0000FF"/>
                </a:solidFill>
                <a:latin typeface="SimSun"/>
                <a:cs typeface="SimSun"/>
              </a:rPr>
              <a:t>和</a:t>
            </a:r>
            <a:r>
              <a:rPr dirty="0" sz="3200" spc="5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sz="3200" spc="5">
                <a:solidFill>
                  <a:srgbClr val="0000FF"/>
                </a:solidFill>
                <a:latin typeface="SimSun"/>
                <a:cs typeface="SimSun"/>
              </a:rPr>
              <a:t>之</a:t>
            </a:r>
            <a:r>
              <a:rPr dirty="0" sz="3200" spc="-15">
                <a:solidFill>
                  <a:srgbClr val="0000FF"/>
                </a:solidFill>
                <a:latin typeface="SimSun"/>
                <a:cs typeface="SimSun"/>
              </a:rPr>
              <a:t>间</a:t>
            </a:r>
            <a:r>
              <a:rPr dirty="0" sz="3200" spc="5">
                <a:solidFill>
                  <a:srgbClr val="0000FF"/>
                </a:solidFill>
                <a:latin typeface="SimSun"/>
                <a:cs typeface="SimSun"/>
              </a:rPr>
              <a:t>存在弧 </a:t>
            </a:r>
            <a:r>
              <a:rPr dirty="0" sz="320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3200" spc="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3200" spc="10">
                <a:solidFill>
                  <a:srgbClr val="0000FF"/>
                </a:solidFill>
                <a:latin typeface="SimSun"/>
                <a:cs typeface="SimSun"/>
              </a:rPr>
              <a:t>和</a:t>
            </a:r>
            <a:r>
              <a:rPr dirty="0" sz="3200" spc="5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sz="3200">
                <a:solidFill>
                  <a:srgbClr val="0000FF"/>
                </a:solidFill>
                <a:latin typeface="SimSun"/>
                <a:cs typeface="SimSun"/>
              </a:rPr>
              <a:t>之</a:t>
            </a:r>
            <a:r>
              <a:rPr dirty="0" sz="3200" spc="-15">
                <a:solidFill>
                  <a:srgbClr val="0000FF"/>
                </a:solidFill>
                <a:latin typeface="SimSun"/>
                <a:cs typeface="SimSun"/>
              </a:rPr>
              <a:t>间</a:t>
            </a:r>
            <a:r>
              <a:rPr dirty="0" sz="3200">
                <a:solidFill>
                  <a:srgbClr val="0000FF"/>
                </a:solidFill>
                <a:latin typeface="SimSun"/>
                <a:cs typeface="SimSun"/>
              </a:rPr>
              <a:t>不存</a:t>
            </a:r>
            <a:r>
              <a:rPr dirty="0" sz="3200" spc="-15">
                <a:solidFill>
                  <a:srgbClr val="0000FF"/>
                </a:solidFill>
                <a:latin typeface="SimSun"/>
                <a:cs typeface="SimSun"/>
              </a:rPr>
              <a:t>在</a:t>
            </a:r>
            <a:r>
              <a:rPr dirty="0" sz="3200">
                <a:solidFill>
                  <a:srgbClr val="0000FF"/>
                </a:solidFill>
                <a:latin typeface="SimSun"/>
                <a:cs typeface="SimSun"/>
              </a:rPr>
              <a:t>弧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240" y="2964637"/>
            <a:ext cx="7843520" cy="3569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 b="1">
                <a:solidFill>
                  <a:srgbClr val="800000"/>
                </a:solidFill>
                <a:latin typeface="Microsoft YaHei"/>
                <a:cs typeface="Microsoft YaHei"/>
              </a:rPr>
              <a:t>其中的最小值即为最短路径的长</a:t>
            </a:r>
            <a:r>
              <a:rPr dirty="0" sz="3600" spc="15" b="1">
                <a:solidFill>
                  <a:srgbClr val="800000"/>
                </a:solidFill>
                <a:latin typeface="Microsoft YaHei"/>
                <a:cs typeface="Microsoft YaHei"/>
              </a:rPr>
              <a:t>度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  <a:p>
            <a:pPr marL="120014" marR="1186180">
              <a:lnSpc>
                <a:spcPct val="125000"/>
              </a:lnSpc>
              <a:spcBef>
                <a:spcPts val="1980"/>
              </a:spcBef>
            </a:pP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）修改其它各顶点</a:t>
            </a:r>
            <a:r>
              <a:rPr dirty="0" sz="3600" spc="-15">
                <a:solidFill>
                  <a:srgbClr val="000099"/>
                </a:solidFill>
                <a:latin typeface="SimSun"/>
                <a:cs typeface="SimSun"/>
              </a:rPr>
              <a:t>的</a:t>
            </a:r>
            <a:r>
              <a:rPr dirty="0" sz="3600" spc="-5" i="1">
                <a:solidFill>
                  <a:srgbClr val="000099"/>
                </a:solidFill>
                <a:latin typeface="Times New Roman"/>
                <a:cs typeface="Times New Roman"/>
              </a:rPr>
              <a:t>Dist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[</a:t>
            </a:r>
            <a:r>
              <a:rPr dirty="0" sz="3600" spc="-5" i="1">
                <a:solidFill>
                  <a:srgbClr val="000099"/>
                </a:solidFill>
                <a:latin typeface="Times New Roman"/>
                <a:cs typeface="Times New Roman"/>
              </a:rPr>
              <a:t>k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]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值。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假设求得最短路径的顶点</a:t>
            </a:r>
            <a:r>
              <a:rPr dirty="0" sz="3600" spc="-25">
                <a:solidFill>
                  <a:srgbClr val="000099"/>
                </a:solidFill>
                <a:latin typeface="SimSun"/>
                <a:cs typeface="SimSun"/>
              </a:rPr>
              <a:t>为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，  </a:t>
            </a:r>
            <a:r>
              <a:rPr dirty="0" sz="3600" b="1">
                <a:solidFill>
                  <a:srgbClr val="800000"/>
                </a:solidFill>
                <a:latin typeface="Microsoft YaHei"/>
                <a:cs typeface="Microsoft YaHei"/>
              </a:rPr>
              <a:t>若</a:t>
            </a:r>
            <a:r>
              <a:rPr dirty="0" sz="3600" spc="-180" b="1">
                <a:solidFill>
                  <a:srgbClr val="800000"/>
                </a:solidFill>
                <a:latin typeface="Microsoft YaHei"/>
                <a:cs typeface="Microsoft YaHei"/>
              </a:rPr>
              <a:t> </a:t>
            </a:r>
            <a:r>
              <a:rPr dirty="0" sz="3600" b="1" i="1">
                <a:solidFill>
                  <a:srgbClr val="800000"/>
                </a:solidFill>
                <a:latin typeface="Times New Roman"/>
                <a:cs typeface="Times New Roman"/>
              </a:rPr>
              <a:t>Dist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[</a:t>
            </a:r>
            <a:r>
              <a:rPr dirty="0" sz="3600" b="1" i="1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]+</a:t>
            </a:r>
            <a:r>
              <a:rPr dirty="0" sz="3600" b="1" i="1">
                <a:solidFill>
                  <a:srgbClr val="800000"/>
                </a:solidFill>
                <a:latin typeface="Times New Roman"/>
                <a:cs typeface="Times New Roman"/>
              </a:rPr>
              <a:t>G.arcs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[</a:t>
            </a:r>
            <a:r>
              <a:rPr dirty="0" sz="3600" b="1" i="1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][</a:t>
            </a:r>
            <a:r>
              <a:rPr dirty="0" sz="3600" b="1" i="1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]&lt;</a:t>
            </a:r>
            <a:r>
              <a:rPr dirty="0" sz="3600" b="1" i="1">
                <a:solidFill>
                  <a:srgbClr val="800000"/>
                </a:solidFill>
                <a:latin typeface="Times New Roman"/>
                <a:cs typeface="Times New Roman"/>
              </a:rPr>
              <a:t>Dist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[</a:t>
            </a:r>
            <a:r>
              <a:rPr dirty="0" sz="3600" b="1" i="1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r>
              <a:rPr dirty="0" sz="3600" b="1">
                <a:solidFill>
                  <a:srgbClr val="800000"/>
                </a:solidFill>
                <a:latin typeface="Times New Roman"/>
                <a:cs typeface="Times New Roman"/>
              </a:rPr>
              <a:t>]</a:t>
            </a:r>
            <a:endParaRPr sz="36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1080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则将</a:t>
            </a:r>
            <a:r>
              <a:rPr dirty="0" sz="3600" spc="-905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 spc="-5" i="1">
                <a:solidFill>
                  <a:srgbClr val="000099"/>
                </a:solidFill>
                <a:latin typeface="Times New Roman"/>
                <a:cs typeface="Times New Roman"/>
              </a:rPr>
              <a:t>Dist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[</a:t>
            </a:r>
            <a:r>
              <a:rPr dirty="0" sz="3600" spc="-5" i="1">
                <a:solidFill>
                  <a:srgbClr val="000099"/>
                </a:solidFill>
                <a:latin typeface="Times New Roman"/>
                <a:cs typeface="Times New Roman"/>
              </a:rPr>
              <a:t>k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]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改为</a:t>
            </a:r>
            <a:r>
              <a:rPr dirty="0" sz="3600" spc="-905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 spc="-10" i="1">
                <a:solidFill>
                  <a:srgbClr val="000099"/>
                </a:solidFill>
                <a:latin typeface="Times New Roman"/>
                <a:cs typeface="Times New Roman"/>
              </a:rPr>
              <a:t>Dist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[</a:t>
            </a:r>
            <a:r>
              <a:rPr dirty="0" sz="3600" spc="-10" i="1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]+</a:t>
            </a:r>
            <a:r>
              <a:rPr dirty="0" sz="3600" spc="-10" i="1">
                <a:solidFill>
                  <a:srgbClr val="000099"/>
                </a:solidFill>
                <a:latin typeface="Times New Roman"/>
                <a:cs typeface="Times New Roman"/>
              </a:rPr>
              <a:t>G.arcs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[</a:t>
            </a:r>
            <a:r>
              <a:rPr dirty="0" sz="3600" spc="-10" i="1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][</a:t>
            </a:r>
            <a:r>
              <a:rPr dirty="0" sz="3600" spc="-10" i="1">
                <a:solidFill>
                  <a:srgbClr val="000099"/>
                </a:solidFill>
                <a:latin typeface="Times New Roman"/>
                <a:cs typeface="Times New Roman"/>
              </a:rPr>
              <a:t>k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]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582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058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058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582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058" y="142163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8743" y="735584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8743" y="2031238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4614" y="142163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7867" y="88798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6051" y="1878838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5575" y="1421638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288" y="887984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836" y="1874011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9624" y="126441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8727" y="156921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2927" y="187401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2087" y="458851"/>
            <a:ext cx="4003675" cy="2158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564382" y="95961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5444" y="1569211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2554" y="217906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8727" y="700247"/>
            <a:ext cx="534035" cy="6356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93065" algn="l"/>
              </a:tabLst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252912" y="830262"/>
          <a:ext cx="4843780" cy="132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31800">
                <a:tc>
                  <a:txBody>
                    <a:bodyPr/>
                    <a:lstStyle/>
                    <a:p>
                      <a:pPr algn="ctr" marR="374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终点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marR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Path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1912" y="2811462"/>
          <a:ext cx="4843780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3154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终点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5180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31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Path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1912" y="4335462"/>
          <a:ext cx="4843780" cy="132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31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终点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D2AA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Path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D2AA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acfg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5093589" y="2809494"/>
            <a:ext cx="26308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从</a:t>
            </a: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出发到达</a:t>
            </a: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dirty="0" sz="1800" spc="15" b="1">
                <a:solidFill>
                  <a:srgbClr val="333333"/>
                </a:solidFill>
                <a:latin typeface="Microsoft YaHei"/>
                <a:cs typeface="Microsoft YaHei"/>
              </a:rPr>
              <a:t>、</a:t>
            </a: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、</a:t>
            </a: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有边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ac</a:t>
            </a: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最小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17389" y="4181982"/>
            <a:ext cx="264604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根据</a:t>
            </a: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ac</a:t>
            </a: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最小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修</a:t>
            </a:r>
            <a:r>
              <a:rPr dirty="0" sz="1800" b="1">
                <a:solidFill>
                  <a:srgbClr val="333333"/>
                </a:solidFill>
                <a:latin typeface="Microsoft YaHei"/>
                <a:cs typeface="Microsoft YaHei"/>
              </a:rPr>
              <a:t>正</a:t>
            </a:r>
            <a:r>
              <a:rPr dirty="0" sz="1800" spc="-45" b="1">
                <a:solidFill>
                  <a:srgbClr val="333333"/>
                </a:solidFill>
                <a:latin typeface="Microsoft YaHei"/>
                <a:cs typeface="Microsoft YaHei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ace=9&lt;</a:t>
            </a:r>
            <a:r>
              <a:rPr dirty="0" sz="18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∞,acf=6&lt;</a:t>
            </a:r>
            <a:r>
              <a:rPr dirty="0" sz="18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∞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选出最小</a:t>
            </a: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acf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16735" algn="l"/>
              </a:tabLst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修</a:t>
            </a:r>
            <a:r>
              <a:rPr dirty="0" sz="1800" b="1">
                <a:solidFill>
                  <a:srgbClr val="333333"/>
                </a:solidFill>
                <a:latin typeface="Microsoft YaHei"/>
                <a:cs typeface="Microsoft YaHei"/>
              </a:rPr>
              <a:t>正</a:t>
            </a:r>
            <a:r>
              <a:rPr dirty="0" sz="1800" spc="-20" b="1">
                <a:solidFill>
                  <a:srgbClr val="333333"/>
                </a:solidFill>
                <a:latin typeface="Microsoft YaHei"/>
                <a:cs typeface="Microsoft YaHei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acfg=16&lt;∞	</a:t>
            </a: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8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因为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acfd</a:t>
            </a:r>
            <a:r>
              <a:rPr dirty="0" sz="1800" spc="5" b="1">
                <a:solidFill>
                  <a:srgbClr val="333333"/>
                </a:solidFill>
                <a:latin typeface="Microsoft YaHei"/>
                <a:cs typeface="Microsoft YaHei"/>
              </a:rPr>
              <a:t>和为</a:t>
            </a:r>
            <a:r>
              <a:rPr dirty="0" sz="1800" spc="-25" b="1">
                <a:solidFill>
                  <a:srgbClr val="333333"/>
                </a:solidFill>
                <a:latin typeface="Arial"/>
                <a:cs typeface="Arial"/>
              </a:rPr>
              <a:t>11&lt;10</a:t>
            </a:r>
            <a:r>
              <a:rPr dirty="0" sz="1800" spc="-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333333"/>
                </a:solidFill>
                <a:latin typeface="Microsoft YaHei"/>
                <a:cs typeface="Microsoft YaHei"/>
              </a:rPr>
              <a:t>不需修正</a:t>
            </a: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003675" y="55575"/>
            <a:ext cx="368807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</a:rPr>
              <a:t>迪杰斯特拉算法模拟</a:t>
            </a:r>
            <a:endParaRPr sz="32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5075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142875" y="0"/>
                </a:moveTo>
                <a:lnTo>
                  <a:pt x="104893" y="7113"/>
                </a:lnTo>
                <a:lnTo>
                  <a:pt x="70763" y="27192"/>
                </a:lnTo>
                <a:lnTo>
                  <a:pt x="41847" y="58340"/>
                </a:lnTo>
                <a:lnTo>
                  <a:pt x="19506" y="98664"/>
                </a:lnTo>
                <a:lnTo>
                  <a:pt x="5103" y="146270"/>
                </a:lnTo>
                <a:lnTo>
                  <a:pt x="0" y="199262"/>
                </a:lnTo>
                <a:lnTo>
                  <a:pt x="5103" y="252211"/>
                </a:lnTo>
                <a:lnTo>
                  <a:pt x="19506" y="299804"/>
                </a:lnTo>
                <a:lnTo>
                  <a:pt x="41847" y="340137"/>
                </a:lnTo>
                <a:lnTo>
                  <a:pt x="70763" y="371305"/>
                </a:lnTo>
                <a:lnTo>
                  <a:pt x="104893" y="391403"/>
                </a:lnTo>
                <a:lnTo>
                  <a:pt x="142875" y="398525"/>
                </a:lnTo>
                <a:lnTo>
                  <a:pt x="180855" y="391403"/>
                </a:lnTo>
                <a:lnTo>
                  <a:pt x="214985" y="371305"/>
                </a:lnTo>
                <a:lnTo>
                  <a:pt x="243901" y="340137"/>
                </a:lnTo>
                <a:lnTo>
                  <a:pt x="266242" y="299804"/>
                </a:lnTo>
                <a:lnTo>
                  <a:pt x="280646" y="252211"/>
                </a:lnTo>
                <a:lnTo>
                  <a:pt x="285750" y="199262"/>
                </a:lnTo>
                <a:lnTo>
                  <a:pt x="280646" y="146270"/>
                </a:lnTo>
                <a:lnTo>
                  <a:pt x="266242" y="98664"/>
                </a:lnTo>
                <a:lnTo>
                  <a:pt x="243901" y="58340"/>
                </a:lnTo>
                <a:lnTo>
                  <a:pt x="214985" y="27192"/>
                </a:lnTo>
                <a:lnTo>
                  <a:pt x="180855" y="7113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35075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3" y="146270"/>
                </a:lnTo>
                <a:lnTo>
                  <a:pt x="19506" y="98664"/>
                </a:lnTo>
                <a:lnTo>
                  <a:pt x="41847" y="58340"/>
                </a:lnTo>
                <a:lnTo>
                  <a:pt x="70763" y="27192"/>
                </a:lnTo>
                <a:lnTo>
                  <a:pt x="104893" y="7113"/>
                </a:lnTo>
                <a:lnTo>
                  <a:pt x="142875" y="0"/>
                </a:lnTo>
                <a:lnTo>
                  <a:pt x="180855" y="7113"/>
                </a:lnTo>
                <a:lnTo>
                  <a:pt x="214985" y="27192"/>
                </a:lnTo>
                <a:lnTo>
                  <a:pt x="243901" y="58340"/>
                </a:lnTo>
                <a:lnTo>
                  <a:pt x="266242" y="98664"/>
                </a:lnTo>
                <a:lnTo>
                  <a:pt x="280646" y="146270"/>
                </a:lnTo>
                <a:lnTo>
                  <a:pt x="285750" y="199262"/>
                </a:lnTo>
                <a:lnTo>
                  <a:pt x="280646" y="252211"/>
                </a:lnTo>
                <a:lnTo>
                  <a:pt x="266242" y="299804"/>
                </a:lnTo>
                <a:lnTo>
                  <a:pt x="243901" y="340137"/>
                </a:lnTo>
                <a:lnTo>
                  <a:pt x="214985" y="371305"/>
                </a:lnTo>
                <a:lnTo>
                  <a:pt x="180855" y="391403"/>
                </a:lnTo>
                <a:lnTo>
                  <a:pt x="142875" y="398525"/>
                </a:lnTo>
                <a:lnTo>
                  <a:pt x="104893" y="391403"/>
                </a:lnTo>
                <a:lnTo>
                  <a:pt x="70763" y="371305"/>
                </a:lnTo>
                <a:lnTo>
                  <a:pt x="41847" y="340137"/>
                </a:lnTo>
                <a:lnTo>
                  <a:pt x="19506" y="299804"/>
                </a:lnTo>
                <a:lnTo>
                  <a:pt x="5103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462" y="127876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549275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3" y="146270"/>
                </a:lnTo>
                <a:lnTo>
                  <a:pt x="19507" y="98664"/>
                </a:lnTo>
                <a:lnTo>
                  <a:pt x="41848" y="58340"/>
                </a:lnTo>
                <a:lnTo>
                  <a:pt x="70764" y="27192"/>
                </a:lnTo>
                <a:lnTo>
                  <a:pt x="104894" y="7113"/>
                </a:lnTo>
                <a:lnTo>
                  <a:pt x="142875" y="0"/>
                </a:lnTo>
                <a:lnTo>
                  <a:pt x="180855" y="7113"/>
                </a:lnTo>
                <a:lnTo>
                  <a:pt x="214985" y="27192"/>
                </a:lnTo>
                <a:lnTo>
                  <a:pt x="243901" y="58340"/>
                </a:lnTo>
                <a:lnTo>
                  <a:pt x="266242" y="98664"/>
                </a:lnTo>
                <a:lnTo>
                  <a:pt x="280646" y="146270"/>
                </a:lnTo>
                <a:lnTo>
                  <a:pt x="285750" y="199262"/>
                </a:lnTo>
                <a:lnTo>
                  <a:pt x="280646" y="252211"/>
                </a:lnTo>
                <a:lnTo>
                  <a:pt x="266242" y="299804"/>
                </a:lnTo>
                <a:lnTo>
                  <a:pt x="243901" y="340137"/>
                </a:lnTo>
                <a:lnTo>
                  <a:pt x="214985" y="371305"/>
                </a:lnTo>
                <a:lnTo>
                  <a:pt x="180855" y="391403"/>
                </a:lnTo>
                <a:lnTo>
                  <a:pt x="142875" y="398525"/>
                </a:lnTo>
                <a:lnTo>
                  <a:pt x="104894" y="391403"/>
                </a:lnTo>
                <a:lnTo>
                  <a:pt x="70764" y="371305"/>
                </a:lnTo>
                <a:lnTo>
                  <a:pt x="41848" y="340137"/>
                </a:lnTo>
                <a:lnTo>
                  <a:pt x="19507" y="299804"/>
                </a:lnTo>
                <a:lnTo>
                  <a:pt x="5103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1842" y="592582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1844675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3" y="146270"/>
                </a:lnTo>
                <a:lnTo>
                  <a:pt x="19507" y="98664"/>
                </a:lnTo>
                <a:lnTo>
                  <a:pt x="41848" y="58340"/>
                </a:lnTo>
                <a:lnTo>
                  <a:pt x="70764" y="27192"/>
                </a:lnTo>
                <a:lnTo>
                  <a:pt x="104894" y="7113"/>
                </a:lnTo>
                <a:lnTo>
                  <a:pt x="142875" y="0"/>
                </a:lnTo>
                <a:lnTo>
                  <a:pt x="180855" y="7113"/>
                </a:lnTo>
                <a:lnTo>
                  <a:pt x="214985" y="27192"/>
                </a:lnTo>
                <a:lnTo>
                  <a:pt x="243901" y="58340"/>
                </a:lnTo>
                <a:lnTo>
                  <a:pt x="266242" y="98664"/>
                </a:lnTo>
                <a:lnTo>
                  <a:pt x="280646" y="146270"/>
                </a:lnTo>
                <a:lnTo>
                  <a:pt x="285750" y="199262"/>
                </a:lnTo>
                <a:lnTo>
                  <a:pt x="280646" y="252211"/>
                </a:lnTo>
                <a:lnTo>
                  <a:pt x="266242" y="299804"/>
                </a:lnTo>
                <a:lnTo>
                  <a:pt x="243901" y="340137"/>
                </a:lnTo>
                <a:lnTo>
                  <a:pt x="214985" y="371305"/>
                </a:lnTo>
                <a:lnTo>
                  <a:pt x="180855" y="391403"/>
                </a:lnTo>
                <a:lnTo>
                  <a:pt x="142875" y="398525"/>
                </a:lnTo>
                <a:lnTo>
                  <a:pt x="104894" y="391403"/>
                </a:lnTo>
                <a:lnTo>
                  <a:pt x="70764" y="371305"/>
                </a:lnTo>
                <a:lnTo>
                  <a:pt x="41848" y="340137"/>
                </a:lnTo>
                <a:lnTo>
                  <a:pt x="19507" y="299804"/>
                </a:lnTo>
                <a:lnTo>
                  <a:pt x="5103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1842" y="1888363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0200" y="1235075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6" y="146270"/>
                </a:lnTo>
                <a:lnTo>
                  <a:pt x="19515" y="98664"/>
                </a:lnTo>
                <a:lnTo>
                  <a:pt x="41862" y="58340"/>
                </a:lnTo>
                <a:lnTo>
                  <a:pt x="70781" y="27192"/>
                </a:lnTo>
                <a:lnTo>
                  <a:pt x="104907" y="7113"/>
                </a:lnTo>
                <a:lnTo>
                  <a:pt x="142875" y="0"/>
                </a:lnTo>
                <a:lnTo>
                  <a:pt x="180842" y="7113"/>
                </a:lnTo>
                <a:lnTo>
                  <a:pt x="214968" y="27192"/>
                </a:lnTo>
                <a:lnTo>
                  <a:pt x="243887" y="58340"/>
                </a:lnTo>
                <a:lnTo>
                  <a:pt x="266234" y="98664"/>
                </a:lnTo>
                <a:lnTo>
                  <a:pt x="280643" y="146270"/>
                </a:lnTo>
                <a:lnTo>
                  <a:pt x="285750" y="199262"/>
                </a:lnTo>
                <a:lnTo>
                  <a:pt x="280643" y="252211"/>
                </a:lnTo>
                <a:lnTo>
                  <a:pt x="266234" y="299804"/>
                </a:lnTo>
                <a:lnTo>
                  <a:pt x="243887" y="340137"/>
                </a:lnTo>
                <a:lnTo>
                  <a:pt x="214968" y="371305"/>
                </a:lnTo>
                <a:lnTo>
                  <a:pt x="180842" y="391403"/>
                </a:lnTo>
                <a:lnTo>
                  <a:pt x="142875" y="398525"/>
                </a:lnTo>
                <a:lnTo>
                  <a:pt x="104907" y="391403"/>
                </a:lnTo>
                <a:lnTo>
                  <a:pt x="70781" y="371305"/>
                </a:lnTo>
                <a:lnTo>
                  <a:pt x="41862" y="340137"/>
                </a:lnTo>
                <a:lnTo>
                  <a:pt x="19515" y="299804"/>
                </a:lnTo>
                <a:lnTo>
                  <a:pt x="5106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67636" y="127876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3200" y="701675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6" y="146270"/>
                </a:lnTo>
                <a:lnTo>
                  <a:pt x="19515" y="98664"/>
                </a:lnTo>
                <a:lnTo>
                  <a:pt x="41862" y="58340"/>
                </a:lnTo>
                <a:lnTo>
                  <a:pt x="70781" y="27192"/>
                </a:lnTo>
                <a:lnTo>
                  <a:pt x="104907" y="7113"/>
                </a:lnTo>
                <a:lnTo>
                  <a:pt x="142875" y="0"/>
                </a:lnTo>
                <a:lnTo>
                  <a:pt x="180842" y="7113"/>
                </a:lnTo>
                <a:lnTo>
                  <a:pt x="214968" y="27192"/>
                </a:lnTo>
                <a:lnTo>
                  <a:pt x="243887" y="58340"/>
                </a:lnTo>
                <a:lnTo>
                  <a:pt x="266234" y="98664"/>
                </a:lnTo>
                <a:lnTo>
                  <a:pt x="280643" y="146270"/>
                </a:lnTo>
                <a:lnTo>
                  <a:pt x="285750" y="199262"/>
                </a:lnTo>
                <a:lnTo>
                  <a:pt x="280643" y="252211"/>
                </a:lnTo>
                <a:lnTo>
                  <a:pt x="266234" y="299804"/>
                </a:lnTo>
                <a:lnTo>
                  <a:pt x="243887" y="340137"/>
                </a:lnTo>
                <a:lnTo>
                  <a:pt x="214968" y="371305"/>
                </a:lnTo>
                <a:lnTo>
                  <a:pt x="180842" y="391403"/>
                </a:lnTo>
                <a:lnTo>
                  <a:pt x="142875" y="398525"/>
                </a:lnTo>
                <a:lnTo>
                  <a:pt x="104907" y="391403"/>
                </a:lnTo>
                <a:lnTo>
                  <a:pt x="70781" y="371305"/>
                </a:lnTo>
                <a:lnTo>
                  <a:pt x="41862" y="340137"/>
                </a:lnTo>
                <a:lnTo>
                  <a:pt x="19515" y="299804"/>
                </a:lnTo>
                <a:lnTo>
                  <a:pt x="5106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11017" y="745058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67000" y="1692275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6" y="146270"/>
                </a:lnTo>
                <a:lnTo>
                  <a:pt x="19515" y="98664"/>
                </a:lnTo>
                <a:lnTo>
                  <a:pt x="41862" y="58340"/>
                </a:lnTo>
                <a:lnTo>
                  <a:pt x="70781" y="27192"/>
                </a:lnTo>
                <a:lnTo>
                  <a:pt x="104907" y="7113"/>
                </a:lnTo>
                <a:lnTo>
                  <a:pt x="142875" y="0"/>
                </a:lnTo>
                <a:lnTo>
                  <a:pt x="180842" y="7113"/>
                </a:lnTo>
                <a:lnTo>
                  <a:pt x="214968" y="27192"/>
                </a:lnTo>
                <a:lnTo>
                  <a:pt x="243887" y="58340"/>
                </a:lnTo>
                <a:lnTo>
                  <a:pt x="266234" y="98664"/>
                </a:lnTo>
                <a:lnTo>
                  <a:pt x="280643" y="146270"/>
                </a:lnTo>
                <a:lnTo>
                  <a:pt x="285750" y="199262"/>
                </a:lnTo>
                <a:lnTo>
                  <a:pt x="280643" y="252211"/>
                </a:lnTo>
                <a:lnTo>
                  <a:pt x="266234" y="299804"/>
                </a:lnTo>
                <a:lnTo>
                  <a:pt x="243887" y="340137"/>
                </a:lnTo>
                <a:lnTo>
                  <a:pt x="214968" y="371305"/>
                </a:lnTo>
                <a:lnTo>
                  <a:pt x="180842" y="391403"/>
                </a:lnTo>
                <a:lnTo>
                  <a:pt x="142875" y="398525"/>
                </a:lnTo>
                <a:lnTo>
                  <a:pt x="104907" y="391403"/>
                </a:lnTo>
                <a:lnTo>
                  <a:pt x="70781" y="371305"/>
                </a:lnTo>
                <a:lnTo>
                  <a:pt x="41862" y="340137"/>
                </a:lnTo>
                <a:lnTo>
                  <a:pt x="19515" y="299804"/>
                </a:lnTo>
                <a:lnTo>
                  <a:pt x="5106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59201" y="1735963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08400" y="1235075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6" y="146270"/>
                </a:lnTo>
                <a:lnTo>
                  <a:pt x="19515" y="98664"/>
                </a:lnTo>
                <a:lnTo>
                  <a:pt x="41862" y="58340"/>
                </a:lnTo>
                <a:lnTo>
                  <a:pt x="70781" y="27192"/>
                </a:lnTo>
                <a:lnTo>
                  <a:pt x="104907" y="7113"/>
                </a:lnTo>
                <a:lnTo>
                  <a:pt x="142875" y="0"/>
                </a:lnTo>
                <a:lnTo>
                  <a:pt x="180842" y="7113"/>
                </a:lnTo>
                <a:lnTo>
                  <a:pt x="214968" y="27192"/>
                </a:lnTo>
                <a:lnTo>
                  <a:pt x="243887" y="58340"/>
                </a:lnTo>
                <a:lnTo>
                  <a:pt x="266234" y="98664"/>
                </a:lnTo>
                <a:lnTo>
                  <a:pt x="280643" y="146270"/>
                </a:lnTo>
                <a:lnTo>
                  <a:pt x="285750" y="199262"/>
                </a:lnTo>
                <a:lnTo>
                  <a:pt x="280643" y="252211"/>
                </a:lnTo>
                <a:lnTo>
                  <a:pt x="266234" y="299804"/>
                </a:lnTo>
                <a:lnTo>
                  <a:pt x="243887" y="340137"/>
                </a:lnTo>
                <a:lnTo>
                  <a:pt x="214968" y="371305"/>
                </a:lnTo>
                <a:lnTo>
                  <a:pt x="180842" y="391403"/>
                </a:lnTo>
                <a:lnTo>
                  <a:pt x="142875" y="398525"/>
                </a:lnTo>
                <a:lnTo>
                  <a:pt x="104907" y="391403"/>
                </a:lnTo>
                <a:lnTo>
                  <a:pt x="70781" y="371305"/>
                </a:lnTo>
                <a:lnTo>
                  <a:pt x="41862" y="340137"/>
                </a:lnTo>
                <a:lnTo>
                  <a:pt x="19515" y="299804"/>
                </a:lnTo>
                <a:lnTo>
                  <a:pt x="5106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768597" y="1278763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1681" y="889000"/>
            <a:ext cx="561975" cy="408940"/>
          </a:xfrm>
          <a:custGeom>
            <a:avLst/>
            <a:gdLst/>
            <a:ahLst/>
            <a:cxnLst/>
            <a:rect l="l" t="t" r="r" b="b"/>
            <a:pathLst>
              <a:path w="561975" h="408940">
                <a:moveTo>
                  <a:pt x="497093" y="40850"/>
                </a:moveTo>
                <a:lnTo>
                  <a:pt x="0" y="400938"/>
                </a:lnTo>
                <a:lnTo>
                  <a:pt x="5587" y="408686"/>
                </a:lnTo>
                <a:lnTo>
                  <a:pt x="502696" y="48586"/>
                </a:lnTo>
                <a:lnTo>
                  <a:pt x="497093" y="40850"/>
                </a:lnTo>
                <a:close/>
              </a:path>
              <a:path w="561975" h="408940">
                <a:moveTo>
                  <a:pt x="544197" y="33400"/>
                </a:moveTo>
                <a:lnTo>
                  <a:pt x="507377" y="33400"/>
                </a:lnTo>
                <a:lnTo>
                  <a:pt x="512965" y="41148"/>
                </a:lnTo>
                <a:lnTo>
                  <a:pt x="502696" y="48586"/>
                </a:lnTo>
                <a:lnTo>
                  <a:pt x="522236" y="75564"/>
                </a:lnTo>
                <a:lnTo>
                  <a:pt x="544197" y="33400"/>
                </a:lnTo>
                <a:close/>
              </a:path>
              <a:path w="561975" h="408940">
                <a:moveTo>
                  <a:pt x="507377" y="33400"/>
                </a:moveTo>
                <a:lnTo>
                  <a:pt x="497093" y="40850"/>
                </a:lnTo>
                <a:lnTo>
                  <a:pt x="502696" y="48586"/>
                </a:lnTo>
                <a:lnTo>
                  <a:pt x="512965" y="41148"/>
                </a:lnTo>
                <a:lnTo>
                  <a:pt x="507377" y="33400"/>
                </a:lnTo>
                <a:close/>
              </a:path>
              <a:path w="561975" h="408940">
                <a:moveTo>
                  <a:pt x="561594" y="0"/>
                </a:moveTo>
                <a:lnTo>
                  <a:pt x="477532" y="13842"/>
                </a:lnTo>
                <a:lnTo>
                  <a:pt x="497093" y="40850"/>
                </a:lnTo>
                <a:lnTo>
                  <a:pt x="507377" y="33400"/>
                </a:lnTo>
                <a:lnTo>
                  <a:pt x="544197" y="33400"/>
                </a:lnTo>
                <a:lnTo>
                  <a:pt x="561594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2061" y="1570736"/>
            <a:ext cx="561340" cy="332740"/>
          </a:xfrm>
          <a:custGeom>
            <a:avLst/>
            <a:gdLst/>
            <a:ahLst/>
            <a:cxnLst/>
            <a:rect l="l" t="t" r="r" b="b"/>
            <a:pathLst>
              <a:path w="561340" h="332739">
                <a:moveTo>
                  <a:pt x="493142" y="298124"/>
                </a:moveTo>
                <a:lnTo>
                  <a:pt x="476211" y="326898"/>
                </a:lnTo>
                <a:lnTo>
                  <a:pt x="561213" y="332613"/>
                </a:lnTo>
                <a:lnTo>
                  <a:pt x="542979" y="304546"/>
                </a:lnTo>
                <a:lnTo>
                  <a:pt x="504063" y="304546"/>
                </a:lnTo>
                <a:lnTo>
                  <a:pt x="493142" y="298124"/>
                </a:lnTo>
                <a:close/>
              </a:path>
              <a:path w="561340" h="332739">
                <a:moveTo>
                  <a:pt x="497936" y="289977"/>
                </a:moveTo>
                <a:lnTo>
                  <a:pt x="493142" y="298124"/>
                </a:lnTo>
                <a:lnTo>
                  <a:pt x="504063" y="304546"/>
                </a:lnTo>
                <a:lnTo>
                  <a:pt x="508889" y="296417"/>
                </a:lnTo>
                <a:lnTo>
                  <a:pt x="497936" y="289977"/>
                </a:lnTo>
                <a:close/>
              </a:path>
              <a:path w="561340" h="332739">
                <a:moveTo>
                  <a:pt x="514845" y="261238"/>
                </a:moveTo>
                <a:lnTo>
                  <a:pt x="497936" y="289977"/>
                </a:lnTo>
                <a:lnTo>
                  <a:pt x="508889" y="296417"/>
                </a:lnTo>
                <a:lnTo>
                  <a:pt x="504063" y="304546"/>
                </a:lnTo>
                <a:lnTo>
                  <a:pt x="542979" y="304546"/>
                </a:lnTo>
                <a:lnTo>
                  <a:pt x="514845" y="261238"/>
                </a:lnTo>
                <a:close/>
              </a:path>
              <a:path w="561340" h="332739">
                <a:moveTo>
                  <a:pt x="4825" y="0"/>
                </a:moveTo>
                <a:lnTo>
                  <a:pt x="0" y="8127"/>
                </a:lnTo>
                <a:lnTo>
                  <a:pt x="493142" y="298124"/>
                </a:lnTo>
                <a:lnTo>
                  <a:pt x="497936" y="289977"/>
                </a:lnTo>
                <a:lnTo>
                  <a:pt x="482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10388" y="745058"/>
            <a:ext cx="2787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935" y="1731086"/>
            <a:ext cx="2787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5750" y="1397000"/>
            <a:ext cx="1314450" cy="76200"/>
          </a:xfrm>
          <a:custGeom>
            <a:avLst/>
            <a:gdLst/>
            <a:ahLst/>
            <a:cxnLst/>
            <a:rect l="l" t="t" r="r" b="b"/>
            <a:pathLst>
              <a:path w="1314450" h="76200">
                <a:moveTo>
                  <a:pt x="1238250" y="42924"/>
                </a:moveTo>
                <a:lnTo>
                  <a:pt x="1238250" y="76200"/>
                </a:lnTo>
                <a:lnTo>
                  <a:pt x="1304798" y="42925"/>
                </a:lnTo>
                <a:lnTo>
                  <a:pt x="1238250" y="42924"/>
                </a:lnTo>
                <a:close/>
              </a:path>
              <a:path w="1314450" h="76200">
                <a:moveTo>
                  <a:pt x="1238250" y="33399"/>
                </a:moveTo>
                <a:lnTo>
                  <a:pt x="1238250" y="42924"/>
                </a:lnTo>
                <a:lnTo>
                  <a:pt x="1250950" y="42925"/>
                </a:lnTo>
                <a:lnTo>
                  <a:pt x="1250950" y="33400"/>
                </a:lnTo>
                <a:lnTo>
                  <a:pt x="1238250" y="33399"/>
                </a:lnTo>
                <a:close/>
              </a:path>
              <a:path w="1314450" h="76200">
                <a:moveTo>
                  <a:pt x="1238250" y="0"/>
                </a:moveTo>
                <a:lnTo>
                  <a:pt x="1238250" y="33399"/>
                </a:lnTo>
                <a:lnTo>
                  <a:pt x="1250950" y="33400"/>
                </a:lnTo>
                <a:lnTo>
                  <a:pt x="1250950" y="42925"/>
                </a:lnTo>
                <a:lnTo>
                  <a:pt x="1304800" y="42924"/>
                </a:lnTo>
                <a:lnTo>
                  <a:pt x="1314450" y="38100"/>
                </a:lnTo>
                <a:lnTo>
                  <a:pt x="1238250" y="0"/>
                </a:lnTo>
                <a:close/>
              </a:path>
              <a:path w="1314450" h="76200">
                <a:moveTo>
                  <a:pt x="0" y="33274"/>
                </a:moveTo>
                <a:lnTo>
                  <a:pt x="0" y="42799"/>
                </a:lnTo>
                <a:lnTo>
                  <a:pt x="1238250" y="42924"/>
                </a:lnTo>
                <a:lnTo>
                  <a:pt x="1238250" y="33399"/>
                </a:lnTo>
                <a:lnTo>
                  <a:pt x="0" y="3327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12723" y="112140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43404" y="1024382"/>
            <a:ext cx="941069" cy="274320"/>
          </a:xfrm>
          <a:custGeom>
            <a:avLst/>
            <a:gdLst/>
            <a:ahLst/>
            <a:cxnLst/>
            <a:rect l="l" t="t" r="r" b="b"/>
            <a:pathLst>
              <a:path w="941069" h="274319">
                <a:moveTo>
                  <a:pt x="866228" y="32114"/>
                </a:moveTo>
                <a:lnTo>
                  <a:pt x="0" y="264794"/>
                </a:lnTo>
                <a:lnTo>
                  <a:pt x="2539" y="274065"/>
                </a:lnTo>
                <a:lnTo>
                  <a:pt x="868713" y="41399"/>
                </a:lnTo>
                <a:lnTo>
                  <a:pt x="866228" y="32114"/>
                </a:lnTo>
                <a:close/>
              </a:path>
              <a:path w="941069" h="274319">
                <a:moveTo>
                  <a:pt x="927746" y="28828"/>
                </a:moveTo>
                <a:lnTo>
                  <a:pt x="878458" y="28828"/>
                </a:lnTo>
                <a:lnTo>
                  <a:pt x="880999" y="38100"/>
                </a:lnTo>
                <a:lnTo>
                  <a:pt x="868713" y="41399"/>
                </a:lnTo>
                <a:lnTo>
                  <a:pt x="877315" y="73532"/>
                </a:lnTo>
                <a:lnTo>
                  <a:pt x="927746" y="28828"/>
                </a:lnTo>
                <a:close/>
              </a:path>
              <a:path w="941069" h="274319">
                <a:moveTo>
                  <a:pt x="878458" y="28828"/>
                </a:moveTo>
                <a:lnTo>
                  <a:pt x="866228" y="32114"/>
                </a:lnTo>
                <a:lnTo>
                  <a:pt x="868713" y="41399"/>
                </a:lnTo>
                <a:lnTo>
                  <a:pt x="880999" y="38100"/>
                </a:lnTo>
                <a:lnTo>
                  <a:pt x="878458" y="28828"/>
                </a:lnTo>
                <a:close/>
              </a:path>
              <a:path w="941069" h="274319">
                <a:moveTo>
                  <a:pt x="857631" y="0"/>
                </a:moveTo>
                <a:lnTo>
                  <a:pt x="866228" y="32114"/>
                </a:lnTo>
                <a:lnTo>
                  <a:pt x="878458" y="28828"/>
                </a:lnTo>
                <a:lnTo>
                  <a:pt x="927746" y="28828"/>
                </a:lnTo>
                <a:lnTo>
                  <a:pt x="941069" y="17017"/>
                </a:lnTo>
                <a:lnTo>
                  <a:pt x="85763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42897" y="1570355"/>
            <a:ext cx="824230" cy="330200"/>
          </a:xfrm>
          <a:custGeom>
            <a:avLst/>
            <a:gdLst/>
            <a:ahLst/>
            <a:cxnLst/>
            <a:rect l="l" t="t" r="r" b="b"/>
            <a:pathLst>
              <a:path w="824230" h="330200">
                <a:moveTo>
                  <a:pt x="751272" y="298947"/>
                </a:moveTo>
                <a:lnTo>
                  <a:pt x="739266" y="330073"/>
                </a:lnTo>
                <a:lnTo>
                  <a:pt x="824102" y="321945"/>
                </a:lnTo>
                <a:lnTo>
                  <a:pt x="807321" y="303530"/>
                </a:lnTo>
                <a:lnTo>
                  <a:pt x="763142" y="303530"/>
                </a:lnTo>
                <a:lnTo>
                  <a:pt x="751272" y="298947"/>
                </a:lnTo>
                <a:close/>
              </a:path>
              <a:path w="824230" h="330200">
                <a:moveTo>
                  <a:pt x="754701" y="290056"/>
                </a:moveTo>
                <a:lnTo>
                  <a:pt x="751272" y="298947"/>
                </a:lnTo>
                <a:lnTo>
                  <a:pt x="763142" y="303530"/>
                </a:lnTo>
                <a:lnTo>
                  <a:pt x="766571" y="294640"/>
                </a:lnTo>
                <a:lnTo>
                  <a:pt x="754701" y="290056"/>
                </a:lnTo>
                <a:close/>
              </a:path>
              <a:path w="824230" h="330200">
                <a:moveTo>
                  <a:pt x="766698" y="258953"/>
                </a:moveTo>
                <a:lnTo>
                  <a:pt x="754701" y="290056"/>
                </a:lnTo>
                <a:lnTo>
                  <a:pt x="766571" y="294640"/>
                </a:lnTo>
                <a:lnTo>
                  <a:pt x="763142" y="303530"/>
                </a:lnTo>
                <a:lnTo>
                  <a:pt x="807321" y="303530"/>
                </a:lnTo>
                <a:lnTo>
                  <a:pt x="766698" y="258953"/>
                </a:lnTo>
                <a:close/>
              </a:path>
              <a:path w="824230" h="330200">
                <a:moveTo>
                  <a:pt x="3555" y="0"/>
                </a:moveTo>
                <a:lnTo>
                  <a:pt x="0" y="8890"/>
                </a:lnTo>
                <a:lnTo>
                  <a:pt x="751272" y="298947"/>
                </a:lnTo>
                <a:lnTo>
                  <a:pt x="754701" y="290056"/>
                </a:lnTo>
                <a:lnTo>
                  <a:pt x="355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071877" y="142620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47318" y="744601"/>
            <a:ext cx="1696085" cy="188595"/>
          </a:xfrm>
          <a:custGeom>
            <a:avLst/>
            <a:gdLst/>
            <a:ahLst/>
            <a:cxnLst/>
            <a:rect l="l" t="t" r="r" b="b"/>
            <a:pathLst>
              <a:path w="1696085" h="188594">
                <a:moveTo>
                  <a:pt x="1623364" y="112268"/>
                </a:moveTo>
                <a:lnTo>
                  <a:pt x="1620414" y="145552"/>
                </a:lnTo>
                <a:lnTo>
                  <a:pt x="1633016" y="146685"/>
                </a:lnTo>
                <a:lnTo>
                  <a:pt x="1632254" y="156210"/>
                </a:lnTo>
                <a:lnTo>
                  <a:pt x="1619470" y="156210"/>
                </a:lnTo>
                <a:lnTo>
                  <a:pt x="1616633" y="188213"/>
                </a:lnTo>
                <a:lnTo>
                  <a:pt x="1695881" y="157099"/>
                </a:lnTo>
                <a:lnTo>
                  <a:pt x="1694443" y="156210"/>
                </a:lnTo>
                <a:lnTo>
                  <a:pt x="1632254" y="156210"/>
                </a:lnTo>
                <a:lnTo>
                  <a:pt x="1619571" y="155069"/>
                </a:lnTo>
                <a:lnTo>
                  <a:pt x="1692598" y="155069"/>
                </a:lnTo>
                <a:lnTo>
                  <a:pt x="1623364" y="112268"/>
                </a:lnTo>
                <a:close/>
              </a:path>
              <a:path w="1696085" h="188594">
                <a:moveTo>
                  <a:pt x="1620414" y="145552"/>
                </a:moveTo>
                <a:lnTo>
                  <a:pt x="1619571" y="155069"/>
                </a:lnTo>
                <a:lnTo>
                  <a:pt x="1632254" y="156210"/>
                </a:lnTo>
                <a:lnTo>
                  <a:pt x="1633016" y="146685"/>
                </a:lnTo>
                <a:lnTo>
                  <a:pt x="1620414" y="145552"/>
                </a:lnTo>
                <a:close/>
              </a:path>
              <a:path w="1696085" h="188594">
                <a:moveTo>
                  <a:pt x="863" y="0"/>
                </a:moveTo>
                <a:lnTo>
                  <a:pt x="0" y="9398"/>
                </a:lnTo>
                <a:lnTo>
                  <a:pt x="1619571" y="155069"/>
                </a:lnTo>
                <a:lnTo>
                  <a:pt x="1620414" y="145552"/>
                </a:lnTo>
                <a:lnTo>
                  <a:pt x="86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071877" y="557529"/>
            <a:ext cx="153035" cy="6350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47750" y="2005964"/>
            <a:ext cx="1660525" cy="76200"/>
          </a:xfrm>
          <a:custGeom>
            <a:avLst/>
            <a:gdLst/>
            <a:ahLst/>
            <a:cxnLst/>
            <a:rect l="l" t="t" r="r" b="b"/>
            <a:pathLst>
              <a:path w="1660525" h="76200">
                <a:moveTo>
                  <a:pt x="75907" y="0"/>
                </a:moveTo>
                <a:lnTo>
                  <a:pt x="0" y="38735"/>
                </a:lnTo>
                <a:lnTo>
                  <a:pt x="76492" y="76200"/>
                </a:lnTo>
                <a:lnTo>
                  <a:pt x="76237" y="43052"/>
                </a:lnTo>
                <a:lnTo>
                  <a:pt x="63538" y="43052"/>
                </a:lnTo>
                <a:lnTo>
                  <a:pt x="63461" y="33527"/>
                </a:lnTo>
                <a:lnTo>
                  <a:pt x="76164" y="33430"/>
                </a:lnTo>
                <a:lnTo>
                  <a:pt x="75907" y="0"/>
                </a:lnTo>
                <a:close/>
              </a:path>
              <a:path w="1660525" h="76200">
                <a:moveTo>
                  <a:pt x="76164" y="33430"/>
                </a:moveTo>
                <a:lnTo>
                  <a:pt x="63461" y="33527"/>
                </a:lnTo>
                <a:lnTo>
                  <a:pt x="63538" y="43052"/>
                </a:lnTo>
                <a:lnTo>
                  <a:pt x="76237" y="42955"/>
                </a:lnTo>
                <a:lnTo>
                  <a:pt x="76164" y="33430"/>
                </a:lnTo>
                <a:close/>
              </a:path>
              <a:path w="1660525" h="76200">
                <a:moveTo>
                  <a:pt x="76237" y="42955"/>
                </a:moveTo>
                <a:lnTo>
                  <a:pt x="63538" y="43052"/>
                </a:lnTo>
                <a:lnTo>
                  <a:pt x="76237" y="43052"/>
                </a:lnTo>
                <a:close/>
              </a:path>
              <a:path w="1660525" h="76200">
                <a:moveTo>
                  <a:pt x="1660525" y="21209"/>
                </a:moveTo>
                <a:lnTo>
                  <a:pt x="76164" y="33430"/>
                </a:lnTo>
                <a:lnTo>
                  <a:pt x="76237" y="42955"/>
                </a:lnTo>
                <a:lnTo>
                  <a:pt x="1660525" y="30734"/>
                </a:lnTo>
                <a:lnTo>
                  <a:pt x="1660525" y="2120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386077" y="1731086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26029" y="898016"/>
            <a:ext cx="682625" cy="537210"/>
          </a:xfrm>
          <a:custGeom>
            <a:avLst/>
            <a:gdLst/>
            <a:ahLst/>
            <a:cxnLst/>
            <a:rect l="l" t="t" r="r" b="b"/>
            <a:pathLst>
              <a:path w="682625" h="537210">
                <a:moveTo>
                  <a:pt x="619493" y="493763"/>
                </a:moveTo>
                <a:lnTo>
                  <a:pt x="598932" y="519938"/>
                </a:lnTo>
                <a:lnTo>
                  <a:pt x="682370" y="537083"/>
                </a:lnTo>
                <a:lnTo>
                  <a:pt x="665590" y="501650"/>
                </a:lnTo>
                <a:lnTo>
                  <a:pt x="629538" y="501650"/>
                </a:lnTo>
                <a:lnTo>
                  <a:pt x="619493" y="493763"/>
                </a:lnTo>
                <a:close/>
              </a:path>
              <a:path w="682625" h="537210">
                <a:moveTo>
                  <a:pt x="625362" y="486292"/>
                </a:moveTo>
                <a:lnTo>
                  <a:pt x="619493" y="493763"/>
                </a:lnTo>
                <a:lnTo>
                  <a:pt x="629538" y="501650"/>
                </a:lnTo>
                <a:lnTo>
                  <a:pt x="635381" y="494157"/>
                </a:lnTo>
                <a:lnTo>
                  <a:pt x="625362" y="486292"/>
                </a:lnTo>
                <a:close/>
              </a:path>
              <a:path w="682625" h="537210">
                <a:moveTo>
                  <a:pt x="645921" y="460121"/>
                </a:moveTo>
                <a:lnTo>
                  <a:pt x="625362" y="486292"/>
                </a:lnTo>
                <a:lnTo>
                  <a:pt x="635381" y="494157"/>
                </a:lnTo>
                <a:lnTo>
                  <a:pt x="629538" y="501650"/>
                </a:lnTo>
                <a:lnTo>
                  <a:pt x="665590" y="501650"/>
                </a:lnTo>
                <a:lnTo>
                  <a:pt x="645921" y="460121"/>
                </a:lnTo>
                <a:close/>
              </a:path>
              <a:path w="682625" h="537210">
                <a:moveTo>
                  <a:pt x="5841" y="0"/>
                </a:moveTo>
                <a:lnTo>
                  <a:pt x="0" y="7366"/>
                </a:lnTo>
                <a:lnTo>
                  <a:pt x="619493" y="493763"/>
                </a:lnTo>
                <a:lnTo>
                  <a:pt x="625362" y="486292"/>
                </a:lnTo>
                <a:lnTo>
                  <a:pt x="584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367532" y="81660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50972" y="1567561"/>
            <a:ext cx="798830" cy="329565"/>
          </a:xfrm>
          <a:custGeom>
            <a:avLst/>
            <a:gdLst/>
            <a:ahLst/>
            <a:cxnLst/>
            <a:rect l="l" t="t" r="r" b="b"/>
            <a:pathLst>
              <a:path w="798829" h="329564">
                <a:moveTo>
                  <a:pt x="726196" y="30990"/>
                </a:moveTo>
                <a:lnTo>
                  <a:pt x="0" y="320293"/>
                </a:lnTo>
                <a:lnTo>
                  <a:pt x="3555" y="329184"/>
                </a:lnTo>
                <a:lnTo>
                  <a:pt x="729718" y="39843"/>
                </a:lnTo>
                <a:lnTo>
                  <a:pt x="726196" y="30990"/>
                </a:lnTo>
                <a:close/>
              </a:path>
              <a:path w="798829" h="329564">
                <a:moveTo>
                  <a:pt x="781744" y="26288"/>
                </a:moveTo>
                <a:lnTo>
                  <a:pt x="737997" y="26288"/>
                </a:lnTo>
                <a:lnTo>
                  <a:pt x="741426" y="35178"/>
                </a:lnTo>
                <a:lnTo>
                  <a:pt x="729718" y="39843"/>
                </a:lnTo>
                <a:lnTo>
                  <a:pt x="742061" y="70865"/>
                </a:lnTo>
                <a:lnTo>
                  <a:pt x="781744" y="26288"/>
                </a:lnTo>
                <a:close/>
              </a:path>
              <a:path w="798829" h="329564">
                <a:moveTo>
                  <a:pt x="737997" y="26288"/>
                </a:moveTo>
                <a:lnTo>
                  <a:pt x="726196" y="30990"/>
                </a:lnTo>
                <a:lnTo>
                  <a:pt x="729718" y="39843"/>
                </a:lnTo>
                <a:lnTo>
                  <a:pt x="741426" y="35178"/>
                </a:lnTo>
                <a:lnTo>
                  <a:pt x="737997" y="26288"/>
                </a:lnTo>
                <a:close/>
              </a:path>
              <a:path w="798829" h="329564">
                <a:moveTo>
                  <a:pt x="713866" y="0"/>
                </a:moveTo>
                <a:lnTo>
                  <a:pt x="726196" y="30990"/>
                </a:lnTo>
                <a:lnTo>
                  <a:pt x="737997" y="26288"/>
                </a:lnTo>
                <a:lnTo>
                  <a:pt x="781744" y="26288"/>
                </a:lnTo>
                <a:lnTo>
                  <a:pt x="798702" y="7238"/>
                </a:lnTo>
                <a:lnTo>
                  <a:pt x="713866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228594" y="1426209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01750" y="1633220"/>
            <a:ext cx="2879725" cy="842010"/>
          </a:xfrm>
          <a:custGeom>
            <a:avLst/>
            <a:gdLst/>
            <a:ahLst/>
            <a:cxnLst/>
            <a:rect l="l" t="t" r="r" b="b"/>
            <a:pathLst>
              <a:path w="2879725" h="842010">
                <a:moveTo>
                  <a:pt x="9512" y="550926"/>
                </a:moveTo>
                <a:lnTo>
                  <a:pt x="0" y="551560"/>
                </a:lnTo>
                <a:lnTo>
                  <a:pt x="495" y="558545"/>
                </a:lnTo>
                <a:lnTo>
                  <a:pt x="2222" y="565784"/>
                </a:lnTo>
                <a:lnTo>
                  <a:pt x="4864" y="573024"/>
                </a:lnTo>
                <a:lnTo>
                  <a:pt x="5143" y="573658"/>
                </a:lnTo>
                <a:lnTo>
                  <a:pt x="33464" y="608076"/>
                </a:lnTo>
                <a:lnTo>
                  <a:pt x="72605" y="634745"/>
                </a:lnTo>
                <a:lnTo>
                  <a:pt x="110743" y="654176"/>
                </a:lnTo>
                <a:lnTo>
                  <a:pt x="155981" y="672972"/>
                </a:lnTo>
                <a:lnTo>
                  <a:pt x="226466" y="697356"/>
                </a:lnTo>
                <a:lnTo>
                  <a:pt x="265938" y="709040"/>
                </a:lnTo>
                <a:lnTo>
                  <a:pt x="329844" y="725931"/>
                </a:lnTo>
                <a:lnTo>
                  <a:pt x="399313" y="742060"/>
                </a:lnTo>
                <a:lnTo>
                  <a:pt x="448208" y="752347"/>
                </a:lnTo>
                <a:lnTo>
                  <a:pt x="499389" y="762126"/>
                </a:lnTo>
                <a:lnTo>
                  <a:pt x="552348" y="771525"/>
                </a:lnTo>
                <a:lnTo>
                  <a:pt x="607212" y="780414"/>
                </a:lnTo>
                <a:lnTo>
                  <a:pt x="663727" y="788796"/>
                </a:lnTo>
                <a:lnTo>
                  <a:pt x="721893" y="796797"/>
                </a:lnTo>
                <a:lnTo>
                  <a:pt x="842289" y="810894"/>
                </a:lnTo>
                <a:lnTo>
                  <a:pt x="904265" y="816990"/>
                </a:lnTo>
                <a:lnTo>
                  <a:pt x="1031138" y="827404"/>
                </a:lnTo>
                <a:lnTo>
                  <a:pt x="1095908" y="831595"/>
                </a:lnTo>
                <a:lnTo>
                  <a:pt x="1161313" y="835025"/>
                </a:lnTo>
                <a:lnTo>
                  <a:pt x="1227226" y="837818"/>
                </a:lnTo>
                <a:lnTo>
                  <a:pt x="1360068" y="840993"/>
                </a:lnTo>
                <a:lnTo>
                  <a:pt x="1460398" y="841501"/>
                </a:lnTo>
                <a:lnTo>
                  <a:pt x="1493926" y="840485"/>
                </a:lnTo>
                <a:lnTo>
                  <a:pt x="1527200" y="839088"/>
                </a:lnTo>
                <a:lnTo>
                  <a:pt x="1560601" y="836929"/>
                </a:lnTo>
                <a:lnTo>
                  <a:pt x="1593875" y="834263"/>
                </a:lnTo>
                <a:lnTo>
                  <a:pt x="1617741" y="831976"/>
                </a:lnTo>
                <a:lnTo>
                  <a:pt x="1460525" y="831976"/>
                </a:lnTo>
                <a:lnTo>
                  <a:pt x="1360195" y="831468"/>
                </a:lnTo>
                <a:lnTo>
                  <a:pt x="1227607" y="828293"/>
                </a:lnTo>
                <a:lnTo>
                  <a:pt x="1161821" y="825626"/>
                </a:lnTo>
                <a:lnTo>
                  <a:pt x="1031900" y="818006"/>
                </a:lnTo>
                <a:lnTo>
                  <a:pt x="968146" y="813053"/>
                </a:lnTo>
                <a:lnTo>
                  <a:pt x="843305" y="801369"/>
                </a:lnTo>
                <a:lnTo>
                  <a:pt x="782599" y="794638"/>
                </a:lnTo>
                <a:lnTo>
                  <a:pt x="723163" y="787272"/>
                </a:lnTo>
                <a:lnTo>
                  <a:pt x="665124" y="779399"/>
                </a:lnTo>
                <a:lnTo>
                  <a:pt x="608736" y="771016"/>
                </a:lnTo>
                <a:lnTo>
                  <a:pt x="553999" y="762253"/>
                </a:lnTo>
                <a:lnTo>
                  <a:pt x="501167" y="752728"/>
                </a:lnTo>
                <a:lnTo>
                  <a:pt x="450113" y="742950"/>
                </a:lnTo>
                <a:lnTo>
                  <a:pt x="377723" y="727455"/>
                </a:lnTo>
                <a:lnTo>
                  <a:pt x="332257" y="716788"/>
                </a:lnTo>
                <a:lnTo>
                  <a:pt x="268630" y="699769"/>
                </a:lnTo>
                <a:lnTo>
                  <a:pt x="229387" y="688213"/>
                </a:lnTo>
                <a:lnTo>
                  <a:pt x="193014" y="676275"/>
                </a:lnTo>
                <a:lnTo>
                  <a:pt x="143852" y="657987"/>
                </a:lnTo>
                <a:lnTo>
                  <a:pt x="101612" y="639317"/>
                </a:lnTo>
                <a:lnTo>
                  <a:pt x="66789" y="620267"/>
                </a:lnTo>
                <a:lnTo>
                  <a:pt x="32753" y="594613"/>
                </a:lnTo>
                <a:lnTo>
                  <a:pt x="13860" y="569721"/>
                </a:lnTo>
                <a:lnTo>
                  <a:pt x="13613" y="569315"/>
                </a:lnTo>
                <a:lnTo>
                  <a:pt x="13551" y="569087"/>
                </a:lnTo>
                <a:lnTo>
                  <a:pt x="11480" y="563626"/>
                </a:lnTo>
                <a:lnTo>
                  <a:pt x="10047" y="557529"/>
                </a:lnTo>
                <a:lnTo>
                  <a:pt x="9512" y="550926"/>
                </a:lnTo>
                <a:close/>
              </a:path>
              <a:path w="2879725" h="842010">
                <a:moveTo>
                  <a:pt x="2836542" y="75324"/>
                </a:moveTo>
                <a:lnTo>
                  <a:pt x="2826537" y="115950"/>
                </a:lnTo>
                <a:lnTo>
                  <a:pt x="2812948" y="154431"/>
                </a:lnTo>
                <a:lnTo>
                  <a:pt x="2795803" y="192404"/>
                </a:lnTo>
                <a:lnTo>
                  <a:pt x="2774975" y="230250"/>
                </a:lnTo>
                <a:lnTo>
                  <a:pt x="2750845" y="267588"/>
                </a:lnTo>
                <a:lnTo>
                  <a:pt x="2723540" y="304418"/>
                </a:lnTo>
                <a:lnTo>
                  <a:pt x="2692933" y="340613"/>
                </a:lnTo>
                <a:lnTo>
                  <a:pt x="2659532" y="376300"/>
                </a:lnTo>
                <a:lnTo>
                  <a:pt x="2623083" y="411099"/>
                </a:lnTo>
                <a:lnTo>
                  <a:pt x="2583840" y="445134"/>
                </a:lnTo>
                <a:lnTo>
                  <a:pt x="2542184" y="478281"/>
                </a:lnTo>
                <a:lnTo>
                  <a:pt x="2497988" y="510285"/>
                </a:lnTo>
                <a:lnTo>
                  <a:pt x="2451379" y="541401"/>
                </a:lnTo>
                <a:lnTo>
                  <a:pt x="2402738" y="571372"/>
                </a:lnTo>
                <a:lnTo>
                  <a:pt x="2351811" y="600075"/>
                </a:lnTo>
                <a:lnTo>
                  <a:pt x="2298979" y="627506"/>
                </a:lnTo>
                <a:lnTo>
                  <a:pt x="2244242" y="653541"/>
                </a:lnTo>
                <a:lnTo>
                  <a:pt x="2187981" y="678179"/>
                </a:lnTo>
                <a:lnTo>
                  <a:pt x="2130069" y="701166"/>
                </a:lnTo>
                <a:lnTo>
                  <a:pt x="2070633" y="722629"/>
                </a:lnTo>
                <a:lnTo>
                  <a:pt x="2010054" y="742441"/>
                </a:lnTo>
                <a:lnTo>
                  <a:pt x="1948332" y="760476"/>
                </a:lnTo>
                <a:lnTo>
                  <a:pt x="1885340" y="776604"/>
                </a:lnTo>
                <a:lnTo>
                  <a:pt x="1821586" y="790955"/>
                </a:lnTo>
                <a:lnTo>
                  <a:pt x="1757070" y="803275"/>
                </a:lnTo>
                <a:lnTo>
                  <a:pt x="1691919" y="813562"/>
                </a:lnTo>
                <a:lnTo>
                  <a:pt x="1626133" y="821563"/>
                </a:lnTo>
                <a:lnTo>
                  <a:pt x="1559966" y="827531"/>
                </a:lnTo>
                <a:lnTo>
                  <a:pt x="1493672" y="830960"/>
                </a:lnTo>
                <a:lnTo>
                  <a:pt x="1460525" y="831976"/>
                </a:lnTo>
                <a:lnTo>
                  <a:pt x="1617741" y="831976"/>
                </a:lnTo>
                <a:lnTo>
                  <a:pt x="1693062" y="822959"/>
                </a:lnTo>
                <a:lnTo>
                  <a:pt x="1758594" y="812672"/>
                </a:lnTo>
                <a:lnTo>
                  <a:pt x="1823364" y="800353"/>
                </a:lnTo>
                <a:lnTo>
                  <a:pt x="1887499" y="785876"/>
                </a:lnTo>
                <a:lnTo>
                  <a:pt x="1950618" y="769746"/>
                </a:lnTo>
                <a:lnTo>
                  <a:pt x="2012721" y="751585"/>
                </a:lnTo>
                <a:lnTo>
                  <a:pt x="2073681" y="731646"/>
                </a:lnTo>
                <a:lnTo>
                  <a:pt x="2133244" y="710183"/>
                </a:lnTo>
                <a:lnTo>
                  <a:pt x="2191410" y="687069"/>
                </a:lnTo>
                <a:lnTo>
                  <a:pt x="2248052" y="662304"/>
                </a:lnTo>
                <a:lnTo>
                  <a:pt x="2303043" y="636142"/>
                </a:lnTo>
                <a:lnTo>
                  <a:pt x="2356256" y="608583"/>
                </a:lnTo>
                <a:lnTo>
                  <a:pt x="2407437" y="579627"/>
                </a:lnTo>
                <a:lnTo>
                  <a:pt x="2456459" y="549528"/>
                </a:lnTo>
                <a:lnTo>
                  <a:pt x="2503322" y="518287"/>
                </a:lnTo>
                <a:lnTo>
                  <a:pt x="2547899" y="485901"/>
                </a:lnTo>
                <a:lnTo>
                  <a:pt x="2589936" y="452500"/>
                </a:lnTo>
                <a:lnTo>
                  <a:pt x="2629433" y="418210"/>
                </a:lnTo>
                <a:lnTo>
                  <a:pt x="2666136" y="383158"/>
                </a:lnTo>
                <a:lnTo>
                  <a:pt x="2699918" y="347090"/>
                </a:lnTo>
                <a:lnTo>
                  <a:pt x="2730906" y="310388"/>
                </a:lnTo>
                <a:lnTo>
                  <a:pt x="2758592" y="273176"/>
                </a:lnTo>
                <a:lnTo>
                  <a:pt x="2783103" y="235203"/>
                </a:lnTo>
                <a:lnTo>
                  <a:pt x="2804185" y="196850"/>
                </a:lnTo>
                <a:lnTo>
                  <a:pt x="2821711" y="158114"/>
                </a:lnTo>
                <a:lnTo>
                  <a:pt x="2835681" y="118999"/>
                </a:lnTo>
                <a:lnTo>
                  <a:pt x="2845714" y="79501"/>
                </a:lnTo>
                <a:lnTo>
                  <a:pt x="2846077" y="76283"/>
                </a:lnTo>
                <a:lnTo>
                  <a:pt x="2836542" y="75324"/>
                </a:lnTo>
                <a:close/>
              </a:path>
              <a:path w="2879725" h="842010">
                <a:moveTo>
                  <a:pt x="13512" y="569087"/>
                </a:moveTo>
                <a:lnTo>
                  <a:pt x="13792" y="569721"/>
                </a:lnTo>
                <a:lnTo>
                  <a:pt x="13638" y="569315"/>
                </a:lnTo>
                <a:lnTo>
                  <a:pt x="13512" y="569087"/>
                </a:lnTo>
                <a:close/>
              </a:path>
              <a:path w="2879725" h="842010">
                <a:moveTo>
                  <a:pt x="13638" y="569315"/>
                </a:moveTo>
                <a:lnTo>
                  <a:pt x="13792" y="569721"/>
                </a:lnTo>
                <a:lnTo>
                  <a:pt x="13638" y="569315"/>
                </a:lnTo>
                <a:close/>
              </a:path>
              <a:path w="2879725" h="842010">
                <a:moveTo>
                  <a:pt x="13551" y="569087"/>
                </a:moveTo>
                <a:lnTo>
                  <a:pt x="13638" y="569315"/>
                </a:lnTo>
                <a:lnTo>
                  <a:pt x="13551" y="569087"/>
                </a:lnTo>
                <a:close/>
              </a:path>
              <a:path w="2879725" h="842010">
                <a:moveTo>
                  <a:pt x="9954" y="557134"/>
                </a:moveTo>
                <a:lnTo>
                  <a:pt x="9982" y="557529"/>
                </a:lnTo>
                <a:lnTo>
                  <a:pt x="9954" y="557134"/>
                </a:lnTo>
                <a:close/>
              </a:path>
              <a:path w="2879725" h="842010">
                <a:moveTo>
                  <a:pt x="9927" y="556767"/>
                </a:moveTo>
                <a:lnTo>
                  <a:pt x="9954" y="557134"/>
                </a:lnTo>
                <a:lnTo>
                  <a:pt x="9927" y="556767"/>
                </a:lnTo>
                <a:close/>
              </a:path>
              <a:path w="2879725" h="842010">
                <a:moveTo>
                  <a:pt x="2872909" y="62610"/>
                </a:moveTo>
                <a:lnTo>
                  <a:pt x="2837967" y="62610"/>
                </a:lnTo>
                <a:lnTo>
                  <a:pt x="2847492" y="63753"/>
                </a:lnTo>
                <a:lnTo>
                  <a:pt x="2846077" y="76283"/>
                </a:lnTo>
                <a:lnTo>
                  <a:pt x="2879369" y="79628"/>
                </a:lnTo>
                <a:lnTo>
                  <a:pt x="2872909" y="62610"/>
                </a:lnTo>
                <a:close/>
              </a:path>
              <a:path w="2879725" h="842010">
                <a:moveTo>
                  <a:pt x="2837967" y="62610"/>
                </a:moveTo>
                <a:lnTo>
                  <a:pt x="2836542" y="75324"/>
                </a:lnTo>
                <a:lnTo>
                  <a:pt x="2846077" y="76283"/>
                </a:lnTo>
                <a:lnTo>
                  <a:pt x="2847492" y="63753"/>
                </a:lnTo>
                <a:lnTo>
                  <a:pt x="2837967" y="62610"/>
                </a:lnTo>
                <a:close/>
              </a:path>
              <a:path w="2879725" h="842010">
                <a:moveTo>
                  <a:pt x="2849143" y="0"/>
                </a:moveTo>
                <a:lnTo>
                  <a:pt x="2803550" y="72008"/>
                </a:lnTo>
                <a:lnTo>
                  <a:pt x="2836542" y="75324"/>
                </a:lnTo>
                <a:lnTo>
                  <a:pt x="2837967" y="62610"/>
                </a:lnTo>
                <a:lnTo>
                  <a:pt x="2872909" y="62610"/>
                </a:lnTo>
                <a:lnTo>
                  <a:pt x="284914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465577" y="20361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06500" y="315975"/>
            <a:ext cx="2849880" cy="919480"/>
          </a:xfrm>
          <a:custGeom>
            <a:avLst/>
            <a:gdLst/>
            <a:ahLst/>
            <a:cxnLst/>
            <a:rect l="l" t="t" r="r" b="b"/>
            <a:pathLst>
              <a:path w="2849879" h="919480">
                <a:moveTo>
                  <a:pt x="1602197" y="9525"/>
                </a:moveTo>
                <a:lnTo>
                  <a:pt x="1422374" y="9525"/>
                </a:lnTo>
                <a:lnTo>
                  <a:pt x="1455521" y="9905"/>
                </a:lnTo>
                <a:lnTo>
                  <a:pt x="1488795" y="10795"/>
                </a:lnTo>
                <a:lnTo>
                  <a:pt x="1555089" y="14731"/>
                </a:lnTo>
                <a:lnTo>
                  <a:pt x="1621256" y="21208"/>
                </a:lnTo>
                <a:lnTo>
                  <a:pt x="1686915" y="29972"/>
                </a:lnTo>
                <a:lnTo>
                  <a:pt x="1752066" y="41148"/>
                </a:lnTo>
                <a:lnTo>
                  <a:pt x="1816582" y="54610"/>
                </a:lnTo>
                <a:lnTo>
                  <a:pt x="1880336" y="70231"/>
                </a:lnTo>
                <a:lnTo>
                  <a:pt x="1943201" y="87884"/>
                </a:lnTo>
                <a:lnTo>
                  <a:pt x="2005050" y="107569"/>
                </a:lnTo>
                <a:lnTo>
                  <a:pt x="2065629" y="129159"/>
                </a:lnTo>
                <a:lnTo>
                  <a:pt x="2125065" y="152653"/>
                </a:lnTo>
                <a:lnTo>
                  <a:pt x="2182977" y="177800"/>
                </a:lnTo>
                <a:lnTo>
                  <a:pt x="2239365" y="204724"/>
                </a:lnTo>
                <a:lnTo>
                  <a:pt x="2294065" y="233096"/>
                </a:lnTo>
                <a:lnTo>
                  <a:pt x="2346807" y="263144"/>
                </a:lnTo>
                <a:lnTo>
                  <a:pt x="2397607" y="294386"/>
                </a:lnTo>
                <a:lnTo>
                  <a:pt x="2446502" y="327151"/>
                </a:lnTo>
                <a:lnTo>
                  <a:pt x="2493111" y="361061"/>
                </a:lnTo>
                <a:lnTo>
                  <a:pt x="2537307" y="396239"/>
                </a:lnTo>
                <a:lnTo>
                  <a:pt x="2579090" y="432308"/>
                </a:lnTo>
                <a:lnTo>
                  <a:pt x="2618206" y="469519"/>
                </a:lnTo>
                <a:lnTo>
                  <a:pt x="2654528" y="507619"/>
                </a:lnTo>
                <a:lnTo>
                  <a:pt x="2688183" y="546481"/>
                </a:lnTo>
                <a:lnTo>
                  <a:pt x="2718790" y="586104"/>
                </a:lnTo>
                <a:lnTo>
                  <a:pt x="2746095" y="626363"/>
                </a:lnTo>
                <a:lnTo>
                  <a:pt x="2770352" y="667258"/>
                </a:lnTo>
                <a:lnTo>
                  <a:pt x="2791180" y="708406"/>
                </a:lnTo>
                <a:lnTo>
                  <a:pt x="2808452" y="750062"/>
                </a:lnTo>
                <a:lnTo>
                  <a:pt x="2822041" y="792099"/>
                </a:lnTo>
                <a:lnTo>
                  <a:pt x="2831947" y="834263"/>
                </a:lnTo>
                <a:lnTo>
                  <a:pt x="2838043" y="876681"/>
                </a:lnTo>
                <a:lnTo>
                  <a:pt x="2840075" y="919226"/>
                </a:lnTo>
                <a:lnTo>
                  <a:pt x="2849600" y="918972"/>
                </a:lnTo>
                <a:lnTo>
                  <a:pt x="2847441" y="875919"/>
                </a:lnTo>
                <a:lnTo>
                  <a:pt x="2841345" y="832738"/>
                </a:lnTo>
                <a:lnTo>
                  <a:pt x="2831312" y="789686"/>
                </a:lnTo>
                <a:lnTo>
                  <a:pt x="2817469" y="747013"/>
                </a:lnTo>
                <a:lnTo>
                  <a:pt x="2799816" y="704596"/>
                </a:lnTo>
                <a:lnTo>
                  <a:pt x="2778734" y="662813"/>
                </a:lnTo>
                <a:lnTo>
                  <a:pt x="2754223" y="621411"/>
                </a:lnTo>
                <a:lnTo>
                  <a:pt x="2726537" y="580644"/>
                </a:lnTo>
                <a:lnTo>
                  <a:pt x="2695549" y="540638"/>
                </a:lnTo>
                <a:lnTo>
                  <a:pt x="2661767" y="501269"/>
                </a:lnTo>
                <a:lnTo>
                  <a:pt x="2624937" y="462914"/>
                </a:lnTo>
                <a:lnTo>
                  <a:pt x="2585567" y="425450"/>
                </a:lnTo>
                <a:lnTo>
                  <a:pt x="2543530" y="389000"/>
                </a:lnTo>
                <a:lnTo>
                  <a:pt x="2498953" y="353568"/>
                </a:lnTo>
                <a:lnTo>
                  <a:pt x="2452090" y="319404"/>
                </a:lnTo>
                <a:lnTo>
                  <a:pt x="2402941" y="286512"/>
                </a:lnTo>
                <a:lnTo>
                  <a:pt x="2351760" y="255015"/>
                </a:lnTo>
                <a:lnTo>
                  <a:pt x="2298674" y="224789"/>
                </a:lnTo>
                <a:lnTo>
                  <a:pt x="2243683" y="196214"/>
                </a:lnTo>
                <a:lnTo>
                  <a:pt x="2187041" y="169163"/>
                </a:lnTo>
                <a:lnTo>
                  <a:pt x="2128875" y="143890"/>
                </a:lnTo>
                <a:lnTo>
                  <a:pt x="2069185" y="120269"/>
                </a:lnTo>
                <a:lnTo>
                  <a:pt x="2008225" y="98551"/>
                </a:lnTo>
                <a:lnTo>
                  <a:pt x="1946122" y="78739"/>
                </a:lnTo>
                <a:lnTo>
                  <a:pt x="1883003" y="60960"/>
                </a:lnTo>
                <a:lnTo>
                  <a:pt x="1818868" y="45338"/>
                </a:lnTo>
                <a:lnTo>
                  <a:pt x="1753971" y="31750"/>
                </a:lnTo>
                <a:lnTo>
                  <a:pt x="1688439" y="20574"/>
                </a:lnTo>
                <a:lnTo>
                  <a:pt x="1622399" y="11683"/>
                </a:lnTo>
                <a:lnTo>
                  <a:pt x="1602197" y="9525"/>
                </a:lnTo>
                <a:close/>
              </a:path>
              <a:path w="2849879" h="919480">
                <a:moveTo>
                  <a:pt x="12179" y="207772"/>
                </a:moveTo>
                <a:lnTo>
                  <a:pt x="0" y="292100"/>
                </a:lnTo>
                <a:lnTo>
                  <a:pt x="74764" y="251206"/>
                </a:lnTo>
                <a:lnTo>
                  <a:pt x="63052" y="243077"/>
                </a:lnTo>
                <a:lnTo>
                  <a:pt x="39789" y="243077"/>
                </a:lnTo>
                <a:lnTo>
                  <a:pt x="32677" y="236727"/>
                </a:lnTo>
                <a:lnTo>
                  <a:pt x="40827" y="227653"/>
                </a:lnTo>
                <a:lnTo>
                  <a:pt x="12179" y="207772"/>
                </a:lnTo>
                <a:close/>
              </a:path>
              <a:path w="2849879" h="919480">
                <a:moveTo>
                  <a:pt x="40827" y="227653"/>
                </a:moveTo>
                <a:lnTo>
                  <a:pt x="32677" y="236727"/>
                </a:lnTo>
                <a:lnTo>
                  <a:pt x="39789" y="243077"/>
                </a:lnTo>
                <a:lnTo>
                  <a:pt x="48669" y="233096"/>
                </a:lnTo>
                <a:lnTo>
                  <a:pt x="40827" y="227653"/>
                </a:lnTo>
                <a:close/>
              </a:path>
              <a:path w="2849879" h="919480">
                <a:moveTo>
                  <a:pt x="48669" y="233096"/>
                </a:moveTo>
                <a:lnTo>
                  <a:pt x="39789" y="243077"/>
                </a:lnTo>
                <a:lnTo>
                  <a:pt x="63052" y="243077"/>
                </a:lnTo>
                <a:lnTo>
                  <a:pt x="48669" y="233096"/>
                </a:lnTo>
                <a:close/>
              </a:path>
              <a:path w="2849879" h="919480">
                <a:moveTo>
                  <a:pt x="1422374" y="0"/>
                </a:moveTo>
                <a:lnTo>
                  <a:pt x="1355699" y="380"/>
                </a:lnTo>
                <a:lnTo>
                  <a:pt x="1289151" y="1650"/>
                </a:lnTo>
                <a:lnTo>
                  <a:pt x="1222730" y="3682"/>
                </a:lnTo>
                <a:lnTo>
                  <a:pt x="1156944" y="6476"/>
                </a:lnTo>
                <a:lnTo>
                  <a:pt x="1091539" y="10032"/>
                </a:lnTo>
                <a:lnTo>
                  <a:pt x="1026642" y="14224"/>
                </a:lnTo>
                <a:lnTo>
                  <a:pt x="899642" y="24638"/>
                </a:lnTo>
                <a:lnTo>
                  <a:pt x="837666" y="30860"/>
                </a:lnTo>
                <a:lnTo>
                  <a:pt x="776833" y="37719"/>
                </a:lnTo>
                <a:lnTo>
                  <a:pt x="717270" y="45085"/>
                </a:lnTo>
                <a:lnTo>
                  <a:pt x="659104" y="53086"/>
                </a:lnTo>
                <a:lnTo>
                  <a:pt x="602589" y="61595"/>
                </a:lnTo>
                <a:lnTo>
                  <a:pt x="547725" y="70485"/>
                </a:lnTo>
                <a:lnTo>
                  <a:pt x="494639" y="80010"/>
                </a:lnTo>
                <a:lnTo>
                  <a:pt x="443585" y="89915"/>
                </a:lnTo>
                <a:lnTo>
                  <a:pt x="394563" y="100202"/>
                </a:lnTo>
                <a:lnTo>
                  <a:pt x="347700" y="110871"/>
                </a:lnTo>
                <a:lnTo>
                  <a:pt x="303250" y="121920"/>
                </a:lnTo>
                <a:lnTo>
                  <a:pt x="261251" y="133350"/>
                </a:lnTo>
                <a:lnTo>
                  <a:pt x="203149" y="151129"/>
                </a:lnTo>
                <a:lnTo>
                  <a:pt x="151320" y="169545"/>
                </a:lnTo>
                <a:lnTo>
                  <a:pt x="106095" y="188468"/>
                </a:lnTo>
                <a:lnTo>
                  <a:pt x="68008" y="208025"/>
                </a:lnTo>
                <a:lnTo>
                  <a:pt x="45796" y="222123"/>
                </a:lnTo>
                <a:lnTo>
                  <a:pt x="40827" y="227653"/>
                </a:lnTo>
                <a:lnTo>
                  <a:pt x="48669" y="233096"/>
                </a:lnTo>
                <a:lnTo>
                  <a:pt x="52104" y="229235"/>
                </a:lnTo>
                <a:lnTo>
                  <a:pt x="51917" y="229235"/>
                </a:lnTo>
                <a:lnTo>
                  <a:pt x="52895" y="228346"/>
                </a:lnTo>
                <a:lnTo>
                  <a:pt x="53316" y="228346"/>
                </a:lnTo>
                <a:lnTo>
                  <a:pt x="61912" y="222885"/>
                </a:lnTo>
                <a:lnTo>
                  <a:pt x="72593" y="216408"/>
                </a:lnTo>
                <a:lnTo>
                  <a:pt x="109943" y="197231"/>
                </a:lnTo>
                <a:lnTo>
                  <a:pt x="154635" y="178435"/>
                </a:lnTo>
                <a:lnTo>
                  <a:pt x="206057" y="160274"/>
                </a:lnTo>
                <a:lnTo>
                  <a:pt x="243840" y="148336"/>
                </a:lnTo>
                <a:lnTo>
                  <a:pt x="305536" y="131190"/>
                </a:lnTo>
                <a:lnTo>
                  <a:pt x="372973" y="114681"/>
                </a:lnTo>
                <a:lnTo>
                  <a:pt x="445490" y="99187"/>
                </a:lnTo>
                <a:lnTo>
                  <a:pt x="496290" y="89281"/>
                </a:lnTo>
                <a:lnTo>
                  <a:pt x="549376" y="79883"/>
                </a:lnTo>
                <a:lnTo>
                  <a:pt x="603986" y="70993"/>
                </a:lnTo>
                <a:lnTo>
                  <a:pt x="660501" y="62484"/>
                </a:lnTo>
                <a:lnTo>
                  <a:pt x="718540" y="54483"/>
                </a:lnTo>
                <a:lnTo>
                  <a:pt x="838555" y="40386"/>
                </a:lnTo>
                <a:lnTo>
                  <a:pt x="900531" y="34163"/>
                </a:lnTo>
                <a:lnTo>
                  <a:pt x="963396" y="28575"/>
                </a:lnTo>
                <a:lnTo>
                  <a:pt x="1027277" y="23622"/>
                </a:lnTo>
                <a:lnTo>
                  <a:pt x="1092047" y="19430"/>
                </a:lnTo>
                <a:lnTo>
                  <a:pt x="1157325" y="16001"/>
                </a:lnTo>
                <a:lnTo>
                  <a:pt x="1289278" y="11049"/>
                </a:lnTo>
                <a:lnTo>
                  <a:pt x="1355699" y="9905"/>
                </a:lnTo>
                <a:lnTo>
                  <a:pt x="1602197" y="9525"/>
                </a:lnTo>
                <a:lnTo>
                  <a:pt x="1589125" y="8127"/>
                </a:lnTo>
                <a:lnTo>
                  <a:pt x="1555978" y="5206"/>
                </a:lnTo>
                <a:lnTo>
                  <a:pt x="1522577" y="2921"/>
                </a:lnTo>
                <a:lnTo>
                  <a:pt x="1489303" y="1270"/>
                </a:lnTo>
                <a:lnTo>
                  <a:pt x="1455902" y="380"/>
                </a:lnTo>
                <a:lnTo>
                  <a:pt x="1422374" y="0"/>
                </a:lnTo>
                <a:close/>
              </a:path>
              <a:path w="2849879" h="919480">
                <a:moveTo>
                  <a:pt x="52895" y="228346"/>
                </a:moveTo>
                <a:lnTo>
                  <a:pt x="51917" y="229235"/>
                </a:lnTo>
                <a:lnTo>
                  <a:pt x="52347" y="228961"/>
                </a:lnTo>
                <a:lnTo>
                  <a:pt x="52895" y="228346"/>
                </a:lnTo>
                <a:close/>
              </a:path>
              <a:path w="2849879" h="919480">
                <a:moveTo>
                  <a:pt x="52347" y="228961"/>
                </a:moveTo>
                <a:lnTo>
                  <a:pt x="51917" y="229235"/>
                </a:lnTo>
                <a:lnTo>
                  <a:pt x="52104" y="229235"/>
                </a:lnTo>
                <a:lnTo>
                  <a:pt x="52347" y="228961"/>
                </a:lnTo>
                <a:close/>
              </a:path>
              <a:path w="2849879" h="919480">
                <a:moveTo>
                  <a:pt x="53316" y="228346"/>
                </a:moveTo>
                <a:lnTo>
                  <a:pt x="52895" y="228346"/>
                </a:lnTo>
                <a:lnTo>
                  <a:pt x="52347" y="228961"/>
                </a:lnTo>
                <a:lnTo>
                  <a:pt x="53316" y="22834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233487" y="2422461"/>
          <a:ext cx="4843780" cy="132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终点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0B7B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D2AA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Path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E0B7B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D2AA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acfg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6189090" y="2542743"/>
            <a:ext cx="216090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333333"/>
                </a:solidFill>
                <a:latin typeface="Microsoft YaHei"/>
                <a:cs typeface="Microsoft YaHei"/>
              </a:rPr>
              <a:t>选出最</a:t>
            </a: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小</a:t>
            </a: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ace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修正（无需修</a:t>
            </a:r>
            <a:r>
              <a:rPr dirty="0" sz="1800" b="1">
                <a:solidFill>
                  <a:srgbClr val="333333"/>
                </a:solidFill>
                <a:latin typeface="Microsoft YaHei"/>
                <a:cs typeface="Microsoft YaHei"/>
              </a:rPr>
              <a:t>正</a:t>
            </a:r>
            <a:r>
              <a:rPr dirty="0" sz="1800" spc="-120" b="1">
                <a:solidFill>
                  <a:srgbClr val="333333"/>
                </a:solidFill>
                <a:latin typeface="Microsoft YaHei"/>
                <a:cs typeface="Microsoft YaHei"/>
              </a:rPr>
              <a:t> </a:t>
            </a: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因为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aceg=18&gt;acfg=16</a:t>
            </a:r>
            <a:r>
              <a:rPr dirty="0" sz="1800" spc="-5" b="1">
                <a:solidFill>
                  <a:srgbClr val="333333"/>
                </a:solidFill>
                <a:latin typeface="Microsoft YaHei"/>
                <a:cs typeface="Microsoft YaHei"/>
              </a:rPr>
              <a:t>）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233487" y="3870388"/>
          <a:ext cx="4843780" cy="132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终点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BCD6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0B7B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D2AA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56886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Path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BCD6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E0B7B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D2AA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56886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204912" y="5335587"/>
          <a:ext cx="4843780" cy="132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31800">
                <a:tc>
                  <a:txBody>
                    <a:bodyPr/>
                    <a:lstStyle/>
                    <a:p>
                      <a:pPr algn="ctr" marR="374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终点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marR="628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BCD6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0B7B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D2AA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56886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Path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BCD6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E0B7B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acf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D2AA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  <a:solidFill>
                      <a:srgbClr val="568862"/>
                    </a:solidFill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6160389" y="4128896"/>
            <a:ext cx="2593975" cy="2315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选出最小</a:t>
            </a: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dirty="0" sz="1800" spc="5" b="1">
                <a:solidFill>
                  <a:srgbClr val="333333"/>
                </a:solidFill>
                <a:latin typeface="Microsoft YaHei"/>
                <a:cs typeface="Microsoft YaHei"/>
              </a:rPr>
              <a:t>修</a:t>
            </a:r>
            <a:r>
              <a:rPr dirty="0" sz="1800" b="1">
                <a:solidFill>
                  <a:srgbClr val="333333"/>
                </a:solidFill>
                <a:latin typeface="Microsoft YaHei"/>
                <a:cs typeface="Microsoft YaHei"/>
              </a:rPr>
              <a:t>正</a:t>
            </a:r>
            <a:r>
              <a:rPr dirty="0" sz="1800" spc="-40" b="1">
                <a:solidFill>
                  <a:srgbClr val="333333"/>
                </a:solidFill>
                <a:latin typeface="Microsoft YaHei"/>
                <a:cs typeface="Microsoft YaHei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adg=14&lt;acfg=16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选出最</a:t>
            </a:r>
            <a:r>
              <a:rPr dirty="0" sz="1800" spc="15" b="1">
                <a:solidFill>
                  <a:srgbClr val="333333"/>
                </a:solidFill>
                <a:latin typeface="Microsoft YaHei"/>
                <a:cs typeface="Microsoft YaHei"/>
              </a:rPr>
              <a:t>小</a:t>
            </a: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adg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修</a:t>
            </a:r>
            <a:r>
              <a:rPr dirty="0" sz="1800" b="1">
                <a:solidFill>
                  <a:srgbClr val="333333"/>
                </a:solidFill>
                <a:latin typeface="Microsoft YaHei"/>
                <a:cs typeface="Microsoft YaHei"/>
              </a:rPr>
              <a:t>正</a:t>
            </a:r>
            <a:r>
              <a:rPr dirty="0" sz="1800" spc="-35" b="1">
                <a:solidFill>
                  <a:srgbClr val="333333"/>
                </a:solidFill>
                <a:latin typeface="Microsoft YaHei"/>
                <a:cs typeface="Microsoft YaHei"/>
              </a:rPr>
              <a:t> </a:t>
            </a:r>
            <a:r>
              <a:rPr dirty="0" sz="1800" spc="5" b="1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没有可修正</a:t>
            </a:r>
            <a:endParaRPr sz="1800">
              <a:latin typeface="Microsoft YaHei"/>
              <a:cs typeface="Microsoft YaHe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选出最</a:t>
            </a:r>
            <a:r>
              <a:rPr dirty="0" sz="1800" spc="15" b="1">
                <a:solidFill>
                  <a:srgbClr val="333333"/>
                </a:solidFill>
                <a:latin typeface="Microsoft YaHei"/>
                <a:cs typeface="Microsoft YaHei"/>
              </a:rPr>
              <a:t>小</a:t>
            </a: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，也没有可修 正的，完毕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4003675" y="55575"/>
            <a:ext cx="368807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</a:rPr>
              <a:t>迪杰斯特拉算法模拟</a:t>
            </a:r>
            <a:endParaRPr sz="32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52653"/>
            <a:ext cx="79546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CC3300"/>
                </a:solidFill>
              </a:rPr>
              <a:t>求每一对顶点之间的最短路径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190" y="1725272"/>
            <a:ext cx="8322945" cy="3845560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65"/>
              </a:spcBef>
            </a:pPr>
            <a:r>
              <a:rPr dirty="0" sz="4000" spc="-10">
                <a:solidFill>
                  <a:srgbClr val="0000FF"/>
                </a:solidFill>
                <a:latin typeface="SimSun"/>
                <a:cs typeface="SimSun"/>
              </a:rPr>
              <a:t>弗洛伊德算法的基本思想是：</a:t>
            </a:r>
            <a:endParaRPr sz="4000">
              <a:latin typeface="SimSun"/>
              <a:cs typeface="SimSun"/>
            </a:endParaRPr>
          </a:p>
          <a:p>
            <a:pPr marL="193040" marR="43180" indent="762000">
              <a:lnSpc>
                <a:spcPct val="100000"/>
              </a:lnSpc>
              <a:spcBef>
                <a:spcPts val="2210"/>
              </a:spcBef>
              <a:tabLst>
                <a:tab pos="3115310" algn="l"/>
                <a:tab pos="5274945" algn="l"/>
              </a:tabLst>
            </a:pPr>
            <a:r>
              <a:rPr dirty="0" sz="6000">
                <a:solidFill>
                  <a:srgbClr val="800000"/>
                </a:solidFill>
                <a:latin typeface="SimSun"/>
                <a:cs typeface="SimSun"/>
              </a:rPr>
              <a:t>从</a:t>
            </a:r>
            <a:r>
              <a:rPr dirty="0" sz="6000" spc="-5">
                <a:solidFill>
                  <a:srgbClr val="800000"/>
                </a:solidFill>
                <a:latin typeface="SimSun"/>
                <a:cs typeface="SimSun"/>
              </a:rPr>
              <a:t> </a:t>
            </a:r>
            <a:r>
              <a:rPr dirty="0" sz="6000">
                <a:solidFill>
                  <a:srgbClr val="800000"/>
                </a:solidFill>
                <a:latin typeface="SimSun"/>
                <a:cs typeface="SimSun"/>
              </a:rPr>
              <a:t>v</a:t>
            </a:r>
            <a:r>
              <a:rPr dirty="0" baseline="-20833" sz="6000">
                <a:solidFill>
                  <a:srgbClr val="800000"/>
                </a:solidFill>
                <a:latin typeface="SimSun"/>
                <a:cs typeface="SimSun"/>
              </a:rPr>
              <a:t>i	</a:t>
            </a:r>
            <a:r>
              <a:rPr dirty="0" sz="6000">
                <a:solidFill>
                  <a:srgbClr val="800000"/>
                </a:solidFill>
                <a:latin typeface="SimSun"/>
                <a:cs typeface="SimSun"/>
              </a:rPr>
              <a:t>到</a:t>
            </a:r>
            <a:r>
              <a:rPr dirty="0" sz="6000" spc="-5">
                <a:solidFill>
                  <a:srgbClr val="800000"/>
                </a:solidFill>
                <a:latin typeface="SimSun"/>
                <a:cs typeface="SimSun"/>
              </a:rPr>
              <a:t> </a:t>
            </a:r>
            <a:r>
              <a:rPr dirty="0" sz="6000">
                <a:solidFill>
                  <a:srgbClr val="800000"/>
                </a:solidFill>
                <a:latin typeface="SimSun"/>
                <a:cs typeface="SimSun"/>
              </a:rPr>
              <a:t>v</a:t>
            </a:r>
            <a:r>
              <a:rPr dirty="0" baseline="-20833" sz="6000">
                <a:solidFill>
                  <a:srgbClr val="800000"/>
                </a:solidFill>
                <a:latin typeface="SimSun"/>
                <a:cs typeface="SimSun"/>
              </a:rPr>
              <a:t>j	</a:t>
            </a:r>
            <a:r>
              <a:rPr dirty="0" sz="6000">
                <a:solidFill>
                  <a:srgbClr val="800000"/>
                </a:solidFill>
                <a:latin typeface="SimSun"/>
                <a:cs typeface="SimSun"/>
              </a:rPr>
              <a:t>的所有 可能存在的路径中，选 出一条长度最短的路</a:t>
            </a:r>
            <a:r>
              <a:rPr dirty="0" sz="6000" spc="-15">
                <a:solidFill>
                  <a:srgbClr val="800000"/>
                </a:solidFill>
                <a:latin typeface="SimSun"/>
                <a:cs typeface="SimSun"/>
              </a:rPr>
              <a:t>径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1826"/>
            <a:ext cx="8839200" cy="5278755"/>
          </a:xfrm>
          <a:custGeom>
            <a:avLst/>
            <a:gdLst/>
            <a:ahLst/>
            <a:cxnLst/>
            <a:rect l="l" t="t" r="r" b="b"/>
            <a:pathLst>
              <a:path w="8839200" h="5278755">
                <a:moveTo>
                  <a:pt x="0" y="5278374"/>
                </a:moveTo>
                <a:lnTo>
                  <a:pt x="8839200" y="5278374"/>
                </a:lnTo>
                <a:lnTo>
                  <a:pt x="8839200" y="0"/>
                </a:lnTo>
                <a:lnTo>
                  <a:pt x="0" y="0"/>
                </a:lnTo>
                <a:lnTo>
                  <a:pt x="0" y="527837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31826"/>
            <a:ext cx="8839200" cy="5278755"/>
          </a:xfrm>
          <a:custGeom>
            <a:avLst/>
            <a:gdLst/>
            <a:ahLst/>
            <a:cxnLst/>
            <a:rect l="l" t="t" r="r" b="b"/>
            <a:pathLst>
              <a:path w="8839200" h="5278755">
                <a:moveTo>
                  <a:pt x="0" y="5278374"/>
                </a:moveTo>
                <a:lnTo>
                  <a:pt x="8839200" y="5278374"/>
                </a:lnTo>
                <a:lnTo>
                  <a:pt x="8839200" y="0"/>
                </a:lnTo>
                <a:lnTo>
                  <a:pt x="0" y="0"/>
                </a:lnTo>
                <a:lnTo>
                  <a:pt x="0" y="5278374"/>
                </a:lnTo>
                <a:close/>
              </a:path>
            </a:pathLst>
          </a:custGeom>
          <a:ln w="25400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440" y="201244"/>
            <a:ext cx="66040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若</a:t>
            </a:r>
            <a:r>
              <a:rPr dirty="0" sz="3600" spc="-5">
                <a:latin typeface="Times New Roman"/>
                <a:cs typeface="Times New Roman"/>
              </a:rPr>
              <a:t>&lt;v</a:t>
            </a:r>
            <a:r>
              <a:rPr dirty="0" baseline="-20833" sz="3600" spc="-7">
                <a:latin typeface="Times New Roman"/>
                <a:cs typeface="Times New Roman"/>
              </a:rPr>
              <a:t>i</a:t>
            </a:r>
            <a:r>
              <a:rPr dirty="0" sz="3600" spc="-5">
                <a:latin typeface="Times New Roman"/>
                <a:cs typeface="Times New Roman"/>
              </a:rPr>
              <a:t>,v</a:t>
            </a:r>
            <a:r>
              <a:rPr dirty="0" baseline="-20833" sz="3600" spc="-7">
                <a:latin typeface="Times New Roman"/>
                <a:cs typeface="Times New Roman"/>
              </a:rPr>
              <a:t>j</a:t>
            </a:r>
            <a:r>
              <a:rPr dirty="0" sz="3600" spc="-5">
                <a:latin typeface="Times New Roman"/>
                <a:cs typeface="Times New Roman"/>
              </a:rPr>
              <a:t>&gt;</a:t>
            </a:r>
            <a:r>
              <a:rPr dirty="0" sz="3600" spc="-5"/>
              <a:t>存在，则存在路</a:t>
            </a:r>
            <a:r>
              <a:rPr dirty="0" sz="3600"/>
              <a:t>径</a:t>
            </a:r>
            <a:r>
              <a:rPr dirty="0" sz="3600" spc="-5">
                <a:latin typeface="Times New Roman"/>
                <a:cs typeface="Times New Roman"/>
              </a:rPr>
              <a:t>{v</a:t>
            </a:r>
            <a:r>
              <a:rPr dirty="0" baseline="-20833" sz="3600" spc="-7">
                <a:latin typeface="Times New Roman"/>
                <a:cs typeface="Times New Roman"/>
              </a:rPr>
              <a:t>i</a:t>
            </a:r>
            <a:r>
              <a:rPr dirty="0" sz="3600" spc="-5">
                <a:latin typeface="Times New Roman"/>
                <a:cs typeface="Times New Roman"/>
              </a:rPr>
              <a:t>,v</a:t>
            </a:r>
            <a:r>
              <a:rPr dirty="0" baseline="-20833" sz="3600" spc="-7">
                <a:latin typeface="Times New Roman"/>
                <a:cs typeface="Times New Roman"/>
              </a:rPr>
              <a:t>j</a:t>
            </a:r>
            <a:r>
              <a:rPr dirty="0" sz="3600" spc="-5"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039" y="750185"/>
            <a:ext cx="8656320" cy="589661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algn="ctr" marL="44450">
              <a:lnSpc>
                <a:spcPct val="100000"/>
              </a:lnSpc>
              <a:spcBef>
                <a:spcPts val="965"/>
              </a:spcBef>
            </a:pP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//</a:t>
            </a:r>
            <a:r>
              <a:rPr dirty="0" sz="3600">
                <a:solidFill>
                  <a:srgbClr val="004B2B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4B2B"/>
                </a:solidFill>
                <a:latin typeface="SimSun"/>
                <a:cs typeface="SimSun"/>
              </a:rPr>
              <a:t>路径中不含其它顶点</a:t>
            </a:r>
            <a:endParaRPr sz="3600">
              <a:latin typeface="SimSun"/>
              <a:cs typeface="SimSun"/>
            </a:endParaRPr>
          </a:p>
          <a:p>
            <a:pPr marL="50800">
              <a:lnSpc>
                <a:spcPct val="100000"/>
              </a:lnSpc>
              <a:spcBef>
                <a:spcPts val="865"/>
              </a:spcBef>
            </a:pPr>
            <a:r>
              <a:rPr dirty="0" sz="3600" spc="-5">
                <a:solidFill>
                  <a:srgbClr val="004B2B"/>
                </a:solidFill>
                <a:latin typeface="SimSun"/>
                <a:cs typeface="SimSun"/>
              </a:rPr>
              <a:t>若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&lt;v</a:t>
            </a:r>
            <a:r>
              <a:rPr dirty="0" baseline="-20833" sz="3600" spc="-7">
                <a:solidFill>
                  <a:srgbClr val="004B2B"/>
                </a:solidFill>
                <a:latin typeface="Times New Roman"/>
                <a:cs typeface="Times New Roman"/>
              </a:rPr>
              <a:t>i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,v</a:t>
            </a:r>
            <a:r>
              <a:rPr dirty="0" baseline="-20833" sz="3600" spc="-7">
                <a:solidFill>
                  <a:srgbClr val="004B2B"/>
                </a:solidFill>
                <a:latin typeface="Times New Roman"/>
                <a:cs typeface="Times New Roman"/>
              </a:rPr>
              <a:t>1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&gt;,&lt;v</a:t>
            </a:r>
            <a:r>
              <a:rPr dirty="0" baseline="-20833" sz="3600" spc="-7">
                <a:solidFill>
                  <a:srgbClr val="004B2B"/>
                </a:solidFill>
                <a:latin typeface="Times New Roman"/>
                <a:cs typeface="Times New Roman"/>
              </a:rPr>
              <a:t>1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,v</a:t>
            </a:r>
            <a:r>
              <a:rPr dirty="0" baseline="-20833" sz="3600" spc="-7">
                <a:solidFill>
                  <a:srgbClr val="004B2B"/>
                </a:solidFill>
                <a:latin typeface="Times New Roman"/>
                <a:cs typeface="Times New Roman"/>
              </a:rPr>
              <a:t>j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&gt;</a:t>
            </a:r>
            <a:r>
              <a:rPr dirty="0" sz="3600" spc="-5">
                <a:solidFill>
                  <a:srgbClr val="004B2B"/>
                </a:solidFill>
                <a:latin typeface="SimSun"/>
                <a:cs typeface="SimSun"/>
              </a:rPr>
              <a:t>存在，则存在路</a:t>
            </a:r>
            <a:r>
              <a:rPr dirty="0" sz="3600">
                <a:solidFill>
                  <a:srgbClr val="004B2B"/>
                </a:solidFill>
                <a:latin typeface="SimSun"/>
                <a:cs typeface="SimSun"/>
              </a:rPr>
              <a:t>径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{v</a:t>
            </a:r>
            <a:r>
              <a:rPr dirty="0" baseline="-20833" sz="3600" spc="-7">
                <a:solidFill>
                  <a:srgbClr val="004B2B"/>
                </a:solidFill>
                <a:latin typeface="Times New Roman"/>
                <a:cs typeface="Times New Roman"/>
              </a:rPr>
              <a:t>i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,v</a:t>
            </a:r>
            <a:r>
              <a:rPr dirty="0" baseline="-20833" sz="3600" spc="-7">
                <a:solidFill>
                  <a:srgbClr val="004B2B"/>
                </a:solidFill>
                <a:latin typeface="Times New Roman"/>
                <a:cs typeface="Times New Roman"/>
              </a:rPr>
              <a:t>1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,v</a:t>
            </a:r>
            <a:r>
              <a:rPr dirty="0" baseline="-20833" sz="3600" spc="-7">
                <a:solidFill>
                  <a:srgbClr val="004B2B"/>
                </a:solidFill>
                <a:latin typeface="Times New Roman"/>
                <a:cs typeface="Times New Roman"/>
              </a:rPr>
              <a:t>j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50800" marR="1026160" indent="1485900">
              <a:lnSpc>
                <a:spcPct val="120000"/>
              </a:lnSpc>
            </a:pP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//</a:t>
            </a:r>
            <a:r>
              <a:rPr dirty="0" sz="3600" spc="-90">
                <a:solidFill>
                  <a:srgbClr val="004B2B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4B2B"/>
                </a:solidFill>
                <a:latin typeface="SimSun"/>
                <a:cs typeface="SimSun"/>
              </a:rPr>
              <a:t>路径中所含顶点序号不大</a:t>
            </a:r>
            <a:r>
              <a:rPr dirty="0" sz="3600" spc="5">
                <a:solidFill>
                  <a:srgbClr val="004B2B"/>
                </a:solidFill>
                <a:latin typeface="SimSun"/>
                <a:cs typeface="SimSun"/>
              </a:rPr>
              <a:t>于</a:t>
            </a:r>
            <a:r>
              <a:rPr dirty="0" sz="3600">
                <a:solidFill>
                  <a:srgbClr val="004B2B"/>
                </a:solidFill>
                <a:latin typeface="Times New Roman"/>
                <a:cs typeface="Times New Roman"/>
              </a:rPr>
              <a:t>1  </a:t>
            </a:r>
            <a:r>
              <a:rPr dirty="0" sz="3600" spc="-5">
                <a:solidFill>
                  <a:srgbClr val="004B2B"/>
                </a:solidFill>
                <a:latin typeface="SimSun"/>
                <a:cs typeface="SimSun"/>
              </a:rPr>
              <a:t>若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{v</a:t>
            </a:r>
            <a:r>
              <a:rPr dirty="0" baseline="-20833" sz="3600" spc="-7">
                <a:solidFill>
                  <a:srgbClr val="004B2B"/>
                </a:solidFill>
                <a:latin typeface="Times New Roman"/>
                <a:cs typeface="Times New Roman"/>
              </a:rPr>
              <a:t>i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,…,v</a:t>
            </a:r>
            <a:r>
              <a:rPr dirty="0" baseline="-20833" sz="3600" spc="-7">
                <a:solidFill>
                  <a:srgbClr val="004B2B"/>
                </a:solidFill>
                <a:latin typeface="Times New Roman"/>
                <a:cs typeface="Times New Roman"/>
              </a:rPr>
              <a:t>2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},</a:t>
            </a:r>
            <a:r>
              <a:rPr dirty="0" sz="3600" spc="-20">
                <a:solidFill>
                  <a:srgbClr val="004B2B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{v</a:t>
            </a:r>
            <a:r>
              <a:rPr dirty="0" baseline="-20833" sz="3600" spc="-7">
                <a:solidFill>
                  <a:srgbClr val="004B2B"/>
                </a:solidFill>
                <a:latin typeface="Times New Roman"/>
                <a:cs typeface="Times New Roman"/>
              </a:rPr>
              <a:t>2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,…,v</a:t>
            </a:r>
            <a:r>
              <a:rPr dirty="0" baseline="-20833" sz="3600" spc="-7">
                <a:solidFill>
                  <a:srgbClr val="004B2B"/>
                </a:solidFill>
                <a:latin typeface="Times New Roman"/>
                <a:cs typeface="Times New Roman"/>
              </a:rPr>
              <a:t>j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}</a:t>
            </a:r>
            <a:r>
              <a:rPr dirty="0" sz="3600" spc="-5">
                <a:solidFill>
                  <a:srgbClr val="004B2B"/>
                </a:solidFill>
                <a:latin typeface="SimSun"/>
                <a:cs typeface="SimSun"/>
              </a:rPr>
              <a:t>存在，</a:t>
            </a:r>
            <a:endParaRPr sz="3600">
              <a:latin typeface="SimSun"/>
              <a:cs typeface="SimSun"/>
            </a:endParaRPr>
          </a:p>
          <a:p>
            <a:pPr marL="393700">
              <a:lnSpc>
                <a:spcPct val="100000"/>
              </a:lnSpc>
              <a:spcBef>
                <a:spcPts val="865"/>
              </a:spcBef>
            </a:pPr>
            <a:r>
              <a:rPr dirty="0" sz="3600">
                <a:solidFill>
                  <a:srgbClr val="004B2B"/>
                </a:solidFill>
                <a:latin typeface="SimSun"/>
                <a:cs typeface="SimSun"/>
              </a:rPr>
              <a:t>则存在一条路</a:t>
            </a:r>
            <a:r>
              <a:rPr dirty="0" sz="3600" spc="5">
                <a:solidFill>
                  <a:srgbClr val="004B2B"/>
                </a:solidFill>
                <a:latin typeface="SimSun"/>
                <a:cs typeface="SimSun"/>
              </a:rPr>
              <a:t>径</a:t>
            </a:r>
            <a:r>
              <a:rPr dirty="0" sz="3600">
                <a:solidFill>
                  <a:srgbClr val="004B2B"/>
                </a:solidFill>
                <a:latin typeface="Times New Roman"/>
                <a:cs typeface="Times New Roman"/>
              </a:rPr>
              <a:t>{v</a:t>
            </a:r>
            <a:r>
              <a:rPr dirty="0" baseline="-20833" sz="3600">
                <a:solidFill>
                  <a:srgbClr val="004B2B"/>
                </a:solidFill>
                <a:latin typeface="Times New Roman"/>
                <a:cs typeface="Times New Roman"/>
              </a:rPr>
              <a:t>i</a:t>
            </a:r>
            <a:r>
              <a:rPr dirty="0" sz="3600">
                <a:solidFill>
                  <a:srgbClr val="004B2B"/>
                </a:solidFill>
                <a:latin typeface="Times New Roman"/>
                <a:cs typeface="Times New Roman"/>
              </a:rPr>
              <a:t>,</a:t>
            </a:r>
            <a:r>
              <a:rPr dirty="0" sz="3600" spc="-20">
                <a:solidFill>
                  <a:srgbClr val="004B2B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4B2B"/>
                </a:solidFill>
                <a:latin typeface="Times New Roman"/>
                <a:cs typeface="Times New Roman"/>
              </a:rPr>
              <a:t>…,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4B2B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3600">
                <a:solidFill>
                  <a:srgbClr val="004B2B"/>
                </a:solidFill>
                <a:latin typeface="Times New Roman"/>
                <a:cs typeface="Times New Roman"/>
              </a:rPr>
              <a:t>2</a:t>
            </a:r>
            <a:r>
              <a:rPr dirty="0" sz="3600">
                <a:solidFill>
                  <a:srgbClr val="004B2B"/>
                </a:solidFill>
                <a:latin typeface="Times New Roman"/>
                <a:cs typeface="Times New Roman"/>
              </a:rPr>
              <a:t>,</a:t>
            </a: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4B2B"/>
                </a:solidFill>
                <a:latin typeface="Times New Roman"/>
                <a:cs typeface="Times New Roman"/>
              </a:rPr>
              <a:t>…v</a:t>
            </a:r>
            <a:r>
              <a:rPr dirty="0" baseline="-20833" sz="3600">
                <a:solidFill>
                  <a:srgbClr val="004B2B"/>
                </a:solidFill>
                <a:latin typeface="Times New Roman"/>
                <a:cs typeface="Times New Roman"/>
              </a:rPr>
              <a:t>j</a:t>
            </a:r>
            <a:r>
              <a:rPr dirty="0" sz="3600">
                <a:solidFill>
                  <a:srgbClr val="004B2B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algn="ctr" marL="502920">
              <a:lnSpc>
                <a:spcPts val="4300"/>
              </a:lnSpc>
              <a:spcBef>
                <a:spcPts val="865"/>
              </a:spcBef>
            </a:pPr>
            <a:r>
              <a:rPr dirty="0" sz="3600" spc="-5">
                <a:solidFill>
                  <a:srgbClr val="004B2B"/>
                </a:solidFill>
                <a:latin typeface="Times New Roman"/>
                <a:cs typeface="Times New Roman"/>
              </a:rPr>
              <a:t>// </a:t>
            </a:r>
            <a:r>
              <a:rPr dirty="0" sz="3600" spc="-5">
                <a:solidFill>
                  <a:srgbClr val="004B2B"/>
                </a:solidFill>
                <a:latin typeface="SimSun"/>
                <a:cs typeface="SimSun"/>
              </a:rPr>
              <a:t>路径中所含顶点序号不大</a:t>
            </a:r>
            <a:r>
              <a:rPr dirty="0" sz="3600" spc="5">
                <a:solidFill>
                  <a:srgbClr val="004B2B"/>
                </a:solidFill>
                <a:latin typeface="SimSun"/>
                <a:cs typeface="SimSun"/>
              </a:rPr>
              <a:t>于</a:t>
            </a:r>
            <a:r>
              <a:rPr dirty="0" sz="3600">
                <a:solidFill>
                  <a:srgbClr val="004B2B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  <a:p>
            <a:pPr marL="812800">
              <a:lnSpc>
                <a:spcPts val="4780"/>
              </a:lnSpc>
            </a:pPr>
            <a:r>
              <a:rPr dirty="0" sz="4000" spc="-5" b="1">
                <a:solidFill>
                  <a:srgbClr val="004B2B"/>
                </a:solidFill>
                <a:latin typeface="Times New Roman"/>
                <a:cs typeface="Times New Roman"/>
              </a:rPr>
              <a:t>…</a:t>
            </a:r>
            <a:endParaRPr sz="4000">
              <a:latin typeface="Times New Roman"/>
              <a:cs typeface="Times New Roman"/>
            </a:endParaRPr>
          </a:p>
          <a:p>
            <a:pPr marL="127000" marR="378460" indent="571500">
              <a:lnSpc>
                <a:spcPct val="105000"/>
              </a:lnSpc>
              <a:spcBef>
                <a:spcPts val="1285"/>
              </a:spcBef>
            </a:pP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依次类推，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则</a:t>
            </a:r>
            <a:r>
              <a:rPr dirty="0" sz="3600" spc="-919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vi</a:t>
            </a:r>
            <a:r>
              <a:rPr dirty="0" sz="3600" spc="-25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至</a:t>
            </a:r>
            <a:r>
              <a:rPr dirty="0" sz="3600" spc="-919">
                <a:solidFill>
                  <a:srgbClr val="000099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vj</a:t>
            </a:r>
            <a:r>
              <a:rPr dirty="0" sz="3600" spc="-1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0099"/>
                </a:solidFill>
                <a:latin typeface="SimSun"/>
                <a:cs typeface="SimSun"/>
              </a:rPr>
              <a:t>的最短路径应是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上述这些路径中，路径长度最小者。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333374"/>
                </a:lnTo>
                <a:lnTo>
                  <a:pt x="333375" y="333375"/>
                </a:lnTo>
                <a:lnTo>
                  <a:pt x="47625" y="190500"/>
                </a:lnTo>
                <a:lnTo>
                  <a:pt x="333375" y="47625"/>
                </a:lnTo>
                <a:lnTo>
                  <a:pt x="381000" y="47625"/>
                </a:lnTo>
                <a:lnTo>
                  <a:pt x="381000" y="0"/>
                </a:lnTo>
                <a:close/>
              </a:path>
              <a:path w="381000" h="381000">
                <a:moveTo>
                  <a:pt x="381000" y="47625"/>
                </a:moveTo>
                <a:lnTo>
                  <a:pt x="333375" y="47625"/>
                </a:lnTo>
                <a:lnTo>
                  <a:pt x="333375" y="333375"/>
                </a:lnTo>
                <a:lnTo>
                  <a:pt x="381000" y="333374"/>
                </a:lnTo>
                <a:lnTo>
                  <a:pt x="381000" y="47625"/>
                </a:lnTo>
                <a:close/>
              </a:path>
            </a:pathLst>
          </a:custGeom>
          <a:solidFill>
            <a:srgbClr val="5688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296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142875"/>
                </a:lnTo>
                <a:lnTo>
                  <a:pt x="285750" y="285750"/>
                </a:lnTo>
                <a:lnTo>
                  <a:pt x="285750" y="0"/>
                </a:lnTo>
                <a:close/>
              </a:path>
            </a:pathLst>
          </a:custGeom>
          <a:solidFill>
            <a:srgbClr val="345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29625" y="62198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82000" y="6172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4B2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弗洛伊德举例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524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142875" y="0"/>
                </a:moveTo>
                <a:lnTo>
                  <a:pt x="104907" y="7113"/>
                </a:lnTo>
                <a:lnTo>
                  <a:pt x="70781" y="27192"/>
                </a:lnTo>
                <a:lnTo>
                  <a:pt x="41862" y="58340"/>
                </a:lnTo>
                <a:lnTo>
                  <a:pt x="19515" y="98664"/>
                </a:lnTo>
                <a:lnTo>
                  <a:pt x="5106" y="146270"/>
                </a:lnTo>
                <a:lnTo>
                  <a:pt x="0" y="199263"/>
                </a:lnTo>
                <a:lnTo>
                  <a:pt x="5106" y="252211"/>
                </a:lnTo>
                <a:lnTo>
                  <a:pt x="19515" y="299804"/>
                </a:lnTo>
                <a:lnTo>
                  <a:pt x="41862" y="340137"/>
                </a:lnTo>
                <a:lnTo>
                  <a:pt x="70781" y="371305"/>
                </a:lnTo>
                <a:lnTo>
                  <a:pt x="104907" y="391403"/>
                </a:lnTo>
                <a:lnTo>
                  <a:pt x="142875" y="398525"/>
                </a:lnTo>
                <a:lnTo>
                  <a:pt x="180842" y="391403"/>
                </a:lnTo>
                <a:lnTo>
                  <a:pt x="214968" y="371305"/>
                </a:lnTo>
                <a:lnTo>
                  <a:pt x="243887" y="340137"/>
                </a:lnTo>
                <a:lnTo>
                  <a:pt x="266234" y="299804"/>
                </a:lnTo>
                <a:lnTo>
                  <a:pt x="280643" y="252211"/>
                </a:lnTo>
                <a:lnTo>
                  <a:pt x="285750" y="199263"/>
                </a:lnTo>
                <a:lnTo>
                  <a:pt x="280643" y="146270"/>
                </a:lnTo>
                <a:lnTo>
                  <a:pt x="266234" y="98664"/>
                </a:lnTo>
                <a:lnTo>
                  <a:pt x="243887" y="58340"/>
                </a:lnTo>
                <a:lnTo>
                  <a:pt x="214968" y="27192"/>
                </a:lnTo>
                <a:lnTo>
                  <a:pt x="180842" y="7113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1524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3"/>
                </a:moveTo>
                <a:lnTo>
                  <a:pt x="5106" y="146270"/>
                </a:lnTo>
                <a:lnTo>
                  <a:pt x="19515" y="98664"/>
                </a:lnTo>
                <a:lnTo>
                  <a:pt x="41862" y="58340"/>
                </a:lnTo>
                <a:lnTo>
                  <a:pt x="70781" y="27192"/>
                </a:lnTo>
                <a:lnTo>
                  <a:pt x="104907" y="7113"/>
                </a:lnTo>
                <a:lnTo>
                  <a:pt x="142875" y="0"/>
                </a:lnTo>
                <a:lnTo>
                  <a:pt x="180842" y="7113"/>
                </a:lnTo>
                <a:lnTo>
                  <a:pt x="214968" y="27192"/>
                </a:lnTo>
                <a:lnTo>
                  <a:pt x="243887" y="58340"/>
                </a:lnTo>
                <a:lnTo>
                  <a:pt x="266234" y="98664"/>
                </a:lnTo>
                <a:lnTo>
                  <a:pt x="280643" y="146270"/>
                </a:lnTo>
                <a:lnTo>
                  <a:pt x="285750" y="199263"/>
                </a:lnTo>
                <a:lnTo>
                  <a:pt x="280643" y="252211"/>
                </a:lnTo>
                <a:lnTo>
                  <a:pt x="266234" y="299804"/>
                </a:lnTo>
                <a:lnTo>
                  <a:pt x="243887" y="340137"/>
                </a:lnTo>
                <a:lnTo>
                  <a:pt x="214968" y="371305"/>
                </a:lnTo>
                <a:lnTo>
                  <a:pt x="180842" y="391403"/>
                </a:lnTo>
                <a:lnTo>
                  <a:pt x="142875" y="398525"/>
                </a:lnTo>
                <a:lnTo>
                  <a:pt x="104907" y="391403"/>
                </a:lnTo>
                <a:lnTo>
                  <a:pt x="70781" y="371305"/>
                </a:lnTo>
                <a:lnTo>
                  <a:pt x="41862" y="340137"/>
                </a:lnTo>
                <a:lnTo>
                  <a:pt x="19515" y="299804"/>
                </a:lnTo>
                <a:lnTo>
                  <a:pt x="5106" y="252211"/>
                </a:lnTo>
                <a:lnTo>
                  <a:pt x="0" y="199263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6096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142875" y="0"/>
                </a:moveTo>
                <a:lnTo>
                  <a:pt x="104894" y="7113"/>
                </a:lnTo>
                <a:lnTo>
                  <a:pt x="70764" y="27192"/>
                </a:lnTo>
                <a:lnTo>
                  <a:pt x="41848" y="58340"/>
                </a:lnTo>
                <a:lnTo>
                  <a:pt x="19507" y="98664"/>
                </a:lnTo>
                <a:lnTo>
                  <a:pt x="5103" y="146270"/>
                </a:lnTo>
                <a:lnTo>
                  <a:pt x="0" y="199262"/>
                </a:lnTo>
                <a:lnTo>
                  <a:pt x="5103" y="252211"/>
                </a:lnTo>
                <a:lnTo>
                  <a:pt x="19507" y="299804"/>
                </a:lnTo>
                <a:lnTo>
                  <a:pt x="41848" y="340137"/>
                </a:lnTo>
                <a:lnTo>
                  <a:pt x="70764" y="371305"/>
                </a:lnTo>
                <a:lnTo>
                  <a:pt x="104894" y="391403"/>
                </a:lnTo>
                <a:lnTo>
                  <a:pt x="142875" y="398525"/>
                </a:lnTo>
                <a:lnTo>
                  <a:pt x="180855" y="391403"/>
                </a:lnTo>
                <a:lnTo>
                  <a:pt x="214985" y="371305"/>
                </a:lnTo>
                <a:lnTo>
                  <a:pt x="243901" y="340137"/>
                </a:lnTo>
                <a:lnTo>
                  <a:pt x="266242" y="299804"/>
                </a:lnTo>
                <a:lnTo>
                  <a:pt x="280646" y="252211"/>
                </a:lnTo>
                <a:lnTo>
                  <a:pt x="285750" y="199262"/>
                </a:lnTo>
                <a:lnTo>
                  <a:pt x="280646" y="146270"/>
                </a:lnTo>
                <a:lnTo>
                  <a:pt x="266242" y="98664"/>
                </a:lnTo>
                <a:lnTo>
                  <a:pt x="243901" y="58340"/>
                </a:lnTo>
                <a:lnTo>
                  <a:pt x="214985" y="27192"/>
                </a:lnTo>
                <a:lnTo>
                  <a:pt x="180855" y="7113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6096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3" y="146270"/>
                </a:lnTo>
                <a:lnTo>
                  <a:pt x="19507" y="98664"/>
                </a:lnTo>
                <a:lnTo>
                  <a:pt x="41848" y="58340"/>
                </a:lnTo>
                <a:lnTo>
                  <a:pt x="70764" y="27192"/>
                </a:lnTo>
                <a:lnTo>
                  <a:pt x="104894" y="7113"/>
                </a:lnTo>
                <a:lnTo>
                  <a:pt x="142875" y="0"/>
                </a:lnTo>
                <a:lnTo>
                  <a:pt x="180855" y="7113"/>
                </a:lnTo>
                <a:lnTo>
                  <a:pt x="214985" y="27192"/>
                </a:lnTo>
                <a:lnTo>
                  <a:pt x="243901" y="58340"/>
                </a:lnTo>
                <a:lnTo>
                  <a:pt x="266242" y="98664"/>
                </a:lnTo>
                <a:lnTo>
                  <a:pt x="280646" y="146270"/>
                </a:lnTo>
                <a:lnTo>
                  <a:pt x="285750" y="199262"/>
                </a:lnTo>
                <a:lnTo>
                  <a:pt x="280646" y="252211"/>
                </a:lnTo>
                <a:lnTo>
                  <a:pt x="266242" y="299804"/>
                </a:lnTo>
                <a:lnTo>
                  <a:pt x="243901" y="340137"/>
                </a:lnTo>
                <a:lnTo>
                  <a:pt x="214985" y="371305"/>
                </a:lnTo>
                <a:lnTo>
                  <a:pt x="180855" y="391403"/>
                </a:lnTo>
                <a:lnTo>
                  <a:pt x="142875" y="398525"/>
                </a:lnTo>
                <a:lnTo>
                  <a:pt x="104894" y="391403"/>
                </a:lnTo>
                <a:lnTo>
                  <a:pt x="70764" y="371305"/>
                </a:lnTo>
                <a:lnTo>
                  <a:pt x="41848" y="340137"/>
                </a:lnTo>
                <a:lnTo>
                  <a:pt x="19507" y="299804"/>
                </a:lnTo>
                <a:lnTo>
                  <a:pt x="5103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2450" y="65303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10668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142875" y="0"/>
                </a:moveTo>
                <a:lnTo>
                  <a:pt x="104907" y="7113"/>
                </a:lnTo>
                <a:lnTo>
                  <a:pt x="70781" y="27192"/>
                </a:lnTo>
                <a:lnTo>
                  <a:pt x="41862" y="58340"/>
                </a:lnTo>
                <a:lnTo>
                  <a:pt x="19515" y="98664"/>
                </a:lnTo>
                <a:lnTo>
                  <a:pt x="5106" y="146270"/>
                </a:lnTo>
                <a:lnTo>
                  <a:pt x="0" y="199262"/>
                </a:lnTo>
                <a:lnTo>
                  <a:pt x="5106" y="252211"/>
                </a:lnTo>
                <a:lnTo>
                  <a:pt x="19515" y="299804"/>
                </a:lnTo>
                <a:lnTo>
                  <a:pt x="41862" y="340137"/>
                </a:lnTo>
                <a:lnTo>
                  <a:pt x="70781" y="371305"/>
                </a:lnTo>
                <a:lnTo>
                  <a:pt x="104907" y="391403"/>
                </a:lnTo>
                <a:lnTo>
                  <a:pt x="142875" y="398525"/>
                </a:lnTo>
                <a:lnTo>
                  <a:pt x="180842" y="391403"/>
                </a:lnTo>
                <a:lnTo>
                  <a:pt x="214968" y="371305"/>
                </a:lnTo>
                <a:lnTo>
                  <a:pt x="243887" y="340137"/>
                </a:lnTo>
                <a:lnTo>
                  <a:pt x="266234" y="299804"/>
                </a:lnTo>
                <a:lnTo>
                  <a:pt x="280643" y="252211"/>
                </a:lnTo>
                <a:lnTo>
                  <a:pt x="285750" y="199262"/>
                </a:lnTo>
                <a:lnTo>
                  <a:pt x="280643" y="146270"/>
                </a:lnTo>
                <a:lnTo>
                  <a:pt x="266234" y="98664"/>
                </a:lnTo>
                <a:lnTo>
                  <a:pt x="243887" y="58340"/>
                </a:lnTo>
                <a:lnTo>
                  <a:pt x="214968" y="27192"/>
                </a:lnTo>
                <a:lnTo>
                  <a:pt x="180842" y="7113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95400" y="10668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6" y="146270"/>
                </a:lnTo>
                <a:lnTo>
                  <a:pt x="19515" y="98664"/>
                </a:lnTo>
                <a:lnTo>
                  <a:pt x="41862" y="58340"/>
                </a:lnTo>
                <a:lnTo>
                  <a:pt x="70781" y="27192"/>
                </a:lnTo>
                <a:lnTo>
                  <a:pt x="104907" y="7113"/>
                </a:lnTo>
                <a:lnTo>
                  <a:pt x="142875" y="0"/>
                </a:lnTo>
                <a:lnTo>
                  <a:pt x="180842" y="7113"/>
                </a:lnTo>
                <a:lnTo>
                  <a:pt x="214968" y="27192"/>
                </a:lnTo>
                <a:lnTo>
                  <a:pt x="243887" y="58340"/>
                </a:lnTo>
                <a:lnTo>
                  <a:pt x="266234" y="98664"/>
                </a:lnTo>
                <a:lnTo>
                  <a:pt x="280643" y="146270"/>
                </a:lnTo>
                <a:lnTo>
                  <a:pt x="285750" y="199262"/>
                </a:lnTo>
                <a:lnTo>
                  <a:pt x="280643" y="252211"/>
                </a:lnTo>
                <a:lnTo>
                  <a:pt x="266234" y="299804"/>
                </a:lnTo>
                <a:lnTo>
                  <a:pt x="243887" y="340137"/>
                </a:lnTo>
                <a:lnTo>
                  <a:pt x="214968" y="371305"/>
                </a:lnTo>
                <a:lnTo>
                  <a:pt x="180842" y="391403"/>
                </a:lnTo>
                <a:lnTo>
                  <a:pt x="142875" y="398525"/>
                </a:lnTo>
                <a:lnTo>
                  <a:pt x="104907" y="391403"/>
                </a:lnTo>
                <a:lnTo>
                  <a:pt x="70781" y="371305"/>
                </a:lnTo>
                <a:lnTo>
                  <a:pt x="41862" y="340137"/>
                </a:lnTo>
                <a:lnTo>
                  <a:pt x="19515" y="299804"/>
                </a:lnTo>
                <a:lnTo>
                  <a:pt x="5106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0" y="6096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142875" y="0"/>
                </a:moveTo>
                <a:lnTo>
                  <a:pt x="104907" y="7113"/>
                </a:lnTo>
                <a:lnTo>
                  <a:pt x="70781" y="27192"/>
                </a:lnTo>
                <a:lnTo>
                  <a:pt x="41862" y="58340"/>
                </a:lnTo>
                <a:lnTo>
                  <a:pt x="19515" y="98664"/>
                </a:lnTo>
                <a:lnTo>
                  <a:pt x="5106" y="146270"/>
                </a:lnTo>
                <a:lnTo>
                  <a:pt x="0" y="199262"/>
                </a:lnTo>
                <a:lnTo>
                  <a:pt x="5106" y="252211"/>
                </a:lnTo>
                <a:lnTo>
                  <a:pt x="19515" y="299804"/>
                </a:lnTo>
                <a:lnTo>
                  <a:pt x="41862" y="340137"/>
                </a:lnTo>
                <a:lnTo>
                  <a:pt x="70781" y="371305"/>
                </a:lnTo>
                <a:lnTo>
                  <a:pt x="104907" y="391403"/>
                </a:lnTo>
                <a:lnTo>
                  <a:pt x="142875" y="398525"/>
                </a:lnTo>
                <a:lnTo>
                  <a:pt x="180842" y="391403"/>
                </a:lnTo>
                <a:lnTo>
                  <a:pt x="214968" y="371305"/>
                </a:lnTo>
                <a:lnTo>
                  <a:pt x="243887" y="340137"/>
                </a:lnTo>
                <a:lnTo>
                  <a:pt x="266234" y="299804"/>
                </a:lnTo>
                <a:lnTo>
                  <a:pt x="280643" y="252211"/>
                </a:lnTo>
                <a:lnTo>
                  <a:pt x="285750" y="199262"/>
                </a:lnTo>
                <a:lnTo>
                  <a:pt x="280643" y="146270"/>
                </a:lnTo>
                <a:lnTo>
                  <a:pt x="266234" y="98664"/>
                </a:lnTo>
                <a:lnTo>
                  <a:pt x="243887" y="58340"/>
                </a:lnTo>
                <a:lnTo>
                  <a:pt x="214968" y="27192"/>
                </a:lnTo>
                <a:lnTo>
                  <a:pt x="180842" y="7113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0" y="6096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6" y="146270"/>
                </a:lnTo>
                <a:lnTo>
                  <a:pt x="19515" y="98664"/>
                </a:lnTo>
                <a:lnTo>
                  <a:pt x="41862" y="58340"/>
                </a:lnTo>
                <a:lnTo>
                  <a:pt x="70781" y="27192"/>
                </a:lnTo>
                <a:lnTo>
                  <a:pt x="104907" y="7113"/>
                </a:lnTo>
                <a:lnTo>
                  <a:pt x="142875" y="0"/>
                </a:lnTo>
                <a:lnTo>
                  <a:pt x="180842" y="7113"/>
                </a:lnTo>
                <a:lnTo>
                  <a:pt x="214968" y="27192"/>
                </a:lnTo>
                <a:lnTo>
                  <a:pt x="243887" y="58340"/>
                </a:lnTo>
                <a:lnTo>
                  <a:pt x="266234" y="98664"/>
                </a:lnTo>
                <a:lnTo>
                  <a:pt x="280643" y="146270"/>
                </a:lnTo>
                <a:lnTo>
                  <a:pt x="285750" y="199262"/>
                </a:lnTo>
                <a:lnTo>
                  <a:pt x="280643" y="252211"/>
                </a:lnTo>
                <a:lnTo>
                  <a:pt x="266234" y="299804"/>
                </a:lnTo>
                <a:lnTo>
                  <a:pt x="243887" y="340137"/>
                </a:lnTo>
                <a:lnTo>
                  <a:pt x="214968" y="371305"/>
                </a:lnTo>
                <a:lnTo>
                  <a:pt x="180842" y="391403"/>
                </a:lnTo>
                <a:lnTo>
                  <a:pt x="142875" y="398525"/>
                </a:lnTo>
                <a:lnTo>
                  <a:pt x="104907" y="391403"/>
                </a:lnTo>
                <a:lnTo>
                  <a:pt x="70781" y="371305"/>
                </a:lnTo>
                <a:lnTo>
                  <a:pt x="41862" y="340137"/>
                </a:lnTo>
                <a:lnTo>
                  <a:pt x="19515" y="299804"/>
                </a:lnTo>
                <a:lnTo>
                  <a:pt x="5106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29001" y="65303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9477" y="102946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9275" y="347979"/>
            <a:ext cx="748030" cy="325755"/>
          </a:xfrm>
          <a:custGeom>
            <a:avLst/>
            <a:gdLst/>
            <a:ahLst/>
            <a:cxnLst/>
            <a:rect l="l" t="t" r="r" b="b"/>
            <a:pathLst>
              <a:path w="748030" h="325755">
                <a:moveTo>
                  <a:pt x="55308" y="255524"/>
                </a:moveTo>
                <a:lnTo>
                  <a:pt x="0" y="320421"/>
                </a:lnTo>
                <a:lnTo>
                  <a:pt x="85026" y="325755"/>
                </a:lnTo>
                <a:lnTo>
                  <a:pt x="74117" y="299974"/>
                </a:lnTo>
                <a:lnTo>
                  <a:pt x="60325" y="299974"/>
                </a:lnTo>
                <a:lnTo>
                  <a:pt x="56616" y="291211"/>
                </a:lnTo>
                <a:lnTo>
                  <a:pt x="68313" y="286257"/>
                </a:lnTo>
                <a:lnTo>
                  <a:pt x="55308" y="255524"/>
                </a:lnTo>
                <a:close/>
              </a:path>
              <a:path w="748030" h="325755">
                <a:moveTo>
                  <a:pt x="68313" y="286257"/>
                </a:moveTo>
                <a:lnTo>
                  <a:pt x="56616" y="291211"/>
                </a:lnTo>
                <a:lnTo>
                  <a:pt x="60325" y="299974"/>
                </a:lnTo>
                <a:lnTo>
                  <a:pt x="72022" y="295022"/>
                </a:lnTo>
                <a:lnTo>
                  <a:pt x="68313" y="286257"/>
                </a:lnTo>
                <a:close/>
              </a:path>
              <a:path w="748030" h="325755">
                <a:moveTo>
                  <a:pt x="72022" y="295022"/>
                </a:moveTo>
                <a:lnTo>
                  <a:pt x="60325" y="299974"/>
                </a:lnTo>
                <a:lnTo>
                  <a:pt x="74117" y="299974"/>
                </a:lnTo>
                <a:lnTo>
                  <a:pt x="72022" y="295022"/>
                </a:lnTo>
                <a:close/>
              </a:path>
              <a:path w="748030" h="325755">
                <a:moveTo>
                  <a:pt x="744219" y="0"/>
                </a:moveTo>
                <a:lnTo>
                  <a:pt x="68313" y="286257"/>
                </a:lnTo>
                <a:lnTo>
                  <a:pt x="72022" y="295022"/>
                </a:lnTo>
                <a:lnTo>
                  <a:pt x="748030" y="8890"/>
                </a:lnTo>
                <a:lnTo>
                  <a:pt x="74421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2723" y="259207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79499" y="347979"/>
            <a:ext cx="843280" cy="329565"/>
          </a:xfrm>
          <a:custGeom>
            <a:avLst/>
            <a:gdLst/>
            <a:ahLst/>
            <a:cxnLst/>
            <a:rect l="l" t="t" r="r" b="b"/>
            <a:pathLst>
              <a:path w="843280" h="329565">
                <a:moveTo>
                  <a:pt x="770029" y="298042"/>
                </a:moveTo>
                <a:lnTo>
                  <a:pt x="758317" y="329184"/>
                </a:lnTo>
                <a:lnTo>
                  <a:pt x="843026" y="320421"/>
                </a:lnTo>
                <a:lnTo>
                  <a:pt x="826429" y="302514"/>
                </a:lnTo>
                <a:lnTo>
                  <a:pt x="781938" y="302514"/>
                </a:lnTo>
                <a:lnTo>
                  <a:pt x="770029" y="298042"/>
                </a:lnTo>
                <a:close/>
              </a:path>
              <a:path w="843280" h="329565">
                <a:moveTo>
                  <a:pt x="773368" y="289165"/>
                </a:moveTo>
                <a:lnTo>
                  <a:pt x="770029" y="298042"/>
                </a:lnTo>
                <a:lnTo>
                  <a:pt x="781938" y="302514"/>
                </a:lnTo>
                <a:lnTo>
                  <a:pt x="785240" y="293624"/>
                </a:lnTo>
                <a:lnTo>
                  <a:pt x="773368" y="289165"/>
                </a:lnTo>
                <a:close/>
              </a:path>
              <a:path w="843280" h="329565">
                <a:moveTo>
                  <a:pt x="785113" y="257937"/>
                </a:moveTo>
                <a:lnTo>
                  <a:pt x="773368" y="289165"/>
                </a:lnTo>
                <a:lnTo>
                  <a:pt x="785240" y="293624"/>
                </a:lnTo>
                <a:lnTo>
                  <a:pt x="781938" y="302514"/>
                </a:lnTo>
                <a:lnTo>
                  <a:pt x="826429" y="302514"/>
                </a:lnTo>
                <a:lnTo>
                  <a:pt x="785113" y="257937"/>
                </a:lnTo>
                <a:close/>
              </a:path>
              <a:path w="843280" h="329565">
                <a:moveTo>
                  <a:pt x="3301" y="0"/>
                </a:moveTo>
                <a:lnTo>
                  <a:pt x="0" y="8890"/>
                </a:lnTo>
                <a:lnTo>
                  <a:pt x="770029" y="298042"/>
                </a:lnTo>
                <a:lnTo>
                  <a:pt x="773368" y="289165"/>
                </a:lnTo>
                <a:lnTo>
                  <a:pt x="330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7408" y="944880"/>
            <a:ext cx="748030" cy="327660"/>
          </a:xfrm>
          <a:custGeom>
            <a:avLst/>
            <a:gdLst/>
            <a:ahLst/>
            <a:cxnLst/>
            <a:rect l="l" t="t" r="r" b="b"/>
            <a:pathLst>
              <a:path w="748030" h="327659">
                <a:moveTo>
                  <a:pt x="675993" y="296520"/>
                </a:moveTo>
                <a:lnTo>
                  <a:pt x="662952" y="327152"/>
                </a:lnTo>
                <a:lnTo>
                  <a:pt x="747991" y="321945"/>
                </a:lnTo>
                <a:lnTo>
                  <a:pt x="730601" y="301498"/>
                </a:lnTo>
                <a:lnTo>
                  <a:pt x="687692" y="301498"/>
                </a:lnTo>
                <a:lnTo>
                  <a:pt x="675993" y="296520"/>
                </a:lnTo>
                <a:close/>
              </a:path>
              <a:path w="748030" h="327659">
                <a:moveTo>
                  <a:pt x="679725" y="287754"/>
                </a:moveTo>
                <a:lnTo>
                  <a:pt x="675993" y="296520"/>
                </a:lnTo>
                <a:lnTo>
                  <a:pt x="687692" y="301498"/>
                </a:lnTo>
                <a:lnTo>
                  <a:pt x="691426" y="292735"/>
                </a:lnTo>
                <a:lnTo>
                  <a:pt x="679725" y="287754"/>
                </a:lnTo>
                <a:close/>
              </a:path>
              <a:path w="748030" h="327659">
                <a:moveTo>
                  <a:pt x="692797" y="257048"/>
                </a:moveTo>
                <a:lnTo>
                  <a:pt x="679725" y="287754"/>
                </a:lnTo>
                <a:lnTo>
                  <a:pt x="691426" y="292735"/>
                </a:lnTo>
                <a:lnTo>
                  <a:pt x="687692" y="301498"/>
                </a:lnTo>
                <a:lnTo>
                  <a:pt x="730601" y="301498"/>
                </a:lnTo>
                <a:lnTo>
                  <a:pt x="692797" y="257048"/>
                </a:lnTo>
                <a:close/>
              </a:path>
              <a:path w="748030" h="327659">
                <a:moveTo>
                  <a:pt x="3733" y="0"/>
                </a:moveTo>
                <a:lnTo>
                  <a:pt x="0" y="8890"/>
                </a:lnTo>
                <a:lnTo>
                  <a:pt x="675993" y="296520"/>
                </a:lnTo>
                <a:lnTo>
                  <a:pt x="679725" y="287754"/>
                </a:lnTo>
                <a:lnTo>
                  <a:pt x="373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12723" y="102946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79499" y="940561"/>
            <a:ext cx="843280" cy="330835"/>
          </a:xfrm>
          <a:custGeom>
            <a:avLst/>
            <a:gdLst/>
            <a:ahLst/>
            <a:cxnLst/>
            <a:rect l="l" t="t" r="r" b="b"/>
            <a:pathLst>
              <a:path w="843280" h="330834">
                <a:moveTo>
                  <a:pt x="770067" y="31150"/>
                </a:moveTo>
                <a:lnTo>
                  <a:pt x="0" y="321817"/>
                </a:lnTo>
                <a:lnTo>
                  <a:pt x="3301" y="330708"/>
                </a:lnTo>
                <a:lnTo>
                  <a:pt x="773456" y="40133"/>
                </a:lnTo>
                <a:lnTo>
                  <a:pt x="770067" y="31150"/>
                </a:lnTo>
                <a:close/>
              </a:path>
              <a:path w="843280" h="330834">
                <a:moveTo>
                  <a:pt x="826499" y="26670"/>
                </a:moveTo>
                <a:lnTo>
                  <a:pt x="781938" y="26670"/>
                </a:lnTo>
                <a:lnTo>
                  <a:pt x="785240" y="35687"/>
                </a:lnTo>
                <a:lnTo>
                  <a:pt x="773456" y="40133"/>
                </a:lnTo>
                <a:lnTo>
                  <a:pt x="785240" y="71374"/>
                </a:lnTo>
                <a:lnTo>
                  <a:pt x="826499" y="26670"/>
                </a:lnTo>
                <a:close/>
              </a:path>
              <a:path w="843280" h="330834">
                <a:moveTo>
                  <a:pt x="781938" y="26670"/>
                </a:moveTo>
                <a:lnTo>
                  <a:pt x="770067" y="31150"/>
                </a:lnTo>
                <a:lnTo>
                  <a:pt x="773456" y="40133"/>
                </a:lnTo>
                <a:lnTo>
                  <a:pt x="785240" y="35687"/>
                </a:lnTo>
                <a:lnTo>
                  <a:pt x="781938" y="26670"/>
                </a:lnTo>
                <a:close/>
              </a:path>
              <a:path w="843280" h="330834">
                <a:moveTo>
                  <a:pt x="758317" y="0"/>
                </a:moveTo>
                <a:lnTo>
                  <a:pt x="770067" y="31150"/>
                </a:lnTo>
                <a:lnTo>
                  <a:pt x="781938" y="26670"/>
                </a:lnTo>
                <a:lnTo>
                  <a:pt x="826499" y="26670"/>
                </a:lnTo>
                <a:lnTo>
                  <a:pt x="843026" y="8762"/>
                </a:lnTo>
                <a:lnTo>
                  <a:pt x="75831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00175" y="550926"/>
            <a:ext cx="76200" cy="516255"/>
          </a:xfrm>
          <a:custGeom>
            <a:avLst/>
            <a:gdLst/>
            <a:ahLst/>
            <a:cxnLst/>
            <a:rect l="l" t="t" r="r" b="b"/>
            <a:pathLst>
              <a:path w="76200" h="516255">
                <a:moveTo>
                  <a:pt x="42925" y="63500"/>
                </a:moveTo>
                <a:lnTo>
                  <a:pt x="33400" y="63500"/>
                </a:lnTo>
                <a:lnTo>
                  <a:pt x="33274" y="515874"/>
                </a:lnTo>
                <a:lnTo>
                  <a:pt x="42799" y="515874"/>
                </a:lnTo>
                <a:lnTo>
                  <a:pt x="42925" y="63500"/>
                </a:lnTo>
                <a:close/>
              </a:path>
              <a:path w="76200" h="516255">
                <a:moveTo>
                  <a:pt x="38100" y="0"/>
                </a:moveTo>
                <a:lnTo>
                  <a:pt x="0" y="76200"/>
                </a:lnTo>
                <a:lnTo>
                  <a:pt x="33397" y="76200"/>
                </a:lnTo>
                <a:lnTo>
                  <a:pt x="33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16255">
                <a:moveTo>
                  <a:pt x="69850" y="63500"/>
                </a:moveTo>
                <a:lnTo>
                  <a:pt x="42925" y="63500"/>
                </a:lnTo>
                <a:lnTo>
                  <a:pt x="4292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249476" y="758698"/>
            <a:ext cx="284480" cy="65151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305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0550" y="771525"/>
            <a:ext cx="1790700" cy="76200"/>
          </a:xfrm>
          <a:custGeom>
            <a:avLst/>
            <a:gdLst/>
            <a:ahLst/>
            <a:cxnLst/>
            <a:rect l="l" t="t" r="r" b="b"/>
            <a:pathLst>
              <a:path w="17907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925"/>
                </a:lnTo>
                <a:lnTo>
                  <a:pt x="63500" y="42925"/>
                </a:lnTo>
                <a:lnTo>
                  <a:pt x="63500" y="33400"/>
                </a:lnTo>
                <a:lnTo>
                  <a:pt x="76200" y="33400"/>
                </a:lnTo>
                <a:lnTo>
                  <a:pt x="76200" y="0"/>
                </a:lnTo>
                <a:close/>
              </a:path>
              <a:path w="1790700" h="76200">
                <a:moveTo>
                  <a:pt x="76200" y="33400"/>
                </a:moveTo>
                <a:lnTo>
                  <a:pt x="63500" y="33400"/>
                </a:lnTo>
                <a:lnTo>
                  <a:pt x="63500" y="42925"/>
                </a:lnTo>
                <a:lnTo>
                  <a:pt x="76200" y="42925"/>
                </a:lnTo>
                <a:lnTo>
                  <a:pt x="76200" y="33400"/>
                </a:lnTo>
                <a:close/>
              </a:path>
              <a:path w="1790700" h="76200">
                <a:moveTo>
                  <a:pt x="76200" y="42925"/>
                </a:moveTo>
                <a:lnTo>
                  <a:pt x="63500" y="42925"/>
                </a:lnTo>
                <a:lnTo>
                  <a:pt x="76200" y="42925"/>
                </a:lnTo>
                <a:close/>
              </a:path>
              <a:path w="1790700" h="76200">
                <a:moveTo>
                  <a:pt x="1790700" y="33274"/>
                </a:moveTo>
                <a:lnTo>
                  <a:pt x="76200" y="33400"/>
                </a:lnTo>
                <a:lnTo>
                  <a:pt x="76200" y="42925"/>
                </a:lnTo>
                <a:lnTo>
                  <a:pt x="1790700" y="42799"/>
                </a:lnTo>
                <a:lnTo>
                  <a:pt x="1790700" y="3327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46072" y="141605"/>
            <a:ext cx="726440" cy="6826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85470" algn="l"/>
              </a:tabLst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baseline="1543" sz="2700" spc="-7" b="1">
                <a:solidFill>
                  <a:srgbClr val="333333"/>
                </a:solidFill>
                <a:latin typeface="Arial"/>
                <a:cs typeface="Arial"/>
              </a:rPr>
              <a:t>3</a:t>
            </a:r>
            <a:endParaRPr baseline="1543" sz="27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25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27965" y="1661732"/>
          <a:ext cx="2620645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/>
                <a:gridCol w="609600"/>
                <a:gridCol w="533400"/>
                <a:gridCol w="533400"/>
                <a:gridCol w="533400"/>
              </a:tblGrid>
              <a:tr h="349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26974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22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09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836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957512" y="1997138"/>
          <a:ext cx="2862580" cy="167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412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6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2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908297" y="1628902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路径矩阵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70828" y="1581403"/>
            <a:ext cx="2557145" cy="1186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路径长度矩阵和路径矩阵 初始值为当前存在的弧， </a:t>
            </a:r>
            <a:r>
              <a:rPr dirty="0" sz="1800" spc="5" b="1">
                <a:solidFill>
                  <a:srgbClr val="FF0000"/>
                </a:solidFill>
                <a:latin typeface="Microsoft YaHei"/>
                <a:cs typeface="Microsoft YaHei"/>
              </a:rPr>
              <a:t>自己到自己的路径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为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之后在</a:t>
            </a:r>
            <a:r>
              <a:rPr dirty="0" sz="1800" spc="-4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和</a:t>
            </a:r>
            <a:r>
              <a:rPr dirty="0" sz="1800" spc="50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直间加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51764" y="4176967"/>
          <a:ext cx="2620645" cy="201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/>
                <a:gridCol w="609600"/>
                <a:gridCol w="533400"/>
                <a:gridCol w="533400"/>
                <a:gridCol w="533400"/>
              </a:tblGrid>
              <a:tr h="348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22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8306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881312" y="4511611"/>
          <a:ext cx="2862580" cy="167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412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3832097" y="2741803"/>
            <a:ext cx="5395595" cy="4126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1050">
              <a:lnSpc>
                <a:spcPts val="2155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（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1800" spc="35" b="1">
                <a:solidFill>
                  <a:srgbClr val="FF0000"/>
                </a:solidFill>
                <a:latin typeface="Microsoft YaHei"/>
                <a:cs typeface="Microsoft YaHei"/>
              </a:rPr>
              <a:t>从</a:t>
            </a:r>
            <a:r>
              <a:rPr dirty="0" sz="1800" spc="-4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1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800" spc="2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）条件如</a:t>
            </a:r>
            <a:r>
              <a:rPr dirty="0" sz="1800" spc="20" b="1">
                <a:solidFill>
                  <a:srgbClr val="FF0000"/>
                </a:solidFill>
                <a:latin typeface="Microsoft YaHei"/>
                <a:cs typeface="Microsoft YaHei"/>
              </a:rPr>
              <a:t>下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：</a:t>
            </a:r>
            <a:endParaRPr sz="1800">
              <a:latin typeface="Microsoft YaHei"/>
              <a:cs typeface="Microsoft YaHei"/>
            </a:endParaRPr>
          </a:p>
          <a:p>
            <a:pPr marL="2051050">
              <a:lnSpc>
                <a:spcPts val="2155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If(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D[v][u]+D[u][w])&lt;D[v][w]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496185">
              <a:lnSpc>
                <a:spcPct val="100000"/>
              </a:lnSpc>
            </a:pP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D[v][w]=D[v][u]+D[u][w]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1980"/>
              </a:lnSpc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路径矩阵</a:t>
            </a:r>
            <a:endParaRPr sz="1800">
              <a:latin typeface="Microsoft YaHei"/>
              <a:cs typeface="Microsoft YaHei"/>
            </a:endParaRPr>
          </a:p>
          <a:p>
            <a:pPr marL="2051050">
              <a:lnSpc>
                <a:spcPts val="1980"/>
              </a:lnSpc>
            </a:pPr>
            <a:r>
              <a:rPr dirty="0" sz="1800" spc="5" b="1">
                <a:solidFill>
                  <a:srgbClr val="FF0000"/>
                </a:solidFill>
                <a:latin typeface="Microsoft YaHei"/>
                <a:cs typeface="Microsoft YaHei"/>
              </a:rPr>
              <a:t>加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2051050">
              <a:lnSpc>
                <a:spcPct val="100000"/>
              </a:lnSpc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对于第一行是</a:t>
            </a:r>
            <a:r>
              <a:rPr dirty="0" sz="1800" spc="15" b="1">
                <a:solidFill>
                  <a:srgbClr val="FF0000"/>
                </a:solidFill>
                <a:latin typeface="Microsoft YaHei"/>
                <a:cs typeface="Microsoft YaHei"/>
              </a:rPr>
              <a:t>从</a:t>
            </a:r>
            <a:r>
              <a:rPr dirty="0" sz="1800" spc="-6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出发的</a:t>
            </a:r>
            <a:endParaRPr sz="1800">
              <a:latin typeface="Microsoft YaHei"/>
              <a:cs typeface="Microsoft YaHei"/>
            </a:endParaRPr>
          </a:p>
          <a:p>
            <a:pPr marL="2051050">
              <a:lnSpc>
                <a:spcPct val="100000"/>
              </a:lnSpc>
            </a:pPr>
            <a:r>
              <a:rPr dirty="0" sz="1800" spc="-6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z="1800" spc="-2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z="1800" spc="-2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加</a:t>
            </a:r>
            <a:r>
              <a:rPr dirty="0" sz="1800" spc="20" b="1">
                <a:solidFill>
                  <a:srgbClr val="FF0000"/>
                </a:solidFill>
                <a:latin typeface="Microsoft YaHei"/>
                <a:cs typeface="Microsoft YaHei"/>
              </a:rPr>
              <a:t>上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AAB</a:t>
            </a:r>
            <a:r>
              <a:rPr dirty="0" sz="1800" spc="2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AAC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endParaRPr sz="1800">
              <a:latin typeface="Microsoft YaHei"/>
              <a:cs typeface="Microsoft YaHei"/>
            </a:endParaRPr>
          </a:p>
          <a:p>
            <a:pPr marL="2051050" marR="250825">
              <a:lnSpc>
                <a:spcPct val="100000"/>
              </a:lnSpc>
            </a:pPr>
            <a:r>
              <a:rPr dirty="0" sz="1800" spc="-25" b="1">
                <a:solidFill>
                  <a:srgbClr val="FF0000"/>
                </a:solidFill>
                <a:latin typeface="Arial"/>
                <a:cs typeface="Arial"/>
              </a:rPr>
              <a:t>AAD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是一样的所以不检查了 对于第二行，本</a:t>
            </a:r>
            <a:r>
              <a:rPr dirty="0" sz="1800" spc="15" b="1">
                <a:solidFill>
                  <a:srgbClr val="FF0000"/>
                </a:solidFill>
                <a:latin typeface="Microsoft YaHei"/>
                <a:cs typeface="Microsoft YaHei"/>
              </a:rPr>
              <a:t>来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到</a:t>
            </a:r>
            <a:r>
              <a:rPr dirty="0" sz="1800" spc="-6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没有路</a:t>
            </a:r>
            <a:endParaRPr sz="1800">
              <a:latin typeface="Microsoft YaHei"/>
              <a:cs typeface="Microsoft YaHei"/>
            </a:endParaRPr>
          </a:p>
          <a:p>
            <a:pPr marL="2051050">
              <a:lnSpc>
                <a:spcPct val="100000"/>
              </a:lnSpc>
            </a:pPr>
            <a:r>
              <a:rPr dirty="0" sz="1800" spc="5" b="1">
                <a:solidFill>
                  <a:srgbClr val="FF0000"/>
                </a:solidFill>
                <a:latin typeface="Microsoft YaHei"/>
                <a:cs typeface="Microsoft YaHei"/>
              </a:rPr>
              <a:t>径，现在还是一样的，我们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看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2051050">
              <a:lnSpc>
                <a:spcPct val="100000"/>
              </a:lnSpc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到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如</a:t>
            </a:r>
            <a:r>
              <a:rPr dirty="0" sz="1800" spc="15" b="1">
                <a:solidFill>
                  <a:srgbClr val="FF0000"/>
                </a:solidFill>
                <a:latin typeface="Microsoft YaHei"/>
                <a:cs typeface="Microsoft YaHei"/>
              </a:rPr>
              <a:t>果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BA</a:t>
            </a:r>
            <a:r>
              <a:rPr dirty="0" sz="1800" spc="-1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有路径，但</a:t>
            </a:r>
            <a:endParaRPr sz="1800">
              <a:latin typeface="Microsoft YaHei"/>
              <a:cs typeface="Microsoft YaHei"/>
            </a:endParaRPr>
          </a:p>
          <a:p>
            <a:pPr marL="2051050" marR="344170">
              <a:lnSpc>
                <a:spcPts val="2060"/>
              </a:lnSpc>
              <a:spcBef>
                <a:spcPts val="250"/>
              </a:spcBef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是没有路径，所以就不用考虑 这一行了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弗洛伊德举例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524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142875" y="0"/>
                </a:moveTo>
                <a:lnTo>
                  <a:pt x="104907" y="7113"/>
                </a:lnTo>
                <a:lnTo>
                  <a:pt x="70781" y="27192"/>
                </a:lnTo>
                <a:lnTo>
                  <a:pt x="41862" y="58340"/>
                </a:lnTo>
                <a:lnTo>
                  <a:pt x="19515" y="98664"/>
                </a:lnTo>
                <a:lnTo>
                  <a:pt x="5106" y="146270"/>
                </a:lnTo>
                <a:lnTo>
                  <a:pt x="0" y="199263"/>
                </a:lnTo>
                <a:lnTo>
                  <a:pt x="5106" y="252211"/>
                </a:lnTo>
                <a:lnTo>
                  <a:pt x="19515" y="299804"/>
                </a:lnTo>
                <a:lnTo>
                  <a:pt x="41862" y="340137"/>
                </a:lnTo>
                <a:lnTo>
                  <a:pt x="70781" y="371305"/>
                </a:lnTo>
                <a:lnTo>
                  <a:pt x="104907" y="391403"/>
                </a:lnTo>
                <a:lnTo>
                  <a:pt x="142875" y="398525"/>
                </a:lnTo>
                <a:lnTo>
                  <a:pt x="180842" y="391403"/>
                </a:lnTo>
                <a:lnTo>
                  <a:pt x="214968" y="371305"/>
                </a:lnTo>
                <a:lnTo>
                  <a:pt x="243887" y="340137"/>
                </a:lnTo>
                <a:lnTo>
                  <a:pt x="266234" y="299804"/>
                </a:lnTo>
                <a:lnTo>
                  <a:pt x="280643" y="252211"/>
                </a:lnTo>
                <a:lnTo>
                  <a:pt x="285750" y="199263"/>
                </a:lnTo>
                <a:lnTo>
                  <a:pt x="280643" y="146270"/>
                </a:lnTo>
                <a:lnTo>
                  <a:pt x="266234" y="98664"/>
                </a:lnTo>
                <a:lnTo>
                  <a:pt x="243887" y="58340"/>
                </a:lnTo>
                <a:lnTo>
                  <a:pt x="214968" y="27192"/>
                </a:lnTo>
                <a:lnTo>
                  <a:pt x="180842" y="7113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1524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3"/>
                </a:moveTo>
                <a:lnTo>
                  <a:pt x="5106" y="146270"/>
                </a:lnTo>
                <a:lnTo>
                  <a:pt x="19515" y="98664"/>
                </a:lnTo>
                <a:lnTo>
                  <a:pt x="41862" y="58340"/>
                </a:lnTo>
                <a:lnTo>
                  <a:pt x="70781" y="27192"/>
                </a:lnTo>
                <a:lnTo>
                  <a:pt x="104907" y="7113"/>
                </a:lnTo>
                <a:lnTo>
                  <a:pt x="142875" y="0"/>
                </a:lnTo>
                <a:lnTo>
                  <a:pt x="180842" y="7113"/>
                </a:lnTo>
                <a:lnTo>
                  <a:pt x="214968" y="27192"/>
                </a:lnTo>
                <a:lnTo>
                  <a:pt x="243887" y="58340"/>
                </a:lnTo>
                <a:lnTo>
                  <a:pt x="266234" y="98664"/>
                </a:lnTo>
                <a:lnTo>
                  <a:pt x="280643" y="146270"/>
                </a:lnTo>
                <a:lnTo>
                  <a:pt x="285750" y="199263"/>
                </a:lnTo>
                <a:lnTo>
                  <a:pt x="280643" y="252211"/>
                </a:lnTo>
                <a:lnTo>
                  <a:pt x="266234" y="299804"/>
                </a:lnTo>
                <a:lnTo>
                  <a:pt x="243887" y="340137"/>
                </a:lnTo>
                <a:lnTo>
                  <a:pt x="214968" y="371305"/>
                </a:lnTo>
                <a:lnTo>
                  <a:pt x="180842" y="391403"/>
                </a:lnTo>
                <a:lnTo>
                  <a:pt x="142875" y="398525"/>
                </a:lnTo>
                <a:lnTo>
                  <a:pt x="104907" y="391403"/>
                </a:lnTo>
                <a:lnTo>
                  <a:pt x="70781" y="371305"/>
                </a:lnTo>
                <a:lnTo>
                  <a:pt x="41862" y="340137"/>
                </a:lnTo>
                <a:lnTo>
                  <a:pt x="19515" y="299804"/>
                </a:lnTo>
                <a:lnTo>
                  <a:pt x="5106" y="252211"/>
                </a:lnTo>
                <a:lnTo>
                  <a:pt x="0" y="199263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6096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142875" y="0"/>
                </a:moveTo>
                <a:lnTo>
                  <a:pt x="104894" y="7113"/>
                </a:lnTo>
                <a:lnTo>
                  <a:pt x="70764" y="27192"/>
                </a:lnTo>
                <a:lnTo>
                  <a:pt x="41848" y="58340"/>
                </a:lnTo>
                <a:lnTo>
                  <a:pt x="19507" y="98664"/>
                </a:lnTo>
                <a:lnTo>
                  <a:pt x="5103" y="146270"/>
                </a:lnTo>
                <a:lnTo>
                  <a:pt x="0" y="199262"/>
                </a:lnTo>
                <a:lnTo>
                  <a:pt x="5103" y="252211"/>
                </a:lnTo>
                <a:lnTo>
                  <a:pt x="19507" y="299804"/>
                </a:lnTo>
                <a:lnTo>
                  <a:pt x="41848" y="340137"/>
                </a:lnTo>
                <a:lnTo>
                  <a:pt x="70764" y="371305"/>
                </a:lnTo>
                <a:lnTo>
                  <a:pt x="104894" y="391403"/>
                </a:lnTo>
                <a:lnTo>
                  <a:pt x="142875" y="398525"/>
                </a:lnTo>
                <a:lnTo>
                  <a:pt x="180855" y="391403"/>
                </a:lnTo>
                <a:lnTo>
                  <a:pt x="214985" y="371305"/>
                </a:lnTo>
                <a:lnTo>
                  <a:pt x="243901" y="340137"/>
                </a:lnTo>
                <a:lnTo>
                  <a:pt x="266242" y="299804"/>
                </a:lnTo>
                <a:lnTo>
                  <a:pt x="280646" y="252211"/>
                </a:lnTo>
                <a:lnTo>
                  <a:pt x="285750" y="199262"/>
                </a:lnTo>
                <a:lnTo>
                  <a:pt x="280646" y="146270"/>
                </a:lnTo>
                <a:lnTo>
                  <a:pt x="266242" y="98664"/>
                </a:lnTo>
                <a:lnTo>
                  <a:pt x="243901" y="58340"/>
                </a:lnTo>
                <a:lnTo>
                  <a:pt x="214985" y="27192"/>
                </a:lnTo>
                <a:lnTo>
                  <a:pt x="180855" y="7113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6096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3" y="146270"/>
                </a:lnTo>
                <a:lnTo>
                  <a:pt x="19507" y="98664"/>
                </a:lnTo>
                <a:lnTo>
                  <a:pt x="41848" y="58340"/>
                </a:lnTo>
                <a:lnTo>
                  <a:pt x="70764" y="27192"/>
                </a:lnTo>
                <a:lnTo>
                  <a:pt x="104894" y="7113"/>
                </a:lnTo>
                <a:lnTo>
                  <a:pt x="142875" y="0"/>
                </a:lnTo>
                <a:lnTo>
                  <a:pt x="180855" y="7113"/>
                </a:lnTo>
                <a:lnTo>
                  <a:pt x="214985" y="27192"/>
                </a:lnTo>
                <a:lnTo>
                  <a:pt x="243901" y="58340"/>
                </a:lnTo>
                <a:lnTo>
                  <a:pt x="266242" y="98664"/>
                </a:lnTo>
                <a:lnTo>
                  <a:pt x="280646" y="146270"/>
                </a:lnTo>
                <a:lnTo>
                  <a:pt x="285750" y="199262"/>
                </a:lnTo>
                <a:lnTo>
                  <a:pt x="280646" y="252211"/>
                </a:lnTo>
                <a:lnTo>
                  <a:pt x="266242" y="299804"/>
                </a:lnTo>
                <a:lnTo>
                  <a:pt x="243901" y="340137"/>
                </a:lnTo>
                <a:lnTo>
                  <a:pt x="214985" y="371305"/>
                </a:lnTo>
                <a:lnTo>
                  <a:pt x="180855" y="391403"/>
                </a:lnTo>
                <a:lnTo>
                  <a:pt x="142875" y="398525"/>
                </a:lnTo>
                <a:lnTo>
                  <a:pt x="104894" y="391403"/>
                </a:lnTo>
                <a:lnTo>
                  <a:pt x="70764" y="371305"/>
                </a:lnTo>
                <a:lnTo>
                  <a:pt x="41848" y="340137"/>
                </a:lnTo>
                <a:lnTo>
                  <a:pt x="19507" y="299804"/>
                </a:lnTo>
                <a:lnTo>
                  <a:pt x="5103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2450" y="65303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10668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142875" y="0"/>
                </a:moveTo>
                <a:lnTo>
                  <a:pt x="104907" y="7113"/>
                </a:lnTo>
                <a:lnTo>
                  <a:pt x="70781" y="27192"/>
                </a:lnTo>
                <a:lnTo>
                  <a:pt x="41862" y="58340"/>
                </a:lnTo>
                <a:lnTo>
                  <a:pt x="19515" y="98664"/>
                </a:lnTo>
                <a:lnTo>
                  <a:pt x="5106" y="146270"/>
                </a:lnTo>
                <a:lnTo>
                  <a:pt x="0" y="199262"/>
                </a:lnTo>
                <a:lnTo>
                  <a:pt x="5106" y="252211"/>
                </a:lnTo>
                <a:lnTo>
                  <a:pt x="19515" y="299804"/>
                </a:lnTo>
                <a:lnTo>
                  <a:pt x="41862" y="340137"/>
                </a:lnTo>
                <a:lnTo>
                  <a:pt x="70781" y="371305"/>
                </a:lnTo>
                <a:lnTo>
                  <a:pt x="104907" y="391403"/>
                </a:lnTo>
                <a:lnTo>
                  <a:pt x="142875" y="398525"/>
                </a:lnTo>
                <a:lnTo>
                  <a:pt x="180842" y="391403"/>
                </a:lnTo>
                <a:lnTo>
                  <a:pt x="214968" y="371305"/>
                </a:lnTo>
                <a:lnTo>
                  <a:pt x="243887" y="340137"/>
                </a:lnTo>
                <a:lnTo>
                  <a:pt x="266234" y="299804"/>
                </a:lnTo>
                <a:lnTo>
                  <a:pt x="280643" y="252211"/>
                </a:lnTo>
                <a:lnTo>
                  <a:pt x="285750" y="199262"/>
                </a:lnTo>
                <a:lnTo>
                  <a:pt x="280643" y="146270"/>
                </a:lnTo>
                <a:lnTo>
                  <a:pt x="266234" y="98664"/>
                </a:lnTo>
                <a:lnTo>
                  <a:pt x="243887" y="58340"/>
                </a:lnTo>
                <a:lnTo>
                  <a:pt x="214968" y="27192"/>
                </a:lnTo>
                <a:lnTo>
                  <a:pt x="180842" y="7113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95400" y="10668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6" y="146270"/>
                </a:lnTo>
                <a:lnTo>
                  <a:pt x="19515" y="98664"/>
                </a:lnTo>
                <a:lnTo>
                  <a:pt x="41862" y="58340"/>
                </a:lnTo>
                <a:lnTo>
                  <a:pt x="70781" y="27192"/>
                </a:lnTo>
                <a:lnTo>
                  <a:pt x="104907" y="7113"/>
                </a:lnTo>
                <a:lnTo>
                  <a:pt x="142875" y="0"/>
                </a:lnTo>
                <a:lnTo>
                  <a:pt x="180842" y="7113"/>
                </a:lnTo>
                <a:lnTo>
                  <a:pt x="214968" y="27192"/>
                </a:lnTo>
                <a:lnTo>
                  <a:pt x="243887" y="58340"/>
                </a:lnTo>
                <a:lnTo>
                  <a:pt x="266234" y="98664"/>
                </a:lnTo>
                <a:lnTo>
                  <a:pt x="280643" y="146270"/>
                </a:lnTo>
                <a:lnTo>
                  <a:pt x="285750" y="199262"/>
                </a:lnTo>
                <a:lnTo>
                  <a:pt x="280643" y="252211"/>
                </a:lnTo>
                <a:lnTo>
                  <a:pt x="266234" y="299804"/>
                </a:lnTo>
                <a:lnTo>
                  <a:pt x="243887" y="340137"/>
                </a:lnTo>
                <a:lnTo>
                  <a:pt x="214968" y="371305"/>
                </a:lnTo>
                <a:lnTo>
                  <a:pt x="180842" y="391403"/>
                </a:lnTo>
                <a:lnTo>
                  <a:pt x="142875" y="398525"/>
                </a:lnTo>
                <a:lnTo>
                  <a:pt x="104907" y="391403"/>
                </a:lnTo>
                <a:lnTo>
                  <a:pt x="70781" y="371305"/>
                </a:lnTo>
                <a:lnTo>
                  <a:pt x="41862" y="340137"/>
                </a:lnTo>
                <a:lnTo>
                  <a:pt x="19515" y="299804"/>
                </a:lnTo>
                <a:lnTo>
                  <a:pt x="5106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0" y="6096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142875" y="0"/>
                </a:moveTo>
                <a:lnTo>
                  <a:pt x="104907" y="7113"/>
                </a:lnTo>
                <a:lnTo>
                  <a:pt x="70781" y="27192"/>
                </a:lnTo>
                <a:lnTo>
                  <a:pt x="41862" y="58340"/>
                </a:lnTo>
                <a:lnTo>
                  <a:pt x="19515" y="98664"/>
                </a:lnTo>
                <a:lnTo>
                  <a:pt x="5106" y="146270"/>
                </a:lnTo>
                <a:lnTo>
                  <a:pt x="0" y="199262"/>
                </a:lnTo>
                <a:lnTo>
                  <a:pt x="5106" y="252211"/>
                </a:lnTo>
                <a:lnTo>
                  <a:pt x="19515" y="299804"/>
                </a:lnTo>
                <a:lnTo>
                  <a:pt x="41862" y="340137"/>
                </a:lnTo>
                <a:lnTo>
                  <a:pt x="70781" y="371305"/>
                </a:lnTo>
                <a:lnTo>
                  <a:pt x="104907" y="391403"/>
                </a:lnTo>
                <a:lnTo>
                  <a:pt x="142875" y="398525"/>
                </a:lnTo>
                <a:lnTo>
                  <a:pt x="180842" y="391403"/>
                </a:lnTo>
                <a:lnTo>
                  <a:pt x="214968" y="371305"/>
                </a:lnTo>
                <a:lnTo>
                  <a:pt x="243887" y="340137"/>
                </a:lnTo>
                <a:lnTo>
                  <a:pt x="266234" y="299804"/>
                </a:lnTo>
                <a:lnTo>
                  <a:pt x="280643" y="252211"/>
                </a:lnTo>
                <a:lnTo>
                  <a:pt x="285750" y="199262"/>
                </a:lnTo>
                <a:lnTo>
                  <a:pt x="280643" y="146270"/>
                </a:lnTo>
                <a:lnTo>
                  <a:pt x="266234" y="98664"/>
                </a:lnTo>
                <a:lnTo>
                  <a:pt x="243887" y="58340"/>
                </a:lnTo>
                <a:lnTo>
                  <a:pt x="214968" y="27192"/>
                </a:lnTo>
                <a:lnTo>
                  <a:pt x="180842" y="7113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0" y="6096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6" y="146270"/>
                </a:lnTo>
                <a:lnTo>
                  <a:pt x="19515" y="98664"/>
                </a:lnTo>
                <a:lnTo>
                  <a:pt x="41862" y="58340"/>
                </a:lnTo>
                <a:lnTo>
                  <a:pt x="70781" y="27192"/>
                </a:lnTo>
                <a:lnTo>
                  <a:pt x="104907" y="7113"/>
                </a:lnTo>
                <a:lnTo>
                  <a:pt x="142875" y="0"/>
                </a:lnTo>
                <a:lnTo>
                  <a:pt x="180842" y="7113"/>
                </a:lnTo>
                <a:lnTo>
                  <a:pt x="214968" y="27192"/>
                </a:lnTo>
                <a:lnTo>
                  <a:pt x="243887" y="58340"/>
                </a:lnTo>
                <a:lnTo>
                  <a:pt x="266234" y="98664"/>
                </a:lnTo>
                <a:lnTo>
                  <a:pt x="280643" y="146270"/>
                </a:lnTo>
                <a:lnTo>
                  <a:pt x="285750" y="199262"/>
                </a:lnTo>
                <a:lnTo>
                  <a:pt x="280643" y="252211"/>
                </a:lnTo>
                <a:lnTo>
                  <a:pt x="266234" y="299804"/>
                </a:lnTo>
                <a:lnTo>
                  <a:pt x="243887" y="340137"/>
                </a:lnTo>
                <a:lnTo>
                  <a:pt x="214968" y="371305"/>
                </a:lnTo>
                <a:lnTo>
                  <a:pt x="180842" y="391403"/>
                </a:lnTo>
                <a:lnTo>
                  <a:pt x="142875" y="398525"/>
                </a:lnTo>
                <a:lnTo>
                  <a:pt x="104907" y="391403"/>
                </a:lnTo>
                <a:lnTo>
                  <a:pt x="70781" y="371305"/>
                </a:lnTo>
                <a:lnTo>
                  <a:pt x="41862" y="340137"/>
                </a:lnTo>
                <a:lnTo>
                  <a:pt x="19515" y="299804"/>
                </a:lnTo>
                <a:lnTo>
                  <a:pt x="5106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29001" y="65303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9477" y="102946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9275" y="347979"/>
            <a:ext cx="748030" cy="325755"/>
          </a:xfrm>
          <a:custGeom>
            <a:avLst/>
            <a:gdLst/>
            <a:ahLst/>
            <a:cxnLst/>
            <a:rect l="l" t="t" r="r" b="b"/>
            <a:pathLst>
              <a:path w="748030" h="325755">
                <a:moveTo>
                  <a:pt x="55308" y="255524"/>
                </a:moveTo>
                <a:lnTo>
                  <a:pt x="0" y="320421"/>
                </a:lnTo>
                <a:lnTo>
                  <a:pt x="85026" y="325755"/>
                </a:lnTo>
                <a:lnTo>
                  <a:pt x="74117" y="299974"/>
                </a:lnTo>
                <a:lnTo>
                  <a:pt x="60325" y="299974"/>
                </a:lnTo>
                <a:lnTo>
                  <a:pt x="56616" y="291211"/>
                </a:lnTo>
                <a:lnTo>
                  <a:pt x="68313" y="286257"/>
                </a:lnTo>
                <a:lnTo>
                  <a:pt x="55308" y="255524"/>
                </a:lnTo>
                <a:close/>
              </a:path>
              <a:path w="748030" h="325755">
                <a:moveTo>
                  <a:pt x="68313" y="286257"/>
                </a:moveTo>
                <a:lnTo>
                  <a:pt x="56616" y="291211"/>
                </a:lnTo>
                <a:lnTo>
                  <a:pt x="60325" y="299974"/>
                </a:lnTo>
                <a:lnTo>
                  <a:pt x="72022" y="295022"/>
                </a:lnTo>
                <a:lnTo>
                  <a:pt x="68313" y="286257"/>
                </a:lnTo>
                <a:close/>
              </a:path>
              <a:path w="748030" h="325755">
                <a:moveTo>
                  <a:pt x="72022" y="295022"/>
                </a:moveTo>
                <a:lnTo>
                  <a:pt x="60325" y="299974"/>
                </a:lnTo>
                <a:lnTo>
                  <a:pt x="74117" y="299974"/>
                </a:lnTo>
                <a:lnTo>
                  <a:pt x="72022" y="295022"/>
                </a:lnTo>
                <a:close/>
              </a:path>
              <a:path w="748030" h="325755">
                <a:moveTo>
                  <a:pt x="744219" y="0"/>
                </a:moveTo>
                <a:lnTo>
                  <a:pt x="68313" y="286257"/>
                </a:lnTo>
                <a:lnTo>
                  <a:pt x="72022" y="295022"/>
                </a:lnTo>
                <a:lnTo>
                  <a:pt x="748030" y="8890"/>
                </a:lnTo>
                <a:lnTo>
                  <a:pt x="74421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2723" y="259207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79499" y="347979"/>
            <a:ext cx="843280" cy="329565"/>
          </a:xfrm>
          <a:custGeom>
            <a:avLst/>
            <a:gdLst/>
            <a:ahLst/>
            <a:cxnLst/>
            <a:rect l="l" t="t" r="r" b="b"/>
            <a:pathLst>
              <a:path w="843280" h="329565">
                <a:moveTo>
                  <a:pt x="770029" y="298042"/>
                </a:moveTo>
                <a:lnTo>
                  <a:pt x="758317" y="329184"/>
                </a:lnTo>
                <a:lnTo>
                  <a:pt x="843026" y="320421"/>
                </a:lnTo>
                <a:lnTo>
                  <a:pt x="826429" y="302514"/>
                </a:lnTo>
                <a:lnTo>
                  <a:pt x="781938" y="302514"/>
                </a:lnTo>
                <a:lnTo>
                  <a:pt x="770029" y="298042"/>
                </a:lnTo>
                <a:close/>
              </a:path>
              <a:path w="843280" h="329565">
                <a:moveTo>
                  <a:pt x="773368" y="289165"/>
                </a:moveTo>
                <a:lnTo>
                  <a:pt x="770029" y="298042"/>
                </a:lnTo>
                <a:lnTo>
                  <a:pt x="781938" y="302514"/>
                </a:lnTo>
                <a:lnTo>
                  <a:pt x="785240" y="293624"/>
                </a:lnTo>
                <a:lnTo>
                  <a:pt x="773368" y="289165"/>
                </a:lnTo>
                <a:close/>
              </a:path>
              <a:path w="843280" h="329565">
                <a:moveTo>
                  <a:pt x="785113" y="257937"/>
                </a:moveTo>
                <a:lnTo>
                  <a:pt x="773368" y="289165"/>
                </a:lnTo>
                <a:lnTo>
                  <a:pt x="785240" y="293624"/>
                </a:lnTo>
                <a:lnTo>
                  <a:pt x="781938" y="302514"/>
                </a:lnTo>
                <a:lnTo>
                  <a:pt x="826429" y="302514"/>
                </a:lnTo>
                <a:lnTo>
                  <a:pt x="785113" y="257937"/>
                </a:lnTo>
                <a:close/>
              </a:path>
              <a:path w="843280" h="329565">
                <a:moveTo>
                  <a:pt x="3301" y="0"/>
                </a:moveTo>
                <a:lnTo>
                  <a:pt x="0" y="8890"/>
                </a:lnTo>
                <a:lnTo>
                  <a:pt x="770029" y="298042"/>
                </a:lnTo>
                <a:lnTo>
                  <a:pt x="773368" y="289165"/>
                </a:lnTo>
                <a:lnTo>
                  <a:pt x="330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7408" y="944880"/>
            <a:ext cx="748030" cy="327660"/>
          </a:xfrm>
          <a:custGeom>
            <a:avLst/>
            <a:gdLst/>
            <a:ahLst/>
            <a:cxnLst/>
            <a:rect l="l" t="t" r="r" b="b"/>
            <a:pathLst>
              <a:path w="748030" h="327659">
                <a:moveTo>
                  <a:pt x="675993" y="296520"/>
                </a:moveTo>
                <a:lnTo>
                  <a:pt x="662952" y="327152"/>
                </a:lnTo>
                <a:lnTo>
                  <a:pt x="747991" y="321945"/>
                </a:lnTo>
                <a:lnTo>
                  <a:pt x="730601" y="301498"/>
                </a:lnTo>
                <a:lnTo>
                  <a:pt x="687692" y="301498"/>
                </a:lnTo>
                <a:lnTo>
                  <a:pt x="675993" y="296520"/>
                </a:lnTo>
                <a:close/>
              </a:path>
              <a:path w="748030" h="327659">
                <a:moveTo>
                  <a:pt x="679725" y="287754"/>
                </a:moveTo>
                <a:lnTo>
                  <a:pt x="675993" y="296520"/>
                </a:lnTo>
                <a:lnTo>
                  <a:pt x="687692" y="301498"/>
                </a:lnTo>
                <a:lnTo>
                  <a:pt x="691426" y="292735"/>
                </a:lnTo>
                <a:lnTo>
                  <a:pt x="679725" y="287754"/>
                </a:lnTo>
                <a:close/>
              </a:path>
              <a:path w="748030" h="327659">
                <a:moveTo>
                  <a:pt x="692797" y="257048"/>
                </a:moveTo>
                <a:lnTo>
                  <a:pt x="679725" y="287754"/>
                </a:lnTo>
                <a:lnTo>
                  <a:pt x="691426" y="292735"/>
                </a:lnTo>
                <a:lnTo>
                  <a:pt x="687692" y="301498"/>
                </a:lnTo>
                <a:lnTo>
                  <a:pt x="730601" y="301498"/>
                </a:lnTo>
                <a:lnTo>
                  <a:pt x="692797" y="257048"/>
                </a:lnTo>
                <a:close/>
              </a:path>
              <a:path w="748030" h="327659">
                <a:moveTo>
                  <a:pt x="3733" y="0"/>
                </a:moveTo>
                <a:lnTo>
                  <a:pt x="0" y="8890"/>
                </a:lnTo>
                <a:lnTo>
                  <a:pt x="675993" y="296520"/>
                </a:lnTo>
                <a:lnTo>
                  <a:pt x="679725" y="287754"/>
                </a:lnTo>
                <a:lnTo>
                  <a:pt x="373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12723" y="102946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79499" y="940561"/>
            <a:ext cx="843280" cy="330835"/>
          </a:xfrm>
          <a:custGeom>
            <a:avLst/>
            <a:gdLst/>
            <a:ahLst/>
            <a:cxnLst/>
            <a:rect l="l" t="t" r="r" b="b"/>
            <a:pathLst>
              <a:path w="843280" h="330834">
                <a:moveTo>
                  <a:pt x="770067" y="31150"/>
                </a:moveTo>
                <a:lnTo>
                  <a:pt x="0" y="321817"/>
                </a:lnTo>
                <a:lnTo>
                  <a:pt x="3301" y="330708"/>
                </a:lnTo>
                <a:lnTo>
                  <a:pt x="773456" y="40133"/>
                </a:lnTo>
                <a:lnTo>
                  <a:pt x="770067" y="31150"/>
                </a:lnTo>
                <a:close/>
              </a:path>
              <a:path w="843280" h="330834">
                <a:moveTo>
                  <a:pt x="826499" y="26670"/>
                </a:moveTo>
                <a:lnTo>
                  <a:pt x="781938" y="26670"/>
                </a:lnTo>
                <a:lnTo>
                  <a:pt x="785240" y="35687"/>
                </a:lnTo>
                <a:lnTo>
                  <a:pt x="773456" y="40133"/>
                </a:lnTo>
                <a:lnTo>
                  <a:pt x="785240" y="71374"/>
                </a:lnTo>
                <a:lnTo>
                  <a:pt x="826499" y="26670"/>
                </a:lnTo>
                <a:close/>
              </a:path>
              <a:path w="843280" h="330834">
                <a:moveTo>
                  <a:pt x="781938" y="26670"/>
                </a:moveTo>
                <a:lnTo>
                  <a:pt x="770067" y="31150"/>
                </a:lnTo>
                <a:lnTo>
                  <a:pt x="773456" y="40133"/>
                </a:lnTo>
                <a:lnTo>
                  <a:pt x="785240" y="35687"/>
                </a:lnTo>
                <a:lnTo>
                  <a:pt x="781938" y="26670"/>
                </a:lnTo>
                <a:close/>
              </a:path>
              <a:path w="843280" h="330834">
                <a:moveTo>
                  <a:pt x="758317" y="0"/>
                </a:moveTo>
                <a:lnTo>
                  <a:pt x="770067" y="31150"/>
                </a:lnTo>
                <a:lnTo>
                  <a:pt x="781938" y="26670"/>
                </a:lnTo>
                <a:lnTo>
                  <a:pt x="826499" y="26670"/>
                </a:lnTo>
                <a:lnTo>
                  <a:pt x="843026" y="8762"/>
                </a:lnTo>
                <a:lnTo>
                  <a:pt x="75831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00175" y="550926"/>
            <a:ext cx="76200" cy="516255"/>
          </a:xfrm>
          <a:custGeom>
            <a:avLst/>
            <a:gdLst/>
            <a:ahLst/>
            <a:cxnLst/>
            <a:rect l="l" t="t" r="r" b="b"/>
            <a:pathLst>
              <a:path w="76200" h="516255">
                <a:moveTo>
                  <a:pt x="42925" y="63500"/>
                </a:moveTo>
                <a:lnTo>
                  <a:pt x="33400" y="63500"/>
                </a:lnTo>
                <a:lnTo>
                  <a:pt x="33274" y="515874"/>
                </a:lnTo>
                <a:lnTo>
                  <a:pt x="42799" y="515874"/>
                </a:lnTo>
                <a:lnTo>
                  <a:pt x="42925" y="63500"/>
                </a:lnTo>
                <a:close/>
              </a:path>
              <a:path w="76200" h="516255">
                <a:moveTo>
                  <a:pt x="38100" y="0"/>
                </a:moveTo>
                <a:lnTo>
                  <a:pt x="0" y="76200"/>
                </a:lnTo>
                <a:lnTo>
                  <a:pt x="33397" y="76200"/>
                </a:lnTo>
                <a:lnTo>
                  <a:pt x="33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16255">
                <a:moveTo>
                  <a:pt x="69850" y="63500"/>
                </a:moveTo>
                <a:lnTo>
                  <a:pt x="42925" y="63500"/>
                </a:lnTo>
                <a:lnTo>
                  <a:pt x="4292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249476" y="758698"/>
            <a:ext cx="284480" cy="65151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305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0550" y="771525"/>
            <a:ext cx="1790700" cy="76200"/>
          </a:xfrm>
          <a:custGeom>
            <a:avLst/>
            <a:gdLst/>
            <a:ahLst/>
            <a:cxnLst/>
            <a:rect l="l" t="t" r="r" b="b"/>
            <a:pathLst>
              <a:path w="17907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925"/>
                </a:lnTo>
                <a:lnTo>
                  <a:pt x="63500" y="42925"/>
                </a:lnTo>
                <a:lnTo>
                  <a:pt x="63500" y="33400"/>
                </a:lnTo>
                <a:lnTo>
                  <a:pt x="76200" y="33400"/>
                </a:lnTo>
                <a:lnTo>
                  <a:pt x="76200" y="0"/>
                </a:lnTo>
                <a:close/>
              </a:path>
              <a:path w="1790700" h="76200">
                <a:moveTo>
                  <a:pt x="76200" y="33400"/>
                </a:moveTo>
                <a:lnTo>
                  <a:pt x="63500" y="33400"/>
                </a:lnTo>
                <a:lnTo>
                  <a:pt x="63500" y="42925"/>
                </a:lnTo>
                <a:lnTo>
                  <a:pt x="76200" y="42925"/>
                </a:lnTo>
                <a:lnTo>
                  <a:pt x="76200" y="33400"/>
                </a:lnTo>
                <a:close/>
              </a:path>
              <a:path w="1790700" h="76200">
                <a:moveTo>
                  <a:pt x="76200" y="42925"/>
                </a:moveTo>
                <a:lnTo>
                  <a:pt x="63500" y="42925"/>
                </a:lnTo>
                <a:lnTo>
                  <a:pt x="76200" y="42925"/>
                </a:lnTo>
                <a:close/>
              </a:path>
              <a:path w="1790700" h="76200">
                <a:moveTo>
                  <a:pt x="1790700" y="33274"/>
                </a:moveTo>
                <a:lnTo>
                  <a:pt x="76200" y="33400"/>
                </a:lnTo>
                <a:lnTo>
                  <a:pt x="76200" y="42925"/>
                </a:lnTo>
                <a:lnTo>
                  <a:pt x="1790700" y="42799"/>
                </a:lnTo>
                <a:lnTo>
                  <a:pt x="1790700" y="3327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46072" y="141605"/>
            <a:ext cx="726440" cy="6826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85470" algn="l"/>
              </a:tabLst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baseline="1543" sz="2700" spc="-7" b="1">
                <a:solidFill>
                  <a:srgbClr val="333333"/>
                </a:solidFill>
                <a:latin typeface="Arial"/>
                <a:cs typeface="Arial"/>
              </a:rPr>
              <a:t>3</a:t>
            </a:r>
            <a:endParaRPr baseline="1543" sz="27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25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0640" y="1433132"/>
          <a:ext cx="2731770" cy="2017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/>
                <a:gridCol w="609600"/>
                <a:gridCol w="533400"/>
                <a:gridCol w="533400"/>
                <a:gridCol w="533400"/>
              </a:tblGrid>
              <a:tr h="349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09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2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824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881312" y="1768538"/>
          <a:ext cx="2862580" cy="167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412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2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832097" y="1400302"/>
            <a:ext cx="5384800" cy="2449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路径矩阵</a:t>
            </a:r>
            <a:endParaRPr sz="1800">
              <a:latin typeface="Microsoft YaHei"/>
              <a:cs typeface="Microsoft YaHei"/>
            </a:endParaRPr>
          </a:p>
          <a:p>
            <a:pPr marL="2051050">
              <a:lnSpc>
                <a:spcPts val="1980"/>
              </a:lnSpc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加</a:t>
            </a:r>
            <a:r>
              <a:rPr dirty="0" sz="1800" spc="-3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-3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endParaRPr sz="1800">
              <a:latin typeface="Microsoft YaHei"/>
              <a:cs typeface="Microsoft YaHei"/>
            </a:endParaRPr>
          </a:p>
          <a:p>
            <a:pPr marL="2051050" marR="174625">
              <a:lnSpc>
                <a:spcPct val="100000"/>
              </a:lnSpc>
              <a:tabLst>
                <a:tab pos="3721100" algn="l"/>
              </a:tabLst>
            </a:pPr>
            <a:r>
              <a:rPr dirty="0" sz="1800" spc="5" b="1">
                <a:solidFill>
                  <a:srgbClr val="FF0000"/>
                </a:solidFill>
                <a:latin typeface="Microsoft YaHei"/>
                <a:cs typeface="Microsoft YaHei"/>
              </a:rPr>
              <a:t>对于第三行</a:t>
            </a:r>
            <a:r>
              <a:rPr dirty="0" sz="1800" spc="-2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20" b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z="1800" spc="5" b="1">
                <a:solidFill>
                  <a:srgbClr val="FF0000"/>
                </a:solidFill>
                <a:latin typeface="Microsoft YaHei"/>
                <a:cs typeface="Microsoft YaHei"/>
              </a:rPr>
              <a:t>有路径为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5,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原 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来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到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是没有弧的，现在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CA=5</a:t>
            </a:r>
            <a:r>
              <a:rPr dirty="0" sz="1800" spc="-1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AB=1</a:t>
            </a:r>
            <a:r>
              <a:rPr dirty="0" sz="1800" spc="-1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所以存在路径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spc="-6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，长度</a:t>
            </a:r>
            <a:r>
              <a:rPr dirty="0" sz="1800" spc="15" b="1">
                <a:solidFill>
                  <a:srgbClr val="FF0000"/>
                </a:solidFill>
                <a:latin typeface="Microsoft YaHei"/>
                <a:cs typeface="Microsoft YaHei"/>
              </a:rPr>
              <a:t>是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到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本有一条 弧是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现</a:t>
            </a:r>
            <a:r>
              <a:rPr dirty="0" sz="1800" spc="15" b="1">
                <a:solidFill>
                  <a:srgbClr val="FF0000"/>
                </a:solidFill>
                <a:latin typeface="Microsoft YaHei"/>
                <a:cs typeface="Microsoft YaHei"/>
              </a:rPr>
              <a:t>在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CA+AD=8&gt;2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所以 不修正</a:t>
            </a:r>
            <a:endParaRPr sz="1800">
              <a:latin typeface="Microsoft YaHei"/>
              <a:cs typeface="Microsoft YaHei"/>
            </a:endParaRPr>
          </a:p>
          <a:p>
            <a:pPr marL="2051050">
              <a:lnSpc>
                <a:spcPct val="100000"/>
              </a:lnSpc>
              <a:spcBef>
                <a:spcPts val="5"/>
              </a:spcBef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对于第四行，因</a:t>
            </a:r>
            <a:r>
              <a:rPr dirty="0" sz="1800" spc="15" b="1">
                <a:solidFill>
                  <a:srgbClr val="FF0000"/>
                </a:solidFill>
                <a:latin typeface="Microsoft YaHei"/>
                <a:cs typeface="Microsoft YaHei"/>
              </a:rPr>
              <a:t>为</a:t>
            </a:r>
            <a:r>
              <a:rPr dirty="0" sz="1800" spc="1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spc="-4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20" b="1">
                <a:solidFill>
                  <a:srgbClr val="FF0000"/>
                </a:solidFill>
                <a:latin typeface="Microsoft YaHei"/>
                <a:cs typeface="Microsoft YaHei"/>
              </a:rPr>
              <a:t>没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有</a:t>
            </a:r>
            <a:r>
              <a:rPr dirty="0" sz="1800" spc="20" b="1">
                <a:solidFill>
                  <a:srgbClr val="FF0000"/>
                </a:solidFill>
                <a:latin typeface="Microsoft YaHei"/>
                <a:cs typeface="Microsoft YaHei"/>
              </a:rPr>
              <a:t>路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径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70828" y="3824096"/>
            <a:ext cx="1866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所以也不需要改变 加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70828" y="4372813"/>
            <a:ext cx="3347085" cy="1958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FF0000"/>
                </a:solidFill>
                <a:latin typeface="Microsoft YaHei"/>
                <a:cs typeface="Microsoft YaHei"/>
              </a:rPr>
              <a:t>对于第一行</a:t>
            </a:r>
            <a:r>
              <a:rPr dirty="0" sz="1800" spc="3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2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spc="5" b="1">
                <a:solidFill>
                  <a:srgbClr val="FF0000"/>
                </a:solidFill>
                <a:latin typeface="Microsoft YaHei"/>
                <a:cs typeface="Microsoft YaHei"/>
              </a:rPr>
              <a:t>原来没有路</a:t>
            </a:r>
            <a:r>
              <a:rPr dirty="0" sz="1800" spc="15" b="1">
                <a:solidFill>
                  <a:srgbClr val="FF0000"/>
                </a:solidFill>
                <a:latin typeface="Microsoft YaHei"/>
                <a:cs typeface="Microsoft YaHei"/>
              </a:rPr>
              <a:t>径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， 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现在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dirty="0" sz="1800" spc="-1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BC</a:t>
            </a:r>
            <a:r>
              <a:rPr dirty="0" sz="1800" spc="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都通所以</a:t>
            </a:r>
            <a:r>
              <a:rPr dirty="0" sz="1800" spc="-35" b="1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路径 长度为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路径为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ABC</a:t>
            </a:r>
            <a:r>
              <a:rPr dirty="0" sz="1800" spc="-15" b="1">
                <a:solidFill>
                  <a:srgbClr val="FF0000"/>
                </a:solidFill>
                <a:latin typeface="Microsoft YaHei"/>
                <a:cs typeface="Microsoft YaHei"/>
              </a:rPr>
              <a:t>；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路</a:t>
            </a:r>
            <a:endParaRPr sz="1800">
              <a:latin typeface="Microsoft YaHei"/>
              <a:cs typeface="Microsoft YaHei"/>
            </a:endParaRPr>
          </a:p>
          <a:p>
            <a:pPr marL="12700" marR="338455">
              <a:lnSpc>
                <a:spcPct val="100000"/>
              </a:lnSpc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径长度</a:t>
            </a:r>
            <a:r>
              <a:rPr dirty="0" sz="1800" spc="15" b="1">
                <a:solidFill>
                  <a:srgbClr val="FF0000"/>
                </a:solidFill>
                <a:latin typeface="Microsoft YaHei"/>
                <a:cs typeface="Microsoft YaHei"/>
              </a:rPr>
              <a:t>是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BD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没有路径，所 以就不需改变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5" b="1">
                <a:solidFill>
                  <a:srgbClr val="FF0000"/>
                </a:solidFill>
                <a:latin typeface="Microsoft YaHei"/>
                <a:cs typeface="Microsoft YaHei"/>
              </a:rPr>
              <a:t>对于第二行不变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对于第三、四行采用上面同样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70828" y="6293611"/>
            <a:ext cx="2326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的方法，最终结果如左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739" y="6246672"/>
            <a:ext cx="5407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之后在</a:t>
            </a:r>
            <a:r>
              <a:rPr dirty="0" sz="1800" spc="-4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和</a:t>
            </a:r>
            <a:r>
              <a:rPr dirty="0" sz="1800" spc="50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直接加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（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从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）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条件如下：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739" y="6519468"/>
            <a:ext cx="6035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4400" algn="l"/>
              </a:tabLst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If(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D[</a:t>
            </a:r>
            <a:r>
              <a:rPr dirty="0" sz="1800" spc="-50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][u]+D[</a:t>
            </a:r>
            <a:r>
              <a:rPr dirty="0" sz="1800" spc="5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][</a:t>
            </a:r>
            <a:r>
              <a:rPr dirty="0" sz="1800" spc="50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])&lt;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D[</a:t>
            </a:r>
            <a:r>
              <a:rPr dirty="0" sz="1800" spc="-50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][</a:t>
            </a:r>
            <a:r>
              <a:rPr dirty="0" sz="1800" spc="50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z="1800" spc="15" b="1">
                <a:solidFill>
                  <a:srgbClr val="001F5F"/>
                </a:solidFill>
                <a:latin typeface="Arial"/>
                <a:cs typeface="Arial"/>
              </a:rPr>
              <a:t>]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)	</a:t>
            </a:r>
            <a:r>
              <a:rPr dirty="0" sz="1800" spc="-5" b="1">
                <a:solidFill>
                  <a:srgbClr val="FF0066"/>
                </a:solidFill>
                <a:latin typeface="Arial"/>
                <a:cs typeface="Arial"/>
              </a:rPr>
              <a:t>D[</a:t>
            </a:r>
            <a:r>
              <a:rPr dirty="0" sz="1800" spc="-50" b="1">
                <a:solidFill>
                  <a:srgbClr val="FF0066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][</a:t>
            </a:r>
            <a:r>
              <a:rPr dirty="0" sz="1800" spc="50" b="1">
                <a:solidFill>
                  <a:srgbClr val="FF0066"/>
                </a:solidFill>
                <a:latin typeface="Arial"/>
                <a:cs typeface="Arial"/>
              </a:rPr>
              <a:t>w</a:t>
            </a:r>
            <a:r>
              <a:rPr dirty="0" sz="1800" spc="-5" b="1">
                <a:solidFill>
                  <a:srgbClr val="FF0066"/>
                </a:solidFill>
                <a:latin typeface="Arial"/>
                <a:cs typeface="Arial"/>
              </a:rPr>
              <a:t>]=D[</a:t>
            </a:r>
            <a:r>
              <a:rPr dirty="0" sz="1800" spc="-45" b="1">
                <a:solidFill>
                  <a:srgbClr val="FF0066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][u]+D[</a:t>
            </a:r>
            <a:r>
              <a:rPr dirty="0" sz="1800" spc="5" b="1">
                <a:solidFill>
                  <a:srgbClr val="FF0066"/>
                </a:solidFill>
                <a:latin typeface="Arial"/>
                <a:cs typeface="Arial"/>
              </a:rPr>
              <a:t>u</a:t>
            </a: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][</a:t>
            </a:r>
            <a:r>
              <a:rPr dirty="0" sz="1800" spc="50" b="1">
                <a:solidFill>
                  <a:srgbClr val="FF0066"/>
                </a:solidFill>
                <a:latin typeface="Arial"/>
                <a:cs typeface="Arial"/>
              </a:rPr>
              <a:t>w</a:t>
            </a: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-35559" y="4176967"/>
          <a:ext cx="2731770" cy="201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/>
                <a:gridCol w="609600"/>
                <a:gridCol w="533400"/>
                <a:gridCol w="533400"/>
                <a:gridCol w="533400"/>
              </a:tblGrid>
              <a:tr h="348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2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830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805112" y="4511611"/>
          <a:ext cx="2862580" cy="167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412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3755897" y="4144136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路径矩阵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弗洛伊德举例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524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142875" y="0"/>
                </a:moveTo>
                <a:lnTo>
                  <a:pt x="104907" y="7113"/>
                </a:lnTo>
                <a:lnTo>
                  <a:pt x="70781" y="27192"/>
                </a:lnTo>
                <a:lnTo>
                  <a:pt x="41862" y="58340"/>
                </a:lnTo>
                <a:lnTo>
                  <a:pt x="19515" y="98664"/>
                </a:lnTo>
                <a:lnTo>
                  <a:pt x="5106" y="146270"/>
                </a:lnTo>
                <a:lnTo>
                  <a:pt x="0" y="199263"/>
                </a:lnTo>
                <a:lnTo>
                  <a:pt x="5106" y="252211"/>
                </a:lnTo>
                <a:lnTo>
                  <a:pt x="19515" y="299804"/>
                </a:lnTo>
                <a:lnTo>
                  <a:pt x="41862" y="340137"/>
                </a:lnTo>
                <a:lnTo>
                  <a:pt x="70781" y="371305"/>
                </a:lnTo>
                <a:lnTo>
                  <a:pt x="104907" y="391403"/>
                </a:lnTo>
                <a:lnTo>
                  <a:pt x="142875" y="398525"/>
                </a:lnTo>
                <a:lnTo>
                  <a:pt x="180842" y="391403"/>
                </a:lnTo>
                <a:lnTo>
                  <a:pt x="214968" y="371305"/>
                </a:lnTo>
                <a:lnTo>
                  <a:pt x="243887" y="340137"/>
                </a:lnTo>
                <a:lnTo>
                  <a:pt x="266234" y="299804"/>
                </a:lnTo>
                <a:lnTo>
                  <a:pt x="280643" y="252211"/>
                </a:lnTo>
                <a:lnTo>
                  <a:pt x="285750" y="199263"/>
                </a:lnTo>
                <a:lnTo>
                  <a:pt x="280643" y="146270"/>
                </a:lnTo>
                <a:lnTo>
                  <a:pt x="266234" y="98664"/>
                </a:lnTo>
                <a:lnTo>
                  <a:pt x="243887" y="58340"/>
                </a:lnTo>
                <a:lnTo>
                  <a:pt x="214968" y="27192"/>
                </a:lnTo>
                <a:lnTo>
                  <a:pt x="180842" y="7113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1524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3"/>
                </a:moveTo>
                <a:lnTo>
                  <a:pt x="5106" y="146270"/>
                </a:lnTo>
                <a:lnTo>
                  <a:pt x="19515" y="98664"/>
                </a:lnTo>
                <a:lnTo>
                  <a:pt x="41862" y="58340"/>
                </a:lnTo>
                <a:lnTo>
                  <a:pt x="70781" y="27192"/>
                </a:lnTo>
                <a:lnTo>
                  <a:pt x="104907" y="7113"/>
                </a:lnTo>
                <a:lnTo>
                  <a:pt x="142875" y="0"/>
                </a:lnTo>
                <a:lnTo>
                  <a:pt x="180842" y="7113"/>
                </a:lnTo>
                <a:lnTo>
                  <a:pt x="214968" y="27192"/>
                </a:lnTo>
                <a:lnTo>
                  <a:pt x="243887" y="58340"/>
                </a:lnTo>
                <a:lnTo>
                  <a:pt x="266234" y="98664"/>
                </a:lnTo>
                <a:lnTo>
                  <a:pt x="280643" y="146270"/>
                </a:lnTo>
                <a:lnTo>
                  <a:pt x="285750" y="199263"/>
                </a:lnTo>
                <a:lnTo>
                  <a:pt x="280643" y="252211"/>
                </a:lnTo>
                <a:lnTo>
                  <a:pt x="266234" y="299804"/>
                </a:lnTo>
                <a:lnTo>
                  <a:pt x="243887" y="340137"/>
                </a:lnTo>
                <a:lnTo>
                  <a:pt x="214968" y="371305"/>
                </a:lnTo>
                <a:lnTo>
                  <a:pt x="180842" y="391403"/>
                </a:lnTo>
                <a:lnTo>
                  <a:pt x="142875" y="398525"/>
                </a:lnTo>
                <a:lnTo>
                  <a:pt x="104907" y="391403"/>
                </a:lnTo>
                <a:lnTo>
                  <a:pt x="70781" y="371305"/>
                </a:lnTo>
                <a:lnTo>
                  <a:pt x="41862" y="340137"/>
                </a:lnTo>
                <a:lnTo>
                  <a:pt x="19515" y="299804"/>
                </a:lnTo>
                <a:lnTo>
                  <a:pt x="5106" y="252211"/>
                </a:lnTo>
                <a:lnTo>
                  <a:pt x="0" y="199263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6096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142875" y="0"/>
                </a:moveTo>
                <a:lnTo>
                  <a:pt x="104894" y="7113"/>
                </a:lnTo>
                <a:lnTo>
                  <a:pt x="70764" y="27192"/>
                </a:lnTo>
                <a:lnTo>
                  <a:pt x="41848" y="58340"/>
                </a:lnTo>
                <a:lnTo>
                  <a:pt x="19507" y="98664"/>
                </a:lnTo>
                <a:lnTo>
                  <a:pt x="5103" y="146270"/>
                </a:lnTo>
                <a:lnTo>
                  <a:pt x="0" y="199262"/>
                </a:lnTo>
                <a:lnTo>
                  <a:pt x="5103" y="252211"/>
                </a:lnTo>
                <a:lnTo>
                  <a:pt x="19507" y="299804"/>
                </a:lnTo>
                <a:lnTo>
                  <a:pt x="41848" y="340137"/>
                </a:lnTo>
                <a:lnTo>
                  <a:pt x="70764" y="371305"/>
                </a:lnTo>
                <a:lnTo>
                  <a:pt x="104894" y="391403"/>
                </a:lnTo>
                <a:lnTo>
                  <a:pt x="142875" y="398525"/>
                </a:lnTo>
                <a:lnTo>
                  <a:pt x="180855" y="391403"/>
                </a:lnTo>
                <a:lnTo>
                  <a:pt x="214985" y="371305"/>
                </a:lnTo>
                <a:lnTo>
                  <a:pt x="243901" y="340137"/>
                </a:lnTo>
                <a:lnTo>
                  <a:pt x="266242" y="299804"/>
                </a:lnTo>
                <a:lnTo>
                  <a:pt x="280646" y="252211"/>
                </a:lnTo>
                <a:lnTo>
                  <a:pt x="285750" y="199262"/>
                </a:lnTo>
                <a:lnTo>
                  <a:pt x="280646" y="146270"/>
                </a:lnTo>
                <a:lnTo>
                  <a:pt x="266242" y="98664"/>
                </a:lnTo>
                <a:lnTo>
                  <a:pt x="243901" y="58340"/>
                </a:lnTo>
                <a:lnTo>
                  <a:pt x="214985" y="27192"/>
                </a:lnTo>
                <a:lnTo>
                  <a:pt x="180855" y="7113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6096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3" y="146270"/>
                </a:lnTo>
                <a:lnTo>
                  <a:pt x="19507" y="98664"/>
                </a:lnTo>
                <a:lnTo>
                  <a:pt x="41848" y="58340"/>
                </a:lnTo>
                <a:lnTo>
                  <a:pt x="70764" y="27192"/>
                </a:lnTo>
                <a:lnTo>
                  <a:pt x="104894" y="7113"/>
                </a:lnTo>
                <a:lnTo>
                  <a:pt x="142875" y="0"/>
                </a:lnTo>
                <a:lnTo>
                  <a:pt x="180855" y="7113"/>
                </a:lnTo>
                <a:lnTo>
                  <a:pt x="214985" y="27192"/>
                </a:lnTo>
                <a:lnTo>
                  <a:pt x="243901" y="58340"/>
                </a:lnTo>
                <a:lnTo>
                  <a:pt x="266242" y="98664"/>
                </a:lnTo>
                <a:lnTo>
                  <a:pt x="280646" y="146270"/>
                </a:lnTo>
                <a:lnTo>
                  <a:pt x="285750" y="199262"/>
                </a:lnTo>
                <a:lnTo>
                  <a:pt x="280646" y="252211"/>
                </a:lnTo>
                <a:lnTo>
                  <a:pt x="266242" y="299804"/>
                </a:lnTo>
                <a:lnTo>
                  <a:pt x="243901" y="340137"/>
                </a:lnTo>
                <a:lnTo>
                  <a:pt x="214985" y="371305"/>
                </a:lnTo>
                <a:lnTo>
                  <a:pt x="180855" y="391403"/>
                </a:lnTo>
                <a:lnTo>
                  <a:pt x="142875" y="398525"/>
                </a:lnTo>
                <a:lnTo>
                  <a:pt x="104894" y="391403"/>
                </a:lnTo>
                <a:lnTo>
                  <a:pt x="70764" y="371305"/>
                </a:lnTo>
                <a:lnTo>
                  <a:pt x="41848" y="340137"/>
                </a:lnTo>
                <a:lnTo>
                  <a:pt x="19507" y="299804"/>
                </a:lnTo>
                <a:lnTo>
                  <a:pt x="5103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2450" y="65303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10668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142875" y="0"/>
                </a:moveTo>
                <a:lnTo>
                  <a:pt x="104907" y="7113"/>
                </a:lnTo>
                <a:lnTo>
                  <a:pt x="70781" y="27192"/>
                </a:lnTo>
                <a:lnTo>
                  <a:pt x="41862" y="58340"/>
                </a:lnTo>
                <a:lnTo>
                  <a:pt x="19515" y="98664"/>
                </a:lnTo>
                <a:lnTo>
                  <a:pt x="5106" y="146270"/>
                </a:lnTo>
                <a:lnTo>
                  <a:pt x="0" y="199262"/>
                </a:lnTo>
                <a:lnTo>
                  <a:pt x="5106" y="252211"/>
                </a:lnTo>
                <a:lnTo>
                  <a:pt x="19515" y="299804"/>
                </a:lnTo>
                <a:lnTo>
                  <a:pt x="41862" y="340137"/>
                </a:lnTo>
                <a:lnTo>
                  <a:pt x="70781" y="371305"/>
                </a:lnTo>
                <a:lnTo>
                  <a:pt x="104907" y="391403"/>
                </a:lnTo>
                <a:lnTo>
                  <a:pt x="142875" y="398525"/>
                </a:lnTo>
                <a:lnTo>
                  <a:pt x="180842" y="391403"/>
                </a:lnTo>
                <a:lnTo>
                  <a:pt x="214968" y="371305"/>
                </a:lnTo>
                <a:lnTo>
                  <a:pt x="243887" y="340137"/>
                </a:lnTo>
                <a:lnTo>
                  <a:pt x="266234" y="299804"/>
                </a:lnTo>
                <a:lnTo>
                  <a:pt x="280643" y="252211"/>
                </a:lnTo>
                <a:lnTo>
                  <a:pt x="285750" y="199262"/>
                </a:lnTo>
                <a:lnTo>
                  <a:pt x="280643" y="146270"/>
                </a:lnTo>
                <a:lnTo>
                  <a:pt x="266234" y="98664"/>
                </a:lnTo>
                <a:lnTo>
                  <a:pt x="243887" y="58340"/>
                </a:lnTo>
                <a:lnTo>
                  <a:pt x="214968" y="27192"/>
                </a:lnTo>
                <a:lnTo>
                  <a:pt x="180842" y="7113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95400" y="10668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6" y="146270"/>
                </a:lnTo>
                <a:lnTo>
                  <a:pt x="19515" y="98664"/>
                </a:lnTo>
                <a:lnTo>
                  <a:pt x="41862" y="58340"/>
                </a:lnTo>
                <a:lnTo>
                  <a:pt x="70781" y="27192"/>
                </a:lnTo>
                <a:lnTo>
                  <a:pt x="104907" y="7113"/>
                </a:lnTo>
                <a:lnTo>
                  <a:pt x="142875" y="0"/>
                </a:lnTo>
                <a:lnTo>
                  <a:pt x="180842" y="7113"/>
                </a:lnTo>
                <a:lnTo>
                  <a:pt x="214968" y="27192"/>
                </a:lnTo>
                <a:lnTo>
                  <a:pt x="243887" y="58340"/>
                </a:lnTo>
                <a:lnTo>
                  <a:pt x="266234" y="98664"/>
                </a:lnTo>
                <a:lnTo>
                  <a:pt x="280643" y="146270"/>
                </a:lnTo>
                <a:lnTo>
                  <a:pt x="285750" y="199262"/>
                </a:lnTo>
                <a:lnTo>
                  <a:pt x="280643" y="252211"/>
                </a:lnTo>
                <a:lnTo>
                  <a:pt x="266234" y="299804"/>
                </a:lnTo>
                <a:lnTo>
                  <a:pt x="243887" y="340137"/>
                </a:lnTo>
                <a:lnTo>
                  <a:pt x="214968" y="371305"/>
                </a:lnTo>
                <a:lnTo>
                  <a:pt x="180842" y="391403"/>
                </a:lnTo>
                <a:lnTo>
                  <a:pt x="142875" y="398525"/>
                </a:lnTo>
                <a:lnTo>
                  <a:pt x="104907" y="391403"/>
                </a:lnTo>
                <a:lnTo>
                  <a:pt x="70781" y="371305"/>
                </a:lnTo>
                <a:lnTo>
                  <a:pt x="41862" y="340137"/>
                </a:lnTo>
                <a:lnTo>
                  <a:pt x="19515" y="299804"/>
                </a:lnTo>
                <a:lnTo>
                  <a:pt x="5106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0" y="6096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142875" y="0"/>
                </a:moveTo>
                <a:lnTo>
                  <a:pt x="104907" y="7113"/>
                </a:lnTo>
                <a:lnTo>
                  <a:pt x="70781" y="27192"/>
                </a:lnTo>
                <a:lnTo>
                  <a:pt x="41862" y="58340"/>
                </a:lnTo>
                <a:lnTo>
                  <a:pt x="19515" y="98664"/>
                </a:lnTo>
                <a:lnTo>
                  <a:pt x="5106" y="146270"/>
                </a:lnTo>
                <a:lnTo>
                  <a:pt x="0" y="199262"/>
                </a:lnTo>
                <a:lnTo>
                  <a:pt x="5106" y="252211"/>
                </a:lnTo>
                <a:lnTo>
                  <a:pt x="19515" y="299804"/>
                </a:lnTo>
                <a:lnTo>
                  <a:pt x="41862" y="340137"/>
                </a:lnTo>
                <a:lnTo>
                  <a:pt x="70781" y="371305"/>
                </a:lnTo>
                <a:lnTo>
                  <a:pt x="104907" y="391403"/>
                </a:lnTo>
                <a:lnTo>
                  <a:pt x="142875" y="398525"/>
                </a:lnTo>
                <a:lnTo>
                  <a:pt x="180842" y="391403"/>
                </a:lnTo>
                <a:lnTo>
                  <a:pt x="214968" y="371305"/>
                </a:lnTo>
                <a:lnTo>
                  <a:pt x="243887" y="340137"/>
                </a:lnTo>
                <a:lnTo>
                  <a:pt x="266234" y="299804"/>
                </a:lnTo>
                <a:lnTo>
                  <a:pt x="280643" y="252211"/>
                </a:lnTo>
                <a:lnTo>
                  <a:pt x="285750" y="199262"/>
                </a:lnTo>
                <a:lnTo>
                  <a:pt x="280643" y="146270"/>
                </a:lnTo>
                <a:lnTo>
                  <a:pt x="266234" y="98664"/>
                </a:lnTo>
                <a:lnTo>
                  <a:pt x="243887" y="58340"/>
                </a:lnTo>
                <a:lnTo>
                  <a:pt x="214968" y="27192"/>
                </a:lnTo>
                <a:lnTo>
                  <a:pt x="180842" y="7113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0" y="609600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80">
                <a:moveTo>
                  <a:pt x="0" y="199262"/>
                </a:moveTo>
                <a:lnTo>
                  <a:pt x="5106" y="146270"/>
                </a:lnTo>
                <a:lnTo>
                  <a:pt x="19515" y="98664"/>
                </a:lnTo>
                <a:lnTo>
                  <a:pt x="41862" y="58340"/>
                </a:lnTo>
                <a:lnTo>
                  <a:pt x="70781" y="27192"/>
                </a:lnTo>
                <a:lnTo>
                  <a:pt x="104907" y="7113"/>
                </a:lnTo>
                <a:lnTo>
                  <a:pt x="142875" y="0"/>
                </a:lnTo>
                <a:lnTo>
                  <a:pt x="180842" y="7113"/>
                </a:lnTo>
                <a:lnTo>
                  <a:pt x="214968" y="27192"/>
                </a:lnTo>
                <a:lnTo>
                  <a:pt x="243887" y="58340"/>
                </a:lnTo>
                <a:lnTo>
                  <a:pt x="266234" y="98664"/>
                </a:lnTo>
                <a:lnTo>
                  <a:pt x="280643" y="146270"/>
                </a:lnTo>
                <a:lnTo>
                  <a:pt x="285750" y="199262"/>
                </a:lnTo>
                <a:lnTo>
                  <a:pt x="280643" y="252211"/>
                </a:lnTo>
                <a:lnTo>
                  <a:pt x="266234" y="299804"/>
                </a:lnTo>
                <a:lnTo>
                  <a:pt x="243887" y="340137"/>
                </a:lnTo>
                <a:lnTo>
                  <a:pt x="214968" y="371305"/>
                </a:lnTo>
                <a:lnTo>
                  <a:pt x="180842" y="391403"/>
                </a:lnTo>
                <a:lnTo>
                  <a:pt x="142875" y="398525"/>
                </a:lnTo>
                <a:lnTo>
                  <a:pt x="104907" y="391403"/>
                </a:lnTo>
                <a:lnTo>
                  <a:pt x="70781" y="371305"/>
                </a:lnTo>
                <a:lnTo>
                  <a:pt x="41862" y="340137"/>
                </a:lnTo>
                <a:lnTo>
                  <a:pt x="19515" y="299804"/>
                </a:lnTo>
                <a:lnTo>
                  <a:pt x="5106" y="252211"/>
                </a:lnTo>
                <a:lnTo>
                  <a:pt x="0" y="199262"/>
                </a:lnTo>
                <a:close/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29001" y="65303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9477" y="102946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9275" y="347979"/>
            <a:ext cx="748030" cy="325755"/>
          </a:xfrm>
          <a:custGeom>
            <a:avLst/>
            <a:gdLst/>
            <a:ahLst/>
            <a:cxnLst/>
            <a:rect l="l" t="t" r="r" b="b"/>
            <a:pathLst>
              <a:path w="748030" h="325755">
                <a:moveTo>
                  <a:pt x="55308" y="255524"/>
                </a:moveTo>
                <a:lnTo>
                  <a:pt x="0" y="320421"/>
                </a:lnTo>
                <a:lnTo>
                  <a:pt x="85026" y="325755"/>
                </a:lnTo>
                <a:lnTo>
                  <a:pt x="74117" y="299974"/>
                </a:lnTo>
                <a:lnTo>
                  <a:pt x="60325" y="299974"/>
                </a:lnTo>
                <a:lnTo>
                  <a:pt x="56616" y="291211"/>
                </a:lnTo>
                <a:lnTo>
                  <a:pt x="68313" y="286257"/>
                </a:lnTo>
                <a:lnTo>
                  <a:pt x="55308" y="255524"/>
                </a:lnTo>
                <a:close/>
              </a:path>
              <a:path w="748030" h="325755">
                <a:moveTo>
                  <a:pt x="68313" y="286257"/>
                </a:moveTo>
                <a:lnTo>
                  <a:pt x="56616" y="291211"/>
                </a:lnTo>
                <a:lnTo>
                  <a:pt x="60325" y="299974"/>
                </a:lnTo>
                <a:lnTo>
                  <a:pt x="72022" y="295022"/>
                </a:lnTo>
                <a:lnTo>
                  <a:pt x="68313" y="286257"/>
                </a:lnTo>
                <a:close/>
              </a:path>
              <a:path w="748030" h="325755">
                <a:moveTo>
                  <a:pt x="72022" y="295022"/>
                </a:moveTo>
                <a:lnTo>
                  <a:pt x="60325" y="299974"/>
                </a:lnTo>
                <a:lnTo>
                  <a:pt x="74117" y="299974"/>
                </a:lnTo>
                <a:lnTo>
                  <a:pt x="72022" y="295022"/>
                </a:lnTo>
                <a:close/>
              </a:path>
              <a:path w="748030" h="325755">
                <a:moveTo>
                  <a:pt x="744219" y="0"/>
                </a:moveTo>
                <a:lnTo>
                  <a:pt x="68313" y="286257"/>
                </a:lnTo>
                <a:lnTo>
                  <a:pt x="72022" y="295022"/>
                </a:lnTo>
                <a:lnTo>
                  <a:pt x="748030" y="8890"/>
                </a:lnTo>
                <a:lnTo>
                  <a:pt x="74421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2723" y="259207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79499" y="347979"/>
            <a:ext cx="843280" cy="329565"/>
          </a:xfrm>
          <a:custGeom>
            <a:avLst/>
            <a:gdLst/>
            <a:ahLst/>
            <a:cxnLst/>
            <a:rect l="l" t="t" r="r" b="b"/>
            <a:pathLst>
              <a:path w="843280" h="329565">
                <a:moveTo>
                  <a:pt x="770029" y="298042"/>
                </a:moveTo>
                <a:lnTo>
                  <a:pt x="758317" y="329184"/>
                </a:lnTo>
                <a:lnTo>
                  <a:pt x="843026" y="320421"/>
                </a:lnTo>
                <a:lnTo>
                  <a:pt x="826429" y="302514"/>
                </a:lnTo>
                <a:lnTo>
                  <a:pt x="781938" y="302514"/>
                </a:lnTo>
                <a:lnTo>
                  <a:pt x="770029" y="298042"/>
                </a:lnTo>
                <a:close/>
              </a:path>
              <a:path w="843280" h="329565">
                <a:moveTo>
                  <a:pt x="773368" y="289165"/>
                </a:moveTo>
                <a:lnTo>
                  <a:pt x="770029" y="298042"/>
                </a:lnTo>
                <a:lnTo>
                  <a:pt x="781938" y="302514"/>
                </a:lnTo>
                <a:lnTo>
                  <a:pt x="785240" y="293624"/>
                </a:lnTo>
                <a:lnTo>
                  <a:pt x="773368" y="289165"/>
                </a:lnTo>
                <a:close/>
              </a:path>
              <a:path w="843280" h="329565">
                <a:moveTo>
                  <a:pt x="785113" y="257937"/>
                </a:moveTo>
                <a:lnTo>
                  <a:pt x="773368" y="289165"/>
                </a:lnTo>
                <a:lnTo>
                  <a:pt x="785240" y="293624"/>
                </a:lnTo>
                <a:lnTo>
                  <a:pt x="781938" y="302514"/>
                </a:lnTo>
                <a:lnTo>
                  <a:pt x="826429" y="302514"/>
                </a:lnTo>
                <a:lnTo>
                  <a:pt x="785113" y="257937"/>
                </a:lnTo>
                <a:close/>
              </a:path>
              <a:path w="843280" h="329565">
                <a:moveTo>
                  <a:pt x="3301" y="0"/>
                </a:moveTo>
                <a:lnTo>
                  <a:pt x="0" y="8890"/>
                </a:lnTo>
                <a:lnTo>
                  <a:pt x="770029" y="298042"/>
                </a:lnTo>
                <a:lnTo>
                  <a:pt x="773368" y="289165"/>
                </a:lnTo>
                <a:lnTo>
                  <a:pt x="330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7408" y="944880"/>
            <a:ext cx="748030" cy="327660"/>
          </a:xfrm>
          <a:custGeom>
            <a:avLst/>
            <a:gdLst/>
            <a:ahLst/>
            <a:cxnLst/>
            <a:rect l="l" t="t" r="r" b="b"/>
            <a:pathLst>
              <a:path w="748030" h="327659">
                <a:moveTo>
                  <a:pt x="675993" y="296520"/>
                </a:moveTo>
                <a:lnTo>
                  <a:pt x="662952" y="327152"/>
                </a:lnTo>
                <a:lnTo>
                  <a:pt x="747991" y="321945"/>
                </a:lnTo>
                <a:lnTo>
                  <a:pt x="730601" y="301498"/>
                </a:lnTo>
                <a:lnTo>
                  <a:pt x="687692" y="301498"/>
                </a:lnTo>
                <a:lnTo>
                  <a:pt x="675993" y="296520"/>
                </a:lnTo>
                <a:close/>
              </a:path>
              <a:path w="748030" h="327659">
                <a:moveTo>
                  <a:pt x="679725" y="287754"/>
                </a:moveTo>
                <a:lnTo>
                  <a:pt x="675993" y="296520"/>
                </a:lnTo>
                <a:lnTo>
                  <a:pt x="687692" y="301498"/>
                </a:lnTo>
                <a:lnTo>
                  <a:pt x="691426" y="292735"/>
                </a:lnTo>
                <a:lnTo>
                  <a:pt x="679725" y="287754"/>
                </a:lnTo>
                <a:close/>
              </a:path>
              <a:path w="748030" h="327659">
                <a:moveTo>
                  <a:pt x="692797" y="257048"/>
                </a:moveTo>
                <a:lnTo>
                  <a:pt x="679725" y="287754"/>
                </a:lnTo>
                <a:lnTo>
                  <a:pt x="691426" y="292735"/>
                </a:lnTo>
                <a:lnTo>
                  <a:pt x="687692" y="301498"/>
                </a:lnTo>
                <a:lnTo>
                  <a:pt x="730601" y="301498"/>
                </a:lnTo>
                <a:lnTo>
                  <a:pt x="692797" y="257048"/>
                </a:lnTo>
                <a:close/>
              </a:path>
              <a:path w="748030" h="327659">
                <a:moveTo>
                  <a:pt x="3733" y="0"/>
                </a:moveTo>
                <a:lnTo>
                  <a:pt x="0" y="8890"/>
                </a:lnTo>
                <a:lnTo>
                  <a:pt x="675993" y="296520"/>
                </a:lnTo>
                <a:lnTo>
                  <a:pt x="679725" y="287754"/>
                </a:lnTo>
                <a:lnTo>
                  <a:pt x="373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12723" y="102946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79499" y="940561"/>
            <a:ext cx="843280" cy="330835"/>
          </a:xfrm>
          <a:custGeom>
            <a:avLst/>
            <a:gdLst/>
            <a:ahLst/>
            <a:cxnLst/>
            <a:rect l="l" t="t" r="r" b="b"/>
            <a:pathLst>
              <a:path w="843280" h="330834">
                <a:moveTo>
                  <a:pt x="770067" y="31150"/>
                </a:moveTo>
                <a:lnTo>
                  <a:pt x="0" y="321817"/>
                </a:lnTo>
                <a:lnTo>
                  <a:pt x="3301" y="330708"/>
                </a:lnTo>
                <a:lnTo>
                  <a:pt x="773456" y="40133"/>
                </a:lnTo>
                <a:lnTo>
                  <a:pt x="770067" y="31150"/>
                </a:lnTo>
                <a:close/>
              </a:path>
              <a:path w="843280" h="330834">
                <a:moveTo>
                  <a:pt x="826499" y="26670"/>
                </a:moveTo>
                <a:lnTo>
                  <a:pt x="781938" y="26670"/>
                </a:lnTo>
                <a:lnTo>
                  <a:pt x="785240" y="35687"/>
                </a:lnTo>
                <a:lnTo>
                  <a:pt x="773456" y="40133"/>
                </a:lnTo>
                <a:lnTo>
                  <a:pt x="785240" y="71374"/>
                </a:lnTo>
                <a:lnTo>
                  <a:pt x="826499" y="26670"/>
                </a:lnTo>
                <a:close/>
              </a:path>
              <a:path w="843280" h="330834">
                <a:moveTo>
                  <a:pt x="781938" y="26670"/>
                </a:moveTo>
                <a:lnTo>
                  <a:pt x="770067" y="31150"/>
                </a:lnTo>
                <a:lnTo>
                  <a:pt x="773456" y="40133"/>
                </a:lnTo>
                <a:lnTo>
                  <a:pt x="785240" y="35687"/>
                </a:lnTo>
                <a:lnTo>
                  <a:pt x="781938" y="26670"/>
                </a:lnTo>
                <a:close/>
              </a:path>
              <a:path w="843280" h="330834">
                <a:moveTo>
                  <a:pt x="758317" y="0"/>
                </a:moveTo>
                <a:lnTo>
                  <a:pt x="770067" y="31150"/>
                </a:lnTo>
                <a:lnTo>
                  <a:pt x="781938" y="26670"/>
                </a:lnTo>
                <a:lnTo>
                  <a:pt x="826499" y="26670"/>
                </a:lnTo>
                <a:lnTo>
                  <a:pt x="843026" y="8762"/>
                </a:lnTo>
                <a:lnTo>
                  <a:pt x="75831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00175" y="550926"/>
            <a:ext cx="76200" cy="516255"/>
          </a:xfrm>
          <a:custGeom>
            <a:avLst/>
            <a:gdLst/>
            <a:ahLst/>
            <a:cxnLst/>
            <a:rect l="l" t="t" r="r" b="b"/>
            <a:pathLst>
              <a:path w="76200" h="516255">
                <a:moveTo>
                  <a:pt x="42925" y="63500"/>
                </a:moveTo>
                <a:lnTo>
                  <a:pt x="33400" y="63500"/>
                </a:lnTo>
                <a:lnTo>
                  <a:pt x="33274" y="515874"/>
                </a:lnTo>
                <a:lnTo>
                  <a:pt x="42799" y="515874"/>
                </a:lnTo>
                <a:lnTo>
                  <a:pt x="42925" y="63500"/>
                </a:lnTo>
                <a:close/>
              </a:path>
              <a:path w="76200" h="516255">
                <a:moveTo>
                  <a:pt x="38100" y="0"/>
                </a:moveTo>
                <a:lnTo>
                  <a:pt x="0" y="76200"/>
                </a:lnTo>
                <a:lnTo>
                  <a:pt x="33397" y="76200"/>
                </a:lnTo>
                <a:lnTo>
                  <a:pt x="33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16255">
                <a:moveTo>
                  <a:pt x="69850" y="63500"/>
                </a:moveTo>
                <a:lnTo>
                  <a:pt x="42925" y="63500"/>
                </a:lnTo>
                <a:lnTo>
                  <a:pt x="4292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249476" y="758698"/>
            <a:ext cx="284480" cy="65151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305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0550" y="771525"/>
            <a:ext cx="1790700" cy="76200"/>
          </a:xfrm>
          <a:custGeom>
            <a:avLst/>
            <a:gdLst/>
            <a:ahLst/>
            <a:cxnLst/>
            <a:rect l="l" t="t" r="r" b="b"/>
            <a:pathLst>
              <a:path w="17907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925"/>
                </a:lnTo>
                <a:lnTo>
                  <a:pt x="63500" y="42925"/>
                </a:lnTo>
                <a:lnTo>
                  <a:pt x="63500" y="33400"/>
                </a:lnTo>
                <a:lnTo>
                  <a:pt x="76200" y="33400"/>
                </a:lnTo>
                <a:lnTo>
                  <a:pt x="76200" y="0"/>
                </a:lnTo>
                <a:close/>
              </a:path>
              <a:path w="1790700" h="76200">
                <a:moveTo>
                  <a:pt x="76200" y="33400"/>
                </a:moveTo>
                <a:lnTo>
                  <a:pt x="63500" y="33400"/>
                </a:lnTo>
                <a:lnTo>
                  <a:pt x="63500" y="42925"/>
                </a:lnTo>
                <a:lnTo>
                  <a:pt x="76200" y="42925"/>
                </a:lnTo>
                <a:lnTo>
                  <a:pt x="76200" y="33400"/>
                </a:lnTo>
                <a:close/>
              </a:path>
              <a:path w="1790700" h="76200">
                <a:moveTo>
                  <a:pt x="76200" y="42925"/>
                </a:moveTo>
                <a:lnTo>
                  <a:pt x="63500" y="42925"/>
                </a:lnTo>
                <a:lnTo>
                  <a:pt x="76200" y="42925"/>
                </a:lnTo>
                <a:close/>
              </a:path>
              <a:path w="1790700" h="76200">
                <a:moveTo>
                  <a:pt x="1790700" y="33274"/>
                </a:moveTo>
                <a:lnTo>
                  <a:pt x="76200" y="33400"/>
                </a:lnTo>
                <a:lnTo>
                  <a:pt x="76200" y="42925"/>
                </a:lnTo>
                <a:lnTo>
                  <a:pt x="1790700" y="42799"/>
                </a:lnTo>
                <a:lnTo>
                  <a:pt x="1790700" y="3327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46072" y="141605"/>
            <a:ext cx="726440" cy="6826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85470" algn="l"/>
              </a:tabLst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baseline="1543" sz="2700" spc="-7" b="1">
                <a:solidFill>
                  <a:srgbClr val="333333"/>
                </a:solidFill>
                <a:latin typeface="Arial"/>
                <a:cs typeface="Arial"/>
              </a:rPr>
              <a:t>3</a:t>
            </a:r>
            <a:endParaRPr baseline="1543" sz="27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25"/>
              </a:spcBef>
            </a:pP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70828" y="1628902"/>
            <a:ext cx="3170555" cy="469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加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endParaRPr sz="1800">
              <a:latin typeface="Microsoft YaHei"/>
              <a:cs typeface="Microsoft YaHe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5" b="1">
                <a:solidFill>
                  <a:srgbClr val="FF0000"/>
                </a:solidFill>
                <a:latin typeface="Microsoft YaHei"/>
                <a:cs typeface="Microsoft YaHei"/>
              </a:rPr>
              <a:t>第一行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：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AC=2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CB=6</a:t>
            </a:r>
            <a:r>
              <a:rPr dirty="0" sz="1800" spc="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0000"/>
                </a:solidFill>
                <a:latin typeface="Microsoft YaHei"/>
                <a:cs typeface="Microsoft YaHei"/>
              </a:rPr>
              <a:t>和大于 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AB=1</a:t>
            </a:r>
            <a:r>
              <a:rPr dirty="0" sz="1800" spc="-1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所以不修</a:t>
            </a:r>
            <a:r>
              <a:rPr dirty="0" sz="1800" spc="25" b="1">
                <a:solidFill>
                  <a:srgbClr val="FF0000"/>
                </a:solidFill>
                <a:latin typeface="Microsoft YaHei"/>
                <a:cs typeface="Microsoft YaHei"/>
              </a:rPr>
              <a:t>正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。 </a:t>
            </a:r>
            <a:r>
              <a:rPr dirty="0" sz="1800" spc="-6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C=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z="1800" spc="1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=2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大于目</a:t>
            </a:r>
            <a:r>
              <a:rPr dirty="0" sz="1800" spc="20" b="1">
                <a:solidFill>
                  <a:srgbClr val="FF0000"/>
                </a:solidFill>
                <a:latin typeface="Microsoft YaHei"/>
                <a:cs typeface="Microsoft YaHei"/>
              </a:rPr>
              <a:t>前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=3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， 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也需不要修正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第二行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：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BC=1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CA=5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所以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0" b="1">
                <a:solidFill>
                  <a:srgbClr val="FF0000"/>
                </a:solidFill>
                <a:latin typeface="Arial"/>
                <a:cs typeface="Arial"/>
              </a:rPr>
              <a:t>BA=6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路径</a:t>
            </a:r>
            <a:r>
              <a:rPr dirty="0" sz="1800" spc="15" b="1">
                <a:solidFill>
                  <a:srgbClr val="FF0000"/>
                </a:solidFill>
                <a:latin typeface="Microsoft YaHei"/>
                <a:cs typeface="Microsoft YaHei"/>
              </a:rPr>
              <a:t>为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BCA</a:t>
            </a:r>
            <a:endParaRPr sz="1800">
              <a:latin typeface="Arial"/>
              <a:cs typeface="Arial"/>
            </a:endParaRPr>
          </a:p>
          <a:p>
            <a:pPr marL="12700" marR="32384" indent="1016635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=1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=2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，所以 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BD=3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路径</a:t>
            </a:r>
            <a:r>
              <a:rPr dirty="0" sz="1800" spc="15" b="1">
                <a:solidFill>
                  <a:srgbClr val="FF0000"/>
                </a:solidFill>
                <a:latin typeface="Microsoft YaHei"/>
                <a:cs typeface="Microsoft YaHei"/>
              </a:rPr>
              <a:t>为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BCD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第三行：不考虑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dirty="0" sz="1800" spc="5" b="1">
                <a:solidFill>
                  <a:srgbClr val="FF0000"/>
                </a:solidFill>
                <a:latin typeface="Microsoft YaHei"/>
                <a:cs typeface="Microsoft YaHei"/>
              </a:rPr>
              <a:t>第四行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：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DC=5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CA=5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5" b="1">
                <a:solidFill>
                  <a:srgbClr val="FF0000"/>
                </a:solidFill>
                <a:latin typeface="Microsoft YaHei"/>
                <a:cs typeface="Microsoft YaHei"/>
              </a:rPr>
              <a:t>所以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DA=10</a:t>
            </a:r>
            <a:r>
              <a:rPr dirty="0" sz="1800" spc="-10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路径</a:t>
            </a:r>
            <a:r>
              <a:rPr dirty="0" sz="1800" spc="15" b="1">
                <a:solidFill>
                  <a:srgbClr val="FF0000"/>
                </a:solidFill>
                <a:latin typeface="Microsoft YaHei"/>
                <a:cs typeface="Microsoft YaHei"/>
              </a:rPr>
              <a:t>为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DCA</a:t>
            </a:r>
            <a:endParaRPr sz="1800">
              <a:latin typeface="Arial"/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DC=5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B=6&gt;DB=4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endParaRPr sz="1800">
              <a:latin typeface="Microsoft YaHei"/>
              <a:cs typeface="Microsoft YaHei"/>
            </a:endParaRPr>
          </a:p>
          <a:p>
            <a:pPr marL="12700" marR="1998980">
              <a:lnSpc>
                <a:spcPct val="100000"/>
              </a:lnSpc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所以不修正 加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dirty="0" sz="1800" spc="5" b="1">
                <a:solidFill>
                  <a:srgbClr val="FF0000"/>
                </a:solidFill>
                <a:latin typeface="Microsoft YaHei"/>
                <a:cs typeface="Microsoft YaHei"/>
              </a:rPr>
              <a:t>如左，略方法同上，公式都采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ts val="2110"/>
              </a:lnSpc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用最下面的。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39" y="6246672"/>
            <a:ext cx="6035675" cy="572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之后在</a:t>
            </a:r>
            <a:r>
              <a:rPr dirty="0" sz="1800" spc="-4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和</a:t>
            </a:r>
            <a:r>
              <a:rPr dirty="0" sz="1800" spc="50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直接加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（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从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spc="-5" b="1">
                <a:solidFill>
                  <a:srgbClr val="FF0000"/>
                </a:solidFill>
                <a:latin typeface="Microsoft YaHei"/>
                <a:cs typeface="Microsoft YaHei"/>
              </a:rPr>
              <a:t>）</a:t>
            </a:r>
            <a:r>
              <a:rPr dirty="0" sz="1800" spc="10" b="1">
                <a:solidFill>
                  <a:srgbClr val="FF0000"/>
                </a:solidFill>
                <a:latin typeface="Microsoft YaHei"/>
                <a:cs typeface="Microsoft YaHei"/>
              </a:rPr>
              <a:t>条件如下：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ts val="2155"/>
              </a:lnSpc>
              <a:tabLst>
                <a:tab pos="3454400" algn="l"/>
              </a:tabLst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If(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D[</a:t>
            </a:r>
            <a:r>
              <a:rPr dirty="0" sz="1800" spc="-50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][u]+D[</a:t>
            </a:r>
            <a:r>
              <a:rPr dirty="0" sz="1800" spc="5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][</a:t>
            </a:r>
            <a:r>
              <a:rPr dirty="0" sz="1800" spc="50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])&lt;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D[</a:t>
            </a:r>
            <a:r>
              <a:rPr dirty="0" sz="1800" spc="-50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][</a:t>
            </a:r>
            <a:r>
              <a:rPr dirty="0" sz="1800" spc="50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z="1800" spc="15" b="1">
                <a:solidFill>
                  <a:srgbClr val="001F5F"/>
                </a:solidFill>
                <a:latin typeface="Arial"/>
                <a:cs typeface="Arial"/>
              </a:rPr>
              <a:t>]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)	</a:t>
            </a:r>
            <a:r>
              <a:rPr dirty="0" sz="1800" spc="-5" b="1">
                <a:solidFill>
                  <a:srgbClr val="FF0066"/>
                </a:solidFill>
                <a:latin typeface="Arial"/>
                <a:cs typeface="Arial"/>
              </a:rPr>
              <a:t>D[</a:t>
            </a:r>
            <a:r>
              <a:rPr dirty="0" sz="1800" spc="-50" b="1">
                <a:solidFill>
                  <a:srgbClr val="FF0066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][</a:t>
            </a:r>
            <a:r>
              <a:rPr dirty="0" sz="1800" spc="50" b="1">
                <a:solidFill>
                  <a:srgbClr val="FF0066"/>
                </a:solidFill>
                <a:latin typeface="Arial"/>
                <a:cs typeface="Arial"/>
              </a:rPr>
              <a:t>w</a:t>
            </a:r>
            <a:r>
              <a:rPr dirty="0" sz="1800" spc="-5" b="1">
                <a:solidFill>
                  <a:srgbClr val="FF0066"/>
                </a:solidFill>
                <a:latin typeface="Arial"/>
                <a:cs typeface="Arial"/>
              </a:rPr>
              <a:t>]=D[</a:t>
            </a:r>
            <a:r>
              <a:rPr dirty="0" sz="1800" spc="-45" b="1">
                <a:solidFill>
                  <a:srgbClr val="FF0066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][u]+D[</a:t>
            </a:r>
            <a:r>
              <a:rPr dirty="0" sz="1800" spc="5" b="1">
                <a:solidFill>
                  <a:srgbClr val="FF0066"/>
                </a:solidFill>
                <a:latin typeface="Arial"/>
                <a:cs typeface="Arial"/>
              </a:rPr>
              <a:t>u</a:t>
            </a: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][</a:t>
            </a:r>
            <a:r>
              <a:rPr dirty="0" sz="1800" spc="50" b="1">
                <a:solidFill>
                  <a:srgbClr val="FF0066"/>
                </a:solidFill>
                <a:latin typeface="Arial"/>
                <a:cs typeface="Arial"/>
              </a:rPr>
              <a:t>w</a:t>
            </a: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-35559" y="1738037"/>
          <a:ext cx="2731770" cy="2017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/>
                <a:gridCol w="609600"/>
                <a:gridCol w="533400"/>
                <a:gridCol w="533400"/>
                <a:gridCol w="533400"/>
              </a:tblGrid>
              <a:tr h="349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09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2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824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805112" y="2073338"/>
          <a:ext cx="3014980" cy="167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694055"/>
                <a:gridCol w="743585"/>
                <a:gridCol w="743584"/>
              </a:tblGrid>
              <a:tr h="412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6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6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0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BCA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BCD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2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0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DBCA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832097" y="1705178"/>
            <a:ext cx="9461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333333"/>
                </a:solidFill>
                <a:latin typeface="Microsoft YaHei"/>
                <a:cs typeface="Microsoft YaHei"/>
              </a:rPr>
              <a:t>路径矩阵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-35559" y="4176967"/>
          <a:ext cx="2731770" cy="201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/>
                <a:gridCol w="609600"/>
                <a:gridCol w="533400"/>
                <a:gridCol w="533400"/>
                <a:gridCol w="533400"/>
              </a:tblGrid>
              <a:tr h="348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2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830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28575">
                      <a:solidFill>
                        <a:srgbClr val="3333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805112" y="4511611"/>
          <a:ext cx="3014980" cy="167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05"/>
                <a:gridCol w="684530"/>
                <a:gridCol w="743585"/>
                <a:gridCol w="743584"/>
              </a:tblGrid>
              <a:tr h="412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28575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2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BCA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BCD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DBCA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28575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28575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3832097" y="4144136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333333"/>
                </a:solidFill>
                <a:latin typeface="Microsoft YaHei"/>
                <a:cs typeface="Microsoft YaHei"/>
              </a:rPr>
              <a:t>路径矩阵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4298" y="168605"/>
            <a:ext cx="422275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 b="1">
                <a:solidFill>
                  <a:srgbClr val="800000"/>
                </a:solidFill>
                <a:latin typeface="Times New Roman"/>
                <a:cs typeface="Times New Roman"/>
              </a:rPr>
              <a:t>7.7</a:t>
            </a:r>
            <a:r>
              <a:rPr dirty="0" sz="6000" spc="-85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6000" spc="5" b="1">
                <a:solidFill>
                  <a:srgbClr val="800000"/>
                </a:solidFill>
                <a:latin typeface="Microsoft YaHei"/>
                <a:cs typeface="Microsoft YaHei"/>
              </a:rPr>
              <a:t>拓扑排序</a:t>
            </a:r>
            <a:endParaRPr sz="6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853592"/>
            <a:ext cx="8285480" cy="5060950"/>
          </a:xfrm>
          <a:prstGeom prst="rect">
            <a:avLst/>
          </a:prstGeom>
        </p:spPr>
        <p:txBody>
          <a:bodyPr wrap="square" lIns="0" tIns="244475" rIns="0" bIns="0" rtlCol="0" vert="horz">
            <a:spAutoFit/>
          </a:bodyPr>
          <a:lstStyle/>
          <a:p>
            <a:pPr marL="307340">
              <a:lnSpc>
                <a:spcPct val="100000"/>
              </a:lnSpc>
              <a:spcBef>
                <a:spcPts val="1925"/>
              </a:spcBef>
            </a:pPr>
            <a:r>
              <a:rPr dirty="0" sz="5000" spc="25" b="1">
                <a:solidFill>
                  <a:srgbClr val="6600CC"/>
                </a:solidFill>
                <a:latin typeface="Microsoft YaHei"/>
                <a:cs typeface="Microsoft YaHei"/>
              </a:rPr>
              <a:t>问</a:t>
            </a:r>
            <a:r>
              <a:rPr dirty="0" sz="5000" spc="20" b="1">
                <a:solidFill>
                  <a:srgbClr val="6600CC"/>
                </a:solidFill>
                <a:latin typeface="Microsoft YaHei"/>
                <a:cs typeface="Microsoft YaHei"/>
              </a:rPr>
              <a:t>题</a:t>
            </a:r>
            <a:r>
              <a:rPr dirty="0" sz="5000" b="1">
                <a:solidFill>
                  <a:srgbClr val="6600CC"/>
                </a:solidFill>
                <a:latin typeface="Times New Roman"/>
                <a:cs typeface="Times New Roman"/>
              </a:rPr>
              <a:t>:</a:t>
            </a:r>
            <a:endParaRPr sz="5000">
              <a:latin typeface="Times New Roman"/>
              <a:cs typeface="Times New Roman"/>
            </a:endParaRPr>
          </a:p>
          <a:p>
            <a:pPr algn="just" marL="393700" marR="461645" indent="1016635">
              <a:lnSpc>
                <a:spcPct val="121700"/>
              </a:lnSpc>
              <a:spcBef>
                <a:spcPts val="375"/>
              </a:spcBef>
            </a:pP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假设以有向图表示一个工程的施 </a:t>
            </a:r>
            <a:r>
              <a:rPr dirty="0" sz="3600">
                <a:solidFill>
                  <a:srgbClr val="000099"/>
                </a:solidFill>
                <a:latin typeface="SimSun"/>
                <a:cs typeface="SimSun"/>
              </a:rPr>
              <a:t>工图或程序的数据流图，则图中不允 许出现回路。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5080" indent="635635">
              <a:lnSpc>
                <a:spcPct val="125000"/>
              </a:lnSpc>
            </a:pP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检查有向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图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中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是否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存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在回</a:t>
            </a:r>
            <a:r>
              <a:rPr dirty="0" sz="4000">
                <a:solidFill>
                  <a:srgbClr val="000099"/>
                </a:solidFill>
                <a:latin typeface="SimSun"/>
                <a:cs typeface="SimSun"/>
              </a:rPr>
              <a:t>路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的方法 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之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一，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是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对有</a:t>
            </a:r>
            <a:r>
              <a:rPr dirty="0" sz="4000" spc="10">
                <a:solidFill>
                  <a:srgbClr val="000099"/>
                </a:solidFill>
                <a:latin typeface="SimSun"/>
                <a:cs typeface="SimSun"/>
              </a:rPr>
              <a:t>向</a:t>
            </a:r>
            <a:r>
              <a:rPr dirty="0" sz="4000" spc="-5">
                <a:solidFill>
                  <a:srgbClr val="000099"/>
                </a:solidFill>
                <a:latin typeface="SimSun"/>
                <a:cs typeface="SimSun"/>
              </a:rPr>
              <a:t>图进</a:t>
            </a:r>
            <a:r>
              <a:rPr dirty="0" sz="4000" spc="5">
                <a:solidFill>
                  <a:srgbClr val="000099"/>
                </a:solidFill>
                <a:latin typeface="SimSun"/>
                <a:cs typeface="SimSun"/>
              </a:rPr>
              <a:t>行</a:t>
            </a:r>
            <a:r>
              <a:rPr dirty="0" sz="4000" spc="5" b="1">
                <a:solidFill>
                  <a:srgbClr val="800000"/>
                </a:solidFill>
                <a:latin typeface="Microsoft YaHei"/>
                <a:cs typeface="Microsoft YaHei"/>
              </a:rPr>
              <a:t>拓扑</a:t>
            </a:r>
            <a:r>
              <a:rPr dirty="0" sz="4000" spc="15" b="1">
                <a:solidFill>
                  <a:srgbClr val="800000"/>
                </a:solidFill>
                <a:latin typeface="Microsoft YaHei"/>
                <a:cs typeface="Microsoft YaHei"/>
              </a:rPr>
              <a:t>排</a:t>
            </a:r>
            <a:r>
              <a:rPr dirty="0" sz="4000" spc="10" b="1">
                <a:solidFill>
                  <a:srgbClr val="800000"/>
                </a:solidFill>
                <a:latin typeface="Microsoft YaHei"/>
                <a:cs typeface="Microsoft YaHei"/>
              </a:rPr>
              <a:t>序</a:t>
            </a:r>
            <a:r>
              <a:rPr dirty="0" sz="4000" spc="-5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4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thcic</dc:creator>
  <dc:title>没有幻灯片标题</dc:title>
  <dcterms:created xsi:type="dcterms:W3CDTF">2019-12-21T07:03:37Z</dcterms:created>
  <dcterms:modified xsi:type="dcterms:W3CDTF">2019-12-21T07:03:37Z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2019-12-21T00:00:00Z</vt:filetime>
  </property>
</Properties>
</file>