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8" r:id="rId3"/>
  </p:sldMasterIdLst>
  <p:notesMasterIdLst>
    <p:notesMasterId r:id="rId10"/>
  </p:notesMasterIdLst>
  <p:sldIdLst>
    <p:sldId id="777" r:id="rId4"/>
    <p:sldId id="778" r:id="rId5"/>
    <p:sldId id="779" r:id="rId6"/>
    <p:sldId id="780" r:id="rId7"/>
    <p:sldId id="787" r:id="rId8"/>
    <p:sldId id="7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4C89"/>
    <a:srgbClr val="4F81BD"/>
    <a:srgbClr val="A6A6A6"/>
    <a:srgbClr val="FFFFFF"/>
    <a:srgbClr val="FFFFCC"/>
    <a:srgbClr val="B3B3DF"/>
    <a:srgbClr val="9595B9"/>
    <a:srgbClr val="0000C8"/>
    <a:srgbClr val="414141"/>
    <a:srgbClr val="724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4906" autoAdjust="0"/>
  </p:normalViewPr>
  <p:slideViewPr>
    <p:cSldViewPr>
      <p:cViewPr varScale="1">
        <p:scale>
          <a:sx n="108" d="100"/>
          <a:sy n="108" d="100"/>
        </p:scale>
        <p:origin x="14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0573A-864D-40CB-B5A5-2AE019DE6C2F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093FA-181E-40DA-A828-9C9C9A0DD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1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093FA-181E-40DA-A828-9C9C9A0DDC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1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093FA-181E-40DA-A828-9C9C9A0DDC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21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093FA-181E-40DA-A828-9C9C9A0DDC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8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093FA-181E-40DA-A828-9C9C9A0DDC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6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093FA-181E-40DA-A828-9C9C9A0DDC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05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093FA-181E-40DA-A828-9C9C9A0DDC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9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08707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1710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11333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2432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6507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36048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69360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4413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2733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9172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6696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39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47282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4575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2500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6741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7145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08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46902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443181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49599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0738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6286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25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Arc 1033"/>
          <p:cNvSpPr>
            <a:spLocks/>
          </p:cNvSpPr>
          <p:nvPr/>
        </p:nvSpPr>
        <p:spPr bwMode="auto">
          <a:xfrm>
            <a:off x="0" y="685800"/>
            <a:ext cx="2057400" cy="6170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9999"/>
              </a:solidFill>
              <a:latin typeface="Times New Roman" pitchFamily="18" charset="0"/>
            </a:endParaRPr>
          </a:p>
        </p:txBody>
      </p:sp>
      <p:pic>
        <p:nvPicPr>
          <p:cNvPr id="4099" name="Picture 1034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334000"/>
            <a:ext cx="21336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84" name="Line 1036"/>
          <p:cNvSpPr>
            <a:spLocks noChangeShapeType="1"/>
          </p:cNvSpPr>
          <p:nvPr/>
        </p:nvSpPr>
        <p:spPr bwMode="auto">
          <a:xfrm>
            <a:off x="1295400" y="13716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dirty="0">
              <a:solidFill>
                <a:srgbClr val="010000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94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Arc 1033"/>
          <p:cNvSpPr>
            <a:spLocks/>
          </p:cNvSpPr>
          <p:nvPr/>
        </p:nvSpPr>
        <p:spPr bwMode="auto">
          <a:xfrm>
            <a:off x="0" y="685800"/>
            <a:ext cx="2057400" cy="6170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9999"/>
              </a:solidFill>
              <a:latin typeface="Times New Roman" pitchFamily="18" charset="0"/>
            </a:endParaRPr>
          </a:p>
        </p:txBody>
      </p:sp>
      <p:pic>
        <p:nvPicPr>
          <p:cNvPr id="4099" name="Picture 1034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334000"/>
            <a:ext cx="21336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84" name="Line 1036"/>
          <p:cNvSpPr>
            <a:spLocks noChangeShapeType="1"/>
          </p:cNvSpPr>
          <p:nvPr/>
        </p:nvSpPr>
        <p:spPr bwMode="auto">
          <a:xfrm>
            <a:off x="1295400" y="13716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just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dirty="0">
              <a:solidFill>
                <a:srgbClr val="010000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9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ransition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438626" cy="530225"/>
            <a:chOff x="2414436" y="284389"/>
            <a:chExt cx="1955751" cy="529772"/>
          </a:xfrm>
          <a:solidFill>
            <a:srgbClr val="024C89"/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414436" y="284389"/>
              <a:ext cx="178349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近似文本检索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09595D0-B9CE-40C9-AC38-CEA8BBB05D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24" y="1524010"/>
                <a:ext cx="4560459" cy="45195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25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𝑞</m:t>
                    </m:r>
                  </m:oMath>
                </a14:m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-gram</a:t>
                </a:r>
              </a:p>
              <a:p>
                <a:pPr marL="0" indent="0" algn="just">
                  <a:lnSpc>
                    <a:spcPct val="125000"/>
                  </a:lnSpc>
                  <a:spcBef>
                    <a:spcPts val="600"/>
                  </a:spcBef>
                  <a:buNone/>
                </a:pPr>
                <a:r>
                  <a:rPr lang="zh-CN" altLang="en-US" sz="1800" dirty="0">
                    <a:solidFill>
                      <a:srgbClr val="0070C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长度为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𝑞</m:t>
                    </m:r>
                  </m:oMath>
                </a14:m>
                <a:r>
                  <a:rPr lang="zh-CN" altLang="en-US" sz="1800" dirty="0">
                    <a:solidFill>
                      <a:srgbClr val="0070C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的所有子串，构成字符串的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𝑞</m:t>
                    </m:r>
                  </m:oMath>
                </a14:m>
                <a:r>
                  <a:rPr lang="en-US" altLang="zh-CN" sz="1800" dirty="0">
                    <a:solidFill>
                      <a:srgbClr val="0070C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-gram</a:t>
                </a:r>
                <a:r>
                  <a:rPr lang="zh-CN" altLang="en-US" sz="1800" dirty="0">
                    <a:solidFill>
                      <a:srgbClr val="0070C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集合。</a:t>
                </a:r>
                <a:endParaRPr lang="en-US" altLang="zh-CN" sz="1800" dirty="0">
                  <a:solidFill>
                    <a:srgbClr val="0070C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𝐺𝑆</m:t>
                      </m:r>
                      <m:r>
                        <a:rPr lang="en-US" altLang="zh-CN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(</m:t>
                      </m:r>
                      <m:r>
                        <a:rPr lang="en-US" altLang="zh-CN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𝑢𝑛𝑖𝑣𝑒𝑟𝑠𝑎𝑙</m:t>
                      </m:r>
                      <m:r>
                        <a:rPr lang="en-US" altLang="zh-CN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)={</m:t>
                      </m:r>
                      <m:r>
                        <a:rPr lang="en-US" altLang="zh-CN" sz="1800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𝑢𝑛</m:t>
                      </m:r>
                      <m:r>
                        <a:rPr lang="en-US" altLang="zh-CN" sz="1800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,</m:t>
                      </m:r>
                      <m:r>
                        <a:rPr lang="en-US" altLang="zh-CN" sz="1800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𝑛𝑖</m:t>
                      </m:r>
                      <m:r>
                        <a:rPr lang="en-US" altLang="zh-CN" sz="1800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,</m:t>
                      </m:r>
                      <m:r>
                        <a:rPr lang="en-US" altLang="zh-CN" sz="1800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𝑖𝑣</m:t>
                      </m:r>
                      <m:r>
                        <a:rPr lang="en-US" altLang="zh-CN" sz="1800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,</m:t>
                      </m:r>
                      <m:r>
                        <a:rPr lang="en-US" altLang="zh-CN" sz="1800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𝑣𝑒</m:t>
                      </m:r>
                      <m:r>
                        <a:rPr lang="en-US" altLang="zh-CN" sz="1800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,</m:t>
                      </m:r>
                      <m:r>
                        <a:rPr lang="en-US" altLang="zh-CN" sz="1800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𝑒𝑟</m:t>
                      </m:r>
                      <m:r>
                        <a:rPr lang="en-US" altLang="zh-CN" sz="1800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,</m:t>
                      </m:r>
                      <m:r>
                        <a:rPr lang="en-US" altLang="zh-CN" sz="1800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𝑟𝑠</m:t>
                      </m:r>
                      <m:r>
                        <a:rPr lang="en-US" altLang="zh-CN" sz="1800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,</m:t>
                      </m:r>
                      <m:r>
                        <a:rPr lang="en-US" altLang="zh-CN" sz="1800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𝑠𝑎</m:t>
                      </m:r>
                      <m:r>
                        <a:rPr lang="en-US" altLang="zh-CN" sz="1800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,</m:t>
                      </m:r>
                      <m:r>
                        <a:rPr lang="en-US" altLang="zh-CN" sz="1800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𝑎𝑙</m:t>
                      </m:r>
                      <m:r>
                        <a:rPr lang="en-US" altLang="zh-CN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</a:rPr>
                        <m:t>}</m:t>
                      </m:r>
                    </m:oMath>
                  </m:oMathPara>
                </a14:m>
                <a:endParaRPr lang="en-US" altLang="zh-CN" sz="1800" dirty="0">
                  <a:solidFill>
                    <a:srgbClr val="0070C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0" indent="0" algn="just">
                  <a:lnSpc>
                    <a:spcPct val="125000"/>
                  </a:lnSpc>
                  <a:spcBef>
                    <a:spcPts val="600"/>
                  </a:spcBef>
                  <a:buNone/>
                </a:pPr>
                <a:endParaRPr lang="en-US" altLang="zh-CN" sz="1800" dirty="0">
                  <a:solidFill>
                    <a:srgbClr val="0070C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09595D0-B9CE-40C9-AC38-CEA8BBB05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4" y="1524010"/>
                <a:ext cx="4560459" cy="4519594"/>
              </a:xfrm>
              <a:prstGeom prst="rect">
                <a:avLst/>
              </a:prstGeom>
              <a:blipFill>
                <a:blip r:embed="rId3"/>
                <a:stretch>
                  <a:fillRect l="-1203" r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4">
            <a:extLst>
              <a:ext uri="{FF2B5EF4-FFF2-40B4-BE49-F238E27FC236}">
                <a16:creationId xmlns:a16="http://schemas.microsoft.com/office/drawing/2014/main" id="{E5AE44A9-43F0-4235-9179-09CA6E72C21C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1957387"/>
            <a:ext cx="2981325" cy="1187450"/>
            <a:chOff x="1365" y="1548"/>
            <a:chExt cx="1497" cy="748"/>
          </a:xfrm>
        </p:grpSpPr>
        <p:sp>
          <p:nvSpPr>
            <p:cNvPr id="34" name="Line 5">
              <a:extLst>
                <a:ext uri="{FF2B5EF4-FFF2-40B4-BE49-F238E27FC236}">
                  <a16:creationId xmlns:a16="http://schemas.microsoft.com/office/drawing/2014/main" id="{192681F2-8E4C-41F5-A5B2-3764FC8CD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1550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8782ADBA-C660-4491-A29A-F7EE118AB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1556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352D8459-9CA5-49AC-822D-67F61ED1B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550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8">
              <a:extLst>
                <a:ext uri="{FF2B5EF4-FFF2-40B4-BE49-F238E27FC236}">
                  <a16:creationId xmlns:a16="http://schemas.microsoft.com/office/drawing/2014/main" id="{1969FB46-5F15-4D80-A784-3FEEC63B5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4" y="1548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27CD0939-9F2B-47A5-AAA5-717620BE1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6" y="1550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22372EEF-0A4B-4834-A502-B8DCF0650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48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81DD6DF1-F168-4FB1-BE86-79AC0DAB2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" y="1548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12">
              <a:extLst>
                <a:ext uri="{FF2B5EF4-FFF2-40B4-BE49-F238E27FC236}">
                  <a16:creationId xmlns:a16="http://schemas.microsoft.com/office/drawing/2014/main" id="{3BDD1AAC-7565-42A3-9F99-9B06A31F7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1550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3">
              <a:extLst>
                <a:ext uri="{FF2B5EF4-FFF2-40B4-BE49-F238E27FC236}">
                  <a16:creationId xmlns:a16="http://schemas.microsoft.com/office/drawing/2014/main" id="{7DFB60FB-5A4D-4ECC-82B4-C86F9AE3B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1548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4">
              <a:extLst>
                <a:ext uri="{FF2B5EF4-FFF2-40B4-BE49-F238E27FC236}">
                  <a16:creationId xmlns:a16="http://schemas.microsoft.com/office/drawing/2014/main" id="{0DD21E9B-F951-4DB5-B85D-324EEDD6B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1548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" name="Text Box 15">
            <a:extLst>
              <a:ext uri="{FF2B5EF4-FFF2-40B4-BE49-F238E27FC236}">
                <a16:creationId xmlns:a16="http://schemas.microsoft.com/office/drawing/2014/main" id="{4B0B9A24-1102-4373-AC38-B2F76E3C9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752015"/>
            <a:ext cx="30508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Gungsuh" panose="02030600000101010101" pitchFamily="18" charset="-127"/>
                <a:ea typeface="Gungsuh" panose="02030600000101010101" pitchFamily="18" charset="-127"/>
              </a:rPr>
              <a:t>u n </a:t>
            </a:r>
            <a:r>
              <a:rPr kumimoji="1" lang="en-US" altLang="zh-CN" sz="2800" dirty="0" err="1">
                <a:latin typeface="Gungsuh" panose="02030600000101010101" pitchFamily="18" charset="-127"/>
                <a:ea typeface="Gungsuh" panose="02030600000101010101" pitchFamily="18" charset="-127"/>
              </a:rPr>
              <a:t>i</a:t>
            </a:r>
            <a:r>
              <a:rPr kumimoji="1" lang="en-US" altLang="zh-CN" sz="2800" dirty="0">
                <a:latin typeface="Gungsuh" panose="02030600000101010101" pitchFamily="18" charset="-127"/>
                <a:ea typeface="Gungsuh" panose="02030600000101010101" pitchFamily="18" charset="-127"/>
              </a:rPr>
              <a:t> v e r s a l</a:t>
            </a: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CCDD3E51-B7E6-4875-8A41-B8EDF72BB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1187" y="2352675"/>
            <a:ext cx="7270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17">
            <a:extLst>
              <a:ext uri="{FF2B5EF4-FFF2-40B4-BE49-F238E27FC236}">
                <a16:creationId xmlns:a16="http://schemas.microsoft.com/office/drawing/2014/main" id="{868BE637-1C62-4ED4-B1DE-F38BE9AEB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5675" y="2424112"/>
            <a:ext cx="6365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8">
            <a:extLst>
              <a:ext uri="{FF2B5EF4-FFF2-40B4-BE49-F238E27FC236}">
                <a16:creationId xmlns:a16="http://schemas.microsoft.com/office/drawing/2014/main" id="{C8105319-B6CC-42CB-9569-745B12661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495550"/>
            <a:ext cx="63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9">
            <a:extLst>
              <a:ext uri="{FF2B5EF4-FFF2-40B4-BE49-F238E27FC236}">
                <a16:creationId xmlns:a16="http://schemas.microsoft.com/office/drawing/2014/main" id="{36C47804-8AEF-4BD6-8BDE-D0ED42BFE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2" y="2568575"/>
            <a:ext cx="7286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948909BB-7CAD-407D-BF30-2040AE803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2641600"/>
            <a:ext cx="6365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186E716D-59EB-4790-8025-4ED1BDD40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1875" y="2727325"/>
            <a:ext cx="63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535845D1-0835-4D16-8AF4-7125D3FE9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2387" y="2813050"/>
            <a:ext cx="7270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Line 23">
            <a:extLst>
              <a:ext uri="{FF2B5EF4-FFF2-40B4-BE49-F238E27FC236}">
                <a16:creationId xmlns:a16="http://schemas.microsoft.com/office/drawing/2014/main" id="{F2659FCE-9F2C-4A9A-9F23-24E1A3CCE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5925" y="2900362"/>
            <a:ext cx="6365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Rectangle 24">
            <a:extLst>
              <a:ext uri="{FF2B5EF4-FFF2-40B4-BE49-F238E27FC236}">
                <a16:creationId xmlns:a16="http://schemas.microsoft.com/office/drawing/2014/main" id="{DAA1675D-59DF-4434-A9B2-B10E7BA7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980" y="3217861"/>
            <a:ext cx="1439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2-grams</a:t>
            </a:r>
            <a:endParaRPr lang="en-US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37F608C-E4E7-49B4-ACB9-F77BC1F34D95}"/>
                  </a:ext>
                </a:extLst>
              </p:cNvPr>
              <p:cNvSpPr/>
              <p:nvPr/>
            </p:nvSpPr>
            <p:spPr>
              <a:xfrm>
                <a:off x="1676400" y="4363439"/>
                <a:ext cx="5618837" cy="759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如果字符串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的编辑距离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𝐸𝐷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𝑠</m:t>
                    </m:r>
                    <m:r>
                      <a:rPr lang="en-US" altLang="zh-CN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𝑡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比较小，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𝐺𝑆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𝑠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𝐺𝑆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𝑡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一定存在较多的公共元素。</a:t>
                </a:r>
                <a:endParaRPr lang="en-US" altLang="zh-CN" dirty="0">
                  <a:solidFill>
                    <a:srgbClr val="0070C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37F608C-E4E7-49B4-ACB9-F77BC1F34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363439"/>
                <a:ext cx="5618837" cy="759952"/>
              </a:xfrm>
              <a:prstGeom prst="rect">
                <a:avLst/>
              </a:prstGeom>
              <a:blipFill>
                <a:blip r:embed="rId4"/>
                <a:stretch>
                  <a:fillRect l="-868" r="-868" b="-12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0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438626" cy="530225"/>
            <a:chOff x="2414436" y="284389"/>
            <a:chExt cx="1955751" cy="529772"/>
          </a:xfrm>
          <a:solidFill>
            <a:srgbClr val="024C89"/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414436" y="284389"/>
              <a:ext cx="178349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近似文本检索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09595D0-B9CE-40C9-AC38-CEA8BBB05D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344613"/>
                <a:ext cx="8001001" cy="4979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25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𝑞</m:t>
                    </m:r>
                  </m:oMath>
                </a14:m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-gram</a:t>
                </a:r>
              </a:p>
              <a:p>
                <a:pPr marL="0" indent="0" algn="just">
                  <a:lnSpc>
                    <a:spcPct val="125000"/>
                  </a:lnSpc>
                  <a:spcBef>
                    <a:spcPts val="600"/>
                  </a:spcBef>
                  <a:buNone/>
                </a:pPr>
                <a:endParaRPr lang="en-US" altLang="zh-CN" sz="1800" dirty="0">
                  <a:solidFill>
                    <a:srgbClr val="0070C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09595D0-B9CE-40C9-AC38-CEA8BBB05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44613"/>
                <a:ext cx="8001001" cy="4979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0CDFD794-8431-4939-AEA1-B7FD4D78E793}"/>
              </a:ext>
            </a:extLst>
          </p:cNvPr>
          <p:cNvSpPr txBox="1">
            <a:spLocks noChangeArrowheads="1"/>
          </p:cNvSpPr>
          <p:nvPr/>
        </p:nvSpPr>
        <p:spPr>
          <a:xfrm>
            <a:off x="939110" y="4405313"/>
            <a:ext cx="7489190" cy="79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500" i="1" dirty="0">
                <a:solidFill>
                  <a:srgbClr val="0000FF"/>
                </a:solidFill>
              </a:rPr>
              <a:t>k</a:t>
            </a:r>
            <a:r>
              <a:rPr lang="en-US" altLang="zh-CN" sz="2500" dirty="0"/>
              <a:t> </a:t>
            </a:r>
            <a:r>
              <a:rPr lang="zh-CN" altLang="en-US" sz="2500" dirty="0"/>
              <a:t>个编辑操作最多修改</a:t>
            </a:r>
            <a:r>
              <a:rPr lang="en-US" altLang="zh-CN" sz="2500" i="1" dirty="0">
                <a:solidFill>
                  <a:srgbClr val="0000FF"/>
                </a:solidFill>
              </a:rPr>
              <a:t>k * q</a:t>
            </a:r>
            <a:r>
              <a:rPr lang="zh-CN" altLang="en-US" sz="2500" dirty="0"/>
              <a:t>个</a:t>
            </a:r>
            <a:r>
              <a:rPr lang="en-US" altLang="zh-CN" sz="2500" dirty="0"/>
              <a:t>gram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i="1" dirty="0">
              <a:solidFill>
                <a:srgbClr val="0000FF"/>
              </a:solidFill>
              <a:latin typeface="CMMI9" charset="0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074902EC-4E99-4E80-9BAA-CD27ABC4AF85}"/>
              </a:ext>
            </a:extLst>
          </p:cNvPr>
          <p:cNvGrpSpPr>
            <a:grpSpLocks/>
          </p:cNvGrpSpPr>
          <p:nvPr/>
        </p:nvGrpSpPr>
        <p:grpSpPr bwMode="auto">
          <a:xfrm>
            <a:off x="2338968" y="2643188"/>
            <a:ext cx="2981325" cy="1187450"/>
            <a:chOff x="1365" y="1548"/>
            <a:chExt cx="1497" cy="748"/>
          </a:xfrm>
        </p:grpSpPr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914A4E72-04FF-46B8-8EBD-34D841E37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1550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DEC708BA-F2F4-433A-B9DB-4FBF6BA39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1556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CF5B0712-1A45-4F32-B27F-B60BA474E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550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58EB2EA0-A6CD-4C0E-A681-233B73567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4" y="1548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321207A5-CC24-4EC2-B3DB-95A05C84A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6" y="1550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1B2C09B7-AAF2-4AED-AE72-D24D264FE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48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41B66875-EE56-4ECE-A59D-552919FAF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" y="1548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1D570806-0976-40E3-A201-598E71A7A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1550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70E9C07E-8773-480C-A198-89835DC35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1548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855AB8F1-6848-4723-AB17-F65FEEC80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1548"/>
              <a:ext cx="0" cy="7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Text Box 21">
            <a:extLst>
              <a:ext uri="{FF2B5EF4-FFF2-40B4-BE49-F238E27FC236}">
                <a16:creationId xmlns:a16="http://schemas.microsoft.com/office/drawing/2014/main" id="{2EEB7382-114B-489E-BB09-BB08A2E8E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6105" y="2434501"/>
            <a:ext cx="31902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Gungsuh" panose="02030600000101010101" pitchFamily="18" charset="-127"/>
                <a:ea typeface="Gungsuh" panose="02030600000101010101" pitchFamily="18" charset="-127"/>
              </a:rPr>
              <a:t>u n </a:t>
            </a:r>
            <a:r>
              <a:rPr kumimoji="1" lang="en-US" altLang="zh-CN" sz="2800" dirty="0" err="1">
                <a:latin typeface="Gungsuh" panose="02030600000101010101" pitchFamily="18" charset="-127"/>
                <a:ea typeface="Gungsuh" panose="02030600000101010101" pitchFamily="18" charset="-127"/>
              </a:rPr>
              <a:t>i</a:t>
            </a:r>
            <a:r>
              <a:rPr kumimoji="1" lang="en-US" altLang="zh-CN" sz="2800" dirty="0">
                <a:latin typeface="Gungsuh" panose="02030600000101010101" pitchFamily="18" charset="-127"/>
                <a:ea typeface="Gungsuh" panose="02030600000101010101" pitchFamily="18" charset="-127"/>
              </a:rPr>
              <a:t> v e r s a l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2B15100A-DB7C-4373-9DFD-36652C326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4680" y="3038475"/>
            <a:ext cx="7270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AA4C3A20-6A5E-4E3D-AB9C-BD460CFA8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9168" y="3109913"/>
            <a:ext cx="6365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64612C54-3E58-42D8-A1B9-E0D2ABAFF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4293" y="3181350"/>
            <a:ext cx="63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51AB9D7B-90A5-4EB4-85AD-0B18580F3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5755" y="3254375"/>
            <a:ext cx="7286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0C991ECE-A161-4D8C-A333-B501ACA9A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9293" y="3327400"/>
            <a:ext cx="6365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034D5E60-DA51-4CEB-8E6E-8D7C372FA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5368" y="3413125"/>
            <a:ext cx="63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063C82AD-9AFC-47DA-86FC-B1BDCB263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880" y="3498850"/>
            <a:ext cx="7270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64A08949-2E7F-496F-A491-F0689C43A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9418" y="3586163"/>
            <a:ext cx="6365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3" name="Group 30">
            <a:extLst>
              <a:ext uri="{FF2B5EF4-FFF2-40B4-BE49-F238E27FC236}">
                <a16:creationId xmlns:a16="http://schemas.microsoft.com/office/drawing/2014/main" id="{FB2E61B9-2E38-407A-8BEB-2901D6C979EC}"/>
              </a:ext>
            </a:extLst>
          </p:cNvPr>
          <p:cNvGrpSpPr>
            <a:grpSpLocks/>
          </p:cNvGrpSpPr>
          <p:nvPr/>
        </p:nvGrpSpPr>
        <p:grpSpPr bwMode="auto">
          <a:xfrm>
            <a:off x="2872368" y="2246313"/>
            <a:ext cx="1916112" cy="360362"/>
            <a:chOff x="2109" y="2024"/>
            <a:chExt cx="1207" cy="227"/>
          </a:xfrm>
        </p:grpSpPr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AC23082C-D7D2-4C69-A422-46B4059B4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024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01EC37A8-5DAF-443C-82AD-6E7899CB2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" y="2024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" name="Group 33">
            <a:extLst>
              <a:ext uri="{FF2B5EF4-FFF2-40B4-BE49-F238E27FC236}">
                <a16:creationId xmlns:a16="http://schemas.microsoft.com/office/drawing/2014/main" id="{D9ACBD4C-B5E8-4C2C-B98E-FE261D3C17A8}"/>
              </a:ext>
            </a:extLst>
          </p:cNvPr>
          <p:cNvGrpSpPr>
            <a:grpSpLocks/>
          </p:cNvGrpSpPr>
          <p:nvPr/>
        </p:nvGrpSpPr>
        <p:grpSpPr bwMode="auto">
          <a:xfrm>
            <a:off x="2338968" y="3038475"/>
            <a:ext cx="2981325" cy="547688"/>
            <a:chOff x="1746" y="3040"/>
            <a:chExt cx="1878" cy="345"/>
          </a:xfrm>
        </p:grpSpPr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E3523A79-458B-4E2E-A1D1-08452CEA0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040"/>
              <a:ext cx="45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64B6DD29-47DD-469C-88BB-56CC326F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3" y="3085"/>
              <a:ext cx="4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F4AFCB40-9A8A-43D9-8DE4-BFEE7C1B4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3330"/>
              <a:ext cx="45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A81B3B63-A3C3-4850-AB77-98F4AFDD6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3" y="3385"/>
              <a:ext cx="4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" name="Rectangle 39">
            <a:extLst>
              <a:ext uri="{FF2B5EF4-FFF2-40B4-BE49-F238E27FC236}">
                <a16:creationId xmlns:a16="http://schemas.microsoft.com/office/drawing/2014/main" id="{0ACE112B-E17B-4982-8438-D54D7A74D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702" y="2814638"/>
            <a:ext cx="24717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固定</a:t>
            </a:r>
            <a:r>
              <a:rPr lang="en-US" altLang="zh-CN" sz="2200" dirty="0"/>
              <a:t>gram</a:t>
            </a:r>
            <a:r>
              <a:rPr lang="zh-CN" altLang="en-US" sz="2200" dirty="0"/>
              <a:t>长度</a:t>
            </a:r>
            <a:r>
              <a:rPr lang="en-US" altLang="zh-CN" sz="2200" dirty="0"/>
              <a:t>: </a:t>
            </a:r>
            <a:r>
              <a:rPr lang="en-US" altLang="zh-CN" sz="2200" i="1" dirty="0"/>
              <a:t>q</a:t>
            </a:r>
            <a:endParaRPr lang="zh-CN" altLang="en-US" sz="2200" i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3">
                <a:extLst>
                  <a:ext uri="{FF2B5EF4-FFF2-40B4-BE49-F238E27FC236}">
                    <a16:creationId xmlns:a16="http://schemas.microsoft.com/office/drawing/2014/main" id="{A7061A8B-8915-4883-A460-3177A4EDBB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6108" y="5188104"/>
                <a:ext cx="8199700" cy="6977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CMMI9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𝐸𝐷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CN" alt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CMMI9" charset="0"/>
                  </a:rPr>
                  <a:t>s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MMI9" charset="0"/>
                  </a:rPr>
                  <a:t>和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MMI9" charset="0"/>
                  </a:rPr>
                  <a:t>t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MMI9" charset="0"/>
                  </a:rPr>
                  <a:t>的公共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MMI9" charset="0"/>
                  </a:rPr>
                  <a:t>q-gram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MMI9" charset="0"/>
                  </a:rPr>
                  <a:t>不少于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zh-CN" sz="20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𝑘𝑞</m:t>
                    </m:r>
                  </m:oMath>
                </a14:m>
                <a:endParaRPr lang="en-US" altLang="zh-CN" sz="2000" dirty="0">
                  <a:solidFill>
                    <a:srgbClr val="0000FF"/>
                  </a:solidFill>
                  <a:latin typeface="CMMI9" charset="0"/>
                </a:endParaRPr>
              </a:p>
            </p:txBody>
          </p:sp>
        </mc:Choice>
        <mc:Fallback>
          <p:sp>
            <p:nvSpPr>
              <p:cNvPr id="42" name="Rectangle 3">
                <a:extLst>
                  <a:ext uri="{FF2B5EF4-FFF2-40B4-BE49-F238E27FC236}">
                    <a16:creationId xmlns:a16="http://schemas.microsoft.com/office/drawing/2014/main" id="{A7061A8B-8915-4883-A460-3177A4EDB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8" y="5188104"/>
                <a:ext cx="8199700" cy="697720"/>
              </a:xfrm>
              <a:prstGeom prst="rect">
                <a:avLst/>
              </a:prstGeom>
              <a:blipFill>
                <a:blip r:embed="rId4"/>
                <a:stretch>
                  <a:fillRect t="-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55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438626" cy="530225"/>
            <a:chOff x="2414436" y="284389"/>
            <a:chExt cx="1955751" cy="529772"/>
          </a:xfrm>
          <a:solidFill>
            <a:srgbClr val="024C89"/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414436" y="284389"/>
              <a:ext cx="178349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近似文本检索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3">
            <a:extLst>
              <a:ext uri="{FF2B5EF4-FFF2-40B4-BE49-F238E27FC236}">
                <a16:creationId xmlns:a16="http://schemas.microsoft.com/office/drawing/2014/main" id="{109C8E4B-1B6B-440E-878A-97B53653A71B}"/>
              </a:ext>
            </a:extLst>
          </p:cNvPr>
          <p:cNvGrpSpPr>
            <a:grpSpLocks/>
          </p:cNvGrpSpPr>
          <p:nvPr/>
        </p:nvGrpSpPr>
        <p:grpSpPr bwMode="auto">
          <a:xfrm>
            <a:off x="1098550" y="2251075"/>
            <a:ext cx="1800225" cy="2305050"/>
            <a:chOff x="158" y="2205"/>
            <a:chExt cx="1134" cy="1452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01AB986E-D38D-40DE-A6B3-AB4C4B67B9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" y="2205"/>
              <a:ext cx="1097" cy="1435"/>
              <a:chOff x="463" y="1797"/>
              <a:chExt cx="1097" cy="1435"/>
            </a:xfrm>
          </p:grpSpPr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002C0CB4-7817-4C96-B016-EB37888BB7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" y="1797"/>
                <a:ext cx="10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id     strings</a:t>
                </a:r>
              </a:p>
            </p:txBody>
          </p:sp>
          <p:sp>
            <p:nvSpPr>
              <p:cNvPr id="15" name="Text Box 6">
                <a:extLst>
                  <a:ext uri="{FF2B5EF4-FFF2-40B4-BE49-F238E27FC236}">
                    <a16:creationId xmlns:a16="http://schemas.microsoft.com/office/drawing/2014/main" id="{B97D4E82-A965-4BAC-970E-D7DF460090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" y="2024"/>
                <a:ext cx="223" cy="1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3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4</a:t>
                </a:r>
              </a:p>
            </p:txBody>
          </p:sp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9C22855C-DFC6-400B-9B51-3A5A5691AD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" y="2024"/>
                <a:ext cx="564" cy="1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rich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stick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stich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stuck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static</a:t>
                </a:r>
              </a:p>
            </p:txBody>
          </p:sp>
        </p:grp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BF9B616D-7289-4874-8282-896A11777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205"/>
              <a:ext cx="1134" cy="14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8A947DFF-E475-4593-9CE4-3ED7EA410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47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42901F98-5C49-452E-9D46-A19F4134B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2205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17C1F7A2-4C1E-4AC2-A086-5968E35DF02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676400"/>
            <a:ext cx="4959350" cy="3743325"/>
            <a:chOff x="1338" y="1843"/>
            <a:chExt cx="3124" cy="2358"/>
          </a:xfrm>
        </p:grpSpPr>
        <p:grpSp>
          <p:nvGrpSpPr>
            <p:cNvPr id="18" name="Group 13">
              <a:extLst>
                <a:ext uri="{FF2B5EF4-FFF2-40B4-BE49-F238E27FC236}">
                  <a16:creationId xmlns:a16="http://schemas.microsoft.com/office/drawing/2014/main" id="{B933C5A4-6FB2-407A-9B12-87719BD97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867"/>
              <a:ext cx="528" cy="250"/>
              <a:chOff x="3024" y="2870"/>
              <a:chExt cx="528" cy="250"/>
            </a:xfrm>
          </p:grpSpPr>
          <p:sp>
            <p:nvSpPr>
              <p:cNvPr id="103" name="Text Box 14">
                <a:extLst>
                  <a:ext uri="{FF2B5EF4-FFF2-40B4-BE49-F238E27FC236}">
                    <a16:creationId xmlns:a16="http://schemas.microsoft.com/office/drawing/2014/main" id="{F5267748-27C4-476C-B665-818CD554D3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104" name="Rectangle 15">
                <a:extLst>
                  <a:ext uri="{FF2B5EF4-FFF2-40B4-BE49-F238E27FC236}">
                    <a16:creationId xmlns:a16="http://schemas.microsoft.com/office/drawing/2014/main" id="{976CC822-AAFF-44E1-944C-2A5C7A9A7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05" name="Line 16">
                <a:extLst>
                  <a:ext uri="{FF2B5EF4-FFF2-40B4-BE49-F238E27FC236}">
                    <a16:creationId xmlns:a16="http://schemas.microsoft.com/office/drawing/2014/main" id="{AAE666E0-B932-400D-A2CF-00AB96CF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2" name="Group 17">
              <a:extLst>
                <a:ext uri="{FF2B5EF4-FFF2-40B4-BE49-F238E27FC236}">
                  <a16:creationId xmlns:a16="http://schemas.microsoft.com/office/drawing/2014/main" id="{E7A0749F-FA6D-4C8D-B03B-448B9251E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8" y="3043"/>
              <a:ext cx="528" cy="250"/>
              <a:chOff x="3024" y="2870"/>
              <a:chExt cx="528" cy="250"/>
            </a:xfrm>
          </p:grpSpPr>
          <p:sp>
            <p:nvSpPr>
              <p:cNvPr id="100" name="Text Box 18">
                <a:extLst>
                  <a:ext uri="{FF2B5EF4-FFF2-40B4-BE49-F238E27FC236}">
                    <a16:creationId xmlns:a16="http://schemas.microsoft.com/office/drawing/2014/main" id="{3C532404-DF4E-4B8C-9970-375FAB09D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101" name="Rectangle 19">
                <a:extLst>
                  <a:ext uri="{FF2B5EF4-FFF2-40B4-BE49-F238E27FC236}">
                    <a16:creationId xmlns:a16="http://schemas.microsoft.com/office/drawing/2014/main" id="{15728583-1BAF-46A6-BAF6-BA4EA3534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02" name="Line 20">
                <a:extLst>
                  <a:ext uri="{FF2B5EF4-FFF2-40B4-BE49-F238E27FC236}">
                    <a16:creationId xmlns:a16="http://schemas.microsoft.com/office/drawing/2014/main" id="{737C78D5-662E-4EAA-9493-0CED8055A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" name="Group 21">
              <a:extLst>
                <a:ext uri="{FF2B5EF4-FFF2-40B4-BE49-F238E27FC236}">
                  <a16:creationId xmlns:a16="http://schemas.microsoft.com/office/drawing/2014/main" id="{D101579D-6302-402E-9B1B-A84DF8410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6" y="3043"/>
              <a:ext cx="528" cy="250"/>
              <a:chOff x="3024" y="2870"/>
              <a:chExt cx="528" cy="250"/>
            </a:xfrm>
          </p:grpSpPr>
          <p:sp>
            <p:nvSpPr>
              <p:cNvPr id="97" name="Text Box 22">
                <a:extLst>
                  <a:ext uri="{FF2B5EF4-FFF2-40B4-BE49-F238E27FC236}">
                    <a16:creationId xmlns:a16="http://schemas.microsoft.com/office/drawing/2014/main" id="{ABE009D4-21D5-47F5-A36A-AFEF11CF6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98" name="Rectangle 23">
                <a:extLst>
                  <a:ext uri="{FF2B5EF4-FFF2-40B4-BE49-F238E27FC236}">
                    <a16:creationId xmlns:a16="http://schemas.microsoft.com/office/drawing/2014/main" id="{78279E99-401F-47E3-9664-1988EB5D4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9" name="Line 24">
                <a:extLst>
                  <a:ext uri="{FF2B5EF4-FFF2-40B4-BE49-F238E27FC236}">
                    <a16:creationId xmlns:a16="http://schemas.microsoft.com/office/drawing/2014/main" id="{5C766BC2-C7AA-4F69-A720-933FA1FA6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25">
              <a:extLst>
                <a:ext uri="{FF2B5EF4-FFF2-40B4-BE49-F238E27FC236}">
                  <a16:creationId xmlns:a16="http://schemas.microsoft.com/office/drawing/2014/main" id="{308EA889-302A-422C-9C31-D85E1C2DAD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3" y="2817"/>
              <a:ext cx="528" cy="250"/>
              <a:chOff x="3024" y="2870"/>
              <a:chExt cx="528" cy="250"/>
            </a:xfrm>
          </p:grpSpPr>
          <p:sp>
            <p:nvSpPr>
              <p:cNvPr id="94" name="Text Box 26">
                <a:extLst>
                  <a:ext uri="{FF2B5EF4-FFF2-40B4-BE49-F238E27FC236}">
                    <a16:creationId xmlns:a16="http://schemas.microsoft.com/office/drawing/2014/main" id="{EBDCC892-4193-4BF5-9EC1-24B47197C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95" name="Rectangle 27">
                <a:extLst>
                  <a:ext uri="{FF2B5EF4-FFF2-40B4-BE49-F238E27FC236}">
                    <a16:creationId xmlns:a16="http://schemas.microsoft.com/office/drawing/2014/main" id="{3640B10A-5981-4EFD-A795-FE6E42FD7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6" name="Line 28">
                <a:extLst>
                  <a:ext uri="{FF2B5EF4-FFF2-40B4-BE49-F238E27FC236}">
                    <a16:creationId xmlns:a16="http://schemas.microsoft.com/office/drawing/2014/main" id="{B7532FF8-F409-4381-9F37-34E1C0B20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29">
              <a:extLst>
                <a:ext uri="{FF2B5EF4-FFF2-40B4-BE49-F238E27FC236}">
                  <a16:creationId xmlns:a16="http://schemas.microsoft.com/office/drawing/2014/main" id="{B824F44E-7FD4-4547-9756-C50A49DBE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0" y="3050"/>
              <a:ext cx="528" cy="250"/>
              <a:chOff x="3024" y="2870"/>
              <a:chExt cx="528" cy="250"/>
            </a:xfrm>
          </p:grpSpPr>
          <p:sp>
            <p:nvSpPr>
              <p:cNvPr id="91" name="Text Box 30">
                <a:extLst>
                  <a:ext uri="{FF2B5EF4-FFF2-40B4-BE49-F238E27FC236}">
                    <a16:creationId xmlns:a16="http://schemas.microsoft.com/office/drawing/2014/main" id="{4E2C5BB6-3F78-47D8-ABFD-F361A69D6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92" name="Rectangle 31">
                <a:extLst>
                  <a:ext uri="{FF2B5EF4-FFF2-40B4-BE49-F238E27FC236}">
                    <a16:creationId xmlns:a16="http://schemas.microsoft.com/office/drawing/2014/main" id="{A15B454F-53B4-4163-9E56-FE45B6913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3" name="Line 32">
                <a:extLst>
                  <a:ext uri="{FF2B5EF4-FFF2-40B4-BE49-F238E27FC236}">
                    <a16:creationId xmlns:a16="http://schemas.microsoft.com/office/drawing/2014/main" id="{BC136A94-8F9C-4AF8-B0AF-644F9FACF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6" name="Group 33">
              <a:extLst>
                <a:ext uri="{FF2B5EF4-FFF2-40B4-BE49-F238E27FC236}">
                  <a16:creationId xmlns:a16="http://schemas.microsoft.com/office/drawing/2014/main" id="{EE621B0A-C80C-4E53-A8C3-5EB08CE2AB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4" y="3036"/>
              <a:ext cx="528" cy="250"/>
              <a:chOff x="3024" y="2870"/>
              <a:chExt cx="528" cy="250"/>
            </a:xfrm>
          </p:grpSpPr>
          <p:sp>
            <p:nvSpPr>
              <p:cNvPr id="88" name="Text Box 34">
                <a:extLst>
                  <a:ext uri="{FF2B5EF4-FFF2-40B4-BE49-F238E27FC236}">
                    <a16:creationId xmlns:a16="http://schemas.microsoft.com/office/drawing/2014/main" id="{0652AF26-92C0-4277-AE02-6A7CF6FACE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89" name="Rectangle 35">
                <a:extLst>
                  <a:ext uri="{FF2B5EF4-FFF2-40B4-BE49-F238E27FC236}">
                    <a16:creationId xmlns:a16="http://schemas.microsoft.com/office/drawing/2014/main" id="{DC3A21A3-5D5C-4256-8281-1B45EB750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0" name="Line 36">
                <a:extLst>
                  <a:ext uri="{FF2B5EF4-FFF2-40B4-BE49-F238E27FC236}">
                    <a16:creationId xmlns:a16="http://schemas.microsoft.com/office/drawing/2014/main" id="{08F87EF4-0B67-48EC-9F04-CC241DCD2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E5E3127C-3EB0-4681-90CF-DB92F8056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655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2-grams</a:t>
              </a:r>
            </a:p>
          </p:txBody>
        </p:sp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A30C05F3-A55E-4C4D-BE9F-F15F84C7F1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1" y="1843"/>
              <a:ext cx="409" cy="2358"/>
              <a:chOff x="1941" y="1843"/>
              <a:chExt cx="409" cy="2358"/>
            </a:xfrm>
          </p:grpSpPr>
          <p:sp>
            <p:nvSpPr>
              <p:cNvPr id="86" name="Text Box 39">
                <a:extLst>
                  <a:ext uri="{FF2B5EF4-FFF2-40B4-BE49-F238E27FC236}">
                    <a16:creationId xmlns:a16="http://schemas.microsoft.com/office/drawing/2014/main" id="{7058574D-F587-4633-AE66-3C3B58070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6" y="1843"/>
                <a:ext cx="319" cy="2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at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ch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ck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ic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ri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st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ta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ti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tu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uc</a:t>
                </a:r>
              </a:p>
            </p:txBody>
          </p:sp>
          <p:sp>
            <p:nvSpPr>
              <p:cNvPr id="87" name="Rectangle 40">
                <a:extLst>
                  <a:ext uri="{FF2B5EF4-FFF2-40B4-BE49-F238E27FC236}">
                    <a16:creationId xmlns:a16="http://schemas.microsoft.com/office/drawing/2014/main" id="{C5296E90-D9F2-42C9-A699-F52B49879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1888"/>
                <a:ext cx="409" cy="23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5DC1174F-B240-46D2-9799-02739740E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2" y="2101"/>
              <a:ext cx="528" cy="250"/>
              <a:chOff x="3024" y="2870"/>
              <a:chExt cx="528" cy="250"/>
            </a:xfrm>
          </p:grpSpPr>
          <p:sp>
            <p:nvSpPr>
              <p:cNvPr id="83" name="Text Box 42">
                <a:extLst>
                  <a:ext uri="{FF2B5EF4-FFF2-40B4-BE49-F238E27FC236}">
                    <a16:creationId xmlns:a16="http://schemas.microsoft.com/office/drawing/2014/main" id="{9C8B2FD0-D016-4686-B8E9-71A110921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84" name="Rectangle 43">
                <a:extLst>
                  <a:ext uri="{FF2B5EF4-FFF2-40B4-BE49-F238E27FC236}">
                    <a16:creationId xmlns:a16="http://schemas.microsoft.com/office/drawing/2014/main" id="{AF3EDB93-01C1-4CDD-A5B5-FE898A5D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85" name="Line 44">
                <a:extLst>
                  <a:ext uri="{FF2B5EF4-FFF2-40B4-BE49-F238E27FC236}">
                    <a16:creationId xmlns:a16="http://schemas.microsoft.com/office/drawing/2014/main" id="{8CDF4B73-7007-4FE1-9644-45218659A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" name="Group 45">
              <a:extLst>
                <a:ext uri="{FF2B5EF4-FFF2-40B4-BE49-F238E27FC236}">
                  <a16:creationId xmlns:a16="http://schemas.microsoft.com/office/drawing/2014/main" id="{7291EA99-58E1-4224-8C94-850BDE041E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2108"/>
              <a:ext cx="528" cy="250"/>
              <a:chOff x="3024" y="2870"/>
              <a:chExt cx="528" cy="250"/>
            </a:xfrm>
          </p:grpSpPr>
          <p:sp>
            <p:nvSpPr>
              <p:cNvPr id="80" name="Text Box 46">
                <a:extLst>
                  <a:ext uri="{FF2B5EF4-FFF2-40B4-BE49-F238E27FC236}">
                    <a16:creationId xmlns:a16="http://schemas.microsoft.com/office/drawing/2014/main" id="{98FCF809-76D2-4F09-9DA4-54BF3C67C7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81" name="Rectangle 47">
                <a:extLst>
                  <a:ext uri="{FF2B5EF4-FFF2-40B4-BE49-F238E27FC236}">
                    <a16:creationId xmlns:a16="http://schemas.microsoft.com/office/drawing/2014/main" id="{4647759E-C094-4DBE-8614-94E05EE10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82" name="Line 48">
                <a:extLst>
                  <a:ext uri="{FF2B5EF4-FFF2-40B4-BE49-F238E27FC236}">
                    <a16:creationId xmlns:a16="http://schemas.microsoft.com/office/drawing/2014/main" id="{93FEEFB0-BEBE-4DEF-BF62-ABB50A632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1" name="Group 49">
              <a:extLst>
                <a:ext uri="{FF2B5EF4-FFF2-40B4-BE49-F238E27FC236}">
                  <a16:creationId xmlns:a16="http://schemas.microsoft.com/office/drawing/2014/main" id="{5B5EB6F0-5B8D-4D14-B2B7-DCAC88928D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0" y="2357"/>
              <a:ext cx="528" cy="250"/>
              <a:chOff x="3024" y="2870"/>
              <a:chExt cx="528" cy="250"/>
            </a:xfrm>
          </p:grpSpPr>
          <p:sp>
            <p:nvSpPr>
              <p:cNvPr id="77" name="Text Box 50">
                <a:extLst>
                  <a:ext uri="{FF2B5EF4-FFF2-40B4-BE49-F238E27FC236}">
                    <a16:creationId xmlns:a16="http://schemas.microsoft.com/office/drawing/2014/main" id="{9D674C04-0DDC-4166-AD13-E38C71702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78" name="Rectangle 51">
                <a:extLst>
                  <a:ext uri="{FF2B5EF4-FFF2-40B4-BE49-F238E27FC236}">
                    <a16:creationId xmlns:a16="http://schemas.microsoft.com/office/drawing/2014/main" id="{FFE2F64C-A214-48EA-A8E9-B018CD344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9" name="Line 52">
                <a:extLst>
                  <a:ext uri="{FF2B5EF4-FFF2-40B4-BE49-F238E27FC236}">
                    <a16:creationId xmlns:a16="http://schemas.microsoft.com/office/drawing/2014/main" id="{C12A0C94-D0E4-4DAA-9AC2-B8E8EC721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4B8D57D2-33E3-42B5-9BED-AE90CFD84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8" y="2357"/>
              <a:ext cx="528" cy="250"/>
              <a:chOff x="3024" y="2870"/>
              <a:chExt cx="528" cy="250"/>
            </a:xfrm>
          </p:grpSpPr>
          <p:sp>
            <p:nvSpPr>
              <p:cNvPr id="74" name="Text Box 54">
                <a:extLst>
                  <a:ext uri="{FF2B5EF4-FFF2-40B4-BE49-F238E27FC236}">
                    <a16:creationId xmlns:a16="http://schemas.microsoft.com/office/drawing/2014/main" id="{B88A00AD-658F-417D-BD79-4ED366BB1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75" name="Rectangle 55">
                <a:extLst>
                  <a:ext uri="{FF2B5EF4-FFF2-40B4-BE49-F238E27FC236}">
                    <a16:creationId xmlns:a16="http://schemas.microsoft.com/office/drawing/2014/main" id="{6C0793B0-6178-498D-B063-8D70E31CA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6" name="Line 56">
                <a:extLst>
                  <a:ext uri="{FF2B5EF4-FFF2-40B4-BE49-F238E27FC236}">
                    <a16:creationId xmlns:a16="http://schemas.microsoft.com/office/drawing/2014/main" id="{5C77E3F0-924A-4814-AE15-91AD36C6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" name="Group 57">
              <a:extLst>
                <a:ext uri="{FF2B5EF4-FFF2-40B4-BE49-F238E27FC236}">
                  <a16:creationId xmlns:a16="http://schemas.microsoft.com/office/drawing/2014/main" id="{0BC90042-C421-4C99-9CED-0AE629958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9" y="2582"/>
              <a:ext cx="528" cy="250"/>
              <a:chOff x="3024" y="2870"/>
              <a:chExt cx="528" cy="250"/>
            </a:xfrm>
          </p:grpSpPr>
          <p:sp>
            <p:nvSpPr>
              <p:cNvPr id="71" name="Text Box 58">
                <a:extLst>
                  <a:ext uri="{FF2B5EF4-FFF2-40B4-BE49-F238E27FC236}">
                    <a16:creationId xmlns:a16="http://schemas.microsoft.com/office/drawing/2014/main" id="{A03D946D-69E6-4DCD-8D91-81615AB33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72" name="Rectangle 59">
                <a:extLst>
                  <a:ext uri="{FF2B5EF4-FFF2-40B4-BE49-F238E27FC236}">
                    <a16:creationId xmlns:a16="http://schemas.microsoft.com/office/drawing/2014/main" id="{AC93CB8A-6651-46C7-87E3-ADCCCC4A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3" name="Line 60">
                <a:extLst>
                  <a:ext uri="{FF2B5EF4-FFF2-40B4-BE49-F238E27FC236}">
                    <a16:creationId xmlns:a16="http://schemas.microsoft.com/office/drawing/2014/main" id="{41427004-34BC-444A-AA87-42983FC86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" name="Group 61">
              <a:extLst>
                <a:ext uri="{FF2B5EF4-FFF2-40B4-BE49-F238E27FC236}">
                  <a16:creationId xmlns:a16="http://schemas.microsoft.com/office/drawing/2014/main" id="{11CC8E66-37BA-41DF-BB0B-920442526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7" y="2582"/>
              <a:ext cx="528" cy="250"/>
              <a:chOff x="3024" y="2870"/>
              <a:chExt cx="528" cy="250"/>
            </a:xfrm>
          </p:grpSpPr>
          <p:sp>
            <p:nvSpPr>
              <p:cNvPr id="68" name="Text Box 62">
                <a:extLst>
                  <a:ext uri="{FF2B5EF4-FFF2-40B4-BE49-F238E27FC236}">
                    <a16:creationId xmlns:a16="http://schemas.microsoft.com/office/drawing/2014/main" id="{09D99364-EC0D-49A7-8964-F1C641AA1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69" name="Rectangle 63">
                <a:extLst>
                  <a:ext uri="{FF2B5EF4-FFF2-40B4-BE49-F238E27FC236}">
                    <a16:creationId xmlns:a16="http://schemas.microsoft.com/office/drawing/2014/main" id="{315FFE23-9F93-4619-AAC9-1EA1F94A2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0" name="Line 64">
                <a:extLst>
                  <a:ext uri="{FF2B5EF4-FFF2-40B4-BE49-F238E27FC236}">
                    <a16:creationId xmlns:a16="http://schemas.microsoft.com/office/drawing/2014/main" id="{7ABA5F2E-007D-403F-8097-DF54388DF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5" name="Group 65">
              <a:extLst>
                <a:ext uri="{FF2B5EF4-FFF2-40B4-BE49-F238E27FC236}">
                  <a16:creationId xmlns:a16="http://schemas.microsoft.com/office/drawing/2014/main" id="{F0DCC99C-51E8-4309-8FD9-962FFBFE5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5" y="2582"/>
              <a:ext cx="528" cy="250"/>
              <a:chOff x="3024" y="2870"/>
              <a:chExt cx="528" cy="250"/>
            </a:xfrm>
          </p:grpSpPr>
          <p:sp>
            <p:nvSpPr>
              <p:cNvPr id="65" name="Text Box 66">
                <a:extLst>
                  <a:ext uri="{FF2B5EF4-FFF2-40B4-BE49-F238E27FC236}">
                    <a16:creationId xmlns:a16="http://schemas.microsoft.com/office/drawing/2014/main" id="{D76BB7F0-F974-4D87-AFA7-E95DA2F99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66" name="Rectangle 67">
                <a:extLst>
                  <a:ext uri="{FF2B5EF4-FFF2-40B4-BE49-F238E27FC236}">
                    <a16:creationId xmlns:a16="http://schemas.microsoft.com/office/drawing/2014/main" id="{CDD43553-A865-4C3E-BA15-9120BC4A5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67" name="Line 68">
                <a:extLst>
                  <a:ext uri="{FF2B5EF4-FFF2-40B4-BE49-F238E27FC236}">
                    <a16:creationId xmlns:a16="http://schemas.microsoft.com/office/drawing/2014/main" id="{3DAEBABA-C01F-4317-87DA-DFC8114FF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6" name="Group 69">
              <a:extLst>
                <a:ext uri="{FF2B5EF4-FFF2-40B4-BE49-F238E27FC236}">
                  <a16:creationId xmlns:a16="http://schemas.microsoft.com/office/drawing/2014/main" id="{8330E860-34EE-46F2-B12E-BAF63A13AD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3" y="2582"/>
              <a:ext cx="528" cy="250"/>
              <a:chOff x="3024" y="2870"/>
              <a:chExt cx="528" cy="250"/>
            </a:xfrm>
          </p:grpSpPr>
          <p:sp>
            <p:nvSpPr>
              <p:cNvPr id="62" name="Text Box 70">
                <a:extLst>
                  <a:ext uri="{FF2B5EF4-FFF2-40B4-BE49-F238E27FC236}">
                    <a16:creationId xmlns:a16="http://schemas.microsoft.com/office/drawing/2014/main" id="{C6AD4716-CA27-4D68-8D0C-599CA67BD8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64B8B36B-48E3-49F0-B6E5-37210CAF9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64" name="Line 72">
                <a:extLst>
                  <a:ext uri="{FF2B5EF4-FFF2-40B4-BE49-F238E27FC236}">
                    <a16:creationId xmlns:a16="http://schemas.microsoft.com/office/drawing/2014/main" id="{A04760B6-6D2A-4362-B083-F9819FDE5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" name="Group 73">
              <a:extLst>
                <a:ext uri="{FF2B5EF4-FFF2-40B4-BE49-F238E27FC236}">
                  <a16:creationId xmlns:a16="http://schemas.microsoft.com/office/drawing/2014/main" id="{4B0EA9AF-40F7-4B31-AE8E-08D5FF299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0" y="3271"/>
              <a:ext cx="528" cy="250"/>
              <a:chOff x="3024" y="2870"/>
              <a:chExt cx="528" cy="250"/>
            </a:xfrm>
          </p:grpSpPr>
          <p:sp>
            <p:nvSpPr>
              <p:cNvPr id="59" name="Text Box 74">
                <a:extLst>
                  <a:ext uri="{FF2B5EF4-FFF2-40B4-BE49-F238E27FC236}">
                    <a16:creationId xmlns:a16="http://schemas.microsoft.com/office/drawing/2014/main" id="{9B0FA239-77BC-4449-AD6C-76A7BA3349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60" name="Rectangle 75">
                <a:extLst>
                  <a:ext uri="{FF2B5EF4-FFF2-40B4-BE49-F238E27FC236}">
                    <a16:creationId xmlns:a16="http://schemas.microsoft.com/office/drawing/2014/main" id="{1E39B22A-DB00-471E-8542-D1472FECB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61" name="Line 76">
                <a:extLst>
                  <a:ext uri="{FF2B5EF4-FFF2-40B4-BE49-F238E27FC236}">
                    <a16:creationId xmlns:a16="http://schemas.microsoft.com/office/drawing/2014/main" id="{C12B9455-1740-4C62-B79F-6A607AA92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8" name="Group 77">
              <a:extLst>
                <a:ext uri="{FF2B5EF4-FFF2-40B4-BE49-F238E27FC236}">
                  <a16:creationId xmlns:a16="http://schemas.microsoft.com/office/drawing/2014/main" id="{B395B6B1-500A-4BFD-911F-159B04C6F5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0" y="3496"/>
              <a:ext cx="528" cy="250"/>
              <a:chOff x="3024" y="2870"/>
              <a:chExt cx="528" cy="250"/>
            </a:xfrm>
          </p:grpSpPr>
          <p:sp>
            <p:nvSpPr>
              <p:cNvPr id="56" name="Text Box 78">
                <a:extLst>
                  <a:ext uri="{FF2B5EF4-FFF2-40B4-BE49-F238E27FC236}">
                    <a16:creationId xmlns:a16="http://schemas.microsoft.com/office/drawing/2014/main" id="{6A6D4B2E-0FCD-45FA-A69C-C8350D69D2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57" name="Rectangle 79">
                <a:extLst>
                  <a:ext uri="{FF2B5EF4-FFF2-40B4-BE49-F238E27FC236}">
                    <a16:creationId xmlns:a16="http://schemas.microsoft.com/office/drawing/2014/main" id="{D00227B0-5C97-4E58-9E1C-813E1F7D8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58" name="Line 80">
                <a:extLst>
                  <a:ext uri="{FF2B5EF4-FFF2-40B4-BE49-F238E27FC236}">
                    <a16:creationId xmlns:a16="http://schemas.microsoft.com/office/drawing/2014/main" id="{57212659-8EA1-47FF-9162-F42446885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9" name="Group 81">
              <a:extLst>
                <a:ext uri="{FF2B5EF4-FFF2-40B4-BE49-F238E27FC236}">
                  <a16:creationId xmlns:a16="http://schemas.microsoft.com/office/drawing/2014/main" id="{8677C9FF-2B03-4BA1-9A7B-BD90595422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8" y="3496"/>
              <a:ext cx="528" cy="250"/>
              <a:chOff x="3024" y="2870"/>
              <a:chExt cx="528" cy="250"/>
            </a:xfrm>
          </p:grpSpPr>
          <p:sp>
            <p:nvSpPr>
              <p:cNvPr id="53" name="Text Box 82">
                <a:extLst>
                  <a:ext uri="{FF2B5EF4-FFF2-40B4-BE49-F238E27FC236}">
                    <a16:creationId xmlns:a16="http://schemas.microsoft.com/office/drawing/2014/main" id="{51B57377-8AC7-4678-BD9B-DD8CFFAA72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54" name="Rectangle 83">
                <a:extLst>
                  <a:ext uri="{FF2B5EF4-FFF2-40B4-BE49-F238E27FC236}">
                    <a16:creationId xmlns:a16="http://schemas.microsoft.com/office/drawing/2014/main" id="{FF6AE8BE-F1B0-49C4-B163-EE6BAC08D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55" name="Line 84">
                <a:extLst>
                  <a:ext uri="{FF2B5EF4-FFF2-40B4-BE49-F238E27FC236}">
                    <a16:creationId xmlns:a16="http://schemas.microsoft.com/office/drawing/2014/main" id="{7672EF7D-0986-491E-B434-37112D318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0" name="Group 85">
              <a:extLst>
                <a:ext uri="{FF2B5EF4-FFF2-40B4-BE49-F238E27FC236}">
                  <a16:creationId xmlns:a16="http://schemas.microsoft.com/office/drawing/2014/main" id="{7E5010C0-FCFE-42E3-A1B3-3986432D2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6" y="3496"/>
              <a:ext cx="528" cy="250"/>
              <a:chOff x="3024" y="2870"/>
              <a:chExt cx="528" cy="250"/>
            </a:xfrm>
          </p:grpSpPr>
          <p:sp>
            <p:nvSpPr>
              <p:cNvPr id="50" name="Text Box 86">
                <a:extLst>
                  <a:ext uri="{FF2B5EF4-FFF2-40B4-BE49-F238E27FC236}">
                    <a16:creationId xmlns:a16="http://schemas.microsoft.com/office/drawing/2014/main" id="{2DE3432D-F59A-4872-98D3-AEB33B5F08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51" name="Rectangle 87">
                <a:extLst>
                  <a:ext uri="{FF2B5EF4-FFF2-40B4-BE49-F238E27FC236}">
                    <a16:creationId xmlns:a16="http://schemas.microsoft.com/office/drawing/2014/main" id="{9C22AB8C-B91D-48C8-8B1E-DB32B6750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52" name="Line 88">
                <a:extLst>
                  <a:ext uri="{FF2B5EF4-FFF2-40B4-BE49-F238E27FC236}">
                    <a16:creationId xmlns:a16="http://schemas.microsoft.com/office/drawing/2014/main" id="{C6FF79F8-00E8-4145-862B-B41D4090F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" name="Group 89">
              <a:extLst>
                <a:ext uri="{FF2B5EF4-FFF2-40B4-BE49-F238E27FC236}">
                  <a16:creationId xmlns:a16="http://schemas.microsoft.com/office/drawing/2014/main" id="{5D21856C-98F9-46E9-AE6A-98CD57BB3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3" y="3724"/>
              <a:ext cx="528" cy="250"/>
              <a:chOff x="3024" y="2870"/>
              <a:chExt cx="528" cy="250"/>
            </a:xfrm>
          </p:grpSpPr>
          <p:sp>
            <p:nvSpPr>
              <p:cNvPr id="47" name="Text Box 90">
                <a:extLst>
                  <a:ext uri="{FF2B5EF4-FFF2-40B4-BE49-F238E27FC236}">
                    <a16:creationId xmlns:a16="http://schemas.microsoft.com/office/drawing/2014/main" id="{844D01D0-8678-4A92-B4A2-84567178E4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48" name="Rectangle 91">
                <a:extLst>
                  <a:ext uri="{FF2B5EF4-FFF2-40B4-BE49-F238E27FC236}">
                    <a16:creationId xmlns:a16="http://schemas.microsoft.com/office/drawing/2014/main" id="{7C80FA94-8E04-40A2-A2EA-70634A153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49" name="Line 92">
                <a:extLst>
                  <a:ext uri="{FF2B5EF4-FFF2-40B4-BE49-F238E27FC236}">
                    <a16:creationId xmlns:a16="http://schemas.microsoft.com/office/drawing/2014/main" id="{2DC3A37E-4FBD-4B0B-B39A-39BA4C346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" name="Group 93">
              <a:extLst>
                <a:ext uri="{FF2B5EF4-FFF2-40B4-BE49-F238E27FC236}">
                  <a16:creationId xmlns:a16="http://schemas.microsoft.com/office/drawing/2014/main" id="{AE403366-EBF9-4FDA-8156-449CADE139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0" y="3951"/>
              <a:ext cx="528" cy="250"/>
              <a:chOff x="3024" y="2870"/>
              <a:chExt cx="528" cy="250"/>
            </a:xfrm>
          </p:grpSpPr>
          <p:sp>
            <p:nvSpPr>
              <p:cNvPr id="44" name="Text Box 94">
                <a:extLst>
                  <a:ext uri="{FF2B5EF4-FFF2-40B4-BE49-F238E27FC236}">
                    <a16:creationId xmlns:a16="http://schemas.microsoft.com/office/drawing/2014/main" id="{26A8990A-B789-406D-B0F6-B5F56E969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870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45" name="Rectangle 95">
                <a:extLst>
                  <a:ext uri="{FF2B5EF4-FFF2-40B4-BE49-F238E27FC236}">
                    <a16:creationId xmlns:a16="http://schemas.microsoft.com/office/drawing/2014/main" id="{BFFC1D0A-3452-4D58-8122-86C61BFF4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14"/>
                <a:ext cx="27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46" name="Line 96">
                <a:extLst>
                  <a:ext uri="{FF2B5EF4-FFF2-40B4-BE49-F238E27FC236}">
                    <a16:creationId xmlns:a16="http://schemas.microsoft.com/office/drawing/2014/main" id="{593D92B2-1D00-46EA-8D7A-5A9EEA2E3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9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" name="AutoShape 97">
              <a:extLst>
                <a:ext uri="{FF2B5EF4-FFF2-40B4-BE49-F238E27FC236}">
                  <a16:creationId xmlns:a16="http://schemas.microsoft.com/office/drawing/2014/main" id="{F34A7A55-3C72-473C-8A6E-8B2EBA238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931"/>
              <a:ext cx="499" cy="227"/>
            </a:xfrm>
            <a:prstGeom prst="rightArrow">
              <a:avLst>
                <a:gd name="adj1" fmla="val 50000"/>
                <a:gd name="adj2" fmla="val 54956"/>
              </a:avLst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E88BF3-929A-438C-A6A5-5CB97AA9BC3D}"/>
                  </a:ext>
                </a:extLst>
              </p:cNvPr>
              <p:cNvSpPr txBox="1"/>
              <p:nvPr/>
            </p:nvSpPr>
            <p:spPr>
              <a:xfrm>
                <a:off x="2557464" y="5783045"/>
                <a:ext cx="3962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/>
                  <a:t>基于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-gram</a:t>
                </a:r>
                <a:r>
                  <a:rPr lang="zh-CN" altLang="en-US" sz="2400" dirty="0"/>
                  <a:t>的倒排索引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1E88BF3-929A-438C-A6A5-5CB97AA9B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464" y="5783045"/>
                <a:ext cx="3962400" cy="461665"/>
              </a:xfrm>
              <a:prstGeom prst="rect">
                <a:avLst/>
              </a:prstGeom>
              <a:blipFill>
                <a:blip r:embed="rId3"/>
                <a:stretch>
                  <a:fillRect t="-16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27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438626" cy="530225"/>
            <a:chOff x="2414436" y="284389"/>
            <a:chExt cx="1955751" cy="529772"/>
          </a:xfrm>
          <a:solidFill>
            <a:srgbClr val="024C89"/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414436" y="284389"/>
              <a:ext cx="178349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近似文本检索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6243C1A5-2168-467F-BF49-BF00A8C09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292600"/>
            <a:ext cx="1800225" cy="3603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E44C4D2E-89DA-4CC7-93A6-81DCBC284B48}"/>
              </a:ext>
            </a:extLst>
          </p:cNvPr>
          <p:cNvGrpSpPr>
            <a:grpSpLocks/>
          </p:cNvGrpSpPr>
          <p:nvPr/>
        </p:nvGrpSpPr>
        <p:grpSpPr bwMode="auto">
          <a:xfrm>
            <a:off x="4132263" y="3811588"/>
            <a:ext cx="2949575" cy="2036762"/>
            <a:chOff x="2603" y="2401"/>
            <a:chExt cx="1858" cy="128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C4CC0C85-E8E7-4C48-837C-566ABDE35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401"/>
              <a:ext cx="27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811F87E-125B-45F3-B96F-14C084E28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401"/>
              <a:ext cx="27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F0C1D5DE-BB75-4D96-8BAD-9F812163A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626"/>
              <a:ext cx="27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C9327306-36E1-4A7E-B47C-EDE4D8C86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626"/>
              <a:ext cx="27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80D789FA-8ABB-4041-8586-EB0461BB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626"/>
              <a:ext cx="27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13244634-8079-4DB5-A647-0273C7C4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2626"/>
              <a:ext cx="27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8AD13983-E334-4A63-A9AF-3232C7D72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3540"/>
              <a:ext cx="27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A64EFBA3-1099-4D7B-AECC-0921918B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3540"/>
              <a:ext cx="27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5B7C404E-004D-4519-A5A9-F0DA26D60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3540"/>
              <a:ext cx="274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4AAEDC51-BAF6-46B4-B83B-D0C4A2DD2F5D}"/>
              </a:ext>
            </a:extLst>
          </p:cNvPr>
          <p:cNvGrpSpPr>
            <a:grpSpLocks/>
          </p:cNvGrpSpPr>
          <p:nvPr/>
        </p:nvGrpSpPr>
        <p:grpSpPr bwMode="auto">
          <a:xfrm>
            <a:off x="4133857" y="2060575"/>
            <a:ext cx="3817943" cy="3787775"/>
            <a:chOff x="2604" y="1298"/>
            <a:chExt cx="2405" cy="2386"/>
          </a:xfrm>
        </p:grpSpPr>
        <p:grpSp>
          <p:nvGrpSpPr>
            <p:cNvPr id="22" name="Group 14">
              <a:extLst>
                <a:ext uri="{FF2B5EF4-FFF2-40B4-BE49-F238E27FC236}">
                  <a16:creationId xmlns:a16="http://schemas.microsoft.com/office/drawing/2014/main" id="{81D179D9-2AED-40B7-A966-443589FC2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4" y="2401"/>
              <a:ext cx="801" cy="1283"/>
              <a:chOff x="2604" y="2401"/>
              <a:chExt cx="801" cy="1283"/>
            </a:xfrm>
          </p:grpSpPr>
          <p:sp>
            <p:nvSpPr>
              <p:cNvPr id="24" name="Rectangle 15">
                <a:extLst>
                  <a:ext uri="{FF2B5EF4-FFF2-40B4-BE49-F238E27FC236}">
                    <a16:creationId xmlns:a16="http://schemas.microsoft.com/office/drawing/2014/main" id="{CB5D0277-687A-4087-A1AB-A280C4C89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401"/>
                <a:ext cx="274" cy="14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D66AA9BB-0A8F-4014-98F9-33C7C3F47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" y="2626"/>
                <a:ext cx="274" cy="14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26" name="Rectangle 17">
                <a:extLst>
                  <a:ext uri="{FF2B5EF4-FFF2-40B4-BE49-F238E27FC236}">
                    <a16:creationId xmlns:a16="http://schemas.microsoft.com/office/drawing/2014/main" id="{06D6D35A-0ECA-49C7-A819-3CCFDE0DF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3540"/>
                <a:ext cx="274" cy="144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18">
                  <a:extLst>
                    <a:ext uri="{FF2B5EF4-FFF2-40B4-BE49-F238E27FC236}">
                      <a16:creationId xmlns:a16="http://schemas.microsoft.com/office/drawing/2014/main" id="{22A9A68C-8D3F-4935-8623-CBF27CDC8F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0" y="1298"/>
                  <a:ext cx="1449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宋体" panose="02010600030101010101" pitchFamily="2" charset="-122"/>
                    <a:buChar char="-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dirty="0">
                      <a:sym typeface="Wingdings" panose="05000000000000000000" pitchFamily="2" charset="2"/>
                    </a:rPr>
                    <a:t>公共</a:t>
                  </a:r>
                  <a14:m>
                    <m:oMath xmlns:m="http://schemas.openxmlformats.org/officeDocument/2006/math">
                      <m:r>
                        <a:rPr lang="en-US" altLang="zh-CN" sz="18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</m:oMath>
                  </a14:m>
                  <a:r>
                    <a:rPr lang="en-US" altLang="zh-CN" sz="1800" dirty="0">
                      <a:sym typeface="Wingdings" panose="05000000000000000000" pitchFamily="2" charset="2"/>
                    </a:rPr>
                    <a:t>-gram</a:t>
                  </a:r>
                  <a:r>
                    <a:rPr lang="zh-CN" altLang="en-US" sz="1800" dirty="0">
                      <a:sym typeface="Wingdings" panose="05000000000000000000" pitchFamily="2" charset="2"/>
                    </a:rPr>
                    <a:t>个数</a:t>
                  </a:r>
                  <a:r>
                    <a:rPr lang="en-US" altLang="zh-CN" sz="1800" dirty="0">
                      <a:sym typeface="Wingdings" panose="05000000000000000000" pitchFamily="2" charset="2"/>
                    </a:rPr>
                    <a:t>&gt;= 3</a:t>
                  </a:r>
                </a:p>
              </p:txBody>
            </p:sp>
          </mc:Choice>
          <mc:Fallback xmlns="">
            <p:sp>
              <p:nvSpPr>
                <p:cNvPr id="23" name="Rectangle 18">
                  <a:extLst>
                    <a:ext uri="{FF2B5EF4-FFF2-40B4-BE49-F238E27FC236}">
                      <a16:creationId xmlns:a16="http://schemas.microsoft.com/office/drawing/2014/main" id="{22A9A68C-8D3F-4935-8623-CBF27CDC8F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0" y="1298"/>
                  <a:ext cx="1449" cy="233"/>
                </a:xfrm>
                <a:prstGeom prst="rect">
                  <a:avLst/>
                </a:prstGeom>
                <a:blipFill>
                  <a:blip r:embed="rId3"/>
                  <a:stretch>
                    <a:fillRect l="-2122" t="-11475" r="-1592" b="-2623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1">
                <a:extLst>
                  <a:ext uri="{FF2B5EF4-FFF2-40B4-BE49-F238E27FC236}">
                    <a16:creationId xmlns:a16="http://schemas.microsoft.com/office/drawing/2014/main" id="{3C471E5A-E3C1-4ED5-B060-96C514A690F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4800" y="1524000"/>
                <a:ext cx="8839200" cy="5365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600" dirty="0"/>
                  <a:t>查询</a:t>
                </a:r>
                <a:r>
                  <a:rPr lang="en-US" altLang="zh-CN" sz="2600" dirty="0"/>
                  <a:t>: </a:t>
                </a:r>
                <a:r>
                  <a:rPr lang="en-US" altLang="zh-CN" sz="2600" dirty="0">
                    <a:latin typeface="Tahoma" panose="020B0604030504040204" pitchFamily="34" charset="0"/>
                  </a:rPr>
                  <a:t>“</a:t>
                </a:r>
                <a:r>
                  <a:rPr lang="en-US" altLang="zh-CN" sz="2600" dirty="0">
                    <a:solidFill>
                      <a:srgbClr val="FF3300"/>
                    </a:solidFill>
                  </a:rPr>
                  <a:t>shtick</a:t>
                </a:r>
                <a:r>
                  <a:rPr lang="en-US" altLang="zh-CN" sz="2600" dirty="0">
                    <a:latin typeface="Tahoma" panose="020B0604030504040204" pitchFamily="34" charset="0"/>
                  </a:rPr>
                  <a:t>”</a:t>
                </a:r>
                <a:r>
                  <a:rPr lang="en-US" altLang="zh-CN" sz="2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𝐸𝐷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𝑠h𝑡𝑖𝑐𝑘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, ?)≤1</m:t>
                    </m:r>
                  </m:oMath>
                </a14:m>
                <a:endParaRPr lang="en-US" altLang="zh-CN" sz="2600" dirty="0"/>
              </a:p>
            </p:txBody>
          </p:sp>
        </mc:Choice>
        <mc:Fallback xmlns="">
          <p:sp>
            <p:nvSpPr>
              <p:cNvPr id="28" name="Rectangle 21">
                <a:extLst>
                  <a:ext uri="{FF2B5EF4-FFF2-40B4-BE49-F238E27FC236}">
                    <a16:creationId xmlns:a16="http://schemas.microsoft.com/office/drawing/2014/main" id="{3C471E5A-E3C1-4ED5-B060-96C514A69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8839200" cy="536575"/>
              </a:xfrm>
              <a:prstGeom prst="rect">
                <a:avLst/>
              </a:prstGeom>
              <a:blipFill>
                <a:blip r:embed="rId4"/>
                <a:stretch>
                  <a:fillRect l="-1241" t="-13636" b="-2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2">
            <a:extLst>
              <a:ext uri="{FF2B5EF4-FFF2-40B4-BE49-F238E27FC236}">
                <a16:creationId xmlns:a16="http://schemas.microsoft.com/office/drawing/2014/main" id="{4965E45F-F13E-442F-A837-D23E6923B39A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500438"/>
            <a:ext cx="1800225" cy="2305050"/>
            <a:chOff x="158" y="2205"/>
            <a:chExt cx="1134" cy="1452"/>
          </a:xfrm>
        </p:grpSpPr>
        <p:grpSp>
          <p:nvGrpSpPr>
            <p:cNvPr id="30" name="Group 23">
              <a:extLst>
                <a:ext uri="{FF2B5EF4-FFF2-40B4-BE49-F238E27FC236}">
                  <a16:creationId xmlns:a16="http://schemas.microsoft.com/office/drawing/2014/main" id="{D35095A7-1688-493B-93AB-AFE2F06137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" y="2205"/>
              <a:ext cx="1097" cy="1435"/>
              <a:chOff x="463" y="1797"/>
              <a:chExt cx="1097" cy="1435"/>
            </a:xfrm>
          </p:grpSpPr>
          <p:sp>
            <p:nvSpPr>
              <p:cNvPr id="34" name="Text Box 24">
                <a:extLst>
                  <a:ext uri="{FF2B5EF4-FFF2-40B4-BE49-F238E27FC236}">
                    <a16:creationId xmlns:a16="http://schemas.microsoft.com/office/drawing/2014/main" id="{2E4D3D8A-BA0A-41FD-8F39-62AF65B00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" y="1797"/>
                <a:ext cx="10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id     strings</a:t>
                </a:r>
              </a:p>
            </p:txBody>
          </p:sp>
          <p:sp>
            <p:nvSpPr>
              <p:cNvPr id="35" name="Text Box 25">
                <a:extLst>
                  <a:ext uri="{FF2B5EF4-FFF2-40B4-BE49-F238E27FC236}">
                    <a16:creationId xmlns:a16="http://schemas.microsoft.com/office/drawing/2014/main" id="{79E22668-9987-4575-912D-173BC7284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" y="2024"/>
                <a:ext cx="223" cy="1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3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4</a:t>
                </a:r>
              </a:p>
            </p:txBody>
          </p:sp>
          <p:sp>
            <p:nvSpPr>
              <p:cNvPr id="36" name="Text Box 26">
                <a:extLst>
                  <a:ext uri="{FF2B5EF4-FFF2-40B4-BE49-F238E27FC236}">
                    <a16:creationId xmlns:a16="http://schemas.microsoft.com/office/drawing/2014/main" id="{7A8CF5ED-2D5E-41D7-A58B-50D9C61975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" y="2024"/>
                <a:ext cx="564" cy="1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宋体" panose="02010600030101010101" pitchFamily="2" charset="-122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rich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stick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stich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stuck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static</a:t>
                </a:r>
              </a:p>
            </p:txBody>
          </p:sp>
        </p:grp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9E40F03-349B-4DC6-9CE8-3B08F0AA8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205"/>
              <a:ext cx="1134" cy="14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32" name="Line 28">
              <a:extLst>
                <a:ext uri="{FF2B5EF4-FFF2-40B4-BE49-F238E27FC236}">
                  <a16:creationId xmlns:a16="http://schemas.microsoft.com/office/drawing/2014/main" id="{E795063D-EF72-49A5-A64E-3672A876B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47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1CDF4D5D-5FE1-4CCA-BB8C-87186F885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2205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AutoShape 30">
            <a:extLst>
              <a:ext uri="{FF2B5EF4-FFF2-40B4-BE49-F238E27FC236}">
                <a16:creationId xmlns:a16="http://schemas.microsoft.com/office/drawing/2014/main" id="{E80C0BCA-2C99-453A-BB77-B7B60A7C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652963"/>
            <a:ext cx="792162" cy="360362"/>
          </a:xfrm>
          <a:prstGeom prst="rightArrow">
            <a:avLst>
              <a:gd name="adj1" fmla="val 50000"/>
              <a:gd name="adj2" fmla="val 54956"/>
            </a:avLst>
          </a:prstGeom>
          <a:solidFill>
            <a:srgbClr val="FFFF0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64E08172-C467-48E1-83D9-8C3E5DCAC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214813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2-grams</a:t>
            </a:r>
          </a:p>
        </p:txBody>
      </p:sp>
      <p:grpSp>
        <p:nvGrpSpPr>
          <p:cNvPr id="39" name="Group 32">
            <a:extLst>
              <a:ext uri="{FF2B5EF4-FFF2-40B4-BE49-F238E27FC236}">
                <a16:creationId xmlns:a16="http://schemas.microsoft.com/office/drawing/2014/main" id="{13D74D37-1170-4A65-AC3B-50C0A2FE7E8D}"/>
              </a:ext>
            </a:extLst>
          </p:cNvPr>
          <p:cNvGrpSpPr>
            <a:grpSpLocks/>
          </p:cNvGrpSpPr>
          <p:nvPr/>
        </p:nvGrpSpPr>
        <p:grpSpPr bwMode="auto">
          <a:xfrm>
            <a:off x="3081338" y="2925763"/>
            <a:ext cx="649287" cy="3743325"/>
            <a:chOff x="1941" y="1843"/>
            <a:chExt cx="409" cy="2358"/>
          </a:xfrm>
        </p:grpSpPr>
        <p:sp>
          <p:nvSpPr>
            <p:cNvPr id="40" name="Text Box 33">
              <a:extLst>
                <a:ext uri="{FF2B5EF4-FFF2-40B4-BE49-F238E27FC236}">
                  <a16:creationId xmlns:a16="http://schemas.microsoft.com/office/drawing/2014/main" id="{EEC3ABE0-9E13-496B-9CC2-F76D711F9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843"/>
              <a:ext cx="319" cy="2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ch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ck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ri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ta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ti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tu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uc</a:t>
              </a:r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A9C459F6-528F-4F6D-80D0-AD5553482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888"/>
              <a:ext cx="409" cy="23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</p:grpSp>
      <p:grpSp>
        <p:nvGrpSpPr>
          <p:cNvPr id="42" name="Group 35">
            <a:extLst>
              <a:ext uri="{FF2B5EF4-FFF2-40B4-BE49-F238E27FC236}">
                <a16:creationId xmlns:a16="http://schemas.microsoft.com/office/drawing/2014/main" id="{406B77D7-C368-45D0-B615-E2C7827414C8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2963863"/>
            <a:ext cx="3354387" cy="3705225"/>
            <a:chOff x="2349" y="1867"/>
            <a:chExt cx="2113" cy="2334"/>
          </a:xfrm>
        </p:grpSpPr>
        <p:sp>
          <p:nvSpPr>
            <p:cNvPr id="43" name="Text Box 36">
              <a:extLst>
                <a:ext uri="{FF2B5EF4-FFF2-40B4-BE49-F238E27FC236}">
                  <a16:creationId xmlns:a16="http://schemas.microsoft.com/office/drawing/2014/main" id="{EB327A8D-46A7-4F12-8211-4FE35F9B9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867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44" name="Rectangle 37">
              <a:extLst>
                <a:ext uri="{FF2B5EF4-FFF2-40B4-BE49-F238E27FC236}">
                  <a16:creationId xmlns:a16="http://schemas.microsoft.com/office/drawing/2014/main" id="{B20F2A93-BAA0-484F-BF50-D07400AED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1911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45" name="Line 38">
              <a:extLst>
                <a:ext uri="{FF2B5EF4-FFF2-40B4-BE49-F238E27FC236}">
                  <a16:creationId xmlns:a16="http://schemas.microsoft.com/office/drawing/2014/main" id="{4B37819F-0325-4B92-9447-31A89A2D3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8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Text Box 39">
              <a:extLst>
                <a:ext uri="{FF2B5EF4-FFF2-40B4-BE49-F238E27FC236}">
                  <a16:creationId xmlns:a16="http://schemas.microsoft.com/office/drawing/2014/main" id="{A4412AA4-4E84-4FFC-BAA5-616FD19D5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3043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7D22FCA7-AF7E-45F1-8EC5-9D8DFDE7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3087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48" name="Line 41">
              <a:extLst>
                <a:ext uri="{FF2B5EF4-FFF2-40B4-BE49-F238E27FC236}">
                  <a16:creationId xmlns:a16="http://schemas.microsoft.com/office/drawing/2014/main" id="{0728B2A9-378C-4B10-85CB-AC9EC6B1F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316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Text Box 42">
              <a:extLst>
                <a:ext uri="{FF2B5EF4-FFF2-40B4-BE49-F238E27FC236}">
                  <a16:creationId xmlns:a16="http://schemas.microsoft.com/office/drawing/2014/main" id="{2405A062-A58C-45AA-8435-8175D4287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3043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50" name="Rectangle 43">
              <a:extLst>
                <a:ext uri="{FF2B5EF4-FFF2-40B4-BE49-F238E27FC236}">
                  <a16:creationId xmlns:a16="http://schemas.microsoft.com/office/drawing/2014/main" id="{8F5FD2A0-9826-4500-BD73-6767B0D12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3087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51" name="Line 44">
              <a:extLst>
                <a:ext uri="{FF2B5EF4-FFF2-40B4-BE49-F238E27FC236}">
                  <a16:creationId xmlns:a16="http://schemas.microsoft.com/office/drawing/2014/main" id="{A1B8CC2E-29A3-46D8-B9BF-CE98694F6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316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Text Box 45">
              <a:extLst>
                <a:ext uri="{FF2B5EF4-FFF2-40B4-BE49-F238E27FC236}">
                  <a16:creationId xmlns:a16="http://schemas.microsoft.com/office/drawing/2014/main" id="{245D4971-C8DE-4863-8D54-89127798B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1" y="2817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53" name="Rectangle 46">
              <a:extLst>
                <a:ext uri="{FF2B5EF4-FFF2-40B4-BE49-F238E27FC236}">
                  <a16:creationId xmlns:a16="http://schemas.microsoft.com/office/drawing/2014/main" id="{A9410056-4DD9-483B-8711-328361CD5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2861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54" name="Line 47">
              <a:extLst>
                <a:ext uri="{FF2B5EF4-FFF2-40B4-BE49-F238E27FC236}">
                  <a16:creationId xmlns:a16="http://schemas.microsoft.com/office/drawing/2014/main" id="{E46329D5-B709-48CB-B7B4-CB0359BD4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3" y="293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Text Box 48">
              <a:extLst>
                <a:ext uri="{FF2B5EF4-FFF2-40B4-BE49-F238E27FC236}">
                  <a16:creationId xmlns:a16="http://schemas.microsoft.com/office/drawing/2014/main" id="{41EBA40F-D8FD-45EA-8B0B-1059A0D9E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" y="3050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56" name="Rectangle 49">
              <a:extLst>
                <a:ext uri="{FF2B5EF4-FFF2-40B4-BE49-F238E27FC236}">
                  <a16:creationId xmlns:a16="http://schemas.microsoft.com/office/drawing/2014/main" id="{33C55C5E-BC48-493C-8E28-CDF4D6E27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3094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57" name="Line 50">
              <a:extLst>
                <a:ext uri="{FF2B5EF4-FFF2-40B4-BE49-F238E27FC236}">
                  <a16:creationId xmlns:a16="http://schemas.microsoft.com/office/drawing/2014/main" id="{EE3BD73D-8B4E-4082-A049-7E7AFCB95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0" y="317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Text Box 51">
              <a:extLst>
                <a:ext uri="{FF2B5EF4-FFF2-40B4-BE49-F238E27FC236}">
                  <a16:creationId xmlns:a16="http://schemas.microsoft.com/office/drawing/2014/main" id="{328A6AD6-0A4A-4A30-9D4A-C59A16068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3036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0BD94F17-1E6F-434E-9DB8-F5EDEF835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3080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1F667667-FF5D-4290-A4F5-9ED188D41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4" y="31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Text Box 54">
              <a:extLst>
                <a:ext uri="{FF2B5EF4-FFF2-40B4-BE49-F238E27FC236}">
                  <a16:creationId xmlns:a16="http://schemas.microsoft.com/office/drawing/2014/main" id="{2F59E387-D0E9-427A-A7EE-04F743DAF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" y="2101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A796765A-6936-4364-AA93-8DD6EA6C8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2145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63" name="Line 56">
              <a:extLst>
                <a:ext uri="{FF2B5EF4-FFF2-40B4-BE49-F238E27FC236}">
                  <a16:creationId xmlns:a16="http://schemas.microsoft.com/office/drawing/2014/main" id="{6CF78686-0BC6-4A6B-B988-57C08C5D0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2" y="222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Text Box 57">
              <a:extLst>
                <a:ext uri="{FF2B5EF4-FFF2-40B4-BE49-F238E27FC236}">
                  <a16:creationId xmlns:a16="http://schemas.microsoft.com/office/drawing/2014/main" id="{803A66C9-999D-47BA-99CC-F6EF285B1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2108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A2B8FE53-6744-498F-AED0-5DF552F96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152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66" name="Line 59">
              <a:extLst>
                <a:ext uri="{FF2B5EF4-FFF2-40B4-BE49-F238E27FC236}">
                  <a16:creationId xmlns:a16="http://schemas.microsoft.com/office/drawing/2014/main" id="{C7AF25EC-262C-48DE-B879-B82515386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4" y="22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Text Box 60">
              <a:extLst>
                <a:ext uri="{FF2B5EF4-FFF2-40B4-BE49-F238E27FC236}">
                  <a16:creationId xmlns:a16="http://schemas.microsoft.com/office/drawing/2014/main" id="{E6052BC3-324F-4717-9AD9-CA5A1ECF8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" y="2357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68" name="Rectangle 61">
              <a:extLst>
                <a:ext uri="{FF2B5EF4-FFF2-40B4-BE49-F238E27FC236}">
                  <a16:creationId xmlns:a16="http://schemas.microsoft.com/office/drawing/2014/main" id="{540D6DF4-D6C9-49B6-B3C7-04ABF3206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401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69" name="Line 62">
              <a:extLst>
                <a:ext uri="{FF2B5EF4-FFF2-40B4-BE49-F238E27FC236}">
                  <a16:creationId xmlns:a16="http://schemas.microsoft.com/office/drawing/2014/main" id="{745091D6-B37C-4B32-8B1A-8A848C46C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0" y="247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Text Box 63">
              <a:extLst>
                <a:ext uri="{FF2B5EF4-FFF2-40B4-BE49-F238E27FC236}">
                  <a16:creationId xmlns:a16="http://schemas.microsoft.com/office/drawing/2014/main" id="{26E8375A-DC62-4BEE-9668-4FA287F26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2357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65B6396C-2ABC-4196-8328-2717313AF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401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" name="Line 65">
              <a:extLst>
                <a:ext uri="{FF2B5EF4-FFF2-40B4-BE49-F238E27FC236}">
                  <a16:creationId xmlns:a16="http://schemas.microsoft.com/office/drawing/2014/main" id="{854D1861-BED0-45EF-81FA-01E90F6F8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247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Text Box 66">
              <a:extLst>
                <a:ext uri="{FF2B5EF4-FFF2-40B4-BE49-F238E27FC236}">
                  <a16:creationId xmlns:a16="http://schemas.microsoft.com/office/drawing/2014/main" id="{70B027F7-E798-446A-B119-975AC2D5B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2582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74" name="Rectangle 67">
              <a:extLst>
                <a:ext uri="{FF2B5EF4-FFF2-40B4-BE49-F238E27FC236}">
                  <a16:creationId xmlns:a16="http://schemas.microsoft.com/office/drawing/2014/main" id="{7E03BDE2-4579-4971-99E2-A0ECAE0B0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626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5" name="Line 68">
              <a:extLst>
                <a:ext uri="{FF2B5EF4-FFF2-40B4-BE49-F238E27FC236}">
                  <a16:creationId xmlns:a16="http://schemas.microsoft.com/office/drawing/2014/main" id="{23E0E5D6-2CE6-41C8-B617-D3775CE9C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9" y="270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69">
              <a:extLst>
                <a:ext uri="{FF2B5EF4-FFF2-40B4-BE49-F238E27FC236}">
                  <a16:creationId xmlns:a16="http://schemas.microsoft.com/office/drawing/2014/main" id="{60435B57-D7D8-43E7-9AFE-A93D3AEE3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5" y="2582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77" name="Rectangle 70">
              <a:extLst>
                <a:ext uri="{FF2B5EF4-FFF2-40B4-BE49-F238E27FC236}">
                  <a16:creationId xmlns:a16="http://schemas.microsoft.com/office/drawing/2014/main" id="{FF6F36E3-2F40-4F88-A4E5-499B0BFE1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626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8" name="Line 71">
              <a:extLst>
                <a:ext uri="{FF2B5EF4-FFF2-40B4-BE49-F238E27FC236}">
                  <a16:creationId xmlns:a16="http://schemas.microsoft.com/office/drawing/2014/main" id="{60F95495-A2F1-4108-B14B-BBA1AE365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7" y="270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Text Box 72">
              <a:extLst>
                <a:ext uri="{FF2B5EF4-FFF2-40B4-BE49-F238E27FC236}">
                  <a16:creationId xmlns:a16="http://schemas.microsoft.com/office/drawing/2014/main" id="{3A68D0AD-A55C-4E31-AE07-63C9C892A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3" y="2582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CB3F3148-4C32-4777-9106-B5EA6F94B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626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1" name="Line 74">
              <a:extLst>
                <a:ext uri="{FF2B5EF4-FFF2-40B4-BE49-F238E27FC236}">
                  <a16:creationId xmlns:a16="http://schemas.microsoft.com/office/drawing/2014/main" id="{48D3CB30-10C0-4994-8B21-BAB4C5AE9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270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Text Box 75">
              <a:extLst>
                <a:ext uri="{FF2B5EF4-FFF2-40B4-BE49-F238E27FC236}">
                  <a16:creationId xmlns:a16="http://schemas.microsoft.com/office/drawing/2014/main" id="{CEAA72BA-BC34-40D6-89AE-39E929201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" y="2582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83" name="Rectangle 76">
              <a:extLst>
                <a:ext uri="{FF2B5EF4-FFF2-40B4-BE49-F238E27FC236}">
                  <a16:creationId xmlns:a16="http://schemas.microsoft.com/office/drawing/2014/main" id="{F3E32E73-4A82-418A-B7F2-59E25F33B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2626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4" name="Line 77">
              <a:extLst>
                <a:ext uri="{FF2B5EF4-FFF2-40B4-BE49-F238E27FC236}">
                  <a16:creationId xmlns:a16="http://schemas.microsoft.com/office/drawing/2014/main" id="{AF0B591F-DA38-4E3B-8DF1-35727C360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3" y="270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Text Box 78">
              <a:extLst>
                <a:ext uri="{FF2B5EF4-FFF2-40B4-BE49-F238E27FC236}">
                  <a16:creationId xmlns:a16="http://schemas.microsoft.com/office/drawing/2014/main" id="{5AD13AC7-10A5-4A8B-84A3-AD9DE4412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" y="3271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09D90031-A755-4940-9C79-8CA210140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3315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87" name="Line 80">
              <a:extLst>
                <a:ext uri="{FF2B5EF4-FFF2-40B4-BE49-F238E27FC236}">
                  <a16:creationId xmlns:a16="http://schemas.microsoft.com/office/drawing/2014/main" id="{A2D54368-1FA4-46EB-9823-32957E458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0" y="339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Text Box 81">
              <a:extLst>
                <a:ext uri="{FF2B5EF4-FFF2-40B4-BE49-F238E27FC236}">
                  <a16:creationId xmlns:a16="http://schemas.microsoft.com/office/drawing/2014/main" id="{DB0AC3BF-D072-4696-9E18-4BDBDEA29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" y="3496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89" name="Rectangle 82">
              <a:extLst>
                <a:ext uri="{FF2B5EF4-FFF2-40B4-BE49-F238E27FC236}">
                  <a16:creationId xmlns:a16="http://schemas.microsoft.com/office/drawing/2014/main" id="{75FD040C-AEBE-4915-8DBD-5C4C1334C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3540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" name="Line 83">
              <a:extLst>
                <a:ext uri="{FF2B5EF4-FFF2-40B4-BE49-F238E27FC236}">
                  <a16:creationId xmlns:a16="http://schemas.microsoft.com/office/drawing/2014/main" id="{B697AD0E-960C-4BB7-94ED-77BA106BB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0" y="36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Text Box 84">
              <a:extLst>
                <a:ext uri="{FF2B5EF4-FFF2-40B4-BE49-F238E27FC236}">
                  <a16:creationId xmlns:a16="http://schemas.microsoft.com/office/drawing/2014/main" id="{2B9C363A-1981-4FE2-910D-6CF57C957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3496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92" name="Rectangle 85">
              <a:extLst>
                <a:ext uri="{FF2B5EF4-FFF2-40B4-BE49-F238E27FC236}">
                  <a16:creationId xmlns:a16="http://schemas.microsoft.com/office/drawing/2014/main" id="{281D7BE7-E2EE-4AD4-A1B4-D5CC994B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3540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3" name="Line 86">
              <a:extLst>
                <a:ext uri="{FF2B5EF4-FFF2-40B4-BE49-F238E27FC236}">
                  <a16:creationId xmlns:a16="http://schemas.microsoft.com/office/drawing/2014/main" id="{97F3F174-627C-4827-95CF-48F26B858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36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87">
              <a:extLst>
                <a:ext uri="{FF2B5EF4-FFF2-40B4-BE49-F238E27FC236}">
                  <a16:creationId xmlns:a16="http://schemas.microsoft.com/office/drawing/2014/main" id="{4C302858-3CC3-4A0E-A990-4EE3F219F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3496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95" name="Rectangle 88">
              <a:extLst>
                <a:ext uri="{FF2B5EF4-FFF2-40B4-BE49-F238E27FC236}">
                  <a16:creationId xmlns:a16="http://schemas.microsoft.com/office/drawing/2014/main" id="{9A1D324D-F2BD-4E3D-B400-C95A1291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3540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6" name="Line 89">
              <a:extLst>
                <a:ext uri="{FF2B5EF4-FFF2-40B4-BE49-F238E27FC236}">
                  <a16:creationId xmlns:a16="http://schemas.microsoft.com/office/drawing/2014/main" id="{B58345FD-956E-44D9-A34E-978963E1E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36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Text Box 90">
              <a:extLst>
                <a:ext uri="{FF2B5EF4-FFF2-40B4-BE49-F238E27FC236}">
                  <a16:creationId xmlns:a16="http://schemas.microsoft.com/office/drawing/2014/main" id="{673D6635-D182-4568-AEED-BB2CC6AC9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1" y="372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98" name="Rectangle 91">
              <a:extLst>
                <a:ext uri="{FF2B5EF4-FFF2-40B4-BE49-F238E27FC236}">
                  <a16:creationId xmlns:a16="http://schemas.microsoft.com/office/drawing/2014/main" id="{B7960969-0FFE-46D0-AFF8-33E55361B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3768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9" name="Line 92">
              <a:extLst>
                <a:ext uri="{FF2B5EF4-FFF2-40B4-BE49-F238E27FC236}">
                  <a16:creationId xmlns:a16="http://schemas.microsoft.com/office/drawing/2014/main" id="{58137907-1960-4024-BC34-7C754BB75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3" y="38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" name="Text Box 93">
              <a:extLst>
                <a:ext uri="{FF2B5EF4-FFF2-40B4-BE49-F238E27FC236}">
                  <a16:creationId xmlns:a16="http://schemas.microsoft.com/office/drawing/2014/main" id="{2B0CDEC1-41ED-41D3-818A-23898C60C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" y="3951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01" name="Rectangle 94">
              <a:extLst>
                <a:ext uri="{FF2B5EF4-FFF2-40B4-BE49-F238E27FC236}">
                  <a16:creationId xmlns:a16="http://schemas.microsoft.com/office/drawing/2014/main" id="{B7476804-39CD-4375-929B-9FE7D061E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3995"/>
              <a:ext cx="27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宋体" panose="02010600030101010101" pitchFamily="2" charset="-122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2" name="Line 95">
              <a:extLst>
                <a:ext uri="{FF2B5EF4-FFF2-40B4-BE49-F238E27FC236}">
                  <a16:creationId xmlns:a16="http://schemas.microsoft.com/office/drawing/2014/main" id="{54D60747-4784-451B-892B-F79A5CF6F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0" y="407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3" name="Text Box 96">
            <a:extLst>
              <a:ext uri="{FF2B5EF4-FFF2-40B4-BE49-F238E27FC236}">
                <a16:creationId xmlns:a16="http://schemas.microsoft.com/office/drawing/2014/main" id="{49C82427-9A0B-43AD-B61A-8BC2BCE1B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1995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3300"/>
                </a:solidFill>
              </a:rPr>
              <a:t>ti</a:t>
            </a:r>
          </a:p>
        </p:txBody>
      </p:sp>
      <p:sp>
        <p:nvSpPr>
          <p:cNvPr id="104" name="Text Box 97">
            <a:extLst>
              <a:ext uri="{FF2B5EF4-FFF2-40B4-BE49-F238E27FC236}">
                <a16:creationId xmlns:a16="http://schemas.microsoft.com/office/drawing/2014/main" id="{C45338F4-9D78-40E2-960E-1F875FC55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063" y="19891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3300"/>
                </a:solidFill>
              </a:rPr>
              <a:t>ic</a:t>
            </a:r>
          </a:p>
        </p:txBody>
      </p:sp>
      <p:sp>
        <p:nvSpPr>
          <p:cNvPr id="105" name="Text Box 98">
            <a:extLst>
              <a:ext uri="{FF2B5EF4-FFF2-40B4-BE49-F238E27FC236}">
                <a16:creationId xmlns:a16="http://schemas.microsoft.com/office/drawing/2014/main" id="{E741F3F4-B4BB-4428-AA51-6692B1364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19891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3300"/>
                </a:solidFill>
              </a:rPr>
              <a:t>ck</a:t>
            </a:r>
          </a:p>
        </p:txBody>
      </p:sp>
      <p:sp>
        <p:nvSpPr>
          <p:cNvPr id="106" name="Text Box 99">
            <a:extLst>
              <a:ext uri="{FF2B5EF4-FFF2-40B4-BE49-F238E27FC236}">
                <a16:creationId xmlns:a16="http://schemas.microsoft.com/office/drawing/2014/main" id="{54D2D25B-A2E7-4683-AC84-AC4428F63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989138"/>
            <a:ext cx="332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3300"/>
                </a:solidFill>
              </a:rPr>
              <a:t>sh    ht    ti     ic    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4451FE1-945C-4FAB-9486-27AF1967AA3D}"/>
                  </a:ext>
                </a:extLst>
              </p:cNvPr>
              <p:cNvSpPr txBox="1"/>
              <p:nvPr/>
            </p:nvSpPr>
            <p:spPr>
              <a:xfrm>
                <a:off x="5862638" y="6015721"/>
                <a:ext cx="31035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𝐸𝐷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𝑠h𝑡𝑖𝑐𝑘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𝑠𝑡𝑖𝑐𝑘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返回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𝑠𝑡𝑖𝑐𝑘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4451FE1-945C-4FAB-9486-27AF1967A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638" y="6015721"/>
                <a:ext cx="3103563" cy="646331"/>
              </a:xfrm>
              <a:prstGeom prst="rect">
                <a:avLst/>
              </a:prstGeom>
              <a:blipFill>
                <a:blip r:embed="rId5"/>
                <a:stretch>
                  <a:fillRect l="-1768" t="-8491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1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1 0.00417 L 0.09062 0.50405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249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0162 L 0.0151 0.28925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438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0208 L -0.05816 0.23699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117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3" grpId="0"/>
      <p:bldP spid="104" grpId="0"/>
      <p:bldP spid="10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438626" cy="530225"/>
            <a:chOff x="2414436" y="284389"/>
            <a:chExt cx="1955751" cy="529772"/>
          </a:xfrm>
          <a:solidFill>
            <a:srgbClr val="024C89"/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414436" y="284389"/>
              <a:ext cx="178349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近似文本检索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9C9D0E79-484E-4DDF-B673-CBB08D2B5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77887"/>
            <a:ext cx="6477000" cy="98742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  </a:t>
            </a:r>
            <a:r>
              <a:rPr lang="zh-CN" altLang="en-US" sz="4000" dirty="0"/>
              <a:t>长度过滤器</a:t>
            </a:r>
            <a:endParaRPr lang="en-US" altLang="zh-CN" sz="4000" dirty="0"/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59FAF0F8-A618-46E1-B44E-AE1FEC532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4432300"/>
            <a:ext cx="963612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1400" b="1"/>
          </a:p>
        </p:txBody>
      </p:sp>
      <p:sp>
        <p:nvSpPr>
          <p:cNvPr id="8" name="Line 83">
            <a:extLst>
              <a:ext uri="{FF2B5EF4-FFF2-40B4-BE49-F238E27FC236}">
                <a16:creationId xmlns:a16="http://schemas.microsoft.com/office/drawing/2014/main" id="{42DC155F-C235-4107-BFC2-EBCE4BAE2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5263" y="6400800"/>
            <a:ext cx="96361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" name="Group 136">
            <a:extLst>
              <a:ext uri="{FF2B5EF4-FFF2-40B4-BE49-F238E27FC236}">
                <a16:creationId xmlns:a16="http://schemas.microsoft.com/office/drawing/2014/main" id="{2D6B05CB-1056-456A-9565-B3AD431AE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55547"/>
              </p:ext>
            </p:extLst>
          </p:nvPr>
        </p:nvGraphicFramePr>
        <p:xfrm>
          <a:off x="1447800" y="2554287"/>
          <a:ext cx="3689350" cy="588963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93">
            <a:extLst>
              <a:ext uri="{FF2B5EF4-FFF2-40B4-BE49-F238E27FC236}">
                <a16:creationId xmlns:a16="http://schemas.microsoft.com/office/drawing/2014/main" id="{42F0BA19-484D-4508-9BA3-6106EC3A47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562166"/>
              </p:ext>
            </p:extLst>
          </p:nvPr>
        </p:nvGraphicFramePr>
        <p:xfrm>
          <a:off x="1295400" y="4840287"/>
          <a:ext cx="7010400" cy="517956"/>
        </p:xfrm>
        <a:graphic>
          <a:graphicData uri="http://schemas.openxmlformats.org/drawingml/2006/table">
            <a:tbl>
              <a:tblPr/>
              <a:tblGrid>
                <a:gridCol w="36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94">
            <a:extLst>
              <a:ext uri="{FF2B5EF4-FFF2-40B4-BE49-F238E27FC236}">
                <a16:creationId xmlns:a16="http://schemas.microsoft.com/office/drawing/2014/main" id="{498187D3-5EB6-4EA8-B21A-6E1D98D02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1087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Ed(s,t)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≤ 2</a:t>
            </a:r>
          </a:p>
        </p:txBody>
      </p:sp>
      <p:cxnSp>
        <p:nvCxnSpPr>
          <p:cNvPr id="13" name="AutoShape 97">
            <a:extLst>
              <a:ext uri="{FF2B5EF4-FFF2-40B4-BE49-F238E27FC236}">
                <a16:creationId xmlns:a16="http://schemas.microsoft.com/office/drawing/2014/main" id="{931D191E-CD55-42B9-B257-C3DCCBA04A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4200" y="3240087"/>
            <a:ext cx="0" cy="13716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" name="Picture 98" descr="MCj04325380000[1]">
            <a:extLst>
              <a:ext uri="{FF2B5EF4-FFF2-40B4-BE49-F238E27FC236}">
                <a16:creationId xmlns:a16="http://schemas.microsoft.com/office/drawing/2014/main" id="{4F13F359-AE9B-4450-B539-DE8DD127E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44887"/>
            <a:ext cx="6858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37">
            <a:extLst>
              <a:ext uri="{FF2B5EF4-FFF2-40B4-BE49-F238E27FC236}">
                <a16:creationId xmlns:a16="http://schemas.microsoft.com/office/drawing/2014/main" id="{663EA2D4-E841-4F62-B4B5-984BCF0EE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54287"/>
            <a:ext cx="838200" cy="5794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/>
              <a:t>s:</a:t>
            </a:r>
            <a:r>
              <a:rPr lang="en-US" altLang="zh-CN"/>
              <a:t> </a:t>
            </a:r>
          </a:p>
        </p:txBody>
      </p:sp>
      <p:sp>
        <p:nvSpPr>
          <p:cNvPr id="16" name="Text Box 138">
            <a:extLst>
              <a:ext uri="{FF2B5EF4-FFF2-40B4-BE49-F238E27FC236}">
                <a16:creationId xmlns:a16="http://schemas.microsoft.com/office/drawing/2014/main" id="{F81D59AE-DAF2-4E5C-9659-1B662D9C5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87887"/>
            <a:ext cx="838200" cy="5794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/>
              <a:t>t:</a:t>
            </a:r>
            <a:r>
              <a:rPr lang="en-US" altLang="zh-CN"/>
              <a:t> </a:t>
            </a:r>
          </a:p>
        </p:txBody>
      </p:sp>
      <p:sp>
        <p:nvSpPr>
          <p:cNvPr id="17" name="AutoShape 139">
            <a:extLst>
              <a:ext uri="{FF2B5EF4-FFF2-40B4-BE49-F238E27FC236}">
                <a16:creationId xmlns:a16="http://schemas.microsoft.com/office/drawing/2014/main" id="{1BA80750-CD3C-40D5-8478-100963EE32A1}"/>
              </a:ext>
            </a:extLst>
          </p:cNvPr>
          <p:cNvSpPr>
            <a:spLocks/>
          </p:cNvSpPr>
          <p:nvPr/>
        </p:nvSpPr>
        <p:spPr bwMode="auto">
          <a:xfrm rot="5400000">
            <a:off x="4610100" y="2211387"/>
            <a:ext cx="457200" cy="6781800"/>
          </a:xfrm>
          <a:prstGeom prst="rightBrace">
            <a:avLst>
              <a:gd name="adj1" fmla="val 12361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8" name="Text Box 140">
            <a:extLst>
              <a:ext uri="{FF2B5EF4-FFF2-40B4-BE49-F238E27FC236}">
                <a16:creationId xmlns:a16="http://schemas.microsoft.com/office/drawing/2014/main" id="{6935C5B6-4799-43CC-9093-6C9155158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830887"/>
            <a:ext cx="25146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/>
              <a:t>Length: 19</a:t>
            </a:r>
          </a:p>
        </p:txBody>
      </p:sp>
      <p:sp>
        <p:nvSpPr>
          <p:cNvPr id="22" name="AutoShape 141">
            <a:extLst>
              <a:ext uri="{FF2B5EF4-FFF2-40B4-BE49-F238E27FC236}">
                <a16:creationId xmlns:a16="http://schemas.microsoft.com/office/drawing/2014/main" id="{59259C8B-351A-4970-B957-0EEA593FA30B}"/>
              </a:ext>
            </a:extLst>
          </p:cNvPr>
          <p:cNvSpPr>
            <a:spLocks/>
          </p:cNvSpPr>
          <p:nvPr/>
        </p:nvSpPr>
        <p:spPr bwMode="auto">
          <a:xfrm rot="16200000">
            <a:off x="3086100" y="611187"/>
            <a:ext cx="457200" cy="3276600"/>
          </a:xfrm>
          <a:prstGeom prst="rightBrace">
            <a:avLst>
              <a:gd name="adj1" fmla="val 597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3" name="Text Box 142">
            <a:extLst>
              <a:ext uri="{FF2B5EF4-FFF2-40B4-BE49-F238E27FC236}">
                <a16:creationId xmlns:a16="http://schemas.microsoft.com/office/drawing/2014/main" id="{ED715360-2541-4229-811C-99B2FF78A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97087"/>
            <a:ext cx="25146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/>
              <a:t>Length: 10</a:t>
            </a:r>
          </a:p>
        </p:txBody>
      </p:sp>
      <p:sp>
        <p:nvSpPr>
          <p:cNvPr id="24" name="Text Box 143">
            <a:extLst>
              <a:ext uri="{FF2B5EF4-FFF2-40B4-BE49-F238E27FC236}">
                <a16:creationId xmlns:a16="http://schemas.microsoft.com/office/drawing/2014/main" id="{B8C3F8E6-E06F-44B7-A79F-1761AF98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92487"/>
            <a:ext cx="2286000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0066FF"/>
                </a:solidFill>
              </a:rPr>
              <a:t>By length only!</a:t>
            </a:r>
          </a:p>
        </p:txBody>
      </p:sp>
    </p:spTree>
    <p:extLst>
      <p:ext uri="{BB962C8B-B14F-4D97-AF65-F5344CB8AC3E}">
        <p14:creationId xmlns:p14="http://schemas.microsoft.com/office/powerpoint/2010/main" val="346518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F74058-54B2-4C44-9211-7F000CFDF08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74B261AD-DDF7-498E-B26B-BDADE397094D}"/>
              </a:ext>
            </a:extLst>
          </p:cNvPr>
          <p:cNvGrpSpPr>
            <a:grpSpLocks/>
          </p:cNvGrpSpPr>
          <p:nvPr/>
        </p:nvGrpSpPr>
        <p:grpSpPr bwMode="auto">
          <a:xfrm>
            <a:off x="0" y="284163"/>
            <a:ext cx="2438626" cy="530225"/>
            <a:chOff x="2414436" y="284389"/>
            <a:chExt cx="1955751" cy="529772"/>
          </a:xfrm>
          <a:solidFill>
            <a:srgbClr val="024C89"/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F53D249-43E1-456B-9450-05634B25B542}"/>
                </a:ext>
              </a:extLst>
            </p:cNvPr>
            <p:cNvSpPr/>
            <p:nvPr/>
          </p:nvSpPr>
          <p:spPr>
            <a:xfrm>
              <a:off x="2414436" y="284389"/>
              <a:ext cx="178349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近似文本检索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23F5FD8-E5AF-4013-B776-C3333B220823}"/>
                </a:ext>
              </a:extLst>
            </p:cNvPr>
            <p:cNvSpPr/>
            <p:nvPr/>
          </p:nvSpPr>
          <p:spPr>
            <a:xfrm>
              <a:off x="4255887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6" name="Group 6">
            <a:extLst>
              <a:ext uri="{FF2B5EF4-FFF2-40B4-BE49-F238E27FC236}">
                <a16:creationId xmlns:a16="http://schemas.microsoft.com/office/drawing/2014/main" id="{3523C642-2A3A-4F3E-B977-2D3ED54AC00C}"/>
              </a:ext>
            </a:extLst>
          </p:cNvPr>
          <p:cNvGraphicFramePr>
            <a:graphicFrameLocks/>
          </p:cNvGraphicFramePr>
          <p:nvPr/>
        </p:nvGraphicFramePr>
        <p:xfrm>
          <a:off x="1295400" y="2590800"/>
          <a:ext cx="7010400" cy="588963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4290609419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381307769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50394533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29724376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71242254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51379877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505258727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43571171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83868884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91695127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123104835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7366173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986935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745930147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34152946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21734297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154046615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38585552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501475098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宋体" panose="02010600030101010101" pitchFamily="2" charset="-12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380547"/>
                  </a:ext>
                </a:extLst>
              </a:tr>
            </a:tbl>
          </a:graphicData>
        </a:graphic>
      </p:graphicFrame>
      <p:graphicFrame>
        <p:nvGraphicFramePr>
          <p:cNvPr id="7" name="Group 93">
            <a:extLst>
              <a:ext uri="{FF2B5EF4-FFF2-40B4-BE49-F238E27FC236}">
                <a16:creationId xmlns:a16="http://schemas.microsoft.com/office/drawing/2014/main" id="{7F83629E-22E1-4051-95C3-5D9A975475F6}"/>
              </a:ext>
            </a:extLst>
          </p:cNvPr>
          <p:cNvGraphicFramePr>
            <a:graphicFrameLocks/>
          </p:cNvGraphicFramePr>
          <p:nvPr/>
        </p:nvGraphicFramePr>
        <p:xfrm>
          <a:off x="1371600" y="4343400"/>
          <a:ext cx="7010400" cy="517956"/>
        </p:xfrm>
        <a:graphic>
          <a:graphicData uri="http://schemas.openxmlformats.org/drawingml/2006/table">
            <a:tbl>
              <a:tblPr/>
              <a:tblGrid>
                <a:gridCol w="36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 Box 94">
            <a:extLst>
              <a:ext uri="{FF2B5EF4-FFF2-40B4-BE49-F238E27FC236}">
                <a16:creationId xmlns:a16="http://schemas.microsoft.com/office/drawing/2014/main" id="{BAA02BF6-B018-444B-847A-B10C77E2C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752600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Ed(s,t)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≤ 2</a:t>
            </a:r>
          </a:p>
        </p:txBody>
      </p:sp>
      <p:sp>
        <p:nvSpPr>
          <p:cNvPr id="10" name="Text Box 95">
            <a:extLst>
              <a:ext uri="{FF2B5EF4-FFF2-40B4-BE49-F238E27FC236}">
                <a16:creationId xmlns:a16="http://schemas.microsoft.com/office/drawing/2014/main" id="{020375DE-EE94-4C06-81CA-CE6B140E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90800"/>
            <a:ext cx="45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/>
              <a:t>s</a:t>
            </a:r>
          </a:p>
        </p:txBody>
      </p:sp>
      <p:sp>
        <p:nvSpPr>
          <p:cNvPr id="11" name="Text Box 96">
            <a:extLst>
              <a:ext uri="{FF2B5EF4-FFF2-40B4-BE49-F238E27FC236}">
                <a16:creationId xmlns:a16="http://schemas.microsoft.com/office/drawing/2014/main" id="{35566B6E-8747-4601-97EC-A894BFA09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434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t</a:t>
            </a:r>
          </a:p>
        </p:txBody>
      </p:sp>
      <p:cxnSp>
        <p:nvCxnSpPr>
          <p:cNvPr id="12" name="AutoShape 97">
            <a:extLst>
              <a:ext uri="{FF2B5EF4-FFF2-40B4-BE49-F238E27FC236}">
                <a16:creationId xmlns:a16="http://schemas.microsoft.com/office/drawing/2014/main" id="{2F7C982D-312A-4263-BA3C-424A06CF57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05000" y="3352800"/>
            <a:ext cx="3810000" cy="8382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Picture 98" descr="MCj04325380000[1]">
            <a:extLst>
              <a:ext uri="{FF2B5EF4-FFF2-40B4-BE49-F238E27FC236}">
                <a16:creationId xmlns:a16="http://schemas.microsoft.com/office/drawing/2014/main" id="{EAAF6D75-7B85-40BE-94DC-00646223C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00400"/>
            <a:ext cx="9906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99">
            <a:extLst>
              <a:ext uri="{FF2B5EF4-FFF2-40B4-BE49-F238E27FC236}">
                <a16:creationId xmlns:a16="http://schemas.microsoft.com/office/drawing/2014/main" id="{3E0E8563-B22E-4F27-9196-048D6FFEC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1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66FF"/>
                </a:solidFill>
              </a:rPr>
              <a:t>(ab,1)</a:t>
            </a:r>
          </a:p>
        </p:txBody>
      </p:sp>
      <p:sp>
        <p:nvSpPr>
          <p:cNvPr id="15" name="Text Box 100">
            <a:extLst>
              <a:ext uri="{FF2B5EF4-FFF2-40B4-BE49-F238E27FC236}">
                <a16:creationId xmlns:a16="http://schemas.microsoft.com/office/drawing/2014/main" id="{BE1576AA-C797-4255-9934-45A2C663B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76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宋体" panose="02010600030101010101" pitchFamily="2" charset="-122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66FF"/>
                </a:solidFill>
              </a:rPr>
              <a:t>(ab,12)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3B9D519-E726-472C-98C4-ED92CE6D8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77887"/>
            <a:ext cx="6477000" cy="98742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  </a:t>
            </a:r>
            <a:r>
              <a:rPr lang="zh-CN" altLang="en-US" sz="4000" dirty="0"/>
              <a:t>位置过滤器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441132247"/>
      </p:ext>
    </p:extLst>
  </p:cSld>
  <p:clrMapOvr>
    <a:masterClrMapping/>
  </p:clrMapOvr>
</p:sld>
</file>

<file path=ppt/theme/theme1.xml><?xml version="1.0" encoding="utf-8"?>
<a:theme xmlns:a="http://schemas.openxmlformats.org/drawingml/2006/main" name="大数据时代的思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通用信息 (标准)">
  <a:themeElements>
    <a:clrScheme name="通用信息 (标准)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通用信息 (标准)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0000"/>
          <a:buFont typeface="Monotype Sorts" pitchFamily="2" charset="2"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0000"/>
          <a:buFont typeface="Monotype Sorts" pitchFamily="2" charset="2"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通用信息 (标准)">
  <a:themeElements>
    <a:clrScheme name="通用信息 (标准)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通用信息 (标准)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0000"/>
          <a:buFont typeface="Monotype Sorts" pitchFamily="2" charset="2"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0000"/>
          <a:buFont typeface="Monotype Sorts" pitchFamily="2" charset="2"/>
          <a:buNone/>
          <a:tabLst/>
          <a:defRPr kumimoji="1" lang="zh-CN" altLang="en-US" sz="3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大数据时代的思考</Template>
  <TotalTime>13964</TotalTime>
  <Words>334</Words>
  <Application>Microsoft Office PowerPoint</Application>
  <PresentationFormat>全屏显示(4:3)</PresentationFormat>
  <Paragraphs>133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CMMI9</vt:lpstr>
      <vt:lpstr>Gungsuh</vt:lpstr>
      <vt:lpstr>Monotype Sorts</vt:lpstr>
      <vt:lpstr>等线</vt:lpstr>
      <vt:lpstr>Arial</vt:lpstr>
      <vt:lpstr>Arial Narrow</vt:lpstr>
      <vt:lpstr>Calibri</vt:lpstr>
      <vt:lpstr>Cambria Math</vt:lpstr>
      <vt:lpstr>Tahoma</vt:lpstr>
      <vt:lpstr>Times New Roman</vt:lpstr>
      <vt:lpstr>Verdana</vt:lpstr>
      <vt:lpstr>Wingdings</vt:lpstr>
      <vt:lpstr>大数据时代的思考</vt:lpstr>
      <vt:lpstr>通用信息 (标准)</vt:lpstr>
      <vt:lpstr>1_通用信息 (标准)</vt:lpstr>
      <vt:lpstr>PowerPoint 演示文稿</vt:lpstr>
      <vt:lpstr>PowerPoint 演示文稿</vt:lpstr>
      <vt:lpstr>PowerPoint 演示文稿</vt:lpstr>
      <vt:lpstr>PowerPoint 演示文稿</vt:lpstr>
      <vt:lpstr>  长度过滤器</vt:lpstr>
      <vt:lpstr>  位置过滤器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大数据管理与分析</dc:title>
  <dc:creator>Administrator</dc:creator>
  <cp:lastModifiedBy>Jasper King</cp:lastModifiedBy>
  <cp:revision>990</cp:revision>
  <dcterms:created xsi:type="dcterms:W3CDTF">2006-08-16T00:00:00Z</dcterms:created>
  <dcterms:modified xsi:type="dcterms:W3CDTF">2020-10-13T01:12:41Z</dcterms:modified>
</cp:coreProperties>
</file>