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108"/>
  </p:notesMasterIdLst>
  <p:sldIdLst>
    <p:sldId id="2641" r:id="rId3"/>
    <p:sldId id="2062" r:id="rId4"/>
    <p:sldId id="1304" r:id="rId5"/>
    <p:sldId id="2690" r:id="rId6"/>
    <p:sldId id="2691" r:id="rId7"/>
    <p:sldId id="2692" r:id="rId8"/>
    <p:sldId id="2663" r:id="rId9"/>
    <p:sldId id="2662" r:id="rId10"/>
    <p:sldId id="2665" r:id="rId11"/>
    <p:sldId id="2664" r:id="rId12"/>
    <p:sldId id="2643" r:id="rId13"/>
    <p:sldId id="2642" r:id="rId14"/>
    <p:sldId id="1305" r:id="rId15"/>
    <p:sldId id="2693" r:id="rId16"/>
    <p:sldId id="2091" r:id="rId17"/>
    <p:sldId id="2645" r:id="rId18"/>
    <p:sldId id="2644" r:id="rId19"/>
    <p:sldId id="2646" r:id="rId20"/>
    <p:sldId id="2093" r:id="rId21"/>
    <p:sldId id="2648" r:id="rId22"/>
    <p:sldId id="2092" r:id="rId23"/>
    <p:sldId id="2647" r:id="rId24"/>
    <p:sldId id="2099" r:id="rId25"/>
    <p:sldId id="2657" r:id="rId26"/>
    <p:sldId id="2094" r:id="rId27"/>
    <p:sldId id="2654" r:id="rId28"/>
    <p:sldId id="2653" r:id="rId29"/>
    <p:sldId id="2688" r:id="rId30"/>
    <p:sldId id="2100" r:id="rId31"/>
    <p:sldId id="2095" r:id="rId32"/>
    <p:sldId id="2655" r:id="rId33"/>
    <p:sldId id="2656" r:id="rId34"/>
    <p:sldId id="2658" r:id="rId35"/>
    <p:sldId id="2659" r:id="rId36"/>
    <p:sldId id="2111" r:id="rId37"/>
    <p:sldId id="2694" r:id="rId38"/>
    <p:sldId id="2695" r:id="rId39"/>
    <p:sldId id="2696" r:id="rId40"/>
    <p:sldId id="2698" r:id="rId41"/>
    <p:sldId id="2660" r:id="rId42"/>
    <p:sldId id="2098" r:id="rId43"/>
    <p:sldId id="2661" r:id="rId44"/>
    <p:sldId id="2666" r:id="rId45"/>
    <p:sldId id="2667" r:id="rId46"/>
    <p:sldId id="2097" r:id="rId47"/>
    <p:sldId id="2101" r:id="rId48"/>
    <p:sldId id="2699" r:id="rId49"/>
    <p:sldId id="2108" r:id="rId50"/>
    <p:sldId id="2706" r:id="rId51"/>
    <p:sldId id="2707" r:id="rId52"/>
    <p:sldId id="2110" r:id="rId53"/>
    <p:sldId id="2112" r:id="rId54"/>
    <p:sldId id="1337" r:id="rId55"/>
    <p:sldId id="2113" r:id="rId56"/>
    <p:sldId id="1340" r:id="rId57"/>
    <p:sldId id="1343" r:id="rId58"/>
    <p:sldId id="1344" r:id="rId59"/>
    <p:sldId id="1345" r:id="rId60"/>
    <p:sldId id="1346" r:id="rId61"/>
    <p:sldId id="2700" r:id="rId62"/>
    <p:sldId id="1347" r:id="rId63"/>
    <p:sldId id="2115" r:id="rId64"/>
    <p:sldId id="2669" r:id="rId65"/>
    <p:sldId id="2670" r:id="rId66"/>
    <p:sldId id="2675" r:id="rId67"/>
    <p:sldId id="2674" r:id="rId68"/>
    <p:sldId id="1349" r:id="rId69"/>
    <p:sldId id="2682" r:id="rId70"/>
    <p:sldId id="2672" r:id="rId71"/>
    <p:sldId id="2673" r:id="rId72"/>
    <p:sldId id="2683" r:id="rId73"/>
    <p:sldId id="1350" r:id="rId74"/>
    <p:sldId id="1351" r:id="rId75"/>
    <p:sldId id="1356" r:id="rId76"/>
    <p:sldId id="2677" r:id="rId77"/>
    <p:sldId id="2676" r:id="rId78"/>
    <p:sldId id="2701" r:id="rId79"/>
    <p:sldId id="2684" r:id="rId80"/>
    <p:sldId id="2702" r:id="rId81"/>
    <p:sldId id="2703" r:id="rId82"/>
    <p:sldId id="2678" r:id="rId83"/>
    <p:sldId id="2680" r:id="rId84"/>
    <p:sldId id="2681" r:id="rId85"/>
    <p:sldId id="2679" r:id="rId86"/>
    <p:sldId id="2685" r:id="rId87"/>
    <p:sldId id="2704" r:id="rId88"/>
    <p:sldId id="1358" r:id="rId89"/>
    <p:sldId id="1359" r:id="rId90"/>
    <p:sldId id="2584" r:id="rId91"/>
    <p:sldId id="2585" r:id="rId92"/>
    <p:sldId id="1360" r:id="rId93"/>
    <p:sldId id="2119" r:id="rId94"/>
    <p:sldId id="2118" r:id="rId95"/>
    <p:sldId id="2586" r:id="rId96"/>
    <p:sldId id="2120" r:id="rId97"/>
    <p:sldId id="2686" r:id="rId98"/>
    <p:sldId id="2687" r:id="rId99"/>
    <p:sldId id="1366" r:id="rId100"/>
    <p:sldId id="1367" r:id="rId101"/>
    <p:sldId id="1368" r:id="rId102"/>
    <p:sldId id="1369" r:id="rId103"/>
    <p:sldId id="2117" r:id="rId104"/>
    <p:sldId id="1372" r:id="rId105"/>
    <p:sldId id="2121" r:id="rId106"/>
    <p:sldId id="2587" r:id="rId107"/>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FFE2"/>
    <a:srgbClr val="FF5D5D"/>
    <a:srgbClr val="DB577D"/>
    <a:srgbClr val="FF00FF"/>
    <a:srgbClr val="00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79978" autoAdjust="0"/>
  </p:normalViewPr>
  <p:slideViewPr>
    <p:cSldViewPr>
      <p:cViewPr varScale="1">
        <p:scale>
          <a:sx n="57" d="100"/>
          <a:sy n="57" d="100"/>
        </p:scale>
        <p:origin x="15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5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FC6E73B-888F-46F6-AB7B-8383108420D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27651" name="Rectangle 3">
            <a:extLst>
              <a:ext uri="{FF2B5EF4-FFF2-40B4-BE49-F238E27FC236}">
                <a16:creationId xmlns:a16="http://schemas.microsoft.com/office/drawing/2014/main" id="{D8A3BBF9-DFD9-4480-9CAA-D93E5F6F74C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0669A817-5E3D-4735-B993-EC278F2A4B3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41CA7047-B5E0-4876-B33A-55FC32D1161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2E4691D2-A0FF-4B0B-A78A-B5D6BDE8286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8A5EE279-EA6B-43D6-9651-E792AFA7BBA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6907C4BD-4A8E-4340-A809-FF445A88DFC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43A0A41-EAAF-461A-B9F8-26078C17341B}"/>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25160874-E52B-48AD-94C2-37BDDD2191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58F908D-4E79-4257-8A23-D7A3D6D0BB3B}"/>
              </a:ext>
            </a:extLst>
          </p:cNvPr>
          <p:cNvSpPr>
            <a:spLocks noChangeArrowheads="1" noTextEdit="1"/>
          </p:cNvSpPr>
          <p:nvPr>
            <p:ph type="sldImg"/>
          </p:nvPr>
        </p:nvSpPr>
        <p:spPr>
          <a:ln/>
        </p:spPr>
      </p:sp>
      <p:sp>
        <p:nvSpPr>
          <p:cNvPr id="98307" name="Rectangle 3">
            <a:extLst>
              <a:ext uri="{FF2B5EF4-FFF2-40B4-BE49-F238E27FC236}">
                <a16:creationId xmlns:a16="http://schemas.microsoft.com/office/drawing/2014/main" id="{E60042EF-B8F6-478D-BFD8-2040247E6A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1C2B89F7-C4BD-4252-99B7-1C02CD26D2E8}"/>
              </a:ext>
            </a:extLst>
          </p:cNvPr>
          <p:cNvSpPr>
            <a:spLocks noGrp="1" noRot="1" noChangeAspect="1" noTextEdit="1"/>
          </p:cNvSpPr>
          <p:nvPr>
            <p:ph type="sldImg"/>
          </p:nvPr>
        </p:nvSpPr>
        <p:spPr>
          <a:ln/>
        </p:spPr>
      </p:sp>
      <p:sp>
        <p:nvSpPr>
          <p:cNvPr id="113667" name="备注占位符 2">
            <a:extLst>
              <a:ext uri="{FF2B5EF4-FFF2-40B4-BE49-F238E27FC236}">
                <a16:creationId xmlns:a16="http://schemas.microsoft.com/office/drawing/2014/main" id="{B0C94F50-CC6B-48A3-BF26-FD6E09DFD3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a:p>
        </p:txBody>
      </p:sp>
      <p:sp>
        <p:nvSpPr>
          <p:cNvPr id="113668" name="灯片编号占位符 3">
            <a:extLst>
              <a:ext uri="{FF2B5EF4-FFF2-40B4-BE49-F238E27FC236}">
                <a16:creationId xmlns:a16="http://schemas.microsoft.com/office/drawing/2014/main" id="{0A49496E-A3C2-4A62-9A09-FC50034F43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3A7A19-2DB9-49CC-B483-C1AE6FEECF0B}" type="slidenum">
              <a:rPr lang="en-US" altLang="zh-CN"/>
              <a:pPr>
                <a:spcBef>
                  <a:spcPct val="0"/>
                </a:spcBef>
              </a:pPr>
              <a:t>96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D6AE4E5A-6F86-4D4C-9F8F-3442EBA6A2BC}"/>
              </a:ext>
            </a:extLst>
          </p:cNvPr>
          <p:cNvSpPr>
            <a:spLocks noGrp="1" noRot="1" noChangeAspect="1" noTextEdit="1"/>
          </p:cNvSpPr>
          <p:nvPr>
            <p:ph type="sldImg"/>
          </p:nvPr>
        </p:nvSpPr>
        <p:spPr>
          <a:ln/>
        </p:spPr>
      </p:sp>
      <p:sp>
        <p:nvSpPr>
          <p:cNvPr id="31747" name="备注占位符 2">
            <a:extLst>
              <a:ext uri="{FF2B5EF4-FFF2-40B4-BE49-F238E27FC236}">
                <a16:creationId xmlns:a16="http://schemas.microsoft.com/office/drawing/2014/main" id="{67490244-D33B-4297-A6AC-0404FB0C66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a:extLst>
              <a:ext uri="{FF2B5EF4-FFF2-40B4-BE49-F238E27FC236}">
                <a16:creationId xmlns:a16="http://schemas.microsoft.com/office/drawing/2014/main" id="{AFBA7080-1EEC-4F38-8461-6021A2F7B9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F38ED748-F47B-4DBD-96B5-68600C361199}" type="slidenum">
              <a:rPr lang="en-US" altLang="zh-CN" sz="1200">
                <a:latin typeface="Times New Roman" panose="02020603050405020304" pitchFamily="18" charset="0"/>
              </a:rPr>
              <a:pPr/>
              <a:t>25</a:t>
            </a:fld>
            <a:endParaRPr lang="en-US" altLang="zh-CN"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F0B51ED-F678-456C-8BB8-50B025CD007C}"/>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7762EB60-A124-4717-9B82-B2F8D9A3B0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324236D8-4414-433C-8A82-5EF127DB333B}"/>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92380307-D928-49BC-8560-D8B8E4797A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a:extLst>
              <a:ext uri="{FF2B5EF4-FFF2-40B4-BE49-F238E27FC236}">
                <a16:creationId xmlns:a16="http://schemas.microsoft.com/office/drawing/2014/main" id="{1E8AF7D9-EB82-459C-ABA2-39036B6CBD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16EA884-CAE6-4767-8B29-DFCB22DBFB07}" type="slidenum">
              <a:rPr lang="en-US" altLang="zh-CN"/>
              <a:pPr>
                <a:spcBef>
                  <a:spcPct val="0"/>
                </a:spcBef>
              </a:pPr>
              <a:t>46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E59EFEB-7A04-4A3C-B333-916FEE7C92EA}"/>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41AA5B90-F17D-45F6-8444-87794256D1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A6102C20-98D3-412A-8483-00B6F6874992}"/>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15D00F3B-0201-4FB4-B085-E7B3058723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a:extLst>
              <a:ext uri="{FF2B5EF4-FFF2-40B4-BE49-F238E27FC236}">
                <a16:creationId xmlns:a16="http://schemas.microsoft.com/office/drawing/2014/main" id="{A0DE5844-DAF3-4ECB-BF61-5223AB6B18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2379DB0-87CE-44A8-947A-88C37F8DD463}" type="slidenum">
              <a:rPr lang="en-US" altLang="zh-CN"/>
              <a:pPr>
                <a:spcBef>
                  <a:spcPct val="0"/>
                </a:spcBef>
              </a:pPr>
              <a:t>51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49F8266-1CBE-42F9-9762-DC0DF0DBE217}"/>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5651DAD6-0723-4C94-9C1F-3257883C84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k=n</a:t>
            </a:r>
            <a:r>
              <a:rPr lang="zh-CN" altLang="en-US"/>
              <a:t>表示</a:t>
            </a:r>
            <a:r>
              <a:rPr lang="en-US" altLang="zh-CN"/>
              <a:t>X1,X2,……,Xn-1</a:t>
            </a:r>
            <a:r>
              <a:rPr lang="zh-CN" altLang="en-US"/>
              <a:t>的首符号集都包括</a:t>
            </a:r>
            <a:r>
              <a:rPr lang="en-US" altLang="zh-CN"/>
              <a:t>epsilon</a:t>
            </a:r>
            <a:endParaRPr lang="zh-CN" altLang="en-US"/>
          </a:p>
        </p:txBody>
      </p:sp>
      <p:sp>
        <p:nvSpPr>
          <p:cNvPr id="64516" name="灯片编号占位符 3">
            <a:extLst>
              <a:ext uri="{FF2B5EF4-FFF2-40B4-BE49-F238E27FC236}">
                <a16:creationId xmlns:a16="http://schemas.microsoft.com/office/drawing/2014/main" id="{89E03341-5CC7-4427-A848-436CDF0142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DA8A772-DEB1-4991-9592-A9E92E19A580}" type="slidenum">
              <a:rPr lang="en-US" altLang="zh-CN"/>
              <a:pPr>
                <a:spcBef>
                  <a:spcPct val="0"/>
                </a:spcBef>
              </a:pPr>
              <a:t>52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2A1D860-FA74-40BA-B0A0-9C199DFC55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595F009-AB7B-40DB-A485-3CD24523EA6F}" type="slidenum">
              <a:rPr lang="en-US" altLang="zh-CN"/>
              <a:pPr>
                <a:spcBef>
                  <a:spcPct val="0"/>
                </a:spcBef>
              </a:pPr>
              <a:t>67</a:t>
            </a:fld>
            <a:endParaRPr lang="en-US" altLang="zh-CN"/>
          </a:p>
        </p:txBody>
      </p:sp>
      <p:sp>
        <p:nvSpPr>
          <p:cNvPr id="80899" name="Rectangle 2">
            <a:extLst>
              <a:ext uri="{FF2B5EF4-FFF2-40B4-BE49-F238E27FC236}">
                <a16:creationId xmlns:a16="http://schemas.microsoft.com/office/drawing/2014/main" id="{ED31973F-09B5-4906-A845-0BD86F9F31BB}"/>
              </a:ext>
            </a:extLst>
          </p:cNvPr>
          <p:cNvSpPr>
            <a:spLocks noChangeArrowheads="1" noTextEdit="1"/>
          </p:cNvSpPr>
          <p:nvPr>
            <p:ph type="sldImg"/>
          </p:nvPr>
        </p:nvSpPr>
        <p:spPr>
          <a:xfrm>
            <a:off x="1150938" y="692150"/>
            <a:ext cx="4556125" cy="3416300"/>
          </a:xfrm>
          <a:ln w="12700" cap="flat">
            <a:solidFill>
              <a:schemeClr val="tx1"/>
            </a:solidFill>
          </a:ln>
        </p:spPr>
      </p:sp>
      <p:sp>
        <p:nvSpPr>
          <p:cNvPr id="80900" name="Rectangle 3">
            <a:extLst>
              <a:ext uri="{FF2B5EF4-FFF2-40B4-BE49-F238E27FC236}">
                <a16:creationId xmlns:a16="http://schemas.microsoft.com/office/drawing/2014/main" id="{D6916645-1062-4E7C-B403-A90B910D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11EEFC2-A154-4829-BC32-2D21F5D176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189A349-AB40-4423-8B95-FB00E579C108}" type="slidenum">
              <a:rPr lang="en-US" altLang="zh-CN"/>
              <a:pPr>
                <a:spcBef>
                  <a:spcPct val="0"/>
                </a:spcBef>
              </a:pPr>
              <a:t>71</a:t>
            </a:fld>
            <a:endParaRPr lang="en-US" altLang="zh-CN"/>
          </a:p>
        </p:txBody>
      </p:sp>
      <p:sp>
        <p:nvSpPr>
          <p:cNvPr id="86019" name="Rectangle 2">
            <a:extLst>
              <a:ext uri="{FF2B5EF4-FFF2-40B4-BE49-F238E27FC236}">
                <a16:creationId xmlns:a16="http://schemas.microsoft.com/office/drawing/2014/main" id="{563A90C3-4C5A-42A5-8CF6-5300A9FA4A2B}"/>
              </a:ext>
            </a:extLst>
          </p:cNvPr>
          <p:cNvSpPr>
            <a:spLocks noChangeArrowheads="1" noTextEdit="1"/>
          </p:cNvSpPr>
          <p:nvPr>
            <p:ph type="sldImg"/>
          </p:nvPr>
        </p:nvSpPr>
        <p:spPr>
          <a:xfrm>
            <a:off x="1150938" y="692150"/>
            <a:ext cx="4556125" cy="3416300"/>
          </a:xfrm>
          <a:ln w="12700" cap="flat">
            <a:solidFill>
              <a:schemeClr val="tx1"/>
            </a:solidFill>
          </a:ln>
        </p:spPr>
      </p:sp>
      <p:sp>
        <p:nvSpPr>
          <p:cNvPr id="86020" name="Rectangle 3">
            <a:extLst>
              <a:ext uri="{FF2B5EF4-FFF2-40B4-BE49-F238E27FC236}">
                <a16:creationId xmlns:a16="http://schemas.microsoft.com/office/drawing/2014/main" id="{ED73061F-9364-4049-9E2E-9EDF02812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0BB1889-8EDA-440D-8249-5A9CFF82B044}"/>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B9ABCEEA-6C33-47B5-9451-7A1BE876CBE1}"/>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5E689801-4261-4457-84BC-63853FE239C8}"/>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285B2CDC-5CDC-490F-9CC6-043E5D9E9DD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B957223E-C150-4617-A15C-608C78F3177B}"/>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5100658-F976-427A-9E5C-3743E55E97A6}"/>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721019E6-DA4B-4762-87F9-FE80C8F7831A}"/>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C5D967BD-CAAA-41A5-85A4-481941A29BB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E4AA22D7-869F-4387-A972-08A01D645721}"/>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73511765-A4C5-4F57-84CD-B3962D2FDAB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C18A4A3B-19AC-403F-9A44-DE62DEA2D9D4}"/>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86AFA03-A5B2-4170-ACB7-06A95A981058}"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96813E39-4C16-4253-A188-FACAD3066A2C}"/>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E8FAA682-F8FD-491F-B50A-72F7B319434A}"/>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6278768-2556-44D9-BD0C-8B27F5D9C86D}" type="slidenum">
              <a:rPr lang="zh-CN" altLang="en-US"/>
              <a:pPr/>
              <a:t>‹#›</a:t>
            </a:fld>
            <a:endParaRPr lang="en-US" altLang="zh-CN"/>
          </a:p>
        </p:txBody>
      </p:sp>
    </p:spTree>
    <p:extLst>
      <p:ext uri="{BB962C8B-B14F-4D97-AF65-F5344CB8AC3E}">
        <p14:creationId xmlns:p14="http://schemas.microsoft.com/office/powerpoint/2010/main" val="205455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1186F583-6F80-4E86-80BC-EB7115804469}"/>
              </a:ext>
            </a:extLst>
          </p:cNvPr>
          <p:cNvSpPr>
            <a:spLocks noGrp="1" noChangeArrowheads="1"/>
          </p:cNvSpPr>
          <p:nvPr>
            <p:ph type="dt" sz="half" idx="10"/>
          </p:nvPr>
        </p:nvSpPr>
        <p:spPr>
          <a:ln/>
        </p:spPr>
        <p:txBody>
          <a:bodyPr/>
          <a:lstStyle>
            <a:lvl1pPr>
              <a:defRPr/>
            </a:lvl1pPr>
          </a:lstStyle>
          <a:p>
            <a:pPr>
              <a:defRPr/>
            </a:pPr>
            <a:fld id="{B5CC18E1-116B-461C-9ED3-281544DA89B5}"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3E1B6F11-E873-4C5B-A909-8BEB8B7F71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315E6C2-1ED1-4994-BB62-B62BD62F9ED8}"/>
              </a:ext>
            </a:extLst>
          </p:cNvPr>
          <p:cNvSpPr>
            <a:spLocks noGrp="1" noChangeArrowheads="1"/>
          </p:cNvSpPr>
          <p:nvPr>
            <p:ph type="sldNum" sz="quarter" idx="12"/>
          </p:nvPr>
        </p:nvSpPr>
        <p:spPr>
          <a:ln/>
        </p:spPr>
        <p:txBody>
          <a:bodyPr/>
          <a:lstStyle>
            <a:lvl1pPr>
              <a:defRPr/>
            </a:lvl1pPr>
          </a:lstStyle>
          <a:p>
            <a:fld id="{E0A240B9-1BDD-4B7A-B7E4-A4DAD7D3CE4C}" type="slidenum">
              <a:rPr lang="zh-CN" altLang="en-US"/>
              <a:pPr/>
              <a:t>‹#›</a:t>
            </a:fld>
            <a:endParaRPr lang="en-US" altLang="zh-CN"/>
          </a:p>
        </p:txBody>
      </p:sp>
    </p:spTree>
    <p:extLst>
      <p:ext uri="{BB962C8B-B14F-4D97-AF65-F5344CB8AC3E}">
        <p14:creationId xmlns:p14="http://schemas.microsoft.com/office/powerpoint/2010/main" val="189513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1BB8102-3902-4A21-80AE-EA1B80D0B17D}"/>
              </a:ext>
            </a:extLst>
          </p:cNvPr>
          <p:cNvSpPr>
            <a:spLocks noGrp="1" noChangeArrowheads="1"/>
          </p:cNvSpPr>
          <p:nvPr>
            <p:ph type="dt" sz="half" idx="10"/>
          </p:nvPr>
        </p:nvSpPr>
        <p:spPr>
          <a:ln/>
        </p:spPr>
        <p:txBody>
          <a:bodyPr/>
          <a:lstStyle>
            <a:lvl1pPr>
              <a:defRPr/>
            </a:lvl1pPr>
          </a:lstStyle>
          <a:p>
            <a:pPr>
              <a:defRPr/>
            </a:pPr>
            <a:fld id="{8CA2F6BA-E7F5-4E5E-A0FD-B179BD0459E7}"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12741A00-7756-46C4-8B33-ECFA0B2A00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8498763F-09EB-4721-87CF-DB87C40A74C9}"/>
              </a:ext>
            </a:extLst>
          </p:cNvPr>
          <p:cNvSpPr>
            <a:spLocks noGrp="1" noChangeArrowheads="1"/>
          </p:cNvSpPr>
          <p:nvPr>
            <p:ph type="sldNum" sz="quarter" idx="12"/>
          </p:nvPr>
        </p:nvSpPr>
        <p:spPr>
          <a:ln/>
        </p:spPr>
        <p:txBody>
          <a:bodyPr/>
          <a:lstStyle>
            <a:lvl1pPr>
              <a:defRPr/>
            </a:lvl1pPr>
          </a:lstStyle>
          <a:p>
            <a:fld id="{FC2573F9-51E6-47DC-B75B-BF0466650C18}" type="slidenum">
              <a:rPr lang="zh-CN" altLang="en-US"/>
              <a:pPr/>
              <a:t>‹#›</a:t>
            </a:fld>
            <a:endParaRPr lang="en-US" altLang="zh-CN"/>
          </a:p>
        </p:txBody>
      </p:sp>
    </p:spTree>
    <p:extLst>
      <p:ext uri="{BB962C8B-B14F-4D97-AF65-F5344CB8AC3E}">
        <p14:creationId xmlns:p14="http://schemas.microsoft.com/office/powerpoint/2010/main" val="234564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766762"/>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628775"/>
            <a:ext cx="3951287" cy="45037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E097CA2-8EEF-4D49-B627-1727396EB48B}"/>
              </a:ext>
            </a:extLst>
          </p:cNvPr>
          <p:cNvSpPr>
            <a:spLocks noGrp="1" noChangeArrowheads="1"/>
          </p:cNvSpPr>
          <p:nvPr>
            <p:ph type="dt" sz="half" idx="10"/>
          </p:nvPr>
        </p:nvSpPr>
        <p:spPr>
          <a:ln/>
        </p:spPr>
        <p:txBody>
          <a:bodyPr/>
          <a:lstStyle>
            <a:lvl1pPr>
              <a:defRPr/>
            </a:lvl1pPr>
          </a:lstStyle>
          <a:p>
            <a:pPr>
              <a:defRPr/>
            </a:pPr>
            <a:fld id="{C2B82EE5-CEBB-44DD-9008-0B35C6211E0B}"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9BF8B1E0-360F-4FFE-8B3D-D654275953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5D39A3A-883F-4D5F-9013-EA2C6C92EF63}"/>
              </a:ext>
            </a:extLst>
          </p:cNvPr>
          <p:cNvSpPr>
            <a:spLocks noGrp="1" noChangeArrowheads="1"/>
          </p:cNvSpPr>
          <p:nvPr>
            <p:ph type="sldNum" sz="quarter" idx="12"/>
          </p:nvPr>
        </p:nvSpPr>
        <p:spPr>
          <a:ln/>
        </p:spPr>
        <p:txBody>
          <a:bodyPr/>
          <a:lstStyle>
            <a:lvl1pPr>
              <a:defRPr/>
            </a:lvl1pPr>
          </a:lstStyle>
          <a:p>
            <a:fld id="{DFB074BC-3D7A-4953-8FD2-C87C32B0466D}" type="slidenum">
              <a:rPr lang="zh-CN" altLang="en-US"/>
              <a:pPr/>
              <a:t>‹#›</a:t>
            </a:fld>
            <a:endParaRPr lang="en-US" altLang="zh-CN"/>
          </a:p>
        </p:txBody>
      </p:sp>
    </p:spTree>
    <p:extLst>
      <p:ext uri="{BB962C8B-B14F-4D97-AF65-F5344CB8AC3E}">
        <p14:creationId xmlns:p14="http://schemas.microsoft.com/office/powerpoint/2010/main" val="123318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8209523-F1D0-48A4-B5DD-E669901FA5D3}"/>
              </a:ext>
            </a:extLst>
          </p:cNvPr>
          <p:cNvSpPr>
            <a:spLocks noGrp="1" noChangeArrowheads="1"/>
          </p:cNvSpPr>
          <p:nvPr>
            <p:ph type="dt" sz="half" idx="10"/>
          </p:nvPr>
        </p:nvSpPr>
        <p:spPr>
          <a:ln/>
        </p:spPr>
        <p:txBody>
          <a:bodyPr/>
          <a:lstStyle>
            <a:lvl1pPr>
              <a:defRPr/>
            </a:lvl1pPr>
          </a:lstStyle>
          <a:p>
            <a:pPr>
              <a:defRPr/>
            </a:pPr>
            <a:fld id="{657CF174-A8C4-4442-A285-92413CFC73A3}"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7CD87371-AE31-449C-982C-9AD0643081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B0B811B-EEA3-43BA-B648-1D4902301070}"/>
              </a:ext>
            </a:extLst>
          </p:cNvPr>
          <p:cNvSpPr>
            <a:spLocks noGrp="1" noChangeArrowheads="1"/>
          </p:cNvSpPr>
          <p:nvPr>
            <p:ph type="sldNum" sz="quarter" idx="12"/>
          </p:nvPr>
        </p:nvSpPr>
        <p:spPr>
          <a:ln/>
        </p:spPr>
        <p:txBody>
          <a:bodyPr/>
          <a:lstStyle>
            <a:lvl1pPr>
              <a:defRPr/>
            </a:lvl1pPr>
          </a:lstStyle>
          <a:p>
            <a:fld id="{5DF3379C-B5FA-47FD-BF96-D597117DCBE7}" type="slidenum">
              <a:rPr lang="en-US" altLang="zh-CN"/>
              <a:pPr/>
              <a:t>‹#›</a:t>
            </a:fld>
            <a:endParaRPr lang="en-US" altLang="zh-CN"/>
          </a:p>
        </p:txBody>
      </p:sp>
    </p:spTree>
    <p:extLst>
      <p:ext uri="{BB962C8B-B14F-4D97-AF65-F5344CB8AC3E}">
        <p14:creationId xmlns:p14="http://schemas.microsoft.com/office/powerpoint/2010/main" val="198421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D2836B0-65A8-4C83-8E23-5678471310E3}"/>
              </a:ext>
            </a:extLst>
          </p:cNvPr>
          <p:cNvSpPr>
            <a:spLocks noGrp="1" noChangeArrowheads="1"/>
          </p:cNvSpPr>
          <p:nvPr>
            <p:ph type="dt" sz="half" idx="10"/>
          </p:nvPr>
        </p:nvSpPr>
        <p:spPr>
          <a:ln/>
        </p:spPr>
        <p:txBody>
          <a:bodyPr/>
          <a:lstStyle>
            <a:lvl1pPr>
              <a:defRPr/>
            </a:lvl1pPr>
          </a:lstStyle>
          <a:p>
            <a:pPr>
              <a:defRPr/>
            </a:pPr>
            <a:fld id="{F017CB80-F909-4160-A2B2-1A07AE3568EB}"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A06028B4-6862-4FE1-B4E2-F58F9F498C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62ADA31-98A1-49B3-877E-B8B7760562D1}"/>
              </a:ext>
            </a:extLst>
          </p:cNvPr>
          <p:cNvSpPr>
            <a:spLocks noGrp="1" noChangeArrowheads="1"/>
          </p:cNvSpPr>
          <p:nvPr>
            <p:ph type="sldNum" sz="quarter" idx="12"/>
          </p:nvPr>
        </p:nvSpPr>
        <p:spPr>
          <a:ln/>
        </p:spPr>
        <p:txBody>
          <a:bodyPr/>
          <a:lstStyle>
            <a:lvl1pPr>
              <a:defRPr/>
            </a:lvl1pPr>
          </a:lstStyle>
          <a:p>
            <a:fld id="{49868D8B-539E-4171-A1D8-CA2A4335309B}" type="slidenum">
              <a:rPr lang="en-US" altLang="zh-CN"/>
              <a:pPr/>
              <a:t>‹#›</a:t>
            </a:fld>
            <a:endParaRPr lang="en-US" altLang="zh-CN"/>
          </a:p>
        </p:txBody>
      </p:sp>
    </p:spTree>
    <p:extLst>
      <p:ext uri="{BB962C8B-B14F-4D97-AF65-F5344CB8AC3E}">
        <p14:creationId xmlns:p14="http://schemas.microsoft.com/office/powerpoint/2010/main" val="384308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B91C72C-047D-47BE-BF60-6B24CFEE1528}"/>
              </a:ext>
            </a:extLst>
          </p:cNvPr>
          <p:cNvSpPr>
            <a:spLocks noGrp="1" noChangeArrowheads="1"/>
          </p:cNvSpPr>
          <p:nvPr>
            <p:ph type="dt" sz="half" idx="10"/>
          </p:nvPr>
        </p:nvSpPr>
        <p:spPr>
          <a:ln/>
        </p:spPr>
        <p:txBody>
          <a:bodyPr/>
          <a:lstStyle>
            <a:lvl1pPr>
              <a:defRPr/>
            </a:lvl1pPr>
          </a:lstStyle>
          <a:p>
            <a:pPr>
              <a:defRPr/>
            </a:pPr>
            <a:fld id="{36B62FB7-1217-4507-A701-1CFBA147B5F0}"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C7300AB1-9B75-4F35-8269-6161709F43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4375C2-04BF-4F46-B734-1AE0F82E84A9}"/>
              </a:ext>
            </a:extLst>
          </p:cNvPr>
          <p:cNvSpPr>
            <a:spLocks noGrp="1" noChangeArrowheads="1"/>
          </p:cNvSpPr>
          <p:nvPr>
            <p:ph type="sldNum" sz="quarter" idx="12"/>
          </p:nvPr>
        </p:nvSpPr>
        <p:spPr>
          <a:ln/>
        </p:spPr>
        <p:txBody>
          <a:bodyPr/>
          <a:lstStyle>
            <a:lvl1pPr>
              <a:defRPr/>
            </a:lvl1pPr>
          </a:lstStyle>
          <a:p>
            <a:fld id="{BB3FBE00-DE60-4D4E-86BC-E746B72DF8B4}" type="slidenum">
              <a:rPr lang="en-US" altLang="zh-CN"/>
              <a:pPr/>
              <a:t>‹#›</a:t>
            </a:fld>
            <a:endParaRPr lang="en-US" altLang="zh-CN"/>
          </a:p>
        </p:txBody>
      </p:sp>
    </p:spTree>
    <p:extLst>
      <p:ext uri="{BB962C8B-B14F-4D97-AF65-F5344CB8AC3E}">
        <p14:creationId xmlns:p14="http://schemas.microsoft.com/office/powerpoint/2010/main" val="1873177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862F741-7589-4F8F-BC7B-4812329F1EEE}"/>
              </a:ext>
            </a:extLst>
          </p:cNvPr>
          <p:cNvSpPr>
            <a:spLocks noGrp="1" noChangeArrowheads="1"/>
          </p:cNvSpPr>
          <p:nvPr>
            <p:ph type="dt" sz="half" idx="10"/>
          </p:nvPr>
        </p:nvSpPr>
        <p:spPr>
          <a:ln/>
        </p:spPr>
        <p:txBody>
          <a:bodyPr/>
          <a:lstStyle>
            <a:lvl1pPr>
              <a:defRPr/>
            </a:lvl1pPr>
          </a:lstStyle>
          <a:p>
            <a:pPr>
              <a:defRPr/>
            </a:pPr>
            <a:fld id="{3A30021C-3166-4DBD-A578-4CFF02F3004F}"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A6E902AA-1EA2-4C7B-A20E-A857A825E1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6B48CAC-3B74-4C9A-B227-DDBC3383D2D1}"/>
              </a:ext>
            </a:extLst>
          </p:cNvPr>
          <p:cNvSpPr>
            <a:spLocks noGrp="1" noChangeArrowheads="1"/>
          </p:cNvSpPr>
          <p:nvPr>
            <p:ph type="sldNum" sz="quarter" idx="12"/>
          </p:nvPr>
        </p:nvSpPr>
        <p:spPr>
          <a:ln/>
        </p:spPr>
        <p:txBody>
          <a:bodyPr/>
          <a:lstStyle>
            <a:lvl1pPr>
              <a:defRPr/>
            </a:lvl1pPr>
          </a:lstStyle>
          <a:p>
            <a:fld id="{94211374-3E92-4A47-965A-F9AF6922D9B5}" type="slidenum">
              <a:rPr lang="en-US" altLang="zh-CN"/>
              <a:pPr/>
              <a:t>‹#›</a:t>
            </a:fld>
            <a:endParaRPr lang="en-US" altLang="zh-CN"/>
          </a:p>
        </p:txBody>
      </p:sp>
    </p:spTree>
    <p:extLst>
      <p:ext uri="{BB962C8B-B14F-4D97-AF65-F5344CB8AC3E}">
        <p14:creationId xmlns:p14="http://schemas.microsoft.com/office/powerpoint/2010/main" val="3781855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CF0387F-4C41-4E60-9837-7EE0D7A9019B}"/>
              </a:ext>
            </a:extLst>
          </p:cNvPr>
          <p:cNvSpPr>
            <a:spLocks noGrp="1" noChangeArrowheads="1"/>
          </p:cNvSpPr>
          <p:nvPr>
            <p:ph type="dt" sz="half" idx="10"/>
          </p:nvPr>
        </p:nvSpPr>
        <p:spPr>
          <a:ln/>
        </p:spPr>
        <p:txBody>
          <a:bodyPr/>
          <a:lstStyle>
            <a:lvl1pPr>
              <a:defRPr/>
            </a:lvl1pPr>
          </a:lstStyle>
          <a:p>
            <a:pPr>
              <a:defRPr/>
            </a:pPr>
            <a:fld id="{EDF59965-2973-488B-BDDD-A33BCCF9BD4E}" type="datetime1">
              <a:rPr lang="zh-CN" altLang="en-US"/>
              <a:pPr>
                <a:defRPr/>
              </a:pPr>
              <a:t>2020/12/14</a:t>
            </a:fld>
            <a:endParaRPr lang="en-US" altLang="zh-CN"/>
          </a:p>
        </p:txBody>
      </p:sp>
      <p:sp>
        <p:nvSpPr>
          <p:cNvPr id="8" name="Rectangle 5">
            <a:extLst>
              <a:ext uri="{FF2B5EF4-FFF2-40B4-BE49-F238E27FC236}">
                <a16:creationId xmlns:a16="http://schemas.microsoft.com/office/drawing/2014/main" id="{B5BFE8B8-B033-453C-9D4E-6E00A64260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0AFD817-D6DA-4348-823D-C0E0590090F8}"/>
              </a:ext>
            </a:extLst>
          </p:cNvPr>
          <p:cNvSpPr>
            <a:spLocks noGrp="1" noChangeArrowheads="1"/>
          </p:cNvSpPr>
          <p:nvPr>
            <p:ph type="sldNum" sz="quarter" idx="12"/>
          </p:nvPr>
        </p:nvSpPr>
        <p:spPr>
          <a:ln/>
        </p:spPr>
        <p:txBody>
          <a:bodyPr/>
          <a:lstStyle>
            <a:lvl1pPr>
              <a:defRPr/>
            </a:lvl1pPr>
          </a:lstStyle>
          <a:p>
            <a:fld id="{512BDF8D-2824-4A57-8DDD-F8E49E9561B8}" type="slidenum">
              <a:rPr lang="en-US" altLang="zh-CN"/>
              <a:pPr/>
              <a:t>‹#›</a:t>
            </a:fld>
            <a:endParaRPr lang="en-US" altLang="zh-CN"/>
          </a:p>
        </p:txBody>
      </p:sp>
    </p:spTree>
    <p:extLst>
      <p:ext uri="{BB962C8B-B14F-4D97-AF65-F5344CB8AC3E}">
        <p14:creationId xmlns:p14="http://schemas.microsoft.com/office/powerpoint/2010/main" val="1606888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8BEA205-5D12-4175-AD4E-E216FB2814F7}"/>
              </a:ext>
            </a:extLst>
          </p:cNvPr>
          <p:cNvSpPr>
            <a:spLocks noGrp="1" noChangeArrowheads="1"/>
          </p:cNvSpPr>
          <p:nvPr>
            <p:ph type="dt" sz="half" idx="10"/>
          </p:nvPr>
        </p:nvSpPr>
        <p:spPr>
          <a:ln/>
        </p:spPr>
        <p:txBody>
          <a:bodyPr/>
          <a:lstStyle>
            <a:lvl1pPr>
              <a:defRPr/>
            </a:lvl1pPr>
          </a:lstStyle>
          <a:p>
            <a:pPr>
              <a:defRPr/>
            </a:pPr>
            <a:fld id="{8A5895C2-BC30-4978-9748-54B787893A77}" type="datetime1">
              <a:rPr lang="zh-CN" altLang="en-US"/>
              <a:pPr>
                <a:defRPr/>
              </a:pPr>
              <a:t>2020/12/14</a:t>
            </a:fld>
            <a:endParaRPr lang="en-US" altLang="zh-CN"/>
          </a:p>
        </p:txBody>
      </p:sp>
      <p:sp>
        <p:nvSpPr>
          <p:cNvPr id="4" name="Rectangle 5">
            <a:extLst>
              <a:ext uri="{FF2B5EF4-FFF2-40B4-BE49-F238E27FC236}">
                <a16:creationId xmlns:a16="http://schemas.microsoft.com/office/drawing/2014/main" id="{6A8E2D43-88D7-44F6-A907-3126D061C6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A4B3194-214D-40CC-B577-9486D2F884E4}"/>
              </a:ext>
            </a:extLst>
          </p:cNvPr>
          <p:cNvSpPr>
            <a:spLocks noGrp="1" noChangeArrowheads="1"/>
          </p:cNvSpPr>
          <p:nvPr>
            <p:ph type="sldNum" sz="quarter" idx="12"/>
          </p:nvPr>
        </p:nvSpPr>
        <p:spPr>
          <a:ln/>
        </p:spPr>
        <p:txBody>
          <a:bodyPr/>
          <a:lstStyle>
            <a:lvl1pPr>
              <a:defRPr/>
            </a:lvl1pPr>
          </a:lstStyle>
          <a:p>
            <a:fld id="{D8BE6C72-1019-48FC-9D1A-20162C85975E}" type="slidenum">
              <a:rPr lang="en-US" altLang="zh-CN"/>
              <a:pPr/>
              <a:t>‹#›</a:t>
            </a:fld>
            <a:endParaRPr lang="en-US" altLang="zh-CN"/>
          </a:p>
        </p:txBody>
      </p:sp>
    </p:spTree>
    <p:extLst>
      <p:ext uri="{BB962C8B-B14F-4D97-AF65-F5344CB8AC3E}">
        <p14:creationId xmlns:p14="http://schemas.microsoft.com/office/powerpoint/2010/main" val="2151574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CC67A7C-DA3D-40DD-B21D-75F7BD18E31B}"/>
              </a:ext>
            </a:extLst>
          </p:cNvPr>
          <p:cNvSpPr>
            <a:spLocks noGrp="1" noChangeArrowheads="1"/>
          </p:cNvSpPr>
          <p:nvPr>
            <p:ph type="dt" sz="half" idx="10"/>
          </p:nvPr>
        </p:nvSpPr>
        <p:spPr>
          <a:ln/>
        </p:spPr>
        <p:txBody>
          <a:bodyPr/>
          <a:lstStyle>
            <a:lvl1pPr>
              <a:defRPr/>
            </a:lvl1pPr>
          </a:lstStyle>
          <a:p>
            <a:pPr>
              <a:defRPr/>
            </a:pPr>
            <a:fld id="{BEE4EE0B-94B3-4FC5-9998-0E7ABEC75541}" type="datetime1">
              <a:rPr lang="zh-CN" altLang="en-US"/>
              <a:pPr>
                <a:defRPr/>
              </a:pPr>
              <a:t>2020/12/14</a:t>
            </a:fld>
            <a:endParaRPr lang="en-US" altLang="zh-CN"/>
          </a:p>
        </p:txBody>
      </p:sp>
      <p:sp>
        <p:nvSpPr>
          <p:cNvPr id="3" name="Rectangle 5">
            <a:extLst>
              <a:ext uri="{FF2B5EF4-FFF2-40B4-BE49-F238E27FC236}">
                <a16:creationId xmlns:a16="http://schemas.microsoft.com/office/drawing/2014/main" id="{5E7BFCE1-5A05-4516-9320-B38A19C5BE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CD2F7FB-9E4E-46F1-AF4A-D47515CDD47A}"/>
              </a:ext>
            </a:extLst>
          </p:cNvPr>
          <p:cNvSpPr>
            <a:spLocks noGrp="1" noChangeArrowheads="1"/>
          </p:cNvSpPr>
          <p:nvPr>
            <p:ph type="sldNum" sz="quarter" idx="12"/>
          </p:nvPr>
        </p:nvSpPr>
        <p:spPr>
          <a:ln/>
        </p:spPr>
        <p:txBody>
          <a:bodyPr/>
          <a:lstStyle>
            <a:lvl1pPr>
              <a:defRPr/>
            </a:lvl1pPr>
          </a:lstStyle>
          <a:p>
            <a:fld id="{FAAA11B2-A8A8-4BD5-8D2C-743E9042BFDF}" type="slidenum">
              <a:rPr lang="en-US" altLang="zh-CN"/>
              <a:pPr/>
              <a:t>‹#›</a:t>
            </a:fld>
            <a:endParaRPr lang="en-US" altLang="zh-CN"/>
          </a:p>
        </p:txBody>
      </p:sp>
    </p:spTree>
    <p:extLst>
      <p:ext uri="{BB962C8B-B14F-4D97-AF65-F5344CB8AC3E}">
        <p14:creationId xmlns:p14="http://schemas.microsoft.com/office/powerpoint/2010/main" val="376887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67A11D3-2F15-4637-80E3-97F9BBF18719}"/>
              </a:ext>
            </a:extLst>
          </p:cNvPr>
          <p:cNvSpPr>
            <a:spLocks noGrp="1" noChangeArrowheads="1"/>
          </p:cNvSpPr>
          <p:nvPr>
            <p:ph type="dt" sz="half" idx="10"/>
          </p:nvPr>
        </p:nvSpPr>
        <p:spPr>
          <a:ln/>
        </p:spPr>
        <p:txBody>
          <a:bodyPr/>
          <a:lstStyle>
            <a:lvl1pPr>
              <a:defRPr/>
            </a:lvl1pPr>
          </a:lstStyle>
          <a:p>
            <a:pPr>
              <a:defRPr/>
            </a:pPr>
            <a:fld id="{C9B80E89-A242-4D5B-B92C-7D8539F27372}"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010A1640-9644-4BCC-A037-86F80314A6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1EEDAD2-683E-4EDC-8C1F-03A3FFDD0AF4}"/>
              </a:ext>
            </a:extLst>
          </p:cNvPr>
          <p:cNvSpPr>
            <a:spLocks noGrp="1" noChangeArrowheads="1"/>
          </p:cNvSpPr>
          <p:nvPr>
            <p:ph type="sldNum" sz="quarter" idx="12"/>
          </p:nvPr>
        </p:nvSpPr>
        <p:spPr>
          <a:ln/>
        </p:spPr>
        <p:txBody>
          <a:bodyPr/>
          <a:lstStyle>
            <a:lvl1pPr>
              <a:defRPr/>
            </a:lvl1pPr>
          </a:lstStyle>
          <a:p>
            <a:fld id="{4DB40C29-C631-41D5-A437-2BE1DC335F66}" type="slidenum">
              <a:rPr lang="zh-CN" altLang="en-US"/>
              <a:pPr/>
              <a:t>‹#›</a:t>
            </a:fld>
            <a:endParaRPr lang="en-US" altLang="zh-CN"/>
          </a:p>
        </p:txBody>
      </p:sp>
    </p:spTree>
    <p:extLst>
      <p:ext uri="{BB962C8B-B14F-4D97-AF65-F5344CB8AC3E}">
        <p14:creationId xmlns:p14="http://schemas.microsoft.com/office/powerpoint/2010/main" val="1473578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7649374-CABD-4D89-AB9F-E7FD8890B12B}"/>
              </a:ext>
            </a:extLst>
          </p:cNvPr>
          <p:cNvSpPr>
            <a:spLocks noGrp="1" noChangeArrowheads="1"/>
          </p:cNvSpPr>
          <p:nvPr>
            <p:ph type="dt" sz="half" idx="10"/>
          </p:nvPr>
        </p:nvSpPr>
        <p:spPr>
          <a:ln/>
        </p:spPr>
        <p:txBody>
          <a:bodyPr/>
          <a:lstStyle>
            <a:lvl1pPr>
              <a:defRPr/>
            </a:lvl1pPr>
          </a:lstStyle>
          <a:p>
            <a:pPr>
              <a:defRPr/>
            </a:pPr>
            <a:fld id="{0D097F8E-96D6-4F51-B729-E732C8B3E438}"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A6C8F68F-E621-4C49-8707-79DBF5974F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DE24A7A-48D1-42B6-AF9F-25530AC13D98}"/>
              </a:ext>
            </a:extLst>
          </p:cNvPr>
          <p:cNvSpPr>
            <a:spLocks noGrp="1" noChangeArrowheads="1"/>
          </p:cNvSpPr>
          <p:nvPr>
            <p:ph type="sldNum" sz="quarter" idx="12"/>
          </p:nvPr>
        </p:nvSpPr>
        <p:spPr>
          <a:ln/>
        </p:spPr>
        <p:txBody>
          <a:bodyPr/>
          <a:lstStyle>
            <a:lvl1pPr>
              <a:defRPr/>
            </a:lvl1pPr>
          </a:lstStyle>
          <a:p>
            <a:fld id="{8F2991AD-BDED-4CB7-8361-06D230170326}" type="slidenum">
              <a:rPr lang="en-US" altLang="zh-CN"/>
              <a:pPr/>
              <a:t>‹#›</a:t>
            </a:fld>
            <a:endParaRPr lang="en-US" altLang="zh-CN"/>
          </a:p>
        </p:txBody>
      </p:sp>
    </p:spTree>
    <p:extLst>
      <p:ext uri="{BB962C8B-B14F-4D97-AF65-F5344CB8AC3E}">
        <p14:creationId xmlns:p14="http://schemas.microsoft.com/office/powerpoint/2010/main" val="47077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2FC965F-C917-496C-A34D-4E0FEBE8F155}"/>
              </a:ext>
            </a:extLst>
          </p:cNvPr>
          <p:cNvSpPr>
            <a:spLocks noGrp="1" noChangeArrowheads="1"/>
          </p:cNvSpPr>
          <p:nvPr>
            <p:ph type="dt" sz="half" idx="10"/>
          </p:nvPr>
        </p:nvSpPr>
        <p:spPr>
          <a:ln/>
        </p:spPr>
        <p:txBody>
          <a:bodyPr/>
          <a:lstStyle>
            <a:lvl1pPr>
              <a:defRPr/>
            </a:lvl1pPr>
          </a:lstStyle>
          <a:p>
            <a:pPr>
              <a:defRPr/>
            </a:pPr>
            <a:fld id="{4C070BAE-EE63-47A7-8BA1-85AD617C2DB5}" type="datetime1">
              <a:rPr lang="zh-CN" altLang="en-US"/>
              <a:pPr>
                <a:defRPr/>
              </a:pPr>
              <a:t>2020/12/14</a:t>
            </a:fld>
            <a:endParaRPr lang="en-US" altLang="zh-CN"/>
          </a:p>
        </p:txBody>
      </p:sp>
      <p:sp>
        <p:nvSpPr>
          <p:cNvPr id="6" name="Rectangle 5">
            <a:extLst>
              <a:ext uri="{FF2B5EF4-FFF2-40B4-BE49-F238E27FC236}">
                <a16:creationId xmlns:a16="http://schemas.microsoft.com/office/drawing/2014/main" id="{C8165B14-13DF-4E5E-975C-15F8C3BE35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313D98C-A8BB-4650-AED9-B1E85A9AD710}"/>
              </a:ext>
            </a:extLst>
          </p:cNvPr>
          <p:cNvSpPr>
            <a:spLocks noGrp="1" noChangeArrowheads="1"/>
          </p:cNvSpPr>
          <p:nvPr>
            <p:ph type="sldNum" sz="quarter" idx="12"/>
          </p:nvPr>
        </p:nvSpPr>
        <p:spPr>
          <a:ln/>
        </p:spPr>
        <p:txBody>
          <a:bodyPr/>
          <a:lstStyle>
            <a:lvl1pPr>
              <a:defRPr/>
            </a:lvl1pPr>
          </a:lstStyle>
          <a:p>
            <a:fld id="{D789AE1F-9E9D-4C28-91DC-355E5C9CB950}" type="slidenum">
              <a:rPr lang="en-US" altLang="zh-CN"/>
              <a:pPr/>
              <a:t>‹#›</a:t>
            </a:fld>
            <a:endParaRPr lang="en-US" altLang="zh-CN"/>
          </a:p>
        </p:txBody>
      </p:sp>
    </p:spTree>
    <p:extLst>
      <p:ext uri="{BB962C8B-B14F-4D97-AF65-F5344CB8AC3E}">
        <p14:creationId xmlns:p14="http://schemas.microsoft.com/office/powerpoint/2010/main" val="400371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6A165B5-6E59-4ED0-A6F5-24B68EA47A0E}"/>
              </a:ext>
            </a:extLst>
          </p:cNvPr>
          <p:cNvSpPr>
            <a:spLocks noGrp="1" noChangeArrowheads="1"/>
          </p:cNvSpPr>
          <p:nvPr>
            <p:ph type="dt" sz="half" idx="10"/>
          </p:nvPr>
        </p:nvSpPr>
        <p:spPr>
          <a:ln/>
        </p:spPr>
        <p:txBody>
          <a:bodyPr/>
          <a:lstStyle>
            <a:lvl1pPr>
              <a:defRPr/>
            </a:lvl1pPr>
          </a:lstStyle>
          <a:p>
            <a:pPr>
              <a:defRPr/>
            </a:pPr>
            <a:fld id="{1CF96575-C211-46F9-B6FD-5D1DCB78D17E}"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DDE6E8A7-AA44-49D1-80C1-C34A796881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7E6873-2F08-4B70-A03C-6F9E52D1F5A8}"/>
              </a:ext>
            </a:extLst>
          </p:cNvPr>
          <p:cNvSpPr>
            <a:spLocks noGrp="1" noChangeArrowheads="1"/>
          </p:cNvSpPr>
          <p:nvPr>
            <p:ph type="sldNum" sz="quarter" idx="12"/>
          </p:nvPr>
        </p:nvSpPr>
        <p:spPr>
          <a:ln/>
        </p:spPr>
        <p:txBody>
          <a:bodyPr/>
          <a:lstStyle>
            <a:lvl1pPr>
              <a:defRPr/>
            </a:lvl1pPr>
          </a:lstStyle>
          <a:p>
            <a:fld id="{A0DB4E99-3F52-424C-9633-2ACBD6835CCD}" type="slidenum">
              <a:rPr lang="en-US" altLang="zh-CN"/>
              <a:pPr/>
              <a:t>‹#›</a:t>
            </a:fld>
            <a:endParaRPr lang="en-US" altLang="zh-CN"/>
          </a:p>
        </p:txBody>
      </p:sp>
    </p:spTree>
    <p:extLst>
      <p:ext uri="{BB962C8B-B14F-4D97-AF65-F5344CB8AC3E}">
        <p14:creationId xmlns:p14="http://schemas.microsoft.com/office/powerpoint/2010/main" val="3902578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E7DE481-BB94-40F4-9C12-18ABCC66E0F8}"/>
              </a:ext>
            </a:extLst>
          </p:cNvPr>
          <p:cNvSpPr>
            <a:spLocks noGrp="1" noChangeArrowheads="1"/>
          </p:cNvSpPr>
          <p:nvPr>
            <p:ph type="dt" sz="half" idx="10"/>
          </p:nvPr>
        </p:nvSpPr>
        <p:spPr>
          <a:ln/>
        </p:spPr>
        <p:txBody>
          <a:bodyPr/>
          <a:lstStyle>
            <a:lvl1pPr>
              <a:defRPr/>
            </a:lvl1pPr>
          </a:lstStyle>
          <a:p>
            <a:pPr>
              <a:defRPr/>
            </a:pPr>
            <a:fld id="{FE629606-C6C2-4F19-A4DE-E082F21717A4}" type="datetime1">
              <a:rPr lang="zh-CN" altLang="en-US"/>
              <a:pPr>
                <a:defRPr/>
              </a:pPr>
              <a:t>2020/12/14</a:t>
            </a:fld>
            <a:endParaRPr lang="en-US" altLang="zh-CN"/>
          </a:p>
        </p:txBody>
      </p:sp>
      <p:sp>
        <p:nvSpPr>
          <p:cNvPr id="5" name="Rectangle 5">
            <a:extLst>
              <a:ext uri="{FF2B5EF4-FFF2-40B4-BE49-F238E27FC236}">
                <a16:creationId xmlns:a16="http://schemas.microsoft.com/office/drawing/2014/main" id="{3F0B4D7B-B1C3-47B5-BD9F-5AC017B048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52AD18E-99B3-4AED-B589-2808D0CF4169}"/>
              </a:ext>
            </a:extLst>
          </p:cNvPr>
          <p:cNvSpPr>
            <a:spLocks noGrp="1" noChangeArrowheads="1"/>
          </p:cNvSpPr>
          <p:nvPr>
            <p:ph type="sldNum" sz="quarter" idx="12"/>
          </p:nvPr>
        </p:nvSpPr>
        <p:spPr>
          <a:ln/>
        </p:spPr>
        <p:txBody>
          <a:bodyPr/>
          <a:lstStyle>
            <a:lvl1pPr>
              <a:defRPr/>
            </a:lvl1pPr>
          </a:lstStyle>
          <a:p>
            <a:fld id="{E9AAA32E-6B71-4A3A-812C-754B455D2FC6}" type="slidenum">
              <a:rPr lang="en-US" altLang="zh-CN"/>
              <a:pPr/>
              <a:t>‹#›</a:t>
            </a:fld>
            <a:endParaRPr lang="en-US" altLang="zh-CN"/>
          </a:p>
        </p:txBody>
      </p:sp>
    </p:spTree>
    <p:extLst>
      <p:ext uri="{BB962C8B-B14F-4D97-AF65-F5344CB8AC3E}">
        <p14:creationId xmlns:p14="http://schemas.microsoft.com/office/powerpoint/2010/main" val="88224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6990DCAE-98B1-491A-9FAC-F7903BDF6B25}"/>
              </a:ext>
            </a:extLst>
          </p:cNvPr>
          <p:cNvSpPr>
            <a:spLocks noGrp="1" noChangeArrowheads="1"/>
          </p:cNvSpPr>
          <p:nvPr>
            <p:ph type="dt" sz="half" idx="10"/>
          </p:nvPr>
        </p:nvSpPr>
        <p:spPr>
          <a:ln/>
        </p:spPr>
        <p:txBody>
          <a:bodyPr/>
          <a:lstStyle>
            <a:lvl1pPr>
              <a:defRPr/>
            </a:lvl1pPr>
          </a:lstStyle>
          <a:p>
            <a:pPr>
              <a:defRPr/>
            </a:pPr>
            <a:fld id="{7BC21C8B-E551-4343-A55B-A18EF2B3F15D}"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B2918D4-FDBC-47AC-B1CD-74A908C757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156F36F-702E-467A-B6CA-01AFA29F6B64}"/>
              </a:ext>
            </a:extLst>
          </p:cNvPr>
          <p:cNvSpPr>
            <a:spLocks noGrp="1" noChangeArrowheads="1"/>
          </p:cNvSpPr>
          <p:nvPr>
            <p:ph type="sldNum" sz="quarter" idx="12"/>
          </p:nvPr>
        </p:nvSpPr>
        <p:spPr>
          <a:ln/>
        </p:spPr>
        <p:txBody>
          <a:bodyPr/>
          <a:lstStyle>
            <a:lvl1pPr>
              <a:defRPr/>
            </a:lvl1pPr>
          </a:lstStyle>
          <a:p>
            <a:fld id="{92DD9097-B4C4-4C22-90CC-7BD03ADD6E10}" type="slidenum">
              <a:rPr lang="zh-CN" altLang="en-US"/>
              <a:pPr/>
              <a:t>‹#›</a:t>
            </a:fld>
            <a:endParaRPr lang="en-US" altLang="zh-CN"/>
          </a:p>
        </p:txBody>
      </p:sp>
    </p:spTree>
    <p:extLst>
      <p:ext uri="{BB962C8B-B14F-4D97-AF65-F5344CB8AC3E}">
        <p14:creationId xmlns:p14="http://schemas.microsoft.com/office/powerpoint/2010/main" val="157782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BEAACE9-D9F5-45CF-9C88-E934BDB464DA}"/>
              </a:ext>
            </a:extLst>
          </p:cNvPr>
          <p:cNvSpPr>
            <a:spLocks noGrp="1" noChangeArrowheads="1"/>
          </p:cNvSpPr>
          <p:nvPr>
            <p:ph type="dt" sz="half" idx="10"/>
          </p:nvPr>
        </p:nvSpPr>
        <p:spPr>
          <a:ln/>
        </p:spPr>
        <p:txBody>
          <a:bodyPr/>
          <a:lstStyle>
            <a:lvl1pPr>
              <a:defRPr/>
            </a:lvl1pPr>
          </a:lstStyle>
          <a:p>
            <a:pPr>
              <a:defRPr/>
            </a:pPr>
            <a:fld id="{89DBDB6F-EF17-4557-BB2D-C5D92C20CA14}"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66D9C4C-25B7-4674-B472-AFCC2402EB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EB16CB3-3C52-4975-8BC1-11D8B0F86BCA}"/>
              </a:ext>
            </a:extLst>
          </p:cNvPr>
          <p:cNvSpPr>
            <a:spLocks noGrp="1" noChangeArrowheads="1"/>
          </p:cNvSpPr>
          <p:nvPr>
            <p:ph type="sldNum" sz="quarter" idx="12"/>
          </p:nvPr>
        </p:nvSpPr>
        <p:spPr>
          <a:ln/>
        </p:spPr>
        <p:txBody>
          <a:bodyPr/>
          <a:lstStyle>
            <a:lvl1pPr>
              <a:defRPr/>
            </a:lvl1pPr>
          </a:lstStyle>
          <a:p>
            <a:fld id="{150B76AA-440B-42C6-9092-ACA2C328B819}" type="slidenum">
              <a:rPr lang="zh-CN" altLang="en-US"/>
              <a:pPr/>
              <a:t>‹#›</a:t>
            </a:fld>
            <a:endParaRPr lang="en-US" altLang="zh-CN"/>
          </a:p>
        </p:txBody>
      </p:sp>
    </p:spTree>
    <p:extLst>
      <p:ext uri="{BB962C8B-B14F-4D97-AF65-F5344CB8AC3E}">
        <p14:creationId xmlns:p14="http://schemas.microsoft.com/office/powerpoint/2010/main" val="260799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02AC419B-0474-4F7F-BF11-86FF764F98F7}"/>
              </a:ext>
            </a:extLst>
          </p:cNvPr>
          <p:cNvSpPr>
            <a:spLocks noGrp="1" noChangeArrowheads="1"/>
          </p:cNvSpPr>
          <p:nvPr>
            <p:ph type="dt" sz="half" idx="10"/>
          </p:nvPr>
        </p:nvSpPr>
        <p:spPr>
          <a:ln/>
        </p:spPr>
        <p:txBody>
          <a:bodyPr/>
          <a:lstStyle>
            <a:lvl1pPr>
              <a:defRPr/>
            </a:lvl1pPr>
          </a:lstStyle>
          <a:p>
            <a:pPr>
              <a:defRPr/>
            </a:pPr>
            <a:fld id="{DC22A4E9-EC97-43E3-B723-1DC4C424E1AB}"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79F281F5-31C5-4597-8119-2117EF1821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8A4026DB-A45B-4073-A014-AD088125FF7A}"/>
              </a:ext>
            </a:extLst>
          </p:cNvPr>
          <p:cNvSpPr>
            <a:spLocks noGrp="1" noChangeArrowheads="1"/>
          </p:cNvSpPr>
          <p:nvPr>
            <p:ph type="sldNum" sz="quarter" idx="12"/>
          </p:nvPr>
        </p:nvSpPr>
        <p:spPr>
          <a:ln/>
        </p:spPr>
        <p:txBody>
          <a:bodyPr/>
          <a:lstStyle>
            <a:lvl1pPr>
              <a:defRPr/>
            </a:lvl1pPr>
          </a:lstStyle>
          <a:p>
            <a:fld id="{9635BBC1-C2AE-4C95-85A1-3C5DA8B38B7A}" type="slidenum">
              <a:rPr lang="zh-CN" altLang="en-US"/>
              <a:pPr/>
              <a:t>‹#›</a:t>
            </a:fld>
            <a:endParaRPr lang="en-US" altLang="zh-CN"/>
          </a:p>
        </p:txBody>
      </p:sp>
    </p:spTree>
    <p:extLst>
      <p:ext uri="{BB962C8B-B14F-4D97-AF65-F5344CB8AC3E}">
        <p14:creationId xmlns:p14="http://schemas.microsoft.com/office/powerpoint/2010/main" val="325195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E14FDE5-140A-4136-9B75-E928812F4694}"/>
              </a:ext>
            </a:extLst>
          </p:cNvPr>
          <p:cNvSpPr>
            <a:spLocks noGrp="1" noChangeArrowheads="1"/>
          </p:cNvSpPr>
          <p:nvPr>
            <p:ph type="dt" sz="half" idx="10"/>
          </p:nvPr>
        </p:nvSpPr>
        <p:spPr>
          <a:ln/>
        </p:spPr>
        <p:txBody>
          <a:bodyPr/>
          <a:lstStyle>
            <a:lvl1pPr>
              <a:defRPr/>
            </a:lvl1pPr>
          </a:lstStyle>
          <a:p>
            <a:pPr>
              <a:defRPr/>
            </a:pPr>
            <a:fld id="{74CED91E-A124-4689-B7CD-C4D4784D24C8}"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86D4C224-5549-4FA8-A222-3E2CA03293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8380762-AD2C-4933-ABE3-1C98037CED64}"/>
              </a:ext>
            </a:extLst>
          </p:cNvPr>
          <p:cNvSpPr>
            <a:spLocks noGrp="1" noChangeArrowheads="1"/>
          </p:cNvSpPr>
          <p:nvPr>
            <p:ph type="sldNum" sz="quarter" idx="12"/>
          </p:nvPr>
        </p:nvSpPr>
        <p:spPr>
          <a:ln/>
        </p:spPr>
        <p:txBody>
          <a:bodyPr/>
          <a:lstStyle>
            <a:lvl1pPr>
              <a:defRPr/>
            </a:lvl1pPr>
          </a:lstStyle>
          <a:p>
            <a:fld id="{7E21090C-ADFA-43D4-9799-34CB17D54A54}" type="slidenum">
              <a:rPr lang="zh-CN" altLang="en-US"/>
              <a:pPr/>
              <a:t>‹#›</a:t>
            </a:fld>
            <a:endParaRPr lang="en-US" altLang="zh-CN"/>
          </a:p>
        </p:txBody>
      </p:sp>
    </p:spTree>
    <p:extLst>
      <p:ext uri="{BB962C8B-B14F-4D97-AF65-F5344CB8AC3E}">
        <p14:creationId xmlns:p14="http://schemas.microsoft.com/office/powerpoint/2010/main" val="20716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3FD3560-D145-4685-8802-C59C8B722F74}"/>
              </a:ext>
            </a:extLst>
          </p:cNvPr>
          <p:cNvSpPr>
            <a:spLocks noGrp="1" noChangeArrowheads="1"/>
          </p:cNvSpPr>
          <p:nvPr>
            <p:ph type="dt" sz="half" idx="10"/>
          </p:nvPr>
        </p:nvSpPr>
        <p:spPr>
          <a:ln/>
        </p:spPr>
        <p:txBody>
          <a:bodyPr/>
          <a:lstStyle>
            <a:lvl1pPr>
              <a:defRPr/>
            </a:lvl1pPr>
          </a:lstStyle>
          <a:p>
            <a:pPr>
              <a:defRPr/>
            </a:pPr>
            <a:fld id="{E578C6C0-1965-498C-9C28-F9B8F29424B1}"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B0ACB818-43F2-4117-B0AE-6BA33D8934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D20F99C8-F5C9-466D-B956-B4699B9B63B1}"/>
              </a:ext>
            </a:extLst>
          </p:cNvPr>
          <p:cNvSpPr>
            <a:spLocks noGrp="1" noChangeArrowheads="1"/>
          </p:cNvSpPr>
          <p:nvPr>
            <p:ph type="sldNum" sz="quarter" idx="12"/>
          </p:nvPr>
        </p:nvSpPr>
        <p:spPr>
          <a:ln/>
        </p:spPr>
        <p:txBody>
          <a:bodyPr/>
          <a:lstStyle>
            <a:lvl1pPr>
              <a:defRPr/>
            </a:lvl1pPr>
          </a:lstStyle>
          <a:p>
            <a:fld id="{92F8560E-47EC-4DCB-A068-B7526930BC62}" type="slidenum">
              <a:rPr lang="zh-CN" altLang="en-US"/>
              <a:pPr/>
              <a:t>‹#›</a:t>
            </a:fld>
            <a:endParaRPr lang="en-US" altLang="zh-CN"/>
          </a:p>
        </p:txBody>
      </p:sp>
    </p:spTree>
    <p:extLst>
      <p:ext uri="{BB962C8B-B14F-4D97-AF65-F5344CB8AC3E}">
        <p14:creationId xmlns:p14="http://schemas.microsoft.com/office/powerpoint/2010/main" val="138736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6D31BC9-0F4A-4CBC-944D-D5B818E232C0}"/>
              </a:ext>
            </a:extLst>
          </p:cNvPr>
          <p:cNvSpPr>
            <a:spLocks noGrp="1" noChangeArrowheads="1"/>
          </p:cNvSpPr>
          <p:nvPr>
            <p:ph type="dt" sz="half" idx="10"/>
          </p:nvPr>
        </p:nvSpPr>
        <p:spPr>
          <a:ln/>
        </p:spPr>
        <p:txBody>
          <a:bodyPr/>
          <a:lstStyle>
            <a:lvl1pPr>
              <a:defRPr/>
            </a:lvl1pPr>
          </a:lstStyle>
          <a:p>
            <a:pPr>
              <a:defRPr/>
            </a:pPr>
            <a:fld id="{3363219F-972E-48DF-91C9-57F845FA2F54}"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A4AACA5D-EFCE-45C1-BB3D-1106398BAB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0D42671-0445-40CB-BA60-C40F376D7AB3}"/>
              </a:ext>
            </a:extLst>
          </p:cNvPr>
          <p:cNvSpPr>
            <a:spLocks noGrp="1" noChangeArrowheads="1"/>
          </p:cNvSpPr>
          <p:nvPr>
            <p:ph type="sldNum" sz="quarter" idx="12"/>
          </p:nvPr>
        </p:nvSpPr>
        <p:spPr>
          <a:ln/>
        </p:spPr>
        <p:txBody>
          <a:bodyPr/>
          <a:lstStyle>
            <a:lvl1pPr>
              <a:defRPr/>
            </a:lvl1pPr>
          </a:lstStyle>
          <a:p>
            <a:fld id="{F3E048D9-B763-462B-A184-78F98D4B3839}" type="slidenum">
              <a:rPr lang="zh-CN" altLang="en-US"/>
              <a:pPr/>
              <a:t>‹#›</a:t>
            </a:fld>
            <a:endParaRPr lang="en-US" altLang="zh-CN"/>
          </a:p>
        </p:txBody>
      </p:sp>
    </p:spTree>
    <p:extLst>
      <p:ext uri="{BB962C8B-B14F-4D97-AF65-F5344CB8AC3E}">
        <p14:creationId xmlns:p14="http://schemas.microsoft.com/office/powerpoint/2010/main" val="29015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8F2CEF7-BA05-45B3-8133-ADEBEEEFB07A}"/>
              </a:ext>
            </a:extLst>
          </p:cNvPr>
          <p:cNvSpPr>
            <a:spLocks noGrp="1" noChangeArrowheads="1"/>
          </p:cNvSpPr>
          <p:nvPr>
            <p:ph type="dt" sz="half" idx="10"/>
          </p:nvPr>
        </p:nvSpPr>
        <p:spPr>
          <a:ln/>
        </p:spPr>
        <p:txBody>
          <a:bodyPr/>
          <a:lstStyle>
            <a:lvl1pPr>
              <a:defRPr/>
            </a:lvl1pPr>
          </a:lstStyle>
          <a:p>
            <a:pPr>
              <a:defRPr/>
            </a:pPr>
            <a:fld id="{18C33D17-053E-4868-9324-2CD8D839FE82}"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D421E6AA-F479-4E3E-9A78-801FA69F9E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1BBB2095-B2A4-40A3-97CC-6CC4085B1398}"/>
              </a:ext>
            </a:extLst>
          </p:cNvPr>
          <p:cNvSpPr>
            <a:spLocks noGrp="1" noChangeArrowheads="1"/>
          </p:cNvSpPr>
          <p:nvPr>
            <p:ph type="sldNum" sz="quarter" idx="12"/>
          </p:nvPr>
        </p:nvSpPr>
        <p:spPr>
          <a:ln/>
        </p:spPr>
        <p:txBody>
          <a:bodyPr/>
          <a:lstStyle>
            <a:lvl1pPr>
              <a:defRPr/>
            </a:lvl1pPr>
          </a:lstStyle>
          <a:p>
            <a:fld id="{C100E85D-E570-49CA-BE61-9F125630E757}" type="slidenum">
              <a:rPr lang="zh-CN" altLang="en-US"/>
              <a:pPr/>
              <a:t>‹#›</a:t>
            </a:fld>
            <a:endParaRPr lang="en-US" altLang="zh-CN"/>
          </a:p>
        </p:txBody>
      </p:sp>
    </p:spTree>
    <p:extLst>
      <p:ext uri="{BB962C8B-B14F-4D97-AF65-F5344CB8AC3E}">
        <p14:creationId xmlns:p14="http://schemas.microsoft.com/office/powerpoint/2010/main" val="30596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F89D738-2B53-47B2-BC27-6568340B3F8C}"/>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3AA50E2E-00AD-4F68-8B4E-D57F083F9C5D}"/>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054CFC6A-548C-4936-B5A5-715466E13B1B}"/>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EAEBF06A-2CDB-4CEB-8EA6-60C035CC8434}"/>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CBA4F1E4-456C-4D46-8BD2-E24AD50D2BDE}"/>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69182E52-4953-4ACA-9352-BDA2C0C95A8D}"/>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7B6E6B33-2733-4728-802C-C7957F1272CC}"/>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DD4343DD-D67F-4C91-832B-81CB58A1A5C4}"/>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73EFA47-0FD6-4F65-8F07-2A0F476846DF}"/>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8055B5A3-197A-475E-8752-218EFDC3323B}"/>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itchFamily="2" charset="-122"/>
              </a:defRPr>
            </a:lvl1pPr>
          </a:lstStyle>
          <a:p>
            <a:pPr>
              <a:defRPr/>
            </a:pPr>
            <a:fld id="{361DC530-A04A-4230-93DD-4648D4142B47}"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5B40C703-B4AC-43C7-BC7A-6EE0E846BEDA}"/>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B82AE74E-AE76-43E4-B085-6E8FBE32E443}"/>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E0A7D435-86A8-4C01-9EFA-34459906796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402"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49" charset="-122"/>
        </a:defRPr>
      </a:lvl2pPr>
      <a:lvl3pPr algn="l" rtl="0" eaLnBrk="0" fontAlgn="base" hangingPunct="0">
        <a:spcBef>
          <a:spcPct val="0"/>
        </a:spcBef>
        <a:spcAft>
          <a:spcPct val="0"/>
        </a:spcAft>
        <a:defRPr sz="4400" b="1">
          <a:solidFill>
            <a:schemeClr val="tx1"/>
          </a:solidFill>
          <a:latin typeface="Tahoma" pitchFamily="34" charset="0"/>
          <a:ea typeface="黑体" pitchFamily="49" charset="-122"/>
        </a:defRPr>
      </a:lvl3pPr>
      <a:lvl4pPr algn="l" rtl="0" eaLnBrk="0" fontAlgn="base" hangingPunct="0">
        <a:spcBef>
          <a:spcPct val="0"/>
        </a:spcBef>
        <a:spcAft>
          <a:spcPct val="0"/>
        </a:spcAft>
        <a:defRPr sz="4400" b="1">
          <a:solidFill>
            <a:schemeClr val="tx1"/>
          </a:solidFill>
          <a:latin typeface="Tahoma" pitchFamily="34" charset="0"/>
          <a:ea typeface="黑体" pitchFamily="49" charset="-122"/>
        </a:defRPr>
      </a:lvl4pPr>
      <a:lvl5pPr algn="l" rtl="0" eaLnBrk="0" fontAlgn="base" hangingPunct="0">
        <a:spcBef>
          <a:spcPct val="0"/>
        </a:spcBef>
        <a:spcAft>
          <a:spcPct val="0"/>
        </a:spcAft>
        <a:defRPr sz="4400" b="1">
          <a:solidFill>
            <a:schemeClr val="tx1"/>
          </a:solidFill>
          <a:latin typeface="Tahoma" pitchFamily="34" charset="0"/>
          <a:ea typeface="黑体" pitchFamily="49" charset="-122"/>
        </a:defRPr>
      </a:lvl5pPr>
      <a:lvl6pPr marL="457200" algn="l" rtl="0" fontAlgn="base">
        <a:spcBef>
          <a:spcPct val="0"/>
        </a:spcBef>
        <a:spcAft>
          <a:spcPct val="0"/>
        </a:spcAft>
        <a:defRPr sz="4400" b="1">
          <a:solidFill>
            <a:schemeClr val="tx1"/>
          </a:solidFill>
          <a:latin typeface="Tahoma" pitchFamily="34" charset="0"/>
          <a:ea typeface="黑体" pitchFamily="49" charset="-122"/>
        </a:defRPr>
      </a:lvl6pPr>
      <a:lvl7pPr marL="914400" algn="l" rtl="0" fontAlgn="base">
        <a:spcBef>
          <a:spcPct val="0"/>
        </a:spcBef>
        <a:spcAft>
          <a:spcPct val="0"/>
        </a:spcAft>
        <a:defRPr sz="4400" b="1">
          <a:solidFill>
            <a:schemeClr val="tx1"/>
          </a:solidFill>
          <a:latin typeface="Tahoma" pitchFamily="34" charset="0"/>
          <a:ea typeface="黑体" pitchFamily="49" charset="-122"/>
        </a:defRPr>
      </a:lvl7pPr>
      <a:lvl8pPr marL="1371600" algn="l" rtl="0" fontAlgn="base">
        <a:spcBef>
          <a:spcPct val="0"/>
        </a:spcBef>
        <a:spcAft>
          <a:spcPct val="0"/>
        </a:spcAft>
        <a:defRPr sz="4400" b="1">
          <a:solidFill>
            <a:schemeClr val="tx1"/>
          </a:solidFill>
          <a:latin typeface="Tahoma" pitchFamily="34" charset="0"/>
          <a:ea typeface="黑体" pitchFamily="49" charset="-122"/>
        </a:defRPr>
      </a:lvl8pPr>
      <a:lvl9pPr marL="1828800" algn="l" rtl="0" fontAlgn="base">
        <a:spcBef>
          <a:spcPct val="0"/>
        </a:spcBef>
        <a:spcAft>
          <a:spcPct val="0"/>
        </a:spcAft>
        <a:defRPr sz="4400" b="1">
          <a:solidFill>
            <a:schemeClr val="tx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99FF"/>
            </a:gs>
            <a:gs pos="100000">
              <a:schemeClr val="bg1"/>
            </a:gs>
          </a:gsLst>
          <a:lin ang="5400000" scaled="1"/>
        </a:gra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52A9A75-62D9-462E-B3AF-E3FE09235D5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6C331BE5-F468-46B8-B2A5-EEDB15049DA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4" name="Rectangle 4">
            <a:extLst>
              <a:ext uri="{FF2B5EF4-FFF2-40B4-BE49-F238E27FC236}">
                <a16:creationId xmlns:a16="http://schemas.microsoft.com/office/drawing/2014/main" id="{75878F0D-803E-4A45-953F-F4CDF7E60BE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ea typeface="宋体" pitchFamily="2" charset="-122"/>
              </a:defRPr>
            </a:lvl1pPr>
          </a:lstStyle>
          <a:p>
            <a:pPr>
              <a:defRPr/>
            </a:pPr>
            <a:fld id="{5A03A4EA-E343-4457-BC53-50E49FBCFC87}" type="datetime1">
              <a:rPr lang="zh-CN" altLang="en-US"/>
              <a:pPr>
                <a:defRPr/>
              </a:pPr>
              <a:t>2020/12/14</a:t>
            </a:fld>
            <a:endParaRPr lang="en-US" altLang="zh-CN"/>
          </a:p>
        </p:txBody>
      </p:sp>
      <p:sp>
        <p:nvSpPr>
          <p:cNvPr id="15365" name="Rectangle 5">
            <a:extLst>
              <a:ext uri="{FF2B5EF4-FFF2-40B4-BE49-F238E27FC236}">
                <a16:creationId xmlns:a16="http://schemas.microsoft.com/office/drawing/2014/main" id="{CF83C47B-CB8C-47E6-A0AF-7BBBCF1A941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a:extLst>
              <a:ext uri="{FF2B5EF4-FFF2-40B4-BE49-F238E27FC236}">
                <a16:creationId xmlns:a16="http://schemas.microsoft.com/office/drawing/2014/main" id="{C217A530-08B5-40C2-B0FE-59DD62C18A9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6B1AF56D-7351-470B-BBA7-385253D58E3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Lst>
  <p:hf hdr="0" ft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黑体" pitchFamily="49" charset="-122"/>
          <a:ea typeface="黑体" pitchFamily="49" charset="-122"/>
        </a:defRPr>
      </a:lvl2pPr>
      <a:lvl3pPr algn="ctr" rtl="0" eaLnBrk="0" fontAlgn="base" hangingPunct="0">
        <a:spcBef>
          <a:spcPct val="0"/>
        </a:spcBef>
        <a:spcAft>
          <a:spcPct val="0"/>
        </a:spcAft>
        <a:defRPr sz="4400" b="1">
          <a:solidFill>
            <a:schemeClr val="tx2"/>
          </a:solidFill>
          <a:latin typeface="黑体" pitchFamily="49" charset="-122"/>
          <a:ea typeface="黑体" pitchFamily="49" charset="-122"/>
        </a:defRPr>
      </a:lvl3pPr>
      <a:lvl4pPr algn="ctr" rtl="0" eaLnBrk="0" fontAlgn="base" hangingPunct="0">
        <a:spcBef>
          <a:spcPct val="0"/>
        </a:spcBef>
        <a:spcAft>
          <a:spcPct val="0"/>
        </a:spcAft>
        <a:defRPr sz="4400" b="1">
          <a:solidFill>
            <a:schemeClr val="tx2"/>
          </a:solidFill>
          <a:latin typeface="黑体" pitchFamily="49" charset="-122"/>
          <a:ea typeface="黑体" pitchFamily="49" charset="-122"/>
        </a:defRPr>
      </a:lvl4pPr>
      <a:lvl5pPr algn="ctr" rtl="0" eaLnBrk="0" fontAlgn="base" hangingPunct="0">
        <a:spcBef>
          <a:spcPct val="0"/>
        </a:spcBef>
        <a:spcAft>
          <a:spcPct val="0"/>
        </a:spcAft>
        <a:defRPr sz="4400" b="1">
          <a:solidFill>
            <a:schemeClr val="tx2"/>
          </a:solidFill>
          <a:latin typeface="黑体" pitchFamily="49" charset="-122"/>
          <a:ea typeface="黑体" pitchFamily="49" charset="-122"/>
        </a:defRPr>
      </a:lvl5pPr>
      <a:lvl6pPr marL="457200" algn="ctr" rtl="0" eaLnBrk="0" fontAlgn="base" hangingPunct="0">
        <a:spcBef>
          <a:spcPct val="0"/>
        </a:spcBef>
        <a:spcAft>
          <a:spcPct val="0"/>
        </a:spcAft>
        <a:defRPr sz="4400" b="1">
          <a:solidFill>
            <a:schemeClr val="tx2"/>
          </a:solidFill>
          <a:latin typeface="黑体" pitchFamily="49" charset="-122"/>
          <a:ea typeface="黑体" pitchFamily="49" charset="-122"/>
        </a:defRPr>
      </a:lvl6pPr>
      <a:lvl7pPr marL="914400" algn="ctr" rtl="0" eaLnBrk="0" fontAlgn="base" hangingPunct="0">
        <a:spcBef>
          <a:spcPct val="0"/>
        </a:spcBef>
        <a:spcAft>
          <a:spcPct val="0"/>
        </a:spcAft>
        <a:defRPr sz="4400" b="1">
          <a:solidFill>
            <a:schemeClr val="tx2"/>
          </a:solidFill>
          <a:latin typeface="黑体" pitchFamily="49" charset="-122"/>
          <a:ea typeface="黑体" pitchFamily="49" charset="-122"/>
        </a:defRPr>
      </a:lvl7pPr>
      <a:lvl8pPr marL="1371600" algn="ctr" rtl="0" eaLnBrk="0" fontAlgn="base" hangingPunct="0">
        <a:spcBef>
          <a:spcPct val="0"/>
        </a:spcBef>
        <a:spcAft>
          <a:spcPct val="0"/>
        </a:spcAft>
        <a:defRPr sz="4400" b="1">
          <a:solidFill>
            <a:schemeClr val="tx2"/>
          </a:solidFill>
          <a:latin typeface="黑体" pitchFamily="49" charset="-122"/>
          <a:ea typeface="黑体" pitchFamily="49" charset="-122"/>
        </a:defRPr>
      </a:lvl8pPr>
      <a:lvl9pPr marL="1828800" algn="ctr" rtl="0" eaLnBrk="0" fontAlgn="base" hangingPunct="0">
        <a:spcBef>
          <a:spcPct val="0"/>
        </a:spcBef>
        <a:spcAft>
          <a:spcPct val="0"/>
        </a:spcAft>
        <a:defRPr sz="4400" b="1">
          <a:solidFill>
            <a:schemeClr val="tx2"/>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Visio_2003-2010_Drawing.vsd"/></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6.w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oleObject" Target="../embeddings/Microsoft_Word_97_-_2003_Document.doc"/></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1.emf"/><Relationship Id="rId4" Type="http://schemas.openxmlformats.org/officeDocument/2006/relationships/oleObject" Target="../embeddings/Microsoft_Word_97_-_2003_Document1.doc"/></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2.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2.emf"/><Relationship Id="rId4" Type="http://schemas.openxmlformats.org/officeDocument/2006/relationships/oleObject" Target="../embeddings/Microsoft_Visio_2003-2010_Drawing3.vsd"/></Relationships>
</file>

<file path=ppt/slides/_rels/slide97.xml.rels><?xml version="1.0" encoding="UTF-8" standalone="yes"?>
<Relationships xmlns="http://schemas.openxmlformats.org/package/2006/relationships"><Relationship Id="rId3" Type="http://schemas.openxmlformats.org/officeDocument/2006/relationships/oleObject" Target="../embeddings/Microsoft_Visio_2003-2010_Drawing4.vsd"/><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3.png"/><Relationship Id="rId4" Type="http://schemas.openxmlformats.org/officeDocument/2006/relationships/image" Target="../media/image24.emf"/></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792F175-3C4A-4EFE-AA4E-40D9F4B93054}"/>
              </a:ext>
            </a:extLst>
          </p:cNvPr>
          <p:cNvSpPr>
            <a:spLocks noGrp="1" noChangeArrowheads="1"/>
          </p:cNvSpPr>
          <p:nvPr>
            <p:ph type="ctrTitle"/>
          </p:nvPr>
        </p:nvSpPr>
        <p:spPr>
          <a:xfrm>
            <a:off x="1187450" y="1412875"/>
            <a:ext cx="7705725" cy="1439863"/>
          </a:xfrm>
        </p:spPr>
        <p:txBody>
          <a:bodyPr/>
          <a:lstStyle/>
          <a:p>
            <a:pPr eaLnBrk="1" hangingPunct="1"/>
            <a:r>
              <a:rPr lang="zh-CN" altLang="en-US" sz="4800"/>
              <a:t>第四章 自顶向下的</a:t>
            </a:r>
            <a:br>
              <a:rPr lang="zh-CN" altLang="en-US" sz="4800"/>
            </a:br>
            <a:r>
              <a:rPr lang="zh-CN" altLang="en-US" sz="4800"/>
              <a:t>语法分析</a:t>
            </a:r>
            <a:endParaRPr lang="en-US" altLang="zh-CN" sz="4800"/>
          </a:p>
        </p:txBody>
      </p:sp>
      <p:graphicFrame>
        <p:nvGraphicFramePr>
          <p:cNvPr id="5123" name="Object 3">
            <a:hlinkClick r:id="" action="ppaction://ole?verb=0"/>
            <a:extLst>
              <a:ext uri="{FF2B5EF4-FFF2-40B4-BE49-F238E27FC236}">
                <a16:creationId xmlns:a16="http://schemas.microsoft.com/office/drawing/2014/main" id="{722EF7CD-042D-43A9-BF4F-4954B9887BBD}"/>
              </a:ext>
            </a:extLst>
          </p:cNvPr>
          <p:cNvGraphicFramePr>
            <a:graphicFrameLocks/>
          </p:cNvGraphicFramePr>
          <p:nvPr/>
        </p:nvGraphicFramePr>
        <p:xfrm>
          <a:off x="7816850" y="1206500"/>
          <a:ext cx="1219200" cy="2438400"/>
        </p:xfrm>
        <a:graphic>
          <a:graphicData uri="http://schemas.openxmlformats.org/presentationml/2006/ole">
            <mc:AlternateContent xmlns:mc="http://schemas.openxmlformats.org/markup-compatibility/2006">
              <mc:Choice xmlns:v="urn:schemas-microsoft-com:vml" Requires="v">
                <p:oleObj spid="_x0000_s5129" name="剪辑" r:id="rId3" imgW="2643188" imgH="4587875" progId="MS_ClipArt_Gallery.2">
                  <p:embed/>
                </p:oleObj>
              </mc:Choice>
              <mc:Fallback>
                <p:oleObj name="剪辑" r:id="rId3" imgW="2643188" imgH="4587875"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850" y="12065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4" name="Group 4">
            <a:extLst>
              <a:ext uri="{FF2B5EF4-FFF2-40B4-BE49-F238E27FC236}">
                <a16:creationId xmlns:a16="http://schemas.microsoft.com/office/drawing/2014/main" id="{AF2D1CE8-66D4-4ABE-9663-D8806664E9DE}"/>
              </a:ext>
            </a:extLst>
          </p:cNvPr>
          <p:cNvGrpSpPr>
            <a:grpSpLocks/>
          </p:cNvGrpSpPr>
          <p:nvPr/>
        </p:nvGrpSpPr>
        <p:grpSpPr bwMode="auto">
          <a:xfrm>
            <a:off x="0" y="115888"/>
            <a:ext cx="8999538" cy="1152525"/>
            <a:chOff x="0" y="73"/>
            <a:chExt cx="5669" cy="726"/>
          </a:xfrm>
        </p:grpSpPr>
        <p:pic>
          <p:nvPicPr>
            <p:cNvPr id="5126" name="Picture 5">
              <a:extLst>
                <a:ext uri="{FF2B5EF4-FFF2-40B4-BE49-F238E27FC236}">
                  <a16:creationId xmlns:a16="http://schemas.microsoft.com/office/drawing/2014/main" id="{E1CF464B-3F5B-4FF9-83F3-F31ECF826A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7" name="Object 6">
              <a:extLst>
                <a:ext uri="{FF2B5EF4-FFF2-40B4-BE49-F238E27FC236}">
                  <a16:creationId xmlns:a16="http://schemas.microsoft.com/office/drawing/2014/main" id="{745523C2-5EC3-41EE-8ABF-4971F867ABE1}"/>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5130" name="Photo Editor 照片" r:id="rId6" imgW="3304762" imgH="2809524" progId="MSPhotoEd.3">
                    <p:embed/>
                  </p:oleObj>
                </mc:Choice>
                <mc:Fallback>
                  <p:oleObj name="Photo Editor 照片" r:id="rId6" imgW="3304762" imgH="2809524" progId="MSPhotoEd.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Rectangle 7">
              <a:extLst>
                <a:ext uri="{FF2B5EF4-FFF2-40B4-BE49-F238E27FC236}">
                  <a16:creationId xmlns:a16="http://schemas.microsoft.com/office/drawing/2014/main" id="{2A753B28-40DE-4788-BA9E-C58E769A635A}"/>
                </a:ext>
              </a:extLst>
            </p:cNvPr>
            <p:cNvSpPr>
              <a:spLocks noChangeArrowheads="1"/>
            </p:cNvSpPr>
            <p:nvPr/>
          </p:nvSpPr>
          <p:spPr bwMode="auto">
            <a:xfrm>
              <a:off x="974" y="119"/>
              <a:ext cx="3720" cy="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229832" name="Rectangle 8">
            <a:extLst>
              <a:ext uri="{FF2B5EF4-FFF2-40B4-BE49-F238E27FC236}">
                <a16:creationId xmlns:a16="http://schemas.microsoft.com/office/drawing/2014/main" id="{9EB3E4B0-07DD-4FD1-99D7-98FCA79B2397}"/>
              </a:ext>
            </a:extLst>
          </p:cNvPr>
          <p:cNvSpPr>
            <a:spLocks noChangeArrowheads="1"/>
          </p:cNvSpPr>
          <p:nvPr/>
        </p:nvSpPr>
        <p:spPr bwMode="auto">
          <a:xfrm>
            <a:off x="107950" y="3644900"/>
            <a:ext cx="8964613"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90000"/>
              </a:lnSpc>
              <a:spcBef>
                <a:spcPct val="0"/>
              </a:spcBef>
              <a:buClrTx/>
              <a:buSzTx/>
              <a:buFontTx/>
              <a:buNone/>
            </a:pPr>
            <a:r>
              <a:rPr lang="zh-CN" altLang="en-US" sz="2400">
                <a:solidFill>
                  <a:srgbClr val="FF0000"/>
                </a:solidFill>
                <a:latin typeface="楷体_GB2312" pitchFamily="49" charset="-122"/>
              </a:rPr>
              <a:t>重点：</a:t>
            </a:r>
            <a:r>
              <a:rPr lang="zh-CN" altLang="en-US" sz="2400">
                <a:latin typeface="Times New Roman" panose="02020603050405020304" pitchFamily="18" charset="0"/>
                <a:ea typeface="仿宋_GB2312" pitchFamily="49" charset="-122"/>
              </a:rPr>
              <a:t>自顶向下分析的基本思想，预测分析器总体结构，预测分析表的构造，递归下降分析法基本思想，简单算术表达式的递归下降分析器。</a:t>
            </a:r>
          </a:p>
          <a:p>
            <a:pPr>
              <a:lnSpc>
                <a:spcPct val="90000"/>
              </a:lnSpc>
              <a:spcBef>
                <a:spcPct val="0"/>
              </a:spcBef>
              <a:buClrTx/>
              <a:buSzTx/>
              <a:buFontTx/>
              <a:buNone/>
            </a:pPr>
            <a:r>
              <a:rPr lang="zh-CN" altLang="en-US" sz="2400">
                <a:solidFill>
                  <a:srgbClr val="FF0000"/>
                </a:solidFill>
                <a:latin typeface="楷体_GB2312" pitchFamily="49" charset="-122"/>
              </a:rPr>
              <a:t>难点：</a:t>
            </a:r>
            <a:r>
              <a:rPr lang="en-US" altLang="zh-CN" sz="2400">
                <a:latin typeface="仿宋_GB2312" pitchFamily="49" charset="-122"/>
                <a:ea typeface="仿宋_GB2312" pitchFamily="49" charset="-122"/>
              </a:rPr>
              <a:t>FIRST </a:t>
            </a:r>
            <a:r>
              <a:rPr lang="zh-CN" altLang="en-US" sz="2400">
                <a:latin typeface="仿宋_GB2312" pitchFamily="49" charset="-122"/>
                <a:ea typeface="仿宋_GB2312" pitchFamily="49" charset="-122"/>
              </a:rPr>
              <a:t>和 </a:t>
            </a:r>
            <a:r>
              <a:rPr lang="en-US" altLang="zh-CN" sz="2400">
                <a:latin typeface="仿宋_GB2312" pitchFamily="49" charset="-122"/>
                <a:ea typeface="仿宋_GB2312" pitchFamily="49" charset="-122"/>
              </a:rPr>
              <a:t>FOLLOW </a:t>
            </a:r>
            <a:r>
              <a:rPr lang="zh-CN" altLang="en-US" sz="2400">
                <a:latin typeface="仿宋_GB2312" pitchFamily="49" charset="-122"/>
                <a:ea typeface="仿宋_GB2312" pitchFamily="49" charset="-122"/>
              </a:rPr>
              <a:t>集的求法，对其的理解以及在构造</a:t>
            </a:r>
            <a:r>
              <a:rPr lang="en-US" altLang="zh-CN" sz="2400">
                <a:latin typeface="仿宋_GB2312" pitchFamily="49" charset="-122"/>
                <a:ea typeface="仿宋_GB2312" pitchFamily="49" charset="-122"/>
              </a:rPr>
              <a:t>LL(1)</a:t>
            </a:r>
            <a:r>
              <a:rPr lang="zh-CN" altLang="en-US" sz="2400">
                <a:latin typeface="仿宋_GB2312" pitchFamily="49" charset="-122"/>
                <a:ea typeface="仿宋_GB2312" pitchFamily="49" charset="-122"/>
              </a:rPr>
              <a:t>分析表时的使用。递归子程序法中如何体现分析的结果。</a:t>
            </a:r>
            <a:endParaRPr lang="en-US" altLang="zh-CN" sz="240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9832"/>
                                        </p:tgtEl>
                                        <p:attrNameLst>
                                          <p:attrName>style.visibility</p:attrName>
                                        </p:attrNameLst>
                                      </p:cBhvr>
                                      <p:to>
                                        <p:strVal val="visible"/>
                                      </p:to>
                                    </p:set>
                                    <p:animEffect transition="in" filter="barn(inVertical)">
                                      <p:cBhvr>
                                        <p:cTn id="7" dur="500"/>
                                        <p:tgtEl>
                                          <p:spTgt spid="122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3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A27E059D-48AE-4676-8160-29485361A996}"/>
              </a:ext>
            </a:extLst>
          </p:cNvPr>
          <p:cNvSpPr txBox="1">
            <a:spLocks noChangeArrowheads="1"/>
          </p:cNvSpPr>
          <p:nvPr/>
        </p:nvSpPr>
        <p:spPr bwMode="auto">
          <a:xfrm>
            <a:off x="1270000" y="549275"/>
            <a:ext cx="62690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ea typeface="宋体" panose="02010600030101010101" pitchFamily="2" charset="-122"/>
              </a:rPr>
              <a:t>Donald Knuth(</a:t>
            </a:r>
            <a:r>
              <a:rPr lang="zh-CN" altLang="en-US" sz="4400">
                <a:ea typeface="宋体" panose="02010600030101010101" pitchFamily="2" charset="-122"/>
              </a:rPr>
              <a:t>高德纳</a:t>
            </a:r>
            <a:r>
              <a:rPr lang="en-US" altLang="zh-CN" sz="4400">
                <a:ea typeface="宋体" panose="02010600030101010101" pitchFamily="2" charset="-122"/>
              </a:rPr>
              <a:t>)</a:t>
            </a:r>
            <a:endParaRPr lang="zh-CN" altLang="en-US" sz="4400">
              <a:ea typeface="宋体" panose="02010600030101010101" pitchFamily="2" charset="-122"/>
            </a:endParaRPr>
          </a:p>
        </p:txBody>
      </p:sp>
      <p:pic>
        <p:nvPicPr>
          <p:cNvPr id="14339" name="图片 16">
            <a:extLst>
              <a:ext uri="{FF2B5EF4-FFF2-40B4-BE49-F238E27FC236}">
                <a16:creationId xmlns:a16="http://schemas.microsoft.com/office/drawing/2014/main" id="{9D3551CC-6978-420E-93F7-A6192B9245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700213"/>
            <a:ext cx="31115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图片 17">
            <a:extLst>
              <a:ext uri="{FF2B5EF4-FFF2-40B4-BE49-F238E27FC236}">
                <a16:creationId xmlns:a16="http://schemas.microsoft.com/office/drawing/2014/main" id="{C1B5C5DA-EA54-42DA-9A60-6A96DDB44A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294163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E09454-5B03-4669-A1DA-F7429729D4C1}"/>
              </a:ext>
            </a:extLst>
          </p:cNvPr>
          <p:cNvSpPr>
            <a:spLocks noGrp="1"/>
          </p:cNvSpPr>
          <p:nvPr>
            <p:ph type="dt" sz="quarter" idx="10"/>
          </p:nvPr>
        </p:nvSpPr>
        <p:spPr>
          <a:xfrm>
            <a:off x="457200" y="6245225"/>
            <a:ext cx="2133600" cy="476250"/>
          </a:xfrm>
          <a:ln>
            <a:miter lim="800000"/>
            <a:headEnd/>
            <a:tailEnd/>
          </a:ln>
        </p:spPr>
        <p:txBody>
          <a:bodyPr anchor="t"/>
          <a:lstStyle/>
          <a:p>
            <a:pPr>
              <a:defRPr/>
            </a:pPr>
            <a:fld id="{555E49C8-D00C-434D-86B9-DC23FF5926E9}" type="datetime1">
              <a:rPr lang="zh-CN" altLang="en-US">
                <a:latin typeface="+mn-lt"/>
              </a:rPr>
              <a:pPr>
                <a:defRPr/>
              </a:pPr>
              <a:t>2020/12/14</a:t>
            </a:fld>
            <a:endParaRPr lang="en-US" altLang="zh-CN">
              <a:latin typeface="+mn-lt"/>
            </a:endParaRPr>
          </a:p>
        </p:txBody>
      </p:sp>
      <p:sp>
        <p:nvSpPr>
          <p:cNvPr id="117763" name="灯片编号占位符 5">
            <a:extLst>
              <a:ext uri="{FF2B5EF4-FFF2-40B4-BE49-F238E27FC236}">
                <a16:creationId xmlns:a16="http://schemas.microsoft.com/office/drawing/2014/main" id="{98CDAADC-1CAF-49CB-858E-D47CF27800E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CDC8F8-4DA6-4DE1-B668-DE9B1AE18FF0}" type="slidenum">
              <a:rPr lang="en-US" altLang="zh-CN" sz="1400" b="0">
                <a:ea typeface="宋体" panose="02010600030101010101" pitchFamily="2" charset="-122"/>
              </a:rPr>
              <a:pPr>
                <a:spcBef>
                  <a:spcPct val="0"/>
                </a:spcBef>
                <a:buClrTx/>
                <a:buSzTx/>
                <a:buFontTx/>
                <a:buNone/>
              </a:pPr>
              <a:t>100</a:t>
            </a:fld>
            <a:endParaRPr lang="en-US" altLang="zh-CN" sz="1400" b="0">
              <a:ea typeface="宋体" panose="02010600030101010101" pitchFamily="2" charset="-122"/>
            </a:endParaRPr>
          </a:p>
        </p:txBody>
      </p:sp>
      <p:sp>
        <p:nvSpPr>
          <p:cNvPr id="1174530" name="Rectangle 2">
            <a:extLst>
              <a:ext uri="{FF2B5EF4-FFF2-40B4-BE49-F238E27FC236}">
                <a16:creationId xmlns:a16="http://schemas.microsoft.com/office/drawing/2014/main" id="{97BE2738-C0A5-4498-8E55-D30466DC3F40}"/>
              </a:ext>
            </a:extLst>
          </p:cNvPr>
          <p:cNvSpPr>
            <a:spLocks noGrp="1" noChangeArrowheads="1"/>
          </p:cNvSpPr>
          <p:nvPr>
            <p:ph type="title" idx="4294967295"/>
          </p:nvPr>
        </p:nvSpPr>
        <p:spPr>
          <a:xfrm>
            <a:off x="1116013" y="352425"/>
            <a:ext cx="5659437" cy="628650"/>
          </a:xfrm>
        </p:spPr>
        <p:txBody>
          <a:bodyPr lIns="92075" tIns="46038" rIns="92075" bIns="46038" anchor="ctr"/>
          <a:lstStyle/>
          <a:p>
            <a:pPr eaLnBrk="1" hangingPunct="1">
              <a:defRPr/>
            </a:pPr>
            <a:r>
              <a:rPr lang="zh-CN" altLang="en-US">
                <a:latin typeface="Times New Roman" pitchFamily="18" charset="0"/>
                <a:ea typeface="楷体_GB2312" pitchFamily="49" charset="-122"/>
              </a:rPr>
              <a:t>Ｆ的子程序</a:t>
            </a:r>
            <a:r>
              <a:rPr lang="en-US" altLang="zh-CN">
                <a:latin typeface="Times New Roman" pitchFamily="18" charset="0"/>
                <a:ea typeface="楷体_GB2312" pitchFamily="49" charset="-122"/>
              </a:rPr>
              <a:t>(</a:t>
            </a:r>
            <a:r>
              <a:rPr lang="en-US" altLang="zh-CN">
                <a:effectLst>
                  <a:outerShdw blurRad="38100" dist="38100" dir="2700000" algn="tl">
                    <a:srgbClr val="C0C0C0"/>
                  </a:outerShdw>
                </a:effectLst>
                <a:latin typeface="Times New Roman" pitchFamily="18" charset="0"/>
                <a:ea typeface="楷体_GB2312" pitchFamily="49" charset="-122"/>
              </a:rPr>
              <a:t>F→(E)|id</a:t>
            </a:r>
            <a:r>
              <a:rPr lang="en-US" altLang="zh-CN">
                <a:latin typeface="Times New Roman" pitchFamily="18" charset="0"/>
                <a:ea typeface="楷体_GB2312" pitchFamily="49" charset="-122"/>
              </a:rPr>
              <a:t>)</a:t>
            </a:r>
          </a:p>
        </p:txBody>
      </p:sp>
      <p:sp>
        <p:nvSpPr>
          <p:cNvPr id="117765" name="Rectangle 3">
            <a:extLst>
              <a:ext uri="{FF2B5EF4-FFF2-40B4-BE49-F238E27FC236}">
                <a16:creationId xmlns:a16="http://schemas.microsoft.com/office/drawing/2014/main" id="{83440026-AA24-458D-8FC1-634B1FFF402A}"/>
              </a:ext>
            </a:extLst>
          </p:cNvPr>
          <p:cNvSpPr>
            <a:spLocks noGrp="1" noChangeArrowheads="1"/>
          </p:cNvSpPr>
          <p:nvPr>
            <p:ph type="body" idx="4294967295"/>
          </p:nvPr>
        </p:nvSpPr>
        <p:spPr>
          <a:xfrm>
            <a:off x="900113" y="1508125"/>
            <a:ext cx="6851650" cy="4800600"/>
          </a:xfrm>
          <a:noFill/>
        </p:spPr>
        <p:txBody>
          <a:bodyPr lIns="92075" tIns="46038" rIns="92075" bIns="46038"/>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procedure F;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lookhead='('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    		</a:t>
            </a:r>
            <a:r>
              <a:rPr lang="zh-CN" altLang="en-US" sz="2400">
                <a:latin typeface="Times New Roman" panose="02020603050405020304" pitchFamily="18" charset="0"/>
              </a:rPr>
              <a:t>当前符号等于（</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			</a:t>
            </a:r>
            <a:r>
              <a:rPr lang="zh-CN" altLang="en-US" sz="2400">
                <a:latin typeface="Times New Roman" panose="02020603050405020304" pitchFamily="18" charset="0"/>
              </a:rPr>
              <a:t>Ｅ的递归调用</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if lookhead=id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match(id)            </a:t>
            </a:r>
            <a:r>
              <a:rPr lang="zh-CN" altLang="en-US" sz="2400">
                <a:latin typeface="Times New Roman" panose="02020603050405020304" pitchFamily="18" charset="0"/>
              </a:rPr>
              <a:t>处理终结符</a:t>
            </a:r>
            <a:r>
              <a:rPr lang="en-US" altLang="zh-CN" sz="2400">
                <a:latin typeface="Times New Roman" panose="02020603050405020304" pitchFamily="18" charset="0"/>
              </a:rPr>
              <a:t>id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error               </a:t>
            </a:r>
            <a:r>
              <a:rPr lang="zh-CN" altLang="en-US" sz="2400">
                <a:latin typeface="Times New Roman" panose="02020603050405020304" pitchFamily="18" charset="0"/>
              </a:rPr>
              <a:t>出错处理</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6FDDC720-4771-44BC-92FF-CA8D82953953}"/>
              </a:ext>
            </a:extLst>
          </p:cNvPr>
          <p:cNvSpPr>
            <a:spLocks noGrp="1"/>
          </p:cNvSpPr>
          <p:nvPr>
            <p:ph type="dt" sz="quarter" idx="10"/>
          </p:nvPr>
        </p:nvSpPr>
        <p:spPr>
          <a:xfrm>
            <a:off x="457200" y="6245225"/>
            <a:ext cx="2133600" cy="476250"/>
          </a:xfrm>
          <a:ln>
            <a:miter lim="800000"/>
            <a:headEnd/>
            <a:tailEnd/>
          </a:ln>
        </p:spPr>
        <p:txBody>
          <a:bodyPr anchor="t"/>
          <a:lstStyle/>
          <a:p>
            <a:pPr>
              <a:defRPr/>
            </a:pPr>
            <a:fld id="{325D6BA1-A027-40EC-B0A4-DBADB695BF94}" type="datetime1">
              <a:rPr lang="zh-CN" altLang="en-US">
                <a:latin typeface="+mn-lt"/>
              </a:rPr>
              <a:pPr>
                <a:defRPr/>
              </a:pPr>
              <a:t>2020/12/14</a:t>
            </a:fld>
            <a:endParaRPr lang="en-US" altLang="zh-CN">
              <a:latin typeface="+mn-lt"/>
            </a:endParaRPr>
          </a:p>
        </p:txBody>
      </p:sp>
      <p:sp>
        <p:nvSpPr>
          <p:cNvPr id="118787" name="灯片编号占位符 5">
            <a:extLst>
              <a:ext uri="{FF2B5EF4-FFF2-40B4-BE49-F238E27FC236}">
                <a16:creationId xmlns:a16="http://schemas.microsoft.com/office/drawing/2014/main" id="{0679ADDB-174C-49FC-9560-52AB8AFA673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AABAFAE-02B7-4612-9A07-761F6DF304C4}" type="slidenum">
              <a:rPr lang="en-US" altLang="zh-CN" sz="1400" b="0">
                <a:ea typeface="宋体" panose="02010600030101010101" pitchFamily="2" charset="-122"/>
              </a:rPr>
              <a:pPr>
                <a:spcBef>
                  <a:spcPct val="0"/>
                </a:spcBef>
                <a:buClrTx/>
                <a:buSzTx/>
                <a:buFontTx/>
                <a:buNone/>
              </a:pPr>
              <a:t>101</a:t>
            </a:fld>
            <a:endParaRPr lang="en-US" altLang="zh-CN" sz="1400" b="0">
              <a:ea typeface="宋体" panose="02010600030101010101" pitchFamily="2" charset="-122"/>
            </a:endParaRPr>
          </a:p>
        </p:txBody>
      </p:sp>
      <p:sp>
        <p:nvSpPr>
          <p:cNvPr id="118788" name="Rectangle 2">
            <a:extLst>
              <a:ext uri="{FF2B5EF4-FFF2-40B4-BE49-F238E27FC236}">
                <a16:creationId xmlns:a16="http://schemas.microsoft.com/office/drawing/2014/main" id="{6DA702E0-31CA-46F3-ACD8-701B23EDE448}"/>
              </a:ext>
            </a:extLst>
          </p:cNvPr>
          <p:cNvSpPr>
            <a:spLocks noGrp="1" noChangeArrowheads="1"/>
          </p:cNvSpPr>
          <p:nvPr>
            <p:ph type="title" idx="4294967295"/>
          </p:nvPr>
        </p:nvSpPr>
        <p:spPr>
          <a:xfrm>
            <a:off x="1135063" y="371475"/>
            <a:ext cx="3076575" cy="609600"/>
          </a:xfrm>
        </p:spPr>
        <p:txBody>
          <a:bodyPr anchor="ctr"/>
          <a:lstStyle/>
          <a:p>
            <a:pPr eaLnBrk="1" hangingPunct="1">
              <a:lnSpc>
                <a:spcPct val="90000"/>
              </a:lnSpc>
            </a:pPr>
            <a:r>
              <a:rPr lang="zh-CN" altLang="en-US">
                <a:latin typeface="楷体_GB2312" pitchFamily="49" charset="-122"/>
                <a:ea typeface="楷体_GB2312" pitchFamily="49" charset="-122"/>
              </a:rPr>
              <a:t>主程序</a:t>
            </a:r>
          </a:p>
        </p:txBody>
      </p:sp>
      <p:sp>
        <p:nvSpPr>
          <p:cNvPr id="118789" name="Rectangle 3">
            <a:extLst>
              <a:ext uri="{FF2B5EF4-FFF2-40B4-BE49-F238E27FC236}">
                <a16:creationId xmlns:a16="http://schemas.microsoft.com/office/drawing/2014/main" id="{975766C5-70F5-4D40-A6E2-4AB31BD170B9}"/>
              </a:ext>
            </a:extLst>
          </p:cNvPr>
          <p:cNvSpPr>
            <a:spLocks noGrp="1" noChangeArrowheads="1"/>
          </p:cNvSpPr>
          <p:nvPr>
            <p:ph type="body" idx="4294967295"/>
          </p:nvPr>
        </p:nvSpPr>
        <p:spPr>
          <a:xfrm>
            <a:off x="611188" y="1385888"/>
            <a:ext cx="8305800" cy="1752600"/>
          </a:xfrm>
        </p:spPr>
        <p:txBody>
          <a:bodyPr/>
          <a:lstStyle/>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begin 	 	</a:t>
            </a:r>
          </a:p>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    lookhead:=nexttoken;	</a:t>
            </a:r>
            <a:r>
              <a:rPr lang="zh-CN" altLang="en-US" sz="2800">
                <a:latin typeface="Times New Roman" panose="02020603050405020304" pitchFamily="18" charset="0"/>
              </a:rPr>
              <a:t>调用词法分析程序</a:t>
            </a:r>
          </a:p>
          <a:p>
            <a:pPr eaLnBrk="1" hangingPunct="1">
              <a:lnSpc>
                <a:spcPct val="90000"/>
              </a:lnSpc>
              <a:spcBef>
                <a:spcPct val="10000"/>
              </a:spcBef>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E 			   	          </a:t>
            </a:r>
            <a:r>
              <a:rPr lang="zh-CN" altLang="en-US" sz="2800">
                <a:latin typeface="Times New Roman" panose="02020603050405020304" pitchFamily="18" charset="0"/>
              </a:rPr>
              <a:t>调用识别Ｅ的过程</a:t>
            </a:r>
          </a:p>
          <a:p>
            <a:pPr eaLnBrk="1" hangingPunct="1">
              <a:lnSpc>
                <a:spcPct val="90000"/>
              </a:lnSpc>
              <a:spcBef>
                <a:spcPct val="10000"/>
              </a:spcBef>
              <a:buFont typeface="Wingdings" panose="05000000000000000000" pitchFamily="2" charset="2"/>
              <a:buNone/>
            </a:pPr>
            <a:r>
              <a:rPr lang="en-US" altLang="zh-CN" sz="2800">
                <a:latin typeface="Times New Roman" panose="02020603050405020304" pitchFamily="18" charset="0"/>
              </a:rPr>
              <a:t>end 					</a:t>
            </a:r>
          </a:p>
        </p:txBody>
      </p:sp>
      <p:sp>
        <p:nvSpPr>
          <p:cNvPr id="1175556" name="Rectangle 4">
            <a:extLst>
              <a:ext uri="{FF2B5EF4-FFF2-40B4-BE49-F238E27FC236}">
                <a16:creationId xmlns:a16="http://schemas.microsoft.com/office/drawing/2014/main" id="{F7CC0B7B-3A86-44DC-969C-45409312964C}"/>
              </a:ext>
            </a:extLst>
          </p:cNvPr>
          <p:cNvSpPr>
            <a:spLocks noChangeArrowheads="1"/>
          </p:cNvSpPr>
          <p:nvPr/>
        </p:nvSpPr>
        <p:spPr bwMode="auto">
          <a:xfrm>
            <a:off x="790575" y="3429000"/>
            <a:ext cx="8153400" cy="2825750"/>
          </a:xfrm>
          <a:prstGeom prst="rect">
            <a:avLst/>
          </a:prstGeom>
          <a:noFill/>
          <a:ln w="9525">
            <a:noFill/>
            <a:miter lim="800000"/>
            <a:headEnd/>
            <a:tailEnd/>
          </a:ln>
          <a:effectLst/>
        </p:spPr>
        <p:txBody>
          <a:bodyPr lIns="92075" tIns="46038" rIns="92075" bIns="46038">
            <a:spAutoFit/>
          </a:bodyPr>
          <a:lstStyle/>
          <a:p>
            <a:pPr>
              <a:lnSpc>
                <a:spcPct val="90000"/>
              </a:lnSpc>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latin typeface="Times New Roman" pitchFamily="18" charset="0"/>
              </a:rPr>
              <a:t>procedure match(t:token); </a:t>
            </a:r>
          </a:p>
          <a:p>
            <a:pPr>
              <a:lnSpc>
                <a:spcPct val="90000"/>
              </a:lnSpc>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latin typeface="Times New Roman" pitchFamily="18" charset="0"/>
              </a:rPr>
              <a:t>  begin</a:t>
            </a:r>
          </a:p>
          <a:p>
            <a:pPr>
              <a:lnSpc>
                <a:spcPct val="90000"/>
              </a:lnSpc>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latin typeface="Times New Roman" pitchFamily="18" charset="0"/>
              </a:rPr>
              <a:t>      if lookhead=t  then  </a:t>
            </a:r>
          </a:p>
          <a:p>
            <a:pPr>
              <a:lnSpc>
                <a:spcPct val="90000"/>
              </a:lnSpc>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latin typeface="Times New Roman" pitchFamily="18" charset="0"/>
              </a:rPr>
              <a:t>            lookhead:=nexttoken         </a:t>
            </a:r>
          </a:p>
          <a:p>
            <a:pPr>
              <a:lnSpc>
                <a:spcPct val="90000"/>
              </a:lnSpc>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C0C0C0"/>
                  </a:outerShdw>
                </a:effectLst>
                <a:latin typeface="Times New Roman" pitchFamily="18" charset="0"/>
              </a:rPr>
              <a:t>      else error         </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出错处理程序</a:t>
            </a:r>
          </a:p>
          <a:p>
            <a:pPr>
              <a:lnSpc>
                <a:spcPct val="90000"/>
              </a:lnSpc>
              <a:spcBef>
                <a:spcPct val="20000"/>
              </a:spcBef>
              <a:buClr>
                <a:schemeClr val="tx2"/>
              </a:buClr>
              <a:buSzPct val="75000"/>
              <a:buFont typeface="Monotype Sorts" pitchFamily="2" charset="2"/>
              <a:buNone/>
              <a:defRPr/>
            </a:pPr>
            <a:r>
              <a:rPr kumimoji="1" lang="zh-CN" altLang="en-US" sz="2800" b="1">
                <a:solidFill>
                  <a:srgbClr val="FF0000"/>
                </a:solidFill>
                <a:effectLst>
                  <a:outerShdw blurRad="38100" dist="38100" dir="2700000" algn="tl">
                    <a:srgbClr val="C0C0C0"/>
                  </a:outerShdw>
                </a:effectLst>
                <a:latin typeface="Times New Roman" pitchFamily="18" charset="0"/>
              </a:rPr>
              <a:t>  </a:t>
            </a:r>
            <a:r>
              <a:rPr kumimoji="1" lang="en-US" altLang="zh-CN" sz="2800" b="1">
                <a:solidFill>
                  <a:srgbClr val="FF0000"/>
                </a:solidFill>
                <a:effectLst>
                  <a:outerShdw blurRad="38100" dist="38100" dir="2700000" algn="tl">
                    <a:srgbClr val="C0C0C0"/>
                  </a:outerShdw>
                </a:effectLst>
                <a:latin typeface="Times New Roman" pitchFamily="18" charset="0"/>
              </a:rPr>
              <a:t>end;</a:t>
            </a:r>
          </a:p>
        </p:txBody>
      </p:sp>
      <p:sp>
        <p:nvSpPr>
          <p:cNvPr id="118791" name="Rectangle 5">
            <a:extLst>
              <a:ext uri="{FF2B5EF4-FFF2-40B4-BE49-F238E27FC236}">
                <a16:creationId xmlns:a16="http://schemas.microsoft.com/office/drawing/2014/main" id="{14BBAF5C-AB19-4623-BDB9-A7A0E795DA5E}"/>
              </a:ext>
            </a:extLst>
          </p:cNvPr>
          <p:cNvSpPr>
            <a:spLocks noChangeArrowheads="1"/>
          </p:cNvSpPr>
          <p:nvPr/>
        </p:nvSpPr>
        <p:spPr bwMode="auto">
          <a:xfrm>
            <a:off x="4716463" y="3433763"/>
            <a:ext cx="28241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lnSpc>
                <a:spcPct val="90000"/>
              </a:lnSpc>
              <a:spcBef>
                <a:spcPct val="0"/>
              </a:spcBef>
              <a:buClrTx/>
              <a:buSzTx/>
              <a:buFontTx/>
              <a:buNone/>
            </a:pPr>
            <a:r>
              <a:rPr kumimoji="1" lang="zh-CN" altLang="en-US" sz="2800">
                <a:latin typeface="楷体_GB2312" pitchFamily="49" charset="-122"/>
              </a:rPr>
              <a:t>服务子程序</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F5257D0-F461-41FE-BFFA-6E9807DD4848}"/>
              </a:ext>
            </a:extLst>
          </p:cNvPr>
          <p:cNvSpPr>
            <a:spLocks noGrp="1"/>
          </p:cNvSpPr>
          <p:nvPr>
            <p:ph type="dt" sz="quarter" idx="10"/>
          </p:nvPr>
        </p:nvSpPr>
        <p:spPr>
          <a:xfrm>
            <a:off x="457200" y="6245225"/>
            <a:ext cx="2133600" cy="476250"/>
          </a:xfrm>
          <a:ln>
            <a:miter lim="800000"/>
            <a:headEnd/>
            <a:tailEnd/>
          </a:ln>
        </p:spPr>
        <p:txBody>
          <a:bodyPr anchor="t"/>
          <a:lstStyle/>
          <a:p>
            <a:pPr>
              <a:defRPr/>
            </a:pPr>
            <a:fld id="{A1F8FA21-1393-48B4-BBA5-E8AE9DEF408E}" type="datetime1">
              <a:rPr lang="zh-CN" altLang="en-US">
                <a:latin typeface="+mn-lt"/>
              </a:rPr>
              <a:pPr>
                <a:defRPr/>
              </a:pPr>
              <a:t>2020/12/14</a:t>
            </a:fld>
            <a:endParaRPr lang="en-US" altLang="zh-CN">
              <a:latin typeface="+mn-lt"/>
            </a:endParaRPr>
          </a:p>
        </p:txBody>
      </p:sp>
      <p:sp>
        <p:nvSpPr>
          <p:cNvPr id="119811" name="灯片编号占位符 5">
            <a:extLst>
              <a:ext uri="{FF2B5EF4-FFF2-40B4-BE49-F238E27FC236}">
                <a16:creationId xmlns:a16="http://schemas.microsoft.com/office/drawing/2014/main" id="{12DE094D-F5C4-4E4C-BB44-EA19D957551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CA4A5B0-1D94-4BE4-BC0D-90358B9CC022}" type="slidenum">
              <a:rPr lang="en-US" altLang="zh-CN" sz="1400" b="0">
                <a:ea typeface="宋体" panose="02010600030101010101" pitchFamily="2" charset="-122"/>
              </a:rPr>
              <a:pPr>
                <a:spcBef>
                  <a:spcPct val="0"/>
                </a:spcBef>
                <a:buClrTx/>
                <a:buSzTx/>
                <a:buFontTx/>
                <a:buNone/>
              </a:pPr>
              <a:t>102</a:t>
            </a:fld>
            <a:endParaRPr lang="en-US" altLang="zh-CN" sz="1400" b="0">
              <a:ea typeface="宋体" panose="02010600030101010101" pitchFamily="2" charset="-122"/>
            </a:endParaRPr>
          </a:p>
        </p:txBody>
      </p:sp>
      <p:sp>
        <p:nvSpPr>
          <p:cNvPr id="119812" name="Rectangle 2">
            <a:extLst>
              <a:ext uri="{FF2B5EF4-FFF2-40B4-BE49-F238E27FC236}">
                <a16:creationId xmlns:a16="http://schemas.microsoft.com/office/drawing/2014/main" id="{0A4C8AF5-8A9A-4768-882D-542BC6A9282F}"/>
              </a:ext>
            </a:extLst>
          </p:cNvPr>
          <p:cNvSpPr>
            <a:spLocks noGrp="1" noChangeArrowheads="1"/>
          </p:cNvSpPr>
          <p:nvPr>
            <p:ph type="title" idx="4294967295"/>
          </p:nvPr>
        </p:nvSpPr>
        <p:spPr>
          <a:xfrm>
            <a:off x="1042988" y="449263"/>
            <a:ext cx="7780337" cy="531812"/>
          </a:xfrm>
          <a:noFill/>
        </p:spPr>
        <p:txBody>
          <a:bodyPr lIns="92075" tIns="46038" rIns="92075" bIns="46038" anchor="ctr"/>
          <a:lstStyle/>
          <a:p>
            <a:pPr eaLnBrk="1" hangingPunct="1"/>
            <a:r>
              <a:rPr lang="en-US" altLang="zh-CN">
                <a:latin typeface="Times New Roman" panose="02020603050405020304" pitchFamily="18" charset="0"/>
              </a:rPr>
              <a:t>4.4.5 </a:t>
            </a:r>
            <a:r>
              <a:rPr lang="zh-CN" altLang="en-US"/>
              <a:t>递归子程序法的实现步骤 </a:t>
            </a:r>
          </a:p>
        </p:txBody>
      </p:sp>
      <p:sp>
        <p:nvSpPr>
          <p:cNvPr id="2174979" name="Rectangle 3">
            <a:extLst>
              <a:ext uri="{FF2B5EF4-FFF2-40B4-BE49-F238E27FC236}">
                <a16:creationId xmlns:a16="http://schemas.microsoft.com/office/drawing/2014/main" id="{6D7DD6DC-1A0D-433B-A859-AD26CDEA2B6C}"/>
              </a:ext>
            </a:extLst>
          </p:cNvPr>
          <p:cNvSpPr>
            <a:spLocks noGrp="1" noChangeArrowheads="1"/>
          </p:cNvSpPr>
          <p:nvPr>
            <p:ph type="body" idx="4294967295"/>
          </p:nvPr>
        </p:nvSpPr>
        <p:spPr>
          <a:xfrm>
            <a:off x="250825" y="1341438"/>
            <a:ext cx="8785225" cy="4967287"/>
          </a:xfrm>
          <a:noFill/>
        </p:spPr>
        <p:txBody>
          <a:bodyPr lIns="92075" tIns="46038" rIns="92075" bIns="46038"/>
          <a:lstStyle/>
          <a:p>
            <a:pPr eaLnBrk="1" hangingPunct="1">
              <a:lnSpc>
                <a:spcPct val="113000"/>
              </a:lnSpc>
              <a:buFont typeface="Wingdings" panose="05000000000000000000" pitchFamily="2" charset="2"/>
              <a:buNone/>
            </a:pPr>
            <a:r>
              <a:rPr lang="en-US" altLang="zh-CN" sz="2800">
                <a:latin typeface="Times New Roman" panose="02020603050405020304" pitchFamily="18" charset="0"/>
              </a:rPr>
              <a:t>1) </a:t>
            </a:r>
            <a:r>
              <a:rPr lang="zh-CN" altLang="en-US" sz="2800">
                <a:latin typeface="Times New Roman" panose="02020603050405020304" pitchFamily="18" charset="0"/>
              </a:rPr>
              <a:t>构造文法；</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改造文法：消除二义性、消除左递归、提取左因子；</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求每个候选式的</a:t>
            </a:r>
            <a:r>
              <a:rPr lang="en-US" altLang="zh-CN" sz="2800">
                <a:latin typeface="Times New Roman" panose="02020603050405020304" pitchFamily="18" charset="0"/>
              </a:rPr>
              <a:t>FIRST</a:t>
            </a:r>
            <a:r>
              <a:rPr lang="zh-CN" altLang="en-US" sz="2800">
                <a:latin typeface="Times New Roman" panose="02020603050405020304" pitchFamily="18" charset="0"/>
              </a:rPr>
              <a:t>集和语法变量的</a:t>
            </a:r>
            <a:r>
              <a:rPr lang="en-US" altLang="zh-CN" sz="2800">
                <a:latin typeface="Times New Roman" panose="02020603050405020304" pitchFamily="18" charset="0"/>
              </a:rPr>
              <a:t>FOLLOW</a:t>
            </a:r>
            <a:r>
              <a:rPr lang="zh-CN" altLang="en-US" sz="2800">
                <a:latin typeface="Times New Roman" panose="02020603050405020304" pitchFamily="18" charset="0"/>
              </a:rPr>
              <a:t>集；</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4) </a:t>
            </a:r>
            <a:r>
              <a:rPr lang="zh-CN" altLang="en-US" sz="2800">
                <a:latin typeface="Times New Roman" panose="02020603050405020304" pitchFamily="18" charset="0"/>
              </a:rPr>
              <a:t>检查</a:t>
            </a:r>
            <a:r>
              <a:rPr lang="en-US" altLang="zh-CN" sz="2800" i="1">
                <a:latin typeface="Times New Roman" panose="02020603050405020304" pitchFamily="18" charset="0"/>
              </a:rPr>
              <a:t>G</a:t>
            </a:r>
            <a:r>
              <a:rPr lang="zh-CN" altLang="en-US" sz="2800">
                <a:latin typeface="Times New Roman" panose="02020603050405020304" pitchFamily="18" charset="0"/>
              </a:rPr>
              <a:t>是不是</a:t>
            </a:r>
            <a:r>
              <a:rPr lang="zh-CN" altLang="en-US" sz="2800" i="1">
                <a:latin typeface="Times New Roman" panose="02020603050405020304" pitchFamily="18" charset="0"/>
              </a:rPr>
              <a:t> </a:t>
            </a:r>
            <a:r>
              <a:rPr lang="en-US" altLang="zh-CN" sz="2800" i="1">
                <a:latin typeface="Times New Roman" panose="02020603050405020304" pitchFamily="18" charset="0"/>
              </a:rPr>
              <a:t>LL</a:t>
            </a:r>
            <a:r>
              <a:rPr lang="en-US" altLang="zh-CN" sz="2800">
                <a:latin typeface="Times New Roman" panose="02020603050405020304" pitchFamily="18" charset="0"/>
              </a:rPr>
              <a:t>(1) </a:t>
            </a:r>
            <a:r>
              <a:rPr lang="zh-CN" altLang="en-US" sz="2800">
                <a:latin typeface="Times New Roman" panose="02020603050405020304" pitchFamily="18" charset="0"/>
              </a:rPr>
              <a:t>文法，若</a:t>
            </a:r>
            <a:r>
              <a:rPr lang="en-US" altLang="zh-CN" sz="2800" i="1">
                <a:latin typeface="Times New Roman" panose="02020603050405020304" pitchFamily="18" charset="0"/>
              </a:rPr>
              <a:t>G</a:t>
            </a:r>
            <a:r>
              <a:rPr lang="zh-CN" altLang="en-US" sz="2800">
                <a:latin typeface="Times New Roman" panose="02020603050405020304" pitchFamily="18" charset="0"/>
              </a:rPr>
              <a:t>不是 </a:t>
            </a:r>
            <a:r>
              <a:rPr lang="en-US" altLang="zh-CN" sz="2800" i="1">
                <a:latin typeface="Times New Roman" panose="02020603050405020304" pitchFamily="18" charset="0"/>
              </a:rPr>
              <a:t>LL</a:t>
            </a:r>
            <a:r>
              <a:rPr lang="en-US" altLang="zh-CN" sz="2800">
                <a:latin typeface="Times New Roman" panose="02020603050405020304" pitchFamily="18" charset="0"/>
              </a:rPr>
              <a:t>(1)</a:t>
            </a:r>
            <a:r>
              <a:rPr lang="zh-CN" altLang="en-US" sz="2800">
                <a:latin typeface="Times New Roman" panose="02020603050405020304" pitchFamily="18" charset="0"/>
              </a:rPr>
              <a:t>文法，说明文法</a:t>
            </a:r>
            <a:r>
              <a:rPr lang="en-US" altLang="zh-CN" sz="2800" i="1">
                <a:latin typeface="Times New Roman" panose="02020603050405020304" pitchFamily="18" charset="0"/>
              </a:rPr>
              <a:t>G</a:t>
            </a:r>
            <a:r>
              <a:rPr lang="zh-CN" altLang="en-US" sz="2800">
                <a:latin typeface="Times New Roman" panose="02020603050405020304" pitchFamily="18" charset="0"/>
              </a:rPr>
              <a:t>的复杂性超过了自顶向下方法的分析能力，需要附加新的“信息”；</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5) </a:t>
            </a:r>
            <a:r>
              <a:rPr lang="zh-CN" altLang="en-US" sz="2800">
                <a:latin typeface="Times New Roman" panose="02020603050405020304" pitchFamily="18" charset="0"/>
              </a:rPr>
              <a:t>按照</a:t>
            </a:r>
            <a:r>
              <a:rPr lang="en-US" altLang="zh-CN" sz="2800" i="1">
                <a:latin typeface="Times New Roman" panose="02020603050405020304" pitchFamily="18" charset="0"/>
              </a:rPr>
              <a:t>LL</a:t>
            </a:r>
            <a:r>
              <a:rPr lang="en-US" altLang="zh-CN" sz="2800">
                <a:latin typeface="Times New Roman" panose="02020603050405020304" pitchFamily="18" charset="0"/>
              </a:rPr>
              <a:t>(1)</a:t>
            </a:r>
            <a:r>
              <a:rPr lang="zh-CN" altLang="en-US" sz="2800">
                <a:latin typeface="Times New Roman" panose="02020603050405020304" pitchFamily="18" charset="0"/>
              </a:rPr>
              <a:t>文法画语法图；</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6) </a:t>
            </a:r>
            <a:r>
              <a:rPr lang="zh-CN" altLang="en-US" sz="2800">
                <a:latin typeface="Times New Roman" panose="02020603050405020304" pitchFamily="18" charset="0"/>
              </a:rPr>
              <a:t>化简语法图；</a:t>
            </a:r>
          </a:p>
          <a:p>
            <a:pPr eaLnBrk="1" hangingPunct="1">
              <a:lnSpc>
                <a:spcPct val="113000"/>
              </a:lnSpc>
              <a:buFont typeface="Wingdings" panose="05000000000000000000" pitchFamily="2" charset="2"/>
              <a:buNone/>
            </a:pPr>
            <a:r>
              <a:rPr lang="en-US" altLang="zh-CN" sz="2800">
                <a:latin typeface="Times New Roman" panose="02020603050405020304" pitchFamily="18" charset="0"/>
              </a:rPr>
              <a:t>7) </a:t>
            </a:r>
            <a:r>
              <a:rPr lang="zh-CN" altLang="en-US" sz="2800">
                <a:latin typeface="Times New Roman" panose="02020603050405020304" pitchFamily="18" charset="0"/>
              </a:rPr>
              <a:t>按照语法图为每个语法变量设置一个子程序。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4979">
                                            <p:txEl>
                                              <p:pRg st="0" end="0"/>
                                            </p:txEl>
                                          </p:spTgt>
                                        </p:tgtEl>
                                        <p:attrNameLst>
                                          <p:attrName>style.visibility</p:attrName>
                                        </p:attrNameLst>
                                      </p:cBhvr>
                                      <p:to>
                                        <p:strVal val="visible"/>
                                      </p:to>
                                    </p:set>
                                    <p:animEffect transition="in" filter="wipe(up)">
                                      <p:cBhvr>
                                        <p:cTn id="7" dur="75"/>
                                        <p:tgtEl>
                                          <p:spTgt spid="21749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4979">
                                            <p:txEl>
                                              <p:pRg st="1" end="1"/>
                                            </p:txEl>
                                          </p:spTgt>
                                        </p:tgtEl>
                                        <p:attrNameLst>
                                          <p:attrName>style.visibility</p:attrName>
                                        </p:attrNameLst>
                                      </p:cBhvr>
                                      <p:to>
                                        <p:strVal val="visible"/>
                                      </p:to>
                                    </p:set>
                                    <p:animEffect transition="in" filter="wipe(up)">
                                      <p:cBhvr>
                                        <p:cTn id="12" dur="75"/>
                                        <p:tgtEl>
                                          <p:spTgt spid="21749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4979">
                                            <p:txEl>
                                              <p:pRg st="2" end="2"/>
                                            </p:txEl>
                                          </p:spTgt>
                                        </p:tgtEl>
                                        <p:attrNameLst>
                                          <p:attrName>style.visibility</p:attrName>
                                        </p:attrNameLst>
                                      </p:cBhvr>
                                      <p:to>
                                        <p:strVal val="visible"/>
                                      </p:to>
                                    </p:set>
                                    <p:animEffect transition="in" filter="wipe(up)">
                                      <p:cBhvr>
                                        <p:cTn id="17" dur="75"/>
                                        <p:tgtEl>
                                          <p:spTgt spid="21749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74979">
                                            <p:txEl>
                                              <p:pRg st="3" end="3"/>
                                            </p:txEl>
                                          </p:spTgt>
                                        </p:tgtEl>
                                        <p:attrNameLst>
                                          <p:attrName>style.visibility</p:attrName>
                                        </p:attrNameLst>
                                      </p:cBhvr>
                                      <p:to>
                                        <p:strVal val="visible"/>
                                      </p:to>
                                    </p:set>
                                    <p:animEffect transition="in" filter="wipe(up)">
                                      <p:cBhvr>
                                        <p:cTn id="22" dur="75"/>
                                        <p:tgtEl>
                                          <p:spTgt spid="21749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74979">
                                            <p:txEl>
                                              <p:pRg st="4" end="4"/>
                                            </p:txEl>
                                          </p:spTgt>
                                        </p:tgtEl>
                                        <p:attrNameLst>
                                          <p:attrName>style.visibility</p:attrName>
                                        </p:attrNameLst>
                                      </p:cBhvr>
                                      <p:to>
                                        <p:strVal val="visible"/>
                                      </p:to>
                                    </p:set>
                                    <p:animEffect transition="in" filter="wipe(up)">
                                      <p:cBhvr>
                                        <p:cTn id="27" dur="75"/>
                                        <p:tgtEl>
                                          <p:spTgt spid="21749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74979">
                                            <p:txEl>
                                              <p:pRg st="5" end="5"/>
                                            </p:txEl>
                                          </p:spTgt>
                                        </p:tgtEl>
                                        <p:attrNameLst>
                                          <p:attrName>style.visibility</p:attrName>
                                        </p:attrNameLst>
                                      </p:cBhvr>
                                      <p:to>
                                        <p:strVal val="visible"/>
                                      </p:to>
                                    </p:set>
                                    <p:animEffect transition="in" filter="wipe(up)">
                                      <p:cBhvr>
                                        <p:cTn id="32" dur="75"/>
                                        <p:tgtEl>
                                          <p:spTgt spid="21749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74979">
                                            <p:txEl>
                                              <p:pRg st="6" end="6"/>
                                            </p:txEl>
                                          </p:spTgt>
                                        </p:tgtEl>
                                        <p:attrNameLst>
                                          <p:attrName>style.visibility</p:attrName>
                                        </p:attrNameLst>
                                      </p:cBhvr>
                                      <p:to>
                                        <p:strVal val="visible"/>
                                      </p:to>
                                    </p:set>
                                    <p:animEffect transition="in" filter="wipe(up)">
                                      <p:cBhvr>
                                        <p:cTn id="37" dur="75"/>
                                        <p:tgtEl>
                                          <p:spTgt spid="21749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79"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A9C544-FFAC-4BCA-A8CC-A249F54C9198}"/>
              </a:ext>
            </a:extLst>
          </p:cNvPr>
          <p:cNvSpPr>
            <a:spLocks noGrp="1"/>
          </p:cNvSpPr>
          <p:nvPr>
            <p:ph type="dt" sz="quarter" idx="10"/>
          </p:nvPr>
        </p:nvSpPr>
        <p:spPr>
          <a:xfrm>
            <a:off x="457200" y="6245225"/>
            <a:ext cx="2133600" cy="476250"/>
          </a:xfrm>
          <a:ln>
            <a:miter lim="800000"/>
            <a:headEnd/>
            <a:tailEnd/>
          </a:ln>
        </p:spPr>
        <p:txBody>
          <a:bodyPr anchor="t"/>
          <a:lstStyle/>
          <a:p>
            <a:pPr>
              <a:defRPr/>
            </a:pPr>
            <a:fld id="{2993331F-8A0B-4B4D-9FF3-91754C95FBCA}" type="datetime1">
              <a:rPr lang="zh-CN" altLang="en-US">
                <a:latin typeface="+mn-lt"/>
              </a:rPr>
              <a:pPr>
                <a:defRPr/>
              </a:pPr>
              <a:t>2020/12/14</a:t>
            </a:fld>
            <a:endParaRPr lang="en-US" altLang="zh-CN">
              <a:latin typeface="+mn-lt"/>
            </a:endParaRPr>
          </a:p>
        </p:txBody>
      </p:sp>
      <p:sp>
        <p:nvSpPr>
          <p:cNvPr id="120835" name="灯片编号占位符 5">
            <a:extLst>
              <a:ext uri="{FF2B5EF4-FFF2-40B4-BE49-F238E27FC236}">
                <a16:creationId xmlns:a16="http://schemas.microsoft.com/office/drawing/2014/main" id="{9B2FEB6D-AEF4-4F67-B868-050B739ABE0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098E4A3-6A93-48EC-8367-266AD0F29B08}" type="slidenum">
              <a:rPr lang="en-US" altLang="zh-CN" sz="1400" b="0">
                <a:ea typeface="宋体" panose="02010600030101010101" pitchFamily="2" charset="-122"/>
              </a:rPr>
              <a:pPr>
                <a:spcBef>
                  <a:spcPct val="0"/>
                </a:spcBef>
                <a:buClrTx/>
                <a:buSzTx/>
                <a:buFontTx/>
                <a:buNone/>
              </a:pPr>
              <a:t>103</a:t>
            </a:fld>
            <a:endParaRPr lang="en-US" altLang="zh-CN" sz="1400" b="0">
              <a:ea typeface="宋体" panose="02010600030101010101" pitchFamily="2" charset="-122"/>
            </a:endParaRPr>
          </a:p>
        </p:txBody>
      </p:sp>
      <p:sp>
        <p:nvSpPr>
          <p:cNvPr id="120836" name="Rectangle 2">
            <a:extLst>
              <a:ext uri="{FF2B5EF4-FFF2-40B4-BE49-F238E27FC236}">
                <a16:creationId xmlns:a16="http://schemas.microsoft.com/office/drawing/2014/main" id="{DBCD61D2-E8BF-4926-A8D3-47C72CF37522}"/>
              </a:ext>
            </a:extLst>
          </p:cNvPr>
          <p:cNvSpPr>
            <a:spLocks noGrp="1" noChangeArrowheads="1"/>
          </p:cNvSpPr>
          <p:nvPr>
            <p:ph type="title" idx="4294967295"/>
          </p:nvPr>
        </p:nvSpPr>
        <p:spPr>
          <a:xfrm>
            <a:off x="1116013" y="449263"/>
            <a:ext cx="7296150" cy="531812"/>
          </a:xfrm>
          <a:noFill/>
        </p:spPr>
        <p:txBody>
          <a:bodyPr lIns="92075" tIns="46038" rIns="92075" bIns="46038" anchor="ctr"/>
          <a:lstStyle/>
          <a:p>
            <a:pPr eaLnBrk="1" hangingPunct="1"/>
            <a:r>
              <a:rPr lang="zh-CN" altLang="en-US"/>
              <a:t>递归子程序法的优缺点分析</a:t>
            </a:r>
          </a:p>
        </p:txBody>
      </p:sp>
      <p:sp>
        <p:nvSpPr>
          <p:cNvPr id="1178627" name="Rectangle 3">
            <a:extLst>
              <a:ext uri="{FF2B5EF4-FFF2-40B4-BE49-F238E27FC236}">
                <a16:creationId xmlns:a16="http://schemas.microsoft.com/office/drawing/2014/main" id="{2B05CA77-B31E-48DD-B590-5AE99FA65F42}"/>
              </a:ext>
            </a:extLst>
          </p:cNvPr>
          <p:cNvSpPr>
            <a:spLocks noGrp="1" noChangeArrowheads="1"/>
          </p:cNvSpPr>
          <p:nvPr>
            <p:ph type="body" idx="4294967295"/>
          </p:nvPr>
        </p:nvSpPr>
        <p:spPr>
          <a:xfrm>
            <a:off x="539750" y="1412875"/>
            <a:ext cx="8208963" cy="4608513"/>
          </a:xfrm>
          <a:noFill/>
        </p:spPr>
        <p:txBody>
          <a:bodyPr lIns="92075" tIns="46038" rIns="92075" bIns="46038"/>
          <a:lstStyle/>
          <a:p>
            <a:pPr eaLnBrk="1" hangingPunct="1">
              <a:lnSpc>
                <a:spcPct val="120000"/>
              </a:lnSpc>
            </a:pPr>
            <a:r>
              <a:rPr lang="zh-CN" altLang="en-US">
                <a:latin typeface="Times New Roman" panose="02020603050405020304" pitchFamily="18" charset="0"/>
              </a:rPr>
              <a:t>优点：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）直观、简单、可读性好</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）便于扩充</a:t>
            </a:r>
          </a:p>
          <a:p>
            <a:pPr eaLnBrk="1" hangingPunct="1">
              <a:lnSpc>
                <a:spcPct val="90000"/>
              </a:lnSpc>
            </a:pPr>
            <a:r>
              <a:rPr lang="zh-CN" altLang="en-US">
                <a:latin typeface="Times New Roman" panose="02020603050405020304" pitchFamily="18" charset="0"/>
              </a:rPr>
              <a:t>缺点：</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递归算法的实现效率低</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处理能力相对有限</a:t>
            </a:r>
          </a:p>
          <a:p>
            <a:pPr lvl="1" eaLnBrk="1" hangingPunct="1">
              <a:lnSpc>
                <a:spcPct val="9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通用性差，难以自动生成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8627">
                                            <p:txEl>
                                              <p:pRg st="0" end="0"/>
                                            </p:txEl>
                                          </p:spTgt>
                                        </p:tgtEl>
                                        <p:attrNameLst>
                                          <p:attrName>style.visibility</p:attrName>
                                        </p:attrNameLst>
                                      </p:cBhvr>
                                      <p:to>
                                        <p:strVal val="visible"/>
                                      </p:to>
                                    </p:set>
                                    <p:animEffect transition="in" filter="wipe(up)">
                                      <p:cBhvr>
                                        <p:cTn id="7" dur="75"/>
                                        <p:tgtEl>
                                          <p:spTgt spid="1178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8627">
                                            <p:txEl>
                                              <p:pRg st="1" end="1"/>
                                            </p:txEl>
                                          </p:spTgt>
                                        </p:tgtEl>
                                        <p:attrNameLst>
                                          <p:attrName>style.visibility</p:attrName>
                                        </p:attrNameLst>
                                      </p:cBhvr>
                                      <p:to>
                                        <p:strVal val="visible"/>
                                      </p:to>
                                    </p:set>
                                    <p:animEffect transition="in" filter="wipe(up)">
                                      <p:cBhvr>
                                        <p:cTn id="12" dur="75"/>
                                        <p:tgtEl>
                                          <p:spTgt spid="117862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8627">
                                            <p:txEl>
                                              <p:pRg st="2" end="2"/>
                                            </p:txEl>
                                          </p:spTgt>
                                        </p:tgtEl>
                                        <p:attrNameLst>
                                          <p:attrName>style.visibility</p:attrName>
                                        </p:attrNameLst>
                                      </p:cBhvr>
                                      <p:to>
                                        <p:strVal val="visible"/>
                                      </p:to>
                                    </p:set>
                                    <p:animEffect transition="in" filter="wipe(up)">
                                      <p:cBhvr>
                                        <p:cTn id="17" dur="75"/>
                                        <p:tgtEl>
                                          <p:spTgt spid="117862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8627">
                                            <p:txEl>
                                              <p:pRg st="3" end="3"/>
                                            </p:txEl>
                                          </p:spTgt>
                                        </p:tgtEl>
                                        <p:attrNameLst>
                                          <p:attrName>style.visibility</p:attrName>
                                        </p:attrNameLst>
                                      </p:cBhvr>
                                      <p:to>
                                        <p:strVal val="visible"/>
                                      </p:to>
                                    </p:set>
                                    <p:animEffect transition="in" filter="wipe(up)">
                                      <p:cBhvr>
                                        <p:cTn id="22" dur="75"/>
                                        <p:tgtEl>
                                          <p:spTgt spid="117862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8627">
                                            <p:txEl>
                                              <p:pRg st="4" end="4"/>
                                            </p:txEl>
                                          </p:spTgt>
                                        </p:tgtEl>
                                        <p:attrNameLst>
                                          <p:attrName>style.visibility</p:attrName>
                                        </p:attrNameLst>
                                      </p:cBhvr>
                                      <p:to>
                                        <p:strVal val="visible"/>
                                      </p:to>
                                    </p:set>
                                    <p:animEffect transition="in" filter="wipe(up)">
                                      <p:cBhvr>
                                        <p:cTn id="27" dur="75"/>
                                        <p:tgtEl>
                                          <p:spTgt spid="117862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8627">
                                            <p:txEl>
                                              <p:pRg st="5" end="5"/>
                                            </p:txEl>
                                          </p:spTgt>
                                        </p:tgtEl>
                                        <p:attrNameLst>
                                          <p:attrName>style.visibility</p:attrName>
                                        </p:attrNameLst>
                                      </p:cBhvr>
                                      <p:to>
                                        <p:strVal val="visible"/>
                                      </p:to>
                                    </p:set>
                                    <p:animEffect transition="in" filter="wipe(up)">
                                      <p:cBhvr>
                                        <p:cTn id="32" dur="75"/>
                                        <p:tgtEl>
                                          <p:spTgt spid="117862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8627">
                                            <p:txEl>
                                              <p:pRg st="6" end="6"/>
                                            </p:txEl>
                                          </p:spTgt>
                                        </p:tgtEl>
                                        <p:attrNameLst>
                                          <p:attrName>style.visibility</p:attrName>
                                        </p:attrNameLst>
                                      </p:cBhvr>
                                      <p:to>
                                        <p:strVal val="visible"/>
                                      </p:to>
                                    </p:set>
                                    <p:animEffect transition="in" filter="wipe(up)">
                                      <p:cBhvr>
                                        <p:cTn id="37" dur="75"/>
                                        <p:tgtEl>
                                          <p:spTgt spid="117862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4BC32A7-7433-4BC7-BB60-F9F37878FFAC}"/>
              </a:ext>
            </a:extLst>
          </p:cNvPr>
          <p:cNvSpPr>
            <a:spLocks noGrp="1"/>
          </p:cNvSpPr>
          <p:nvPr>
            <p:ph type="dt" sz="quarter" idx="10"/>
          </p:nvPr>
        </p:nvSpPr>
        <p:spPr>
          <a:xfrm>
            <a:off x="457200" y="6245225"/>
            <a:ext cx="2133600" cy="476250"/>
          </a:xfrm>
          <a:ln>
            <a:miter lim="800000"/>
            <a:headEnd/>
            <a:tailEnd/>
          </a:ln>
        </p:spPr>
        <p:txBody>
          <a:bodyPr anchor="t"/>
          <a:lstStyle/>
          <a:p>
            <a:pPr>
              <a:defRPr/>
            </a:pPr>
            <a:fld id="{8852B1D5-6371-4356-A6C8-D34E210A232E}" type="datetime1">
              <a:rPr lang="zh-CN" altLang="en-US">
                <a:latin typeface="+mn-lt"/>
              </a:rPr>
              <a:pPr>
                <a:defRPr/>
              </a:pPr>
              <a:t>2020/12/14</a:t>
            </a:fld>
            <a:endParaRPr lang="en-US" altLang="zh-CN">
              <a:latin typeface="+mn-lt"/>
            </a:endParaRPr>
          </a:p>
        </p:txBody>
      </p:sp>
      <p:sp>
        <p:nvSpPr>
          <p:cNvPr id="121859" name="灯片编号占位符 5">
            <a:extLst>
              <a:ext uri="{FF2B5EF4-FFF2-40B4-BE49-F238E27FC236}">
                <a16:creationId xmlns:a16="http://schemas.microsoft.com/office/drawing/2014/main" id="{DE971D36-68C7-467A-8208-5A2EDFAE8BA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F424558-9AB8-46F3-B13C-F2508D8DC35F}" type="slidenum">
              <a:rPr lang="en-US" altLang="zh-CN" sz="1400" b="0">
                <a:ea typeface="宋体" panose="02010600030101010101" pitchFamily="2" charset="-122"/>
              </a:rPr>
              <a:pPr>
                <a:spcBef>
                  <a:spcPct val="0"/>
                </a:spcBef>
                <a:buClrTx/>
                <a:buSzTx/>
                <a:buFontTx/>
                <a:buNone/>
              </a:pPr>
              <a:t>104</a:t>
            </a:fld>
            <a:endParaRPr lang="en-US" altLang="zh-CN" sz="1400" b="0">
              <a:ea typeface="宋体" panose="02010600030101010101" pitchFamily="2" charset="-122"/>
            </a:endParaRPr>
          </a:p>
        </p:txBody>
      </p:sp>
      <p:sp>
        <p:nvSpPr>
          <p:cNvPr id="121860" name="Rectangle 2">
            <a:extLst>
              <a:ext uri="{FF2B5EF4-FFF2-40B4-BE49-F238E27FC236}">
                <a16:creationId xmlns:a16="http://schemas.microsoft.com/office/drawing/2014/main" id="{31E2CE99-03C7-4D79-B0FE-664904ADB992}"/>
              </a:ext>
            </a:extLst>
          </p:cNvPr>
          <p:cNvSpPr>
            <a:spLocks noGrp="1" noChangeArrowheads="1"/>
          </p:cNvSpPr>
          <p:nvPr>
            <p:ph type="title" idx="4294967295"/>
          </p:nvPr>
        </p:nvSpPr>
        <p:spPr>
          <a:xfrm>
            <a:off x="1258888" y="376238"/>
            <a:ext cx="7296150" cy="531812"/>
          </a:xfrm>
          <a:noFill/>
        </p:spPr>
        <p:txBody>
          <a:bodyPr lIns="92075" tIns="46038" rIns="92075" bIns="46038" anchor="ctr"/>
          <a:lstStyle/>
          <a:p>
            <a:pPr eaLnBrk="1" hangingPunct="1"/>
            <a:r>
              <a:rPr lang="zh-CN" altLang="en-US"/>
              <a:t>本章小结</a:t>
            </a:r>
          </a:p>
        </p:txBody>
      </p:sp>
      <p:sp>
        <p:nvSpPr>
          <p:cNvPr id="2179075" name="Rectangle 3">
            <a:extLst>
              <a:ext uri="{FF2B5EF4-FFF2-40B4-BE49-F238E27FC236}">
                <a16:creationId xmlns:a16="http://schemas.microsoft.com/office/drawing/2014/main" id="{000CB733-4E2C-4CF5-9D82-A0CCC67F1B06}"/>
              </a:ext>
            </a:extLst>
          </p:cNvPr>
          <p:cNvSpPr>
            <a:spLocks noGrp="1" noChangeArrowheads="1"/>
          </p:cNvSpPr>
          <p:nvPr>
            <p:ph type="body" idx="4294967295"/>
          </p:nvPr>
        </p:nvSpPr>
        <p:spPr>
          <a:xfrm>
            <a:off x="539750" y="1484313"/>
            <a:ext cx="8137525" cy="4897437"/>
          </a:xfrm>
          <a:noFill/>
        </p:spPr>
        <p:txBody>
          <a:bodyPr lIns="92075" tIns="46038" rIns="92075" bIns="46038"/>
          <a:lstStyle/>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自顶向下分析法和自底向上分析法分别寻找输入串的最左推导和最左归约</a:t>
            </a:r>
          </a:p>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自顶向下分析会遇到二义性问题、回溯问题、左递归引起的无穷推导问题，需对文法进行改造：消除二义性、消除左递归、提取公共左因子</a:t>
            </a:r>
            <a:endParaRPr lang="zh-CN" altLang="en-US" i="1">
              <a:latin typeface="Times New Roman" panose="02020603050405020304" pitchFamily="18" charset="0"/>
            </a:endParaRPr>
          </a:p>
          <a:p>
            <a:pPr marL="609600" indent="-609600" eaLnBrk="1" hangingPunct="1">
              <a:spcBef>
                <a:spcPct val="40000"/>
              </a:spcBef>
              <a:buFont typeface="Wingdings" panose="05000000000000000000" pitchFamily="2" charset="2"/>
              <a:buNone/>
            </a:pPr>
            <a:r>
              <a:rPr lang="en-US" altLang="zh-CN">
                <a:latin typeface="Times New Roman" panose="02020603050405020304" pitchFamily="18" charset="0"/>
              </a:rPr>
              <a:t>3.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文法是一类可以进行确定分析的文法，利用</a:t>
            </a:r>
            <a:r>
              <a:rPr lang="en-US" altLang="zh-CN">
                <a:latin typeface="Times New Roman" panose="02020603050405020304" pitchFamily="18" charset="0"/>
              </a:rPr>
              <a:t>FIRST</a:t>
            </a:r>
            <a:r>
              <a:rPr lang="zh-CN" altLang="en-US">
                <a:latin typeface="Times New Roman" panose="02020603050405020304" pitchFamily="18" charset="0"/>
              </a:rPr>
              <a:t>集和</a:t>
            </a:r>
            <a:r>
              <a:rPr lang="en-US" altLang="zh-CN">
                <a:latin typeface="Times New Roman" panose="02020603050405020304" pitchFamily="18" charset="0"/>
              </a:rPr>
              <a:t>FOLLOW</a:t>
            </a:r>
            <a:r>
              <a:rPr lang="zh-CN" altLang="en-US">
                <a:latin typeface="Times New Roman" panose="02020603050405020304" pitchFamily="18" charset="0"/>
              </a:rPr>
              <a:t>集可以判定某个上下文无关文法是否为</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a:t>
            </a:r>
            <a:endParaRPr lang="zh-CN" altLang="en-US"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BEFF48F-61B8-4DE7-A483-8BAB3F29B891}"/>
              </a:ext>
            </a:extLst>
          </p:cNvPr>
          <p:cNvSpPr>
            <a:spLocks noGrp="1"/>
          </p:cNvSpPr>
          <p:nvPr>
            <p:ph type="dt" sz="quarter" idx="10"/>
          </p:nvPr>
        </p:nvSpPr>
        <p:spPr>
          <a:xfrm>
            <a:off x="457200" y="6245225"/>
            <a:ext cx="2133600" cy="476250"/>
          </a:xfrm>
          <a:ln>
            <a:miter lim="800000"/>
            <a:headEnd/>
            <a:tailEnd/>
          </a:ln>
        </p:spPr>
        <p:txBody>
          <a:bodyPr anchor="t"/>
          <a:lstStyle/>
          <a:p>
            <a:pPr>
              <a:defRPr/>
            </a:pPr>
            <a:fld id="{FE11F256-2609-48E0-8A53-7016A708A6A1}" type="datetime1">
              <a:rPr lang="zh-CN" altLang="en-US">
                <a:latin typeface="+mn-lt"/>
              </a:rPr>
              <a:pPr>
                <a:defRPr/>
              </a:pPr>
              <a:t>2020/12/14</a:t>
            </a:fld>
            <a:endParaRPr lang="en-US" altLang="zh-CN">
              <a:latin typeface="+mn-lt"/>
            </a:endParaRPr>
          </a:p>
        </p:txBody>
      </p:sp>
      <p:sp>
        <p:nvSpPr>
          <p:cNvPr id="122883" name="灯片编号占位符 5">
            <a:extLst>
              <a:ext uri="{FF2B5EF4-FFF2-40B4-BE49-F238E27FC236}">
                <a16:creationId xmlns:a16="http://schemas.microsoft.com/office/drawing/2014/main" id="{325C0479-A853-4559-BEC2-E4720652679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7FAA31E-C6F8-4F94-B7F1-4A502FAAC011}" type="slidenum">
              <a:rPr lang="en-US" altLang="zh-CN" sz="1400" b="0">
                <a:ea typeface="宋体" panose="02010600030101010101" pitchFamily="2" charset="-122"/>
              </a:rPr>
              <a:pPr>
                <a:spcBef>
                  <a:spcPct val="0"/>
                </a:spcBef>
                <a:buClrTx/>
                <a:buSzTx/>
                <a:buFontTx/>
                <a:buNone/>
              </a:pPr>
              <a:t>105</a:t>
            </a:fld>
            <a:endParaRPr lang="en-US" altLang="zh-CN" sz="1400" b="0">
              <a:ea typeface="宋体" panose="02010600030101010101" pitchFamily="2" charset="-122"/>
            </a:endParaRPr>
          </a:p>
        </p:txBody>
      </p:sp>
      <p:sp>
        <p:nvSpPr>
          <p:cNvPr id="122884" name="Rectangle 2">
            <a:extLst>
              <a:ext uri="{FF2B5EF4-FFF2-40B4-BE49-F238E27FC236}">
                <a16:creationId xmlns:a16="http://schemas.microsoft.com/office/drawing/2014/main" id="{8836585F-CDA0-4341-9A62-82FCE20E1058}"/>
              </a:ext>
            </a:extLst>
          </p:cNvPr>
          <p:cNvSpPr>
            <a:spLocks noGrp="1" noChangeArrowheads="1"/>
          </p:cNvSpPr>
          <p:nvPr>
            <p:ph type="title" idx="4294967295"/>
          </p:nvPr>
        </p:nvSpPr>
        <p:spPr>
          <a:xfrm>
            <a:off x="1187450" y="333375"/>
            <a:ext cx="4467225" cy="531813"/>
          </a:xfrm>
          <a:noFill/>
        </p:spPr>
        <p:txBody>
          <a:bodyPr lIns="92075" tIns="46038" rIns="92075" bIns="46038" anchor="ctr"/>
          <a:lstStyle/>
          <a:p>
            <a:pPr eaLnBrk="1" hangingPunct="1"/>
            <a:r>
              <a:rPr lang="zh-CN" altLang="en-US"/>
              <a:t>本章小结</a:t>
            </a:r>
          </a:p>
        </p:txBody>
      </p:sp>
      <p:sp>
        <p:nvSpPr>
          <p:cNvPr id="2937859" name="Rectangle 3">
            <a:extLst>
              <a:ext uri="{FF2B5EF4-FFF2-40B4-BE49-F238E27FC236}">
                <a16:creationId xmlns:a16="http://schemas.microsoft.com/office/drawing/2014/main" id="{07363725-EC19-4E7E-A3C7-F7AC1590154B}"/>
              </a:ext>
            </a:extLst>
          </p:cNvPr>
          <p:cNvSpPr>
            <a:spLocks noGrp="1" noChangeArrowheads="1"/>
          </p:cNvSpPr>
          <p:nvPr>
            <p:ph type="body" idx="4294967295"/>
          </p:nvPr>
        </p:nvSpPr>
        <p:spPr>
          <a:xfrm>
            <a:off x="250825" y="1917700"/>
            <a:ext cx="8713788" cy="3816350"/>
          </a:xfrm>
          <a:noFill/>
        </p:spPr>
        <p:txBody>
          <a:bodyPr lIns="92075" tIns="46038" rIns="92075" bIns="46038"/>
          <a:lstStyle/>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4. </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文法可以用</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分析法进行分析。</a:t>
            </a:r>
          </a:p>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递归下降分析法根据各个候选式的结构为每个非终结符编写一个子程序。</a:t>
            </a:r>
          </a:p>
          <a:p>
            <a:pPr marL="609600" indent="-609600" eaLnBrk="1" hangingPunct="1">
              <a:spcBef>
                <a:spcPct val="100000"/>
              </a:spcBef>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使用语法图可以方便地进行递归子程序的设计。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0CF7C050-1CAC-4209-B3CB-389BC19C14D0}"/>
              </a:ext>
            </a:extLst>
          </p:cNvPr>
          <p:cNvSpPr>
            <a:spLocks noGrp="1"/>
          </p:cNvSpPr>
          <p:nvPr>
            <p:ph type="dt" sz="quarter" idx="10"/>
          </p:nvPr>
        </p:nvSpPr>
        <p:spPr>
          <a:xfrm>
            <a:off x="457200" y="6245225"/>
            <a:ext cx="2133600" cy="476250"/>
          </a:xfrm>
          <a:ln>
            <a:miter lim="800000"/>
            <a:headEnd/>
            <a:tailEnd/>
          </a:ln>
        </p:spPr>
        <p:txBody>
          <a:bodyPr anchor="t"/>
          <a:lstStyle/>
          <a:p>
            <a:pPr>
              <a:defRPr/>
            </a:pPr>
            <a:fld id="{42F1DA8D-00E3-4B76-A3DC-138549CEBEB9}" type="datetime1">
              <a:rPr lang="zh-CN" altLang="en-US">
                <a:latin typeface="+mn-lt"/>
              </a:rPr>
              <a:pPr>
                <a:defRPr/>
              </a:pPr>
              <a:t>2020/12/14</a:t>
            </a:fld>
            <a:endParaRPr lang="en-US" altLang="zh-CN">
              <a:latin typeface="+mn-lt"/>
            </a:endParaRPr>
          </a:p>
        </p:txBody>
      </p:sp>
      <p:sp>
        <p:nvSpPr>
          <p:cNvPr id="15363" name="灯片编号占位符 5">
            <a:extLst>
              <a:ext uri="{FF2B5EF4-FFF2-40B4-BE49-F238E27FC236}">
                <a16:creationId xmlns:a16="http://schemas.microsoft.com/office/drawing/2014/main" id="{079245D3-34B3-4EAB-B97D-A58D5D9D60F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C89CC0-3BD2-4C94-A79F-72213B4FF3CB}"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15364" name="Rectangle 2">
            <a:extLst>
              <a:ext uri="{FF2B5EF4-FFF2-40B4-BE49-F238E27FC236}">
                <a16:creationId xmlns:a16="http://schemas.microsoft.com/office/drawing/2014/main" id="{F3A31A69-4993-4245-8B1C-97F84FF17D82}"/>
              </a:ext>
            </a:extLst>
          </p:cNvPr>
          <p:cNvSpPr>
            <a:spLocks noGrp="1" noChangeArrowheads="1"/>
          </p:cNvSpPr>
          <p:nvPr>
            <p:ph type="title" idx="4294967295"/>
          </p:nvPr>
        </p:nvSpPr>
        <p:spPr>
          <a:xfrm>
            <a:off x="1189038" y="404813"/>
            <a:ext cx="5111750" cy="762000"/>
          </a:xfrm>
          <a:noFill/>
        </p:spPr>
        <p:txBody>
          <a:bodyPr lIns="92075" tIns="46038" rIns="92075" bIns="46038" anchor="ctr"/>
          <a:lstStyle/>
          <a:p>
            <a:pPr eaLnBrk="1" hangingPunct="1"/>
            <a:r>
              <a:rPr lang="en-US" altLang="zh-CN">
                <a:latin typeface="Times New Roman" panose="02020603050405020304" pitchFamily="18" charset="0"/>
              </a:rPr>
              <a:t>4.1 </a:t>
            </a:r>
            <a:r>
              <a:rPr lang="zh-CN" altLang="en-US">
                <a:latin typeface="Times New Roman" panose="02020603050405020304" pitchFamily="18" charset="0"/>
              </a:rPr>
              <a:t>语法分析概述</a:t>
            </a:r>
          </a:p>
        </p:txBody>
      </p:sp>
      <p:sp>
        <p:nvSpPr>
          <p:cNvPr id="15365" name="Rectangle 4">
            <a:extLst>
              <a:ext uri="{FF2B5EF4-FFF2-40B4-BE49-F238E27FC236}">
                <a16:creationId xmlns:a16="http://schemas.microsoft.com/office/drawing/2014/main" id="{7E1B7E37-5B25-401A-BF8F-6F2453079EA5}"/>
              </a:ext>
            </a:extLst>
          </p:cNvPr>
          <p:cNvSpPr>
            <a:spLocks noChangeArrowheads="1"/>
          </p:cNvSpPr>
          <p:nvPr/>
        </p:nvSpPr>
        <p:spPr bwMode="auto">
          <a:xfrm>
            <a:off x="395288" y="1225550"/>
            <a:ext cx="69992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endParaRPr lang="en-US" altLang="zh-CN">
              <a:latin typeface="楷体_GB2312" pitchFamily="49" charset="-122"/>
            </a:endParaRPr>
          </a:p>
          <a:p>
            <a:pPr eaLnBrk="1" hangingPunct="1">
              <a:lnSpc>
                <a:spcPct val="90000"/>
              </a:lnSpc>
              <a:buClrTx/>
              <a:buSzTx/>
              <a:buFontTx/>
              <a:buNone/>
            </a:pPr>
            <a:endParaRPr lang="en-US" altLang="zh-CN" sz="2400">
              <a:latin typeface="楷体_GB2312" pitchFamily="49" charset="-122"/>
            </a:endParaRPr>
          </a:p>
        </p:txBody>
      </p:sp>
      <p:sp>
        <p:nvSpPr>
          <p:cNvPr id="15366" name="TextBox 1">
            <a:extLst>
              <a:ext uri="{FF2B5EF4-FFF2-40B4-BE49-F238E27FC236}">
                <a16:creationId xmlns:a16="http://schemas.microsoft.com/office/drawing/2014/main" id="{598A0601-799F-49BE-B1F2-675FE0B7BC22}"/>
              </a:ext>
            </a:extLst>
          </p:cNvPr>
          <p:cNvSpPr txBox="1">
            <a:spLocks noChangeArrowheads="1"/>
          </p:cNvSpPr>
          <p:nvPr/>
        </p:nvSpPr>
        <p:spPr bwMode="auto">
          <a:xfrm>
            <a:off x="611188" y="1557338"/>
            <a:ext cx="77057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50000"/>
              </a:lnSpc>
              <a:spcBef>
                <a:spcPct val="0"/>
              </a:spcBef>
              <a:buClrTx/>
              <a:buSzTx/>
            </a:pPr>
            <a:r>
              <a:rPr lang="zh-CN" altLang="en-US" sz="2800">
                <a:ea typeface="宋体" panose="02010600030101010101" pitchFamily="2" charset="-122"/>
              </a:rPr>
              <a:t>无论是自顶向下还是自底向上，语法分析器都是</a:t>
            </a:r>
            <a:r>
              <a:rPr lang="zh-CN" altLang="en-US" sz="2800">
                <a:solidFill>
                  <a:srgbClr val="FF0000"/>
                </a:solidFill>
                <a:ea typeface="宋体" panose="02010600030101010101" pitchFamily="2" charset="-122"/>
              </a:rPr>
              <a:t>自左到右</a:t>
            </a:r>
            <a:r>
              <a:rPr lang="zh-CN" altLang="en-US" sz="2800">
                <a:ea typeface="宋体" panose="02010600030101010101" pitchFamily="2" charset="-122"/>
              </a:rPr>
              <a:t>地扫描输入单词序列，每次读入一个单词，针对输入单词序列</a:t>
            </a:r>
            <a:r>
              <a:rPr lang="zh-CN" altLang="en-US" sz="2800">
                <a:solidFill>
                  <a:srgbClr val="FF0000"/>
                </a:solidFill>
                <a:ea typeface="宋体" panose="02010600030101010101" pitchFamily="2" charset="-122"/>
              </a:rPr>
              <a:t>建立一棵语法分析树</a:t>
            </a:r>
            <a:r>
              <a:rPr lang="zh-CN" altLang="en-US" sz="2800">
                <a:ea typeface="宋体" panose="02010600030101010101" pitchFamily="2" charset="-122"/>
              </a:rPr>
              <a:t>。</a:t>
            </a:r>
            <a:endParaRPr lang="en-US" altLang="zh-CN" sz="2800">
              <a:ea typeface="宋体" panose="02010600030101010101" pitchFamily="2" charset="-122"/>
            </a:endParaRPr>
          </a:p>
          <a:p>
            <a:pPr eaLnBrk="1" hangingPunct="1">
              <a:lnSpc>
                <a:spcPct val="150000"/>
              </a:lnSpc>
              <a:spcBef>
                <a:spcPct val="0"/>
              </a:spcBef>
              <a:buClrTx/>
              <a:buSzTx/>
            </a:pPr>
            <a:r>
              <a:rPr lang="zh-CN" altLang="en-US" sz="2800">
                <a:ea typeface="宋体" panose="02010600030101010101" pitchFamily="2" charset="-122"/>
              </a:rPr>
              <a:t>不同的分析方法对应着不同的构建树的方式</a:t>
            </a:r>
            <a:endParaRPr lang="en-US" altLang="zh-CN" sz="280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Effect transition="in" filter="barn(inVertical)">
                                      <p:cBhvr>
                                        <p:cTn id="7" dur="500"/>
                                        <p:tgtEl>
                                          <p:spTgt spid="153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6">
                                            <p:txEl>
                                              <p:pRg st="1" end="1"/>
                                            </p:txEl>
                                          </p:spTgt>
                                        </p:tgtEl>
                                        <p:attrNameLst>
                                          <p:attrName>style.visibility</p:attrName>
                                        </p:attrNameLst>
                                      </p:cBhvr>
                                      <p:to>
                                        <p:strVal val="visible"/>
                                      </p:to>
                                    </p:set>
                                    <p:animEffect transition="in" filter="barn(inVertical)">
                                      <p:cBhvr>
                                        <p:cTn id="12" dur="500"/>
                                        <p:tgtEl>
                                          <p:spTgt spid="153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7ABF1333-1218-46A4-BC56-021B9666BFF4}"/>
              </a:ext>
            </a:extLst>
          </p:cNvPr>
          <p:cNvSpPr>
            <a:spLocks noGrp="1"/>
          </p:cNvSpPr>
          <p:nvPr>
            <p:ph type="dt" sz="quarter" idx="10"/>
          </p:nvPr>
        </p:nvSpPr>
        <p:spPr>
          <a:xfrm>
            <a:off x="457200" y="6245225"/>
            <a:ext cx="2133600" cy="476250"/>
          </a:xfrm>
          <a:ln>
            <a:miter lim="800000"/>
            <a:headEnd/>
            <a:tailEnd/>
          </a:ln>
        </p:spPr>
        <p:txBody>
          <a:bodyPr anchor="t"/>
          <a:lstStyle/>
          <a:p>
            <a:pPr>
              <a:defRPr/>
            </a:pPr>
            <a:fld id="{42F1DA8D-00E3-4B76-A3DC-138549CEBEB9}" type="datetime1">
              <a:rPr lang="zh-CN" altLang="en-US">
                <a:latin typeface="+mn-lt"/>
              </a:rPr>
              <a:pPr>
                <a:defRPr/>
              </a:pPr>
              <a:t>2020/12/14</a:t>
            </a:fld>
            <a:endParaRPr lang="en-US" altLang="zh-CN">
              <a:latin typeface="+mn-lt"/>
            </a:endParaRPr>
          </a:p>
        </p:txBody>
      </p:sp>
      <p:sp>
        <p:nvSpPr>
          <p:cNvPr id="16387" name="灯片编号占位符 5">
            <a:extLst>
              <a:ext uri="{FF2B5EF4-FFF2-40B4-BE49-F238E27FC236}">
                <a16:creationId xmlns:a16="http://schemas.microsoft.com/office/drawing/2014/main" id="{FD9D4F3D-5D2A-470C-A3A3-003767BCA18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70A7AEE-1D9F-4F43-AA8D-59BAC2449A12}"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16388" name="Rectangle 2">
            <a:extLst>
              <a:ext uri="{FF2B5EF4-FFF2-40B4-BE49-F238E27FC236}">
                <a16:creationId xmlns:a16="http://schemas.microsoft.com/office/drawing/2014/main" id="{F3DE0616-5D72-4A33-91A0-68DFC80F2E53}"/>
              </a:ext>
            </a:extLst>
          </p:cNvPr>
          <p:cNvSpPr>
            <a:spLocks noGrp="1" noChangeArrowheads="1"/>
          </p:cNvSpPr>
          <p:nvPr>
            <p:ph type="title" idx="4294967295"/>
          </p:nvPr>
        </p:nvSpPr>
        <p:spPr>
          <a:xfrm>
            <a:off x="1189038" y="404813"/>
            <a:ext cx="5111750" cy="762000"/>
          </a:xfrm>
          <a:noFill/>
        </p:spPr>
        <p:txBody>
          <a:bodyPr lIns="92075" tIns="46038" rIns="92075" bIns="46038" anchor="ctr"/>
          <a:lstStyle/>
          <a:p>
            <a:pPr eaLnBrk="1" hangingPunct="1"/>
            <a:r>
              <a:rPr lang="en-US" altLang="zh-CN">
                <a:latin typeface="Times New Roman" panose="02020603050405020304" pitchFamily="18" charset="0"/>
              </a:rPr>
              <a:t>4.1 </a:t>
            </a:r>
            <a:r>
              <a:rPr lang="zh-CN" altLang="en-US">
                <a:latin typeface="Times New Roman" panose="02020603050405020304" pitchFamily="18" charset="0"/>
              </a:rPr>
              <a:t>语法分析概述</a:t>
            </a:r>
          </a:p>
        </p:txBody>
      </p:sp>
      <p:sp>
        <p:nvSpPr>
          <p:cNvPr id="16389" name="Rectangle 4">
            <a:extLst>
              <a:ext uri="{FF2B5EF4-FFF2-40B4-BE49-F238E27FC236}">
                <a16:creationId xmlns:a16="http://schemas.microsoft.com/office/drawing/2014/main" id="{F1A5093B-081C-4CE3-B994-437DB74EBA43}"/>
              </a:ext>
            </a:extLst>
          </p:cNvPr>
          <p:cNvSpPr>
            <a:spLocks noChangeArrowheads="1"/>
          </p:cNvSpPr>
          <p:nvPr/>
        </p:nvSpPr>
        <p:spPr bwMode="auto">
          <a:xfrm>
            <a:off x="395288" y="1225550"/>
            <a:ext cx="69992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endParaRPr lang="en-US" altLang="zh-CN">
              <a:latin typeface="楷体_GB2312" pitchFamily="49" charset="-122"/>
            </a:endParaRPr>
          </a:p>
          <a:p>
            <a:pPr eaLnBrk="1" hangingPunct="1">
              <a:lnSpc>
                <a:spcPct val="90000"/>
              </a:lnSpc>
              <a:buClrTx/>
              <a:buSzTx/>
              <a:buFontTx/>
              <a:buNone/>
            </a:pPr>
            <a:endParaRPr lang="en-US" altLang="zh-CN" sz="2400">
              <a:latin typeface="楷体_GB2312" pitchFamily="49" charset="-122"/>
            </a:endParaRPr>
          </a:p>
        </p:txBody>
      </p:sp>
      <p:sp>
        <p:nvSpPr>
          <p:cNvPr id="2" name="TextBox 1">
            <a:extLst>
              <a:ext uri="{FF2B5EF4-FFF2-40B4-BE49-F238E27FC236}">
                <a16:creationId xmlns:a16="http://schemas.microsoft.com/office/drawing/2014/main" id="{76649E2A-5092-420B-9686-9B55F7B20DE4}"/>
              </a:ext>
            </a:extLst>
          </p:cNvPr>
          <p:cNvSpPr txBox="1">
            <a:spLocks noChangeArrowheads="1"/>
          </p:cNvSpPr>
          <p:nvPr/>
        </p:nvSpPr>
        <p:spPr bwMode="auto">
          <a:xfrm>
            <a:off x="827088" y="1557338"/>
            <a:ext cx="72009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95300" indent="-4953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50000"/>
              </a:lnSpc>
              <a:spcBef>
                <a:spcPct val="0"/>
              </a:spcBef>
              <a:buClrTx/>
              <a:buSzTx/>
              <a:buFontTx/>
              <a:buNone/>
            </a:pPr>
            <a:r>
              <a:rPr lang="zh-CN" altLang="en-US">
                <a:ea typeface="宋体" panose="02010600030101010101" pitchFamily="2" charset="-122"/>
              </a:rPr>
              <a:t>语法分析处理时的恢复策略</a:t>
            </a:r>
            <a:endParaRPr lang="en-US" altLang="zh-CN">
              <a:ea typeface="宋体" panose="02010600030101010101" pitchFamily="2" charset="-122"/>
            </a:endParaRPr>
          </a:p>
          <a:p>
            <a:pPr eaLnBrk="1" hangingPunct="1">
              <a:lnSpc>
                <a:spcPct val="150000"/>
              </a:lnSpc>
              <a:spcBef>
                <a:spcPct val="0"/>
              </a:spcBef>
              <a:buClrTx/>
              <a:buSzTx/>
              <a:buFontTx/>
              <a:buAutoNum type="arabicPeriod"/>
            </a:pPr>
            <a:r>
              <a:rPr lang="zh-CN" altLang="en-US" sz="2600">
                <a:ea typeface="宋体" panose="02010600030101010101" pitchFamily="2" charset="-122"/>
              </a:rPr>
              <a:t>紧急方式恢复策略：丢弃输入记号，直到发现某个指定的同步记号为止。同步记号通常是定界符（分号或</a:t>
            </a:r>
            <a:r>
              <a:rPr lang="en-US" altLang="zh-CN" sz="2600">
                <a:ea typeface="宋体" panose="02010600030101010101" pitchFamily="2" charset="-122"/>
              </a:rPr>
              <a:t>end</a:t>
            </a:r>
            <a:r>
              <a:rPr lang="zh-CN" altLang="en-US" sz="2600">
                <a:ea typeface="宋体" panose="02010600030101010101" pitchFamily="2" charset="-122"/>
              </a:rPr>
              <a:t>标记），标志着一条新语句的开始。</a:t>
            </a:r>
          </a:p>
          <a:p>
            <a:pPr eaLnBrk="1" hangingPunct="1">
              <a:lnSpc>
                <a:spcPct val="150000"/>
              </a:lnSpc>
              <a:spcBef>
                <a:spcPct val="0"/>
              </a:spcBef>
              <a:buClrTx/>
              <a:buSzTx/>
              <a:buFontTx/>
              <a:buAutoNum type="arabicPeriod"/>
            </a:pPr>
            <a:r>
              <a:rPr lang="zh-CN" altLang="en-US" sz="2600">
                <a:ea typeface="宋体" panose="02010600030101010101" pitchFamily="2" charset="-122"/>
              </a:rPr>
              <a:t> 短语级恢复策略：对剩余输入做局部纠正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日期占位符 3">
            <a:extLst>
              <a:ext uri="{FF2B5EF4-FFF2-40B4-BE49-F238E27FC236}">
                <a16:creationId xmlns:a16="http://schemas.microsoft.com/office/drawing/2014/main" id="{D911E9F3-7B37-4F08-8B9D-0F73C19A12B5}"/>
              </a:ext>
            </a:extLst>
          </p:cNvPr>
          <p:cNvSpPr>
            <a:spLocks noGrp="1"/>
          </p:cNvSpPr>
          <p:nvPr>
            <p:ph type="dt" sz="quarter" idx="10"/>
          </p:nvPr>
        </p:nvSpPr>
        <p:spPr>
          <a:xfrm>
            <a:off x="457200" y="6245225"/>
            <a:ext cx="2133600" cy="476250"/>
          </a:xfrm>
          <a:ln>
            <a:miter lim="800000"/>
            <a:headEnd/>
            <a:tailEnd/>
          </a:ln>
        </p:spPr>
        <p:txBody>
          <a:bodyPr anchor="t"/>
          <a:lstStyle/>
          <a:p>
            <a:pPr>
              <a:defRPr/>
            </a:pPr>
            <a:fld id="{35B6495C-32F2-430F-95A2-0CAF903C7706}" type="datetime1">
              <a:rPr lang="zh-CN" altLang="en-US">
                <a:latin typeface="+mn-lt"/>
              </a:rPr>
              <a:pPr>
                <a:defRPr/>
              </a:pPr>
              <a:t>2020/12/14</a:t>
            </a:fld>
            <a:endParaRPr lang="en-US" altLang="zh-CN">
              <a:latin typeface="+mn-lt"/>
            </a:endParaRPr>
          </a:p>
        </p:txBody>
      </p:sp>
      <p:sp>
        <p:nvSpPr>
          <p:cNvPr id="17411" name="灯片编号占位符 5">
            <a:extLst>
              <a:ext uri="{FF2B5EF4-FFF2-40B4-BE49-F238E27FC236}">
                <a16:creationId xmlns:a16="http://schemas.microsoft.com/office/drawing/2014/main" id="{F789BDC3-98EF-4BE1-B5DE-313DA8F5FC9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7BDD5FA-AC6E-4137-929C-30466FBB42DA}" type="slidenum">
              <a:rPr lang="en-US" altLang="zh-CN"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
        <p:nvSpPr>
          <p:cNvPr id="17412" name="Rectangle 2">
            <a:extLst>
              <a:ext uri="{FF2B5EF4-FFF2-40B4-BE49-F238E27FC236}">
                <a16:creationId xmlns:a16="http://schemas.microsoft.com/office/drawing/2014/main" id="{FD8C3B5E-05AD-4C81-8DF1-726DB874A43E}"/>
              </a:ext>
            </a:extLst>
          </p:cNvPr>
          <p:cNvSpPr>
            <a:spLocks noGrp="1" noChangeArrowheads="1"/>
          </p:cNvSpPr>
          <p:nvPr>
            <p:ph type="title" idx="4294967295"/>
          </p:nvPr>
        </p:nvSpPr>
        <p:spPr>
          <a:xfrm>
            <a:off x="1116013" y="0"/>
            <a:ext cx="7404100" cy="1268413"/>
          </a:xfrm>
          <a:noFill/>
        </p:spPr>
        <p:txBody>
          <a:bodyPr lIns="92075" tIns="46038" rIns="92075" bIns="46038" anchor="ctr"/>
          <a:lstStyle/>
          <a:p>
            <a:pPr eaLnBrk="1" hangingPunct="1"/>
            <a:r>
              <a:rPr lang="en-US" altLang="zh-CN" sz="3600">
                <a:latin typeface="Times New Roman" panose="02020603050405020304" pitchFamily="18" charset="0"/>
              </a:rPr>
              <a:t>4.2 </a:t>
            </a:r>
            <a:r>
              <a:rPr lang="zh-CN" altLang="en-US" sz="3600">
                <a:latin typeface="Times New Roman" panose="02020603050405020304" pitchFamily="18" charset="0"/>
              </a:rPr>
              <a:t>自顶向下的语法分析面临的问题</a:t>
            </a:r>
            <a:br>
              <a:rPr lang="zh-CN" altLang="en-US" sz="3600">
                <a:latin typeface="Times New Roman" panose="02020603050405020304" pitchFamily="18" charset="0"/>
              </a:rPr>
            </a:br>
            <a:r>
              <a:rPr lang="zh-CN" altLang="en-US" sz="3600">
                <a:latin typeface="Times New Roman" panose="02020603050405020304" pitchFamily="18" charset="0"/>
              </a:rPr>
              <a:t>与文法的改造</a:t>
            </a:r>
          </a:p>
        </p:txBody>
      </p:sp>
      <p:sp>
        <p:nvSpPr>
          <p:cNvPr id="1108995" name="Rectangle 3">
            <a:extLst>
              <a:ext uri="{FF2B5EF4-FFF2-40B4-BE49-F238E27FC236}">
                <a16:creationId xmlns:a16="http://schemas.microsoft.com/office/drawing/2014/main" id="{62BFB28F-AE5F-4BA5-B584-C533DB8C707C}"/>
              </a:ext>
            </a:extLst>
          </p:cNvPr>
          <p:cNvSpPr>
            <a:spLocks noGrp="1" noChangeArrowheads="1"/>
          </p:cNvSpPr>
          <p:nvPr>
            <p:ph type="body" idx="4294967295"/>
          </p:nvPr>
        </p:nvSpPr>
        <p:spPr>
          <a:xfrm>
            <a:off x="381000" y="1628775"/>
            <a:ext cx="8534400" cy="3024188"/>
          </a:xfrm>
          <a:noFill/>
        </p:spPr>
        <p:txBody>
          <a:bodyPr lIns="92075" tIns="46038" rIns="92075" bIns="46038"/>
          <a:lstStyle/>
          <a:p>
            <a:pPr eaLnBrk="1" hangingPunct="1"/>
            <a:r>
              <a:rPr lang="zh-CN" altLang="en-US">
                <a:latin typeface="Times New Roman" panose="02020603050405020304" pitchFamily="18" charset="0"/>
              </a:rPr>
              <a:t>自顶向下语法分析的基本思想</a:t>
            </a:r>
          </a:p>
          <a:p>
            <a:pPr lvl="1" eaLnBrk="1" hangingPunct="1"/>
            <a:r>
              <a:rPr lang="zh-CN" altLang="en-US">
                <a:latin typeface="Times New Roman" panose="02020603050405020304" pitchFamily="18" charset="0"/>
              </a:rPr>
              <a:t>从文法的开始符号出发，寻求所给的输入符号串的一个最左推导。</a:t>
            </a:r>
          </a:p>
          <a:p>
            <a:pPr lvl="1" eaLnBrk="1" hangingPunct="1"/>
            <a:r>
              <a:rPr lang="zh-CN" altLang="en-US">
                <a:latin typeface="Times New Roman" panose="02020603050405020304" pitchFamily="18" charset="0"/>
              </a:rPr>
              <a:t>即从树根</a:t>
            </a:r>
            <a:r>
              <a:rPr lang="en-US" altLang="zh-CN">
                <a:latin typeface="Times New Roman" panose="02020603050405020304" pitchFamily="18" charset="0"/>
              </a:rPr>
              <a:t>S</a:t>
            </a:r>
            <a:r>
              <a:rPr lang="zh-CN" altLang="en-US">
                <a:latin typeface="Times New Roman" panose="02020603050405020304" pitchFamily="18" charset="0"/>
              </a:rPr>
              <a:t>开始，构造所给输入符号串的语法树</a:t>
            </a:r>
          </a:p>
          <a:p>
            <a:pPr eaLnBrk="1" hangingPunct="1"/>
            <a:r>
              <a:rPr lang="zh-CN" altLang="en-US">
                <a:latin typeface="Times New Roman" panose="02020603050405020304" pitchFamily="18" charset="0"/>
              </a:rPr>
              <a:t>例</a:t>
            </a:r>
            <a:r>
              <a:rPr lang="en-US" altLang="zh-CN">
                <a:latin typeface="Times New Roman" panose="02020603050405020304" pitchFamily="18" charset="0"/>
              </a:rPr>
              <a:t>:</a:t>
            </a:r>
            <a:r>
              <a:rPr lang="zh-CN" altLang="en-US">
                <a:latin typeface="Times New Roman" panose="02020603050405020304" pitchFamily="18" charset="0"/>
              </a:rPr>
              <a:t>设有</a:t>
            </a:r>
            <a:r>
              <a:rPr lang="en-US" altLang="zh-CN">
                <a:latin typeface="Times New Roman" panose="02020603050405020304" pitchFamily="18" charset="0"/>
              </a:rPr>
              <a:t>G</a:t>
            </a:r>
            <a:r>
              <a:rPr lang="zh-CN" altLang="en-US">
                <a:latin typeface="Times New Roman" panose="02020603050405020304" pitchFamily="18" charset="0"/>
              </a:rPr>
              <a:t>：</a:t>
            </a:r>
            <a:r>
              <a:rPr lang="en-US" altLang="zh-CN">
                <a:latin typeface="Times New Roman" panose="02020603050405020304" pitchFamily="18" charset="0"/>
              </a:rPr>
              <a:t>S→xAy, A→**|*</a:t>
            </a:r>
            <a:r>
              <a:rPr lang="zh-CN" altLang="en-US">
                <a:latin typeface="Times New Roman" panose="02020603050405020304" pitchFamily="18" charset="0"/>
              </a:rPr>
              <a:t>，输入串：</a:t>
            </a:r>
            <a:r>
              <a:rPr lang="en-US" altLang="zh-CN">
                <a:latin typeface="Times New Roman" panose="02020603050405020304" pitchFamily="18" charset="0"/>
              </a:rPr>
              <a:t>x**y</a:t>
            </a:r>
          </a:p>
        </p:txBody>
      </p:sp>
      <p:sp>
        <p:nvSpPr>
          <p:cNvPr id="1108996" name="Text Box 4">
            <a:extLst>
              <a:ext uri="{FF2B5EF4-FFF2-40B4-BE49-F238E27FC236}">
                <a16:creationId xmlns:a16="http://schemas.microsoft.com/office/drawing/2014/main" id="{9A2096A6-A660-4B23-9B81-AD0062A96252}"/>
              </a:ext>
            </a:extLst>
          </p:cNvPr>
          <p:cNvSpPr txBox="1">
            <a:spLocks noChangeArrowheads="1"/>
          </p:cNvSpPr>
          <p:nvPr/>
        </p:nvSpPr>
        <p:spPr bwMode="auto">
          <a:xfrm>
            <a:off x="1219200" y="4584700"/>
            <a:ext cx="2971800" cy="6286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000000"/>
                  </a:outerShdw>
                </a:effectLst>
                <a:latin typeface="宋体" pitchFamily="2" charset="-122"/>
              </a:rPr>
              <a:t>S</a:t>
            </a:r>
            <a:r>
              <a:rPr kumimoji="1" lang="en-US" altLang="zh-CN" sz="3200" b="1">
                <a:solidFill>
                  <a:srgbClr val="0000FF"/>
                </a:solidFill>
                <a:effectLst>
                  <a:outerShdw blurRad="38100" dist="38100" dir="2700000" algn="tl">
                    <a:srgbClr val="000000"/>
                  </a:outerShdw>
                </a:effectLst>
                <a:latin typeface="Times New Roman" pitchFamily="18" charset="0"/>
                <a:sym typeface="Symbol" pitchFamily="18" charset="2"/>
              </a:rPr>
              <a:t>x</a:t>
            </a:r>
            <a:r>
              <a:rPr kumimoji="1" lang="en-US" altLang="zh-CN" sz="3200" b="1">
                <a:solidFill>
                  <a:srgbClr val="FF0000"/>
                </a:solidFill>
                <a:effectLst>
                  <a:outerShdw blurRad="38100" dist="38100" dir="2700000" algn="tl">
                    <a:srgbClr val="000000"/>
                  </a:outerShdw>
                </a:effectLst>
                <a:latin typeface="Times New Roman" pitchFamily="18" charset="0"/>
                <a:sym typeface="Symbol" pitchFamily="18" charset="2"/>
              </a:rPr>
              <a:t>A</a:t>
            </a:r>
            <a:r>
              <a:rPr kumimoji="1" lang="en-US" altLang="zh-CN" sz="3200" b="1">
                <a:solidFill>
                  <a:srgbClr val="0000FF"/>
                </a:solidFill>
                <a:effectLst>
                  <a:outerShdw blurRad="38100" dist="38100" dir="2700000" algn="tl">
                    <a:srgbClr val="000000"/>
                  </a:outerShdw>
                </a:effectLst>
                <a:latin typeface="Times New Roman" pitchFamily="18" charset="0"/>
                <a:sym typeface="Symbol" pitchFamily="18" charset="2"/>
              </a:rPr>
              <a:t>y</a:t>
            </a:r>
          </a:p>
        </p:txBody>
      </p:sp>
      <p:sp>
        <p:nvSpPr>
          <p:cNvPr id="1108997" name="Text Box 5">
            <a:extLst>
              <a:ext uri="{FF2B5EF4-FFF2-40B4-BE49-F238E27FC236}">
                <a16:creationId xmlns:a16="http://schemas.microsoft.com/office/drawing/2014/main" id="{B00D4D3E-A3A1-4246-8415-24942F0C8284}"/>
              </a:ext>
            </a:extLst>
          </p:cNvPr>
          <p:cNvSpPr txBox="1">
            <a:spLocks noChangeArrowheads="1"/>
          </p:cNvSpPr>
          <p:nvPr/>
        </p:nvSpPr>
        <p:spPr bwMode="auto">
          <a:xfrm>
            <a:off x="1219200" y="5041900"/>
            <a:ext cx="2971800" cy="62865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000000"/>
                  </a:outerShdw>
                </a:effectLst>
                <a:latin typeface="宋体" pitchFamily="2" charset="-122"/>
              </a:rPr>
              <a:t> </a:t>
            </a:r>
            <a:r>
              <a:rPr kumimoji="1" lang="en-US" altLang="zh-CN" sz="3200" b="1">
                <a:solidFill>
                  <a:srgbClr val="0000FF"/>
                </a:solidFill>
                <a:effectLst>
                  <a:outerShdw blurRad="38100" dist="38100" dir="2700000" algn="tl">
                    <a:srgbClr val="000000"/>
                  </a:outerShdw>
                </a:effectLst>
                <a:latin typeface="Times New Roman" pitchFamily="18" charset="0"/>
                <a:sym typeface="Symbol" pitchFamily="18" charset="2"/>
              </a:rPr>
              <a:t>x</a:t>
            </a:r>
            <a:r>
              <a:rPr kumimoji="1" lang="en-US" altLang="zh-CN" sz="3200" b="1">
                <a:solidFill>
                  <a:srgbClr val="FF0000"/>
                </a:solidFill>
                <a:effectLst>
                  <a:outerShdw blurRad="38100" dist="38100" dir="2700000" algn="tl">
                    <a:srgbClr val="000000"/>
                  </a:outerShdw>
                </a:effectLst>
                <a:latin typeface="Times New Roman" pitchFamily="18" charset="0"/>
                <a:sym typeface="Symbol" pitchFamily="18" charset="2"/>
              </a:rPr>
              <a:t>**</a:t>
            </a:r>
            <a:r>
              <a:rPr kumimoji="1" lang="en-US" altLang="zh-CN" sz="3200" b="1">
                <a:solidFill>
                  <a:srgbClr val="0000FF"/>
                </a:solidFill>
                <a:effectLst>
                  <a:outerShdw blurRad="38100" dist="38100" dir="2700000" algn="tl">
                    <a:srgbClr val="000000"/>
                  </a:outerShdw>
                </a:effectLst>
                <a:latin typeface="Times New Roman" pitchFamily="18" charset="0"/>
                <a:sym typeface="Symbol" pitchFamily="18" charset="2"/>
              </a:rPr>
              <a:t>y</a:t>
            </a:r>
          </a:p>
        </p:txBody>
      </p:sp>
      <p:sp>
        <p:nvSpPr>
          <p:cNvPr id="1108998" name="Text Box 6">
            <a:extLst>
              <a:ext uri="{FF2B5EF4-FFF2-40B4-BE49-F238E27FC236}">
                <a16:creationId xmlns:a16="http://schemas.microsoft.com/office/drawing/2014/main" id="{4C6B9991-2BED-4E84-823F-CBF216C00680}"/>
              </a:ext>
            </a:extLst>
          </p:cNvPr>
          <p:cNvSpPr txBox="1">
            <a:spLocks noChangeArrowheads="1"/>
          </p:cNvSpPr>
          <p:nvPr/>
        </p:nvSpPr>
        <p:spPr bwMode="auto">
          <a:xfrm>
            <a:off x="6324600" y="4508500"/>
            <a:ext cx="609600" cy="56197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S</a:t>
            </a:r>
          </a:p>
        </p:txBody>
      </p:sp>
      <p:grpSp>
        <p:nvGrpSpPr>
          <p:cNvPr id="2" name="Group 7">
            <a:extLst>
              <a:ext uri="{FF2B5EF4-FFF2-40B4-BE49-F238E27FC236}">
                <a16:creationId xmlns:a16="http://schemas.microsoft.com/office/drawing/2014/main" id="{6B5E7C44-43D4-4153-B4F6-FA591C727EC1}"/>
              </a:ext>
            </a:extLst>
          </p:cNvPr>
          <p:cNvGrpSpPr>
            <a:grpSpLocks/>
          </p:cNvGrpSpPr>
          <p:nvPr/>
        </p:nvGrpSpPr>
        <p:grpSpPr bwMode="auto">
          <a:xfrm>
            <a:off x="5334000" y="4965700"/>
            <a:ext cx="2590800" cy="790575"/>
            <a:chOff x="2880" y="3120"/>
            <a:chExt cx="1632" cy="498"/>
          </a:xfrm>
        </p:grpSpPr>
        <p:sp>
          <p:nvSpPr>
            <p:cNvPr id="17427" name="Line 8">
              <a:extLst>
                <a:ext uri="{FF2B5EF4-FFF2-40B4-BE49-F238E27FC236}">
                  <a16:creationId xmlns:a16="http://schemas.microsoft.com/office/drawing/2014/main" id="{49D72646-8222-4110-B7D9-3628D9429A40}"/>
                </a:ext>
              </a:extLst>
            </p:cNvPr>
            <p:cNvSpPr>
              <a:spLocks noChangeShapeType="1"/>
            </p:cNvSpPr>
            <p:nvPr/>
          </p:nvSpPr>
          <p:spPr bwMode="auto">
            <a:xfrm flipH="1">
              <a:off x="3072" y="3120"/>
              <a:ext cx="48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1" name="Text Box 9">
              <a:extLst>
                <a:ext uri="{FF2B5EF4-FFF2-40B4-BE49-F238E27FC236}">
                  <a16:creationId xmlns:a16="http://schemas.microsoft.com/office/drawing/2014/main" id="{79E65990-0CB7-4AEB-A422-3E978F50B80B}"/>
                </a:ext>
              </a:extLst>
            </p:cNvPr>
            <p:cNvSpPr txBox="1">
              <a:spLocks noChangeArrowheads="1"/>
            </p:cNvSpPr>
            <p:nvPr/>
          </p:nvSpPr>
          <p:spPr bwMode="auto">
            <a:xfrm>
              <a:off x="2880" y="3168"/>
              <a:ext cx="336"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x</a:t>
              </a:r>
            </a:p>
          </p:txBody>
        </p:sp>
        <p:sp>
          <p:nvSpPr>
            <p:cNvPr id="17429" name="Line 10">
              <a:extLst>
                <a:ext uri="{FF2B5EF4-FFF2-40B4-BE49-F238E27FC236}">
                  <a16:creationId xmlns:a16="http://schemas.microsoft.com/office/drawing/2014/main" id="{EAB37420-D3A9-4922-B69E-E128A91B040E}"/>
                </a:ext>
              </a:extLst>
            </p:cNvPr>
            <p:cNvSpPr>
              <a:spLocks noChangeShapeType="1"/>
            </p:cNvSpPr>
            <p:nvPr/>
          </p:nvSpPr>
          <p:spPr bwMode="auto">
            <a:xfrm flipH="1">
              <a:off x="3648"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3" name="Text Box 11">
              <a:extLst>
                <a:ext uri="{FF2B5EF4-FFF2-40B4-BE49-F238E27FC236}">
                  <a16:creationId xmlns:a16="http://schemas.microsoft.com/office/drawing/2014/main" id="{B39E1D0F-A643-4ECD-ABF0-CE90AF443D05}"/>
                </a:ext>
              </a:extLst>
            </p:cNvPr>
            <p:cNvSpPr txBox="1">
              <a:spLocks noChangeArrowheads="1"/>
            </p:cNvSpPr>
            <p:nvPr/>
          </p:nvSpPr>
          <p:spPr bwMode="auto">
            <a:xfrm>
              <a:off x="3552" y="3264"/>
              <a:ext cx="336"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A</a:t>
              </a:r>
            </a:p>
          </p:txBody>
        </p:sp>
        <p:sp>
          <p:nvSpPr>
            <p:cNvPr id="17431" name="Line 12">
              <a:extLst>
                <a:ext uri="{FF2B5EF4-FFF2-40B4-BE49-F238E27FC236}">
                  <a16:creationId xmlns:a16="http://schemas.microsoft.com/office/drawing/2014/main" id="{9BE2529F-A588-42A1-937B-D21138B18FF2}"/>
                </a:ext>
              </a:extLst>
            </p:cNvPr>
            <p:cNvSpPr>
              <a:spLocks noChangeShapeType="1"/>
            </p:cNvSpPr>
            <p:nvPr/>
          </p:nvSpPr>
          <p:spPr bwMode="auto">
            <a:xfrm>
              <a:off x="3696" y="3120"/>
              <a:ext cx="528"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5" name="Text Box 13">
              <a:extLst>
                <a:ext uri="{FF2B5EF4-FFF2-40B4-BE49-F238E27FC236}">
                  <a16:creationId xmlns:a16="http://schemas.microsoft.com/office/drawing/2014/main" id="{E9BAD2B2-A4E9-4E03-8BE4-6E90EF07D385}"/>
                </a:ext>
              </a:extLst>
            </p:cNvPr>
            <p:cNvSpPr txBox="1">
              <a:spLocks noChangeArrowheads="1"/>
            </p:cNvSpPr>
            <p:nvPr/>
          </p:nvSpPr>
          <p:spPr bwMode="auto">
            <a:xfrm>
              <a:off x="4176" y="3120"/>
              <a:ext cx="336"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y</a:t>
              </a:r>
            </a:p>
          </p:txBody>
        </p:sp>
      </p:grpSp>
      <p:grpSp>
        <p:nvGrpSpPr>
          <p:cNvPr id="3" name="Group 14">
            <a:extLst>
              <a:ext uri="{FF2B5EF4-FFF2-40B4-BE49-F238E27FC236}">
                <a16:creationId xmlns:a16="http://schemas.microsoft.com/office/drawing/2014/main" id="{DABEEDFC-1A42-4D03-8920-5DB7E3624254}"/>
              </a:ext>
            </a:extLst>
          </p:cNvPr>
          <p:cNvGrpSpPr>
            <a:grpSpLocks/>
          </p:cNvGrpSpPr>
          <p:nvPr/>
        </p:nvGrpSpPr>
        <p:grpSpPr bwMode="auto">
          <a:xfrm>
            <a:off x="5791200" y="5499100"/>
            <a:ext cx="1752600" cy="762000"/>
            <a:chOff x="3168" y="3456"/>
            <a:chExt cx="1104" cy="480"/>
          </a:xfrm>
        </p:grpSpPr>
        <p:grpSp>
          <p:nvGrpSpPr>
            <p:cNvPr id="17421" name="Group 15">
              <a:extLst>
                <a:ext uri="{FF2B5EF4-FFF2-40B4-BE49-F238E27FC236}">
                  <a16:creationId xmlns:a16="http://schemas.microsoft.com/office/drawing/2014/main" id="{C4587F03-A202-4057-9289-92CB2CB882E9}"/>
                </a:ext>
              </a:extLst>
            </p:cNvPr>
            <p:cNvGrpSpPr>
              <a:grpSpLocks/>
            </p:cNvGrpSpPr>
            <p:nvPr/>
          </p:nvGrpSpPr>
          <p:grpSpPr bwMode="auto">
            <a:xfrm rot="-3104475">
              <a:off x="3807" y="3375"/>
              <a:ext cx="384" cy="546"/>
              <a:chOff x="3504" y="3552"/>
              <a:chExt cx="384" cy="546"/>
            </a:xfrm>
          </p:grpSpPr>
          <p:sp>
            <p:nvSpPr>
              <p:cNvPr id="17425" name="Line 16">
                <a:extLst>
                  <a:ext uri="{FF2B5EF4-FFF2-40B4-BE49-F238E27FC236}">
                    <a16:creationId xmlns:a16="http://schemas.microsoft.com/office/drawing/2014/main" id="{89A3C798-4D61-49B1-9278-78A2D2DDEB7A}"/>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9" name="Text Box 17">
                <a:extLst>
                  <a:ext uri="{FF2B5EF4-FFF2-40B4-BE49-F238E27FC236}">
                    <a16:creationId xmlns:a16="http://schemas.microsoft.com/office/drawing/2014/main" id="{6915CFB6-99CB-4FF8-887D-580C2FF727AF}"/>
                  </a:ext>
                </a:extLst>
              </p:cNvPr>
              <p:cNvSpPr txBox="1">
                <a:spLocks noChangeArrowheads="1"/>
              </p:cNvSpPr>
              <p:nvPr/>
            </p:nvSpPr>
            <p:spPr bwMode="auto">
              <a:xfrm>
                <a:off x="3504" y="3741"/>
                <a:ext cx="384"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latin typeface="宋体" pitchFamily="2" charset="-122"/>
                  </a:rPr>
                  <a:t>*</a:t>
                </a:r>
              </a:p>
            </p:txBody>
          </p:sp>
        </p:grpSp>
        <p:grpSp>
          <p:nvGrpSpPr>
            <p:cNvPr id="17422" name="Group 18">
              <a:extLst>
                <a:ext uri="{FF2B5EF4-FFF2-40B4-BE49-F238E27FC236}">
                  <a16:creationId xmlns:a16="http://schemas.microsoft.com/office/drawing/2014/main" id="{63DD0F95-E937-4D19-A07A-A47257B44788}"/>
                </a:ext>
              </a:extLst>
            </p:cNvPr>
            <p:cNvGrpSpPr>
              <a:grpSpLocks/>
            </p:cNvGrpSpPr>
            <p:nvPr/>
          </p:nvGrpSpPr>
          <p:grpSpPr bwMode="auto">
            <a:xfrm rot="2973774">
              <a:off x="3249" y="3471"/>
              <a:ext cx="384" cy="546"/>
              <a:chOff x="3504" y="3552"/>
              <a:chExt cx="384" cy="546"/>
            </a:xfrm>
          </p:grpSpPr>
          <p:sp>
            <p:nvSpPr>
              <p:cNvPr id="17423" name="Line 19">
                <a:extLst>
                  <a:ext uri="{FF2B5EF4-FFF2-40B4-BE49-F238E27FC236}">
                    <a16:creationId xmlns:a16="http://schemas.microsoft.com/office/drawing/2014/main" id="{AFAD00D6-486E-4E6D-B903-2FC7266F40E8}"/>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12" name="Text Box 20">
                <a:extLst>
                  <a:ext uri="{FF2B5EF4-FFF2-40B4-BE49-F238E27FC236}">
                    <a16:creationId xmlns:a16="http://schemas.microsoft.com/office/drawing/2014/main" id="{2A004158-CA53-4095-9DE7-C18B70391E2B}"/>
                  </a:ext>
                </a:extLst>
              </p:cNvPr>
              <p:cNvSpPr txBox="1">
                <a:spLocks noChangeArrowheads="1"/>
              </p:cNvSpPr>
              <p:nvPr/>
            </p:nvSpPr>
            <p:spPr bwMode="auto">
              <a:xfrm>
                <a:off x="3503" y="3745"/>
                <a:ext cx="384"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latin typeface="宋体" pitchFamily="2" charset="-122"/>
                  </a:rPr>
                  <a:t>*</a:t>
                </a:r>
              </a:p>
            </p:txBody>
          </p:sp>
        </p:grpSp>
      </p:grpSp>
      <p:sp>
        <p:nvSpPr>
          <p:cNvPr id="4" name="矩形 3">
            <a:extLst>
              <a:ext uri="{FF2B5EF4-FFF2-40B4-BE49-F238E27FC236}">
                <a16:creationId xmlns:a16="http://schemas.microsoft.com/office/drawing/2014/main" id="{4F67FC40-B1E9-4507-BE32-DA88FC3DC4CA}"/>
              </a:ext>
            </a:extLst>
          </p:cNvPr>
          <p:cNvSpPr>
            <a:spLocks noChangeArrowheads="1"/>
          </p:cNvSpPr>
          <p:nvPr/>
        </p:nvSpPr>
        <p:spPr bwMode="auto">
          <a:xfrm>
            <a:off x="2325688" y="2674938"/>
            <a:ext cx="1439862" cy="431800"/>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5" name="圆角矩形标注 4">
            <a:extLst>
              <a:ext uri="{FF2B5EF4-FFF2-40B4-BE49-F238E27FC236}">
                <a16:creationId xmlns:a16="http://schemas.microsoft.com/office/drawing/2014/main" id="{470E3AE9-1B4F-42DB-A33F-9C42E9AE8D83}"/>
              </a:ext>
            </a:extLst>
          </p:cNvPr>
          <p:cNvSpPr>
            <a:spLocks noChangeArrowheads="1"/>
          </p:cNvSpPr>
          <p:nvPr/>
        </p:nvSpPr>
        <p:spPr bwMode="auto">
          <a:xfrm>
            <a:off x="4191000" y="1916113"/>
            <a:ext cx="3200400" cy="1584325"/>
          </a:xfrm>
          <a:prstGeom prst="wedgeRoundRectCallout">
            <a:avLst>
              <a:gd name="adj1" fmla="val -56236"/>
              <a:gd name="adj2" fmla="val 670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语法分析器是自左向右地扫描输入单词序列的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slide(fromBottom)">
                                      <p:cBhvr>
                                        <p:cTn id="7" dur="500"/>
                                        <p:tgtEl>
                                          <p:spTgt spid="110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08995">
                                            <p:txEl>
                                              <p:pRg st="1" end="1"/>
                                            </p:txEl>
                                          </p:spTgt>
                                        </p:tgtEl>
                                        <p:attrNameLst>
                                          <p:attrName>style.visibility</p:attrName>
                                        </p:attrNameLst>
                                      </p:cBhvr>
                                      <p:to>
                                        <p:strVal val="visible"/>
                                      </p:to>
                                    </p:set>
                                    <p:animEffect transition="in" filter="slide(fromBottom)">
                                      <p:cBhvr>
                                        <p:cTn id="12" dur="500"/>
                                        <p:tgtEl>
                                          <p:spTgt spid="1108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xit" presetSubtype="21" fill="hold" grpId="1" nodeType="clickEffect">
                                  <p:stCondLst>
                                    <p:cond delay="0"/>
                                  </p:stCondLst>
                                  <p:childTnLst>
                                    <p:animEffect transition="out" filter="barn(inVertical)">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6" presetClass="exit" presetSubtype="21" fill="hold" grpId="1" nodeType="withEffect">
                                  <p:stCondLst>
                                    <p:cond delay="0"/>
                                  </p:stCondLst>
                                  <p:childTnLst>
                                    <p:animEffect transition="out" filter="barn(inVertic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108995">
                                            <p:txEl>
                                              <p:pRg st="2" end="2"/>
                                            </p:txEl>
                                          </p:spTgt>
                                        </p:tgtEl>
                                        <p:attrNameLst>
                                          <p:attrName>style.visibility</p:attrName>
                                        </p:attrNameLst>
                                      </p:cBhvr>
                                      <p:to>
                                        <p:strVal val="visible"/>
                                      </p:to>
                                    </p:set>
                                    <p:animEffect transition="in" filter="slide(fromBottom)">
                                      <p:cBhvr>
                                        <p:cTn id="33" dur="500"/>
                                        <p:tgtEl>
                                          <p:spTgt spid="110899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1108995">
                                            <p:txEl>
                                              <p:pRg st="3" end="3"/>
                                            </p:txEl>
                                          </p:spTgt>
                                        </p:tgtEl>
                                        <p:attrNameLst>
                                          <p:attrName>style.visibility</p:attrName>
                                        </p:attrNameLst>
                                      </p:cBhvr>
                                      <p:to>
                                        <p:strVal val="visible"/>
                                      </p:to>
                                    </p:set>
                                    <p:animEffect transition="in" filter="slide(fromBottom)">
                                      <p:cBhvr>
                                        <p:cTn id="38" dur="500"/>
                                        <p:tgtEl>
                                          <p:spTgt spid="1108995">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08996"/>
                                        </p:tgtEl>
                                        <p:attrNameLst>
                                          <p:attrName>style.visibility</p:attrName>
                                        </p:attrNameLst>
                                      </p:cBhvr>
                                      <p:to>
                                        <p:strVal val="visible"/>
                                      </p:to>
                                    </p:set>
                                    <p:anim calcmode="lin" valueType="num">
                                      <p:cBhvr additive="base">
                                        <p:cTn id="43" dur="500" fill="hold"/>
                                        <p:tgtEl>
                                          <p:spTgt spid="1108996"/>
                                        </p:tgtEl>
                                        <p:attrNameLst>
                                          <p:attrName>ppt_x</p:attrName>
                                        </p:attrNameLst>
                                      </p:cBhvr>
                                      <p:tavLst>
                                        <p:tav tm="0">
                                          <p:val>
                                            <p:strVal val="0-#ppt_w/2"/>
                                          </p:val>
                                        </p:tav>
                                        <p:tav tm="100000">
                                          <p:val>
                                            <p:strVal val="#ppt_x"/>
                                          </p:val>
                                        </p:tav>
                                      </p:tavLst>
                                    </p:anim>
                                    <p:anim calcmode="lin" valueType="num">
                                      <p:cBhvr additive="base">
                                        <p:cTn id="44" dur="500" fill="hold"/>
                                        <p:tgtEl>
                                          <p:spTgt spid="1108996"/>
                                        </p:tgtEl>
                                        <p:attrNameLst>
                                          <p:attrName>ppt_y</p:attrName>
                                        </p:attrNameLst>
                                      </p:cBhvr>
                                      <p:tavLst>
                                        <p:tav tm="0">
                                          <p:val>
                                            <p:strVal val="#ppt_y"/>
                                          </p:val>
                                        </p:tav>
                                        <p:tav tm="100000">
                                          <p:val>
                                            <p:strVal val="#ppt_y"/>
                                          </p:val>
                                        </p:tav>
                                      </p:tavLst>
                                    </p:anim>
                                  </p:childTnLst>
                                </p:cTn>
                              </p:par>
                              <p:par>
                                <p:cTn id="45" presetID="1" presetClass="entr" presetSubtype="0" fill="hold" grpId="0" nodeType="withEffect">
                                  <p:stCondLst>
                                    <p:cond delay="0"/>
                                  </p:stCondLst>
                                  <p:childTnLst>
                                    <p:set>
                                      <p:cBhvr>
                                        <p:cTn id="46" dur="1" fill="hold">
                                          <p:stCondLst>
                                            <p:cond delay="499"/>
                                          </p:stCondLst>
                                        </p:cTn>
                                        <p:tgtEl>
                                          <p:spTgt spid="11089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10899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par>
                                <p:cTn id="51" presetID="2" presetClass="entr" presetSubtype="8"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0-#ppt_w/2"/>
                                          </p:val>
                                        </p:tav>
                                        <p:tav tm="100000">
                                          <p:val>
                                            <p:strVal val="#ppt_x"/>
                                          </p:val>
                                        </p:tav>
                                      </p:tavLst>
                                    </p:anim>
                                    <p:anim calcmode="lin" valueType="num">
                                      <p:cBhvr additive="base">
                                        <p:cTn id="5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build="p" autoUpdateAnimBg="0"/>
      <p:bldP spid="1108996" grpId="0" autoUpdateAnimBg="0"/>
      <p:bldP spid="1108997" grpId="0" autoUpdateAnimBg="0"/>
      <p:bldP spid="1108998" grpId="0" autoUpdateAnimBg="0"/>
      <p:bldP spid="4" grpId="0" animBg="1"/>
      <p:bldP spid="4" grpId="1" animBg="1"/>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83BE5E-413B-4EA6-8F2B-851578B2F049}"/>
              </a:ext>
            </a:extLst>
          </p:cNvPr>
          <p:cNvSpPr>
            <a:spLocks noGrp="1"/>
          </p:cNvSpPr>
          <p:nvPr>
            <p:ph type="dt" sz="quarter" idx="10"/>
          </p:nvPr>
        </p:nvSpPr>
        <p:spPr>
          <a:xfrm>
            <a:off x="457200" y="6245225"/>
            <a:ext cx="2133600" cy="476250"/>
          </a:xfrm>
          <a:ln>
            <a:miter lim="800000"/>
            <a:headEnd/>
            <a:tailEnd/>
          </a:ln>
        </p:spPr>
        <p:txBody>
          <a:bodyPr anchor="t"/>
          <a:lstStyle/>
          <a:p>
            <a:pPr>
              <a:defRPr/>
            </a:pPr>
            <a:fld id="{7CE6EB34-63F7-46AA-A3F4-40A9A502CEEE}" type="datetime1">
              <a:rPr lang="zh-CN" altLang="en-US">
                <a:latin typeface="+mn-lt"/>
              </a:rPr>
              <a:pPr>
                <a:defRPr/>
              </a:pPr>
              <a:t>2020/12/14</a:t>
            </a:fld>
            <a:endParaRPr lang="en-US" altLang="zh-CN">
              <a:latin typeface="+mn-lt"/>
            </a:endParaRPr>
          </a:p>
        </p:txBody>
      </p:sp>
      <p:sp>
        <p:nvSpPr>
          <p:cNvPr id="18435" name="灯片编号占位符 5">
            <a:extLst>
              <a:ext uri="{FF2B5EF4-FFF2-40B4-BE49-F238E27FC236}">
                <a16:creationId xmlns:a16="http://schemas.microsoft.com/office/drawing/2014/main" id="{49739B7C-0A57-4271-9169-792EF23D3E3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BE9EF42-024D-4ACA-AED1-F8525F919E81}"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18436" name="Rectangle 2">
            <a:extLst>
              <a:ext uri="{FF2B5EF4-FFF2-40B4-BE49-F238E27FC236}">
                <a16:creationId xmlns:a16="http://schemas.microsoft.com/office/drawing/2014/main" id="{7C9A4E57-9210-41EC-850F-04B2F2E20389}"/>
              </a:ext>
            </a:extLst>
          </p:cNvPr>
          <p:cNvSpPr>
            <a:spLocks noGrp="1" noChangeArrowheads="1"/>
          </p:cNvSpPr>
          <p:nvPr>
            <p:ph type="title" idx="4294967295"/>
          </p:nvPr>
        </p:nvSpPr>
        <p:spPr>
          <a:xfrm>
            <a:off x="1057275" y="333375"/>
            <a:ext cx="7691438"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0485" name="Rectangle 3">
            <a:extLst>
              <a:ext uri="{FF2B5EF4-FFF2-40B4-BE49-F238E27FC236}">
                <a16:creationId xmlns:a16="http://schemas.microsoft.com/office/drawing/2014/main" id="{4D9E53BF-6F1C-4CC8-A9FD-C5C6B0EA71B8}"/>
              </a:ext>
            </a:extLst>
          </p:cNvPr>
          <p:cNvSpPr>
            <a:spLocks noGrp="1" noChangeArrowheads="1"/>
          </p:cNvSpPr>
          <p:nvPr>
            <p:ph type="body" idx="4294967295"/>
          </p:nvPr>
        </p:nvSpPr>
        <p:spPr>
          <a:xfrm>
            <a:off x="250825" y="1628775"/>
            <a:ext cx="8664575" cy="4392613"/>
          </a:xfrm>
          <a:noFill/>
        </p:spPr>
        <p:txBody>
          <a:bodyPr lIns="92075" tIns="46038" rIns="92075" bIns="46038"/>
          <a:lstStyle/>
          <a:p>
            <a:pPr eaLnBrk="1" hangingPunct="1"/>
            <a:r>
              <a:rPr lang="zh-CN" altLang="en-US" sz="3600">
                <a:latin typeface="Times New Roman" panose="02020603050405020304" pitchFamily="18" charset="0"/>
              </a:rPr>
              <a:t>自顶向下分析实际上是一种</a:t>
            </a:r>
            <a:r>
              <a:rPr lang="zh-CN" altLang="en-US" sz="3600">
                <a:solidFill>
                  <a:srgbClr val="FF0000"/>
                </a:solidFill>
                <a:latin typeface="Times New Roman" panose="02020603050405020304" pitchFamily="18" charset="0"/>
              </a:rPr>
              <a:t>试探性</a:t>
            </a:r>
            <a:r>
              <a:rPr lang="zh-CN" altLang="en-US" sz="3600">
                <a:latin typeface="Times New Roman" panose="02020603050405020304" pitchFamily="18" charset="0"/>
              </a:rPr>
              <a:t>的过程，可能导致分析效率极低甚至失败</a:t>
            </a:r>
          </a:p>
          <a:p>
            <a:pPr eaLnBrk="1" hangingPunct="1"/>
            <a:r>
              <a:rPr lang="zh-CN" altLang="en-US" sz="3600">
                <a:latin typeface="Times New Roman" panose="02020603050405020304" pitchFamily="18" charset="0"/>
              </a:rPr>
              <a:t>下面依次看自顶向下分析面临的三种问题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blinds(horizontal)">
                                      <p:cBhvr>
                                        <p:cTn id="7" dur="500"/>
                                        <p:tgtEl>
                                          <p:spTgt spid="204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12" dur="500"/>
                                        <p:tgtEl>
                                          <p:spTgt spid="204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2FB65F-FA53-4AB1-BBE0-83AEE5E29992}"/>
              </a:ext>
            </a:extLst>
          </p:cNvPr>
          <p:cNvSpPr>
            <a:spLocks noGrp="1"/>
          </p:cNvSpPr>
          <p:nvPr>
            <p:ph type="dt" sz="quarter" idx="10"/>
          </p:nvPr>
        </p:nvSpPr>
        <p:spPr>
          <a:xfrm>
            <a:off x="457200" y="6245225"/>
            <a:ext cx="2133600" cy="476250"/>
          </a:xfrm>
          <a:ln>
            <a:miter lim="800000"/>
            <a:headEnd/>
            <a:tailEnd/>
          </a:ln>
        </p:spPr>
        <p:txBody>
          <a:bodyPr anchor="t"/>
          <a:lstStyle/>
          <a:p>
            <a:pPr>
              <a:defRPr/>
            </a:pPr>
            <a:fld id="{7CE6EB34-63F7-46AA-A3F4-40A9A502CEEE}" type="datetime1">
              <a:rPr lang="zh-CN" altLang="en-US">
                <a:latin typeface="+mn-lt"/>
              </a:rPr>
              <a:pPr>
                <a:defRPr/>
              </a:pPr>
              <a:t>2020/12/14</a:t>
            </a:fld>
            <a:endParaRPr lang="en-US" altLang="zh-CN">
              <a:latin typeface="+mn-lt"/>
            </a:endParaRPr>
          </a:p>
        </p:txBody>
      </p:sp>
      <p:sp>
        <p:nvSpPr>
          <p:cNvPr id="19459" name="灯片编号占位符 5">
            <a:extLst>
              <a:ext uri="{FF2B5EF4-FFF2-40B4-BE49-F238E27FC236}">
                <a16:creationId xmlns:a16="http://schemas.microsoft.com/office/drawing/2014/main" id="{6716A560-D86A-43C5-89EB-5BDA962F139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58C9BF7-BC86-4716-AEF4-ABB49160E6ED}" type="slidenum">
              <a:rPr lang="en-US" altLang="zh-CN" sz="1400" b="0">
                <a:ea typeface="宋体" panose="02010600030101010101" pitchFamily="2" charset="-122"/>
              </a:rPr>
              <a:pPr>
                <a:spcBef>
                  <a:spcPct val="0"/>
                </a:spcBef>
                <a:buClrTx/>
                <a:buSzTx/>
                <a:buFontTx/>
                <a:buNone/>
              </a:pPr>
              <a:t>15</a:t>
            </a:fld>
            <a:endParaRPr lang="en-US" altLang="zh-CN" sz="1400" b="0">
              <a:ea typeface="宋体" panose="02010600030101010101" pitchFamily="2" charset="-122"/>
            </a:endParaRPr>
          </a:p>
        </p:txBody>
      </p:sp>
      <p:sp>
        <p:nvSpPr>
          <p:cNvPr id="19460" name="Rectangle 2">
            <a:extLst>
              <a:ext uri="{FF2B5EF4-FFF2-40B4-BE49-F238E27FC236}">
                <a16:creationId xmlns:a16="http://schemas.microsoft.com/office/drawing/2014/main" id="{BE125D68-46A0-49B0-BE8F-F653E2F1A239}"/>
              </a:ext>
            </a:extLst>
          </p:cNvPr>
          <p:cNvSpPr>
            <a:spLocks noGrp="1" noChangeArrowheads="1"/>
          </p:cNvSpPr>
          <p:nvPr>
            <p:ph type="title" idx="4294967295"/>
          </p:nvPr>
        </p:nvSpPr>
        <p:spPr>
          <a:xfrm>
            <a:off x="1057275" y="333375"/>
            <a:ext cx="7691438"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0B17548D-71F4-49E0-99E8-1FA47D2629C9}"/>
              </a:ext>
            </a:extLst>
          </p:cNvPr>
          <p:cNvSpPr>
            <a:spLocks noGrp="1" noChangeArrowheads="1"/>
          </p:cNvSpPr>
          <p:nvPr>
            <p:ph type="body" idx="4294967295"/>
          </p:nvPr>
        </p:nvSpPr>
        <p:spPr>
          <a:xfrm>
            <a:off x="250825" y="1628775"/>
            <a:ext cx="8664575" cy="4392613"/>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二义性问题</a:t>
            </a:r>
          </a:p>
          <a:p>
            <a:pPr marL="449263" lvl="1" indent="-466725" eaLnBrk="1" hangingPunct="1">
              <a:lnSpc>
                <a:spcPct val="150000"/>
              </a:lnSpc>
              <a:buClr>
                <a:schemeClr val="tx1"/>
              </a:buClr>
            </a:pPr>
            <a:r>
              <a:rPr lang="zh-CN" altLang="en-US" sz="2400">
                <a:latin typeface="Times New Roman" panose="02020603050405020304" pitchFamily="18" charset="0"/>
              </a:rPr>
              <a:t>对于文法</a:t>
            </a:r>
            <a:r>
              <a:rPr lang="en-US" altLang="zh-CN" sz="2400" i="1">
                <a:latin typeface="Times New Roman" panose="02020603050405020304" pitchFamily="18" charset="0"/>
              </a:rPr>
              <a:t>G</a:t>
            </a:r>
            <a:r>
              <a:rPr lang="zh-CN" altLang="en-US" sz="2400">
                <a:latin typeface="Times New Roman" panose="02020603050405020304" pitchFamily="18" charset="0"/>
              </a:rPr>
              <a:t>，如果</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中存在一个具有两棵或两棵以上分析树的句子，则称</a:t>
            </a:r>
            <a:r>
              <a:rPr lang="en-US" altLang="zh-CN" sz="2400" i="1">
                <a:latin typeface="Times New Roman" panose="02020603050405020304" pitchFamily="18" charset="0"/>
              </a:rPr>
              <a:t>G</a:t>
            </a:r>
            <a:r>
              <a:rPr lang="zh-CN" altLang="en-US" sz="2400">
                <a:latin typeface="Times New Roman" panose="02020603050405020304" pitchFamily="18" charset="0"/>
              </a:rPr>
              <a:t>是二义性的。</a:t>
            </a:r>
            <a:endParaRPr lang="en-US" altLang="zh-CN" sz="2400">
              <a:latin typeface="Times New Roman" panose="02020603050405020304" pitchFamily="18" charset="0"/>
            </a:endParaRPr>
          </a:p>
          <a:p>
            <a:pPr marL="449263" lvl="1" indent="-466725" eaLnBrk="1" hangingPunct="1">
              <a:lnSpc>
                <a:spcPct val="150000"/>
              </a:lnSpc>
              <a:buClr>
                <a:schemeClr val="tx1"/>
              </a:buClr>
            </a:pPr>
            <a:r>
              <a:rPr lang="zh-CN" altLang="en-US" sz="2400">
                <a:latin typeface="Times New Roman" panose="02020603050405020304" pitchFamily="18" charset="0"/>
              </a:rPr>
              <a:t>也可以等价地说：如果</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中存在一个具有两个或两个以上最左推导的句子，则</a:t>
            </a:r>
            <a:r>
              <a:rPr lang="en-US" altLang="zh-CN" sz="2400" i="1">
                <a:latin typeface="Times New Roman" panose="02020603050405020304" pitchFamily="18" charset="0"/>
              </a:rPr>
              <a:t>G</a:t>
            </a:r>
            <a:r>
              <a:rPr lang="zh-CN" altLang="en-US" sz="2400">
                <a:latin typeface="Times New Roman" panose="02020603050405020304" pitchFamily="18" charset="0"/>
              </a:rPr>
              <a:t>是二义性文法。</a:t>
            </a:r>
          </a:p>
          <a:p>
            <a:pPr marL="449263" lvl="1" indent="-466725" eaLnBrk="1" hangingPunct="1">
              <a:lnSpc>
                <a:spcPct val="150000"/>
              </a:lnSpc>
              <a:buClr>
                <a:schemeClr val="tx1"/>
              </a:buClr>
            </a:pPr>
            <a:r>
              <a:rPr lang="zh-CN" altLang="en-US" sz="2400">
                <a:latin typeface="Times New Roman" panose="02020603050405020304" pitchFamily="18" charset="0"/>
              </a:rPr>
              <a:t>如果一个文法</a:t>
            </a:r>
            <a:r>
              <a:rPr lang="en-US" altLang="zh-CN" sz="2400" i="1">
                <a:latin typeface="Times New Roman" panose="02020603050405020304" pitchFamily="18" charset="0"/>
              </a:rPr>
              <a:t>G</a:t>
            </a:r>
            <a:r>
              <a:rPr lang="zh-CN" altLang="en-US" sz="2400">
                <a:latin typeface="Times New Roman" panose="02020603050405020304" pitchFamily="18" charset="0"/>
              </a:rPr>
              <a:t>是二义性的，假设</a:t>
            </a:r>
            <a:r>
              <a:rPr lang="en-US" altLang="zh-CN" sz="2400" i="1">
                <a:latin typeface="Times New Roman" panose="02020603050405020304" pitchFamily="18" charset="0"/>
              </a:rPr>
              <a:t>w</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L</a:t>
            </a:r>
            <a:r>
              <a:rPr lang="en-US" altLang="zh-CN" sz="2400">
                <a:latin typeface="Times New Roman" panose="02020603050405020304" pitchFamily="18" charset="0"/>
              </a:rPr>
              <a:t>(</a:t>
            </a:r>
            <a:r>
              <a:rPr lang="en-US" altLang="zh-CN" sz="2400" i="1">
                <a:latin typeface="Times New Roman" panose="02020603050405020304" pitchFamily="18" charset="0"/>
              </a:rPr>
              <a:t>G</a:t>
            </a:r>
            <a:r>
              <a:rPr lang="en-US" altLang="zh-CN" sz="2400">
                <a:latin typeface="Times New Roman" panose="02020603050405020304" pitchFamily="18" charset="0"/>
              </a:rPr>
              <a:t>)</a:t>
            </a:r>
            <a:r>
              <a:rPr lang="zh-CN" altLang="en-US" sz="2400">
                <a:latin typeface="Times New Roman" panose="02020603050405020304" pitchFamily="18" charset="0"/>
              </a:rPr>
              <a:t>且</a:t>
            </a:r>
            <a:r>
              <a:rPr lang="en-US" altLang="zh-CN" sz="2400" i="1">
                <a:latin typeface="Times New Roman" panose="02020603050405020304" pitchFamily="18" charset="0"/>
              </a:rPr>
              <a:t>w</a:t>
            </a:r>
            <a:r>
              <a:rPr lang="zh-CN" altLang="en-US" sz="2400">
                <a:solidFill>
                  <a:srgbClr val="FF0000"/>
                </a:solidFill>
                <a:latin typeface="Times New Roman" panose="02020603050405020304" pitchFamily="18" charset="0"/>
              </a:rPr>
              <a:t>存在两个最左推导</a:t>
            </a:r>
            <a:r>
              <a:rPr lang="zh-CN" altLang="en-US" sz="2400">
                <a:latin typeface="Times New Roman" panose="02020603050405020304" pitchFamily="18" charset="0"/>
              </a:rPr>
              <a:t>，则在对</a:t>
            </a:r>
            <a:r>
              <a:rPr lang="en-US" altLang="zh-CN" sz="2400" i="1">
                <a:latin typeface="Times New Roman" panose="02020603050405020304" pitchFamily="18" charset="0"/>
              </a:rPr>
              <a:t>w</a:t>
            </a:r>
            <a:r>
              <a:rPr lang="zh-CN" altLang="en-US" sz="2400">
                <a:latin typeface="Times New Roman" panose="02020603050405020304" pitchFamily="18" charset="0"/>
              </a:rPr>
              <a:t>进行自顶向下的语法分析时，语法分析程序将</a:t>
            </a:r>
            <a:r>
              <a:rPr lang="zh-CN" altLang="en-US" sz="2400">
                <a:solidFill>
                  <a:srgbClr val="FF0000"/>
                </a:solidFill>
                <a:latin typeface="Times New Roman" panose="02020603050405020304" pitchFamily="18" charset="0"/>
              </a:rPr>
              <a:t>无法确定</a:t>
            </a:r>
            <a:r>
              <a:rPr lang="zh-CN" altLang="en-US" sz="2400">
                <a:latin typeface="Times New Roman" panose="02020603050405020304" pitchFamily="18" charset="0"/>
              </a:rPr>
              <a:t>采用</a:t>
            </a:r>
            <a:r>
              <a:rPr lang="en-US" altLang="zh-CN" sz="2400" i="1">
                <a:latin typeface="Times New Roman" panose="02020603050405020304" pitchFamily="18" charset="0"/>
              </a:rPr>
              <a:t>w</a:t>
            </a:r>
            <a:r>
              <a:rPr lang="zh-CN" altLang="en-US" sz="2400">
                <a:latin typeface="Times New Roman" panose="02020603050405020304" pitchFamily="18" charset="0"/>
              </a:rPr>
              <a:t>的哪个最左推导。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barn(inVertical)">
                                      <p:cBhvr>
                                        <p:cTn id="7" dur="500"/>
                                        <p:tgtEl>
                                          <p:spTgt spid="2145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45283">
                                            <p:txEl>
                                              <p:pRg st="1" end="1"/>
                                            </p:txEl>
                                          </p:spTgt>
                                        </p:tgtEl>
                                        <p:attrNameLst>
                                          <p:attrName>style.visibility</p:attrName>
                                        </p:attrNameLst>
                                      </p:cBhvr>
                                      <p:to>
                                        <p:strVal val="visible"/>
                                      </p:to>
                                    </p:set>
                                    <p:animEffect transition="in" filter="barn(inVertical)">
                                      <p:cBhvr>
                                        <p:cTn id="12" dur="500"/>
                                        <p:tgtEl>
                                          <p:spTgt spid="2145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45283">
                                            <p:txEl>
                                              <p:pRg st="2" end="2"/>
                                            </p:txEl>
                                          </p:spTgt>
                                        </p:tgtEl>
                                        <p:attrNameLst>
                                          <p:attrName>style.visibility</p:attrName>
                                        </p:attrNameLst>
                                      </p:cBhvr>
                                      <p:to>
                                        <p:strVal val="visible"/>
                                      </p:to>
                                    </p:set>
                                    <p:animEffect transition="in" filter="barn(inVertical)">
                                      <p:cBhvr>
                                        <p:cTn id="17" dur="500"/>
                                        <p:tgtEl>
                                          <p:spTgt spid="2145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45283">
                                            <p:txEl>
                                              <p:pRg st="3" end="3"/>
                                            </p:txEl>
                                          </p:spTgt>
                                        </p:tgtEl>
                                        <p:attrNameLst>
                                          <p:attrName>style.visibility</p:attrName>
                                        </p:attrNameLst>
                                      </p:cBhvr>
                                      <p:to>
                                        <p:strVal val="visible"/>
                                      </p:to>
                                    </p:set>
                                    <p:animEffect transition="in" filter="barn(inVertical)">
                                      <p:cBhvr>
                                        <p:cTn id="22" dur="500"/>
                                        <p:tgtEl>
                                          <p:spTgt spid="214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1F01AA-9A77-4799-8872-07B413583856}"/>
              </a:ext>
            </a:extLst>
          </p:cNvPr>
          <p:cNvSpPr>
            <a:spLocks noGrp="1"/>
          </p:cNvSpPr>
          <p:nvPr>
            <p:ph type="dt" sz="quarter" idx="10"/>
          </p:nvPr>
        </p:nvSpPr>
        <p:spPr>
          <a:xfrm>
            <a:off x="457200" y="6245225"/>
            <a:ext cx="2133600" cy="476250"/>
          </a:xfrm>
          <a:ln>
            <a:miter lim="800000"/>
            <a:headEnd/>
            <a:tailEnd/>
          </a:ln>
        </p:spPr>
        <p:txBody>
          <a:bodyPr anchor="t"/>
          <a:lstStyle/>
          <a:p>
            <a:pPr>
              <a:defRPr/>
            </a:pPr>
            <a:fld id="{7CE6EB34-63F7-46AA-A3F4-40A9A502CEEE}"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9BDF3178-4A60-4CBC-B1DF-4FE086F5E92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C7A95B-CA20-4737-8140-5A948B7A3266}" type="slidenum">
              <a:rPr lang="en-US" altLang="zh-CN"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20484" name="Rectangle 2">
            <a:extLst>
              <a:ext uri="{FF2B5EF4-FFF2-40B4-BE49-F238E27FC236}">
                <a16:creationId xmlns:a16="http://schemas.microsoft.com/office/drawing/2014/main" id="{160E5661-AF11-4A27-9519-80C75EA8258C}"/>
              </a:ext>
            </a:extLst>
          </p:cNvPr>
          <p:cNvSpPr>
            <a:spLocks noGrp="1" noChangeArrowheads="1"/>
          </p:cNvSpPr>
          <p:nvPr>
            <p:ph type="title" idx="4294967295"/>
          </p:nvPr>
        </p:nvSpPr>
        <p:spPr>
          <a:xfrm>
            <a:off x="1057275" y="333375"/>
            <a:ext cx="7691438"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A2FB70A8-3397-46C9-9047-3E07D2E09660}"/>
              </a:ext>
            </a:extLst>
          </p:cNvPr>
          <p:cNvSpPr>
            <a:spLocks noGrp="1" noChangeArrowheads="1"/>
          </p:cNvSpPr>
          <p:nvPr>
            <p:ph type="body" idx="4294967295"/>
          </p:nvPr>
        </p:nvSpPr>
        <p:spPr>
          <a:xfrm>
            <a:off x="250825" y="1628775"/>
            <a:ext cx="8664575" cy="4392613"/>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二义性问题</a:t>
            </a:r>
          </a:p>
          <a:p>
            <a:pPr marL="449263" lvl="1" indent="-711200" eaLnBrk="1" hangingPunct="1">
              <a:lnSpc>
                <a:spcPct val="150000"/>
              </a:lnSpc>
            </a:pPr>
            <a:r>
              <a:rPr lang="en-US" altLang="zh-CN" sz="2400">
                <a:latin typeface="Times New Roman" panose="02020603050405020304" pitchFamily="18" charset="0"/>
              </a:rPr>
              <a:t>G</a:t>
            </a:r>
            <a:r>
              <a:rPr lang="en-US" altLang="zh-CN" sz="2400" baseline="-25000">
                <a:latin typeface="Times New Roman" panose="02020603050405020304" pitchFamily="18" charset="0"/>
              </a:rPr>
              <a:t>12</a:t>
            </a:r>
            <a:r>
              <a:rPr lang="en-US" altLang="zh-CN" sz="2400">
                <a:latin typeface="Times New Roman" panose="02020603050405020304" pitchFamily="18" charset="0"/>
              </a:rPr>
              <a:t>: E </a:t>
            </a:r>
            <a:r>
              <a:rPr lang="en-US" altLang="zh-CN" sz="2400">
                <a:latin typeface="Times New Roman" panose="02020603050405020304" pitchFamily="18" charset="0"/>
                <a:sym typeface="Wingdings" panose="05000000000000000000" pitchFamily="2" charset="2"/>
              </a:rPr>
              <a:t> id | c | E + E | E – E | E * E | E / E | E **E | (E)</a:t>
            </a:r>
          </a:p>
          <a:p>
            <a:pPr marL="449263" lvl="1" indent="-711200" eaLnBrk="1" hangingPunct="1">
              <a:lnSpc>
                <a:spcPct val="150000"/>
              </a:lnSpc>
            </a:pPr>
            <a:r>
              <a:rPr lang="zh-CN" altLang="en-US" sz="2400">
                <a:latin typeface="Times New Roman" panose="02020603050405020304" pitchFamily="18" charset="0"/>
                <a:sym typeface="Wingdings" panose="05000000000000000000" pitchFamily="2" charset="2"/>
              </a:rPr>
              <a:t>句子</a:t>
            </a:r>
            <a:r>
              <a:rPr lang="en-US" altLang="zh-CN" sz="2400">
                <a:latin typeface="Times New Roman" panose="02020603050405020304" pitchFamily="18" charset="0"/>
                <a:sym typeface="Wingdings" panose="05000000000000000000" pitchFamily="2" charset="2"/>
              </a:rPr>
              <a:t>id</a:t>
            </a:r>
            <a:r>
              <a:rPr lang="en-US" altLang="zh-CN" sz="2400" baseline="-25000">
                <a:latin typeface="Times New Roman" panose="02020603050405020304" pitchFamily="18" charset="0"/>
                <a:sym typeface="Wingdings" panose="05000000000000000000" pitchFamily="2" charset="2"/>
              </a:rPr>
              <a:t>1</a:t>
            </a:r>
            <a:r>
              <a:rPr lang="en-US" altLang="zh-CN" sz="2400">
                <a:latin typeface="Times New Roman" panose="02020603050405020304" pitchFamily="18" charset="0"/>
                <a:sym typeface="Wingdings" panose="05000000000000000000" pitchFamily="2" charset="2"/>
              </a:rPr>
              <a:t> + c * id</a:t>
            </a:r>
            <a:r>
              <a:rPr lang="en-US" altLang="zh-CN" sz="2400" baseline="-25000">
                <a:latin typeface="Times New Roman" panose="02020603050405020304" pitchFamily="18" charset="0"/>
                <a:sym typeface="Wingdings" panose="05000000000000000000" pitchFamily="2" charset="2"/>
              </a:rPr>
              <a:t>2</a:t>
            </a:r>
          </a:p>
          <a:p>
            <a:pPr marL="449263" lvl="1" indent="-711200" eaLnBrk="1" hangingPunct="1">
              <a:lnSpc>
                <a:spcPct val="150000"/>
              </a:lnSpc>
            </a:pPr>
            <a:r>
              <a:rPr lang="zh-CN" altLang="en-US" sz="2400">
                <a:latin typeface="Times New Roman" panose="02020603050405020304" pitchFamily="18" charset="0"/>
                <a:sym typeface="Wingdings" panose="05000000000000000000" pitchFamily="2" charset="2"/>
              </a:rPr>
              <a:t>对应两棵不同的语法树</a:t>
            </a:r>
            <a:endParaRPr lang="zh-CN" altLang="en-US" sz="2400">
              <a:latin typeface="Times New Roman" panose="02020603050405020304" pitchFamily="18" charset="0"/>
            </a:endParaRPr>
          </a:p>
          <a:p>
            <a:pPr marL="449263" lvl="1" indent="-711200" eaLnBrk="1" hangingPunct="1">
              <a:lnSpc>
                <a:spcPct val="150000"/>
              </a:lnSpc>
            </a:pP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5283">
                                            <p:txEl>
                                              <p:pRg st="1" end="1"/>
                                            </p:txEl>
                                          </p:spTgt>
                                        </p:tgtEl>
                                        <p:attrNameLst>
                                          <p:attrName>style.visibility</p:attrName>
                                        </p:attrNameLst>
                                      </p:cBhvr>
                                      <p:to>
                                        <p:strVal val="visible"/>
                                      </p:to>
                                    </p:set>
                                    <p:animEffect transition="in" filter="slide(fromBottom)">
                                      <p:cBhvr>
                                        <p:cTn id="7" dur="500"/>
                                        <p:tgtEl>
                                          <p:spTgt spid="214528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5283">
                                            <p:txEl>
                                              <p:pRg st="2" end="2"/>
                                            </p:txEl>
                                          </p:spTgt>
                                        </p:tgtEl>
                                        <p:attrNameLst>
                                          <p:attrName>style.visibility</p:attrName>
                                        </p:attrNameLst>
                                      </p:cBhvr>
                                      <p:to>
                                        <p:strVal val="visible"/>
                                      </p:to>
                                    </p:set>
                                    <p:animEffect transition="in" filter="slide(fromBottom)">
                                      <p:cBhvr>
                                        <p:cTn id="10" dur="500"/>
                                        <p:tgtEl>
                                          <p:spTgt spid="214528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5283">
                                            <p:txEl>
                                              <p:pRg st="3" end="3"/>
                                            </p:txEl>
                                          </p:spTgt>
                                        </p:tgtEl>
                                        <p:attrNameLst>
                                          <p:attrName>style.visibility</p:attrName>
                                        </p:attrNameLst>
                                      </p:cBhvr>
                                      <p:to>
                                        <p:strVal val="visible"/>
                                      </p:to>
                                    </p:set>
                                    <p:animEffect transition="in" filter="slide(fromBottom)">
                                      <p:cBhvr>
                                        <p:cTn id="13" dur="500"/>
                                        <p:tgtEl>
                                          <p:spTgt spid="214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D8067EA-0170-4E94-AE34-52BCF9966BE6}"/>
              </a:ext>
            </a:extLst>
          </p:cNvPr>
          <p:cNvSpPr>
            <a:spLocks noGrp="1"/>
          </p:cNvSpPr>
          <p:nvPr>
            <p:ph type="dt" sz="quarter" idx="10"/>
          </p:nvPr>
        </p:nvSpPr>
        <p:spPr>
          <a:xfrm>
            <a:off x="457200" y="6245225"/>
            <a:ext cx="2133600" cy="476250"/>
          </a:xfrm>
          <a:ln>
            <a:miter lim="800000"/>
            <a:headEnd/>
            <a:tailEnd/>
          </a:ln>
        </p:spPr>
        <p:txBody>
          <a:bodyPr anchor="t"/>
          <a:lstStyle/>
          <a:p>
            <a:pPr>
              <a:defRPr/>
            </a:pPr>
            <a:fld id="{7CE6EB34-63F7-46AA-A3F4-40A9A502CEEE}" type="datetime1">
              <a:rPr lang="zh-CN" altLang="en-US">
                <a:latin typeface="+mn-lt"/>
              </a:rPr>
              <a:pPr>
                <a:defRPr/>
              </a:pPr>
              <a:t>2020/12/14</a:t>
            </a:fld>
            <a:endParaRPr lang="en-US" altLang="zh-CN">
              <a:latin typeface="+mn-lt"/>
            </a:endParaRPr>
          </a:p>
        </p:txBody>
      </p:sp>
      <p:sp>
        <p:nvSpPr>
          <p:cNvPr id="21507" name="灯片编号占位符 5">
            <a:extLst>
              <a:ext uri="{FF2B5EF4-FFF2-40B4-BE49-F238E27FC236}">
                <a16:creationId xmlns:a16="http://schemas.microsoft.com/office/drawing/2014/main" id="{82B7A20B-FD4F-4314-BC0E-1B6D03694A3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BD7745-0EC7-4F23-930D-A1CC488C1FFB}"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21508" name="Rectangle 2">
            <a:extLst>
              <a:ext uri="{FF2B5EF4-FFF2-40B4-BE49-F238E27FC236}">
                <a16:creationId xmlns:a16="http://schemas.microsoft.com/office/drawing/2014/main" id="{8EC9612C-5012-4513-84BB-B40A307F402B}"/>
              </a:ext>
            </a:extLst>
          </p:cNvPr>
          <p:cNvSpPr>
            <a:spLocks noGrp="1" noChangeArrowheads="1"/>
          </p:cNvSpPr>
          <p:nvPr>
            <p:ph type="title" idx="4294967295"/>
          </p:nvPr>
        </p:nvSpPr>
        <p:spPr>
          <a:xfrm>
            <a:off x="1057275" y="333375"/>
            <a:ext cx="7691438"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5299F2D9-C491-4C31-91EC-D93220480EAB}"/>
              </a:ext>
            </a:extLst>
          </p:cNvPr>
          <p:cNvSpPr>
            <a:spLocks noGrp="1" noChangeArrowheads="1"/>
          </p:cNvSpPr>
          <p:nvPr>
            <p:ph type="body" idx="4294967295"/>
          </p:nvPr>
        </p:nvSpPr>
        <p:spPr>
          <a:xfrm>
            <a:off x="250825" y="1557338"/>
            <a:ext cx="8664575" cy="5040312"/>
          </a:xfrm>
          <a:noFill/>
        </p:spPr>
        <p:txBody>
          <a:bodyPr lIns="92075" tIns="46038" rIns="92075" bIns="46038"/>
          <a:lstStyle/>
          <a:p>
            <a:pPr marL="812800" indent="-812800" eaLnBrk="1" hangingPunct="1">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二义性问题</a:t>
            </a:r>
          </a:p>
          <a:p>
            <a:pPr marL="1168400" lvl="1" indent="-711200" eaLnBrk="1" hangingPunct="1"/>
            <a:r>
              <a:rPr lang="en-US" altLang="zh-CN" sz="2400">
                <a:latin typeface="Times New Roman" panose="02020603050405020304" pitchFamily="18" charset="0"/>
              </a:rPr>
              <a:t>G</a:t>
            </a:r>
            <a:r>
              <a:rPr lang="en-US" altLang="zh-CN" sz="2400" baseline="-25000">
                <a:latin typeface="Times New Roman" panose="02020603050405020304" pitchFamily="18" charset="0"/>
              </a:rPr>
              <a:t>12</a:t>
            </a:r>
            <a:r>
              <a:rPr lang="en-US" altLang="zh-CN" sz="2400">
                <a:latin typeface="Times New Roman" panose="02020603050405020304" pitchFamily="18" charset="0"/>
              </a:rPr>
              <a:t>: E </a:t>
            </a:r>
            <a:r>
              <a:rPr lang="en-US" altLang="zh-CN" sz="2400">
                <a:latin typeface="Times New Roman" panose="02020603050405020304" pitchFamily="18" charset="0"/>
                <a:sym typeface="Wingdings" panose="05000000000000000000" pitchFamily="2" charset="2"/>
              </a:rPr>
              <a:t> id | c | E + E | E – E | E * E | E / E | E **E | (E)</a:t>
            </a:r>
          </a:p>
          <a:p>
            <a:pPr marL="1168400" lvl="1" indent="-711200" eaLnBrk="1" hangingPunct="1"/>
            <a:endParaRPr lang="en-US" altLang="zh-CN" sz="2400">
              <a:latin typeface="Times New Roman" panose="02020603050405020304" pitchFamily="18" charset="0"/>
            </a:endParaRPr>
          </a:p>
          <a:p>
            <a:pPr marL="1168400" lvl="1" indent="-711200" eaLnBrk="1" hangingPunct="1"/>
            <a:r>
              <a:rPr lang="zh-CN" altLang="en-US" sz="2400">
                <a:latin typeface="Times New Roman" panose="02020603050405020304" pitchFamily="18" charset="0"/>
              </a:rPr>
              <a:t>解决办法</a:t>
            </a:r>
            <a:r>
              <a:rPr lang="en-US" altLang="zh-CN" sz="2400">
                <a:latin typeface="Times New Roman" panose="02020603050405020304" pitchFamily="18" charset="0"/>
              </a:rPr>
              <a:t>1</a:t>
            </a:r>
            <a:r>
              <a:rPr lang="zh-CN" altLang="en-US" sz="2400">
                <a:latin typeface="Times New Roman" panose="02020603050405020304" pitchFamily="18" charset="0"/>
              </a:rPr>
              <a:t>：改造文法，引入新的文法变量</a:t>
            </a:r>
            <a:endParaRPr lang="en-US" altLang="zh-CN" sz="2400">
              <a:latin typeface="Times New Roman" panose="02020603050405020304" pitchFamily="18" charset="0"/>
            </a:endParaRPr>
          </a:p>
          <a:p>
            <a:pPr marL="1168400" lvl="1" indent="-711200" eaLnBrk="1" hangingPunct="1"/>
            <a:endParaRPr lang="zh-CN" altLang="en-US" sz="2400">
              <a:latin typeface="Times New Roman" panose="02020603050405020304" pitchFamily="18" charset="0"/>
            </a:endParaRPr>
          </a:p>
          <a:p>
            <a:pPr marL="1168400" lvl="1" indent="-711200" eaLnBrk="1" hangingPunct="1"/>
            <a:r>
              <a:rPr lang="de-DE" altLang="zh-CN" sz="2400" i="1">
                <a:latin typeface="Times New Roman" panose="02020603050405020304" pitchFamily="18" charset="0"/>
                <a:ea typeface="宋体" panose="02010600030101010101" pitchFamily="2" charset="-122"/>
              </a:rPr>
              <a:t>G</a:t>
            </a:r>
            <a:r>
              <a:rPr lang="de-DE" altLang="zh-CN" sz="2400" i="1" baseline="-25000">
                <a:latin typeface="Times New Roman" panose="02020603050405020304" pitchFamily="18" charset="0"/>
                <a:ea typeface="宋体" panose="02010600030101010101" pitchFamily="2" charset="-122"/>
              </a:rPr>
              <a:t>exp</a:t>
            </a:r>
            <a:r>
              <a:rPr lang="zh-CN" altLang="de-DE"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 </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T</a:t>
            </a:r>
            <a:endParaRPr lang="de-DE" altLang="zh-CN" sz="2400">
              <a:latin typeface="Times New Roman" panose="02020603050405020304" pitchFamily="18" charset="0"/>
              <a:ea typeface="宋体" panose="02010600030101010101" pitchFamily="2" charset="-122"/>
            </a:endParaRPr>
          </a:p>
          <a:p>
            <a:pPr marL="1168400" lvl="1" indent="-711200" eaLnBrk="1" hangingPunct="1">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 </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 </a:t>
            </a:r>
            <a:r>
              <a:rPr lang="de-DE" altLang="zh-CN" sz="2400" i="1">
                <a:latin typeface="Times New Roman" panose="02020603050405020304" pitchFamily="18" charset="0"/>
                <a:ea typeface="宋体" panose="02010600030101010101" pitchFamily="2" charset="-122"/>
              </a:rPr>
              <a:t>F</a:t>
            </a:r>
            <a:endParaRPr lang="de-DE" altLang="zh-CN" sz="2400">
              <a:latin typeface="Times New Roman" panose="02020603050405020304" pitchFamily="18" charset="0"/>
              <a:ea typeface="宋体" panose="02010600030101010101" pitchFamily="2" charset="-122"/>
            </a:endParaRPr>
          </a:p>
          <a:p>
            <a:pPr marL="1168400" lvl="1" indent="-711200" eaLnBrk="1" hangingPunct="1">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F</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P </a:t>
            </a:r>
            <a:r>
              <a:rPr lang="de-DE"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P</a:t>
            </a:r>
            <a:r>
              <a:rPr lang="de-DE" altLang="zh-CN" sz="2400">
                <a:latin typeface="Times New Roman" panose="02020603050405020304" pitchFamily="18" charset="0"/>
                <a:ea typeface="宋体" panose="02010600030101010101" pitchFamily="2" charset="-122"/>
              </a:rPr>
              <a:t> </a:t>
            </a:r>
          </a:p>
          <a:p>
            <a:pPr marL="1168400" lvl="1" indent="-711200" eaLnBrk="1" hangingPunct="1">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P</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c</a:t>
            </a:r>
            <a:r>
              <a:rPr lang="de-DE" altLang="zh-CN" sz="2400">
                <a:latin typeface="Times New Roman" panose="02020603050405020304" pitchFamily="18" charset="0"/>
                <a:ea typeface="宋体" panose="02010600030101010101" pitchFamily="2" charset="-122"/>
              </a:rPr>
              <a:t> | id | (</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rPr>
              <a:t> </a:t>
            </a:r>
          </a:p>
          <a:p>
            <a:pPr marL="1168400" lvl="1" indent="-711200" eaLnBrk="1" hangingPunct="1">
              <a:buFont typeface="Wingdings" panose="05000000000000000000" pitchFamily="2" charset="2"/>
              <a:buNone/>
            </a:pP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45283">
                                            <p:txEl>
                                              <p:pRg st="3" end="3"/>
                                            </p:txEl>
                                          </p:spTgt>
                                        </p:tgtEl>
                                        <p:attrNameLst>
                                          <p:attrName>style.visibility</p:attrName>
                                        </p:attrNameLst>
                                      </p:cBhvr>
                                      <p:to>
                                        <p:strVal val="visible"/>
                                      </p:to>
                                    </p:set>
                                    <p:animEffect transition="in" filter="fade">
                                      <p:cBhvr>
                                        <p:cTn id="7" dur="500"/>
                                        <p:tgtEl>
                                          <p:spTgt spid="21452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5283">
                                            <p:txEl>
                                              <p:pRg st="5" end="5"/>
                                            </p:txEl>
                                          </p:spTgt>
                                        </p:tgtEl>
                                        <p:attrNameLst>
                                          <p:attrName>style.visibility</p:attrName>
                                        </p:attrNameLst>
                                      </p:cBhvr>
                                      <p:to>
                                        <p:strVal val="visible"/>
                                      </p:to>
                                    </p:set>
                                    <p:animEffect transition="in" filter="slide(fromBottom)">
                                      <p:cBhvr>
                                        <p:cTn id="12" dur="500"/>
                                        <p:tgtEl>
                                          <p:spTgt spid="2145283">
                                            <p:txEl>
                                              <p:pRg st="5" end="5"/>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45283">
                                            <p:txEl>
                                              <p:pRg st="6" end="6"/>
                                            </p:txEl>
                                          </p:spTgt>
                                        </p:tgtEl>
                                        <p:attrNameLst>
                                          <p:attrName>style.visibility</p:attrName>
                                        </p:attrNameLst>
                                      </p:cBhvr>
                                      <p:to>
                                        <p:strVal val="visible"/>
                                      </p:to>
                                    </p:set>
                                    <p:animEffect transition="in" filter="slide(fromBottom)">
                                      <p:cBhvr>
                                        <p:cTn id="15" dur="500"/>
                                        <p:tgtEl>
                                          <p:spTgt spid="2145283">
                                            <p:txEl>
                                              <p:pRg st="6" end="6"/>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45283">
                                            <p:txEl>
                                              <p:pRg st="7" end="7"/>
                                            </p:txEl>
                                          </p:spTgt>
                                        </p:tgtEl>
                                        <p:attrNameLst>
                                          <p:attrName>style.visibility</p:attrName>
                                        </p:attrNameLst>
                                      </p:cBhvr>
                                      <p:to>
                                        <p:strVal val="visible"/>
                                      </p:to>
                                    </p:set>
                                    <p:animEffect transition="in" filter="slide(fromBottom)">
                                      <p:cBhvr>
                                        <p:cTn id="18" dur="500"/>
                                        <p:tgtEl>
                                          <p:spTgt spid="2145283">
                                            <p:txEl>
                                              <p:pRg st="7" end="7"/>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45283">
                                            <p:txEl>
                                              <p:pRg st="8" end="8"/>
                                            </p:txEl>
                                          </p:spTgt>
                                        </p:tgtEl>
                                        <p:attrNameLst>
                                          <p:attrName>style.visibility</p:attrName>
                                        </p:attrNameLst>
                                      </p:cBhvr>
                                      <p:to>
                                        <p:strVal val="visible"/>
                                      </p:to>
                                    </p:set>
                                    <p:animEffect transition="in" filter="slide(fromBottom)">
                                      <p:cBhvr>
                                        <p:cTn id="21" dur="500"/>
                                        <p:tgtEl>
                                          <p:spTgt spid="2145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00F5C9A-A16E-4BC4-965D-C9E4D13E1092}"/>
              </a:ext>
            </a:extLst>
          </p:cNvPr>
          <p:cNvSpPr>
            <a:spLocks noGrp="1"/>
          </p:cNvSpPr>
          <p:nvPr>
            <p:ph type="dt" sz="quarter" idx="10"/>
          </p:nvPr>
        </p:nvSpPr>
        <p:spPr>
          <a:xfrm>
            <a:off x="457200" y="6245225"/>
            <a:ext cx="2133600" cy="476250"/>
          </a:xfrm>
          <a:ln>
            <a:miter lim="800000"/>
            <a:headEnd/>
            <a:tailEnd/>
          </a:ln>
        </p:spPr>
        <p:txBody>
          <a:bodyPr anchor="t"/>
          <a:lstStyle/>
          <a:p>
            <a:pPr>
              <a:defRPr/>
            </a:pPr>
            <a:fld id="{7CE6EB34-63F7-46AA-A3F4-40A9A502CEEE}"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11E76001-AEB7-4000-B5D2-B5B4C212574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0EB920-AE87-4BB4-B3BD-43692765FF40}"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22532" name="Rectangle 2">
            <a:extLst>
              <a:ext uri="{FF2B5EF4-FFF2-40B4-BE49-F238E27FC236}">
                <a16:creationId xmlns:a16="http://schemas.microsoft.com/office/drawing/2014/main" id="{0A10BF37-3E29-4602-8D54-C9E7316E8457}"/>
              </a:ext>
            </a:extLst>
          </p:cNvPr>
          <p:cNvSpPr>
            <a:spLocks noGrp="1" noChangeArrowheads="1"/>
          </p:cNvSpPr>
          <p:nvPr>
            <p:ph type="title" idx="4294967295"/>
          </p:nvPr>
        </p:nvSpPr>
        <p:spPr>
          <a:xfrm>
            <a:off x="1057275" y="333375"/>
            <a:ext cx="7691438"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5283" name="Rectangle 3">
            <a:extLst>
              <a:ext uri="{FF2B5EF4-FFF2-40B4-BE49-F238E27FC236}">
                <a16:creationId xmlns:a16="http://schemas.microsoft.com/office/drawing/2014/main" id="{7C455533-DD13-4145-BD4C-2EFB388C12C8}"/>
              </a:ext>
            </a:extLst>
          </p:cNvPr>
          <p:cNvSpPr>
            <a:spLocks noGrp="1" noChangeArrowheads="1"/>
          </p:cNvSpPr>
          <p:nvPr>
            <p:ph type="body" idx="4294967295"/>
          </p:nvPr>
        </p:nvSpPr>
        <p:spPr>
          <a:xfrm>
            <a:off x="250825" y="1557338"/>
            <a:ext cx="8664575" cy="5040312"/>
          </a:xfrm>
          <a:noFill/>
        </p:spPr>
        <p:txBody>
          <a:bodyPr lIns="92075" tIns="46038" rIns="92075" bIns="46038"/>
          <a:lstStyle/>
          <a:p>
            <a:pPr marL="812800" indent="-812800" eaLnBrk="1" hangingPunct="1">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二义性问题</a:t>
            </a:r>
          </a:p>
          <a:p>
            <a:pPr marL="1168400" lvl="1" indent="-711200" eaLnBrk="1" hangingPunct="1"/>
            <a:r>
              <a:rPr lang="en-US" altLang="zh-CN" sz="2400">
                <a:latin typeface="Times New Roman" panose="02020603050405020304" pitchFamily="18" charset="0"/>
              </a:rPr>
              <a:t>G</a:t>
            </a:r>
            <a:r>
              <a:rPr lang="en-US" altLang="zh-CN" sz="2400" baseline="-25000">
                <a:latin typeface="Times New Roman" panose="02020603050405020304" pitchFamily="18" charset="0"/>
              </a:rPr>
              <a:t>12</a:t>
            </a:r>
            <a:r>
              <a:rPr lang="en-US" altLang="zh-CN" sz="2400">
                <a:latin typeface="Times New Roman" panose="02020603050405020304" pitchFamily="18" charset="0"/>
              </a:rPr>
              <a:t>: E </a:t>
            </a:r>
            <a:r>
              <a:rPr lang="en-US" altLang="zh-CN" sz="2400">
                <a:latin typeface="Times New Roman" panose="02020603050405020304" pitchFamily="18" charset="0"/>
                <a:sym typeface="Wingdings" panose="05000000000000000000" pitchFamily="2" charset="2"/>
              </a:rPr>
              <a:t> id | c | E + E | E – E | E * E | E / E | E **E | (E)</a:t>
            </a:r>
          </a:p>
          <a:p>
            <a:pPr marL="1168400" lvl="1" indent="-711200" eaLnBrk="1" hangingPunct="1"/>
            <a:endParaRPr lang="en-US" altLang="zh-CN" sz="2400">
              <a:latin typeface="Times New Roman" panose="02020603050405020304" pitchFamily="18" charset="0"/>
            </a:endParaRPr>
          </a:p>
          <a:p>
            <a:pPr marL="1168400" lvl="1" indent="-711200" eaLnBrk="1" hangingPunct="1"/>
            <a:r>
              <a:rPr lang="zh-CN" altLang="en-US" sz="2400">
                <a:latin typeface="Times New Roman" panose="02020603050405020304" pitchFamily="18" charset="0"/>
              </a:rPr>
              <a:t>解决办法</a:t>
            </a:r>
            <a:r>
              <a:rPr lang="en-US" altLang="zh-CN" sz="2400">
                <a:latin typeface="Times New Roman" panose="02020603050405020304" pitchFamily="18" charset="0"/>
              </a:rPr>
              <a:t>2</a:t>
            </a:r>
            <a:r>
              <a:rPr lang="zh-CN" altLang="en-US" sz="2400">
                <a:latin typeface="Times New Roman" panose="02020603050405020304" pitchFamily="18" charset="0"/>
              </a:rPr>
              <a:t>：根据优先级关系，保证高优先级运算符优先的原则</a:t>
            </a:r>
            <a:r>
              <a:rPr lang="en-US" altLang="zh-CN" sz="2400">
                <a:latin typeface="Times New Roman" panose="02020603050405020304" pitchFamily="18" charset="0"/>
              </a:rPr>
              <a:t> </a:t>
            </a:r>
          </a:p>
          <a:p>
            <a:pPr marL="1168400" lvl="1" indent="-711200" eaLnBrk="1" hangingPunct="1"/>
            <a:endParaRPr lang="en-US" altLang="zh-CN" sz="2400">
              <a:latin typeface="Times New Roman" panose="02020603050405020304" pitchFamily="18" charset="0"/>
            </a:endParaRPr>
          </a:p>
          <a:p>
            <a:pPr marL="1168400" lvl="1" indent="-711200" eaLnBrk="1" hangingPunct="1"/>
            <a:r>
              <a:rPr lang="zh-CN" altLang="en-US" sz="2400">
                <a:latin typeface="Times New Roman" panose="02020603050405020304" pitchFamily="18" charset="0"/>
                <a:sym typeface="Wingdings" panose="05000000000000000000" pitchFamily="2" charset="2"/>
              </a:rPr>
              <a:t>乘法优先原则：句子</a:t>
            </a:r>
            <a:r>
              <a:rPr lang="en-US" altLang="zh-CN" sz="2400">
                <a:latin typeface="Times New Roman" panose="02020603050405020304" pitchFamily="18" charset="0"/>
                <a:sym typeface="Wingdings" panose="05000000000000000000" pitchFamily="2" charset="2"/>
              </a:rPr>
              <a:t>id</a:t>
            </a:r>
            <a:r>
              <a:rPr lang="en-US" altLang="zh-CN" sz="2400" baseline="-25000">
                <a:latin typeface="Times New Roman" panose="02020603050405020304" pitchFamily="18" charset="0"/>
                <a:sym typeface="Wingdings" panose="05000000000000000000" pitchFamily="2" charset="2"/>
              </a:rPr>
              <a:t>1</a:t>
            </a:r>
            <a:r>
              <a:rPr lang="en-US" altLang="zh-CN" sz="2400">
                <a:latin typeface="Times New Roman" panose="02020603050405020304" pitchFamily="18" charset="0"/>
                <a:sym typeface="Wingdings" panose="05000000000000000000" pitchFamily="2" charset="2"/>
              </a:rPr>
              <a:t> + c * id</a:t>
            </a:r>
            <a:r>
              <a:rPr lang="en-US" altLang="zh-CN" sz="2400" baseline="-25000">
                <a:latin typeface="Times New Roman" panose="02020603050405020304" pitchFamily="18" charset="0"/>
                <a:sym typeface="Wingdings" panose="05000000000000000000" pitchFamily="2" charset="2"/>
              </a:rPr>
              <a:t>2</a:t>
            </a:r>
          </a:p>
          <a:p>
            <a:pPr marL="1168400" lvl="1" indent="-711200" eaLnBrk="1" hangingPunct="1"/>
            <a:endParaRPr lang="en-US" altLang="zh-CN" sz="2400">
              <a:latin typeface="Times New Roman" panose="02020603050405020304" pitchFamily="18" charset="0"/>
            </a:endParaRPr>
          </a:p>
          <a:p>
            <a:pPr marL="1168400" lvl="1" indent="-711200" eaLnBrk="1" hangingPunct="1">
              <a:buFont typeface="Wingdings" panose="05000000000000000000" pitchFamily="2" charset="2"/>
              <a:buNone/>
            </a:pP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45283">
                                            <p:txEl>
                                              <p:pRg st="3" end="3"/>
                                            </p:txEl>
                                          </p:spTgt>
                                        </p:tgtEl>
                                        <p:attrNameLst>
                                          <p:attrName>style.visibility</p:attrName>
                                        </p:attrNameLst>
                                      </p:cBhvr>
                                      <p:to>
                                        <p:strVal val="visible"/>
                                      </p:to>
                                    </p:set>
                                    <p:animEffect transition="in" filter="fade">
                                      <p:cBhvr>
                                        <p:cTn id="7" dur="500"/>
                                        <p:tgtEl>
                                          <p:spTgt spid="214528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45283">
                                            <p:txEl>
                                              <p:pRg st="5" end="5"/>
                                            </p:txEl>
                                          </p:spTgt>
                                        </p:tgtEl>
                                        <p:attrNameLst>
                                          <p:attrName>style.visibility</p:attrName>
                                        </p:attrNameLst>
                                      </p:cBhvr>
                                      <p:to>
                                        <p:strVal val="visible"/>
                                      </p:to>
                                    </p:set>
                                    <p:animEffect transition="in" filter="fade">
                                      <p:cBhvr>
                                        <p:cTn id="12" dur="500"/>
                                        <p:tgtEl>
                                          <p:spTgt spid="2145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08826AD6-63A2-40AA-9447-D0797F8DDF50}"/>
              </a:ext>
            </a:extLst>
          </p:cNvPr>
          <p:cNvSpPr>
            <a:spLocks noGrp="1"/>
          </p:cNvSpPr>
          <p:nvPr>
            <p:ph type="dt" sz="quarter" idx="10"/>
          </p:nvPr>
        </p:nvSpPr>
        <p:spPr>
          <a:xfrm>
            <a:off x="457200" y="6245225"/>
            <a:ext cx="2133600" cy="476250"/>
          </a:xfrm>
          <a:ln>
            <a:miter lim="800000"/>
            <a:headEnd/>
            <a:tailEnd/>
          </a:ln>
        </p:spPr>
        <p:txBody>
          <a:bodyPr anchor="t"/>
          <a:lstStyle/>
          <a:p>
            <a:pPr>
              <a:defRPr/>
            </a:pPr>
            <a:fld id="{2A8ED1CB-C8DE-489C-AEE0-42BE19E1B551}" type="datetime1">
              <a:rPr lang="zh-CN" altLang="en-US">
                <a:latin typeface="+mn-lt"/>
              </a:rPr>
              <a:pPr>
                <a:defRPr/>
              </a:pPr>
              <a:t>2020/12/14</a:t>
            </a:fld>
            <a:endParaRPr lang="en-US" altLang="zh-CN">
              <a:latin typeface="+mn-lt"/>
            </a:endParaRPr>
          </a:p>
        </p:txBody>
      </p:sp>
      <p:sp>
        <p:nvSpPr>
          <p:cNvPr id="23555" name="灯片编号占位符 5">
            <a:extLst>
              <a:ext uri="{FF2B5EF4-FFF2-40B4-BE49-F238E27FC236}">
                <a16:creationId xmlns:a16="http://schemas.microsoft.com/office/drawing/2014/main" id="{E5333AE7-7250-4B84-86F7-5B7D9D63271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92DD8E2-6F88-46CE-A3F7-5BD4A0DED5E8}"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23556" name="Rectangle 2">
            <a:extLst>
              <a:ext uri="{FF2B5EF4-FFF2-40B4-BE49-F238E27FC236}">
                <a16:creationId xmlns:a16="http://schemas.microsoft.com/office/drawing/2014/main" id="{4E020862-4AF9-4603-9B5B-99EE0551FD75}"/>
              </a:ext>
            </a:extLst>
          </p:cNvPr>
          <p:cNvSpPr>
            <a:spLocks noGrp="1" noChangeArrowheads="1"/>
          </p:cNvSpPr>
          <p:nvPr>
            <p:ph type="title" idx="4294967295"/>
          </p:nvPr>
        </p:nvSpPr>
        <p:spPr>
          <a:xfrm>
            <a:off x="1201738" y="333375"/>
            <a:ext cx="7691437"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7331" name="Rectangle 3">
            <a:extLst>
              <a:ext uri="{FF2B5EF4-FFF2-40B4-BE49-F238E27FC236}">
                <a16:creationId xmlns:a16="http://schemas.microsoft.com/office/drawing/2014/main" id="{6F16C5A4-34CF-4373-A522-BFADA1FCD68B}"/>
              </a:ext>
            </a:extLst>
          </p:cNvPr>
          <p:cNvSpPr>
            <a:spLocks noGrp="1" noChangeArrowheads="1"/>
          </p:cNvSpPr>
          <p:nvPr>
            <p:ph type="body" idx="4294967295"/>
          </p:nvPr>
        </p:nvSpPr>
        <p:spPr>
          <a:xfrm>
            <a:off x="395288" y="1601788"/>
            <a:ext cx="8534400" cy="4779962"/>
          </a:xfrm>
          <a:noFill/>
        </p:spPr>
        <p:txBody>
          <a:bodyPr lIns="92075" tIns="46038" rIns="92075" bIns="46038"/>
          <a:lstStyle/>
          <a:p>
            <a:pPr marL="812800" indent="-812800" eaLnBrk="1" hangingPunct="1">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左递归引起的无穷推导问题</a:t>
            </a:r>
          </a:p>
          <a:p>
            <a:pPr marL="0" lvl="1" indent="0" eaLnBrk="1" hangingPunct="1">
              <a:lnSpc>
                <a:spcPct val="150000"/>
              </a:lnSpc>
              <a:buClr>
                <a:schemeClr val="tx1"/>
              </a:buClr>
            </a:pPr>
            <a:r>
              <a:rPr lang="zh-CN" altLang="en-US">
                <a:latin typeface="Times New Roman" panose="02020603050405020304" pitchFamily="18" charset="0"/>
              </a:rPr>
              <a:t> 如果存在推导</a:t>
            </a:r>
            <a:r>
              <a:rPr lang="en-US" altLang="zh-CN" i="1">
                <a:latin typeface="Times New Roman" panose="02020603050405020304" pitchFamily="18" charset="0"/>
              </a:rPr>
              <a:t>A    αA</a:t>
            </a:r>
            <a:r>
              <a:rPr lang="de-DE" altLang="zh-CN" i="1">
                <a:latin typeface="Times New Roman" panose="02020603050405020304" pitchFamily="18" charset="0"/>
              </a:rPr>
              <a:t>β</a:t>
            </a:r>
            <a:r>
              <a:rPr lang="zh-CN" altLang="de-DE">
                <a:latin typeface="Times New Roman" panose="02020603050405020304" pitchFamily="18" charset="0"/>
              </a:rPr>
              <a:t>，则称文法</a:t>
            </a:r>
            <a:r>
              <a:rPr lang="en-US" altLang="zh-CN" i="1">
                <a:latin typeface="Times New Roman" panose="02020603050405020304" pitchFamily="18" charset="0"/>
              </a:rPr>
              <a:t>G</a:t>
            </a:r>
            <a:r>
              <a:rPr lang="zh-CN" altLang="de-DE">
                <a:latin typeface="Times New Roman" panose="02020603050405020304" pitchFamily="18" charset="0"/>
              </a:rPr>
              <a:t>是递归的</a:t>
            </a:r>
            <a:r>
              <a:rPr lang="zh-CN" altLang="en-US">
                <a:latin typeface="Times New Roman" panose="02020603050405020304" pitchFamily="18" charset="0"/>
              </a:rPr>
              <a:t>，当</a:t>
            </a:r>
            <a:r>
              <a:rPr lang="en-US" altLang="zh-CN" i="1">
                <a:latin typeface="Times New Roman" panose="02020603050405020304" pitchFamily="18" charset="0"/>
              </a:rPr>
              <a:t>α=ε</a:t>
            </a:r>
            <a:r>
              <a:rPr lang="zh-CN" altLang="en-US">
                <a:latin typeface="Times New Roman" panose="02020603050405020304" pitchFamily="18" charset="0"/>
              </a:rPr>
              <a:t>时称之为</a:t>
            </a:r>
            <a:r>
              <a:rPr lang="zh-CN" altLang="en-US">
                <a:solidFill>
                  <a:schemeClr val="hlink"/>
                </a:solidFill>
                <a:latin typeface="Times New Roman" panose="02020603050405020304" pitchFamily="18" charset="0"/>
              </a:rPr>
              <a:t>左递归</a:t>
            </a:r>
            <a:r>
              <a:rPr lang="zh-CN" altLang="en-US">
                <a:latin typeface="Times New Roman" panose="02020603050405020304" pitchFamily="18" charset="0"/>
              </a:rPr>
              <a:t>；</a:t>
            </a:r>
            <a:endParaRPr lang="en-US" altLang="zh-CN">
              <a:latin typeface="Times New Roman" panose="02020603050405020304" pitchFamily="18" charset="0"/>
            </a:endParaRPr>
          </a:p>
          <a:p>
            <a:pPr marL="0" lvl="1" indent="0" eaLnBrk="1" hangingPunct="1">
              <a:lnSpc>
                <a:spcPct val="150000"/>
              </a:lnSpc>
              <a:buClr>
                <a:schemeClr val="tx1"/>
              </a:buClr>
            </a:pPr>
            <a:r>
              <a:rPr lang="zh-CN" altLang="de-DE">
                <a:latin typeface="Times New Roman" panose="02020603050405020304" pitchFamily="18" charset="0"/>
              </a:rPr>
              <a:t> 如果</a:t>
            </a:r>
            <a:r>
              <a:rPr lang="en-US" altLang="zh-CN" i="1">
                <a:latin typeface="Times New Roman" panose="02020603050405020304" pitchFamily="18" charset="0"/>
              </a:rPr>
              <a:t>A    αA</a:t>
            </a:r>
            <a:r>
              <a:rPr lang="de-DE" altLang="zh-CN" i="1">
                <a:latin typeface="Times New Roman" panose="02020603050405020304" pitchFamily="18" charset="0"/>
              </a:rPr>
              <a:t>β</a:t>
            </a:r>
            <a:r>
              <a:rPr lang="zh-CN" altLang="de-DE">
                <a:latin typeface="Times New Roman" panose="02020603050405020304" pitchFamily="18" charset="0"/>
              </a:rPr>
              <a:t>至少需要两步推导，则称文法</a:t>
            </a:r>
            <a:r>
              <a:rPr lang="en-US" altLang="zh-CN" i="1">
                <a:latin typeface="Times New Roman" panose="02020603050405020304" pitchFamily="18" charset="0"/>
              </a:rPr>
              <a:t>G</a:t>
            </a:r>
            <a:r>
              <a:rPr lang="zh-CN" altLang="de-DE">
                <a:latin typeface="Times New Roman" panose="02020603050405020304" pitchFamily="18" charset="0"/>
              </a:rPr>
              <a:t>是间接递归的</a:t>
            </a:r>
            <a:r>
              <a:rPr lang="zh-CN" altLang="en-US">
                <a:latin typeface="Times New Roman" panose="02020603050405020304" pitchFamily="18" charset="0"/>
              </a:rPr>
              <a:t>，当</a:t>
            </a:r>
            <a:r>
              <a:rPr lang="en-US" altLang="zh-CN" i="1">
                <a:latin typeface="Times New Roman" panose="02020603050405020304" pitchFamily="18" charset="0"/>
              </a:rPr>
              <a:t>α=ε</a:t>
            </a:r>
            <a:r>
              <a:rPr lang="zh-CN" altLang="en-US">
                <a:latin typeface="Times New Roman" panose="02020603050405020304" pitchFamily="18" charset="0"/>
              </a:rPr>
              <a:t>时称之为</a:t>
            </a:r>
            <a:r>
              <a:rPr lang="zh-CN" altLang="en-US">
                <a:solidFill>
                  <a:srgbClr val="FF0000"/>
                </a:solidFill>
                <a:latin typeface="Times New Roman" panose="02020603050405020304" pitchFamily="18" charset="0"/>
              </a:rPr>
              <a:t>间接左递归</a:t>
            </a:r>
            <a:r>
              <a:rPr lang="zh-CN" altLang="en-US">
                <a:latin typeface="Times New Roman" panose="02020603050405020304" pitchFamily="18" charset="0"/>
              </a:rPr>
              <a:t>；</a:t>
            </a:r>
            <a:endParaRPr lang="en-US" altLang="zh-CN">
              <a:latin typeface="Times New Roman" panose="02020603050405020304" pitchFamily="18" charset="0"/>
            </a:endParaRPr>
          </a:p>
          <a:p>
            <a:pPr marL="0" lvl="1" indent="0" eaLnBrk="1" hangingPunct="1">
              <a:lnSpc>
                <a:spcPct val="150000"/>
              </a:lnSpc>
              <a:buClr>
                <a:schemeClr val="tx1"/>
              </a:buClr>
            </a:pPr>
            <a:r>
              <a:rPr lang="zh-CN" altLang="de-DE">
                <a:latin typeface="Times New Roman" panose="02020603050405020304" pitchFamily="18" charset="0"/>
              </a:rPr>
              <a:t> 如果文法</a:t>
            </a:r>
            <a:r>
              <a:rPr lang="en-US" altLang="zh-CN" i="1">
                <a:latin typeface="Times New Roman" panose="02020603050405020304" pitchFamily="18" charset="0"/>
              </a:rPr>
              <a:t>G</a:t>
            </a:r>
            <a:r>
              <a:rPr lang="zh-CN" altLang="de-DE">
                <a:latin typeface="Times New Roman" panose="02020603050405020304" pitchFamily="18" charset="0"/>
              </a:rPr>
              <a:t>中存在形如</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αA</a:t>
            </a:r>
            <a:r>
              <a:rPr lang="de-DE" altLang="zh-CN" i="1">
                <a:latin typeface="Times New Roman" panose="02020603050405020304" pitchFamily="18" charset="0"/>
              </a:rPr>
              <a:t>β</a:t>
            </a:r>
            <a:r>
              <a:rPr lang="zh-CN" altLang="de-DE">
                <a:latin typeface="Times New Roman" panose="02020603050405020304" pitchFamily="18" charset="0"/>
              </a:rPr>
              <a:t>的产生式，则称文法</a:t>
            </a:r>
            <a:r>
              <a:rPr lang="en-US" altLang="zh-CN" i="1">
                <a:latin typeface="Times New Roman" panose="02020603050405020304" pitchFamily="18" charset="0"/>
              </a:rPr>
              <a:t>G</a:t>
            </a:r>
            <a:r>
              <a:rPr lang="zh-CN" altLang="de-DE">
                <a:latin typeface="Times New Roman" panose="02020603050405020304" pitchFamily="18" charset="0"/>
              </a:rPr>
              <a:t>是直接递归的</a:t>
            </a:r>
            <a:r>
              <a:rPr lang="zh-CN" altLang="en-US">
                <a:latin typeface="Times New Roman" panose="02020603050405020304" pitchFamily="18" charset="0"/>
              </a:rPr>
              <a:t>，当</a:t>
            </a:r>
            <a:r>
              <a:rPr lang="en-US" altLang="zh-CN" i="1">
                <a:latin typeface="Times New Roman" panose="02020603050405020304" pitchFamily="18" charset="0"/>
              </a:rPr>
              <a:t>α=ε</a:t>
            </a:r>
            <a:r>
              <a:rPr lang="zh-CN" altLang="en-US">
                <a:latin typeface="Times New Roman" panose="02020603050405020304" pitchFamily="18" charset="0"/>
              </a:rPr>
              <a:t>时称之为</a:t>
            </a:r>
            <a:r>
              <a:rPr lang="zh-CN" altLang="en-US">
                <a:solidFill>
                  <a:srgbClr val="FF0000"/>
                </a:solidFill>
                <a:latin typeface="Times New Roman" panose="02020603050405020304" pitchFamily="18" charset="0"/>
              </a:rPr>
              <a:t>直接左递归</a:t>
            </a:r>
            <a:r>
              <a:rPr lang="zh-CN" altLang="de-DE">
                <a:latin typeface="Times New Roman" panose="02020603050405020304" pitchFamily="18" charset="0"/>
              </a:rPr>
              <a:t>。</a:t>
            </a:r>
          </a:p>
        </p:txBody>
      </p:sp>
      <p:sp>
        <p:nvSpPr>
          <p:cNvPr id="23558" name="Rectangle 5">
            <a:extLst>
              <a:ext uri="{FF2B5EF4-FFF2-40B4-BE49-F238E27FC236}">
                <a16:creationId xmlns:a16="http://schemas.microsoft.com/office/drawing/2014/main" id="{70A5F23E-FAE6-4EE8-9137-9D17BF9B389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8434" name="Object 4">
            <a:extLst>
              <a:ext uri="{FF2B5EF4-FFF2-40B4-BE49-F238E27FC236}">
                <a16:creationId xmlns:a16="http://schemas.microsoft.com/office/drawing/2014/main" id="{46452FAE-A8DF-4535-9C3B-E251D020E76E}"/>
              </a:ext>
            </a:extLst>
          </p:cNvPr>
          <p:cNvGraphicFramePr>
            <a:graphicFrameLocks noChangeAspect="1"/>
          </p:cNvGraphicFramePr>
          <p:nvPr/>
        </p:nvGraphicFramePr>
        <p:xfrm>
          <a:off x="3132138" y="2205038"/>
          <a:ext cx="349250" cy="474662"/>
        </p:xfrm>
        <a:graphic>
          <a:graphicData uri="http://schemas.openxmlformats.org/presentationml/2006/ole">
            <mc:AlternateContent xmlns:mc="http://schemas.openxmlformats.org/markup-compatibility/2006">
              <mc:Choice xmlns:v="urn:schemas-microsoft-com:vml" Requires="v">
                <p:oleObj spid="_x0000_s23562" name="Equation" r:id="rId3" imgW="165028" imgH="228501" progId="Equation.DSMT4">
                  <p:embed/>
                </p:oleObj>
              </mc:Choice>
              <mc:Fallback>
                <p:oleObj name="Equation" r:id="rId3" imgW="165028"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349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0" name="Rectangle 7">
            <a:extLst>
              <a:ext uri="{FF2B5EF4-FFF2-40B4-BE49-F238E27FC236}">
                <a16:creationId xmlns:a16="http://schemas.microsoft.com/office/drawing/2014/main" id="{0E509B6D-7201-41C9-9344-FEAB4DFFEBE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8435" name="Object 6">
            <a:extLst>
              <a:ext uri="{FF2B5EF4-FFF2-40B4-BE49-F238E27FC236}">
                <a16:creationId xmlns:a16="http://schemas.microsoft.com/office/drawing/2014/main" id="{5C40173E-C291-421F-A011-41B0D7A0CE9C}"/>
              </a:ext>
            </a:extLst>
          </p:cNvPr>
          <p:cNvGraphicFramePr>
            <a:graphicFrameLocks noChangeAspect="1"/>
          </p:cNvGraphicFramePr>
          <p:nvPr/>
        </p:nvGraphicFramePr>
        <p:xfrm>
          <a:off x="1755775" y="3644900"/>
          <a:ext cx="295275" cy="401638"/>
        </p:xfrm>
        <a:graphic>
          <a:graphicData uri="http://schemas.openxmlformats.org/presentationml/2006/ole">
            <mc:AlternateContent xmlns:mc="http://schemas.openxmlformats.org/markup-compatibility/2006">
              <mc:Choice xmlns:v="urn:schemas-microsoft-com:vml" Requires="v">
                <p:oleObj spid="_x0000_s23563" name="Equation" r:id="rId5" imgW="165028" imgH="228501" progId="Equation.DSMT4">
                  <p:embed/>
                </p:oleObj>
              </mc:Choice>
              <mc:Fallback>
                <p:oleObj name="Equation" r:id="rId5" imgW="165028" imgH="228501"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3644900"/>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7331">
                                            <p:txEl>
                                              <p:pRg st="1" end="1"/>
                                            </p:txEl>
                                          </p:spTgt>
                                        </p:tgtEl>
                                        <p:attrNameLst>
                                          <p:attrName>style.visibility</p:attrName>
                                        </p:attrNameLst>
                                      </p:cBhvr>
                                      <p:to>
                                        <p:strVal val="visible"/>
                                      </p:to>
                                    </p:set>
                                    <p:animEffect transition="in" filter="blinds(horizontal)">
                                      <p:cBhvr>
                                        <p:cTn id="7" dur="500"/>
                                        <p:tgtEl>
                                          <p:spTgt spid="21473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gtEl>
                                        <p:attrNameLst>
                                          <p:attrName>style.visibility</p:attrName>
                                        </p:attrNameLst>
                                      </p:cBhvr>
                                      <p:to>
                                        <p:strVal val="visible"/>
                                      </p:to>
                                    </p:set>
                                    <p:animEffect transition="in" filter="blinds(horizontal)">
                                      <p:cBhvr>
                                        <p:cTn id="10" dur="500"/>
                                        <p:tgtEl>
                                          <p:spTgt spid="184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47331">
                                            <p:txEl>
                                              <p:pRg st="2" end="2"/>
                                            </p:txEl>
                                          </p:spTgt>
                                        </p:tgtEl>
                                        <p:attrNameLst>
                                          <p:attrName>style.visibility</p:attrName>
                                        </p:attrNameLst>
                                      </p:cBhvr>
                                      <p:to>
                                        <p:strVal val="visible"/>
                                      </p:to>
                                    </p:set>
                                    <p:animEffect transition="in" filter="blinds(horizontal)">
                                      <p:cBhvr>
                                        <p:cTn id="15" dur="500"/>
                                        <p:tgtEl>
                                          <p:spTgt spid="21473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gtEl>
                                        <p:attrNameLst>
                                          <p:attrName>style.visibility</p:attrName>
                                        </p:attrNameLst>
                                      </p:cBhvr>
                                      <p:to>
                                        <p:strVal val="visible"/>
                                      </p:to>
                                    </p:set>
                                    <p:animEffect transition="in" filter="blinds(horizontal)">
                                      <p:cBhvr>
                                        <p:cTn id="18" dur="500"/>
                                        <p:tgtEl>
                                          <p:spTgt spid="184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47331">
                                            <p:txEl>
                                              <p:pRg st="3" end="3"/>
                                            </p:txEl>
                                          </p:spTgt>
                                        </p:tgtEl>
                                        <p:attrNameLst>
                                          <p:attrName>style.visibility</p:attrName>
                                        </p:attrNameLst>
                                      </p:cBhvr>
                                      <p:to>
                                        <p:strVal val="visible"/>
                                      </p:to>
                                    </p:set>
                                    <p:animEffect transition="in" filter="blinds(horizontal)">
                                      <p:cBhvr>
                                        <p:cTn id="23" dur="500"/>
                                        <p:tgtEl>
                                          <p:spTgt spid="2147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75CBDDE-E6EC-4E98-BBBF-62953EDA445D}"/>
              </a:ext>
            </a:extLst>
          </p:cNvPr>
          <p:cNvSpPr>
            <a:spLocks noGrp="1"/>
          </p:cNvSpPr>
          <p:nvPr>
            <p:ph type="dt" sz="quarter" idx="10"/>
          </p:nvPr>
        </p:nvSpPr>
        <p:spPr>
          <a:xfrm>
            <a:off x="457200" y="6245225"/>
            <a:ext cx="2133600" cy="476250"/>
          </a:xfrm>
          <a:ln>
            <a:miter lim="800000"/>
            <a:headEnd/>
            <a:tailEnd/>
          </a:ln>
        </p:spPr>
        <p:txBody>
          <a:bodyPr anchor="t"/>
          <a:lstStyle/>
          <a:p>
            <a:pPr>
              <a:defRPr/>
            </a:pPr>
            <a:fld id="{271B4CAA-515A-4D03-AC38-5E23D8AE207D}" type="datetime1">
              <a:rPr lang="zh-CN" altLang="en-US">
                <a:latin typeface="+mn-lt"/>
              </a:rPr>
              <a:pPr>
                <a:defRPr/>
              </a:pPr>
              <a:t>2020/12/14</a:t>
            </a:fld>
            <a:endParaRPr lang="en-US" altLang="zh-CN">
              <a:latin typeface="+mn-lt"/>
            </a:endParaRPr>
          </a:p>
        </p:txBody>
      </p:sp>
      <p:sp>
        <p:nvSpPr>
          <p:cNvPr id="6147" name="灯片编号占位符 5">
            <a:extLst>
              <a:ext uri="{FF2B5EF4-FFF2-40B4-BE49-F238E27FC236}">
                <a16:creationId xmlns:a16="http://schemas.microsoft.com/office/drawing/2014/main" id="{22778D6E-80F7-4B34-99F9-6858A49CC29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ED84A3-58B8-4543-85AE-B0A0D30F6AC6}" type="slidenum">
              <a:rPr lang="en-US" altLang="zh-CN" sz="1400" b="0">
                <a:ea typeface="宋体" panose="02010600030101010101" pitchFamily="2" charset="-122"/>
              </a:rPr>
              <a:pPr>
                <a:spcBef>
                  <a:spcPct val="0"/>
                </a:spcBef>
                <a:buClrTx/>
                <a:buSzTx/>
                <a:buFontTx/>
                <a:buNone/>
              </a:pPr>
              <a:t>2</a:t>
            </a:fld>
            <a:endParaRPr lang="en-US" altLang="zh-CN" sz="1400" b="0">
              <a:ea typeface="宋体" panose="02010600030101010101" pitchFamily="2" charset="-122"/>
            </a:endParaRPr>
          </a:p>
        </p:txBody>
      </p:sp>
      <p:sp>
        <p:nvSpPr>
          <p:cNvPr id="6148" name="Rectangle 2">
            <a:extLst>
              <a:ext uri="{FF2B5EF4-FFF2-40B4-BE49-F238E27FC236}">
                <a16:creationId xmlns:a16="http://schemas.microsoft.com/office/drawing/2014/main" id="{170A6BA9-0565-4BAC-97A4-3D1340CED3EF}"/>
              </a:ext>
            </a:extLst>
          </p:cNvPr>
          <p:cNvSpPr>
            <a:spLocks noGrp="1" noChangeArrowheads="1"/>
          </p:cNvSpPr>
          <p:nvPr>
            <p:ph type="title" idx="4294967295"/>
          </p:nvPr>
        </p:nvSpPr>
        <p:spPr>
          <a:xfrm>
            <a:off x="1150938" y="358775"/>
            <a:ext cx="7793037" cy="766763"/>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4</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自顶向下的语</a:t>
            </a:r>
            <a:r>
              <a:rPr lang="zh-CN" altLang="en-US">
                <a:latin typeface="Times New Roman" panose="02020603050405020304" pitchFamily="18" charset="0"/>
              </a:rPr>
              <a:t>法分析</a:t>
            </a:r>
          </a:p>
        </p:txBody>
      </p:sp>
      <p:sp>
        <p:nvSpPr>
          <p:cNvPr id="2111491" name="Rectangle 3">
            <a:extLst>
              <a:ext uri="{FF2B5EF4-FFF2-40B4-BE49-F238E27FC236}">
                <a16:creationId xmlns:a16="http://schemas.microsoft.com/office/drawing/2014/main" id="{1F76F8B5-D0C5-4953-9801-0CE469C8491A}"/>
              </a:ext>
            </a:extLst>
          </p:cNvPr>
          <p:cNvSpPr>
            <a:spLocks noGrp="1" noChangeArrowheads="1"/>
          </p:cNvSpPr>
          <p:nvPr>
            <p:ph type="body" idx="4294967295"/>
          </p:nvPr>
        </p:nvSpPr>
        <p:spPr>
          <a:xfrm>
            <a:off x="444500" y="1855788"/>
            <a:ext cx="8375650" cy="4525962"/>
          </a:xfrm>
        </p:spPr>
        <p:txBody>
          <a:bodyPr/>
          <a:lstStyle/>
          <a:p>
            <a:pPr marL="533400" indent="-533400" eaLnBrk="1" hangingPunct="1">
              <a:buFont typeface="Wingdings" panose="05000000000000000000" pitchFamily="2" charset="2"/>
              <a:buNone/>
            </a:pPr>
            <a:r>
              <a:rPr lang="en-US" altLang="zh-CN">
                <a:ea typeface="宋体" panose="02010600030101010101" pitchFamily="2" charset="-122"/>
              </a:rPr>
              <a:t>4.1 </a:t>
            </a:r>
            <a:r>
              <a:rPr lang="zh-CN" altLang="en-US">
                <a:ea typeface="宋体" panose="02010600030101010101" pitchFamily="2" charset="-122"/>
              </a:rPr>
              <a:t>语法分析概述 </a:t>
            </a:r>
          </a:p>
          <a:p>
            <a:pPr marL="533400" indent="-533400" eaLnBrk="1" hangingPunct="1">
              <a:buFont typeface="Wingdings" panose="05000000000000000000" pitchFamily="2" charset="2"/>
              <a:buNone/>
            </a:pPr>
            <a:r>
              <a:rPr lang="en-US" altLang="zh-CN">
                <a:ea typeface="宋体" panose="02010600030101010101" pitchFamily="2" charset="-122"/>
              </a:rPr>
              <a:t>4.2 </a:t>
            </a:r>
            <a:r>
              <a:rPr lang="zh-CN" altLang="en-US">
                <a:ea typeface="宋体" panose="02010600030101010101" pitchFamily="2" charset="-122"/>
              </a:rPr>
              <a:t>自顶向下的语法分析面临的问题</a:t>
            </a:r>
          </a:p>
          <a:p>
            <a:pPr marL="533400" indent="-533400" eaLnBrk="1" hangingPunct="1">
              <a:buFont typeface="Wingdings" panose="05000000000000000000" pitchFamily="2" charset="2"/>
              <a:buNone/>
            </a:pPr>
            <a:r>
              <a:rPr lang="zh-CN" altLang="en-US">
                <a:ea typeface="宋体" panose="02010600030101010101" pitchFamily="2" charset="-122"/>
              </a:rPr>
              <a:t>       与文法的改造 </a:t>
            </a:r>
          </a:p>
          <a:p>
            <a:pPr marL="533400" indent="-533400" eaLnBrk="1" hangingPunct="1">
              <a:buFont typeface="Wingdings" panose="05000000000000000000" pitchFamily="2" charset="2"/>
              <a:buNone/>
            </a:pPr>
            <a:r>
              <a:rPr lang="en-US" altLang="zh-CN">
                <a:ea typeface="宋体" panose="02010600030101010101" pitchFamily="2" charset="-122"/>
              </a:rPr>
              <a:t>4.3 </a:t>
            </a:r>
            <a:r>
              <a:rPr lang="zh-CN" altLang="en-US">
                <a:ea typeface="宋体" panose="02010600030101010101" pitchFamily="2" charset="-122"/>
              </a:rPr>
              <a:t>预测分析法 </a:t>
            </a:r>
          </a:p>
          <a:p>
            <a:pPr marL="533400" indent="-533400" eaLnBrk="1" hangingPunct="1">
              <a:buFont typeface="Wingdings" panose="05000000000000000000" pitchFamily="2" charset="2"/>
              <a:buNone/>
            </a:pPr>
            <a:r>
              <a:rPr lang="en-US" altLang="zh-CN">
                <a:ea typeface="宋体" panose="02010600030101010101" pitchFamily="2" charset="-122"/>
              </a:rPr>
              <a:t>4.4 </a:t>
            </a:r>
            <a:r>
              <a:rPr lang="zh-CN" altLang="en-US">
                <a:ea typeface="宋体" panose="02010600030101010101" pitchFamily="2" charset="-122"/>
              </a:rPr>
              <a:t>递归下降分析法 </a:t>
            </a:r>
          </a:p>
          <a:p>
            <a:pPr marL="533400" indent="-533400" eaLnBrk="1" hangingPunct="1">
              <a:buFont typeface="Wingdings" panose="05000000000000000000" pitchFamily="2" charset="2"/>
              <a:buNone/>
            </a:pPr>
            <a:r>
              <a:rPr lang="en-US" altLang="zh-CN">
                <a:ea typeface="宋体" panose="02010600030101010101" pitchFamily="2" charset="-122"/>
              </a:rPr>
              <a:t>4.5 </a:t>
            </a:r>
            <a:r>
              <a:rPr lang="zh-CN" altLang="en-US">
                <a:ea typeface="宋体" panose="02010600030101010101"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1491">
                                            <p:txEl>
                                              <p:pRg st="0" end="0"/>
                                            </p:txEl>
                                          </p:spTgt>
                                        </p:tgtEl>
                                        <p:attrNameLst>
                                          <p:attrName>style.visibility</p:attrName>
                                        </p:attrNameLst>
                                      </p:cBhvr>
                                      <p:to>
                                        <p:strVal val="visible"/>
                                      </p:to>
                                    </p:set>
                                    <p:animEffect transition="in" filter="blinds(horizontal)">
                                      <p:cBhvr>
                                        <p:cTn id="7" dur="500"/>
                                        <p:tgtEl>
                                          <p:spTgt spid="211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11491">
                                            <p:txEl>
                                              <p:pRg st="1" end="1"/>
                                            </p:txEl>
                                          </p:spTgt>
                                        </p:tgtEl>
                                        <p:attrNameLst>
                                          <p:attrName>style.visibility</p:attrName>
                                        </p:attrNameLst>
                                      </p:cBhvr>
                                      <p:to>
                                        <p:strVal val="visible"/>
                                      </p:to>
                                    </p:set>
                                    <p:animEffect transition="in" filter="blinds(horizontal)">
                                      <p:cBhvr>
                                        <p:cTn id="12" dur="500"/>
                                        <p:tgtEl>
                                          <p:spTgt spid="21114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11491">
                                            <p:txEl>
                                              <p:pRg st="2" end="2"/>
                                            </p:txEl>
                                          </p:spTgt>
                                        </p:tgtEl>
                                        <p:attrNameLst>
                                          <p:attrName>style.visibility</p:attrName>
                                        </p:attrNameLst>
                                      </p:cBhvr>
                                      <p:to>
                                        <p:strVal val="visible"/>
                                      </p:to>
                                    </p:set>
                                    <p:animEffect transition="in" filter="blinds(horizontal)">
                                      <p:cBhvr>
                                        <p:cTn id="15" dur="500"/>
                                        <p:tgtEl>
                                          <p:spTgt spid="21114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11491">
                                            <p:txEl>
                                              <p:pRg st="3" end="3"/>
                                            </p:txEl>
                                          </p:spTgt>
                                        </p:tgtEl>
                                        <p:attrNameLst>
                                          <p:attrName>style.visibility</p:attrName>
                                        </p:attrNameLst>
                                      </p:cBhvr>
                                      <p:to>
                                        <p:strVal val="visible"/>
                                      </p:to>
                                    </p:set>
                                    <p:animEffect transition="in" filter="blinds(horizontal)">
                                      <p:cBhvr>
                                        <p:cTn id="20" dur="500"/>
                                        <p:tgtEl>
                                          <p:spTgt spid="21114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11491">
                                            <p:txEl>
                                              <p:pRg st="4" end="4"/>
                                            </p:txEl>
                                          </p:spTgt>
                                        </p:tgtEl>
                                        <p:attrNameLst>
                                          <p:attrName>style.visibility</p:attrName>
                                        </p:attrNameLst>
                                      </p:cBhvr>
                                      <p:to>
                                        <p:strVal val="visible"/>
                                      </p:to>
                                    </p:set>
                                    <p:animEffect transition="in" filter="blinds(horizontal)">
                                      <p:cBhvr>
                                        <p:cTn id="25" dur="500"/>
                                        <p:tgtEl>
                                          <p:spTgt spid="21114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11491">
                                            <p:txEl>
                                              <p:pRg st="5" end="5"/>
                                            </p:txEl>
                                          </p:spTgt>
                                        </p:tgtEl>
                                        <p:attrNameLst>
                                          <p:attrName>style.visibility</p:attrName>
                                        </p:attrNameLst>
                                      </p:cBhvr>
                                      <p:to>
                                        <p:strVal val="visible"/>
                                      </p:to>
                                    </p:set>
                                    <p:animEffect transition="in" filter="blinds(horizontal)">
                                      <p:cBhvr>
                                        <p:cTn id="30" dur="500"/>
                                        <p:tgtEl>
                                          <p:spTgt spid="2111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49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B333941D-8B53-4257-B12E-52081578EC3A}"/>
              </a:ext>
            </a:extLst>
          </p:cNvPr>
          <p:cNvSpPr>
            <a:spLocks noGrp="1"/>
          </p:cNvSpPr>
          <p:nvPr>
            <p:ph type="dt" sz="quarter" idx="10"/>
          </p:nvPr>
        </p:nvSpPr>
        <p:spPr>
          <a:xfrm>
            <a:off x="457200" y="6245225"/>
            <a:ext cx="2133600" cy="476250"/>
          </a:xfrm>
          <a:ln>
            <a:miter lim="800000"/>
            <a:headEnd/>
            <a:tailEnd/>
          </a:ln>
        </p:spPr>
        <p:txBody>
          <a:bodyPr anchor="t"/>
          <a:lstStyle/>
          <a:p>
            <a:pPr>
              <a:defRPr/>
            </a:pPr>
            <a:fld id="{2A8ED1CB-C8DE-489C-AEE0-42BE19E1B551}" type="datetime1">
              <a:rPr lang="zh-CN" altLang="en-US">
                <a:latin typeface="+mn-lt"/>
              </a:rPr>
              <a:pPr>
                <a:defRPr/>
              </a:pPr>
              <a:t>2020/12/14</a:t>
            </a:fld>
            <a:endParaRPr lang="en-US" altLang="zh-CN">
              <a:latin typeface="+mn-lt"/>
            </a:endParaRPr>
          </a:p>
        </p:txBody>
      </p:sp>
      <p:sp>
        <p:nvSpPr>
          <p:cNvPr id="24579" name="灯片编号占位符 5">
            <a:extLst>
              <a:ext uri="{FF2B5EF4-FFF2-40B4-BE49-F238E27FC236}">
                <a16:creationId xmlns:a16="http://schemas.microsoft.com/office/drawing/2014/main" id="{ADA08DDC-D841-49B0-B449-7542A9830FB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6AE0F8B-7B3C-462B-B2D1-935849EFDD4D}"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24580" name="Rectangle 2">
            <a:extLst>
              <a:ext uri="{FF2B5EF4-FFF2-40B4-BE49-F238E27FC236}">
                <a16:creationId xmlns:a16="http://schemas.microsoft.com/office/drawing/2014/main" id="{12462D2A-17B1-4016-A6A4-4679BB9566BB}"/>
              </a:ext>
            </a:extLst>
          </p:cNvPr>
          <p:cNvSpPr>
            <a:spLocks noGrp="1" noChangeArrowheads="1"/>
          </p:cNvSpPr>
          <p:nvPr>
            <p:ph type="title" idx="4294967295"/>
          </p:nvPr>
        </p:nvSpPr>
        <p:spPr>
          <a:xfrm>
            <a:off x="1201738" y="333375"/>
            <a:ext cx="7691437"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7331" name="Rectangle 3">
            <a:extLst>
              <a:ext uri="{FF2B5EF4-FFF2-40B4-BE49-F238E27FC236}">
                <a16:creationId xmlns:a16="http://schemas.microsoft.com/office/drawing/2014/main" id="{5B49B673-805C-48C3-AD56-381EF4B66BA7}"/>
              </a:ext>
            </a:extLst>
          </p:cNvPr>
          <p:cNvSpPr>
            <a:spLocks noGrp="1" noChangeArrowheads="1"/>
          </p:cNvSpPr>
          <p:nvPr>
            <p:ph type="body" idx="4294967295"/>
          </p:nvPr>
        </p:nvSpPr>
        <p:spPr>
          <a:xfrm>
            <a:off x="395288" y="1601788"/>
            <a:ext cx="8534400" cy="4779962"/>
          </a:xfrm>
        </p:spPr>
        <p:txBody>
          <a:bodyPr lIns="92075" tIns="46038" rIns="92075" bIns="46038"/>
          <a:lstStyle/>
          <a:p>
            <a:pPr marL="812800" indent="-812800" eaLnBrk="1" hangingPunct="1">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左递归引起的无穷推导问题</a:t>
            </a:r>
          </a:p>
          <a:p>
            <a:pPr marL="449263" lvl="1" indent="-711200" eaLnBrk="1" hangingPunct="1">
              <a:lnSpc>
                <a:spcPts val="2575"/>
              </a:lnSpc>
            </a:pPr>
            <a:r>
              <a:rPr lang="de-DE" altLang="zh-CN" sz="2400" i="1">
                <a:latin typeface="Times New Roman" panose="02020603050405020304" pitchFamily="18" charset="0"/>
                <a:ea typeface="宋体" panose="02010600030101010101" pitchFamily="2" charset="-122"/>
              </a:rPr>
              <a:t>G</a:t>
            </a:r>
            <a:r>
              <a:rPr lang="de-DE" altLang="zh-CN" sz="2400" i="1" baseline="-25000">
                <a:latin typeface="Times New Roman" panose="02020603050405020304" pitchFamily="18" charset="0"/>
                <a:ea typeface="宋体" panose="02010600030101010101" pitchFamily="2" charset="-122"/>
              </a:rPr>
              <a:t>er</a:t>
            </a:r>
            <a:r>
              <a:rPr lang="zh-CN" altLang="de-DE"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	</a:t>
            </a:r>
            <a:r>
              <a:rPr lang="de-DE" altLang="zh-CN" sz="2400" i="1">
                <a:latin typeface="Times New Roman" panose="02020603050405020304" pitchFamily="18" charset="0"/>
                <a:ea typeface="宋体" panose="02010600030101010101" pitchFamily="2" charset="-122"/>
              </a:rPr>
              <a:t>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E</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   </a:t>
            </a:r>
            <a:endParaRPr lang="de-DE" altLang="zh-CN" sz="2400">
              <a:latin typeface="Times New Roman" panose="02020603050405020304" pitchFamily="18" charset="0"/>
              <a:ea typeface="宋体" panose="02010600030101010101" pitchFamily="2" charset="-122"/>
            </a:endParaRP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F</a:t>
            </a:r>
            <a:r>
              <a:rPr lang="de-DE" altLang="zh-CN" sz="2400" i="1">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T</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i="1">
                <a:latin typeface="Times New Roman" panose="02020603050405020304" pitchFamily="18" charset="0"/>
                <a:ea typeface="宋体" panose="02010600030101010101" pitchFamily="2" charset="-122"/>
              </a:rPr>
              <a:t>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F</a:t>
            </a:r>
            <a:r>
              <a:rPr lang="de-DE" altLang="zh-CN" sz="2400">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F</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a:t>
            </a:r>
            <a:r>
              <a:rPr lang="de-DE" altLang="zh-CN" sz="2400" i="1">
                <a:latin typeface="Times New Roman" panose="02020603050405020304" pitchFamily="18" charset="0"/>
                <a:ea typeface="宋体" panose="02010600030101010101" pitchFamily="2" charset="-122"/>
              </a:rPr>
              <a:t>E</a:t>
            </a:r>
            <a:r>
              <a:rPr lang="de-DE" altLang="zh-CN" sz="2400">
                <a:latin typeface="Times New Roman" panose="02020603050405020304" pitchFamily="18" charset="0"/>
                <a:ea typeface="宋体" panose="02010600030101010101" pitchFamily="2" charset="-122"/>
              </a:rPr>
              <a:t>)   </a:t>
            </a:r>
          </a:p>
          <a:p>
            <a:pPr marL="449263" lvl="1" indent="-711200" eaLnBrk="1" hangingPunct="1">
              <a:lnSpc>
                <a:spcPts val="2575"/>
              </a:lnSpc>
              <a:buFont typeface="Wingdings" panose="05000000000000000000" pitchFamily="2" charset="2"/>
              <a:buNone/>
            </a:pPr>
            <a:r>
              <a:rPr lang="de-DE" altLang="zh-CN" sz="2400" i="1">
                <a:latin typeface="Times New Roman" panose="02020603050405020304" pitchFamily="18" charset="0"/>
                <a:ea typeface="宋体" panose="02010600030101010101" pitchFamily="2" charset="-122"/>
              </a:rPr>
              <a:t>			F</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de-DE" altLang="zh-CN" sz="2400">
                <a:latin typeface="Times New Roman" panose="02020603050405020304" pitchFamily="18" charset="0"/>
                <a:ea typeface="宋体" panose="02010600030101010101" pitchFamily="2" charset="-122"/>
              </a:rPr>
              <a:t>id </a:t>
            </a:r>
          </a:p>
          <a:p>
            <a:pPr marL="449263" lvl="1" indent="-711200" eaLnBrk="1" hangingPunct="1">
              <a:lnSpc>
                <a:spcPts val="2575"/>
              </a:lnSpc>
              <a:buFont typeface="Wingdings" panose="05000000000000000000" pitchFamily="2" charset="2"/>
              <a:buNone/>
            </a:pPr>
            <a:endParaRPr lang="de-DE" altLang="zh-CN" sz="2400">
              <a:latin typeface="Times New Roman" panose="02020603050405020304" pitchFamily="18" charset="0"/>
              <a:ea typeface="宋体" panose="02010600030101010101" pitchFamily="2" charset="-122"/>
            </a:endParaRPr>
          </a:p>
          <a:p>
            <a:pPr marL="449263" lvl="1" indent="-711200" eaLnBrk="1" hangingPunct="1"/>
            <a:r>
              <a:rPr lang="zh-CN" altLang="de-DE" sz="2400">
                <a:latin typeface="Times New Roman" panose="02020603050405020304" pitchFamily="18" charset="0"/>
              </a:rPr>
              <a:t>考虑</a:t>
            </a:r>
            <a:r>
              <a:rPr lang="zh-CN" altLang="en-US" sz="2400">
                <a:latin typeface="Times New Roman" panose="02020603050405020304" pitchFamily="18" charset="0"/>
              </a:rPr>
              <a:t>为输入串</a:t>
            </a:r>
            <a:r>
              <a:rPr lang="en-US" altLang="zh-CN" sz="2400">
                <a:latin typeface="Times New Roman" panose="02020603050405020304" pitchFamily="18" charset="0"/>
              </a:rPr>
              <a:t>id+id*id</a:t>
            </a:r>
            <a:r>
              <a:rPr lang="zh-CN" altLang="en-US" sz="2400">
                <a:latin typeface="Times New Roman" panose="02020603050405020304" pitchFamily="18" charset="0"/>
              </a:rPr>
              <a:t>建立一个最左推导 </a:t>
            </a:r>
          </a:p>
        </p:txBody>
      </p:sp>
      <p:sp>
        <p:nvSpPr>
          <p:cNvPr id="24582" name="Rectangle 5">
            <a:extLst>
              <a:ext uri="{FF2B5EF4-FFF2-40B4-BE49-F238E27FC236}">
                <a16:creationId xmlns:a16="http://schemas.microsoft.com/office/drawing/2014/main" id="{F27E68FD-2494-4636-94CA-F54B4E722CC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24583" name="Rectangle 7">
            <a:extLst>
              <a:ext uri="{FF2B5EF4-FFF2-40B4-BE49-F238E27FC236}">
                <a16:creationId xmlns:a16="http://schemas.microsoft.com/office/drawing/2014/main" id="{F467BDC0-A769-4152-B679-8B1E10738AC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7331">
                                            <p:txEl>
                                              <p:pRg st="1" end="1"/>
                                            </p:txEl>
                                          </p:spTgt>
                                        </p:tgtEl>
                                        <p:attrNameLst>
                                          <p:attrName>style.visibility</p:attrName>
                                        </p:attrNameLst>
                                      </p:cBhvr>
                                      <p:to>
                                        <p:strVal val="visible"/>
                                      </p:to>
                                    </p:set>
                                    <p:animEffect transition="in" filter="slide(fromBottom)">
                                      <p:cBhvr>
                                        <p:cTn id="7" dur="500"/>
                                        <p:tgtEl>
                                          <p:spTgt spid="2147331">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7331">
                                            <p:txEl>
                                              <p:pRg st="2" end="2"/>
                                            </p:txEl>
                                          </p:spTgt>
                                        </p:tgtEl>
                                        <p:attrNameLst>
                                          <p:attrName>style.visibility</p:attrName>
                                        </p:attrNameLst>
                                      </p:cBhvr>
                                      <p:to>
                                        <p:strVal val="visible"/>
                                      </p:to>
                                    </p:set>
                                    <p:animEffect transition="in" filter="slide(fromBottom)">
                                      <p:cBhvr>
                                        <p:cTn id="10" dur="500"/>
                                        <p:tgtEl>
                                          <p:spTgt spid="2147331">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7331">
                                            <p:txEl>
                                              <p:pRg st="3" end="3"/>
                                            </p:txEl>
                                          </p:spTgt>
                                        </p:tgtEl>
                                        <p:attrNameLst>
                                          <p:attrName>style.visibility</p:attrName>
                                        </p:attrNameLst>
                                      </p:cBhvr>
                                      <p:to>
                                        <p:strVal val="visible"/>
                                      </p:to>
                                    </p:set>
                                    <p:animEffect transition="in" filter="slide(fromBottom)">
                                      <p:cBhvr>
                                        <p:cTn id="13" dur="500"/>
                                        <p:tgtEl>
                                          <p:spTgt spid="2147331">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7331">
                                            <p:txEl>
                                              <p:pRg st="4" end="4"/>
                                            </p:txEl>
                                          </p:spTgt>
                                        </p:tgtEl>
                                        <p:attrNameLst>
                                          <p:attrName>style.visibility</p:attrName>
                                        </p:attrNameLst>
                                      </p:cBhvr>
                                      <p:to>
                                        <p:strVal val="visible"/>
                                      </p:to>
                                    </p:set>
                                    <p:animEffect transition="in" filter="slide(fromBottom)">
                                      <p:cBhvr>
                                        <p:cTn id="16" dur="500"/>
                                        <p:tgtEl>
                                          <p:spTgt spid="2147331">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7331">
                                            <p:txEl>
                                              <p:pRg st="5" end="5"/>
                                            </p:txEl>
                                          </p:spTgt>
                                        </p:tgtEl>
                                        <p:attrNameLst>
                                          <p:attrName>style.visibility</p:attrName>
                                        </p:attrNameLst>
                                      </p:cBhvr>
                                      <p:to>
                                        <p:strVal val="visible"/>
                                      </p:to>
                                    </p:set>
                                    <p:animEffect transition="in" filter="slide(fromBottom)">
                                      <p:cBhvr>
                                        <p:cTn id="19" dur="500"/>
                                        <p:tgtEl>
                                          <p:spTgt spid="2147331">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47331">
                                            <p:txEl>
                                              <p:pRg st="6" end="6"/>
                                            </p:txEl>
                                          </p:spTgt>
                                        </p:tgtEl>
                                        <p:attrNameLst>
                                          <p:attrName>style.visibility</p:attrName>
                                        </p:attrNameLst>
                                      </p:cBhvr>
                                      <p:to>
                                        <p:strVal val="visible"/>
                                      </p:to>
                                    </p:set>
                                    <p:animEffect transition="in" filter="slide(fromBottom)">
                                      <p:cBhvr>
                                        <p:cTn id="22" dur="500"/>
                                        <p:tgtEl>
                                          <p:spTgt spid="2147331">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147331">
                                            <p:txEl>
                                              <p:pRg st="7" end="7"/>
                                            </p:txEl>
                                          </p:spTgt>
                                        </p:tgtEl>
                                        <p:attrNameLst>
                                          <p:attrName>style.visibility</p:attrName>
                                        </p:attrNameLst>
                                      </p:cBhvr>
                                      <p:to>
                                        <p:strVal val="visible"/>
                                      </p:to>
                                    </p:set>
                                    <p:animEffect transition="in" filter="slide(fromBottom)">
                                      <p:cBhvr>
                                        <p:cTn id="25" dur="500"/>
                                        <p:tgtEl>
                                          <p:spTgt spid="2147331">
                                            <p:txEl>
                                              <p:pRg st="7" end="7"/>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147331">
                                            <p:txEl>
                                              <p:pRg st="8" end="8"/>
                                            </p:txEl>
                                          </p:spTgt>
                                        </p:tgtEl>
                                        <p:attrNameLst>
                                          <p:attrName>style.visibility</p:attrName>
                                        </p:attrNameLst>
                                      </p:cBhvr>
                                      <p:to>
                                        <p:strVal val="visible"/>
                                      </p:to>
                                    </p:set>
                                    <p:animEffect transition="in" filter="slide(fromBottom)">
                                      <p:cBhvr>
                                        <p:cTn id="28" dur="500"/>
                                        <p:tgtEl>
                                          <p:spTgt spid="2147331">
                                            <p:txEl>
                                              <p:pRg st="8" end="8"/>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147331">
                                            <p:txEl>
                                              <p:pRg st="10" end="10"/>
                                            </p:txEl>
                                          </p:spTgt>
                                        </p:tgtEl>
                                        <p:attrNameLst>
                                          <p:attrName>style.visibility</p:attrName>
                                        </p:attrNameLst>
                                      </p:cBhvr>
                                      <p:to>
                                        <p:strVal val="visible"/>
                                      </p:to>
                                    </p:set>
                                    <p:animEffect transition="in" filter="slide(fromBottom)">
                                      <p:cBhvr>
                                        <p:cTn id="31" dur="500"/>
                                        <p:tgtEl>
                                          <p:spTgt spid="21473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0452C26-A882-471A-A1F5-AEC8341D948D}"/>
              </a:ext>
            </a:extLst>
          </p:cNvPr>
          <p:cNvSpPr>
            <a:spLocks noGrp="1"/>
          </p:cNvSpPr>
          <p:nvPr>
            <p:ph type="dt" sz="quarter" idx="10"/>
          </p:nvPr>
        </p:nvSpPr>
        <p:spPr>
          <a:xfrm>
            <a:off x="457200" y="6245225"/>
            <a:ext cx="2133600" cy="476250"/>
          </a:xfrm>
          <a:ln>
            <a:miter lim="800000"/>
            <a:headEnd/>
            <a:tailEnd/>
          </a:ln>
        </p:spPr>
        <p:txBody>
          <a:bodyPr anchor="t"/>
          <a:lstStyle/>
          <a:p>
            <a:pPr>
              <a:defRPr/>
            </a:pPr>
            <a:fld id="{14834871-0971-4BC3-B1B5-5B2D78CFD0DA}" type="datetime1">
              <a:rPr lang="zh-CN" altLang="en-US">
                <a:latin typeface="+mn-lt"/>
              </a:rPr>
              <a:pPr>
                <a:defRPr/>
              </a:pPr>
              <a:t>2020/12/14</a:t>
            </a:fld>
            <a:endParaRPr lang="en-US" altLang="zh-CN">
              <a:latin typeface="+mn-lt"/>
            </a:endParaRPr>
          </a:p>
        </p:txBody>
      </p:sp>
      <p:sp>
        <p:nvSpPr>
          <p:cNvPr id="25603" name="灯片编号占位符 5">
            <a:extLst>
              <a:ext uri="{FF2B5EF4-FFF2-40B4-BE49-F238E27FC236}">
                <a16:creationId xmlns:a16="http://schemas.microsoft.com/office/drawing/2014/main" id="{280B60FF-51B4-4CE7-AA05-801BC0F7E54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37CFD5B-C165-4F0A-AA38-10AD8D6207C2}"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25604" name="Rectangle 2">
            <a:extLst>
              <a:ext uri="{FF2B5EF4-FFF2-40B4-BE49-F238E27FC236}">
                <a16:creationId xmlns:a16="http://schemas.microsoft.com/office/drawing/2014/main" id="{50F8F2EE-1E70-4F7C-B944-EF382D02B0EA}"/>
              </a:ext>
            </a:extLst>
          </p:cNvPr>
          <p:cNvSpPr>
            <a:spLocks noGrp="1" noChangeArrowheads="1"/>
          </p:cNvSpPr>
          <p:nvPr>
            <p:ph type="title" idx="4294967295"/>
          </p:nvPr>
        </p:nvSpPr>
        <p:spPr>
          <a:xfrm>
            <a:off x="1055688" y="260350"/>
            <a:ext cx="7620000"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6307" name="Rectangle 3">
            <a:extLst>
              <a:ext uri="{FF2B5EF4-FFF2-40B4-BE49-F238E27FC236}">
                <a16:creationId xmlns:a16="http://schemas.microsoft.com/office/drawing/2014/main" id="{027A90EA-4C4B-4235-BDC3-A99B0790FD52}"/>
              </a:ext>
            </a:extLst>
          </p:cNvPr>
          <p:cNvSpPr>
            <a:spLocks noGrp="1" noChangeArrowheads="1"/>
          </p:cNvSpPr>
          <p:nvPr>
            <p:ph type="body" idx="4294967295"/>
          </p:nvPr>
        </p:nvSpPr>
        <p:spPr>
          <a:xfrm>
            <a:off x="381000" y="1484313"/>
            <a:ext cx="8655050" cy="5113337"/>
          </a:xfrm>
          <a:noFill/>
        </p:spPr>
        <p:txBody>
          <a:bodyPr lIns="92075" tIns="46038" rIns="92075" bIns="46038"/>
          <a:lstStyle/>
          <a:p>
            <a:pPr marL="812800" indent="-812800" eaLnBrk="1" hangingPunct="1">
              <a:buFont typeface="Wingdings" panose="05000000000000000000" pitchFamily="2" charset="2"/>
              <a:buNone/>
            </a:pPr>
            <a:r>
              <a:rPr lang="en-US" altLang="zh-CN">
                <a:latin typeface="Times New Roman" panose="02020603050405020304" pitchFamily="18" charset="0"/>
              </a:rPr>
              <a:t>3.</a:t>
            </a:r>
            <a:r>
              <a:rPr lang="zh-CN" altLang="en-US">
                <a:latin typeface="Times New Roman" panose="02020603050405020304" pitchFamily="18" charset="0"/>
              </a:rPr>
              <a:t>回溯问题</a:t>
            </a:r>
          </a:p>
          <a:p>
            <a:pPr marL="0" lvl="1" indent="0" eaLnBrk="1" hangingPunct="1">
              <a:lnSpc>
                <a:spcPct val="150000"/>
              </a:lnSpc>
              <a:buClr>
                <a:schemeClr val="tx1"/>
              </a:buClr>
            </a:pPr>
            <a:r>
              <a:rPr lang="zh-CN" altLang="en-US">
                <a:latin typeface="Times New Roman" panose="02020603050405020304" pitchFamily="18" charset="0"/>
              </a:rPr>
              <a:t> 文法中每个语法变量</a:t>
            </a:r>
            <a:r>
              <a:rPr lang="en-US" altLang="zh-CN">
                <a:latin typeface="Times New Roman" panose="02020603050405020304" pitchFamily="18" charset="0"/>
              </a:rPr>
              <a:t>A</a:t>
            </a:r>
            <a:r>
              <a:rPr lang="zh-CN" altLang="en-US">
                <a:latin typeface="Times New Roman" panose="02020603050405020304" pitchFamily="18" charset="0"/>
              </a:rPr>
              <a:t>的产生式右部称为</a:t>
            </a:r>
            <a:r>
              <a:rPr lang="en-US" altLang="zh-CN">
                <a:latin typeface="Times New Roman" panose="02020603050405020304" pitchFamily="18" charset="0"/>
              </a:rPr>
              <a:t>A</a:t>
            </a:r>
            <a:r>
              <a:rPr lang="zh-CN" altLang="en-US">
                <a:latin typeface="Times New Roman" panose="02020603050405020304" pitchFamily="18" charset="0"/>
              </a:rPr>
              <a:t>的</a:t>
            </a:r>
            <a:r>
              <a:rPr lang="zh-CN" altLang="en-US">
                <a:solidFill>
                  <a:srgbClr val="FF0000"/>
                </a:solidFill>
                <a:latin typeface="Times New Roman" panose="02020603050405020304" pitchFamily="18" charset="0"/>
              </a:rPr>
              <a:t>候选式</a:t>
            </a:r>
            <a:endParaRPr lang="en-US" altLang="zh-CN">
              <a:solidFill>
                <a:srgbClr val="FF0000"/>
              </a:solidFill>
              <a:latin typeface="Times New Roman" panose="02020603050405020304" pitchFamily="18" charset="0"/>
            </a:endParaRPr>
          </a:p>
          <a:p>
            <a:pPr marL="0" lvl="1" indent="0" eaLnBrk="1" hangingPunct="1">
              <a:lnSpc>
                <a:spcPct val="150000"/>
              </a:lnSpc>
              <a:buClr>
                <a:schemeClr val="tx1"/>
              </a:buClr>
            </a:pPr>
            <a:r>
              <a:rPr lang="zh-CN" altLang="en-US">
                <a:latin typeface="Times New Roman" panose="02020603050405020304" pitchFamily="18" charset="0"/>
              </a:rPr>
              <a:t> 如果</a:t>
            </a:r>
            <a:r>
              <a:rPr lang="en-US" altLang="zh-CN">
                <a:latin typeface="Times New Roman" panose="02020603050405020304" pitchFamily="18" charset="0"/>
              </a:rPr>
              <a:t>A</a:t>
            </a:r>
            <a:r>
              <a:rPr lang="zh-CN" altLang="en-US">
                <a:latin typeface="Times New Roman" panose="02020603050405020304" pitchFamily="18" charset="0"/>
              </a:rPr>
              <a:t>有多个候选式存在</a:t>
            </a:r>
            <a:r>
              <a:rPr lang="zh-CN" altLang="en-US">
                <a:solidFill>
                  <a:srgbClr val="FF0000"/>
                </a:solidFill>
                <a:latin typeface="Times New Roman" panose="02020603050405020304" pitchFamily="18" charset="0"/>
              </a:rPr>
              <a:t>公共前缀</a:t>
            </a:r>
            <a:r>
              <a:rPr lang="zh-CN" altLang="en-US">
                <a:latin typeface="Times New Roman" panose="02020603050405020304" pitchFamily="18" charset="0"/>
              </a:rPr>
              <a:t>，则自顶向下的语法分析程序将无法根据当前输入符号准确地选择用于推导的产生式，只能试探。</a:t>
            </a:r>
            <a:endParaRPr lang="en-US" altLang="zh-CN">
              <a:latin typeface="Times New Roman" panose="02020603050405020304" pitchFamily="18" charset="0"/>
            </a:endParaRPr>
          </a:p>
          <a:p>
            <a:pPr marL="0" lvl="1" indent="0" eaLnBrk="1" hangingPunct="1">
              <a:lnSpc>
                <a:spcPct val="150000"/>
              </a:lnSpc>
              <a:buClr>
                <a:schemeClr val="tx1"/>
              </a:buClr>
            </a:pPr>
            <a:r>
              <a:rPr lang="zh-CN" altLang="en-US">
                <a:latin typeface="Times New Roman" panose="02020603050405020304" pitchFamily="18" charset="0"/>
              </a:rPr>
              <a:t> 当试探不成功时就需要退回到上一步推导，看</a:t>
            </a:r>
            <a:r>
              <a:rPr lang="en-US" altLang="zh-CN">
                <a:latin typeface="Times New Roman" panose="02020603050405020304" pitchFamily="18" charset="0"/>
              </a:rPr>
              <a:t>A</a:t>
            </a:r>
            <a:r>
              <a:rPr lang="zh-CN" altLang="en-US">
                <a:latin typeface="Times New Roman" panose="02020603050405020304" pitchFamily="18" charset="0"/>
              </a:rPr>
              <a:t>是否还有其它的候选式，这就是</a:t>
            </a:r>
            <a:r>
              <a:rPr lang="zh-CN" altLang="en-US">
                <a:solidFill>
                  <a:srgbClr val="FF0000"/>
                </a:solidFill>
                <a:latin typeface="Times New Roman" panose="02020603050405020304" pitchFamily="18" charset="0"/>
              </a:rPr>
              <a:t>回溯</a:t>
            </a:r>
            <a:r>
              <a:rPr lang="en-US" altLang="zh-CN">
                <a:latin typeface="Times New Roman" panose="02020603050405020304" pitchFamily="18" charset="0"/>
              </a:rPr>
              <a:t>(backtracking)</a:t>
            </a:r>
            <a:r>
              <a:rPr lang="zh-CN" altLang="en-US">
                <a:latin typeface="Times New Roman" panose="02020603050405020304" pitchFamily="18" charset="0"/>
              </a:rPr>
              <a:t>。</a:t>
            </a:r>
            <a:endParaRPr lang="en-US" altLang="zh-CN">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6307">
                                            <p:txEl>
                                              <p:pRg st="1" end="1"/>
                                            </p:txEl>
                                          </p:spTgt>
                                        </p:tgtEl>
                                        <p:attrNameLst>
                                          <p:attrName>style.visibility</p:attrName>
                                        </p:attrNameLst>
                                      </p:cBhvr>
                                      <p:to>
                                        <p:strVal val="visible"/>
                                      </p:to>
                                    </p:set>
                                    <p:animEffect transition="in" filter="slide(fromBottom)">
                                      <p:cBhvr>
                                        <p:cTn id="7" dur="500"/>
                                        <p:tgtEl>
                                          <p:spTgt spid="21463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6307">
                                            <p:txEl>
                                              <p:pRg st="2" end="2"/>
                                            </p:txEl>
                                          </p:spTgt>
                                        </p:tgtEl>
                                        <p:attrNameLst>
                                          <p:attrName>style.visibility</p:attrName>
                                        </p:attrNameLst>
                                      </p:cBhvr>
                                      <p:to>
                                        <p:strVal val="visible"/>
                                      </p:to>
                                    </p:set>
                                    <p:animEffect transition="in" filter="slide(fromBottom)">
                                      <p:cBhvr>
                                        <p:cTn id="12" dur="500"/>
                                        <p:tgtEl>
                                          <p:spTgt spid="21463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46307">
                                            <p:txEl>
                                              <p:pRg st="3" end="3"/>
                                            </p:txEl>
                                          </p:spTgt>
                                        </p:tgtEl>
                                        <p:attrNameLst>
                                          <p:attrName>style.visibility</p:attrName>
                                        </p:attrNameLst>
                                      </p:cBhvr>
                                      <p:to>
                                        <p:strVal val="visible"/>
                                      </p:to>
                                    </p:set>
                                    <p:animEffect transition="in" filter="slide(fromBottom)">
                                      <p:cBhvr>
                                        <p:cTn id="17" dur="500"/>
                                        <p:tgtEl>
                                          <p:spTgt spid="214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630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67B304-9C69-464E-A644-1C99081CE676}"/>
              </a:ext>
            </a:extLst>
          </p:cNvPr>
          <p:cNvSpPr>
            <a:spLocks noGrp="1"/>
          </p:cNvSpPr>
          <p:nvPr>
            <p:ph type="dt" sz="quarter" idx="10"/>
          </p:nvPr>
        </p:nvSpPr>
        <p:spPr>
          <a:xfrm>
            <a:off x="457200" y="6245225"/>
            <a:ext cx="2133600" cy="476250"/>
          </a:xfrm>
          <a:ln>
            <a:miter lim="800000"/>
            <a:headEnd/>
            <a:tailEnd/>
          </a:ln>
        </p:spPr>
        <p:txBody>
          <a:bodyPr anchor="t"/>
          <a:lstStyle/>
          <a:p>
            <a:pPr>
              <a:defRPr/>
            </a:pPr>
            <a:fld id="{14834871-0971-4BC3-B1B5-5B2D78CFD0DA}" type="datetime1">
              <a:rPr lang="zh-CN" altLang="en-US">
                <a:latin typeface="+mn-lt"/>
              </a:rPr>
              <a:pPr>
                <a:defRPr/>
              </a:pPr>
              <a:t>2020/12/14</a:t>
            </a:fld>
            <a:endParaRPr lang="en-US" altLang="zh-CN">
              <a:latin typeface="+mn-lt"/>
            </a:endParaRPr>
          </a:p>
        </p:txBody>
      </p:sp>
      <p:sp>
        <p:nvSpPr>
          <p:cNvPr id="26627" name="灯片编号占位符 5">
            <a:extLst>
              <a:ext uri="{FF2B5EF4-FFF2-40B4-BE49-F238E27FC236}">
                <a16:creationId xmlns:a16="http://schemas.microsoft.com/office/drawing/2014/main" id="{34D9B6B6-9592-41B3-AD42-917E132272E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DC7507-44C8-4519-B4F3-1475415A694D}" type="slidenum">
              <a:rPr lang="en-US" altLang="zh-CN"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26628" name="Rectangle 2">
            <a:extLst>
              <a:ext uri="{FF2B5EF4-FFF2-40B4-BE49-F238E27FC236}">
                <a16:creationId xmlns:a16="http://schemas.microsoft.com/office/drawing/2014/main" id="{B9A71037-AECF-4EC4-8B43-D8C95C378D96}"/>
              </a:ext>
            </a:extLst>
          </p:cNvPr>
          <p:cNvSpPr>
            <a:spLocks noGrp="1" noChangeArrowheads="1"/>
          </p:cNvSpPr>
          <p:nvPr>
            <p:ph type="title" idx="4294967295"/>
          </p:nvPr>
        </p:nvSpPr>
        <p:spPr>
          <a:xfrm>
            <a:off x="1055688" y="260350"/>
            <a:ext cx="7620000"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46307" name="Rectangle 3">
            <a:extLst>
              <a:ext uri="{FF2B5EF4-FFF2-40B4-BE49-F238E27FC236}">
                <a16:creationId xmlns:a16="http://schemas.microsoft.com/office/drawing/2014/main" id="{E153B98B-FC53-46AD-BC13-670C99E34ADF}"/>
              </a:ext>
            </a:extLst>
          </p:cNvPr>
          <p:cNvSpPr>
            <a:spLocks noGrp="1" noChangeArrowheads="1"/>
          </p:cNvSpPr>
          <p:nvPr>
            <p:ph type="body" idx="4294967295"/>
          </p:nvPr>
        </p:nvSpPr>
        <p:spPr>
          <a:xfrm>
            <a:off x="381000" y="1484313"/>
            <a:ext cx="8534400" cy="5113337"/>
          </a:xfrm>
        </p:spPr>
        <p:txBody>
          <a:bodyPr lIns="92075" tIns="46038" rIns="92075" bIns="46038"/>
          <a:lstStyle/>
          <a:p>
            <a:pPr marL="812800" indent="-812800" eaLnBrk="1" hangingPunct="1">
              <a:buFont typeface="Wingdings" panose="05000000000000000000" pitchFamily="2" charset="2"/>
              <a:buNone/>
            </a:pPr>
            <a:r>
              <a:rPr lang="en-US" altLang="zh-CN">
                <a:latin typeface="Times New Roman" panose="02020603050405020304" pitchFamily="18" charset="0"/>
              </a:rPr>
              <a:t>3.</a:t>
            </a:r>
            <a:r>
              <a:rPr lang="zh-CN" altLang="en-US">
                <a:latin typeface="Times New Roman" panose="02020603050405020304" pitchFamily="18" charset="0"/>
              </a:rPr>
              <a:t>回溯问题</a:t>
            </a:r>
          </a:p>
          <a:p>
            <a:pPr marL="449263" lvl="1" indent="-711200" eaLnBrk="1" hangingPunct="1">
              <a:lnSpc>
                <a:spcPts val="2363"/>
              </a:lnSpc>
            </a:pPr>
            <a:r>
              <a:rPr lang="de-DE" altLang="zh-CN">
                <a:latin typeface="Times New Roman" panose="02020603050405020304" pitchFamily="18" charset="0"/>
                <a:ea typeface="宋体" panose="02010600030101010101" pitchFamily="2" charset="-122"/>
              </a:rPr>
              <a:t>G</a:t>
            </a:r>
            <a:r>
              <a:rPr lang="de-DE" altLang="zh-CN" baseline="-25000">
                <a:latin typeface="Times New Roman" panose="02020603050405020304" pitchFamily="18" charset="0"/>
                <a:ea typeface="宋体" panose="02010600030101010101" pitchFamily="2" charset="-122"/>
              </a:rPr>
              <a:t>e</a:t>
            </a:r>
            <a:r>
              <a:rPr lang="zh-CN" altLang="de-DE">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	</a:t>
            </a:r>
            <a:r>
              <a:rPr lang="de-DE" altLang="zh-CN">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E+T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E</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E-T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F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T*F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T</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T/F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(E)   </a:t>
            </a:r>
          </a:p>
          <a:p>
            <a:pPr marL="449263" lvl="1" indent="-711200" eaLnBrk="1" hangingPunct="1">
              <a:lnSpc>
                <a:spcPts val="2363"/>
              </a:lnSpc>
              <a:buFont typeface="Wingdings" panose="05000000000000000000" pitchFamily="2" charset="2"/>
              <a:buNone/>
            </a:pPr>
            <a:r>
              <a:rPr lang="de-DE" altLang="zh-CN">
                <a:latin typeface="Times New Roman" panose="02020603050405020304" pitchFamily="18" charset="0"/>
                <a:ea typeface="宋体" panose="02010600030101010101" pitchFamily="2" charset="-122"/>
              </a:rPr>
              <a:t>  			F</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de-DE" altLang="zh-CN">
                <a:latin typeface="Times New Roman" panose="02020603050405020304" pitchFamily="18" charset="0"/>
                <a:ea typeface="宋体" panose="02010600030101010101" pitchFamily="2" charset="-122"/>
              </a:rPr>
              <a:t>id </a:t>
            </a:r>
          </a:p>
          <a:p>
            <a:pPr marL="449263" lvl="1" indent="-711200" eaLnBrk="1" hangingPunct="1">
              <a:lnSpc>
                <a:spcPts val="2363"/>
              </a:lnSpc>
              <a:buFont typeface="Wingdings" panose="05000000000000000000" pitchFamily="2" charset="2"/>
              <a:buNone/>
            </a:pPr>
            <a:endParaRPr lang="de-DE" altLang="zh-CN">
              <a:latin typeface="Times New Roman" panose="02020603050405020304" pitchFamily="18" charset="0"/>
              <a:ea typeface="宋体" panose="02010600030101010101" pitchFamily="2" charset="-122"/>
            </a:endParaRPr>
          </a:p>
          <a:p>
            <a:pPr marL="449263" lvl="1" indent="-711200" eaLnBrk="1" hangingPunct="1"/>
            <a:r>
              <a:rPr lang="zh-CN" altLang="en-US">
                <a:latin typeface="Times New Roman" panose="02020603050405020304" pitchFamily="18" charset="0"/>
              </a:rPr>
              <a:t>例如：考虑为输入串</a:t>
            </a:r>
            <a:r>
              <a:rPr lang="en-US" altLang="zh-CN">
                <a:latin typeface="Times New Roman" panose="02020603050405020304" pitchFamily="18" charset="0"/>
              </a:rPr>
              <a:t>id+id*id</a:t>
            </a:r>
            <a:r>
              <a:rPr lang="zh-CN" altLang="en-US">
                <a:latin typeface="Times New Roman" panose="02020603050405020304" pitchFamily="18" charset="0"/>
              </a:rPr>
              <a:t>建立最左推导</a:t>
            </a:r>
            <a:r>
              <a:rPr lang="zh-CN" altLang="en-US">
                <a:latin typeface="Times New Roman" panose="02020603050405020304" pitchFamily="18" charset="0"/>
                <a:ea typeface="宋体" panose="02010600030101010101" pitchFamily="2" charset="-122"/>
              </a:rPr>
              <a:t> </a:t>
            </a:r>
            <a:r>
              <a:rPr lang="zh-CN" altLang="en-US">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6307">
                                            <p:txEl>
                                              <p:pRg st="1" end="1"/>
                                            </p:txEl>
                                          </p:spTgt>
                                        </p:tgtEl>
                                        <p:attrNameLst>
                                          <p:attrName>style.visibility</p:attrName>
                                        </p:attrNameLst>
                                      </p:cBhvr>
                                      <p:to>
                                        <p:strVal val="visible"/>
                                      </p:to>
                                    </p:set>
                                    <p:animEffect transition="in" filter="slide(fromBottom)">
                                      <p:cBhvr>
                                        <p:cTn id="7" dur="500"/>
                                        <p:tgtEl>
                                          <p:spTgt spid="2146307">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6307">
                                            <p:txEl>
                                              <p:pRg st="2" end="2"/>
                                            </p:txEl>
                                          </p:spTgt>
                                        </p:tgtEl>
                                        <p:attrNameLst>
                                          <p:attrName>style.visibility</p:attrName>
                                        </p:attrNameLst>
                                      </p:cBhvr>
                                      <p:to>
                                        <p:strVal val="visible"/>
                                      </p:to>
                                    </p:set>
                                    <p:animEffect transition="in" filter="slide(fromBottom)">
                                      <p:cBhvr>
                                        <p:cTn id="10" dur="500"/>
                                        <p:tgtEl>
                                          <p:spTgt spid="2146307">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6307">
                                            <p:txEl>
                                              <p:pRg st="3" end="3"/>
                                            </p:txEl>
                                          </p:spTgt>
                                        </p:tgtEl>
                                        <p:attrNameLst>
                                          <p:attrName>style.visibility</p:attrName>
                                        </p:attrNameLst>
                                      </p:cBhvr>
                                      <p:to>
                                        <p:strVal val="visible"/>
                                      </p:to>
                                    </p:set>
                                    <p:animEffect transition="in" filter="slide(fromBottom)">
                                      <p:cBhvr>
                                        <p:cTn id="13" dur="500"/>
                                        <p:tgtEl>
                                          <p:spTgt spid="2146307">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6307">
                                            <p:txEl>
                                              <p:pRg st="4" end="4"/>
                                            </p:txEl>
                                          </p:spTgt>
                                        </p:tgtEl>
                                        <p:attrNameLst>
                                          <p:attrName>style.visibility</p:attrName>
                                        </p:attrNameLst>
                                      </p:cBhvr>
                                      <p:to>
                                        <p:strVal val="visible"/>
                                      </p:to>
                                    </p:set>
                                    <p:animEffect transition="in" filter="slide(fromBottom)">
                                      <p:cBhvr>
                                        <p:cTn id="16" dur="500"/>
                                        <p:tgtEl>
                                          <p:spTgt spid="2146307">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6307">
                                            <p:txEl>
                                              <p:pRg st="5" end="5"/>
                                            </p:txEl>
                                          </p:spTgt>
                                        </p:tgtEl>
                                        <p:attrNameLst>
                                          <p:attrName>style.visibility</p:attrName>
                                        </p:attrNameLst>
                                      </p:cBhvr>
                                      <p:to>
                                        <p:strVal val="visible"/>
                                      </p:to>
                                    </p:set>
                                    <p:animEffect transition="in" filter="slide(fromBottom)">
                                      <p:cBhvr>
                                        <p:cTn id="19" dur="500"/>
                                        <p:tgtEl>
                                          <p:spTgt spid="2146307">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46307">
                                            <p:txEl>
                                              <p:pRg st="6" end="6"/>
                                            </p:txEl>
                                          </p:spTgt>
                                        </p:tgtEl>
                                        <p:attrNameLst>
                                          <p:attrName>style.visibility</p:attrName>
                                        </p:attrNameLst>
                                      </p:cBhvr>
                                      <p:to>
                                        <p:strVal val="visible"/>
                                      </p:to>
                                    </p:set>
                                    <p:animEffect transition="in" filter="slide(fromBottom)">
                                      <p:cBhvr>
                                        <p:cTn id="22" dur="500"/>
                                        <p:tgtEl>
                                          <p:spTgt spid="2146307">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146307">
                                            <p:txEl>
                                              <p:pRg st="7" end="7"/>
                                            </p:txEl>
                                          </p:spTgt>
                                        </p:tgtEl>
                                        <p:attrNameLst>
                                          <p:attrName>style.visibility</p:attrName>
                                        </p:attrNameLst>
                                      </p:cBhvr>
                                      <p:to>
                                        <p:strVal val="visible"/>
                                      </p:to>
                                    </p:set>
                                    <p:animEffect transition="in" filter="slide(fromBottom)">
                                      <p:cBhvr>
                                        <p:cTn id="25" dur="500"/>
                                        <p:tgtEl>
                                          <p:spTgt spid="2146307">
                                            <p:txEl>
                                              <p:pRg st="7" end="7"/>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146307">
                                            <p:txEl>
                                              <p:pRg st="8" end="8"/>
                                            </p:txEl>
                                          </p:spTgt>
                                        </p:tgtEl>
                                        <p:attrNameLst>
                                          <p:attrName>style.visibility</p:attrName>
                                        </p:attrNameLst>
                                      </p:cBhvr>
                                      <p:to>
                                        <p:strVal val="visible"/>
                                      </p:to>
                                    </p:set>
                                    <p:animEffect transition="in" filter="slide(fromBottom)">
                                      <p:cBhvr>
                                        <p:cTn id="28" dur="500"/>
                                        <p:tgtEl>
                                          <p:spTgt spid="2146307">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146307">
                                            <p:txEl>
                                              <p:pRg st="10" end="10"/>
                                            </p:txEl>
                                          </p:spTgt>
                                        </p:tgtEl>
                                        <p:attrNameLst>
                                          <p:attrName>style.visibility</p:attrName>
                                        </p:attrNameLst>
                                      </p:cBhvr>
                                      <p:to>
                                        <p:strVal val="visible"/>
                                      </p:to>
                                    </p:set>
                                    <p:animEffect transition="in" filter="slide(fromBottom)">
                                      <p:cBhvr>
                                        <p:cTn id="33" dur="500"/>
                                        <p:tgtEl>
                                          <p:spTgt spid="2146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630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59725B2-4369-4EC0-ABA5-819CBB3D13BA}"/>
              </a:ext>
            </a:extLst>
          </p:cNvPr>
          <p:cNvSpPr>
            <a:spLocks noGrp="1"/>
          </p:cNvSpPr>
          <p:nvPr>
            <p:ph type="dt" sz="quarter" idx="10"/>
          </p:nvPr>
        </p:nvSpPr>
        <p:spPr>
          <a:xfrm>
            <a:off x="457200" y="6245225"/>
            <a:ext cx="2133600" cy="476250"/>
          </a:xfrm>
          <a:ln>
            <a:miter lim="800000"/>
            <a:headEnd/>
            <a:tailEnd/>
          </a:ln>
        </p:spPr>
        <p:txBody>
          <a:bodyPr anchor="t"/>
          <a:lstStyle/>
          <a:p>
            <a:pPr>
              <a:defRPr/>
            </a:pPr>
            <a:fld id="{347D841C-AC88-4B77-BEBF-7048D9BDBA69}"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C7DEC34B-62C6-439E-A6C1-52B3CB6EEDF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E7DDEAE-8EFA-4A49-96A6-FAAE2C69EAD6}" type="slidenum">
              <a:rPr lang="en-US" altLang="zh-CN" sz="1400" b="0">
                <a:ea typeface="宋体" panose="02010600030101010101" pitchFamily="2" charset="-122"/>
              </a:rPr>
              <a:pPr>
                <a:spcBef>
                  <a:spcPct val="0"/>
                </a:spcBef>
                <a:buClrTx/>
                <a:buSzTx/>
                <a:buFontTx/>
                <a:buNone/>
              </a:pPr>
              <a:t>23</a:t>
            </a:fld>
            <a:endParaRPr lang="en-US" altLang="zh-CN" sz="1400" b="0">
              <a:ea typeface="宋体" panose="02010600030101010101" pitchFamily="2" charset="-122"/>
            </a:endParaRPr>
          </a:p>
        </p:txBody>
      </p:sp>
      <p:sp>
        <p:nvSpPr>
          <p:cNvPr id="28676" name="Rectangle 2">
            <a:extLst>
              <a:ext uri="{FF2B5EF4-FFF2-40B4-BE49-F238E27FC236}">
                <a16:creationId xmlns:a16="http://schemas.microsoft.com/office/drawing/2014/main" id="{2B895A6A-467E-47F5-9C0D-ECB2F3B69270}"/>
              </a:ext>
            </a:extLst>
          </p:cNvPr>
          <p:cNvSpPr>
            <a:spLocks noGrp="1" noChangeArrowheads="1"/>
          </p:cNvSpPr>
          <p:nvPr>
            <p:ph type="title" idx="4294967295"/>
          </p:nvPr>
        </p:nvSpPr>
        <p:spPr>
          <a:xfrm>
            <a:off x="1055688" y="333375"/>
            <a:ext cx="7764462" cy="792163"/>
          </a:xfrm>
          <a:noFill/>
        </p:spPr>
        <p:txBody>
          <a:bodyPr lIns="92075" tIns="46038" rIns="92075" bIns="46038" anchor="ctr"/>
          <a:lstStyle/>
          <a:p>
            <a:pPr eaLnBrk="1" hangingPunct="1"/>
            <a:r>
              <a:rPr lang="en-US" altLang="zh-CN">
                <a:latin typeface="Times New Roman" panose="02020603050405020304" pitchFamily="18" charset="0"/>
              </a:rPr>
              <a:t>4.2.1 </a:t>
            </a:r>
            <a:r>
              <a:rPr lang="zh-CN" altLang="en-US">
                <a:latin typeface="Times New Roman" panose="02020603050405020304" pitchFamily="18" charset="0"/>
              </a:rPr>
              <a:t>自顶向下分析面临的问题</a:t>
            </a:r>
          </a:p>
        </p:txBody>
      </p:sp>
      <p:sp>
        <p:nvSpPr>
          <p:cNvPr id="2154499" name="Rectangle 3">
            <a:extLst>
              <a:ext uri="{FF2B5EF4-FFF2-40B4-BE49-F238E27FC236}">
                <a16:creationId xmlns:a16="http://schemas.microsoft.com/office/drawing/2014/main" id="{DF7A7C4C-09DA-4630-B3A5-08C9B818A057}"/>
              </a:ext>
            </a:extLst>
          </p:cNvPr>
          <p:cNvSpPr>
            <a:spLocks noGrp="1" noChangeArrowheads="1"/>
          </p:cNvSpPr>
          <p:nvPr>
            <p:ph type="body" idx="4294967295"/>
          </p:nvPr>
        </p:nvSpPr>
        <p:spPr>
          <a:xfrm>
            <a:off x="468313" y="1484313"/>
            <a:ext cx="8135937" cy="5113337"/>
          </a:xfrm>
        </p:spPr>
        <p:txBody>
          <a:bodyPr lIns="92075" tIns="46038" rIns="92075" bIns="46038"/>
          <a:lstStyle/>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3.</a:t>
            </a:r>
            <a:r>
              <a:rPr lang="zh-CN" altLang="en-US" sz="2800">
                <a:latin typeface="Times New Roman" panose="02020603050405020304" pitchFamily="18" charset="0"/>
              </a:rPr>
              <a:t>回溯问题	</a:t>
            </a:r>
            <a:endParaRPr lang="en-US" altLang="zh-CN" sz="2800">
              <a:latin typeface="Times New Roman" panose="02020603050405020304" pitchFamily="18" charset="0"/>
            </a:endParaRPr>
          </a:p>
          <a:p>
            <a:pPr marL="812800" indent="-812800" eaLnBrk="1" hangingPunct="1">
              <a:lnSpc>
                <a:spcPct val="150000"/>
              </a:lnSpc>
              <a:buFont typeface="Wingdings" panose="05000000000000000000" pitchFamily="2" charset="2"/>
              <a:buNone/>
            </a:pPr>
            <a:r>
              <a:rPr lang="zh-CN" altLang="en-US" sz="2800">
                <a:latin typeface="Times New Roman" panose="02020603050405020304" pitchFamily="18" charset="0"/>
              </a:rPr>
              <a:t>         我们将采用</a:t>
            </a:r>
            <a:r>
              <a:rPr lang="zh-CN" altLang="en-US" sz="2800">
                <a:solidFill>
                  <a:srgbClr val="FF0000"/>
                </a:solidFill>
                <a:latin typeface="Times New Roman" panose="02020603050405020304" pitchFamily="18" charset="0"/>
              </a:rPr>
              <a:t>提取左因子</a:t>
            </a:r>
            <a:r>
              <a:rPr lang="zh-CN" altLang="en-US" sz="2800">
                <a:latin typeface="Times New Roman" panose="02020603050405020304" pitchFamily="18" charset="0"/>
              </a:rPr>
              <a:t>的方法来改造文法，以便减少推导过程中回溯现象的发生</a:t>
            </a:r>
            <a:endParaRPr lang="en-US" altLang="zh-CN" sz="2800">
              <a:latin typeface="Times New Roman" panose="02020603050405020304" pitchFamily="18" charset="0"/>
            </a:endParaRPr>
          </a:p>
          <a:p>
            <a:pPr marL="812800" indent="-812800" eaLnBrk="1" hangingPunct="1">
              <a:lnSpc>
                <a:spcPct val="150000"/>
              </a:lnSpc>
              <a:buFont typeface="Wingdings" panose="05000000000000000000" pitchFamily="2" charset="2"/>
              <a:buNone/>
            </a:pPr>
            <a:r>
              <a:rPr lang="zh-CN" altLang="en-US" sz="2800">
                <a:latin typeface="Times New Roman" panose="02020603050405020304" pitchFamily="18" charset="0"/>
              </a:rPr>
              <a:t>        当然，单纯通过提取左因子无法彻底避免回溯现象的发生。</a:t>
            </a:r>
            <a:r>
              <a:rPr lang="zh-CN" altLang="en-US" sz="280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4499">
                                            <p:txEl>
                                              <p:pRg st="0" end="0"/>
                                            </p:txEl>
                                          </p:spTgt>
                                        </p:tgtEl>
                                        <p:attrNameLst>
                                          <p:attrName>style.visibility</p:attrName>
                                        </p:attrNameLst>
                                      </p:cBhvr>
                                      <p:to>
                                        <p:strVal val="visible"/>
                                      </p:to>
                                    </p:set>
                                    <p:animEffect transition="in" filter="slide(fromBottom)">
                                      <p:cBhvr>
                                        <p:cTn id="7" dur="500"/>
                                        <p:tgtEl>
                                          <p:spTgt spid="215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4499">
                                            <p:txEl>
                                              <p:pRg st="1" end="1"/>
                                            </p:txEl>
                                          </p:spTgt>
                                        </p:tgtEl>
                                        <p:attrNameLst>
                                          <p:attrName>style.visibility</p:attrName>
                                        </p:attrNameLst>
                                      </p:cBhvr>
                                      <p:to>
                                        <p:strVal val="visible"/>
                                      </p:to>
                                    </p:set>
                                    <p:animEffect transition="in" filter="slide(fromBottom)">
                                      <p:cBhvr>
                                        <p:cTn id="12" dur="500"/>
                                        <p:tgtEl>
                                          <p:spTgt spid="2154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54499">
                                            <p:txEl>
                                              <p:pRg st="2" end="2"/>
                                            </p:txEl>
                                          </p:spTgt>
                                        </p:tgtEl>
                                        <p:attrNameLst>
                                          <p:attrName>style.visibility</p:attrName>
                                        </p:attrNameLst>
                                      </p:cBhvr>
                                      <p:to>
                                        <p:strVal val="visible"/>
                                      </p:to>
                                    </p:set>
                                    <p:animEffect transition="in" filter="slide(fromBottom)">
                                      <p:cBhvr>
                                        <p:cTn id="17" dur="500"/>
                                        <p:tgtEl>
                                          <p:spTgt spid="2154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56A594-0EFC-4160-A8A9-859F259E9A1A}"/>
              </a:ext>
            </a:extLst>
          </p:cNvPr>
          <p:cNvSpPr>
            <a:spLocks noGrp="1"/>
          </p:cNvSpPr>
          <p:nvPr>
            <p:ph type="dt" sz="quarter" idx="10"/>
          </p:nvPr>
        </p:nvSpPr>
        <p:spPr>
          <a:xfrm>
            <a:off x="457200" y="6245225"/>
            <a:ext cx="2133600" cy="476250"/>
          </a:xfrm>
          <a:ln>
            <a:miter lim="800000"/>
            <a:headEnd/>
            <a:tailEnd/>
          </a:ln>
        </p:spPr>
        <p:txBody>
          <a:bodyPr anchor="t"/>
          <a:lstStyle/>
          <a:p>
            <a:pPr>
              <a:defRPr/>
            </a:pPr>
            <a:fld id="{DE2380D2-C7CE-4E81-AE83-F48C67E50294}" type="datetime1">
              <a:rPr lang="zh-CN" altLang="en-US">
                <a:latin typeface="+mn-lt"/>
              </a:rPr>
              <a:pPr>
                <a:defRPr/>
              </a:pPr>
              <a:t>2020/12/14</a:t>
            </a:fld>
            <a:endParaRPr lang="en-US" altLang="zh-CN">
              <a:latin typeface="+mn-lt"/>
            </a:endParaRPr>
          </a:p>
        </p:txBody>
      </p:sp>
      <p:sp>
        <p:nvSpPr>
          <p:cNvPr id="29699" name="灯片编号占位符 5">
            <a:extLst>
              <a:ext uri="{FF2B5EF4-FFF2-40B4-BE49-F238E27FC236}">
                <a16:creationId xmlns:a16="http://schemas.microsoft.com/office/drawing/2014/main" id="{9E3EADCC-5F31-47E1-8F83-07BFF4A2518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0FCD5B-1137-4C42-9631-9625193B4222}"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29700" name="Rectangle 2">
            <a:extLst>
              <a:ext uri="{FF2B5EF4-FFF2-40B4-BE49-F238E27FC236}">
                <a16:creationId xmlns:a16="http://schemas.microsoft.com/office/drawing/2014/main" id="{9CEE0C8D-5C83-4C40-8F0F-5D33E1E2EB54}"/>
              </a:ext>
            </a:extLst>
          </p:cNvPr>
          <p:cNvSpPr>
            <a:spLocks noGrp="1" noChangeArrowheads="1"/>
          </p:cNvSpPr>
          <p:nvPr>
            <p:ph type="title" idx="4294967295"/>
          </p:nvPr>
        </p:nvSpPr>
        <p:spPr>
          <a:xfrm>
            <a:off x="1057275" y="260350"/>
            <a:ext cx="7331075"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9701" name="Rectangle 3">
            <a:extLst>
              <a:ext uri="{FF2B5EF4-FFF2-40B4-BE49-F238E27FC236}">
                <a16:creationId xmlns:a16="http://schemas.microsoft.com/office/drawing/2014/main" id="{2581C912-730B-467B-AB04-F5A5FE7039DB}"/>
              </a:ext>
            </a:extLst>
          </p:cNvPr>
          <p:cNvSpPr>
            <a:spLocks noGrp="1" noChangeArrowheads="1"/>
          </p:cNvSpPr>
          <p:nvPr>
            <p:ph type="body" idx="4294967295"/>
          </p:nvPr>
        </p:nvSpPr>
        <p:spPr>
          <a:xfrm>
            <a:off x="381000" y="1557338"/>
            <a:ext cx="8223250" cy="5040312"/>
          </a:xfrm>
          <a:noFill/>
        </p:spPr>
        <p:txBody>
          <a:bodyPr lIns="92075" tIns="46038" rIns="92075" bIns="46038"/>
          <a:lstStyle/>
          <a:p>
            <a:pPr marL="812800" indent="-812800" eaLnBrk="1" hangingPunct="1">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二义性问题</a:t>
            </a:r>
            <a:endParaRPr lang="en-US" altLang="zh-CN">
              <a:latin typeface="Times New Roman" panose="02020603050405020304" pitchFamily="18" charset="0"/>
            </a:endParaRPr>
          </a:p>
          <a:p>
            <a:pPr marL="812800" indent="-812800" eaLnBrk="1" hangingPunct="1">
              <a:buFont typeface="Wingdings" panose="05000000000000000000" pitchFamily="2" charset="2"/>
              <a:buNone/>
            </a:pPr>
            <a:endParaRPr lang="en-US" altLang="zh-CN">
              <a:latin typeface="Times New Roman" panose="02020603050405020304" pitchFamily="18" charset="0"/>
            </a:endParaRPr>
          </a:p>
          <a:p>
            <a:pPr marL="812800" indent="-812800" eaLnBrk="1" hangingPunct="1">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左递归引起的无穷推导问题</a:t>
            </a:r>
          </a:p>
          <a:p>
            <a:pPr marL="812800" indent="-812800" eaLnBrk="1" hangingPunct="1">
              <a:buFont typeface="Wingdings" panose="05000000000000000000" pitchFamily="2" charset="2"/>
              <a:buNone/>
            </a:pPr>
            <a:endParaRPr lang="en-US" altLang="zh-CN">
              <a:latin typeface="Times New Roman" panose="02020603050405020304" pitchFamily="18" charset="0"/>
            </a:endParaRPr>
          </a:p>
          <a:p>
            <a:pPr marL="812800" indent="-812800" eaLnBrk="1" hangingPunct="1">
              <a:buFont typeface="Wingdings" panose="05000000000000000000" pitchFamily="2" charset="2"/>
              <a:buNone/>
            </a:pPr>
            <a:r>
              <a:rPr lang="en-US" altLang="zh-CN">
                <a:latin typeface="Times New Roman" panose="02020603050405020304" pitchFamily="18" charset="0"/>
              </a:rPr>
              <a:t>3.</a:t>
            </a:r>
            <a:r>
              <a:rPr lang="zh-CN" altLang="en-US">
                <a:latin typeface="Times New Roman" panose="02020603050405020304" pitchFamily="18" charset="0"/>
              </a:rPr>
              <a:t>回溯问题</a:t>
            </a:r>
            <a:endParaRPr lang="en-US" altLang="zh-CN">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61371F-AAE7-4DEE-9434-DA5599AFE88C}"/>
              </a:ext>
            </a:extLst>
          </p:cNvPr>
          <p:cNvSpPr>
            <a:spLocks noGrp="1"/>
          </p:cNvSpPr>
          <p:nvPr>
            <p:ph type="dt" sz="quarter" idx="10"/>
          </p:nvPr>
        </p:nvSpPr>
        <p:spPr>
          <a:xfrm>
            <a:off x="457200" y="6245225"/>
            <a:ext cx="2133600" cy="476250"/>
          </a:xfrm>
          <a:ln>
            <a:miter lim="800000"/>
            <a:headEnd/>
            <a:tailEnd/>
          </a:ln>
        </p:spPr>
        <p:txBody>
          <a:bodyPr anchor="t"/>
          <a:lstStyle/>
          <a:p>
            <a:pPr>
              <a:defRPr/>
            </a:pPr>
            <a:fld id="{DE2380D2-C7CE-4E81-AE83-F48C67E50294}" type="datetime1">
              <a:rPr lang="zh-CN" altLang="en-US">
                <a:latin typeface="+mn-lt"/>
              </a:rPr>
              <a:pPr>
                <a:defRPr/>
              </a:pPr>
              <a:t>2020/12/14</a:t>
            </a:fld>
            <a:endParaRPr lang="en-US" altLang="zh-CN">
              <a:latin typeface="+mn-lt"/>
            </a:endParaRPr>
          </a:p>
        </p:txBody>
      </p:sp>
      <p:sp>
        <p:nvSpPr>
          <p:cNvPr id="30723" name="灯片编号占位符 5">
            <a:extLst>
              <a:ext uri="{FF2B5EF4-FFF2-40B4-BE49-F238E27FC236}">
                <a16:creationId xmlns:a16="http://schemas.microsoft.com/office/drawing/2014/main" id="{C6003D7D-9E6D-4410-B706-59632A3F019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A3D2C71-D10E-4277-8A03-81D7A8B202C8}" type="slidenum">
              <a:rPr lang="en-US" altLang="zh-CN"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30724" name="Rectangle 2">
            <a:extLst>
              <a:ext uri="{FF2B5EF4-FFF2-40B4-BE49-F238E27FC236}">
                <a16:creationId xmlns:a16="http://schemas.microsoft.com/office/drawing/2014/main" id="{50FE042E-3919-4231-80C7-A1875A602BD1}"/>
              </a:ext>
            </a:extLst>
          </p:cNvPr>
          <p:cNvSpPr>
            <a:spLocks noGrp="1" noChangeArrowheads="1"/>
          </p:cNvSpPr>
          <p:nvPr>
            <p:ph type="title" idx="4294967295"/>
          </p:nvPr>
        </p:nvSpPr>
        <p:spPr>
          <a:xfrm>
            <a:off x="1057275" y="260350"/>
            <a:ext cx="7331075"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8355" name="Rectangle 3">
            <a:extLst>
              <a:ext uri="{FF2B5EF4-FFF2-40B4-BE49-F238E27FC236}">
                <a16:creationId xmlns:a16="http://schemas.microsoft.com/office/drawing/2014/main" id="{AFAEF5AF-3610-4066-A74F-6615E6E8DDEF}"/>
              </a:ext>
            </a:extLst>
          </p:cNvPr>
          <p:cNvSpPr>
            <a:spLocks noGrp="1" noChangeArrowheads="1"/>
          </p:cNvSpPr>
          <p:nvPr>
            <p:ph type="body" idx="4294967295"/>
          </p:nvPr>
        </p:nvSpPr>
        <p:spPr>
          <a:xfrm>
            <a:off x="381000" y="1557338"/>
            <a:ext cx="8223250" cy="5040312"/>
          </a:xfrm>
          <a:noFill/>
        </p:spPr>
        <p:txBody>
          <a:bodyPr lIns="92075" tIns="46038" rIns="92075" bIns="46038"/>
          <a:lstStyle/>
          <a:p>
            <a:pPr marL="812800" indent="-812800" eaLnBrk="1" hangingPunct="1">
              <a:buFont typeface="Wingdings" panose="05000000000000000000" pitchFamily="2" charset="2"/>
              <a:buNone/>
            </a:pPr>
            <a:r>
              <a:rPr lang="en-US" altLang="zh-CN">
                <a:latin typeface="Times New Roman" panose="02020603050405020304" pitchFamily="18" charset="0"/>
              </a:rPr>
              <a:t>1.</a:t>
            </a:r>
            <a:r>
              <a:rPr lang="zh-CN" altLang="en-US">
                <a:latin typeface="Times New Roman" panose="02020603050405020304" pitchFamily="18" charset="0"/>
              </a:rPr>
              <a:t>消除二义性</a:t>
            </a:r>
          </a:p>
          <a:p>
            <a:pPr marL="0" lvl="1" indent="0" eaLnBrk="1" hangingPunct="1">
              <a:lnSpc>
                <a:spcPct val="150000"/>
              </a:lnSpc>
              <a:buClr>
                <a:schemeClr val="tx1"/>
              </a:buClr>
            </a:pPr>
            <a:r>
              <a:rPr lang="zh-CN" altLang="en-US">
                <a:latin typeface="Times New Roman" panose="02020603050405020304" pitchFamily="18" charset="0"/>
              </a:rPr>
              <a:t>  改造的方法就是通过引入新的语法变量等，使文法含有更多的信息。</a:t>
            </a:r>
            <a:endParaRPr lang="en-US" altLang="zh-CN">
              <a:latin typeface="Times New Roman" panose="02020603050405020304" pitchFamily="18" charset="0"/>
            </a:endParaRPr>
          </a:p>
          <a:p>
            <a:pPr marL="0" lvl="1" indent="0" eaLnBrk="1" hangingPunct="1">
              <a:lnSpc>
                <a:spcPct val="150000"/>
              </a:lnSpc>
              <a:buClr>
                <a:schemeClr val="tx1"/>
              </a:buClr>
            </a:pPr>
            <a:r>
              <a:rPr lang="zh-CN" altLang="en-US">
                <a:latin typeface="Times New Roman" panose="02020603050405020304" pitchFamily="18" charset="0"/>
              </a:rPr>
              <a:t>  许多二义性文法是由于概念不清，即语法变量的定义不明确导致的，此时通过引入新的语法变量即可消除文法的二义性。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7" dur="500"/>
                                        <p:tgtEl>
                                          <p:spTgt spid="2148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48355">
                                            <p:txEl>
                                              <p:pRg st="2" end="2"/>
                                            </p:txEl>
                                          </p:spTgt>
                                        </p:tgtEl>
                                        <p:attrNameLst>
                                          <p:attrName>style.visibility</p:attrName>
                                        </p:attrNameLst>
                                      </p:cBhvr>
                                      <p:to>
                                        <p:strVal val="visible"/>
                                      </p:to>
                                    </p:set>
                                    <p:animEffect transition="in" filter="slide(fromBottom)">
                                      <p:cBhvr>
                                        <p:cTn id="12" dur="500"/>
                                        <p:tgtEl>
                                          <p:spTgt spid="2148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6BC49C-FA2E-4BDB-9569-559B6DD89126}"/>
              </a:ext>
            </a:extLst>
          </p:cNvPr>
          <p:cNvSpPr>
            <a:spLocks noGrp="1"/>
          </p:cNvSpPr>
          <p:nvPr>
            <p:ph type="dt" sz="quarter" idx="10"/>
          </p:nvPr>
        </p:nvSpPr>
        <p:spPr>
          <a:xfrm>
            <a:off x="457200" y="6245225"/>
            <a:ext cx="2133600" cy="476250"/>
          </a:xfrm>
          <a:ln>
            <a:miter lim="800000"/>
            <a:headEnd/>
            <a:tailEnd/>
          </a:ln>
        </p:spPr>
        <p:txBody>
          <a:bodyPr anchor="t"/>
          <a:lstStyle/>
          <a:p>
            <a:pPr>
              <a:defRPr/>
            </a:pPr>
            <a:fld id="{DE2380D2-C7CE-4E81-AE83-F48C67E50294}" type="datetime1">
              <a:rPr lang="zh-CN" altLang="en-US">
                <a:latin typeface="+mn-lt"/>
              </a:rPr>
              <a:pPr>
                <a:defRPr/>
              </a:pPr>
              <a:t>2020/12/14</a:t>
            </a:fld>
            <a:endParaRPr lang="en-US" altLang="zh-CN">
              <a:latin typeface="+mn-lt"/>
            </a:endParaRPr>
          </a:p>
        </p:txBody>
      </p:sp>
      <p:sp>
        <p:nvSpPr>
          <p:cNvPr id="32771" name="灯片编号占位符 5">
            <a:extLst>
              <a:ext uri="{FF2B5EF4-FFF2-40B4-BE49-F238E27FC236}">
                <a16:creationId xmlns:a16="http://schemas.microsoft.com/office/drawing/2014/main" id="{0B7FFBB5-F2C8-40B1-B710-90ACF7250D0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72D157C-C267-4028-8C5A-B3526D93FF9C}" type="slidenum">
              <a:rPr lang="en-US" altLang="zh-CN"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32772" name="Rectangle 2">
            <a:extLst>
              <a:ext uri="{FF2B5EF4-FFF2-40B4-BE49-F238E27FC236}">
                <a16:creationId xmlns:a16="http://schemas.microsoft.com/office/drawing/2014/main" id="{A518D57D-FE66-4641-9FD0-BB7661C31292}"/>
              </a:ext>
            </a:extLst>
          </p:cNvPr>
          <p:cNvSpPr>
            <a:spLocks noGrp="1" noChangeArrowheads="1"/>
          </p:cNvSpPr>
          <p:nvPr>
            <p:ph type="title" idx="4294967295"/>
          </p:nvPr>
        </p:nvSpPr>
        <p:spPr>
          <a:xfrm>
            <a:off x="1057275" y="260350"/>
            <a:ext cx="7331075"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8355" name="Rectangle 3">
            <a:extLst>
              <a:ext uri="{FF2B5EF4-FFF2-40B4-BE49-F238E27FC236}">
                <a16:creationId xmlns:a16="http://schemas.microsoft.com/office/drawing/2014/main" id="{BD8A7B38-F752-4BF6-8FA1-A4390A4D7C80}"/>
              </a:ext>
            </a:extLst>
          </p:cNvPr>
          <p:cNvSpPr>
            <a:spLocks noGrp="1" noChangeArrowheads="1"/>
          </p:cNvSpPr>
          <p:nvPr>
            <p:ph type="body" idx="4294967295"/>
          </p:nvPr>
        </p:nvSpPr>
        <p:spPr>
          <a:xfrm>
            <a:off x="381000" y="1557338"/>
            <a:ext cx="8223250" cy="5040312"/>
          </a:xfrm>
        </p:spPr>
        <p:txBody>
          <a:bodyPr lIns="92075" tIns="46038" rIns="92075" bIns="46038"/>
          <a:lstStyle/>
          <a:p>
            <a:pPr marL="812800" indent="-812800" eaLnBrk="1" hangingPunct="1">
              <a:buFont typeface="Wingdings" panose="05000000000000000000" pitchFamily="2" charset="2"/>
              <a:buNone/>
              <a:defRPr/>
            </a:pPr>
            <a:r>
              <a:rPr lang="en-US" altLang="zh-CN" dirty="0">
                <a:latin typeface="Times New Roman" pitchFamily="18" charset="0"/>
              </a:rPr>
              <a:t>1.</a:t>
            </a:r>
            <a:r>
              <a:rPr lang="zh-CN" altLang="en-US" dirty="0">
                <a:latin typeface="Times New Roman" pitchFamily="18" charset="0"/>
              </a:rPr>
              <a:t>消除二义性</a:t>
            </a:r>
            <a:endParaRPr lang="en-US" altLang="zh-CN" dirty="0">
              <a:latin typeface="Times New Roman" pitchFamily="18" charset="0"/>
            </a:endParaRPr>
          </a:p>
          <a:p>
            <a:pPr marL="450000" lvl="1" indent="-711200" eaLnBrk="1" hangingPunct="1">
              <a:lnSpc>
                <a:spcPct val="90000"/>
              </a:lnSpc>
              <a:buClr>
                <a:schemeClr val="tx1"/>
              </a:buClr>
              <a:defRPr/>
            </a:pPr>
            <a:r>
              <a:rPr lang="en-US" altLang="zh-CN" sz="2400" dirty="0">
                <a:latin typeface="Times New Roman" pitchFamily="18" charset="0"/>
              </a:rPr>
              <a:t>G</a:t>
            </a:r>
            <a:r>
              <a:rPr lang="en-US" altLang="zh-CN" sz="2400" baseline="-25000" dirty="0">
                <a:latin typeface="Times New Roman" pitchFamily="18" charset="0"/>
              </a:rPr>
              <a:t>12</a:t>
            </a:r>
            <a:r>
              <a:rPr lang="en-US" altLang="zh-CN" sz="2400" dirty="0">
                <a:latin typeface="Times New Roman" pitchFamily="18" charset="0"/>
              </a:rPr>
              <a:t>: E </a:t>
            </a:r>
            <a:r>
              <a:rPr lang="en-US" altLang="zh-CN" sz="2400" dirty="0">
                <a:latin typeface="Times New Roman" pitchFamily="18" charset="0"/>
                <a:sym typeface="Wingdings" pitchFamily="2" charset="2"/>
              </a:rPr>
              <a:t> id | c | E + E | E – E | E * E | E / E | E **E | (E)</a:t>
            </a:r>
          </a:p>
          <a:p>
            <a:pPr marL="1168400" lvl="1" indent="-711200" eaLnBrk="1" hangingPunct="1">
              <a:lnSpc>
                <a:spcPct val="90000"/>
              </a:lnSpc>
              <a:buClr>
                <a:schemeClr val="tx1"/>
              </a:buClr>
              <a:defRPr/>
            </a:pPr>
            <a:endParaRPr lang="en-US" altLang="zh-CN" sz="2400" dirty="0">
              <a:latin typeface="Times New Roman" pitchFamily="18" charset="0"/>
            </a:endParaRPr>
          </a:p>
          <a:p>
            <a:pPr marL="450000" lvl="1" indent="-711200" eaLnBrk="1" hangingPunct="1">
              <a:lnSpc>
                <a:spcPct val="90000"/>
              </a:lnSpc>
              <a:buClr>
                <a:schemeClr val="tx1"/>
              </a:buClr>
              <a:defRPr/>
            </a:pPr>
            <a:r>
              <a:rPr lang="zh-CN" altLang="en-US" sz="2400" dirty="0">
                <a:latin typeface="Times New Roman" pitchFamily="18" charset="0"/>
              </a:rPr>
              <a:t>对</a:t>
            </a:r>
            <a:r>
              <a:rPr lang="de-DE" altLang="zh-CN" sz="2400" i="1" dirty="0">
                <a:latin typeface="Times New Roman" pitchFamily="18" charset="0"/>
                <a:ea typeface="宋体" pitchFamily="2" charset="-122"/>
              </a:rPr>
              <a:t>G</a:t>
            </a:r>
            <a:r>
              <a:rPr lang="de-DE" altLang="zh-CN" sz="2400" i="1" baseline="-25000" dirty="0">
                <a:latin typeface="Times New Roman" pitchFamily="18" charset="0"/>
                <a:ea typeface="宋体" pitchFamily="2" charset="-122"/>
              </a:rPr>
              <a:t>exp</a:t>
            </a:r>
            <a:r>
              <a:rPr lang="zh-CN" altLang="de-DE" sz="2400" dirty="0">
                <a:latin typeface="Times New Roman" pitchFamily="18" charset="0"/>
                <a:ea typeface="宋体" pitchFamily="2" charset="-122"/>
              </a:rPr>
              <a:t>：	</a:t>
            </a:r>
            <a:r>
              <a:rPr lang="de-DE" altLang="zh-CN" sz="2400" i="1" dirty="0">
                <a:latin typeface="Times New Roman" pitchFamily="18" charset="0"/>
                <a:ea typeface="宋体" pitchFamily="2" charset="-122"/>
              </a:rPr>
              <a:t>E</a:t>
            </a:r>
            <a:r>
              <a:rPr lang="en-US" altLang="zh-CN" sz="2400" dirty="0">
                <a:latin typeface="Times New Roman" pitchFamily="18" charset="0"/>
                <a:ea typeface="宋体" pitchFamily="2" charset="-122"/>
                <a:sym typeface="Symbol" pitchFamily="18" charset="2"/>
              </a:rPr>
              <a:t></a:t>
            </a:r>
            <a:r>
              <a:rPr lang="de-DE" altLang="zh-CN" sz="2400" i="1" dirty="0">
                <a:latin typeface="Times New Roman" pitchFamily="18" charset="0"/>
                <a:ea typeface="宋体" pitchFamily="2" charset="-122"/>
              </a:rPr>
              <a:t>E</a:t>
            </a:r>
            <a:r>
              <a:rPr lang="de-DE" altLang="zh-CN" sz="2400" dirty="0">
                <a:latin typeface="Times New Roman" pitchFamily="18" charset="0"/>
                <a:ea typeface="宋体" pitchFamily="2" charset="-122"/>
              </a:rPr>
              <a:t>+</a:t>
            </a:r>
            <a:r>
              <a:rPr lang="de-DE" altLang="zh-CN" sz="2400" i="1" dirty="0">
                <a:latin typeface="Times New Roman" pitchFamily="18" charset="0"/>
                <a:ea typeface="宋体" pitchFamily="2" charset="-122"/>
              </a:rPr>
              <a:t>T</a:t>
            </a:r>
            <a:r>
              <a:rPr lang="de-DE" altLang="zh-CN" sz="2400" dirty="0">
                <a:latin typeface="Times New Roman" pitchFamily="18" charset="0"/>
                <a:ea typeface="宋体" pitchFamily="2" charset="-122"/>
              </a:rPr>
              <a:t> | </a:t>
            </a:r>
            <a:r>
              <a:rPr lang="de-DE" altLang="zh-CN" sz="2400" i="1" dirty="0">
                <a:latin typeface="Times New Roman" pitchFamily="18" charset="0"/>
                <a:ea typeface="宋体" pitchFamily="2" charset="-122"/>
              </a:rPr>
              <a:t>E</a:t>
            </a:r>
            <a:r>
              <a:rPr lang="de-DE" altLang="zh-CN" sz="2400" dirty="0">
                <a:latin typeface="Times New Roman" pitchFamily="18" charset="0"/>
                <a:ea typeface="宋体" pitchFamily="2" charset="-122"/>
              </a:rPr>
              <a:t>-</a:t>
            </a:r>
            <a:r>
              <a:rPr lang="de-DE" altLang="zh-CN" sz="2400" i="1" dirty="0">
                <a:latin typeface="Times New Roman" pitchFamily="18" charset="0"/>
                <a:ea typeface="宋体" pitchFamily="2" charset="-122"/>
              </a:rPr>
              <a:t>T</a:t>
            </a:r>
            <a:r>
              <a:rPr lang="de-DE" altLang="zh-CN" sz="2400" dirty="0">
                <a:latin typeface="Times New Roman" pitchFamily="18" charset="0"/>
                <a:ea typeface="宋体" pitchFamily="2" charset="-122"/>
              </a:rPr>
              <a:t>| </a:t>
            </a:r>
            <a:r>
              <a:rPr lang="de-DE" altLang="zh-CN" sz="2400" i="1" dirty="0">
                <a:latin typeface="Times New Roman" pitchFamily="18" charset="0"/>
                <a:ea typeface="宋体" pitchFamily="2" charset="-122"/>
              </a:rPr>
              <a:t>T</a:t>
            </a:r>
            <a:endParaRPr lang="de-DE" altLang="zh-CN" sz="2400" dirty="0">
              <a:latin typeface="Times New Roman" pitchFamily="18" charset="0"/>
              <a:ea typeface="宋体" pitchFamily="2" charset="-122"/>
            </a:endParaRPr>
          </a:p>
          <a:p>
            <a:pPr marL="1168400" lvl="1" indent="-711200" eaLnBrk="1" hangingPunct="1">
              <a:lnSpc>
                <a:spcPct val="90000"/>
              </a:lnSpc>
              <a:buFont typeface="Wingdings" panose="05000000000000000000" pitchFamily="2" charset="2"/>
              <a:buNone/>
              <a:defRPr/>
            </a:pPr>
            <a:r>
              <a:rPr lang="de-DE" altLang="zh-CN" sz="2400" i="1" dirty="0">
                <a:latin typeface="Times New Roman" pitchFamily="18" charset="0"/>
                <a:ea typeface="宋体" pitchFamily="2" charset="-122"/>
              </a:rPr>
              <a:t>			T</a:t>
            </a:r>
            <a:r>
              <a:rPr lang="en-US" altLang="zh-CN" sz="2400" dirty="0">
                <a:latin typeface="Times New Roman" pitchFamily="18" charset="0"/>
                <a:ea typeface="宋体" pitchFamily="2" charset="-122"/>
                <a:sym typeface="Symbol" pitchFamily="18" charset="2"/>
              </a:rPr>
              <a:t></a:t>
            </a:r>
            <a:r>
              <a:rPr lang="de-DE" altLang="zh-CN" sz="2400" i="1" dirty="0">
                <a:latin typeface="Times New Roman" pitchFamily="18" charset="0"/>
                <a:ea typeface="宋体" pitchFamily="2" charset="-122"/>
              </a:rPr>
              <a:t>T</a:t>
            </a:r>
            <a:r>
              <a:rPr lang="de-DE" altLang="zh-CN" sz="2400" dirty="0">
                <a:latin typeface="Times New Roman" pitchFamily="18" charset="0"/>
                <a:ea typeface="宋体" pitchFamily="2" charset="-122"/>
              </a:rPr>
              <a:t>*</a:t>
            </a:r>
            <a:r>
              <a:rPr lang="de-DE" altLang="zh-CN" sz="2400" i="1" dirty="0">
                <a:latin typeface="Times New Roman" pitchFamily="18" charset="0"/>
                <a:ea typeface="宋体" pitchFamily="2" charset="-122"/>
              </a:rPr>
              <a:t>F</a:t>
            </a:r>
            <a:r>
              <a:rPr lang="de-DE" altLang="zh-CN" sz="2400" dirty="0">
                <a:latin typeface="Times New Roman" pitchFamily="18" charset="0"/>
                <a:ea typeface="宋体" pitchFamily="2" charset="-122"/>
              </a:rPr>
              <a:t> | </a:t>
            </a:r>
            <a:r>
              <a:rPr lang="de-DE" altLang="zh-CN" sz="2400" i="1" dirty="0">
                <a:latin typeface="Times New Roman" pitchFamily="18" charset="0"/>
                <a:ea typeface="宋体" pitchFamily="2" charset="-122"/>
              </a:rPr>
              <a:t>T</a:t>
            </a:r>
            <a:r>
              <a:rPr lang="de-DE" altLang="zh-CN" sz="2400" dirty="0">
                <a:latin typeface="Times New Roman" pitchFamily="18" charset="0"/>
                <a:ea typeface="宋体" pitchFamily="2" charset="-122"/>
              </a:rPr>
              <a:t>/</a:t>
            </a:r>
            <a:r>
              <a:rPr lang="de-DE" altLang="zh-CN" sz="2400" i="1" dirty="0">
                <a:latin typeface="Times New Roman" pitchFamily="18" charset="0"/>
                <a:ea typeface="宋体" pitchFamily="2" charset="-122"/>
              </a:rPr>
              <a:t>F</a:t>
            </a:r>
            <a:r>
              <a:rPr lang="de-DE" altLang="zh-CN" sz="2400" dirty="0">
                <a:latin typeface="Times New Roman" pitchFamily="18" charset="0"/>
                <a:ea typeface="宋体" pitchFamily="2" charset="-122"/>
              </a:rPr>
              <a:t> | </a:t>
            </a:r>
            <a:r>
              <a:rPr lang="de-DE" altLang="zh-CN" sz="2400" i="1" dirty="0">
                <a:latin typeface="Times New Roman" pitchFamily="18" charset="0"/>
                <a:ea typeface="宋体" pitchFamily="2" charset="-122"/>
              </a:rPr>
              <a:t>F</a:t>
            </a:r>
            <a:endParaRPr lang="de-DE" altLang="zh-CN" sz="2400" dirty="0">
              <a:latin typeface="Times New Roman" pitchFamily="18" charset="0"/>
              <a:ea typeface="宋体" pitchFamily="2" charset="-122"/>
            </a:endParaRPr>
          </a:p>
          <a:p>
            <a:pPr marL="1168400" lvl="1" indent="-711200" eaLnBrk="1" hangingPunct="1">
              <a:lnSpc>
                <a:spcPct val="90000"/>
              </a:lnSpc>
              <a:buFont typeface="Wingdings" panose="05000000000000000000" pitchFamily="2" charset="2"/>
              <a:buNone/>
              <a:defRPr/>
            </a:pPr>
            <a:r>
              <a:rPr lang="de-DE" altLang="zh-CN" sz="2400" i="1" dirty="0">
                <a:latin typeface="Times New Roman" pitchFamily="18" charset="0"/>
                <a:ea typeface="宋体" pitchFamily="2" charset="-122"/>
              </a:rPr>
              <a:t>			F</a:t>
            </a:r>
            <a:r>
              <a:rPr lang="en-US" altLang="zh-CN" sz="2400" dirty="0">
                <a:latin typeface="Times New Roman" pitchFamily="18" charset="0"/>
                <a:ea typeface="宋体" pitchFamily="2" charset="-122"/>
                <a:sym typeface="Symbol" pitchFamily="18" charset="2"/>
              </a:rPr>
              <a:t></a:t>
            </a:r>
            <a:r>
              <a:rPr lang="de-DE" altLang="zh-CN" sz="2400" i="1" dirty="0">
                <a:latin typeface="Times New Roman" pitchFamily="18" charset="0"/>
                <a:ea typeface="宋体" pitchFamily="2" charset="-122"/>
              </a:rPr>
              <a:t>F</a:t>
            </a:r>
            <a:r>
              <a:rPr lang="de-DE" altLang="zh-CN" sz="2400" dirty="0">
                <a:latin typeface="Times New Roman" pitchFamily="18" charset="0"/>
                <a:ea typeface="宋体" pitchFamily="2" charset="-122"/>
              </a:rPr>
              <a:t>↑</a:t>
            </a:r>
            <a:r>
              <a:rPr lang="de-DE" altLang="zh-CN" sz="2400" i="1" dirty="0">
                <a:latin typeface="Times New Roman" pitchFamily="18" charset="0"/>
                <a:ea typeface="宋体" pitchFamily="2" charset="-122"/>
              </a:rPr>
              <a:t>P </a:t>
            </a:r>
            <a:r>
              <a:rPr lang="de-DE" altLang="zh-CN" sz="2400" dirty="0">
                <a:latin typeface="Times New Roman" pitchFamily="18" charset="0"/>
                <a:ea typeface="宋体" pitchFamily="2" charset="-122"/>
              </a:rPr>
              <a:t>| </a:t>
            </a:r>
            <a:r>
              <a:rPr lang="de-DE" altLang="zh-CN" sz="2400" i="1" dirty="0">
                <a:latin typeface="Times New Roman" pitchFamily="18" charset="0"/>
                <a:ea typeface="宋体" pitchFamily="2" charset="-122"/>
              </a:rPr>
              <a:t>P</a:t>
            </a:r>
            <a:r>
              <a:rPr lang="de-DE" altLang="zh-CN" sz="2400" dirty="0">
                <a:latin typeface="Times New Roman" pitchFamily="18" charset="0"/>
                <a:ea typeface="宋体" pitchFamily="2" charset="-122"/>
              </a:rPr>
              <a:t> </a:t>
            </a:r>
          </a:p>
          <a:p>
            <a:pPr marL="1168400" lvl="1" indent="-711200" eaLnBrk="1" hangingPunct="1">
              <a:lnSpc>
                <a:spcPct val="90000"/>
              </a:lnSpc>
              <a:buFont typeface="Wingdings" panose="05000000000000000000" pitchFamily="2" charset="2"/>
              <a:buNone/>
              <a:defRPr/>
            </a:pPr>
            <a:r>
              <a:rPr lang="de-DE" altLang="zh-CN" sz="2400" i="1" dirty="0">
                <a:latin typeface="Times New Roman" pitchFamily="18" charset="0"/>
                <a:ea typeface="宋体" pitchFamily="2" charset="-122"/>
              </a:rPr>
              <a:t>			P</a:t>
            </a:r>
            <a:r>
              <a:rPr lang="en-US" altLang="zh-CN" sz="2400" dirty="0">
                <a:latin typeface="Times New Roman" pitchFamily="18" charset="0"/>
                <a:ea typeface="宋体" pitchFamily="2" charset="-122"/>
                <a:sym typeface="Symbol" pitchFamily="18" charset="2"/>
              </a:rPr>
              <a:t></a:t>
            </a:r>
            <a:r>
              <a:rPr lang="de-DE" altLang="zh-CN" sz="2400" i="1" dirty="0">
                <a:latin typeface="Times New Roman" pitchFamily="18" charset="0"/>
                <a:ea typeface="宋体" pitchFamily="2" charset="-122"/>
              </a:rPr>
              <a:t>c</a:t>
            </a:r>
            <a:r>
              <a:rPr lang="de-DE" altLang="zh-CN" sz="2400" dirty="0">
                <a:latin typeface="Times New Roman" pitchFamily="18" charset="0"/>
                <a:ea typeface="宋体" pitchFamily="2" charset="-122"/>
              </a:rPr>
              <a:t> | id | (</a:t>
            </a:r>
            <a:r>
              <a:rPr lang="de-DE" altLang="zh-CN" sz="2400" i="1" dirty="0">
                <a:latin typeface="Times New Roman" pitchFamily="18" charset="0"/>
                <a:ea typeface="宋体" pitchFamily="2" charset="-122"/>
              </a:rPr>
              <a:t>E</a:t>
            </a:r>
            <a:r>
              <a:rPr lang="de-DE" altLang="zh-CN" sz="2400" dirty="0">
                <a:latin typeface="Times New Roman" pitchFamily="18" charset="0"/>
                <a:ea typeface="宋体" pitchFamily="2" charset="-122"/>
              </a:rPr>
              <a:t>) </a:t>
            </a:r>
            <a:r>
              <a:rPr lang="en-US" altLang="zh-CN" sz="2400" dirty="0">
                <a:latin typeface="Times New Roman" pitchFamily="18" charset="0"/>
              </a:rPr>
              <a:t> </a:t>
            </a:r>
          </a:p>
          <a:p>
            <a:pPr marL="1168400" lvl="1" indent="-711200" eaLnBrk="1" hangingPunct="1">
              <a:lnSpc>
                <a:spcPct val="90000"/>
              </a:lnSpc>
              <a:buFont typeface="Wingdings" panose="05000000000000000000" pitchFamily="2" charset="2"/>
              <a:buNone/>
              <a:defRPr/>
            </a:pPr>
            <a:endParaRPr lang="en-US" altLang="zh-CN" sz="2400" dirty="0">
              <a:latin typeface="Times New Roman" pitchFamily="18" charset="0"/>
            </a:endParaRPr>
          </a:p>
          <a:p>
            <a:pPr marL="1168400" lvl="1" indent="-711200" eaLnBrk="1" hangingPunct="1">
              <a:lnSpc>
                <a:spcPct val="90000"/>
              </a:lnSpc>
              <a:buFont typeface="Wingdings" panose="05000000000000000000" pitchFamily="2" charset="2"/>
              <a:buNone/>
              <a:defRPr/>
            </a:pPr>
            <a:r>
              <a:rPr lang="en-US" altLang="zh-CN" sz="2400" dirty="0">
                <a:latin typeface="Times New Roman" pitchFamily="18" charset="0"/>
              </a:rPr>
              <a:t>   </a:t>
            </a:r>
            <a:r>
              <a:rPr lang="en-US" altLang="zh-CN" sz="2400" dirty="0" err="1">
                <a:latin typeface="Times New Roman" pitchFamily="18" charset="0"/>
              </a:rPr>
              <a:t>G</a:t>
            </a:r>
            <a:r>
              <a:rPr lang="en-US" altLang="zh-CN" sz="2400" baseline="-25000" dirty="0" err="1">
                <a:latin typeface="Times New Roman" pitchFamily="18" charset="0"/>
              </a:rPr>
              <a:t>exp</a:t>
            </a:r>
            <a:r>
              <a:rPr lang="zh-CN" altLang="en-US" sz="2400" dirty="0">
                <a:latin typeface="Times New Roman" pitchFamily="18" charset="0"/>
              </a:rPr>
              <a:t>比</a:t>
            </a:r>
            <a:r>
              <a:rPr lang="en-US" altLang="zh-CN" sz="2400" dirty="0">
                <a:latin typeface="Times New Roman" pitchFamily="18" charset="0"/>
              </a:rPr>
              <a:t>G</a:t>
            </a:r>
            <a:r>
              <a:rPr lang="en-US" altLang="zh-CN" sz="2400" baseline="-25000" dirty="0">
                <a:latin typeface="Times New Roman" pitchFamily="18" charset="0"/>
              </a:rPr>
              <a:t>12</a:t>
            </a:r>
            <a:r>
              <a:rPr lang="zh-CN" altLang="en-US" sz="2400" dirty="0">
                <a:latin typeface="Times New Roman" pitchFamily="18" charset="0"/>
              </a:rPr>
              <a:t>提供了更多的信息</a:t>
            </a:r>
            <a:endParaRPr lang="en-US" altLang="zh-CN" sz="2400" dirty="0">
              <a:latin typeface="Times New Roman" pitchFamily="18" charset="0"/>
              <a:sym typeface="Wingdings" pitchFamily="2" charset="2"/>
            </a:endParaRPr>
          </a:p>
          <a:p>
            <a:pPr marL="1168400" lvl="1" indent="-711200" eaLnBrk="1" hangingPunct="1">
              <a:lnSpc>
                <a:spcPct val="90000"/>
              </a:lnSpc>
              <a:buFont typeface="Wingdings" panose="05000000000000000000" pitchFamily="2" charset="2"/>
              <a:buNone/>
              <a:defRPr/>
            </a:pPr>
            <a:endParaRPr lang="en-US" altLang="zh-CN" sz="2400" dirty="0">
              <a:latin typeface="Times New Roman" pitchFamily="18" charset="0"/>
            </a:endParaRPr>
          </a:p>
          <a:p>
            <a:pPr marL="1168400" lvl="1" indent="-711200" eaLnBrk="1" hangingPunct="1">
              <a:lnSpc>
                <a:spcPct val="90000"/>
              </a:lnSpc>
              <a:buFont typeface="Wingdings" panose="05000000000000000000" pitchFamily="2" charset="2"/>
              <a:buNone/>
              <a:defRPr/>
            </a:pPr>
            <a:endParaRPr lang="en-US" altLang="zh-CN" sz="2400" dirty="0">
              <a:latin typeface="Times New Roman" pitchFamily="18" charset="0"/>
            </a:endParaRPr>
          </a:p>
          <a:p>
            <a:pPr marL="812800" indent="-812800" eaLnBrk="1" hangingPunct="1">
              <a:buFont typeface="Wingdings" panose="05000000000000000000" pitchFamily="2" charset="2"/>
              <a:buNone/>
              <a:defRPr/>
            </a:pPr>
            <a:endParaRPr lang="zh-CN" altLang="en-US" sz="2800" dirty="0">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34187DE-3B9F-4E0B-A30F-BB5CB547F084}"/>
              </a:ext>
            </a:extLst>
          </p:cNvPr>
          <p:cNvSpPr>
            <a:spLocks noGrp="1"/>
          </p:cNvSpPr>
          <p:nvPr>
            <p:ph type="dt" sz="quarter" idx="10"/>
          </p:nvPr>
        </p:nvSpPr>
        <p:spPr>
          <a:xfrm>
            <a:off x="457200" y="6245225"/>
            <a:ext cx="2133600" cy="476250"/>
          </a:xfrm>
          <a:ln>
            <a:miter lim="800000"/>
            <a:headEnd/>
            <a:tailEnd/>
          </a:ln>
        </p:spPr>
        <p:txBody>
          <a:bodyPr anchor="t"/>
          <a:lstStyle/>
          <a:p>
            <a:pPr>
              <a:defRPr/>
            </a:pPr>
            <a:fld id="{DE2380D2-C7CE-4E81-AE83-F48C67E50294}" type="datetime1">
              <a:rPr lang="zh-CN" altLang="en-US">
                <a:latin typeface="+mn-lt"/>
              </a:rPr>
              <a:pPr>
                <a:defRPr/>
              </a:pPr>
              <a:t>2020/12/14</a:t>
            </a:fld>
            <a:endParaRPr lang="en-US" altLang="zh-CN">
              <a:latin typeface="+mn-lt"/>
            </a:endParaRPr>
          </a:p>
        </p:txBody>
      </p:sp>
      <p:sp>
        <p:nvSpPr>
          <p:cNvPr id="33795" name="灯片编号占位符 5">
            <a:extLst>
              <a:ext uri="{FF2B5EF4-FFF2-40B4-BE49-F238E27FC236}">
                <a16:creationId xmlns:a16="http://schemas.microsoft.com/office/drawing/2014/main" id="{278CECE1-32B1-42F9-8B4B-BD7BC4085DD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A8FC480-BD8C-4AB0-9833-AC5ADA316672}"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33796" name="Rectangle 2">
            <a:extLst>
              <a:ext uri="{FF2B5EF4-FFF2-40B4-BE49-F238E27FC236}">
                <a16:creationId xmlns:a16="http://schemas.microsoft.com/office/drawing/2014/main" id="{6DDF03E1-7C85-4635-B9B4-E38FC5F65BE2}"/>
              </a:ext>
            </a:extLst>
          </p:cNvPr>
          <p:cNvSpPr>
            <a:spLocks noGrp="1" noChangeArrowheads="1"/>
          </p:cNvSpPr>
          <p:nvPr>
            <p:ph type="title" idx="4294967295"/>
          </p:nvPr>
        </p:nvSpPr>
        <p:spPr>
          <a:xfrm>
            <a:off x="1057275" y="260350"/>
            <a:ext cx="7331075"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8355" name="Rectangle 3">
            <a:extLst>
              <a:ext uri="{FF2B5EF4-FFF2-40B4-BE49-F238E27FC236}">
                <a16:creationId xmlns:a16="http://schemas.microsoft.com/office/drawing/2014/main" id="{B1582737-E7CD-4FA0-9CED-1D734F3B1F22}"/>
              </a:ext>
            </a:extLst>
          </p:cNvPr>
          <p:cNvSpPr>
            <a:spLocks noGrp="1" noChangeArrowheads="1"/>
          </p:cNvSpPr>
          <p:nvPr>
            <p:ph type="body" idx="4294967295"/>
          </p:nvPr>
        </p:nvSpPr>
        <p:spPr>
          <a:xfrm>
            <a:off x="381000" y="1557338"/>
            <a:ext cx="8223250" cy="5040312"/>
          </a:xfrm>
        </p:spPr>
        <p:txBody>
          <a:bodyPr lIns="92075" tIns="46038" rIns="92075" bIns="46038"/>
          <a:lstStyle/>
          <a:p>
            <a:pPr marL="812800" indent="-812800" eaLnBrk="1" hangingPunct="1">
              <a:buFont typeface="Wingdings" panose="05000000000000000000" pitchFamily="2" charset="2"/>
              <a:buNone/>
              <a:defRPr/>
            </a:pPr>
            <a:r>
              <a:rPr lang="en-US" altLang="zh-CN" sz="2800" dirty="0">
                <a:latin typeface="Times New Roman" pitchFamily="18" charset="0"/>
              </a:rPr>
              <a:t>1.</a:t>
            </a:r>
            <a:r>
              <a:rPr lang="zh-CN" altLang="en-US" sz="2800" dirty="0">
                <a:latin typeface="Times New Roman" pitchFamily="18" charset="0"/>
              </a:rPr>
              <a:t>消除二义性</a:t>
            </a:r>
          </a:p>
          <a:p>
            <a:pPr marL="1168400" lvl="1" indent="-711200" eaLnBrk="1" hangingPunct="1">
              <a:buClr>
                <a:schemeClr val="tx1"/>
              </a:buClr>
              <a:defRPr/>
            </a:pPr>
            <a:r>
              <a:rPr lang="en-US" altLang="zh-CN" sz="2400" dirty="0">
                <a:latin typeface="Times New Roman" pitchFamily="18" charset="0"/>
                <a:ea typeface="宋体" pitchFamily="2" charset="-122"/>
              </a:rPr>
              <a:t>&lt;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 if &lt;</a:t>
            </a:r>
            <a:r>
              <a:rPr lang="en-US" altLang="zh-CN" sz="2400" i="1" dirty="0" err="1">
                <a:latin typeface="Times New Roman" pitchFamily="18" charset="0"/>
                <a:ea typeface="宋体" pitchFamily="2" charset="-122"/>
              </a:rPr>
              <a:t>expr</a:t>
            </a:r>
            <a:r>
              <a:rPr lang="en-US" altLang="zh-CN" sz="2400" dirty="0">
                <a:latin typeface="Times New Roman" pitchFamily="18" charset="0"/>
                <a:ea typeface="宋体" pitchFamily="2" charset="-122"/>
              </a:rPr>
              <a:t>&gt; then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a:t>
            </a:r>
          </a:p>
          <a:p>
            <a:pPr marL="457200" lvl="1" indent="0" eaLnBrk="1" hangingPunct="1">
              <a:buFont typeface="Wingdings" panose="05000000000000000000" pitchFamily="2" charset="2"/>
              <a:buNone/>
              <a:defRPr/>
            </a:pPr>
            <a:r>
              <a:rPr lang="en-US" altLang="zh-CN" sz="2400" dirty="0">
                <a:latin typeface="Times New Roman" pitchFamily="18" charset="0"/>
                <a:ea typeface="宋体" pitchFamily="2" charset="-122"/>
              </a:rPr>
              <a:t>             |  if &lt;</a:t>
            </a:r>
            <a:r>
              <a:rPr lang="en-US" altLang="zh-CN" sz="2400" i="1" dirty="0" err="1">
                <a:latin typeface="Times New Roman" pitchFamily="18" charset="0"/>
                <a:ea typeface="宋体" pitchFamily="2" charset="-122"/>
              </a:rPr>
              <a:t>expr</a:t>
            </a:r>
            <a:r>
              <a:rPr lang="en-US" altLang="zh-CN" sz="2400" dirty="0">
                <a:latin typeface="Times New Roman" pitchFamily="18" charset="0"/>
                <a:ea typeface="宋体" pitchFamily="2" charset="-122"/>
              </a:rPr>
              <a:t>&gt; then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 else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a:t>
            </a:r>
          </a:p>
          <a:p>
            <a:pPr marL="457200" lvl="1" indent="0" eaLnBrk="1" hangingPunct="1">
              <a:buFont typeface="Wingdings" panose="05000000000000000000" pitchFamily="2" charset="2"/>
              <a:buNone/>
              <a:defRPr/>
            </a:pPr>
            <a:r>
              <a:rPr lang="en-US" altLang="zh-CN" sz="2400" dirty="0">
                <a:latin typeface="Times New Roman" pitchFamily="18" charset="0"/>
                <a:ea typeface="宋体" pitchFamily="2" charset="-122"/>
              </a:rPr>
              <a:t>             |  other                                              </a:t>
            </a:r>
          </a:p>
          <a:p>
            <a:pPr marL="1168400" lvl="1" indent="-711200" eaLnBrk="1" hangingPunct="1">
              <a:defRPr/>
            </a:pPr>
            <a:endParaRPr lang="en-US" altLang="zh-CN" sz="2400" dirty="0">
              <a:latin typeface="Times New Roman" pitchFamily="18" charset="0"/>
              <a:ea typeface="宋体" pitchFamily="2" charset="-122"/>
            </a:endParaRPr>
          </a:p>
          <a:p>
            <a:pPr marL="1168400" lvl="1" indent="-711200" eaLnBrk="1" hangingPunct="1">
              <a:buClr>
                <a:schemeClr val="tx1"/>
              </a:buClr>
              <a:defRPr/>
            </a:pPr>
            <a:r>
              <a:rPr lang="zh-CN" altLang="en-US" sz="2400" dirty="0">
                <a:latin typeface="Times New Roman" pitchFamily="18" charset="0"/>
              </a:rPr>
              <a:t>根据</a:t>
            </a:r>
            <a:r>
              <a:rPr lang="en-US" altLang="zh-CN" sz="2400" dirty="0">
                <a:latin typeface="Times New Roman" pitchFamily="18" charset="0"/>
              </a:rPr>
              <a:t>if</a:t>
            </a:r>
            <a:r>
              <a:rPr lang="zh-CN" altLang="en-US" sz="2400" dirty="0">
                <a:latin typeface="Times New Roman" pitchFamily="18" charset="0"/>
              </a:rPr>
              <a:t>语句中</a:t>
            </a:r>
            <a:r>
              <a:rPr lang="en-US" altLang="zh-CN" sz="2400" dirty="0">
                <a:latin typeface="Times New Roman" pitchFamily="18" charset="0"/>
              </a:rPr>
              <a:t>else</a:t>
            </a:r>
            <a:r>
              <a:rPr lang="zh-CN" altLang="en-US" sz="2400" dirty="0">
                <a:latin typeface="Times New Roman" pitchFamily="18" charset="0"/>
              </a:rPr>
              <a:t>与</a:t>
            </a:r>
            <a:r>
              <a:rPr lang="en-US" altLang="zh-CN" sz="2400" dirty="0">
                <a:latin typeface="Times New Roman" pitchFamily="18" charset="0"/>
              </a:rPr>
              <a:t>then</a:t>
            </a:r>
            <a:r>
              <a:rPr lang="zh-CN" altLang="en-US" sz="2400" dirty="0">
                <a:latin typeface="Times New Roman" pitchFamily="18" charset="0"/>
              </a:rPr>
              <a:t>配对情况将其分为配对的语句和不配对的语句两类。上述</a:t>
            </a:r>
            <a:r>
              <a:rPr lang="en-US" altLang="zh-CN" sz="2400" dirty="0">
                <a:latin typeface="Times New Roman" pitchFamily="18" charset="0"/>
              </a:rPr>
              <a:t>if</a:t>
            </a:r>
            <a:r>
              <a:rPr lang="zh-CN" altLang="en-US" sz="2400" dirty="0">
                <a:latin typeface="Times New Roman" pitchFamily="18" charset="0"/>
              </a:rPr>
              <a:t>语句的文法没有对这两个不同的概念加以区分，只是简单地将它们都定义为</a:t>
            </a:r>
            <a:r>
              <a:rPr lang="en-US" altLang="zh-CN" sz="2400" dirty="0">
                <a:latin typeface="Times New Roman" pitchFamily="18" charset="0"/>
              </a:rPr>
              <a:t>&lt;</a:t>
            </a:r>
            <a:r>
              <a:rPr lang="en-US" altLang="zh-CN" sz="2400" dirty="0" err="1">
                <a:latin typeface="Times New Roman" pitchFamily="18" charset="0"/>
              </a:rPr>
              <a:t>stmt</a:t>
            </a:r>
            <a:r>
              <a:rPr lang="en-US" altLang="zh-CN" sz="2400" dirty="0">
                <a:latin typeface="Times New Roman" pitchFamily="18" charset="0"/>
              </a:rPr>
              <a:t>&gt;</a:t>
            </a:r>
            <a:r>
              <a:rPr lang="zh-CN" altLang="en-US" sz="2400" dirty="0">
                <a:latin typeface="Times New Roman" pitchFamily="18" charset="0"/>
              </a:rPr>
              <a:t>，从而导致该文法是二义性的。</a:t>
            </a:r>
            <a:endParaRPr lang="en-US" altLang="zh-CN" sz="2400" dirty="0">
              <a:latin typeface="Times New Roman" pitchFamily="18" charset="0"/>
            </a:endParaRPr>
          </a:p>
          <a:p>
            <a:pPr marL="1168400" lvl="1" indent="-711200" eaLnBrk="1" hangingPunct="1">
              <a:defRPr/>
            </a:pPr>
            <a:endParaRPr lang="en-US" altLang="zh-CN" sz="2400" dirty="0">
              <a:latin typeface="Times New Roman" pitchFamily="18" charset="0"/>
            </a:endParaRPr>
          </a:p>
          <a:p>
            <a:pPr marL="1168400" lvl="1" indent="-711200" eaLnBrk="1" hangingPunct="1">
              <a:buClr>
                <a:schemeClr val="tx1"/>
              </a:buClr>
              <a:defRPr/>
            </a:pPr>
            <a:r>
              <a:rPr kumimoji="1" lang="en-US" altLang="zh-CN" sz="2400" dirty="0">
                <a:latin typeface="Times New Roman" pitchFamily="18" charset="0"/>
              </a:rPr>
              <a:t>if e</a:t>
            </a:r>
            <a:r>
              <a:rPr kumimoji="1" lang="en-US" altLang="zh-CN" sz="2400" baseline="-25000" dirty="0">
                <a:latin typeface="Times New Roman" pitchFamily="18" charset="0"/>
              </a:rPr>
              <a:t>1 </a:t>
            </a:r>
            <a:r>
              <a:rPr kumimoji="1" lang="en-US" altLang="zh-CN" sz="2400" dirty="0">
                <a:latin typeface="Times New Roman" pitchFamily="18" charset="0"/>
              </a:rPr>
              <a:t> then  if  e</a:t>
            </a:r>
            <a:r>
              <a:rPr kumimoji="1" lang="en-US" altLang="zh-CN" sz="2400" baseline="-25000" dirty="0">
                <a:latin typeface="Times New Roman" pitchFamily="18" charset="0"/>
              </a:rPr>
              <a:t>2</a:t>
            </a:r>
            <a:r>
              <a:rPr kumimoji="1" lang="en-US" altLang="zh-CN" sz="2400" dirty="0">
                <a:latin typeface="Times New Roman" pitchFamily="18" charset="0"/>
              </a:rPr>
              <a:t>  then   s</a:t>
            </a:r>
            <a:r>
              <a:rPr kumimoji="1" lang="en-US" altLang="zh-CN" sz="2400" baseline="-25000" dirty="0">
                <a:latin typeface="Times New Roman" pitchFamily="18" charset="0"/>
              </a:rPr>
              <a:t>1  </a:t>
            </a:r>
            <a:r>
              <a:rPr kumimoji="1" lang="en-US" altLang="zh-CN" sz="2400" dirty="0">
                <a:latin typeface="Times New Roman" pitchFamily="18" charset="0"/>
              </a:rPr>
              <a:t>else  s</a:t>
            </a:r>
            <a:r>
              <a:rPr kumimoji="1" lang="en-US" altLang="zh-CN" sz="2400" baseline="-25000" dirty="0">
                <a:latin typeface="Times New Roman" pitchFamily="18" charset="0"/>
              </a:rPr>
              <a:t>2</a:t>
            </a:r>
            <a:r>
              <a:rPr lang="zh-CN" altLang="en-US" sz="24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7" dur="500"/>
                                        <p:tgtEl>
                                          <p:spTgt spid="2148355">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8355">
                                            <p:txEl>
                                              <p:pRg st="2" end="2"/>
                                            </p:txEl>
                                          </p:spTgt>
                                        </p:tgtEl>
                                        <p:attrNameLst>
                                          <p:attrName>style.visibility</p:attrName>
                                        </p:attrNameLst>
                                      </p:cBhvr>
                                      <p:to>
                                        <p:strVal val="visible"/>
                                      </p:to>
                                    </p:set>
                                    <p:animEffect transition="in" filter="slide(fromBottom)">
                                      <p:cBhvr>
                                        <p:cTn id="10" dur="500"/>
                                        <p:tgtEl>
                                          <p:spTgt spid="2148355">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8355">
                                            <p:txEl>
                                              <p:pRg st="3" end="3"/>
                                            </p:txEl>
                                          </p:spTgt>
                                        </p:tgtEl>
                                        <p:attrNameLst>
                                          <p:attrName>style.visibility</p:attrName>
                                        </p:attrNameLst>
                                      </p:cBhvr>
                                      <p:to>
                                        <p:strVal val="visible"/>
                                      </p:to>
                                    </p:set>
                                    <p:animEffect transition="in" filter="slide(fromBottom)">
                                      <p:cBhvr>
                                        <p:cTn id="13" dur="500"/>
                                        <p:tgtEl>
                                          <p:spTgt spid="214835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48355">
                                            <p:txEl>
                                              <p:pRg st="5" end="5"/>
                                            </p:txEl>
                                          </p:spTgt>
                                        </p:tgtEl>
                                        <p:attrNameLst>
                                          <p:attrName>style.visibility</p:attrName>
                                        </p:attrNameLst>
                                      </p:cBhvr>
                                      <p:to>
                                        <p:strVal val="visible"/>
                                      </p:to>
                                    </p:set>
                                    <p:animEffect transition="in" filter="slide(fromBottom)">
                                      <p:cBhvr>
                                        <p:cTn id="18" dur="500"/>
                                        <p:tgtEl>
                                          <p:spTgt spid="214835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148355">
                                            <p:txEl>
                                              <p:pRg st="7" end="7"/>
                                            </p:txEl>
                                          </p:spTgt>
                                        </p:tgtEl>
                                        <p:attrNameLst>
                                          <p:attrName>style.visibility</p:attrName>
                                        </p:attrNameLst>
                                      </p:cBhvr>
                                      <p:to>
                                        <p:strVal val="visible"/>
                                      </p:to>
                                    </p:set>
                                    <p:animEffect transition="in" filter="slide(fromBottom)">
                                      <p:cBhvr>
                                        <p:cTn id="23" dur="500"/>
                                        <p:tgtEl>
                                          <p:spTgt spid="21483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8C6F7C6-6CC2-4B27-8508-8892BA174DE7}"/>
              </a:ext>
            </a:extLst>
          </p:cNvPr>
          <p:cNvSpPr>
            <a:spLocks noGrp="1"/>
          </p:cNvSpPr>
          <p:nvPr>
            <p:ph type="dt" sz="quarter" idx="10"/>
          </p:nvPr>
        </p:nvSpPr>
        <p:spPr>
          <a:xfrm>
            <a:off x="457200" y="6245225"/>
            <a:ext cx="2133600" cy="476250"/>
          </a:xfrm>
          <a:ln>
            <a:miter lim="800000"/>
            <a:headEnd/>
            <a:tailEnd/>
          </a:ln>
        </p:spPr>
        <p:txBody>
          <a:bodyPr anchor="t"/>
          <a:lstStyle/>
          <a:p>
            <a:pPr>
              <a:defRPr/>
            </a:pPr>
            <a:fld id="{DE2380D2-C7CE-4E81-AE83-F48C67E50294}" type="datetime1">
              <a:rPr lang="zh-CN" altLang="en-US">
                <a:latin typeface="+mn-lt"/>
              </a:rPr>
              <a:pPr>
                <a:defRPr/>
              </a:pPr>
              <a:t>2020/12/14</a:t>
            </a:fld>
            <a:endParaRPr lang="en-US" altLang="zh-CN">
              <a:latin typeface="+mn-lt"/>
            </a:endParaRPr>
          </a:p>
        </p:txBody>
      </p:sp>
      <p:sp>
        <p:nvSpPr>
          <p:cNvPr id="34819" name="灯片编号占位符 5">
            <a:extLst>
              <a:ext uri="{FF2B5EF4-FFF2-40B4-BE49-F238E27FC236}">
                <a16:creationId xmlns:a16="http://schemas.microsoft.com/office/drawing/2014/main" id="{72357C6A-E2C4-416F-9015-1E62CE6DE0B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26C88FE-5914-493E-89F7-FA5D0ED03749}"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34820" name="Rectangle 2">
            <a:extLst>
              <a:ext uri="{FF2B5EF4-FFF2-40B4-BE49-F238E27FC236}">
                <a16:creationId xmlns:a16="http://schemas.microsoft.com/office/drawing/2014/main" id="{5311B8F3-91DB-492B-AFCF-18D7877ADE92}"/>
              </a:ext>
            </a:extLst>
          </p:cNvPr>
          <p:cNvSpPr>
            <a:spLocks noGrp="1" noChangeArrowheads="1"/>
          </p:cNvSpPr>
          <p:nvPr>
            <p:ph type="title" idx="4294967295"/>
          </p:nvPr>
        </p:nvSpPr>
        <p:spPr>
          <a:xfrm>
            <a:off x="1057275" y="260350"/>
            <a:ext cx="7331075"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8355" name="Rectangle 3">
            <a:extLst>
              <a:ext uri="{FF2B5EF4-FFF2-40B4-BE49-F238E27FC236}">
                <a16:creationId xmlns:a16="http://schemas.microsoft.com/office/drawing/2014/main" id="{0E17AE63-F303-409A-B511-FFF57F5C2AB5}"/>
              </a:ext>
            </a:extLst>
          </p:cNvPr>
          <p:cNvSpPr>
            <a:spLocks noGrp="1" noChangeArrowheads="1"/>
          </p:cNvSpPr>
          <p:nvPr>
            <p:ph type="body" idx="4294967295"/>
          </p:nvPr>
        </p:nvSpPr>
        <p:spPr>
          <a:xfrm>
            <a:off x="381000" y="1557338"/>
            <a:ext cx="8223250" cy="5040312"/>
          </a:xfrm>
        </p:spPr>
        <p:txBody>
          <a:bodyPr lIns="92075" tIns="46038" rIns="92075" bIns="46038"/>
          <a:lstStyle/>
          <a:p>
            <a:pPr marL="812800" indent="-812800" eaLnBrk="1" hangingPunct="1">
              <a:buFont typeface="Wingdings" panose="05000000000000000000" pitchFamily="2" charset="2"/>
              <a:buNone/>
              <a:defRPr/>
            </a:pPr>
            <a:r>
              <a:rPr lang="en-US" altLang="zh-CN" sz="2800" dirty="0">
                <a:latin typeface="Times New Roman" pitchFamily="18" charset="0"/>
              </a:rPr>
              <a:t>1.</a:t>
            </a:r>
            <a:r>
              <a:rPr lang="zh-CN" altLang="en-US" sz="2800" dirty="0">
                <a:latin typeface="Times New Roman" pitchFamily="18" charset="0"/>
              </a:rPr>
              <a:t>消除二义性</a:t>
            </a:r>
          </a:p>
          <a:p>
            <a:pPr marL="1168400" lvl="1" indent="-711200" eaLnBrk="1" hangingPunct="1">
              <a:buClr>
                <a:schemeClr val="tx1"/>
              </a:buClr>
              <a:defRPr/>
            </a:pPr>
            <a:r>
              <a:rPr lang="en-US" altLang="zh-CN" sz="2400" dirty="0">
                <a:latin typeface="Times New Roman" pitchFamily="18" charset="0"/>
                <a:ea typeface="宋体" pitchFamily="2" charset="-122"/>
              </a:rPr>
              <a:t>&lt;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 if &lt;</a:t>
            </a:r>
            <a:r>
              <a:rPr lang="en-US" altLang="zh-CN" sz="2400" i="1" dirty="0" err="1">
                <a:latin typeface="Times New Roman" pitchFamily="18" charset="0"/>
                <a:ea typeface="宋体" pitchFamily="2" charset="-122"/>
              </a:rPr>
              <a:t>expr</a:t>
            </a:r>
            <a:r>
              <a:rPr lang="en-US" altLang="zh-CN" sz="2400" dirty="0">
                <a:latin typeface="Times New Roman" pitchFamily="18" charset="0"/>
                <a:ea typeface="宋体" pitchFamily="2" charset="-122"/>
              </a:rPr>
              <a:t>&gt; then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a:t>
            </a:r>
          </a:p>
          <a:p>
            <a:pPr marL="457200" lvl="1" indent="0" eaLnBrk="1" hangingPunct="1">
              <a:buFont typeface="Wingdings" panose="05000000000000000000" pitchFamily="2" charset="2"/>
              <a:buNone/>
              <a:defRPr/>
            </a:pPr>
            <a:r>
              <a:rPr lang="en-US" altLang="zh-CN" sz="2400" dirty="0">
                <a:latin typeface="Times New Roman" pitchFamily="18" charset="0"/>
                <a:ea typeface="宋体" pitchFamily="2" charset="-122"/>
              </a:rPr>
              <a:t>             |  if &lt;</a:t>
            </a:r>
            <a:r>
              <a:rPr lang="en-US" altLang="zh-CN" sz="2400" i="1" dirty="0" err="1">
                <a:latin typeface="Times New Roman" pitchFamily="18" charset="0"/>
                <a:ea typeface="宋体" pitchFamily="2" charset="-122"/>
              </a:rPr>
              <a:t>expr</a:t>
            </a:r>
            <a:r>
              <a:rPr lang="en-US" altLang="zh-CN" sz="2400" dirty="0">
                <a:latin typeface="Times New Roman" pitchFamily="18" charset="0"/>
                <a:ea typeface="宋体" pitchFamily="2" charset="-122"/>
              </a:rPr>
              <a:t>&gt; then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 else &lt;</a:t>
            </a:r>
            <a:r>
              <a:rPr lang="en-US" altLang="zh-CN" sz="2400" i="1" dirty="0" err="1">
                <a:latin typeface="Times New Roman" pitchFamily="18" charset="0"/>
                <a:ea typeface="宋体" pitchFamily="2" charset="-122"/>
              </a:rPr>
              <a:t>stmt</a:t>
            </a:r>
            <a:r>
              <a:rPr lang="en-US" altLang="zh-CN" sz="2400" dirty="0">
                <a:latin typeface="Times New Roman" pitchFamily="18" charset="0"/>
                <a:ea typeface="宋体" pitchFamily="2" charset="-122"/>
              </a:rPr>
              <a:t>&gt;</a:t>
            </a:r>
          </a:p>
          <a:p>
            <a:pPr marL="457200" lvl="1" indent="0" eaLnBrk="1" hangingPunct="1">
              <a:buFont typeface="Wingdings" panose="05000000000000000000" pitchFamily="2" charset="2"/>
              <a:buNone/>
              <a:defRPr/>
            </a:pPr>
            <a:r>
              <a:rPr lang="en-US" altLang="zh-CN" sz="2400" dirty="0">
                <a:latin typeface="Times New Roman" pitchFamily="18" charset="0"/>
                <a:ea typeface="宋体" pitchFamily="2" charset="-122"/>
              </a:rPr>
              <a:t>             |  other                                              </a:t>
            </a:r>
          </a:p>
          <a:p>
            <a:pPr marL="1168400" lvl="1" indent="-711200" eaLnBrk="1" hangingPunct="1">
              <a:buClr>
                <a:schemeClr val="tx1"/>
              </a:buClr>
              <a:defRPr/>
            </a:pPr>
            <a:r>
              <a:rPr kumimoji="1" lang="en-US" altLang="zh-CN" sz="2400" dirty="0">
                <a:latin typeface="Times New Roman" pitchFamily="18" charset="0"/>
              </a:rPr>
              <a:t>if e</a:t>
            </a:r>
            <a:r>
              <a:rPr kumimoji="1" lang="en-US" altLang="zh-CN" sz="2400" baseline="-25000" dirty="0">
                <a:latin typeface="Times New Roman" pitchFamily="18" charset="0"/>
              </a:rPr>
              <a:t>1 </a:t>
            </a:r>
            <a:r>
              <a:rPr kumimoji="1" lang="en-US" altLang="zh-CN" sz="2400" dirty="0">
                <a:latin typeface="Times New Roman" pitchFamily="18" charset="0"/>
              </a:rPr>
              <a:t> then  if  e</a:t>
            </a:r>
            <a:r>
              <a:rPr kumimoji="1" lang="en-US" altLang="zh-CN" sz="2400" baseline="-25000" dirty="0">
                <a:latin typeface="Times New Roman" pitchFamily="18" charset="0"/>
              </a:rPr>
              <a:t>2</a:t>
            </a:r>
            <a:r>
              <a:rPr kumimoji="1" lang="en-US" altLang="zh-CN" sz="2400" dirty="0">
                <a:latin typeface="Times New Roman" pitchFamily="18" charset="0"/>
              </a:rPr>
              <a:t>  then   s</a:t>
            </a:r>
            <a:r>
              <a:rPr kumimoji="1" lang="en-US" altLang="zh-CN" sz="2400" baseline="-25000" dirty="0">
                <a:latin typeface="Times New Roman" pitchFamily="18" charset="0"/>
              </a:rPr>
              <a:t>1  </a:t>
            </a:r>
            <a:r>
              <a:rPr kumimoji="1" lang="en-US" altLang="zh-CN" sz="2400" dirty="0">
                <a:latin typeface="Times New Roman" pitchFamily="18" charset="0"/>
              </a:rPr>
              <a:t>else  s</a:t>
            </a:r>
            <a:r>
              <a:rPr kumimoji="1" lang="en-US" altLang="zh-CN" sz="2400" baseline="-25000" dirty="0">
                <a:latin typeface="Times New Roman" pitchFamily="18" charset="0"/>
              </a:rPr>
              <a:t>2</a:t>
            </a:r>
            <a:r>
              <a:rPr lang="zh-CN" altLang="en-US" sz="2400" dirty="0">
                <a:latin typeface="Times New Roman" pitchFamily="18" charset="0"/>
              </a:rPr>
              <a:t> </a:t>
            </a:r>
          </a:p>
        </p:txBody>
      </p:sp>
      <p:pic>
        <p:nvPicPr>
          <p:cNvPr id="125954" name="Picture 2">
            <a:extLst>
              <a:ext uri="{FF2B5EF4-FFF2-40B4-BE49-F238E27FC236}">
                <a16:creationId xmlns:a16="http://schemas.microsoft.com/office/drawing/2014/main" id="{820B6681-C62E-4931-8F5C-6B858A5B02B0}"/>
              </a:ext>
            </a:extLst>
          </p:cNvPr>
          <p:cNvPicPr>
            <a:picLocks noChangeAspect="1" noChangeArrowheads="1"/>
          </p:cNvPicPr>
          <p:nvPr/>
        </p:nvPicPr>
        <p:blipFill>
          <a:blip r:embed="rId2"/>
          <a:srcRect/>
          <a:stretch>
            <a:fillRect/>
          </a:stretch>
        </p:blipFill>
        <p:spPr bwMode="auto">
          <a:xfrm>
            <a:off x="98425" y="4205288"/>
            <a:ext cx="9009063" cy="18161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linds(horizontal)">
                                      <p:cBhvr>
                                        <p:cTn id="7" dur="500"/>
                                        <p:tgtEl>
                                          <p:spTgt spid="12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3B5F723-1D8B-4468-84F2-6A4FB2556CF1}"/>
              </a:ext>
            </a:extLst>
          </p:cNvPr>
          <p:cNvSpPr>
            <a:spLocks noGrp="1"/>
          </p:cNvSpPr>
          <p:nvPr>
            <p:ph type="dt" sz="quarter" idx="10"/>
          </p:nvPr>
        </p:nvSpPr>
        <p:spPr>
          <a:xfrm>
            <a:off x="457200" y="6245225"/>
            <a:ext cx="2133600" cy="476250"/>
          </a:xfrm>
          <a:ln>
            <a:miter lim="800000"/>
            <a:headEnd/>
            <a:tailEnd/>
          </a:ln>
        </p:spPr>
        <p:txBody>
          <a:bodyPr anchor="t"/>
          <a:lstStyle/>
          <a:p>
            <a:pPr>
              <a:defRPr/>
            </a:pPr>
            <a:fld id="{7D570501-59B1-4882-A435-D73CFDC5FF97}" type="datetime1">
              <a:rPr lang="zh-CN" altLang="en-US">
                <a:latin typeface="+mn-lt"/>
              </a:rPr>
              <a:pPr>
                <a:defRPr/>
              </a:pPr>
              <a:t>2020/12/14</a:t>
            </a:fld>
            <a:endParaRPr lang="en-US" altLang="zh-CN">
              <a:latin typeface="+mn-lt"/>
            </a:endParaRPr>
          </a:p>
        </p:txBody>
      </p:sp>
      <p:sp>
        <p:nvSpPr>
          <p:cNvPr id="35843" name="灯片编号占位符 5">
            <a:extLst>
              <a:ext uri="{FF2B5EF4-FFF2-40B4-BE49-F238E27FC236}">
                <a16:creationId xmlns:a16="http://schemas.microsoft.com/office/drawing/2014/main" id="{DA178C59-0B1B-4982-93D0-5F0B5D15F63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8A1D93D-B683-416B-9416-C45FA9A8CC6C}" type="slidenum">
              <a:rPr lang="en-US" altLang="zh-CN"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
        <p:nvSpPr>
          <p:cNvPr id="35844" name="Rectangle 2">
            <a:extLst>
              <a:ext uri="{FF2B5EF4-FFF2-40B4-BE49-F238E27FC236}">
                <a16:creationId xmlns:a16="http://schemas.microsoft.com/office/drawing/2014/main" id="{62FAA3BA-D64A-4D2A-89E9-6F17A8FF1397}"/>
              </a:ext>
            </a:extLst>
          </p:cNvPr>
          <p:cNvSpPr>
            <a:spLocks noGrp="1" noChangeArrowheads="1"/>
          </p:cNvSpPr>
          <p:nvPr>
            <p:ph type="title" idx="4294967295"/>
          </p:nvPr>
        </p:nvSpPr>
        <p:spPr>
          <a:xfrm>
            <a:off x="1200150" y="404813"/>
            <a:ext cx="7404100" cy="792162"/>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55523" name="Rectangle 3">
            <a:extLst>
              <a:ext uri="{FF2B5EF4-FFF2-40B4-BE49-F238E27FC236}">
                <a16:creationId xmlns:a16="http://schemas.microsoft.com/office/drawing/2014/main" id="{C3A346DF-E771-406D-9694-F84FE780D4D8}"/>
              </a:ext>
            </a:extLst>
          </p:cNvPr>
          <p:cNvSpPr>
            <a:spLocks noGrp="1" noChangeArrowheads="1"/>
          </p:cNvSpPr>
          <p:nvPr>
            <p:ph type="body" idx="4294967295"/>
          </p:nvPr>
        </p:nvSpPr>
        <p:spPr>
          <a:xfrm>
            <a:off x="381000" y="1412875"/>
            <a:ext cx="8763000" cy="5113338"/>
          </a:xfrm>
        </p:spPr>
        <p:txBody>
          <a:bodyPr lIns="92075" tIns="46038" rIns="92075" bIns="46038"/>
          <a:lstStyle/>
          <a:p>
            <a:pPr marL="812800" indent="-812800" eaLnBrk="1" hangingPunct="1">
              <a:buSzPct val="65000"/>
              <a:buFont typeface="Wingdings" panose="05000000000000000000" pitchFamily="2" charset="2"/>
              <a:buNone/>
            </a:pPr>
            <a:r>
              <a:rPr lang="zh-CN" altLang="en-US">
                <a:latin typeface="Times New Roman" panose="02020603050405020304" pitchFamily="18" charset="0"/>
              </a:rPr>
              <a:t>引入语法变量</a:t>
            </a:r>
            <a:r>
              <a:rPr lang="en-US" altLang="zh-CN">
                <a:solidFill>
                  <a:srgbClr val="FF0000"/>
                </a:solidFill>
                <a:latin typeface="Times New Roman" panose="02020603050405020304" pitchFamily="18" charset="0"/>
              </a:rPr>
              <a:t>&lt;</a:t>
            </a:r>
            <a:r>
              <a:rPr lang="en-US" altLang="zh-CN" i="1">
                <a:solidFill>
                  <a:srgbClr val="FF0000"/>
                </a:solidFill>
                <a:latin typeface="Times New Roman" panose="02020603050405020304" pitchFamily="18" charset="0"/>
              </a:rPr>
              <a:t>unmatched</a:t>
            </a:r>
            <a:r>
              <a:rPr lang="en-US" altLang="zh-CN">
                <a:solidFill>
                  <a:srgbClr val="FF0000"/>
                </a:solidFill>
                <a:latin typeface="Times New Roman" panose="02020603050405020304" pitchFamily="18" charset="0"/>
              </a:rPr>
              <a:t>_</a:t>
            </a:r>
            <a:r>
              <a:rPr lang="en-US" altLang="zh-CN" i="1">
                <a:solidFill>
                  <a:srgbClr val="FF0000"/>
                </a:solidFill>
                <a:latin typeface="Times New Roman" panose="02020603050405020304" pitchFamily="18" charset="0"/>
              </a:rPr>
              <a:t>stmt</a:t>
            </a:r>
            <a:r>
              <a:rPr lang="en-US" altLang="zh-CN">
                <a:solidFill>
                  <a:srgbClr val="FF0000"/>
                </a:solidFill>
                <a:latin typeface="Times New Roman" panose="02020603050405020304" pitchFamily="18" charset="0"/>
              </a:rPr>
              <a:t>&gt;</a:t>
            </a:r>
            <a:r>
              <a:rPr lang="zh-CN" altLang="en-US">
                <a:latin typeface="Times New Roman" panose="02020603050405020304" pitchFamily="18" charset="0"/>
              </a:rPr>
              <a:t>来表示不配</a:t>
            </a:r>
          </a:p>
          <a:p>
            <a:pPr marL="812800" indent="-812800" eaLnBrk="1" hangingPunct="1">
              <a:buSzPct val="65000"/>
              <a:buFont typeface="Wingdings" panose="05000000000000000000" pitchFamily="2" charset="2"/>
              <a:buNone/>
            </a:pPr>
            <a:r>
              <a:rPr lang="zh-CN" altLang="en-US">
                <a:latin typeface="Times New Roman" panose="02020603050405020304" pitchFamily="18" charset="0"/>
              </a:rPr>
              <a:t>对语句，</a:t>
            </a:r>
            <a:r>
              <a:rPr lang="en-US" altLang="zh-CN">
                <a:solidFill>
                  <a:srgbClr val="FF0000"/>
                </a:solidFill>
                <a:latin typeface="Times New Roman" panose="02020603050405020304" pitchFamily="18" charset="0"/>
              </a:rPr>
              <a:t>&lt;</a:t>
            </a:r>
            <a:r>
              <a:rPr lang="en-US" altLang="zh-CN" i="1">
                <a:solidFill>
                  <a:srgbClr val="FF0000"/>
                </a:solidFill>
                <a:latin typeface="Times New Roman" panose="02020603050405020304" pitchFamily="18" charset="0"/>
              </a:rPr>
              <a:t>matched</a:t>
            </a:r>
            <a:r>
              <a:rPr lang="en-US" altLang="zh-CN">
                <a:solidFill>
                  <a:srgbClr val="FF0000"/>
                </a:solidFill>
                <a:latin typeface="Times New Roman" panose="02020603050405020304" pitchFamily="18" charset="0"/>
              </a:rPr>
              <a:t>_</a:t>
            </a:r>
            <a:r>
              <a:rPr lang="en-US" altLang="zh-CN" i="1">
                <a:solidFill>
                  <a:srgbClr val="FF0000"/>
                </a:solidFill>
                <a:latin typeface="Times New Roman" panose="02020603050405020304" pitchFamily="18" charset="0"/>
              </a:rPr>
              <a:t>stmt</a:t>
            </a:r>
            <a:r>
              <a:rPr lang="en-US" altLang="zh-CN">
                <a:solidFill>
                  <a:srgbClr val="FF0000"/>
                </a:solidFill>
                <a:latin typeface="Times New Roman" panose="02020603050405020304" pitchFamily="18" charset="0"/>
              </a:rPr>
              <a:t>&gt;</a:t>
            </a:r>
            <a:r>
              <a:rPr lang="zh-CN" altLang="en-US">
                <a:latin typeface="Times New Roman" panose="02020603050405020304" pitchFamily="18" charset="0"/>
              </a:rPr>
              <a:t>表示配对语句 </a:t>
            </a:r>
          </a:p>
          <a:p>
            <a:pPr marL="88900" lvl="1" indent="-711200" eaLnBrk="1" hangingPunct="1">
              <a:lnSpc>
                <a:spcPct val="150000"/>
              </a:lnSpc>
              <a:buClr>
                <a:schemeClr val="tx1"/>
              </a:buClr>
            </a:pPr>
            <a:r>
              <a:rPr lang="en-US" altLang="zh-CN" sz="2400">
                <a:latin typeface="Times New Roman" panose="02020603050405020304" pitchFamily="18" charset="0"/>
                <a:ea typeface="宋体" panose="02010600030101010101" pitchFamily="2" charset="-122"/>
              </a:rPr>
              <a:t>&lt;</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&lt;</a:t>
            </a:r>
            <a:r>
              <a:rPr lang="en-US" altLang="zh-CN" sz="2400" i="1">
                <a:latin typeface="Times New Roman" panose="02020603050405020304" pitchFamily="18" charset="0"/>
                <a:ea typeface="宋体" panose="02010600030101010101" pitchFamily="2" charset="-122"/>
              </a:rPr>
              <a:t>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&lt;</a:t>
            </a:r>
            <a:r>
              <a:rPr lang="en-US" altLang="zh-CN" sz="2400" i="1">
                <a:latin typeface="Times New Roman" panose="02020603050405020304" pitchFamily="18" charset="0"/>
                <a:ea typeface="宋体" panose="02010600030101010101" pitchFamily="2" charset="-122"/>
              </a:rPr>
              <a:t>unmatched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p>
          <a:p>
            <a:pPr marL="88900" lvl="1" indent="-711200" eaLnBrk="1" hangingPunct="1">
              <a:lnSpc>
                <a:spcPct val="1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&lt;</a:t>
            </a:r>
            <a:r>
              <a:rPr lang="en-US" altLang="zh-CN" sz="2400" i="1">
                <a:latin typeface="Times New Roman" panose="02020603050405020304" pitchFamily="18" charset="0"/>
                <a:ea typeface="宋体" panose="02010600030101010101" pitchFamily="2" charset="-122"/>
              </a:rPr>
              <a:t>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if &lt;</a:t>
            </a:r>
            <a:r>
              <a:rPr lang="en-US" altLang="zh-CN" sz="2400" i="1">
                <a:latin typeface="Times New Roman" panose="02020603050405020304" pitchFamily="18" charset="0"/>
                <a:ea typeface="宋体" panose="02010600030101010101" pitchFamily="2" charset="-122"/>
              </a:rPr>
              <a:t>expr</a:t>
            </a:r>
            <a:r>
              <a:rPr lang="en-US" altLang="zh-CN" sz="2400">
                <a:latin typeface="Times New Roman" panose="02020603050405020304" pitchFamily="18" charset="0"/>
                <a:ea typeface="宋体" panose="02010600030101010101" pitchFamily="2" charset="-122"/>
              </a:rPr>
              <a:t>&gt; then &lt;</a:t>
            </a:r>
            <a:r>
              <a:rPr lang="en-US" altLang="zh-CN" sz="2400" i="1">
                <a:latin typeface="Times New Roman" panose="02020603050405020304" pitchFamily="18" charset="0"/>
                <a:ea typeface="宋体" panose="02010600030101010101" pitchFamily="2" charset="-122"/>
              </a:rPr>
              <a:t>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else 	&lt;</a:t>
            </a:r>
            <a:r>
              <a:rPr lang="en-US" altLang="zh-CN" sz="2400" i="1">
                <a:latin typeface="Times New Roman" panose="02020603050405020304" pitchFamily="18" charset="0"/>
                <a:ea typeface="宋体" panose="02010600030101010101" pitchFamily="2" charset="-122"/>
              </a:rPr>
              <a:t>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other</a:t>
            </a:r>
          </a:p>
          <a:p>
            <a:pPr marL="88900" lvl="1" indent="-711200" eaLnBrk="1" hangingPunct="1">
              <a:lnSpc>
                <a:spcPct val="150000"/>
              </a:lnSpc>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&lt;</a:t>
            </a:r>
            <a:r>
              <a:rPr lang="en-US" altLang="zh-CN" sz="2400" i="1">
                <a:latin typeface="Times New Roman" panose="02020603050405020304" pitchFamily="18" charset="0"/>
                <a:ea typeface="宋体" panose="02010600030101010101" pitchFamily="2" charset="-122"/>
              </a:rPr>
              <a:t>unmatched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if &lt;</a:t>
            </a:r>
            <a:r>
              <a:rPr lang="en-US" altLang="zh-CN" sz="2400" i="1">
                <a:latin typeface="Times New Roman" panose="02020603050405020304" pitchFamily="18" charset="0"/>
                <a:ea typeface="宋体" panose="02010600030101010101" pitchFamily="2" charset="-122"/>
              </a:rPr>
              <a:t>expr</a:t>
            </a:r>
            <a:r>
              <a:rPr lang="en-US" altLang="zh-CN" sz="2400">
                <a:latin typeface="Times New Roman" panose="02020603050405020304" pitchFamily="18" charset="0"/>
                <a:ea typeface="宋体" panose="02010600030101010101" pitchFamily="2" charset="-122"/>
              </a:rPr>
              <a:t>&gt; then &lt;</a:t>
            </a:r>
            <a:r>
              <a:rPr lang="en-US" altLang="zh-CN" sz="2400" i="1">
                <a:latin typeface="Times New Roman" panose="02020603050405020304" pitchFamily="18" charset="0"/>
                <a:ea typeface="宋体" panose="02010600030101010101" pitchFamily="2" charset="-122"/>
              </a:rPr>
              <a:t>matched_stmt</a:t>
            </a:r>
            <a:r>
              <a:rPr lang="en-US" altLang="zh-CN" sz="2400">
                <a:latin typeface="Times New Roman" panose="02020603050405020304" pitchFamily="18" charset="0"/>
                <a:ea typeface="宋体" panose="02010600030101010101" pitchFamily="2" charset="-122"/>
              </a:rPr>
              <a:t>&gt;</a:t>
            </a:r>
            <a:endParaRPr lang="en-US" altLang="zh-CN" sz="2400" i="1">
              <a:latin typeface="Times New Roman" panose="02020603050405020304" pitchFamily="18" charset="0"/>
              <a:ea typeface="宋体" panose="02010600030101010101" pitchFamily="2" charset="-122"/>
            </a:endParaRPr>
          </a:p>
          <a:p>
            <a:pPr marL="88900" lvl="1" indent="-711200" eaLnBrk="1" hangingPunct="1">
              <a:lnSpc>
                <a:spcPct val="150000"/>
              </a:lnSpc>
              <a:buFont typeface="Wingdings" panose="05000000000000000000" pitchFamily="2" charset="2"/>
              <a:buNone/>
            </a:pP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if &lt;</a:t>
            </a:r>
            <a:r>
              <a:rPr lang="en-US" altLang="zh-CN" sz="2400" i="1">
                <a:latin typeface="Times New Roman" panose="02020603050405020304" pitchFamily="18" charset="0"/>
                <a:ea typeface="宋体" panose="02010600030101010101" pitchFamily="2" charset="-122"/>
              </a:rPr>
              <a:t>expr</a:t>
            </a:r>
            <a:r>
              <a:rPr lang="en-US" altLang="zh-CN" sz="2400">
                <a:latin typeface="Times New Roman" panose="02020603050405020304" pitchFamily="18" charset="0"/>
                <a:ea typeface="宋体" panose="02010600030101010101" pitchFamily="2" charset="-122"/>
              </a:rPr>
              <a:t>&gt; then &lt;</a:t>
            </a:r>
            <a:r>
              <a:rPr lang="en-US" altLang="zh-CN" sz="2400" i="1">
                <a:latin typeface="Times New Roman" panose="02020603050405020304" pitchFamily="18" charset="0"/>
                <a:ea typeface="宋体" panose="02010600030101010101" pitchFamily="2" charset="-122"/>
              </a:rPr>
              <a:t>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else &lt;</a:t>
            </a:r>
            <a:r>
              <a:rPr lang="en-US" altLang="zh-CN" sz="2400" i="1">
                <a:latin typeface="Times New Roman" panose="02020603050405020304" pitchFamily="18" charset="0"/>
                <a:ea typeface="宋体" panose="02010600030101010101" pitchFamily="2" charset="-122"/>
              </a:rPr>
              <a:t>unmatched</a:t>
            </a:r>
            <a:r>
              <a:rPr lang="en-US" altLang="zh-CN" sz="2400">
                <a:latin typeface="Times New Roman" panose="02020603050405020304" pitchFamily="18" charset="0"/>
                <a:ea typeface="宋体" panose="02010600030101010101" pitchFamily="2" charset="-122"/>
              </a:rPr>
              <a:t>_</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5523">
                                            <p:txEl>
                                              <p:pRg st="0" end="0"/>
                                            </p:txEl>
                                          </p:spTgt>
                                        </p:tgtEl>
                                        <p:attrNameLst>
                                          <p:attrName>style.visibility</p:attrName>
                                        </p:attrNameLst>
                                      </p:cBhvr>
                                      <p:to>
                                        <p:strVal val="visible"/>
                                      </p:to>
                                    </p:set>
                                    <p:animEffect transition="in" filter="slide(fromBottom)">
                                      <p:cBhvr>
                                        <p:cTn id="7" dur="500"/>
                                        <p:tgtEl>
                                          <p:spTgt spid="215552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55523">
                                            <p:txEl>
                                              <p:pRg st="1" end="1"/>
                                            </p:txEl>
                                          </p:spTgt>
                                        </p:tgtEl>
                                        <p:attrNameLst>
                                          <p:attrName>style.visibility</p:attrName>
                                        </p:attrNameLst>
                                      </p:cBhvr>
                                      <p:to>
                                        <p:strVal val="visible"/>
                                      </p:to>
                                    </p:set>
                                    <p:animEffect transition="in" filter="slide(fromBottom)">
                                      <p:cBhvr>
                                        <p:cTn id="10" dur="500"/>
                                        <p:tgtEl>
                                          <p:spTgt spid="21555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155523">
                                            <p:txEl>
                                              <p:pRg st="2" end="2"/>
                                            </p:txEl>
                                          </p:spTgt>
                                        </p:tgtEl>
                                        <p:attrNameLst>
                                          <p:attrName>style.visibility</p:attrName>
                                        </p:attrNameLst>
                                      </p:cBhvr>
                                      <p:to>
                                        <p:strVal val="visible"/>
                                      </p:to>
                                    </p:set>
                                    <p:animEffect transition="in" filter="slide(fromBottom)">
                                      <p:cBhvr>
                                        <p:cTn id="15" dur="500"/>
                                        <p:tgtEl>
                                          <p:spTgt spid="215552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55523">
                                            <p:txEl>
                                              <p:pRg st="3" end="3"/>
                                            </p:txEl>
                                          </p:spTgt>
                                        </p:tgtEl>
                                        <p:attrNameLst>
                                          <p:attrName>style.visibility</p:attrName>
                                        </p:attrNameLst>
                                      </p:cBhvr>
                                      <p:to>
                                        <p:strVal val="visible"/>
                                      </p:to>
                                    </p:set>
                                    <p:animEffect transition="in" filter="slide(fromBottom)">
                                      <p:cBhvr>
                                        <p:cTn id="18" dur="500"/>
                                        <p:tgtEl>
                                          <p:spTgt spid="215552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55523">
                                            <p:txEl>
                                              <p:pRg st="4" end="4"/>
                                            </p:txEl>
                                          </p:spTgt>
                                        </p:tgtEl>
                                        <p:attrNameLst>
                                          <p:attrName>style.visibility</p:attrName>
                                        </p:attrNameLst>
                                      </p:cBhvr>
                                      <p:to>
                                        <p:strVal val="visible"/>
                                      </p:to>
                                    </p:set>
                                    <p:animEffect transition="in" filter="slide(fromBottom)">
                                      <p:cBhvr>
                                        <p:cTn id="21" dur="500"/>
                                        <p:tgtEl>
                                          <p:spTgt spid="215552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55523">
                                            <p:txEl>
                                              <p:pRg st="5" end="5"/>
                                            </p:txEl>
                                          </p:spTgt>
                                        </p:tgtEl>
                                        <p:attrNameLst>
                                          <p:attrName>style.visibility</p:attrName>
                                        </p:attrNameLst>
                                      </p:cBhvr>
                                      <p:to>
                                        <p:strVal val="visible"/>
                                      </p:to>
                                    </p:set>
                                    <p:animEffect transition="in" filter="slide(fromBottom)">
                                      <p:cBhvr>
                                        <p:cTn id="24" dur="500"/>
                                        <p:tgtEl>
                                          <p:spTgt spid="2155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EB4AF9C8-0358-4BD8-AE47-29A8813E800B}"/>
              </a:ext>
            </a:extLst>
          </p:cNvPr>
          <p:cNvSpPr>
            <a:spLocks noGrp="1"/>
          </p:cNvSpPr>
          <p:nvPr>
            <p:ph type="dt" sz="quarter" idx="10"/>
          </p:nvPr>
        </p:nvSpPr>
        <p:spPr>
          <a:xfrm>
            <a:off x="457200" y="6245225"/>
            <a:ext cx="2133600" cy="476250"/>
          </a:xfrm>
          <a:ln>
            <a:miter lim="800000"/>
            <a:headEnd/>
            <a:tailEnd/>
          </a:ln>
        </p:spPr>
        <p:txBody>
          <a:bodyPr anchor="t"/>
          <a:lstStyle/>
          <a:p>
            <a:pPr>
              <a:defRPr/>
            </a:pPr>
            <a:fld id="{70BB4D48-2CB9-4AD1-8771-D797B715B97F}" type="datetime1">
              <a:rPr lang="zh-CN" altLang="en-US">
                <a:latin typeface="+mn-lt"/>
              </a:rPr>
              <a:pPr>
                <a:defRPr/>
              </a:pPr>
              <a:t>2020/12/14</a:t>
            </a:fld>
            <a:endParaRPr lang="en-US" altLang="zh-CN">
              <a:latin typeface="+mn-lt"/>
            </a:endParaRPr>
          </a:p>
        </p:txBody>
      </p:sp>
      <p:sp>
        <p:nvSpPr>
          <p:cNvPr id="7171" name="灯片编号占位符 5">
            <a:extLst>
              <a:ext uri="{FF2B5EF4-FFF2-40B4-BE49-F238E27FC236}">
                <a16:creationId xmlns:a16="http://schemas.microsoft.com/office/drawing/2014/main" id="{648A95A8-8DD7-4FF8-B9B5-F3A2976E6D8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A1713FF-51B2-47A6-B239-8F812A70430A}"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7172" name="Rectangle 2">
            <a:extLst>
              <a:ext uri="{FF2B5EF4-FFF2-40B4-BE49-F238E27FC236}">
                <a16:creationId xmlns:a16="http://schemas.microsoft.com/office/drawing/2014/main" id="{A73A5B9A-37E8-4103-8242-FC3935FE92F2}"/>
              </a:ext>
            </a:extLst>
          </p:cNvPr>
          <p:cNvSpPr>
            <a:spLocks noGrp="1" noChangeArrowheads="1"/>
          </p:cNvSpPr>
          <p:nvPr>
            <p:ph type="title" idx="4294967295"/>
          </p:nvPr>
        </p:nvSpPr>
        <p:spPr>
          <a:xfrm>
            <a:off x="1331913" y="449263"/>
            <a:ext cx="6751637" cy="531812"/>
          </a:xfrm>
          <a:noFill/>
        </p:spPr>
        <p:txBody>
          <a:bodyPr lIns="92075" tIns="46038" rIns="92075" bIns="46038" anchor="ctr"/>
          <a:lstStyle/>
          <a:p>
            <a:pPr eaLnBrk="1" hangingPunct="1"/>
            <a:r>
              <a:rPr lang="zh-CN" altLang="en-US">
                <a:latin typeface="Times New Roman" panose="02020603050405020304" pitchFamily="18" charset="0"/>
                <a:cs typeface="Times New Roman" panose="02020603050405020304" pitchFamily="18" charset="0"/>
              </a:rPr>
              <a:t>语</a:t>
            </a:r>
            <a:r>
              <a:rPr lang="zh-CN" altLang="en-US">
                <a:latin typeface="Times New Roman" panose="02020603050405020304" pitchFamily="18" charset="0"/>
              </a:rPr>
              <a:t>法分析的功能和位置</a:t>
            </a:r>
          </a:p>
        </p:txBody>
      </p:sp>
      <p:sp>
        <p:nvSpPr>
          <p:cNvPr id="1107971" name="Rectangle 3">
            <a:extLst>
              <a:ext uri="{FF2B5EF4-FFF2-40B4-BE49-F238E27FC236}">
                <a16:creationId xmlns:a16="http://schemas.microsoft.com/office/drawing/2014/main" id="{711241E7-03BA-49B3-B143-7D797B155FA2}"/>
              </a:ext>
            </a:extLst>
          </p:cNvPr>
          <p:cNvSpPr>
            <a:spLocks noGrp="1" noChangeArrowheads="1"/>
          </p:cNvSpPr>
          <p:nvPr>
            <p:ph type="body" idx="4294967295"/>
          </p:nvPr>
        </p:nvSpPr>
        <p:spPr>
          <a:xfrm>
            <a:off x="395288" y="1749425"/>
            <a:ext cx="8424862" cy="1368425"/>
          </a:xfrm>
          <a:noFill/>
        </p:spPr>
        <p:txBody>
          <a:bodyPr lIns="92075" tIns="46038" rIns="92075" bIns="46038"/>
          <a:lstStyle/>
          <a:p>
            <a:pPr marL="0" indent="0" eaLnBrk="1" hangingPunct="1">
              <a:lnSpc>
                <a:spcPct val="90000"/>
              </a:lnSpc>
            </a:pPr>
            <a:r>
              <a:rPr lang="zh-CN" altLang="en-US" sz="2800">
                <a:solidFill>
                  <a:srgbClr val="FF0000"/>
                </a:solidFill>
                <a:latin typeface="楷体_GB2312" pitchFamily="49" charset="-122"/>
              </a:rPr>
              <a:t>语法分析</a:t>
            </a:r>
            <a:r>
              <a:rPr lang="en-US" altLang="zh-CN" sz="2800">
                <a:latin typeface="楷体_GB2312" pitchFamily="49" charset="-122"/>
              </a:rPr>
              <a:t>(syntax analysis)</a:t>
            </a:r>
            <a:r>
              <a:rPr lang="zh-CN" altLang="en-US" sz="2800">
                <a:latin typeface="楷体_GB2312" pitchFamily="49" charset="-122"/>
              </a:rPr>
              <a:t>是编译程序的核心部分，其任务是检查词法分析器输出的</a:t>
            </a:r>
            <a:r>
              <a:rPr lang="zh-CN" altLang="en-US" sz="2800">
                <a:solidFill>
                  <a:srgbClr val="FF0000"/>
                </a:solidFill>
                <a:latin typeface="楷体_GB2312" pitchFamily="49" charset="-122"/>
              </a:rPr>
              <a:t>单词序列是否是源语言中的句子</a:t>
            </a:r>
            <a:r>
              <a:rPr lang="zh-CN" altLang="en-US" sz="2800">
                <a:latin typeface="楷体_GB2312" pitchFamily="49" charset="-122"/>
              </a:rPr>
              <a:t>，亦即是否符合源语言的语法规则。 </a:t>
            </a:r>
          </a:p>
        </p:txBody>
      </p:sp>
      <p:sp>
        <p:nvSpPr>
          <p:cNvPr id="7174" name="Rectangle 6">
            <a:extLst>
              <a:ext uri="{FF2B5EF4-FFF2-40B4-BE49-F238E27FC236}">
                <a16:creationId xmlns:a16="http://schemas.microsoft.com/office/drawing/2014/main" id="{6AB4E562-3566-466B-A88C-CFA92E449C1A}"/>
              </a:ext>
            </a:extLst>
          </p:cNvPr>
          <p:cNvSpPr>
            <a:spLocks noChangeArrowheads="1"/>
          </p:cNvSpPr>
          <p:nvPr/>
        </p:nvSpPr>
        <p:spPr bwMode="auto">
          <a:xfrm>
            <a:off x="0" y="2867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75" name="Rectangle 9">
            <a:extLst>
              <a:ext uri="{FF2B5EF4-FFF2-40B4-BE49-F238E27FC236}">
                <a16:creationId xmlns:a16="http://schemas.microsoft.com/office/drawing/2014/main" id="{D8B841DC-22DF-4622-A44A-B4E1C02D21DD}"/>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107976" name="Object 8">
            <a:extLst>
              <a:ext uri="{FF2B5EF4-FFF2-40B4-BE49-F238E27FC236}">
                <a16:creationId xmlns:a16="http://schemas.microsoft.com/office/drawing/2014/main" id="{F9EAE887-EB23-4E80-A316-E2FF4BEC7C20}"/>
              </a:ext>
            </a:extLst>
          </p:cNvPr>
          <p:cNvGraphicFramePr>
            <a:graphicFrameLocks noChangeAspect="1"/>
          </p:cNvGraphicFramePr>
          <p:nvPr/>
        </p:nvGraphicFramePr>
        <p:xfrm>
          <a:off x="150813" y="3168650"/>
          <a:ext cx="8885237" cy="2108200"/>
        </p:xfrm>
        <a:graphic>
          <a:graphicData uri="http://schemas.openxmlformats.org/presentationml/2006/ole">
            <mc:AlternateContent xmlns:mc="http://schemas.openxmlformats.org/markup-compatibility/2006">
              <mc:Choice xmlns:v="urn:schemas-microsoft-com:vml" Requires="v">
                <p:oleObj spid="_x0000_s7178" name="Visio" r:id="rId4" imgW="4560921" imgH="1082542" progId="Visio.Drawing.11">
                  <p:embed/>
                </p:oleObj>
              </mc:Choice>
              <mc:Fallback>
                <p:oleObj name="Visio" r:id="rId4" imgW="4560921" imgH="1082542"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3" y="3168650"/>
                        <a:ext cx="888523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7978" name="Rectangle 10">
            <a:extLst>
              <a:ext uri="{FF2B5EF4-FFF2-40B4-BE49-F238E27FC236}">
                <a16:creationId xmlns:a16="http://schemas.microsoft.com/office/drawing/2014/main" id="{4C39D9EE-F41B-4646-B676-72D94E291EB4}"/>
              </a:ext>
            </a:extLst>
          </p:cNvPr>
          <p:cNvSpPr>
            <a:spLocks noChangeArrowheads="1"/>
          </p:cNvSpPr>
          <p:nvPr/>
        </p:nvSpPr>
        <p:spPr bwMode="auto">
          <a:xfrm>
            <a:off x="1951038" y="5492750"/>
            <a:ext cx="524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楷体_GB2312" pitchFamily="49" charset="-122"/>
              </a:rPr>
              <a:t>图</a:t>
            </a:r>
            <a:r>
              <a:rPr kumimoji="1" lang="en-US" altLang="zh-CN" sz="2400">
                <a:latin typeface="楷体_GB2312" pitchFamily="49" charset="-122"/>
              </a:rPr>
              <a:t>4.1</a:t>
            </a:r>
            <a:r>
              <a:rPr kumimoji="1" lang="zh-CN" altLang="en-US" sz="2400">
                <a:latin typeface="楷体_GB2312" pitchFamily="49" charset="-122"/>
              </a:rPr>
              <a:t>　语法分析器在编译器中的位置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971">
                                            <p:txEl>
                                              <p:pRg st="0" end="0"/>
                                            </p:txEl>
                                          </p:spTgt>
                                        </p:tgtEl>
                                        <p:attrNameLst>
                                          <p:attrName>style.visibility</p:attrName>
                                        </p:attrNameLst>
                                      </p:cBhvr>
                                      <p:to>
                                        <p:strVal val="visible"/>
                                      </p:to>
                                    </p:set>
                                    <p:animEffect transition="in" filter="wipe(left)">
                                      <p:cBhvr>
                                        <p:cTn id="7" dur="500"/>
                                        <p:tgtEl>
                                          <p:spTgt spid="1107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7976"/>
                                        </p:tgtEl>
                                        <p:attrNameLst>
                                          <p:attrName>style.visibility</p:attrName>
                                        </p:attrNameLst>
                                      </p:cBhvr>
                                      <p:to>
                                        <p:strVal val="visible"/>
                                      </p:to>
                                    </p:set>
                                    <p:animEffect transition="in" filter="wipe(left)">
                                      <p:cBhvr>
                                        <p:cTn id="12" dur="500"/>
                                        <p:tgtEl>
                                          <p:spTgt spid="1107976"/>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107978"/>
                                        </p:tgtEl>
                                        <p:attrNameLst>
                                          <p:attrName>style.visibility</p:attrName>
                                        </p:attrNameLst>
                                      </p:cBhvr>
                                      <p:to>
                                        <p:strVal val="visible"/>
                                      </p:to>
                                    </p:set>
                                    <p:animEffect transition="in" filter="wipe(down)">
                                      <p:cBhvr>
                                        <p:cTn id="16" dur="500"/>
                                        <p:tgtEl>
                                          <p:spTgt spid="110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autoUpdateAnimBg="0"/>
      <p:bldP spid="110797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17882F-3355-4614-8741-54D2CE6396EB}"/>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37891" name="灯片编号占位符 5">
            <a:extLst>
              <a:ext uri="{FF2B5EF4-FFF2-40B4-BE49-F238E27FC236}">
                <a16:creationId xmlns:a16="http://schemas.microsoft.com/office/drawing/2014/main" id="{E0F4A250-ED3B-4348-9AFF-C2B53837D48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DAEF367-73DA-4171-9052-687DB5A8D9D7}" type="slidenum">
              <a:rPr lang="en-US" altLang="zh-CN"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
        <p:nvSpPr>
          <p:cNvPr id="37892" name="Rectangle 2">
            <a:extLst>
              <a:ext uri="{FF2B5EF4-FFF2-40B4-BE49-F238E27FC236}">
                <a16:creationId xmlns:a16="http://schemas.microsoft.com/office/drawing/2014/main" id="{B6C51E43-670A-4927-8036-781DC50DFE31}"/>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3BB3EF1D-7AB6-4DA5-97E7-BC99179755FE}"/>
              </a:ext>
            </a:extLst>
          </p:cNvPr>
          <p:cNvSpPr>
            <a:spLocks noGrp="1" noChangeArrowheads="1"/>
          </p:cNvSpPr>
          <p:nvPr>
            <p:ph type="body" idx="4294967295"/>
          </p:nvPr>
        </p:nvSpPr>
        <p:spPr>
          <a:xfrm>
            <a:off x="381000" y="1627188"/>
            <a:ext cx="8534400" cy="4826000"/>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消除左递归</a:t>
            </a:r>
          </a:p>
          <a:p>
            <a:pPr marL="1168400" lvl="1" indent="-711200" eaLnBrk="1" hangingPunct="1">
              <a:lnSpc>
                <a:spcPct val="200000"/>
              </a:lnSpc>
            </a:pPr>
            <a:r>
              <a:rPr lang="zh-CN" altLang="en-US">
                <a:latin typeface="Times New Roman" panose="02020603050405020304" pitchFamily="18" charset="0"/>
              </a:rPr>
              <a:t>直接左递归的消除</a:t>
            </a:r>
            <a:r>
              <a:rPr lang="en-US" altLang="zh-CN">
                <a:latin typeface="Times New Roman" panose="02020603050405020304" pitchFamily="18" charset="0"/>
              </a:rPr>
              <a:t>(</a:t>
            </a:r>
            <a:r>
              <a:rPr lang="zh-CN" altLang="en-US">
                <a:latin typeface="Times New Roman" panose="02020603050405020304" pitchFamily="18" charset="0"/>
              </a:rPr>
              <a:t>转换为右递归</a:t>
            </a:r>
            <a:r>
              <a:rPr lang="en-US" altLang="zh-CN">
                <a:latin typeface="Times New Roman" panose="02020603050405020304" pitchFamily="18" charset="0"/>
              </a:rPr>
              <a:t>)</a:t>
            </a:r>
          </a:p>
          <a:p>
            <a:pPr marL="1168400" lvl="1" indent="-711200" eaLnBrk="1" hangingPunct="1">
              <a:lnSpc>
                <a:spcPct val="200000"/>
              </a:lnSpc>
            </a:pPr>
            <a:r>
              <a:rPr lang="zh-CN" altLang="en-US">
                <a:latin typeface="Times New Roman" panose="02020603050405020304" pitchFamily="18" charset="0"/>
              </a:rPr>
              <a:t>引入新的变量</a:t>
            </a:r>
            <a:r>
              <a:rPr lang="en-US" altLang="zh-CN" i="1">
                <a:latin typeface="Times New Roman" panose="02020603050405020304" pitchFamily="18" charset="0"/>
              </a:rPr>
              <a:t>A</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，将左递归产生式</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Aα</a:t>
            </a:r>
            <a:r>
              <a:rPr lang="en-US" altLang="zh-CN">
                <a:latin typeface="Times New Roman" panose="02020603050405020304" pitchFamily="18" charset="0"/>
              </a:rPr>
              <a:t>|</a:t>
            </a:r>
            <a:r>
              <a:rPr lang="en-US" altLang="zh-CN" i="1">
                <a:latin typeface="Times New Roman" panose="02020603050405020304" pitchFamily="18" charset="0"/>
              </a:rPr>
              <a:t>β</a:t>
            </a:r>
            <a:r>
              <a:rPr lang="zh-CN" altLang="en-US">
                <a:latin typeface="Times New Roman" panose="02020603050405020304" pitchFamily="18" charset="0"/>
              </a:rPr>
              <a:t>替换为</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βA</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αA</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ε</a:t>
            </a:r>
            <a:r>
              <a:rPr lang="en-US" altLang="zh-CN">
                <a:latin typeface="Times New Roman" panose="02020603050405020304" pitchFamily="18" charset="0"/>
              </a:rPr>
              <a:t>  </a:t>
            </a:r>
          </a:p>
        </p:txBody>
      </p:sp>
      <p:sp>
        <p:nvSpPr>
          <p:cNvPr id="36871" name="AutoShape 7">
            <a:extLst>
              <a:ext uri="{FF2B5EF4-FFF2-40B4-BE49-F238E27FC236}">
                <a16:creationId xmlns:a16="http://schemas.microsoft.com/office/drawing/2014/main" id="{AA98F149-7EAD-4A35-8C6B-70931F0C5988}"/>
              </a:ext>
            </a:extLst>
          </p:cNvPr>
          <p:cNvSpPr>
            <a:spLocks noChangeArrowheads="1"/>
          </p:cNvSpPr>
          <p:nvPr/>
        </p:nvSpPr>
        <p:spPr bwMode="auto">
          <a:xfrm>
            <a:off x="4427538" y="1268413"/>
            <a:ext cx="3816350" cy="1079500"/>
          </a:xfrm>
          <a:prstGeom prst="wedgeRoundRectCallout">
            <a:avLst>
              <a:gd name="adj1" fmla="val -22380"/>
              <a:gd name="adj2" fmla="val 72204"/>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defRPr/>
            </a:pPr>
            <a:r>
              <a:rPr lang="en-US" altLang="zh-CN" b="1" i="1" dirty="0"/>
              <a:t>A</a:t>
            </a:r>
            <a:r>
              <a:rPr lang="en-US" altLang="zh-CN" dirty="0"/>
              <a:t> </a:t>
            </a:r>
            <a:r>
              <a:rPr lang="en-US" altLang="zh-CN" dirty="0">
                <a:sym typeface="Wingdings" pitchFamily="2" charset="2"/>
              </a:rPr>
              <a:t>   </a:t>
            </a:r>
            <a:r>
              <a:rPr lang="en-US" altLang="zh-CN" b="1" i="1" dirty="0"/>
              <a:t>αA</a:t>
            </a:r>
            <a:r>
              <a:rPr lang="de-DE" altLang="zh-CN" b="1" i="1" dirty="0"/>
              <a:t>β</a:t>
            </a:r>
            <a:r>
              <a:rPr lang="zh-CN" altLang="de-DE" b="1" i="1" dirty="0"/>
              <a:t>，</a:t>
            </a:r>
            <a:r>
              <a:rPr lang="zh-CN" altLang="de-DE" b="1" dirty="0"/>
              <a:t>当</a:t>
            </a:r>
            <a:r>
              <a:rPr lang="de-DE" altLang="zh-CN" b="1" i="1" dirty="0"/>
              <a:t>β</a:t>
            </a:r>
            <a:r>
              <a:rPr lang="en-US" altLang="zh-CN" dirty="0"/>
              <a:t> </a:t>
            </a:r>
            <a:r>
              <a:rPr lang="en-US" altLang="zh-CN" b="1" i="1" dirty="0"/>
              <a:t>=ε</a:t>
            </a:r>
            <a:r>
              <a:rPr lang="zh-CN" altLang="en-US" b="1" dirty="0"/>
              <a:t>时称之为右递归</a:t>
            </a:r>
            <a:endParaRPr lang="zh-CN" altLang="en-US" b="1" i="1" dirty="0"/>
          </a:p>
        </p:txBody>
      </p:sp>
      <p:graphicFrame>
        <p:nvGraphicFramePr>
          <p:cNvPr id="18434" name="Object 4">
            <a:extLst>
              <a:ext uri="{FF2B5EF4-FFF2-40B4-BE49-F238E27FC236}">
                <a16:creationId xmlns:a16="http://schemas.microsoft.com/office/drawing/2014/main" id="{1BCE6E36-EA95-4778-ABFB-D2D927A5934B}"/>
              </a:ext>
            </a:extLst>
          </p:cNvPr>
          <p:cNvGraphicFramePr>
            <a:graphicFrameLocks noChangeAspect="1"/>
          </p:cNvGraphicFramePr>
          <p:nvPr/>
        </p:nvGraphicFramePr>
        <p:xfrm>
          <a:off x="5011738" y="1293813"/>
          <a:ext cx="349250" cy="474662"/>
        </p:xfrm>
        <a:graphic>
          <a:graphicData uri="http://schemas.openxmlformats.org/presentationml/2006/ole">
            <mc:AlternateContent xmlns:mc="http://schemas.openxmlformats.org/markup-compatibility/2006">
              <mc:Choice xmlns:v="urn:schemas-microsoft-com:vml" Requires="v">
                <p:oleObj spid="_x0000_s37896" name="Equation" r:id="rId3" imgW="165028" imgH="228501" progId="Equation.DSMT4">
                  <p:embed/>
                </p:oleObj>
              </mc:Choice>
              <mc:Fallback>
                <p:oleObj name="Equation" r:id="rId3" imgW="165028"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1738" y="1293813"/>
                        <a:ext cx="349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9379">
                                            <p:txEl>
                                              <p:pRg st="1" end="1"/>
                                            </p:txEl>
                                          </p:spTgt>
                                        </p:tgtEl>
                                        <p:attrNameLst>
                                          <p:attrName>style.visibility</p:attrName>
                                        </p:attrNameLst>
                                      </p:cBhvr>
                                      <p:to>
                                        <p:strVal val="visible"/>
                                      </p:to>
                                    </p:set>
                                    <p:animEffect transition="in" filter="barn(inVertical)">
                                      <p:cBhvr>
                                        <p:cTn id="7" dur="500"/>
                                        <p:tgtEl>
                                          <p:spTgt spid="214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barn(inVertical)">
                                      <p:cBhvr>
                                        <p:cTn id="12" dur="500"/>
                                        <p:tgtEl>
                                          <p:spTgt spid="36871"/>
                                        </p:tgtEl>
                                      </p:cBhvr>
                                    </p:animEffect>
                                  </p:childTnLst>
                                </p:cTn>
                              </p:par>
                              <p:par>
                                <p:cTn id="13" presetID="16" presetClass="entr" presetSubtype="21" fill="hold" nodeType="withEffect">
                                  <p:stCondLst>
                                    <p:cond delay="0"/>
                                  </p:stCondLst>
                                  <p:childTnLst>
                                    <p:set>
                                      <p:cBhvr>
                                        <p:cTn id="14" dur="1" fill="hold">
                                          <p:stCondLst>
                                            <p:cond delay="0"/>
                                          </p:stCondLst>
                                        </p:cTn>
                                        <p:tgtEl>
                                          <p:spTgt spid="18434"/>
                                        </p:tgtEl>
                                        <p:attrNameLst>
                                          <p:attrName>style.visibility</p:attrName>
                                        </p:attrNameLst>
                                      </p:cBhvr>
                                      <p:to>
                                        <p:strVal val="visible"/>
                                      </p:to>
                                    </p:set>
                                    <p:animEffect transition="in" filter="barn(inVertical)">
                                      <p:cBhvr>
                                        <p:cTn id="15" dur="500"/>
                                        <p:tgtEl>
                                          <p:spTgt spid="184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149379">
                                            <p:txEl>
                                              <p:pRg st="2" end="2"/>
                                            </p:txEl>
                                          </p:spTgt>
                                        </p:tgtEl>
                                        <p:attrNameLst>
                                          <p:attrName>style.visibility</p:attrName>
                                        </p:attrNameLst>
                                      </p:cBhvr>
                                      <p:to>
                                        <p:strVal val="visible"/>
                                      </p:to>
                                    </p:set>
                                    <p:animEffect transition="in" filter="barn(inVertical)">
                                      <p:cBhvr>
                                        <p:cTn id="20" dur="500"/>
                                        <p:tgtEl>
                                          <p:spTgt spid="2149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uiExpand="1" build="p" autoUpdateAnimBg="0"/>
      <p:bldP spid="36871" grpId="0" uiExpand="1"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8A7F37F-8E41-488A-B85B-8578995AB827}"/>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38915" name="灯片编号占位符 5">
            <a:extLst>
              <a:ext uri="{FF2B5EF4-FFF2-40B4-BE49-F238E27FC236}">
                <a16:creationId xmlns:a16="http://schemas.microsoft.com/office/drawing/2014/main" id="{8E8A527E-AFEE-40CC-B968-0D730366ACB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C41F8D-96E0-4E8D-B747-F0B39456F995}" type="slidenum">
              <a:rPr lang="en-US" altLang="zh-CN"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
        <p:nvSpPr>
          <p:cNvPr id="38916" name="Rectangle 2">
            <a:extLst>
              <a:ext uri="{FF2B5EF4-FFF2-40B4-BE49-F238E27FC236}">
                <a16:creationId xmlns:a16="http://schemas.microsoft.com/office/drawing/2014/main" id="{B6DFFF89-3AD0-4469-A455-202DFBDB576D}"/>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5CE1BA89-219F-4AF5-91D0-722C6B614B12}"/>
              </a:ext>
            </a:extLst>
          </p:cNvPr>
          <p:cNvSpPr>
            <a:spLocks noGrp="1" noChangeArrowheads="1"/>
          </p:cNvSpPr>
          <p:nvPr>
            <p:ph type="body" idx="4294967295"/>
          </p:nvPr>
        </p:nvSpPr>
        <p:spPr>
          <a:xfrm>
            <a:off x="381000" y="1627188"/>
            <a:ext cx="8534400" cy="4826000"/>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消除左递归</a:t>
            </a:r>
          </a:p>
          <a:p>
            <a:pPr marL="1168400" lvl="1" indent="-711200" eaLnBrk="1" hangingPunct="1">
              <a:lnSpc>
                <a:spcPct val="200000"/>
              </a:lnSpc>
            </a:pP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    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    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)|id</a:t>
            </a:r>
            <a:r>
              <a:rPr lang="zh-CN" altLang="en-US">
                <a:latin typeface="Times New Roman" panose="02020603050405020304" pitchFamily="18" charset="0"/>
              </a:rPr>
              <a:t>替换为：</a:t>
            </a:r>
          </a:p>
          <a:p>
            <a:pPr marL="1168400" lvl="1" indent="-711200" eaLnBrk="1" hangingPunct="1">
              <a:lnSpc>
                <a:spcPct val="200000"/>
              </a:lnSpc>
            </a:pP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TE</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TE</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ε    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FT</a:t>
            </a:r>
            <a:r>
              <a:rPr lang="en-US" altLang="zh-CN" i="1" baseline="-2500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T</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FT</a:t>
            </a:r>
            <a:r>
              <a:rPr lang="en-US" altLang="zh-CN" i="1" baseline="-2500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ε    F</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E</a:t>
            </a:r>
            <a:r>
              <a:rPr lang="en-US" altLang="zh-CN">
                <a:latin typeface="Times New Roman" panose="02020603050405020304" pitchFamily="18" charset="0"/>
                <a:ea typeface="宋体" panose="02010600030101010101" pitchFamily="2" charset="-122"/>
              </a:rPr>
              <a:t>)|id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9379">
                                            <p:txEl>
                                              <p:pRg st="1" end="1"/>
                                            </p:txEl>
                                          </p:spTgt>
                                        </p:tgtEl>
                                        <p:attrNameLst>
                                          <p:attrName>style.visibility</p:attrName>
                                        </p:attrNameLst>
                                      </p:cBhvr>
                                      <p:to>
                                        <p:strVal val="visible"/>
                                      </p:to>
                                    </p:set>
                                    <p:animEffect transition="in" filter="barn(inVertical)">
                                      <p:cBhvr>
                                        <p:cTn id="7" dur="500"/>
                                        <p:tgtEl>
                                          <p:spTgt spid="214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49379">
                                            <p:txEl>
                                              <p:pRg st="2" end="2"/>
                                            </p:txEl>
                                          </p:spTgt>
                                        </p:tgtEl>
                                        <p:attrNameLst>
                                          <p:attrName>style.visibility</p:attrName>
                                        </p:attrNameLst>
                                      </p:cBhvr>
                                      <p:to>
                                        <p:strVal val="visible"/>
                                      </p:to>
                                    </p:set>
                                    <p:animEffect transition="in" filter="barn(inVertical)">
                                      <p:cBhvr>
                                        <p:cTn id="12" dur="500"/>
                                        <p:tgtEl>
                                          <p:spTgt spid="2149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138211C-D198-491E-A6F3-E94FC3986251}"/>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39939" name="灯片编号占位符 5">
            <a:extLst>
              <a:ext uri="{FF2B5EF4-FFF2-40B4-BE49-F238E27FC236}">
                <a16:creationId xmlns:a16="http://schemas.microsoft.com/office/drawing/2014/main" id="{ED7A7C74-13F1-43F1-9034-9548CB06081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400903-4EAC-458B-B0C4-0393952AFC80}" type="slidenum">
              <a:rPr lang="en-US" altLang="zh-CN" sz="1400" b="0">
                <a:ea typeface="宋体" panose="02010600030101010101" pitchFamily="2" charset="-122"/>
              </a:rPr>
              <a:pPr>
                <a:spcBef>
                  <a:spcPct val="0"/>
                </a:spcBef>
                <a:buClrTx/>
                <a:buSzTx/>
                <a:buFontTx/>
                <a:buNone/>
              </a:pPr>
              <a:t>32</a:t>
            </a:fld>
            <a:endParaRPr lang="en-US" altLang="zh-CN" sz="1400" b="0">
              <a:ea typeface="宋体" panose="02010600030101010101" pitchFamily="2" charset="-122"/>
            </a:endParaRPr>
          </a:p>
        </p:txBody>
      </p:sp>
      <p:sp>
        <p:nvSpPr>
          <p:cNvPr id="39940" name="Rectangle 2">
            <a:extLst>
              <a:ext uri="{FF2B5EF4-FFF2-40B4-BE49-F238E27FC236}">
                <a16:creationId xmlns:a16="http://schemas.microsoft.com/office/drawing/2014/main" id="{C2F30E5A-08DE-45CC-9C71-7DA9707E1507}"/>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B36BB25B-A8EC-4550-8B4E-837E0BC87719}"/>
              </a:ext>
            </a:extLst>
          </p:cNvPr>
          <p:cNvSpPr>
            <a:spLocks noGrp="1" noChangeArrowheads="1"/>
          </p:cNvSpPr>
          <p:nvPr>
            <p:ph type="body" idx="4294967295"/>
          </p:nvPr>
        </p:nvSpPr>
        <p:spPr>
          <a:xfrm>
            <a:off x="381000" y="1627188"/>
            <a:ext cx="8534400" cy="4826000"/>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消除左递归</a:t>
            </a:r>
          </a:p>
          <a:p>
            <a:pPr marL="812800" indent="-812800" eaLnBrk="1" hangingPunct="1">
              <a:lnSpc>
                <a:spcPct val="150000"/>
              </a:lnSpc>
            </a:pPr>
            <a:r>
              <a:rPr lang="zh-CN" altLang="en-US" sz="2800">
                <a:latin typeface="Times New Roman" panose="02020603050405020304" pitchFamily="18" charset="0"/>
              </a:rPr>
              <a:t>一般地，假设文法</a:t>
            </a:r>
            <a:r>
              <a:rPr lang="en-US" altLang="zh-CN" sz="2800" i="1">
                <a:latin typeface="Times New Roman" panose="02020603050405020304" pitchFamily="18" charset="0"/>
              </a:rPr>
              <a:t>G</a:t>
            </a:r>
            <a:r>
              <a:rPr lang="zh-CN" altLang="en-US" sz="2800">
                <a:latin typeface="Times New Roman" panose="02020603050405020304" pitchFamily="18" charset="0"/>
              </a:rPr>
              <a:t>中的语法变量</a:t>
            </a:r>
            <a:r>
              <a:rPr lang="en-US" altLang="zh-CN" sz="2800" i="1">
                <a:latin typeface="Times New Roman" panose="02020603050405020304" pitchFamily="18" charset="0"/>
              </a:rPr>
              <a:t>A</a:t>
            </a:r>
            <a:r>
              <a:rPr lang="zh-CN" altLang="en-US" sz="2800">
                <a:latin typeface="Times New Roman" panose="02020603050405020304" pitchFamily="18" charset="0"/>
              </a:rPr>
              <a:t>的所有产生式如下：</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Aα</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Aα</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Aα</a:t>
            </a:r>
            <a:r>
              <a:rPr lang="en-US" altLang="zh-CN" sz="2800" i="1" baseline="-25000">
                <a:latin typeface="Times New Roman" panose="02020603050405020304" pitchFamily="18" charset="0"/>
              </a:rPr>
              <a:t>n</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i="1" baseline="-25000">
                <a:latin typeface="Times New Roman" panose="02020603050405020304" pitchFamily="18" charset="0"/>
              </a:rPr>
              <a:t>m</a:t>
            </a:r>
          </a:p>
          <a:p>
            <a:pPr marL="812800" indent="-812800" eaLnBrk="1" hangingPunct="1">
              <a:lnSpc>
                <a:spcPct val="150000"/>
              </a:lnSpc>
              <a:buFont typeface="Wingdings" panose="05000000000000000000" pitchFamily="2" charset="2"/>
              <a:buNone/>
            </a:pPr>
            <a:r>
              <a:rPr lang="en-US" altLang="zh-CN" sz="2800">
                <a:latin typeface="Times New Roman" panose="02020603050405020304" pitchFamily="18" charset="0"/>
              </a:rPr>
              <a:t>	</a:t>
            </a:r>
            <a:r>
              <a:rPr lang="zh-CN" altLang="en-US" sz="2800">
                <a:latin typeface="Times New Roman" panose="02020603050405020304" pitchFamily="18" charset="0"/>
              </a:rPr>
              <a:t>其中，</a:t>
            </a:r>
            <a:r>
              <a:rPr lang="en-US" altLang="zh-CN" sz="2800" i="1">
                <a:latin typeface="Times New Roman" panose="02020603050405020304" pitchFamily="18" charset="0"/>
              </a:rPr>
              <a:t>β</a:t>
            </a:r>
            <a:r>
              <a:rPr lang="en-US" altLang="zh-CN" sz="2800" i="1" baseline="-25000">
                <a:latin typeface="Times New Roman" panose="02020603050405020304" pitchFamily="18" charset="0"/>
              </a:rPr>
              <a:t>i</a:t>
            </a:r>
            <a:r>
              <a:rPr lang="en-US" altLang="zh-CN" sz="2800">
                <a:latin typeface="Times New Roman" panose="02020603050405020304" pitchFamily="18" charset="0"/>
              </a:rPr>
              <a:t>(</a:t>
            </a:r>
            <a:r>
              <a:rPr lang="en-US" altLang="zh-CN" sz="2800" i="1">
                <a:latin typeface="Times New Roman" panose="02020603050405020304" pitchFamily="18" charset="0"/>
              </a:rPr>
              <a:t>i</a:t>
            </a:r>
            <a:r>
              <a:rPr lang="en-US" altLang="zh-CN" sz="2800">
                <a:latin typeface="Times New Roman" panose="02020603050405020304" pitchFamily="18" charset="0"/>
              </a:rPr>
              <a:t>=1,2,…,</a:t>
            </a:r>
            <a:r>
              <a:rPr lang="en-US" altLang="zh-CN" sz="2800" i="1">
                <a:latin typeface="Times New Roman" panose="02020603050405020304" pitchFamily="18" charset="0"/>
              </a:rPr>
              <a:t>m</a:t>
            </a:r>
            <a:r>
              <a:rPr lang="en-US" altLang="zh-CN" sz="2800">
                <a:latin typeface="Times New Roman" panose="02020603050405020304" pitchFamily="18" charset="0"/>
              </a:rPr>
              <a:t>)</a:t>
            </a:r>
            <a:r>
              <a:rPr lang="zh-CN" altLang="en-US" sz="2800">
                <a:latin typeface="Times New Roman" panose="02020603050405020304" pitchFamily="18" charset="0"/>
              </a:rPr>
              <a:t>不以</a:t>
            </a:r>
            <a:r>
              <a:rPr lang="en-US" altLang="zh-CN" sz="2800" i="1">
                <a:latin typeface="Times New Roman" panose="02020603050405020304" pitchFamily="18" charset="0"/>
              </a:rPr>
              <a:t>A</a:t>
            </a:r>
            <a:r>
              <a:rPr lang="zh-CN" altLang="en-US" sz="2800">
                <a:latin typeface="Times New Roman" panose="02020603050405020304" pitchFamily="18" charset="0"/>
              </a:rPr>
              <a:t>打头。则用如下的产生式代替</a:t>
            </a:r>
            <a:r>
              <a:rPr lang="en-US" altLang="zh-CN" sz="2800" i="1">
                <a:latin typeface="Times New Roman" panose="02020603050405020304" pitchFamily="18" charset="0"/>
              </a:rPr>
              <a:t>A</a:t>
            </a:r>
            <a:r>
              <a:rPr lang="zh-CN" altLang="en-US" sz="2800">
                <a:latin typeface="Times New Roman" panose="02020603050405020304" pitchFamily="18" charset="0"/>
              </a:rPr>
              <a:t>的所有产生式即可消除其直接左递归：</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baseline="-25000">
                <a:latin typeface="Times New Roman" panose="02020603050405020304" pitchFamily="18" charset="0"/>
              </a:rPr>
              <a:t>1</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baseline="-25000">
                <a:latin typeface="Times New Roman" panose="02020603050405020304" pitchFamily="18" charset="0"/>
              </a:rPr>
              <a:t>2</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β</a:t>
            </a:r>
            <a:r>
              <a:rPr lang="en-US" altLang="zh-CN" sz="2800" i="1" baseline="-25000">
                <a:latin typeface="Times New Roman" panose="02020603050405020304" pitchFamily="18" charset="0"/>
              </a:rPr>
              <a:t>m</a:t>
            </a:r>
            <a:r>
              <a:rPr lang="en-US" altLang="zh-CN" sz="2800" i="1">
                <a:latin typeface="Times New Roman" panose="02020603050405020304" pitchFamily="18" charset="0"/>
              </a:rPr>
              <a:t>A</a:t>
            </a:r>
            <a:r>
              <a:rPr lang="en-US" altLang="zh-CN"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a:t>
            </a:r>
            <a:r>
              <a:rPr lang="en-US" altLang="zh-CN" sz="2800" baseline="-25000">
                <a:latin typeface="Times New Roman" panose="02020603050405020304" pitchFamily="18" charset="0"/>
              </a:rPr>
              <a:t>1</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a:t>
            </a:r>
            <a:r>
              <a:rPr lang="en-US" altLang="zh-CN" sz="2800" baseline="-25000">
                <a:latin typeface="Times New Roman" panose="02020603050405020304" pitchFamily="18" charset="0"/>
              </a:rPr>
              <a:t>2</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n</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9379">
                                            <p:txEl>
                                              <p:pRg st="1" end="1"/>
                                            </p:txEl>
                                          </p:spTgt>
                                        </p:tgtEl>
                                        <p:attrNameLst>
                                          <p:attrName>style.visibility</p:attrName>
                                        </p:attrNameLst>
                                      </p:cBhvr>
                                      <p:to>
                                        <p:strVal val="visible"/>
                                      </p:to>
                                    </p:set>
                                    <p:animEffect transition="in" filter="barn(inVertical)">
                                      <p:cBhvr>
                                        <p:cTn id="7" dur="500"/>
                                        <p:tgtEl>
                                          <p:spTgt spid="2149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49379">
                                            <p:txEl>
                                              <p:pRg st="2" end="2"/>
                                            </p:txEl>
                                          </p:spTgt>
                                        </p:tgtEl>
                                        <p:attrNameLst>
                                          <p:attrName>style.visibility</p:attrName>
                                        </p:attrNameLst>
                                      </p:cBhvr>
                                      <p:to>
                                        <p:strVal val="visible"/>
                                      </p:to>
                                    </p:set>
                                    <p:animEffect transition="in" filter="barn(inVertical)">
                                      <p:cBhvr>
                                        <p:cTn id="12" dur="500"/>
                                        <p:tgtEl>
                                          <p:spTgt spid="2149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AEA4047-83D1-46AD-BCB3-D9D4E6E0356A}"/>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40963" name="灯片编号占位符 5">
            <a:extLst>
              <a:ext uri="{FF2B5EF4-FFF2-40B4-BE49-F238E27FC236}">
                <a16:creationId xmlns:a16="http://schemas.microsoft.com/office/drawing/2014/main" id="{BC4060FE-4F73-4DD2-B445-F5FD36C871F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075A0FD-4A50-4BFB-84E6-37D1DA709D5E}" type="slidenum">
              <a:rPr lang="en-US" altLang="zh-CN" sz="1400" b="0">
                <a:ea typeface="宋体" panose="02010600030101010101" pitchFamily="2" charset="-122"/>
              </a:rPr>
              <a:pPr>
                <a:spcBef>
                  <a:spcPct val="0"/>
                </a:spcBef>
                <a:buClrTx/>
                <a:buSzTx/>
                <a:buFontTx/>
                <a:buNone/>
              </a:pPr>
              <a:t>33</a:t>
            </a:fld>
            <a:endParaRPr lang="en-US" altLang="zh-CN" sz="1400" b="0">
              <a:ea typeface="宋体" panose="02010600030101010101" pitchFamily="2" charset="-122"/>
            </a:endParaRPr>
          </a:p>
        </p:txBody>
      </p:sp>
      <p:sp>
        <p:nvSpPr>
          <p:cNvPr id="40964" name="Rectangle 2">
            <a:extLst>
              <a:ext uri="{FF2B5EF4-FFF2-40B4-BE49-F238E27FC236}">
                <a16:creationId xmlns:a16="http://schemas.microsoft.com/office/drawing/2014/main" id="{4D43D204-BAED-4778-8357-852A87027444}"/>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F93348AA-10D2-4C0F-81CD-8834F318EA81}"/>
              </a:ext>
            </a:extLst>
          </p:cNvPr>
          <p:cNvSpPr>
            <a:spLocks noGrp="1" noChangeArrowheads="1"/>
          </p:cNvSpPr>
          <p:nvPr>
            <p:ph type="body" idx="4294967295"/>
          </p:nvPr>
        </p:nvSpPr>
        <p:spPr>
          <a:xfrm>
            <a:off x="381000" y="1627188"/>
            <a:ext cx="8534400" cy="4826000"/>
          </a:xfrm>
        </p:spPr>
        <p:txBody>
          <a:bodyPr lIns="92075" tIns="46038" rIns="92075" bIns="46038"/>
          <a:lstStyle/>
          <a:p>
            <a:pPr marL="812800" indent="-812800" eaLnBrk="1" hangingPunct="1">
              <a:lnSpc>
                <a:spcPct val="90000"/>
              </a:lnSpc>
              <a:buFont typeface="Wingdings" panose="05000000000000000000" pitchFamily="2" charset="2"/>
              <a:buNone/>
              <a:defRPr/>
            </a:pPr>
            <a:r>
              <a:rPr lang="en-US" altLang="zh-CN" dirty="0">
                <a:latin typeface="Times New Roman" pitchFamily="18" charset="0"/>
              </a:rPr>
              <a:t>2.</a:t>
            </a:r>
            <a:r>
              <a:rPr lang="zh-CN" altLang="en-US" dirty="0">
                <a:latin typeface="Times New Roman" pitchFamily="18" charset="0"/>
              </a:rPr>
              <a:t>消除左递归</a:t>
            </a:r>
          </a:p>
          <a:p>
            <a:pPr marL="812800" indent="-812800" eaLnBrk="1" hangingPunct="1">
              <a:lnSpc>
                <a:spcPct val="150000"/>
              </a:lnSpc>
              <a:defRPr/>
            </a:pPr>
            <a:r>
              <a:rPr lang="zh-CN" altLang="en-US" sz="2800" dirty="0">
                <a:solidFill>
                  <a:srgbClr val="FF0000"/>
                </a:solidFill>
                <a:latin typeface="Times New Roman" pitchFamily="18" charset="0"/>
              </a:rPr>
              <a:t>上述方法的问题</a:t>
            </a:r>
            <a:r>
              <a:rPr lang="zh-CN" altLang="en-US" sz="2800" dirty="0">
                <a:latin typeface="Times New Roman" pitchFamily="18" charset="0"/>
              </a:rPr>
              <a:t>：只能消除直接左递归，无法消除间接左递归</a:t>
            </a:r>
            <a:endParaRPr lang="en-US" altLang="zh-CN" sz="2800" dirty="0">
              <a:latin typeface="Times New Roman" pitchFamily="18" charset="0"/>
            </a:endParaRPr>
          </a:p>
          <a:p>
            <a:pPr marL="812800" indent="-812800" eaLnBrk="1" hangingPunct="1">
              <a:defRPr/>
            </a:pPr>
            <a:r>
              <a:rPr lang="en-US" altLang="zh-CN" sz="2800" dirty="0">
                <a:latin typeface="Times New Roman" pitchFamily="18" charset="0"/>
              </a:rPr>
              <a:t>S </a:t>
            </a:r>
            <a:r>
              <a:rPr lang="en-US" altLang="zh-CN" sz="2800" dirty="0">
                <a:latin typeface="Times New Roman" pitchFamily="18" charset="0"/>
                <a:sym typeface="Wingdings" pitchFamily="2" charset="2"/>
              </a:rPr>
              <a:t> Ac | c</a:t>
            </a:r>
          </a:p>
          <a:p>
            <a:pPr marL="0" indent="0" eaLnBrk="1" hangingPunct="1">
              <a:buFont typeface="Wingdings" panose="05000000000000000000" pitchFamily="2" charset="2"/>
              <a:buNone/>
              <a:defRPr/>
            </a:pPr>
            <a:r>
              <a:rPr lang="en-US" altLang="zh-CN" sz="2800" dirty="0">
                <a:latin typeface="Times New Roman" pitchFamily="18" charset="0"/>
                <a:sym typeface="Wingdings" pitchFamily="2" charset="2"/>
              </a:rPr>
              <a:t>         A  Bb | b</a:t>
            </a:r>
          </a:p>
          <a:p>
            <a:pPr marL="0" indent="0" eaLnBrk="1" hangingPunct="1">
              <a:buFont typeface="Wingdings" panose="05000000000000000000" pitchFamily="2" charset="2"/>
              <a:buNone/>
              <a:defRPr/>
            </a:pPr>
            <a:r>
              <a:rPr lang="en-US" altLang="zh-CN" sz="2800" dirty="0">
                <a:latin typeface="Times New Roman" pitchFamily="18" charset="0"/>
                <a:sym typeface="Wingdings" pitchFamily="2" charset="2"/>
              </a:rPr>
              <a:t>         B  Sa | a</a:t>
            </a:r>
            <a:endParaRPr lang="en-US" altLang="zh-CN"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49379">
                                            <p:txEl>
                                              <p:pRg st="2" end="2"/>
                                            </p:txEl>
                                          </p:spTgt>
                                        </p:tgtEl>
                                        <p:attrNameLst>
                                          <p:attrName>style.visibility</p:attrName>
                                        </p:attrNameLst>
                                      </p:cBhvr>
                                      <p:to>
                                        <p:strVal val="visible"/>
                                      </p:to>
                                    </p:set>
                                    <p:animEffect transition="in" filter="barn(inVertical)">
                                      <p:cBhvr>
                                        <p:cTn id="7" dur="500"/>
                                        <p:tgtEl>
                                          <p:spTgt spid="214937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149379">
                                            <p:txEl>
                                              <p:pRg st="3" end="3"/>
                                            </p:txEl>
                                          </p:spTgt>
                                        </p:tgtEl>
                                        <p:attrNameLst>
                                          <p:attrName>style.visibility</p:attrName>
                                        </p:attrNameLst>
                                      </p:cBhvr>
                                      <p:to>
                                        <p:strVal val="visible"/>
                                      </p:to>
                                    </p:set>
                                    <p:animEffect transition="in" filter="barn(inVertical)">
                                      <p:cBhvr>
                                        <p:cTn id="10" dur="500"/>
                                        <p:tgtEl>
                                          <p:spTgt spid="214937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149379">
                                            <p:txEl>
                                              <p:pRg st="4" end="4"/>
                                            </p:txEl>
                                          </p:spTgt>
                                        </p:tgtEl>
                                        <p:attrNameLst>
                                          <p:attrName>style.visibility</p:attrName>
                                        </p:attrNameLst>
                                      </p:cBhvr>
                                      <p:to>
                                        <p:strVal val="visible"/>
                                      </p:to>
                                    </p:set>
                                    <p:animEffect transition="in" filter="barn(inVertical)">
                                      <p:cBhvr>
                                        <p:cTn id="13" dur="500"/>
                                        <p:tgtEl>
                                          <p:spTgt spid="2149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0E09F51-D76A-47CB-9C68-35B2BF0FC931}"/>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41987" name="灯片编号占位符 5">
            <a:extLst>
              <a:ext uri="{FF2B5EF4-FFF2-40B4-BE49-F238E27FC236}">
                <a16:creationId xmlns:a16="http://schemas.microsoft.com/office/drawing/2014/main" id="{A252F95A-9A87-464B-8447-FD7F1177D16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523C213-EEA0-4A0F-B305-9CFD94ED7CC3}" type="slidenum">
              <a:rPr lang="en-US" altLang="zh-CN"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
        <p:nvSpPr>
          <p:cNvPr id="41988" name="Rectangle 2">
            <a:extLst>
              <a:ext uri="{FF2B5EF4-FFF2-40B4-BE49-F238E27FC236}">
                <a16:creationId xmlns:a16="http://schemas.microsoft.com/office/drawing/2014/main" id="{C36B5254-D725-49A5-9215-4285EB3389E4}"/>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40965" name="Rectangle 3">
            <a:extLst>
              <a:ext uri="{FF2B5EF4-FFF2-40B4-BE49-F238E27FC236}">
                <a16:creationId xmlns:a16="http://schemas.microsoft.com/office/drawing/2014/main" id="{628BCEE1-1FA3-4A1D-8F8A-1DF099A8E673}"/>
              </a:ext>
            </a:extLst>
          </p:cNvPr>
          <p:cNvSpPr>
            <a:spLocks noGrp="1" noChangeArrowheads="1"/>
          </p:cNvSpPr>
          <p:nvPr>
            <p:ph type="body" idx="4294967295"/>
          </p:nvPr>
        </p:nvSpPr>
        <p:spPr>
          <a:xfrm>
            <a:off x="381000" y="1627188"/>
            <a:ext cx="8534400" cy="4826000"/>
          </a:xfrm>
          <a:noFill/>
        </p:spPr>
        <p:txBody>
          <a:bodyPr lIns="92075" tIns="46038" rIns="92075" bIns="46038"/>
          <a:lstStyle/>
          <a:p>
            <a:pPr marL="812800" indent="-812800" eaLnBrk="1" hangingPunct="1">
              <a:lnSpc>
                <a:spcPct val="90000"/>
              </a:lnSpc>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消除左递归</a:t>
            </a:r>
          </a:p>
          <a:p>
            <a:pPr marL="812800" indent="-812800" eaLnBrk="1" hangingPunct="1">
              <a:lnSpc>
                <a:spcPct val="150000"/>
              </a:lnSpc>
            </a:pPr>
            <a:r>
              <a:rPr lang="zh-CN" altLang="en-US" sz="2800">
                <a:solidFill>
                  <a:srgbClr val="FF0000"/>
                </a:solidFill>
                <a:latin typeface="Times New Roman" panose="02020603050405020304" pitchFamily="18" charset="0"/>
              </a:rPr>
              <a:t>上述方法的问题</a:t>
            </a:r>
            <a:r>
              <a:rPr lang="zh-CN" altLang="en-US" sz="2800">
                <a:latin typeface="Times New Roman" panose="02020603050405020304" pitchFamily="18" charset="0"/>
              </a:rPr>
              <a:t>：只能消除直接左递归，无法消除间接左递归</a:t>
            </a:r>
            <a:endParaRPr lang="en-US" altLang="zh-CN" sz="2800">
              <a:latin typeface="Times New Roman" panose="02020603050405020304" pitchFamily="18" charset="0"/>
            </a:endParaRPr>
          </a:p>
          <a:p>
            <a:pPr marL="812800" indent="-812800" algn="just" eaLnBrk="1" hangingPunct="1">
              <a:lnSpc>
                <a:spcPct val="150000"/>
              </a:lnSpc>
            </a:pPr>
            <a:r>
              <a:rPr lang="zh-CN" altLang="en-US" sz="2800">
                <a:latin typeface="Times New Roman" panose="02020603050405020304" pitchFamily="18" charset="0"/>
              </a:rPr>
              <a:t>消除间接左递归的基本思想：为语法变量</a:t>
            </a:r>
            <a:r>
              <a:rPr lang="zh-CN" altLang="en-US" sz="2800" u="sng">
                <a:solidFill>
                  <a:srgbClr val="FF0000"/>
                </a:solidFill>
                <a:latin typeface="Times New Roman" panose="02020603050405020304" pitchFamily="18" charset="0"/>
              </a:rPr>
              <a:t>编号</a:t>
            </a:r>
            <a:r>
              <a:rPr lang="zh-CN" altLang="en-US" sz="2800">
                <a:latin typeface="Times New Roman" panose="02020603050405020304" pitchFamily="18" charset="0"/>
              </a:rPr>
              <a:t>，再采用带入法将</a:t>
            </a:r>
            <a:r>
              <a:rPr lang="zh-CN" altLang="en-US" sz="2800">
                <a:solidFill>
                  <a:schemeClr val="hlink"/>
                </a:solidFill>
                <a:latin typeface="Times New Roman" panose="02020603050405020304" pitchFamily="18" charset="0"/>
              </a:rPr>
              <a:t>间接左递归变为直接左递归</a:t>
            </a:r>
            <a:r>
              <a:rPr lang="zh-CN" altLang="en-US" sz="2800">
                <a:latin typeface="Times New Roman" panose="02020603050405020304" pitchFamily="18" charset="0"/>
              </a:rPr>
              <a:t>，然后采用给定方法来消除直接左递归</a:t>
            </a:r>
            <a:endParaRPr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5">
                                            <p:txEl>
                                              <p:pRg st="2" end="2"/>
                                            </p:txEl>
                                          </p:spTgt>
                                        </p:tgtEl>
                                        <p:attrNameLst>
                                          <p:attrName>style.visibility</p:attrName>
                                        </p:attrNameLst>
                                      </p:cBhvr>
                                      <p:to>
                                        <p:strVal val="visible"/>
                                      </p:to>
                                    </p:set>
                                    <p:animEffect transition="in" filter="barn(inVertical)">
                                      <p:cBhvr>
                                        <p:cTn id="7" dur="500"/>
                                        <p:tgtEl>
                                          <p:spTgt spid="409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2728C24-2E41-4143-81A9-3BBA56C0C783}"/>
              </a:ext>
            </a:extLst>
          </p:cNvPr>
          <p:cNvSpPr>
            <a:spLocks noGrp="1"/>
          </p:cNvSpPr>
          <p:nvPr>
            <p:ph type="dt" sz="quarter" idx="10"/>
          </p:nvPr>
        </p:nvSpPr>
        <p:spPr>
          <a:xfrm>
            <a:off x="1908175" y="6245225"/>
            <a:ext cx="2133600" cy="476250"/>
          </a:xfrm>
          <a:ln>
            <a:miter lim="800000"/>
            <a:headEnd/>
            <a:tailEnd/>
          </a:ln>
        </p:spPr>
        <p:txBody>
          <a:bodyPr anchor="t"/>
          <a:lstStyle/>
          <a:p>
            <a:pPr>
              <a:defRPr/>
            </a:pPr>
            <a:fld id="{533044EA-C7A8-40F4-B925-38F93A036ECB}" type="datetime1">
              <a:rPr lang="zh-CN" altLang="en-US">
                <a:latin typeface="+mn-lt"/>
              </a:rPr>
              <a:pPr>
                <a:defRPr/>
              </a:pPr>
              <a:t>2020/12/14</a:t>
            </a:fld>
            <a:endParaRPr lang="en-US" altLang="zh-CN">
              <a:latin typeface="+mn-lt"/>
            </a:endParaRPr>
          </a:p>
        </p:txBody>
      </p:sp>
      <p:sp>
        <p:nvSpPr>
          <p:cNvPr id="43011" name="灯片编号占位符 5">
            <a:extLst>
              <a:ext uri="{FF2B5EF4-FFF2-40B4-BE49-F238E27FC236}">
                <a16:creationId xmlns:a16="http://schemas.microsoft.com/office/drawing/2014/main" id="{28E77A47-BFE8-45A5-8401-BEF3E7E7B37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0192043-D52C-4776-8FE1-D261AF937559}" type="slidenum">
              <a:rPr lang="en-US" altLang="zh-CN" sz="1400" b="0">
                <a:ea typeface="宋体" panose="02010600030101010101" pitchFamily="2" charset="-122"/>
              </a:rPr>
              <a:pPr>
                <a:spcBef>
                  <a:spcPct val="0"/>
                </a:spcBef>
                <a:buClrTx/>
                <a:buSzTx/>
                <a:buFontTx/>
                <a:buNone/>
              </a:pPr>
              <a:t>35</a:t>
            </a:fld>
            <a:endParaRPr lang="en-US" altLang="zh-CN" sz="1400" b="0">
              <a:ea typeface="宋体" panose="02010600030101010101" pitchFamily="2" charset="-122"/>
            </a:endParaRPr>
          </a:p>
        </p:txBody>
      </p:sp>
      <p:sp>
        <p:nvSpPr>
          <p:cNvPr id="43012" name="Rectangle 2">
            <a:extLst>
              <a:ext uri="{FF2B5EF4-FFF2-40B4-BE49-F238E27FC236}">
                <a16:creationId xmlns:a16="http://schemas.microsoft.com/office/drawing/2014/main" id="{686DD645-5DC1-4285-BF20-3BDD1D4C5CB8}"/>
              </a:ext>
            </a:extLst>
          </p:cNvPr>
          <p:cNvSpPr>
            <a:spLocks noGrp="1" noChangeArrowheads="1"/>
          </p:cNvSpPr>
          <p:nvPr>
            <p:ph type="title" idx="4294967295"/>
          </p:nvPr>
        </p:nvSpPr>
        <p:spPr>
          <a:xfrm>
            <a:off x="11287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66787" name="Rectangle 3">
            <a:extLst>
              <a:ext uri="{FF2B5EF4-FFF2-40B4-BE49-F238E27FC236}">
                <a16:creationId xmlns:a16="http://schemas.microsoft.com/office/drawing/2014/main" id="{A554756A-DBBD-486F-AEDF-0AD5C66D1B23}"/>
              </a:ext>
            </a:extLst>
          </p:cNvPr>
          <p:cNvSpPr>
            <a:spLocks noGrp="1" noChangeArrowheads="1"/>
          </p:cNvSpPr>
          <p:nvPr>
            <p:ph type="body" idx="4294967295"/>
          </p:nvPr>
        </p:nvSpPr>
        <p:spPr>
          <a:xfrm>
            <a:off x="71438" y="1341438"/>
            <a:ext cx="8964612" cy="5186362"/>
          </a:xfrm>
          <a:noFill/>
        </p:spPr>
        <p:txBody>
          <a:bodyPr lIns="92075" tIns="46038" rIns="92075" bIns="46038"/>
          <a:lstStyle/>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4.1 </a:t>
            </a:r>
            <a:r>
              <a:rPr lang="zh-CN" altLang="en-US" sz="2400">
                <a:latin typeface="Times New Roman" panose="02020603050405020304" pitchFamily="18" charset="0"/>
              </a:rPr>
              <a:t>消除左递归。</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输入：</a:t>
            </a:r>
            <a:r>
              <a:rPr lang="zh-CN" altLang="en-US" sz="2400">
                <a:solidFill>
                  <a:srgbClr val="FF0000"/>
                </a:solidFill>
                <a:latin typeface="Times New Roman" panose="02020603050405020304" pitchFamily="18" charset="0"/>
              </a:rPr>
              <a:t>不含循环推导和</a:t>
            </a:r>
            <a:r>
              <a:rPr lang="en-US" altLang="zh-CN" sz="2400" i="1">
                <a:solidFill>
                  <a:srgbClr val="FF0000"/>
                </a:solidFill>
                <a:latin typeface="Times New Roman" panose="02020603050405020304" pitchFamily="18" charset="0"/>
              </a:rPr>
              <a:t>ε</a:t>
            </a:r>
            <a:r>
              <a:rPr lang="en-US" altLang="zh-CN" sz="2400">
                <a:solidFill>
                  <a:srgbClr val="FF0000"/>
                </a:solidFill>
                <a:latin typeface="Times New Roman" panose="02020603050405020304" pitchFamily="18" charset="0"/>
              </a:rPr>
              <a:t>-</a:t>
            </a:r>
            <a:r>
              <a:rPr lang="zh-CN" altLang="en-US" sz="2400">
                <a:solidFill>
                  <a:srgbClr val="FF0000"/>
                </a:solidFill>
                <a:latin typeface="Times New Roman" panose="02020603050405020304" pitchFamily="18" charset="0"/>
              </a:rPr>
              <a:t>产生式</a:t>
            </a:r>
            <a:r>
              <a:rPr lang="zh-CN" altLang="en-US" sz="2400">
                <a:latin typeface="Times New Roman" panose="02020603050405020304" pitchFamily="18" charset="0"/>
              </a:rPr>
              <a:t>的文法</a:t>
            </a:r>
            <a:r>
              <a:rPr lang="en-US" altLang="zh-CN" sz="2400" i="1">
                <a:latin typeface="Times New Roman" panose="02020603050405020304" pitchFamily="18" charset="0"/>
              </a:rPr>
              <a:t>G</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输出：与</a:t>
            </a:r>
            <a:r>
              <a:rPr lang="en-US" altLang="zh-CN" sz="2400" i="1">
                <a:latin typeface="Times New Roman" panose="02020603050405020304" pitchFamily="18" charset="0"/>
              </a:rPr>
              <a:t>G</a:t>
            </a:r>
            <a:r>
              <a:rPr lang="zh-CN" altLang="en-US" sz="2400">
                <a:latin typeface="Times New Roman" panose="02020603050405020304" pitchFamily="18" charset="0"/>
              </a:rPr>
              <a:t>等价的无左递归文法</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a:t>
            </a:r>
            <a:r>
              <a:rPr lang="en-US" altLang="zh-CN" sz="2400" i="1">
                <a:latin typeface="Times New Roman" panose="02020603050405020304" pitchFamily="18" charset="0"/>
              </a:rPr>
              <a:t>G</a:t>
            </a:r>
            <a:r>
              <a:rPr lang="zh-CN" altLang="en-US" sz="2400">
                <a:latin typeface="Times New Roman" panose="02020603050405020304" pitchFamily="18" charset="0"/>
              </a:rPr>
              <a:t>的所有语法变量排序</a:t>
            </a:r>
            <a:r>
              <a:rPr lang="en-US" altLang="zh-CN" sz="2400">
                <a:latin typeface="Times New Roman" panose="02020603050405020304" pitchFamily="18" charset="0"/>
              </a:rPr>
              <a:t>(</a:t>
            </a:r>
            <a:r>
              <a:rPr lang="zh-CN" altLang="en-US" sz="2400">
                <a:latin typeface="Times New Roman" panose="02020603050405020304" pitchFamily="18" charset="0"/>
              </a:rPr>
              <a:t>编号</a:t>
            </a:r>
            <a:r>
              <a:rPr lang="en-US" altLang="zh-CN" sz="2400">
                <a:latin typeface="Times New Roman" panose="02020603050405020304" pitchFamily="18" charset="0"/>
              </a:rPr>
              <a:t>)</a:t>
            </a:r>
            <a:r>
              <a:rPr lang="zh-CN" altLang="en-US" sz="2400">
                <a:latin typeface="Times New Roman" panose="02020603050405020304" pitchFamily="18" charset="0"/>
              </a:rPr>
              <a:t>，假设排序后的语法变量记为</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n</a:t>
            </a:r>
            <a:r>
              <a:rPr lang="zh-CN" altLang="en-US"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for </a:t>
            </a:r>
            <a:r>
              <a:rPr lang="en-US" altLang="zh-CN" sz="2400" i="1">
                <a:latin typeface="Times New Roman" panose="02020603050405020304" pitchFamily="18" charset="0"/>
              </a:rPr>
              <a:t>i</a:t>
            </a:r>
            <a:r>
              <a:rPr lang="en-US" altLang="zh-CN" sz="2400">
                <a:latin typeface="Times New Roman" panose="02020603050405020304" pitchFamily="18" charset="0"/>
              </a:rPr>
              <a:t>←1 to </a:t>
            </a:r>
            <a:r>
              <a:rPr lang="en-US" altLang="zh-CN" sz="2400" i="1">
                <a:latin typeface="Times New Roman" panose="02020603050405020304" pitchFamily="18" charset="0"/>
              </a:rPr>
              <a:t>n</a:t>
            </a:r>
            <a:r>
              <a:rPr lang="en-US" altLang="zh-CN" sz="2400">
                <a:latin typeface="Times New Roman" panose="02020603050405020304" pitchFamily="18" charset="0"/>
              </a:rPr>
              <a:t>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a:latin typeface="Times New Roman" panose="02020603050405020304" pitchFamily="18" charset="0"/>
              </a:rPr>
              <a:t>for </a:t>
            </a:r>
            <a:r>
              <a:rPr lang="en-US" altLang="zh-CN" sz="2400" i="1">
                <a:latin typeface="Times New Roman" panose="02020603050405020304" pitchFamily="18" charset="0"/>
              </a:rPr>
              <a:t>j</a:t>
            </a:r>
            <a:r>
              <a:rPr lang="en-US" altLang="zh-CN" sz="2400">
                <a:latin typeface="Times New Roman" panose="02020603050405020304" pitchFamily="18" charset="0"/>
              </a:rPr>
              <a:t>←1 to </a:t>
            </a:r>
            <a:r>
              <a:rPr lang="en-US" altLang="zh-CN" sz="2400" i="1">
                <a:latin typeface="Times New Roman" panose="02020603050405020304" pitchFamily="18" charset="0"/>
              </a:rPr>
              <a:t>i</a:t>
            </a:r>
            <a:r>
              <a:rPr lang="en-US" altLang="zh-CN" sz="2400">
                <a:latin typeface="Times New Roman" panose="02020603050405020304" pitchFamily="18" charset="0"/>
              </a:rPr>
              <a:t>-1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对每个形如</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i="1">
                <a:latin typeface="Times New Roman" panose="02020603050405020304" pitchFamily="18" charset="0"/>
              </a:rPr>
              <a:t>β</a:t>
            </a:r>
            <a:r>
              <a:rPr lang="zh-CN" altLang="en-US" sz="2400">
                <a:latin typeface="Times New Roman" panose="02020603050405020304" pitchFamily="18" charset="0"/>
              </a:rPr>
              <a:t>的产生式，其中，</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zh-CN" altLang="en-US" sz="2400">
                <a:latin typeface="Times New Roman" panose="02020603050405020304" pitchFamily="18" charset="0"/>
              </a:rPr>
              <a:t>是所有当前</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产生式，用产生式</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en-US" altLang="zh-CN" sz="2400" i="1">
                <a:latin typeface="Times New Roman" panose="02020603050405020304" pitchFamily="18" charset="0"/>
              </a:rPr>
              <a:t>β</a:t>
            </a:r>
            <a:r>
              <a:rPr lang="zh-CN" altLang="en-US" sz="2400">
                <a:latin typeface="Times New Roman" panose="02020603050405020304" pitchFamily="18" charset="0"/>
              </a:rPr>
              <a:t>替换</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消除</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产生式中的所有直接左递归</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sp>
        <p:nvSpPr>
          <p:cNvPr id="2" name="圆角矩形标注 1">
            <a:extLst>
              <a:ext uri="{FF2B5EF4-FFF2-40B4-BE49-F238E27FC236}">
                <a16:creationId xmlns:a16="http://schemas.microsoft.com/office/drawing/2014/main" id="{2E27829B-C935-4CD7-A57E-B031B6230CB0}"/>
              </a:ext>
            </a:extLst>
          </p:cNvPr>
          <p:cNvSpPr>
            <a:spLocks noChangeArrowheads="1"/>
          </p:cNvSpPr>
          <p:nvPr/>
        </p:nvSpPr>
        <p:spPr bwMode="auto">
          <a:xfrm>
            <a:off x="5543550" y="2006600"/>
            <a:ext cx="3349625" cy="1079500"/>
          </a:xfrm>
          <a:prstGeom prst="wedgeRoundRectCallout">
            <a:avLst>
              <a:gd name="adj1" fmla="val -39907"/>
              <a:gd name="adj2" fmla="val 2014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循环推导即</a:t>
            </a:r>
            <a:r>
              <a:rPr lang="en-US" altLang="zh-CN" sz="2600" b="0">
                <a:ea typeface="宋体" panose="02010600030101010101" pitchFamily="2" charset="-122"/>
              </a:rPr>
              <a:t>A     A</a:t>
            </a:r>
            <a:r>
              <a:rPr lang="zh-CN" altLang="en-US" sz="2600" b="0">
                <a:ea typeface="宋体" panose="02010600030101010101" pitchFamily="2" charset="-122"/>
              </a:rPr>
              <a:t>，</a:t>
            </a:r>
            <a:r>
              <a:rPr lang="en-US" altLang="zh-CN" sz="2800" b="0" i="1">
                <a:solidFill>
                  <a:srgbClr val="FF0000"/>
                </a:solidFill>
                <a:latin typeface="Times New Roman" panose="02020603050405020304" pitchFamily="18" charset="0"/>
                <a:ea typeface="宋体" panose="02010600030101010101" pitchFamily="2" charset="-122"/>
              </a:rPr>
              <a:t> </a:t>
            </a:r>
            <a:r>
              <a:rPr lang="en-US" altLang="zh-CN" sz="2800" b="0" i="1">
                <a:latin typeface="Times New Roman" panose="02020603050405020304" pitchFamily="18" charset="0"/>
                <a:ea typeface="宋体" panose="02010600030101010101" pitchFamily="2" charset="-122"/>
              </a:rPr>
              <a:t>ε</a:t>
            </a:r>
            <a:r>
              <a:rPr lang="en-US" altLang="zh-CN" sz="2800" b="0">
                <a:latin typeface="Times New Roman" panose="02020603050405020304" pitchFamily="18" charset="0"/>
                <a:ea typeface="宋体" panose="02010600030101010101" pitchFamily="2" charset="-122"/>
              </a:rPr>
              <a:t>-</a:t>
            </a:r>
            <a:r>
              <a:rPr lang="zh-CN" altLang="en-US" sz="2800" b="0">
                <a:latin typeface="Times New Roman" panose="02020603050405020304" pitchFamily="18" charset="0"/>
                <a:ea typeface="宋体" panose="02010600030101010101" pitchFamily="2" charset="-122"/>
              </a:rPr>
              <a:t>产生式即</a:t>
            </a:r>
            <a:r>
              <a:rPr lang="en-US" altLang="zh-CN" sz="2600" b="0">
                <a:ea typeface="宋体" panose="02010600030101010101" pitchFamily="2" charset="-122"/>
              </a:rPr>
              <a:t>A     </a:t>
            </a:r>
            <a:r>
              <a:rPr lang="en-US" altLang="zh-CN" sz="2400" b="0" i="1">
                <a:latin typeface="Times New Roman" panose="02020603050405020304" pitchFamily="18" charset="0"/>
                <a:ea typeface="宋体" panose="02010600030101010101" pitchFamily="2" charset="-122"/>
              </a:rPr>
              <a:t>ε</a:t>
            </a:r>
            <a:endParaRPr lang="zh-CN" altLang="en-US" sz="2600" b="0">
              <a:ea typeface="宋体" panose="02010600030101010101" pitchFamily="2" charset="-122"/>
            </a:endParaRPr>
          </a:p>
        </p:txBody>
      </p:sp>
      <p:graphicFrame>
        <p:nvGraphicFramePr>
          <p:cNvPr id="3" name="对象 2">
            <a:extLst>
              <a:ext uri="{FF2B5EF4-FFF2-40B4-BE49-F238E27FC236}">
                <a16:creationId xmlns:a16="http://schemas.microsoft.com/office/drawing/2014/main" id="{DEACF5AC-C2CD-431F-BADA-102ECB6FC37F}"/>
              </a:ext>
            </a:extLst>
          </p:cNvPr>
          <p:cNvGraphicFramePr>
            <a:graphicFrameLocks noChangeAspect="1"/>
          </p:cNvGraphicFramePr>
          <p:nvPr/>
        </p:nvGraphicFramePr>
        <p:xfrm>
          <a:off x="7667625" y="2006600"/>
          <a:ext cx="349250" cy="474663"/>
        </p:xfrm>
        <a:graphic>
          <a:graphicData uri="http://schemas.openxmlformats.org/presentationml/2006/ole">
            <mc:AlternateContent xmlns:mc="http://schemas.openxmlformats.org/markup-compatibility/2006">
              <mc:Choice xmlns:v="urn:schemas-microsoft-com:vml" Requires="v">
                <p:oleObj spid="_x0000_s43017" name="Equation" r:id="rId3" imgW="165028" imgH="228501" progId="Equation.DSMT4">
                  <p:embed/>
                </p:oleObj>
              </mc:Choice>
              <mc:Fallback>
                <p:oleObj name="Equation" r:id="rId3" imgW="165028" imgH="228501"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2006600"/>
                        <a:ext cx="3492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F90D27CB-CEFE-4E96-B2EA-93706C3CDCEF}"/>
              </a:ext>
            </a:extLst>
          </p:cNvPr>
          <p:cNvGraphicFramePr>
            <a:graphicFrameLocks noChangeAspect="1"/>
          </p:cNvGraphicFramePr>
          <p:nvPr/>
        </p:nvGraphicFramePr>
        <p:xfrm>
          <a:off x="7667625" y="2449513"/>
          <a:ext cx="349250" cy="474662"/>
        </p:xfrm>
        <a:graphic>
          <a:graphicData uri="http://schemas.openxmlformats.org/presentationml/2006/ole">
            <mc:AlternateContent xmlns:mc="http://schemas.openxmlformats.org/markup-compatibility/2006">
              <mc:Choice xmlns:v="urn:schemas-microsoft-com:vml" Requires="v">
                <p:oleObj spid="_x0000_s43018" name="Equation" r:id="rId5" imgW="165028" imgH="228501" progId="Equation.DSMT4">
                  <p:embed/>
                </p:oleObj>
              </mc:Choice>
              <mc:Fallback>
                <p:oleObj name="Equation" r:id="rId5" imgW="165028" imgH="228501"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25" y="2449513"/>
                        <a:ext cx="349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6787">
                                            <p:txEl>
                                              <p:pRg st="0" end="0"/>
                                            </p:txEl>
                                          </p:spTgt>
                                        </p:tgtEl>
                                        <p:attrNameLst>
                                          <p:attrName>style.visibility</p:attrName>
                                        </p:attrNameLst>
                                      </p:cBhvr>
                                      <p:to>
                                        <p:strVal val="visible"/>
                                      </p:to>
                                    </p:set>
                                    <p:animEffect transition="in" filter="slide(fromBottom)">
                                      <p:cBhvr>
                                        <p:cTn id="7" dur="500"/>
                                        <p:tgtEl>
                                          <p:spTgt spid="216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6787">
                                            <p:txEl>
                                              <p:pRg st="1" end="1"/>
                                            </p:txEl>
                                          </p:spTgt>
                                        </p:tgtEl>
                                        <p:attrNameLst>
                                          <p:attrName>style.visibility</p:attrName>
                                        </p:attrNameLst>
                                      </p:cBhvr>
                                      <p:to>
                                        <p:strVal val="visible"/>
                                      </p:to>
                                    </p:set>
                                    <p:animEffect transition="in" filter="slide(fromBottom)">
                                      <p:cBhvr>
                                        <p:cTn id="12" dur="500"/>
                                        <p:tgtEl>
                                          <p:spTgt spid="216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66787">
                                            <p:txEl>
                                              <p:pRg st="2" end="2"/>
                                            </p:txEl>
                                          </p:spTgt>
                                        </p:tgtEl>
                                        <p:attrNameLst>
                                          <p:attrName>style.visibility</p:attrName>
                                        </p:attrNameLst>
                                      </p:cBhvr>
                                      <p:to>
                                        <p:strVal val="visible"/>
                                      </p:to>
                                    </p:set>
                                    <p:animEffect transition="in" filter="slide(fromBottom)">
                                      <p:cBhvr>
                                        <p:cTn id="28" dur="500"/>
                                        <p:tgtEl>
                                          <p:spTgt spid="216678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xit" presetSubtype="21" fill="hold" grpId="1" nodeType="clickEffect">
                                  <p:stCondLst>
                                    <p:cond delay="0"/>
                                  </p:stCondLst>
                                  <p:childTnLst>
                                    <p:animEffect transition="out" filter="barn(inVertical)">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16" presetClass="exit" presetSubtype="21" fill="hold" nodeType="withEffect">
                                  <p:stCondLst>
                                    <p:cond delay="0"/>
                                  </p:stCondLst>
                                  <p:childTnLst>
                                    <p:animEffect transition="out" filter="barn(inVertical)">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16" presetClass="exit" presetSubtype="21" fill="hold" nodeType="withEffect">
                                  <p:stCondLst>
                                    <p:cond delay="0"/>
                                  </p:stCondLst>
                                  <p:childTnLst>
                                    <p:animEffect transition="out" filter="barn(inVertical)">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166787">
                                            <p:txEl>
                                              <p:pRg st="3" end="3"/>
                                            </p:txEl>
                                          </p:spTgt>
                                        </p:tgtEl>
                                        <p:attrNameLst>
                                          <p:attrName>style.visibility</p:attrName>
                                        </p:attrNameLst>
                                      </p:cBhvr>
                                      <p:to>
                                        <p:strVal val="visible"/>
                                      </p:to>
                                    </p:set>
                                    <p:animEffect transition="in" filter="slide(fromBottom)">
                                      <p:cBhvr>
                                        <p:cTn id="44" dur="500"/>
                                        <p:tgtEl>
                                          <p:spTgt spid="2166787">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166787">
                                            <p:txEl>
                                              <p:pRg st="4" end="4"/>
                                            </p:txEl>
                                          </p:spTgt>
                                        </p:tgtEl>
                                        <p:attrNameLst>
                                          <p:attrName>style.visibility</p:attrName>
                                        </p:attrNameLst>
                                      </p:cBhvr>
                                      <p:to>
                                        <p:strVal val="visible"/>
                                      </p:to>
                                    </p:set>
                                    <p:animEffect transition="in" filter="slide(fromBottom)">
                                      <p:cBhvr>
                                        <p:cTn id="49" dur="500"/>
                                        <p:tgtEl>
                                          <p:spTgt spid="2166787">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2166787">
                                            <p:txEl>
                                              <p:pRg st="5" end="5"/>
                                            </p:txEl>
                                          </p:spTgt>
                                        </p:tgtEl>
                                        <p:attrNameLst>
                                          <p:attrName>style.visibility</p:attrName>
                                        </p:attrNameLst>
                                      </p:cBhvr>
                                      <p:to>
                                        <p:strVal val="visible"/>
                                      </p:to>
                                    </p:set>
                                    <p:animEffect transition="in" filter="slide(fromBottom)">
                                      <p:cBhvr>
                                        <p:cTn id="54" dur="500"/>
                                        <p:tgtEl>
                                          <p:spTgt spid="2166787">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2166787">
                                            <p:txEl>
                                              <p:pRg st="6" end="6"/>
                                            </p:txEl>
                                          </p:spTgt>
                                        </p:tgtEl>
                                        <p:attrNameLst>
                                          <p:attrName>style.visibility</p:attrName>
                                        </p:attrNameLst>
                                      </p:cBhvr>
                                      <p:to>
                                        <p:strVal val="visible"/>
                                      </p:to>
                                    </p:set>
                                    <p:animEffect transition="in" filter="slide(fromBottom)">
                                      <p:cBhvr>
                                        <p:cTn id="59" dur="500"/>
                                        <p:tgtEl>
                                          <p:spTgt spid="2166787">
                                            <p:txEl>
                                              <p:pRg st="6" end="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166787">
                                            <p:txEl>
                                              <p:pRg st="7" end="7"/>
                                            </p:txEl>
                                          </p:spTgt>
                                        </p:tgtEl>
                                        <p:attrNameLst>
                                          <p:attrName>style.visibility</p:attrName>
                                        </p:attrNameLst>
                                      </p:cBhvr>
                                      <p:to>
                                        <p:strVal val="visible"/>
                                      </p:to>
                                    </p:set>
                                    <p:animEffect transition="in" filter="slide(fromBottom)">
                                      <p:cBhvr>
                                        <p:cTn id="64" dur="500"/>
                                        <p:tgtEl>
                                          <p:spTgt spid="2166787">
                                            <p:txEl>
                                              <p:pRg st="7" end="7"/>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2166787">
                                            <p:txEl>
                                              <p:pRg st="8" end="8"/>
                                            </p:txEl>
                                          </p:spTgt>
                                        </p:tgtEl>
                                        <p:attrNameLst>
                                          <p:attrName>style.visibility</p:attrName>
                                        </p:attrNameLst>
                                      </p:cBhvr>
                                      <p:to>
                                        <p:strVal val="visible"/>
                                      </p:to>
                                    </p:set>
                                    <p:animEffect transition="in" filter="slide(fromBottom)">
                                      <p:cBhvr>
                                        <p:cTn id="69" dur="500"/>
                                        <p:tgtEl>
                                          <p:spTgt spid="2166787">
                                            <p:txEl>
                                              <p:pRg st="8" end="8"/>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2166787">
                                            <p:txEl>
                                              <p:pRg st="9" end="9"/>
                                            </p:txEl>
                                          </p:spTgt>
                                        </p:tgtEl>
                                        <p:attrNameLst>
                                          <p:attrName>style.visibility</p:attrName>
                                        </p:attrNameLst>
                                      </p:cBhvr>
                                      <p:to>
                                        <p:strVal val="visible"/>
                                      </p:to>
                                    </p:set>
                                    <p:animEffect transition="in" filter="slide(fromBottom)">
                                      <p:cBhvr>
                                        <p:cTn id="74" dur="500"/>
                                        <p:tgtEl>
                                          <p:spTgt spid="2166787">
                                            <p:txEl>
                                              <p:pRg st="9" end="9"/>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2166787">
                                            <p:txEl>
                                              <p:pRg st="10" end="10"/>
                                            </p:txEl>
                                          </p:spTgt>
                                        </p:tgtEl>
                                        <p:attrNameLst>
                                          <p:attrName>style.visibility</p:attrName>
                                        </p:attrNameLst>
                                      </p:cBhvr>
                                      <p:to>
                                        <p:strVal val="visible"/>
                                      </p:to>
                                    </p:set>
                                    <p:animEffect transition="in" filter="slide(fromBottom)">
                                      <p:cBhvr>
                                        <p:cTn id="79" dur="500"/>
                                        <p:tgtEl>
                                          <p:spTgt spid="21667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787" grpId="0" uiExpand="1" build="p" autoUpdateAnimBg="0"/>
      <p:bldP spid="2" grpId="0" uiExpand="1" animBg="1"/>
      <p:bldP spid="2" grpId="1" uiExpan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AFF6555-71A7-4A2B-B6BC-6CCFE499ECA5}"/>
              </a:ext>
            </a:extLst>
          </p:cNvPr>
          <p:cNvSpPr>
            <a:spLocks noGrp="1"/>
          </p:cNvSpPr>
          <p:nvPr>
            <p:ph type="dt" sz="quarter" idx="10"/>
          </p:nvPr>
        </p:nvSpPr>
        <p:spPr>
          <a:xfrm>
            <a:off x="1908175" y="6245225"/>
            <a:ext cx="2133600" cy="476250"/>
          </a:xfrm>
          <a:ln>
            <a:miter lim="800000"/>
            <a:headEnd/>
            <a:tailEnd/>
          </a:ln>
        </p:spPr>
        <p:txBody>
          <a:bodyPr anchor="t"/>
          <a:lstStyle/>
          <a:p>
            <a:pPr>
              <a:defRPr/>
            </a:pPr>
            <a:fld id="{533044EA-C7A8-40F4-B925-38F93A036ECB}" type="datetime1">
              <a:rPr lang="zh-CN" altLang="en-US">
                <a:latin typeface="+mn-lt"/>
              </a:rPr>
              <a:pPr>
                <a:defRPr/>
              </a:pPr>
              <a:t>2020/12/14</a:t>
            </a:fld>
            <a:endParaRPr lang="en-US" altLang="zh-CN">
              <a:latin typeface="+mn-lt"/>
            </a:endParaRPr>
          </a:p>
        </p:txBody>
      </p:sp>
      <p:sp>
        <p:nvSpPr>
          <p:cNvPr id="44035" name="灯片编号占位符 5">
            <a:extLst>
              <a:ext uri="{FF2B5EF4-FFF2-40B4-BE49-F238E27FC236}">
                <a16:creationId xmlns:a16="http://schemas.microsoft.com/office/drawing/2014/main" id="{C1A82DD1-5406-479F-8036-8074F7AFAD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5D5E474-C73B-41AC-AFB0-BAC73FDC7A8F}" type="slidenum">
              <a:rPr lang="en-US" altLang="zh-CN"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
        <p:nvSpPr>
          <p:cNvPr id="44036" name="Rectangle 2">
            <a:extLst>
              <a:ext uri="{FF2B5EF4-FFF2-40B4-BE49-F238E27FC236}">
                <a16:creationId xmlns:a16="http://schemas.microsoft.com/office/drawing/2014/main" id="{2B8987E7-4E01-4B92-AB05-6065BFE5EAB3}"/>
              </a:ext>
            </a:extLst>
          </p:cNvPr>
          <p:cNvSpPr>
            <a:spLocks noGrp="1" noChangeArrowheads="1"/>
          </p:cNvSpPr>
          <p:nvPr>
            <p:ph type="title" idx="4294967295"/>
          </p:nvPr>
        </p:nvSpPr>
        <p:spPr>
          <a:xfrm>
            <a:off x="11287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44037" name="Rectangle 3">
            <a:extLst>
              <a:ext uri="{FF2B5EF4-FFF2-40B4-BE49-F238E27FC236}">
                <a16:creationId xmlns:a16="http://schemas.microsoft.com/office/drawing/2014/main" id="{24D10A38-22F0-4709-9FD1-340CBB454EB5}"/>
              </a:ext>
            </a:extLst>
          </p:cNvPr>
          <p:cNvSpPr>
            <a:spLocks noGrp="1" noChangeArrowheads="1"/>
          </p:cNvSpPr>
          <p:nvPr>
            <p:ph type="body" idx="4294967295"/>
          </p:nvPr>
        </p:nvSpPr>
        <p:spPr>
          <a:xfrm>
            <a:off x="71438" y="1346200"/>
            <a:ext cx="8964612" cy="5186363"/>
          </a:xfrm>
          <a:noFill/>
        </p:spPr>
        <p:txBody>
          <a:bodyPr lIns="92075" tIns="46038" rIns="92075" bIns="46038"/>
          <a:lstStyle/>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4.1 </a:t>
            </a:r>
            <a:r>
              <a:rPr lang="zh-CN" altLang="en-US" sz="2400">
                <a:latin typeface="Times New Roman" panose="02020603050405020304" pitchFamily="18" charset="0"/>
              </a:rPr>
              <a:t>消除左递归。</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输入：</a:t>
            </a:r>
            <a:r>
              <a:rPr lang="zh-CN" altLang="en-US" sz="2400">
                <a:solidFill>
                  <a:srgbClr val="FF0000"/>
                </a:solidFill>
                <a:latin typeface="Times New Roman" panose="02020603050405020304" pitchFamily="18" charset="0"/>
              </a:rPr>
              <a:t>不含循环推导和</a:t>
            </a:r>
            <a:r>
              <a:rPr lang="en-US" altLang="zh-CN" sz="2400" i="1">
                <a:solidFill>
                  <a:srgbClr val="FF0000"/>
                </a:solidFill>
                <a:latin typeface="Times New Roman" panose="02020603050405020304" pitchFamily="18" charset="0"/>
              </a:rPr>
              <a:t>ε</a:t>
            </a:r>
            <a:r>
              <a:rPr lang="en-US" altLang="zh-CN" sz="2400">
                <a:solidFill>
                  <a:srgbClr val="FF0000"/>
                </a:solidFill>
                <a:latin typeface="Times New Roman" panose="02020603050405020304" pitchFamily="18" charset="0"/>
              </a:rPr>
              <a:t>-</a:t>
            </a:r>
            <a:r>
              <a:rPr lang="zh-CN" altLang="en-US" sz="2400">
                <a:solidFill>
                  <a:srgbClr val="FF0000"/>
                </a:solidFill>
                <a:latin typeface="Times New Roman" panose="02020603050405020304" pitchFamily="18" charset="0"/>
              </a:rPr>
              <a:t>产生式</a:t>
            </a:r>
            <a:r>
              <a:rPr lang="zh-CN" altLang="en-US" sz="2400">
                <a:latin typeface="Times New Roman" panose="02020603050405020304" pitchFamily="18" charset="0"/>
              </a:rPr>
              <a:t>的文法</a:t>
            </a:r>
            <a:r>
              <a:rPr lang="en-US" altLang="zh-CN" sz="2400" i="1">
                <a:latin typeface="Times New Roman" panose="02020603050405020304" pitchFamily="18" charset="0"/>
              </a:rPr>
              <a:t>G</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输出：与</a:t>
            </a:r>
            <a:r>
              <a:rPr lang="en-US" altLang="zh-CN" sz="2400" i="1">
                <a:latin typeface="Times New Roman" panose="02020603050405020304" pitchFamily="18" charset="0"/>
              </a:rPr>
              <a:t>G</a:t>
            </a:r>
            <a:r>
              <a:rPr lang="zh-CN" altLang="en-US" sz="2400">
                <a:latin typeface="Times New Roman" panose="02020603050405020304" pitchFamily="18" charset="0"/>
              </a:rPr>
              <a:t>等价的无左递归文法</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a:t>
            </a:r>
            <a:r>
              <a:rPr lang="en-US" altLang="zh-CN" sz="2400" i="1">
                <a:latin typeface="Times New Roman" panose="02020603050405020304" pitchFamily="18" charset="0"/>
              </a:rPr>
              <a:t>G</a:t>
            </a:r>
            <a:r>
              <a:rPr lang="zh-CN" altLang="en-US" sz="2400">
                <a:latin typeface="Times New Roman" panose="02020603050405020304" pitchFamily="18" charset="0"/>
              </a:rPr>
              <a:t>的所有语法变量排序</a:t>
            </a:r>
            <a:r>
              <a:rPr lang="en-US" altLang="zh-CN" sz="2400">
                <a:latin typeface="Times New Roman" panose="02020603050405020304" pitchFamily="18" charset="0"/>
              </a:rPr>
              <a:t>(</a:t>
            </a:r>
            <a:r>
              <a:rPr lang="zh-CN" altLang="en-US" sz="2400">
                <a:latin typeface="Times New Roman" panose="02020603050405020304" pitchFamily="18" charset="0"/>
              </a:rPr>
              <a:t>编号</a:t>
            </a:r>
            <a:r>
              <a:rPr lang="en-US" altLang="zh-CN" sz="2400">
                <a:latin typeface="Times New Roman" panose="02020603050405020304" pitchFamily="18" charset="0"/>
              </a:rPr>
              <a:t>)</a:t>
            </a:r>
            <a:r>
              <a:rPr lang="zh-CN" altLang="en-US" sz="2400">
                <a:latin typeface="Times New Roman" panose="02020603050405020304" pitchFamily="18" charset="0"/>
              </a:rPr>
              <a:t>，假设排序后的语法变量记为</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n</a:t>
            </a:r>
            <a:r>
              <a:rPr lang="zh-CN" altLang="en-US"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for </a:t>
            </a:r>
            <a:r>
              <a:rPr lang="en-US" altLang="zh-CN" sz="2400" i="1">
                <a:latin typeface="Times New Roman" panose="02020603050405020304" pitchFamily="18" charset="0"/>
              </a:rPr>
              <a:t>i</a:t>
            </a:r>
            <a:r>
              <a:rPr lang="en-US" altLang="zh-CN" sz="2400">
                <a:latin typeface="Times New Roman" panose="02020603050405020304" pitchFamily="18" charset="0"/>
              </a:rPr>
              <a:t>←1 to </a:t>
            </a:r>
            <a:r>
              <a:rPr lang="en-US" altLang="zh-CN" sz="2400" i="1">
                <a:latin typeface="Times New Roman" panose="02020603050405020304" pitchFamily="18" charset="0"/>
              </a:rPr>
              <a:t>n</a:t>
            </a:r>
            <a:r>
              <a:rPr lang="en-US" altLang="zh-CN" sz="2400">
                <a:latin typeface="Times New Roman" panose="02020603050405020304" pitchFamily="18" charset="0"/>
              </a:rPr>
              <a:t>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a:latin typeface="Times New Roman" panose="02020603050405020304" pitchFamily="18" charset="0"/>
              </a:rPr>
              <a:t>for </a:t>
            </a:r>
            <a:r>
              <a:rPr lang="en-US" altLang="zh-CN" sz="2400" i="1">
                <a:latin typeface="Times New Roman" panose="02020603050405020304" pitchFamily="18" charset="0"/>
              </a:rPr>
              <a:t>j</a:t>
            </a:r>
            <a:r>
              <a:rPr lang="en-US" altLang="zh-CN" sz="2400">
                <a:latin typeface="Times New Roman" panose="02020603050405020304" pitchFamily="18" charset="0"/>
              </a:rPr>
              <a:t>←1 to </a:t>
            </a:r>
            <a:r>
              <a:rPr lang="en-US" altLang="zh-CN" sz="2400" i="1">
                <a:latin typeface="Times New Roman" panose="02020603050405020304" pitchFamily="18" charset="0"/>
              </a:rPr>
              <a:t>i</a:t>
            </a:r>
            <a:r>
              <a:rPr lang="en-US" altLang="zh-CN" sz="2400">
                <a:latin typeface="Times New Roman" panose="02020603050405020304" pitchFamily="18" charset="0"/>
              </a:rPr>
              <a:t>-1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对每个形如</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i="1">
                <a:latin typeface="Times New Roman" panose="02020603050405020304" pitchFamily="18" charset="0"/>
              </a:rPr>
              <a:t>β</a:t>
            </a:r>
            <a:r>
              <a:rPr lang="zh-CN" altLang="en-US" sz="2400">
                <a:latin typeface="Times New Roman" panose="02020603050405020304" pitchFamily="18" charset="0"/>
              </a:rPr>
              <a:t>的产生式，其中，</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zh-CN" altLang="en-US" sz="2400">
                <a:latin typeface="Times New Roman" panose="02020603050405020304" pitchFamily="18" charset="0"/>
              </a:rPr>
              <a:t>是所有当前</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产生式，用产生式</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en-US" altLang="zh-CN" sz="2400" i="1">
                <a:latin typeface="Times New Roman" panose="02020603050405020304" pitchFamily="18" charset="0"/>
              </a:rPr>
              <a:t>β</a:t>
            </a:r>
            <a:r>
              <a:rPr lang="zh-CN" altLang="en-US" sz="2400">
                <a:latin typeface="Times New Roman" panose="02020603050405020304" pitchFamily="18" charset="0"/>
              </a:rPr>
              <a:t>替换</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消除</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产生式中的所有直接左递归</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sp>
        <p:nvSpPr>
          <p:cNvPr id="7" name="圆角矩形标注 6">
            <a:extLst>
              <a:ext uri="{FF2B5EF4-FFF2-40B4-BE49-F238E27FC236}">
                <a16:creationId xmlns:a16="http://schemas.microsoft.com/office/drawing/2014/main" id="{5A9B33BF-791F-4C1A-BA35-A08921D1084D}"/>
              </a:ext>
            </a:extLst>
          </p:cNvPr>
          <p:cNvSpPr>
            <a:spLocks noChangeArrowheads="1"/>
          </p:cNvSpPr>
          <p:nvPr/>
        </p:nvSpPr>
        <p:spPr bwMode="auto">
          <a:xfrm>
            <a:off x="2916238" y="2060575"/>
            <a:ext cx="5327650" cy="2160588"/>
          </a:xfrm>
          <a:prstGeom prst="wedgeRoundRectCallout">
            <a:avLst>
              <a:gd name="adj1" fmla="val -57829"/>
              <a:gd name="adj2" fmla="val 3780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i=1</a:t>
            </a:r>
            <a:r>
              <a:rPr lang="zh-CN" altLang="en-US" sz="2600" b="0">
                <a:ea typeface="宋体" panose="02010600030101010101" pitchFamily="2" charset="-122"/>
              </a:rPr>
              <a:t>时，</a:t>
            </a:r>
            <a:r>
              <a:rPr lang="en-US" altLang="zh-CN" sz="2600" b="0">
                <a:ea typeface="宋体" panose="02010600030101010101" pitchFamily="2" charset="-122"/>
              </a:rPr>
              <a:t>3-5</a:t>
            </a:r>
            <a:r>
              <a:rPr lang="zh-CN" altLang="en-US" sz="2600" b="0">
                <a:ea typeface="宋体" panose="02010600030101010101" pitchFamily="2" charset="-122"/>
              </a:rPr>
              <a:t>行的循环体不执行，此时执行第</a:t>
            </a:r>
            <a:r>
              <a:rPr lang="en-US" altLang="zh-CN" sz="2600" b="0">
                <a:ea typeface="宋体" panose="02010600030101010101" pitchFamily="2" charset="-122"/>
              </a:rPr>
              <a:t>6</a:t>
            </a:r>
            <a:r>
              <a:rPr lang="zh-CN" altLang="en-US" sz="2600" b="0">
                <a:ea typeface="宋体" panose="02010600030101010101" pitchFamily="2" charset="-122"/>
              </a:rPr>
              <a:t>行的消除左递归操作，消除了所有</a:t>
            </a:r>
            <a:r>
              <a:rPr lang="en-US" altLang="zh-CN" sz="2600" b="0">
                <a:ea typeface="宋体" panose="02010600030101010101" pitchFamily="2" charset="-122"/>
              </a:rPr>
              <a:t>A</a:t>
            </a:r>
            <a:r>
              <a:rPr lang="en-US" altLang="zh-CN" sz="2600" b="0" baseline="-25000">
                <a:ea typeface="宋体" panose="02010600030101010101" pitchFamily="2" charset="-122"/>
              </a:rPr>
              <a:t>1</a:t>
            </a:r>
            <a:r>
              <a:rPr lang="zh-CN" altLang="en-US" sz="2600" b="0">
                <a:ea typeface="宋体" panose="02010600030101010101" pitchFamily="2" charset="-122"/>
              </a:rPr>
              <a:t>变量的直接左递归</a:t>
            </a:r>
            <a:endParaRPr lang="en-US" altLang="zh-CN" sz="2600" b="0">
              <a:ea typeface="宋体" panose="02010600030101010101" pitchFamily="2" charset="-122"/>
            </a:endParaRPr>
          </a:p>
          <a:p>
            <a:pPr eaLnBrk="1" hangingPunct="1">
              <a:spcBef>
                <a:spcPct val="0"/>
              </a:spcBef>
              <a:buClrTx/>
              <a:buSzTx/>
              <a:buFontTx/>
              <a:buNone/>
            </a:pPr>
            <a:r>
              <a:rPr lang="zh-CN" altLang="en-US" sz="2600" b="0">
                <a:ea typeface="宋体" panose="02010600030101010101" pitchFamily="2" charset="-122"/>
              </a:rPr>
              <a:t>此时，</a:t>
            </a:r>
            <a:r>
              <a:rPr lang="en-US" altLang="zh-CN" sz="2600" b="0">
                <a:ea typeface="宋体" panose="02010600030101010101" pitchFamily="2" charset="-122"/>
              </a:rPr>
              <a:t>A</a:t>
            </a:r>
            <a:r>
              <a:rPr lang="en-US" altLang="zh-CN" sz="2600" b="0" baseline="-25000">
                <a:ea typeface="宋体" panose="02010600030101010101" pitchFamily="2" charset="-122"/>
              </a:rPr>
              <a:t>1</a:t>
            </a:r>
            <a:r>
              <a:rPr lang="zh-CN" altLang="en-US" sz="2600" b="0">
                <a:ea typeface="宋体" panose="02010600030101010101" pitchFamily="2" charset="-122"/>
              </a:rPr>
              <a:t>的所有的具有</a:t>
            </a:r>
            <a:r>
              <a:rPr lang="en-US" altLang="zh-CN" sz="2600" b="0">
                <a:ea typeface="宋体" panose="02010600030101010101" pitchFamily="2" charset="-122"/>
              </a:rPr>
              <a:t>A</a:t>
            </a:r>
            <a:r>
              <a:rPr lang="en-US" altLang="zh-CN" sz="2600" b="0" baseline="-25000">
                <a:ea typeface="宋体" panose="02010600030101010101" pitchFamily="2" charset="-122"/>
              </a:rPr>
              <a:t>1</a:t>
            </a:r>
            <a:r>
              <a:rPr lang="en-US" altLang="zh-CN" sz="2600" b="0">
                <a:ea typeface="宋体" panose="02010600030101010101" pitchFamily="2" charset="-122"/>
                <a:sym typeface="Wingdings" panose="05000000000000000000" pitchFamily="2" charset="2"/>
              </a:rPr>
              <a:t>A</a:t>
            </a:r>
            <a:r>
              <a:rPr lang="en-US" altLang="zh-CN" sz="2600" b="0" baseline="-25000">
                <a:ea typeface="宋体" panose="02010600030101010101" pitchFamily="2" charset="-122"/>
                <a:sym typeface="Wingdings" panose="05000000000000000000" pitchFamily="2" charset="2"/>
              </a:rPr>
              <a:t>b</a:t>
            </a:r>
            <a:r>
              <a:rPr lang="el-GR" altLang="zh-CN" sz="2600" b="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α</a:t>
            </a:r>
            <a:r>
              <a:rPr lang="zh-CN" altLang="en-US" sz="2600" b="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形式的产生式，必有</a:t>
            </a:r>
            <a:r>
              <a:rPr lang="en-US" altLang="zh-CN" sz="260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b&gt;1</a:t>
            </a:r>
            <a:endParaRPr lang="zh-CN" altLang="en-US" sz="26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arn(inVertical)">
                                      <p:cBhvr>
                                        <p:cTn id="10" dur="500"/>
                                        <p:tgtEl>
                                          <p:spTgt spid="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2F05E0-C5CE-47EE-A5E2-2C4971020CDF}"/>
              </a:ext>
            </a:extLst>
          </p:cNvPr>
          <p:cNvSpPr>
            <a:spLocks noGrp="1"/>
          </p:cNvSpPr>
          <p:nvPr>
            <p:ph type="dt" sz="quarter" idx="10"/>
          </p:nvPr>
        </p:nvSpPr>
        <p:spPr>
          <a:xfrm>
            <a:off x="1908175" y="6245225"/>
            <a:ext cx="2133600" cy="476250"/>
          </a:xfrm>
          <a:ln>
            <a:miter lim="800000"/>
            <a:headEnd/>
            <a:tailEnd/>
          </a:ln>
        </p:spPr>
        <p:txBody>
          <a:bodyPr anchor="t"/>
          <a:lstStyle/>
          <a:p>
            <a:pPr>
              <a:defRPr/>
            </a:pPr>
            <a:fld id="{533044EA-C7A8-40F4-B925-38F93A036ECB}"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288D1979-6B59-4F1C-9368-0353FE8ECB9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A0E8B4-7BF5-423F-B8E2-FD44179599B1}"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
        <p:nvSpPr>
          <p:cNvPr id="45060" name="Rectangle 2">
            <a:extLst>
              <a:ext uri="{FF2B5EF4-FFF2-40B4-BE49-F238E27FC236}">
                <a16:creationId xmlns:a16="http://schemas.microsoft.com/office/drawing/2014/main" id="{0859424F-C8F8-4A62-B0EF-1406B824B2AE}"/>
              </a:ext>
            </a:extLst>
          </p:cNvPr>
          <p:cNvSpPr>
            <a:spLocks noGrp="1" noChangeArrowheads="1"/>
          </p:cNvSpPr>
          <p:nvPr>
            <p:ph type="title" idx="4294967295"/>
          </p:nvPr>
        </p:nvSpPr>
        <p:spPr>
          <a:xfrm>
            <a:off x="11287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45061" name="Rectangle 3">
            <a:extLst>
              <a:ext uri="{FF2B5EF4-FFF2-40B4-BE49-F238E27FC236}">
                <a16:creationId xmlns:a16="http://schemas.microsoft.com/office/drawing/2014/main" id="{3B6F8123-9127-444D-A075-2D9ACF62CC04}"/>
              </a:ext>
            </a:extLst>
          </p:cNvPr>
          <p:cNvSpPr>
            <a:spLocks noGrp="1" noChangeArrowheads="1"/>
          </p:cNvSpPr>
          <p:nvPr>
            <p:ph type="body" idx="4294967295"/>
          </p:nvPr>
        </p:nvSpPr>
        <p:spPr>
          <a:xfrm>
            <a:off x="71438" y="1355725"/>
            <a:ext cx="8964612" cy="5186363"/>
          </a:xfrm>
          <a:noFill/>
        </p:spPr>
        <p:txBody>
          <a:bodyPr lIns="92075" tIns="46038" rIns="92075" bIns="46038"/>
          <a:lstStyle/>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4.1 </a:t>
            </a:r>
            <a:r>
              <a:rPr lang="zh-CN" altLang="en-US" sz="2400">
                <a:latin typeface="Times New Roman" panose="02020603050405020304" pitchFamily="18" charset="0"/>
              </a:rPr>
              <a:t>消除左递归。</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输入：</a:t>
            </a:r>
            <a:r>
              <a:rPr lang="zh-CN" altLang="en-US" sz="2400">
                <a:solidFill>
                  <a:srgbClr val="FF0000"/>
                </a:solidFill>
                <a:latin typeface="Times New Roman" panose="02020603050405020304" pitchFamily="18" charset="0"/>
              </a:rPr>
              <a:t>不含循环推导和</a:t>
            </a:r>
            <a:r>
              <a:rPr lang="en-US" altLang="zh-CN" sz="2400" i="1">
                <a:solidFill>
                  <a:srgbClr val="FF0000"/>
                </a:solidFill>
                <a:latin typeface="Times New Roman" panose="02020603050405020304" pitchFamily="18" charset="0"/>
              </a:rPr>
              <a:t>ε</a:t>
            </a:r>
            <a:r>
              <a:rPr lang="en-US" altLang="zh-CN" sz="2400">
                <a:solidFill>
                  <a:srgbClr val="FF0000"/>
                </a:solidFill>
                <a:latin typeface="Times New Roman" panose="02020603050405020304" pitchFamily="18" charset="0"/>
              </a:rPr>
              <a:t>-</a:t>
            </a:r>
            <a:r>
              <a:rPr lang="zh-CN" altLang="en-US" sz="2400">
                <a:solidFill>
                  <a:srgbClr val="FF0000"/>
                </a:solidFill>
                <a:latin typeface="Times New Roman" panose="02020603050405020304" pitchFamily="18" charset="0"/>
              </a:rPr>
              <a:t>产生式</a:t>
            </a:r>
            <a:r>
              <a:rPr lang="zh-CN" altLang="en-US" sz="2400">
                <a:latin typeface="Times New Roman" panose="02020603050405020304" pitchFamily="18" charset="0"/>
              </a:rPr>
              <a:t>的文法</a:t>
            </a:r>
            <a:r>
              <a:rPr lang="en-US" altLang="zh-CN" sz="2400" i="1">
                <a:latin typeface="Times New Roman" panose="02020603050405020304" pitchFamily="18" charset="0"/>
              </a:rPr>
              <a:t>G</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输出：与</a:t>
            </a:r>
            <a:r>
              <a:rPr lang="en-US" altLang="zh-CN" sz="2400" i="1">
                <a:latin typeface="Times New Roman" panose="02020603050405020304" pitchFamily="18" charset="0"/>
              </a:rPr>
              <a:t>G</a:t>
            </a:r>
            <a:r>
              <a:rPr lang="zh-CN" altLang="en-US" sz="2400">
                <a:latin typeface="Times New Roman" panose="02020603050405020304" pitchFamily="18" charset="0"/>
              </a:rPr>
              <a:t>等价的无左递归文法</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a:t>
            </a:r>
            <a:r>
              <a:rPr lang="en-US" altLang="zh-CN" sz="2400" i="1">
                <a:latin typeface="Times New Roman" panose="02020603050405020304" pitchFamily="18" charset="0"/>
              </a:rPr>
              <a:t>G</a:t>
            </a:r>
            <a:r>
              <a:rPr lang="zh-CN" altLang="en-US" sz="2400">
                <a:latin typeface="Times New Roman" panose="02020603050405020304" pitchFamily="18" charset="0"/>
              </a:rPr>
              <a:t>的所有语法变量排序</a:t>
            </a:r>
            <a:r>
              <a:rPr lang="en-US" altLang="zh-CN" sz="2400">
                <a:latin typeface="Times New Roman" panose="02020603050405020304" pitchFamily="18" charset="0"/>
              </a:rPr>
              <a:t>(</a:t>
            </a:r>
            <a:r>
              <a:rPr lang="zh-CN" altLang="en-US" sz="2400">
                <a:latin typeface="Times New Roman" panose="02020603050405020304" pitchFamily="18" charset="0"/>
              </a:rPr>
              <a:t>编号</a:t>
            </a:r>
            <a:r>
              <a:rPr lang="en-US" altLang="zh-CN" sz="2400">
                <a:latin typeface="Times New Roman" panose="02020603050405020304" pitchFamily="18" charset="0"/>
              </a:rPr>
              <a:t>)</a:t>
            </a:r>
            <a:r>
              <a:rPr lang="zh-CN" altLang="en-US" sz="2400">
                <a:latin typeface="Times New Roman" panose="02020603050405020304" pitchFamily="18" charset="0"/>
              </a:rPr>
              <a:t>，假设排序后的语法变量记为</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n</a:t>
            </a:r>
            <a:r>
              <a:rPr lang="zh-CN" altLang="en-US"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for </a:t>
            </a:r>
            <a:r>
              <a:rPr lang="en-US" altLang="zh-CN" sz="2400" i="1">
                <a:latin typeface="Times New Roman" panose="02020603050405020304" pitchFamily="18" charset="0"/>
              </a:rPr>
              <a:t>i</a:t>
            </a:r>
            <a:r>
              <a:rPr lang="en-US" altLang="zh-CN" sz="2400">
                <a:latin typeface="Times New Roman" panose="02020603050405020304" pitchFamily="18" charset="0"/>
              </a:rPr>
              <a:t>←1 to </a:t>
            </a:r>
            <a:r>
              <a:rPr lang="en-US" altLang="zh-CN" sz="2400" i="1">
                <a:latin typeface="Times New Roman" panose="02020603050405020304" pitchFamily="18" charset="0"/>
              </a:rPr>
              <a:t>n</a:t>
            </a:r>
            <a:r>
              <a:rPr lang="en-US" altLang="zh-CN" sz="2400">
                <a:latin typeface="Times New Roman" panose="02020603050405020304" pitchFamily="18" charset="0"/>
              </a:rPr>
              <a:t>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a:latin typeface="Times New Roman" panose="02020603050405020304" pitchFamily="18" charset="0"/>
              </a:rPr>
              <a:t>for </a:t>
            </a:r>
            <a:r>
              <a:rPr lang="en-US" altLang="zh-CN" sz="2400" i="1">
                <a:latin typeface="Times New Roman" panose="02020603050405020304" pitchFamily="18" charset="0"/>
              </a:rPr>
              <a:t>j</a:t>
            </a:r>
            <a:r>
              <a:rPr lang="en-US" altLang="zh-CN" sz="2400">
                <a:latin typeface="Times New Roman" panose="02020603050405020304" pitchFamily="18" charset="0"/>
              </a:rPr>
              <a:t>←1 to </a:t>
            </a:r>
            <a:r>
              <a:rPr lang="en-US" altLang="zh-CN" sz="2400" i="1">
                <a:latin typeface="Times New Roman" panose="02020603050405020304" pitchFamily="18" charset="0"/>
              </a:rPr>
              <a:t>i</a:t>
            </a:r>
            <a:r>
              <a:rPr lang="en-US" altLang="zh-CN" sz="2400">
                <a:latin typeface="Times New Roman" panose="02020603050405020304" pitchFamily="18" charset="0"/>
              </a:rPr>
              <a:t>-1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对每个形如</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i="1">
                <a:latin typeface="Times New Roman" panose="02020603050405020304" pitchFamily="18" charset="0"/>
              </a:rPr>
              <a:t>β</a:t>
            </a:r>
            <a:r>
              <a:rPr lang="zh-CN" altLang="en-US" sz="2400">
                <a:latin typeface="Times New Roman" panose="02020603050405020304" pitchFamily="18" charset="0"/>
              </a:rPr>
              <a:t>的产生式，其中，</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zh-CN" altLang="en-US" sz="2400">
                <a:latin typeface="Times New Roman" panose="02020603050405020304" pitchFamily="18" charset="0"/>
              </a:rPr>
              <a:t>是所有当前</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产生式，用产生式</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en-US" altLang="zh-CN" sz="2400" i="1">
                <a:latin typeface="Times New Roman" panose="02020603050405020304" pitchFamily="18" charset="0"/>
              </a:rPr>
              <a:t>β</a:t>
            </a:r>
            <a:r>
              <a:rPr lang="zh-CN" altLang="en-US" sz="2400">
                <a:latin typeface="Times New Roman" panose="02020603050405020304" pitchFamily="18" charset="0"/>
              </a:rPr>
              <a:t>替换</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消除</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产生式中的所有直接左递归</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sp>
        <p:nvSpPr>
          <p:cNvPr id="7" name="圆角矩形标注 6">
            <a:extLst>
              <a:ext uri="{FF2B5EF4-FFF2-40B4-BE49-F238E27FC236}">
                <a16:creationId xmlns:a16="http://schemas.microsoft.com/office/drawing/2014/main" id="{16235688-6D84-4E82-AF82-FD1A65BA4C4E}"/>
              </a:ext>
            </a:extLst>
          </p:cNvPr>
          <p:cNvSpPr>
            <a:spLocks noChangeArrowheads="1"/>
          </p:cNvSpPr>
          <p:nvPr/>
        </p:nvSpPr>
        <p:spPr bwMode="auto">
          <a:xfrm>
            <a:off x="2124075" y="549275"/>
            <a:ext cx="6842125" cy="3600450"/>
          </a:xfrm>
          <a:prstGeom prst="wedgeRoundRectCallout">
            <a:avLst>
              <a:gd name="adj1" fmla="val -47657"/>
              <a:gd name="adj2" fmla="val 1419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p>
            <a:pPr eaLnBrk="1" hangingPunct="1">
              <a:defRPr/>
            </a:pPr>
            <a:r>
              <a:rPr lang="zh-CN" altLang="en-US" dirty="0"/>
              <a:t>再看</a:t>
            </a:r>
            <a:r>
              <a:rPr lang="en-US" altLang="zh-CN" dirty="0"/>
              <a:t>i=2</a:t>
            </a:r>
            <a:r>
              <a:rPr lang="zh-CN" altLang="en-US" dirty="0"/>
              <a:t>，</a:t>
            </a:r>
            <a:r>
              <a:rPr lang="en-US" altLang="zh-CN" dirty="0"/>
              <a:t>A</a:t>
            </a:r>
            <a:r>
              <a:rPr lang="en-US" altLang="zh-CN" baseline="-25000" dirty="0"/>
              <a:t>2</a:t>
            </a:r>
            <a:r>
              <a:rPr lang="zh-CN" altLang="en-US" dirty="0"/>
              <a:t>的</a:t>
            </a:r>
            <a:r>
              <a:rPr lang="zh-CN" altLang="en-US" dirty="0">
                <a:solidFill>
                  <a:srgbClr val="FF0000"/>
                </a:solidFill>
              </a:rPr>
              <a:t>右部最左元素是变量的产生式</a:t>
            </a:r>
            <a:r>
              <a:rPr lang="zh-CN" altLang="en-US" dirty="0"/>
              <a:t>形式可能是</a:t>
            </a:r>
            <a:r>
              <a:rPr lang="en-US" altLang="zh-CN" dirty="0">
                <a:latin typeface="+mn-lt"/>
              </a:rPr>
              <a:t>A</a:t>
            </a:r>
            <a:r>
              <a:rPr lang="en-US" altLang="zh-CN" baseline="-25000" dirty="0">
                <a:latin typeface="+mn-lt"/>
              </a:rPr>
              <a:t>2</a:t>
            </a:r>
            <a:r>
              <a:rPr lang="en-US" altLang="zh-CN" dirty="0">
                <a:latin typeface="+mn-lt"/>
                <a:sym typeface="Wingdings" panose="05000000000000000000" pitchFamily="2" charset="2"/>
              </a:rPr>
              <a:t>A</a:t>
            </a:r>
            <a:r>
              <a:rPr lang="en-US" altLang="zh-CN" baseline="-25000" dirty="0">
                <a:latin typeface="+mn-lt"/>
                <a:sym typeface="Wingdings" panose="05000000000000000000" pitchFamily="2" charset="2"/>
              </a:rPr>
              <a:t>1</a:t>
            </a:r>
            <a:r>
              <a:rPr lang="el-GR" altLang="zh-CN" dirty="0">
                <a:latin typeface="+mn-lt"/>
                <a:cs typeface="Times New Roman"/>
                <a:sym typeface="Wingdings" panose="05000000000000000000" pitchFamily="2" charset="2"/>
              </a:rPr>
              <a:t>α</a:t>
            </a:r>
            <a:r>
              <a:rPr lang="en-US" altLang="zh-CN" dirty="0">
                <a:latin typeface="+mn-lt"/>
                <a:cs typeface="Times New Roman"/>
                <a:sym typeface="Wingdings" panose="05000000000000000000" pitchFamily="2" charset="2"/>
              </a:rPr>
              <a:t> | A</a:t>
            </a:r>
            <a:r>
              <a:rPr lang="en-US" altLang="zh-CN" baseline="-25000" dirty="0">
                <a:latin typeface="+mn-lt"/>
                <a:cs typeface="Times New Roman"/>
                <a:sym typeface="Wingdings" panose="05000000000000000000" pitchFamily="2" charset="2"/>
              </a:rPr>
              <a:t>2</a:t>
            </a:r>
            <a:r>
              <a:rPr lang="el-GR" altLang="zh-CN" dirty="0">
                <a:latin typeface="+mn-lt"/>
                <a:cs typeface="Times New Roman"/>
                <a:sym typeface="Wingdings" panose="05000000000000000000" pitchFamily="2" charset="2"/>
              </a:rPr>
              <a:t>β</a:t>
            </a:r>
            <a:r>
              <a:rPr lang="en-US" altLang="zh-CN" dirty="0">
                <a:latin typeface="+mn-lt"/>
                <a:cs typeface="Times New Roman"/>
                <a:sym typeface="Wingdings" panose="05000000000000000000" pitchFamily="2" charset="2"/>
              </a:rPr>
              <a:t> | A</a:t>
            </a:r>
            <a:r>
              <a:rPr lang="en-US" altLang="zh-CN" baseline="-25000" dirty="0">
                <a:latin typeface="+mn-lt"/>
                <a:cs typeface="Times New Roman"/>
                <a:sym typeface="Wingdings" panose="05000000000000000000" pitchFamily="2" charset="2"/>
              </a:rPr>
              <a:t>3</a:t>
            </a:r>
            <a:r>
              <a:rPr lang="el-GR" altLang="zh-CN" dirty="0">
                <a:latin typeface="+mn-lt"/>
                <a:cs typeface="Times New Roman"/>
                <a:sym typeface="Wingdings" panose="05000000000000000000" pitchFamily="2" charset="2"/>
              </a:rPr>
              <a:t>γ</a:t>
            </a:r>
            <a:r>
              <a:rPr lang="en-US" altLang="zh-CN" dirty="0">
                <a:latin typeface="+mn-lt"/>
                <a:cs typeface="Times New Roman"/>
                <a:sym typeface="Wingdings" panose="05000000000000000000" pitchFamily="2" charset="2"/>
              </a:rPr>
              <a:t>|……</a:t>
            </a:r>
          </a:p>
          <a:p>
            <a:pPr eaLnBrk="1" hangingPunct="1">
              <a:defRPr/>
            </a:pPr>
            <a:r>
              <a:rPr lang="zh-CN" altLang="en-US" dirty="0">
                <a:latin typeface="+mn-lt"/>
                <a:cs typeface="Times New Roman"/>
                <a:sym typeface="Wingdings" panose="05000000000000000000" pitchFamily="2" charset="2"/>
              </a:rPr>
              <a:t>已知，当前的</a:t>
            </a:r>
            <a:r>
              <a:rPr lang="en-US" altLang="zh-CN" dirty="0">
                <a:latin typeface="+mn-lt"/>
                <a:cs typeface="Times New Roman"/>
                <a:sym typeface="Wingdings" panose="05000000000000000000" pitchFamily="2" charset="2"/>
              </a:rPr>
              <a:t>A</a:t>
            </a:r>
            <a:r>
              <a:rPr lang="en-US" altLang="zh-CN" baseline="-25000" dirty="0">
                <a:latin typeface="+mn-lt"/>
                <a:cs typeface="Times New Roman"/>
                <a:sym typeface="Wingdings" panose="05000000000000000000" pitchFamily="2" charset="2"/>
              </a:rPr>
              <a:t>1</a:t>
            </a:r>
            <a:r>
              <a:rPr lang="zh-CN" altLang="en-US" dirty="0"/>
              <a:t>的</a:t>
            </a:r>
            <a:r>
              <a:rPr lang="zh-CN" altLang="en-US" dirty="0">
                <a:solidFill>
                  <a:srgbClr val="FF0000"/>
                </a:solidFill>
              </a:rPr>
              <a:t>右部最左元素是变量</a:t>
            </a:r>
            <a:r>
              <a:rPr lang="zh-CN" altLang="en-US" dirty="0">
                <a:solidFill>
                  <a:srgbClr val="FF0000"/>
                </a:solidFill>
                <a:latin typeface="+mn-lt"/>
                <a:cs typeface="Times New Roman"/>
                <a:sym typeface="Wingdings" panose="05000000000000000000" pitchFamily="2" charset="2"/>
              </a:rPr>
              <a:t>的产生式</a:t>
            </a:r>
            <a:r>
              <a:rPr lang="zh-CN" altLang="en-US" dirty="0">
                <a:latin typeface="+mn-lt"/>
                <a:cs typeface="Times New Roman"/>
                <a:sym typeface="Wingdings" panose="05000000000000000000" pitchFamily="2" charset="2"/>
              </a:rPr>
              <a:t>形式是</a:t>
            </a:r>
            <a:r>
              <a:rPr lang="en-US" altLang="zh-CN" dirty="0"/>
              <a:t>A</a:t>
            </a:r>
            <a:r>
              <a:rPr lang="en-US" altLang="zh-CN" baseline="-25000" dirty="0"/>
              <a:t>1</a:t>
            </a:r>
            <a:r>
              <a:rPr lang="en-US" altLang="zh-CN" dirty="0">
                <a:sym typeface="Wingdings" panose="05000000000000000000" pitchFamily="2" charset="2"/>
              </a:rPr>
              <a:t>A</a:t>
            </a:r>
            <a:r>
              <a:rPr lang="en-US" altLang="zh-CN" baseline="-25000" dirty="0">
                <a:sym typeface="Wingdings" panose="05000000000000000000" pitchFamily="2" charset="2"/>
              </a:rPr>
              <a:t>2</a:t>
            </a:r>
            <a:r>
              <a:rPr lang="el-GR" altLang="zh-CN" dirty="0">
                <a:cs typeface="Times New Roman"/>
                <a:sym typeface="Wingdings" panose="05000000000000000000" pitchFamily="2" charset="2"/>
              </a:rPr>
              <a:t>α</a:t>
            </a:r>
            <a:r>
              <a:rPr lang="en-US" altLang="zh-CN" dirty="0">
                <a:cs typeface="Times New Roman"/>
                <a:sym typeface="Wingdings" panose="05000000000000000000" pitchFamily="2" charset="2"/>
              </a:rPr>
              <a:t>’ | A</a:t>
            </a:r>
            <a:r>
              <a:rPr lang="en-US" altLang="zh-CN" baseline="-25000" dirty="0">
                <a:cs typeface="Times New Roman"/>
                <a:sym typeface="Wingdings" panose="05000000000000000000" pitchFamily="2" charset="2"/>
              </a:rPr>
              <a:t>3</a:t>
            </a:r>
            <a:r>
              <a:rPr lang="el-GR" altLang="zh-CN" dirty="0">
                <a:cs typeface="Times New Roman"/>
                <a:sym typeface="Wingdings" panose="05000000000000000000" pitchFamily="2" charset="2"/>
              </a:rPr>
              <a:t>β</a:t>
            </a:r>
            <a:r>
              <a:rPr lang="en-US" altLang="zh-CN" dirty="0">
                <a:cs typeface="Times New Roman"/>
                <a:sym typeface="Wingdings" panose="05000000000000000000" pitchFamily="2" charset="2"/>
              </a:rPr>
              <a:t>’|……</a:t>
            </a:r>
          </a:p>
          <a:p>
            <a:pPr eaLnBrk="1" hangingPunct="1">
              <a:defRPr/>
            </a:pPr>
            <a:r>
              <a:rPr lang="zh-CN" altLang="en-US" dirty="0">
                <a:cs typeface="Times New Roman"/>
                <a:sym typeface="Wingdings" panose="05000000000000000000" pitchFamily="2" charset="2"/>
              </a:rPr>
              <a:t>经过第</a:t>
            </a:r>
            <a:r>
              <a:rPr lang="en-US" altLang="zh-CN" dirty="0">
                <a:cs typeface="Times New Roman"/>
                <a:sym typeface="Wingdings" panose="05000000000000000000" pitchFamily="2" charset="2"/>
              </a:rPr>
              <a:t>4</a:t>
            </a:r>
            <a:r>
              <a:rPr lang="zh-CN" altLang="en-US" dirty="0">
                <a:cs typeface="Times New Roman"/>
                <a:sym typeface="Wingdings" panose="05000000000000000000" pitchFamily="2" charset="2"/>
              </a:rPr>
              <a:t>行的替换操作，</a:t>
            </a:r>
            <a:r>
              <a:rPr lang="en-US" altLang="zh-CN" dirty="0"/>
              <a:t> A</a:t>
            </a:r>
            <a:r>
              <a:rPr lang="en-US" altLang="zh-CN" baseline="-25000" dirty="0"/>
              <a:t>2</a:t>
            </a:r>
            <a:r>
              <a:rPr lang="zh-CN" altLang="en-US" dirty="0"/>
              <a:t>的所有的具有</a:t>
            </a:r>
            <a:r>
              <a:rPr lang="en-US" altLang="zh-CN" dirty="0"/>
              <a:t>A</a:t>
            </a:r>
            <a:r>
              <a:rPr lang="en-US" altLang="zh-CN" baseline="-25000" dirty="0"/>
              <a:t>2</a:t>
            </a:r>
            <a:r>
              <a:rPr lang="en-US" altLang="zh-CN" dirty="0">
                <a:sym typeface="Wingdings" panose="05000000000000000000" pitchFamily="2" charset="2"/>
              </a:rPr>
              <a:t>A</a:t>
            </a:r>
            <a:r>
              <a:rPr lang="en-US" altLang="zh-CN" baseline="-25000" dirty="0">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solidFill>
                  <a:srgbClr val="FF0000"/>
                </a:solidFill>
                <a:latin typeface="Times New Roman"/>
                <a:cs typeface="Times New Roman"/>
                <a:sym typeface="Wingdings" panose="05000000000000000000" pitchFamily="2" charset="2"/>
              </a:rPr>
              <a:t>b&gt;=2</a:t>
            </a:r>
            <a:endParaRPr lang="en-US" altLang="zh-CN" dirty="0">
              <a:solidFill>
                <a:srgbClr val="FF0000"/>
              </a:solidFill>
              <a:cs typeface="Times New Roman"/>
              <a:sym typeface="Wingdings" panose="05000000000000000000" pitchFamily="2" charset="2"/>
            </a:endParaRPr>
          </a:p>
          <a:p>
            <a:pPr eaLnBrk="1" hangingPunct="1">
              <a:defRPr/>
            </a:pPr>
            <a:r>
              <a:rPr lang="zh-CN" altLang="en-US" dirty="0">
                <a:latin typeface="+mn-lt"/>
              </a:rPr>
              <a:t>执行第</a:t>
            </a:r>
            <a:r>
              <a:rPr lang="en-US" altLang="zh-CN" dirty="0">
                <a:latin typeface="+mn-lt"/>
              </a:rPr>
              <a:t>6</a:t>
            </a:r>
            <a:r>
              <a:rPr lang="zh-CN" altLang="en-US" dirty="0">
                <a:latin typeface="+mn-lt"/>
              </a:rPr>
              <a:t>行的消除直接左递归后</a:t>
            </a:r>
            <a:r>
              <a:rPr lang="zh-CN" altLang="en-US" dirty="0"/>
              <a:t>，</a:t>
            </a:r>
            <a:r>
              <a:rPr lang="en-US" altLang="zh-CN" dirty="0"/>
              <a:t>A</a:t>
            </a:r>
            <a:r>
              <a:rPr lang="en-US" altLang="zh-CN" baseline="-25000" dirty="0"/>
              <a:t>2</a:t>
            </a:r>
            <a:r>
              <a:rPr lang="zh-CN" altLang="en-US" dirty="0"/>
              <a:t>的所有具有</a:t>
            </a:r>
            <a:r>
              <a:rPr lang="en-US" altLang="zh-CN" dirty="0"/>
              <a:t>A</a:t>
            </a:r>
            <a:r>
              <a:rPr lang="en-US" altLang="zh-CN" baseline="-25000" dirty="0"/>
              <a:t>2</a:t>
            </a:r>
            <a:r>
              <a:rPr lang="en-US" altLang="zh-CN" dirty="0">
                <a:sym typeface="Wingdings" panose="05000000000000000000" pitchFamily="2" charset="2"/>
              </a:rPr>
              <a:t>A</a:t>
            </a:r>
            <a:r>
              <a:rPr lang="en-US" altLang="zh-CN" baseline="-25000" dirty="0">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solidFill>
                  <a:srgbClr val="FF0000"/>
                </a:solidFill>
                <a:latin typeface="Times New Roman"/>
                <a:cs typeface="Times New Roman"/>
                <a:sym typeface="Wingdings" panose="05000000000000000000" pitchFamily="2" charset="2"/>
              </a:rPr>
              <a:t>b&gt;2</a:t>
            </a:r>
            <a:endParaRPr lang="zh-CN" altLang="en-US" dirty="0">
              <a:solidFill>
                <a:srgbClr val="FF0000"/>
              </a:solidFill>
            </a:endParaRPr>
          </a:p>
          <a:p>
            <a:pPr eaLnBrk="1" hangingPunct="1">
              <a:defRPr/>
            </a:pP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arn(inVertical)">
                                      <p:cBhvr>
                                        <p:cTn id="10" dur="500"/>
                                        <p:tgtEl>
                                          <p:spTgt spid="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099D16-2D3D-4FC6-9196-175D76E11F8E}"/>
              </a:ext>
            </a:extLst>
          </p:cNvPr>
          <p:cNvSpPr>
            <a:spLocks noGrp="1"/>
          </p:cNvSpPr>
          <p:nvPr>
            <p:ph type="dt" sz="quarter" idx="10"/>
          </p:nvPr>
        </p:nvSpPr>
        <p:spPr>
          <a:xfrm>
            <a:off x="1908175" y="6245225"/>
            <a:ext cx="2133600" cy="476250"/>
          </a:xfrm>
          <a:ln>
            <a:miter lim="800000"/>
            <a:headEnd/>
            <a:tailEnd/>
          </a:ln>
        </p:spPr>
        <p:txBody>
          <a:bodyPr anchor="t"/>
          <a:lstStyle/>
          <a:p>
            <a:pPr>
              <a:defRPr/>
            </a:pPr>
            <a:fld id="{533044EA-C7A8-40F4-B925-38F93A036ECB}" type="datetime1">
              <a:rPr lang="zh-CN" altLang="en-US">
                <a:latin typeface="+mn-lt"/>
              </a:rPr>
              <a:pPr>
                <a:defRPr/>
              </a:pPr>
              <a:t>2020/12/14</a:t>
            </a:fld>
            <a:endParaRPr lang="en-US" altLang="zh-CN">
              <a:latin typeface="+mn-lt"/>
            </a:endParaRPr>
          </a:p>
        </p:txBody>
      </p:sp>
      <p:sp>
        <p:nvSpPr>
          <p:cNvPr id="46083" name="灯片编号占位符 5">
            <a:extLst>
              <a:ext uri="{FF2B5EF4-FFF2-40B4-BE49-F238E27FC236}">
                <a16:creationId xmlns:a16="http://schemas.microsoft.com/office/drawing/2014/main" id="{DF12BB42-EB27-4715-BB61-53664730423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878A8BE-E0DA-41A9-B085-8644C7487293}" type="slidenum">
              <a:rPr lang="en-US" altLang="zh-CN"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
        <p:nvSpPr>
          <p:cNvPr id="46084" name="Rectangle 2">
            <a:extLst>
              <a:ext uri="{FF2B5EF4-FFF2-40B4-BE49-F238E27FC236}">
                <a16:creationId xmlns:a16="http://schemas.microsoft.com/office/drawing/2014/main" id="{12D234CE-E043-4AA2-B828-3E6F69005188}"/>
              </a:ext>
            </a:extLst>
          </p:cNvPr>
          <p:cNvSpPr>
            <a:spLocks noGrp="1" noChangeArrowheads="1"/>
          </p:cNvSpPr>
          <p:nvPr>
            <p:ph type="title" idx="4294967295"/>
          </p:nvPr>
        </p:nvSpPr>
        <p:spPr>
          <a:xfrm>
            <a:off x="11287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46085" name="Rectangle 3">
            <a:extLst>
              <a:ext uri="{FF2B5EF4-FFF2-40B4-BE49-F238E27FC236}">
                <a16:creationId xmlns:a16="http://schemas.microsoft.com/office/drawing/2014/main" id="{4BFE94BD-1E01-4F32-A2E5-90C5194A5D72}"/>
              </a:ext>
            </a:extLst>
          </p:cNvPr>
          <p:cNvSpPr>
            <a:spLocks noGrp="1" noChangeArrowheads="1"/>
          </p:cNvSpPr>
          <p:nvPr>
            <p:ph type="body" idx="4294967295"/>
          </p:nvPr>
        </p:nvSpPr>
        <p:spPr>
          <a:xfrm>
            <a:off x="71438" y="1355725"/>
            <a:ext cx="8964612" cy="5186363"/>
          </a:xfrm>
          <a:noFill/>
        </p:spPr>
        <p:txBody>
          <a:bodyPr lIns="92075" tIns="46038" rIns="92075" bIns="46038"/>
          <a:lstStyle/>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4.1 </a:t>
            </a:r>
            <a:r>
              <a:rPr lang="zh-CN" altLang="en-US" sz="2400">
                <a:latin typeface="Times New Roman" panose="02020603050405020304" pitchFamily="18" charset="0"/>
              </a:rPr>
              <a:t>消除左递归。</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输入：</a:t>
            </a:r>
            <a:r>
              <a:rPr lang="zh-CN" altLang="en-US" sz="2400">
                <a:solidFill>
                  <a:srgbClr val="FF0000"/>
                </a:solidFill>
                <a:latin typeface="Times New Roman" panose="02020603050405020304" pitchFamily="18" charset="0"/>
              </a:rPr>
              <a:t>不含循环推导和</a:t>
            </a:r>
            <a:r>
              <a:rPr lang="en-US" altLang="zh-CN" sz="2400" i="1">
                <a:solidFill>
                  <a:srgbClr val="FF0000"/>
                </a:solidFill>
                <a:latin typeface="Times New Roman" panose="02020603050405020304" pitchFamily="18" charset="0"/>
              </a:rPr>
              <a:t>ε</a:t>
            </a:r>
            <a:r>
              <a:rPr lang="en-US" altLang="zh-CN" sz="2400">
                <a:solidFill>
                  <a:srgbClr val="FF0000"/>
                </a:solidFill>
                <a:latin typeface="Times New Roman" panose="02020603050405020304" pitchFamily="18" charset="0"/>
              </a:rPr>
              <a:t>-</a:t>
            </a:r>
            <a:r>
              <a:rPr lang="zh-CN" altLang="en-US" sz="2400">
                <a:solidFill>
                  <a:srgbClr val="FF0000"/>
                </a:solidFill>
                <a:latin typeface="Times New Roman" panose="02020603050405020304" pitchFamily="18" charset="0"/>
              </a:rPr>
              <a:t>产生式</a:t>
            </a:r>
            <a:r>
              <a:rPr lang="zh-CN" altLang="en-US" sz="2400">
                <a:latin typeface="Times New Roman" panose="02020603050405020304" pitchFamily="18" charset="0"/>
              </a:rPr>
              <a:t>的文法</a:t>
            </a:r>
            <a:r>
              <a:rPr lang="en-US" altLang="zh-CN" sz="2400" i="1">
                <a:latin typeface="Times New Roman" panose="02020603050405020304" pitchFamily="18" charset="0"/>
              </a:rPr>
              <a:t>G</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输出：与</a:t>
            </a:r>
            <a:r>
              <a:rPr lang="en-US" altLang="zh-CN" sz="2400" i="1">
                <a:latin typeface="Times New Roman" panose="02020603050405020304" pitchFamily="18" charset="0"/>
              </a:rPr>
              <a:t>G</a:t>
            </a:r>
            <a:r>
              <a:rPr lang="zh-CN" altLang="en-US" sz="2400">
                <a:latin typeface="Times New Roman" panose="02020603050405020304" pitchFamily="18" charset="0"/>
              </a:rPr>
              <a:t>等价的无左递归文法</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a:t>
            </a:r>
            <a:r>
              <a:rPr lang="en-US" altLang="zh-CN" sz="2400" i="1">
                <a:latin typeface="Times New Roman" panose="02020603050405020304" pitchFamily="18" charset="0"/>
              </a:rPr>
              <a:t>G</a:t>
            </a:r>
            <a:r>
              <a:rPr lang="zh-CN" altLang="en-US" sz="2400">
                <a:latin typeface="Times New Roman" panose="02020603050405020304" pitchFamily="18" charset="0"/>
              </a:rPr>
              <a:t>的所有语法变量排序</a:t>
            </a:r>
            <a:r>
              <a:rPr lang="en-US" altLang="zh-CN" sz="2400">
                <a:latin typeface="Times New Roman" panose="02020603050405020304" pitchFamily="18" charset="0"/>
              </a:rPr>
              <a:t>(</a:t>
            </a:r>
            <a:r>
              <a:rPr lang="zh-CN" altLang="en-US" sz="2400">
                <a:latin typeface="Times New Roman" panose="02020603050405020304" pitchFamily="18" charset="0"/>
              </a:rPr>
              <a:t>编号</a:t>
            </a:r>
            <a:r>
              <a:rPr lang="en-US" altLang="zh-CN" sz="2400">
                <a:latin typeface="Times New Roman" panose="02020603050405020304" pitchFamily="18" charset="0"/>
              </a:rPr>
              <a:t>)</a:t>
            </a:r>
            <a:r>
              <a:rPr lang="zh-CN" altLang="en-US" sz="2400">
                <a:latin typeface="Times New Roman" panose="02020603050405020304" pitchFamily="18" charset="0"/>
              </a:rPr>
              <a:t>，假设排序后的语法变量记为</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n</a:t>
            </a:r>
            <a:r>
              <a:rPr lang="zh-CN" altLang="en-US"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for </a:t>
            </a:r>
            <a:r>
              <a:rPr lang="en-US" altLang="zh-CN" sz="2400" i="1">
                <a:latin typeface="Times New Roman" panose="02020603050405020304" pitchFamily="18" charset="0"/>
              </a:rPr>
              <a:t>i</a:t>
            </a:r>
            <a:r>
              <a:rPr lang="en-US" altLang="zh-CN" sz="2400">
                <a:latin typeface="Times New Roman" panose="02020603050405020304" pitchFamily="18" charset="0"/>
              </a:rPr>
              <a:t>←1 to </a:t>
            </a:r>
            <a:r>
              <a:rPr lang="en-US" altLang="zh-CN" sz="2400" i="1">
                <a:latin typeface="Times New Roman" panose="02020603050405020304" pitchFamily="18" charset="0"/>
              </a:rPr>
              <a:t>n</a:t>
            </a:r>
            <a:r>
              <a:rPr lang="en-US" altLang="zh-CN" sz="2400">
                <a:latin typeface="Times New Roman" panose="02020603050405020304" pitchFamily="18" charset="0"/>
              </a:rPr>
              <a:t>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a:latin typeface="Times New Roman" panose="02020603050405020304" pitchFamily="18" charset="0"/>
              </a:rPr>
              <a:t>for </a:t>
            </a:r>
            <a:r>
              <a:rPr lang="en-US" altLang="zh-CN" sz="2400" i="1">
                <a:latin typeface="Times New Roman" panose="02020603050405020304" pitchFamily="18" charset="0"/>
              </a:rPr>
              <a:t>j</a:t>
            </a:r>
            <a:r>
              <a:rPr lang="en-US" altLang="zh-CN" sz="2400">
                <a:latin typeface="Times New Roman" panose="02020603050405020304" pitchFamily="18" charset="0"/>
              </a:rPr>
              <a:t>←1 to </a:t>
            </a:r>
            <a:r>
              <a:rPr lang="en-US" altLang="zh-CN" sz="2400" i="1">
                <a:latin typeface="Times New Roman" panose="02020603050405020304" pitchFamily="18" charset="0"/>
              </a:rPr>
              <a:t>i</a:t>
            </a:r>
            <a:r>
              <a:rPr lang="en-US" altLang="zh-CN" sz="2400">
                <a:latin typeface="Times New Roman" panose="02020603050405020304" pitchFamily="18" charset="0"/>
              </a:rPr>
              <a:t>-1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对每个形如</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i="1">
                <a:latin typeface="Times New Roman" panose="02020603050405020304" pitchFamily="18" charset="0"/>
              </a:rPr>
              <a:t>β</a:t>
            </a:r>
            <a:r>
              <a:rPr lang="zh-CN" altLang="en-US" sz="2400">
                <a:latin typeface="Times New Roman" panose="02020603050405020304" pitchFamily="18" charset="0"/>
              </a:rPr>
              <a:t>的产生式，其中，</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zh-CN" altLang="en-US" sz="2400">
                <a:latin typeface="Times New Roman" panose="02020603050405020304" pitchFamily="18" charset="0"/>
              </a:rPr>
              <a:t>是所有当前</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产生式，用产生式</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en-US" altLang="zh-CN" sz="2400" i="1">
                <a:latin typeface="Times New Roman" panose="02020603050405020304" pitchFamily="18" charset="0"/>
              </a:rPr>
              <a:t>β</a:t>
            </a:r>
            <a:r>
              <a:rPr lang="zh-CN" altLang="en-US" sz="2400">
                <a:latin typeface="Times New Roman" panose="02020603050405020304" pitchFamily="18" charset="0"/>
              </a:rPr>
              <a:t>替换</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消除</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产生式中的所有直接左递归</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sp>
        <p:nvSpPr>
          <p:cNvPr id="7" name="圆角矩形标注 6">
            <a:extLst>
              <a:ext uri="{FF2B5EF4-FFF2-40B4-BE49-F238E27FC236}">
                <a16:creationId xmlns:a16="http://schemas.microsoft.com/office/drawing/2014/main" id="{B5AB1DE6-75E0-473D-871F-60750F5D8724}"/>
              </a:ext>
            </a:extLst>
          </p:cNvPr>
          <p:cNvSpPr/>
          <p:nvPr/>
        </p:nvSpPr>
        <p:spPr bwMode="auto">
          <a:xfrm>
            <a:off x="2339975" y="1700213"/>
            <a:ext cx="6480175" cy="4392612"/>
          </a:xfrm>
          <a:prstGeom prst="wedgeRoundRectCallout">
            <a:avLst>
              <a:gd name="adj1" fmla="val -53075"/>
              <a:gd name="adj2" fmla="val 14192"/>
              <a:gd name="adj3" fmla="val 16667"/>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p:spPr>
        <p:txBody>
          <a:bodyPr/>
          <a:lstStyle/>
          <a:p>
            <a:pPr eaLnBrk="1" hangingPunct="1">
              <a:defRPr/>
            </a:pPr>
            <a:r>
              <a:rPr lang="en-US" altLang="zh-CN" dirty="0"/>
              <a:t>i=3</a:t>
            </a:r>
            <a:r>
              <a:rPr lang="zh-CN" altLang="en-US" dirty="0"/>
              <a:t>，</a:t>
            </a:r>
            <a:r>
              <a:rPr lang="en-US" altLang="zh-CN" dirty="0"/>
              <a:t>A</a:t>
            </a:r>
            <a:r>
              <a:rPr lang="en-US" altLang="zh-CN" baseline="-25000" dirty="0"/>
              <a:t>3</a:t>
            </a:r>
            <a:r>
              <a:rPr lang="zh-CN" altLang="en-US" dirty="0"/>
              <a:t>的</a:t>
            </a:r>
            <a:r>
              <a:rPr lang="zh-CN" altLang="en-US" dirty="0">
                <a:solidFill>
                  <a:srgbClr val="FF0000"/>
                </a:solidFill>
              </a:rPr>
              <a:t>右部最左元素是变量的产生式</a:t>
            </a:r>
            <a:r>
              <a:rPr lang="zh-CN" altLang="en-US" dirty="0"/>
              <a:t>形式可能是</a:t>
            </a:r>
            <a:r>
              <a:rPr lang="en-US" altLang="zh-CN" dirty="0">
                <a:latin typeface="+mn-lt"/>
              </a:rPr>
              <a:t>A</a:t>
            </a:r>
            <a:r>
              <a:rPr lang="en-US" altLang="zh-CN" baseline="-25000" dirty="0">
                <a:latin typeface="+mn-lt"/>
              </a:rPr>
              <a:t>3</a:t>
            </a:r>
            <a:r>
              <a:rPr lang="en-US" altLang="zh-CN" dirty="0">
                <a:latin typeface="+mn-lt"/>
                <a:sym typeface="Wingdings" panose="05000000000000000000" pitchFamily="2" charset="2"/>
              </a:rPr>
              <a:t>A</a:t>
            </a:r>
            <a:r>
              <a:rPr lang="en-US" altLang="zh-CN" baseline="-25000" dirty="0">
                <a:latin typeface="+mn-lt"/>
                <a:sym typeface="Wingdings" panose="05000000000000000000" pitchFamily="2" charset="2"/>
              </a:rPr>
              <a:t>1</a:t>
            </a:r>
            <a:r>
              <a:rPr lang="el-GR" altLang="zh-CN" dirty="0">
                <a:latin typeface="+mn-lt"/>
                <a:cs typeface="Times New Roman"/>
                <a:sym typeface="Wingdings" panose="05000000000000000000" pitchFamily="2" charset="2"/>
              </a:rPr>
              <a:t>α</a:t>
            </a:r>
            <a:r>
              <a:rPr lang="en-US" altLang="zh-CN" dirty="0">
                <a:latin typeface="+mn-lt"/>
                <a:cs typeface="Times New Roman"/>
                <a:sym typeface="Wingdings" panose="05000000000000000000" pitchFamily="2" charset="2"/>
              </a:rPr>
              <a:t> | A</a:t>
            </a:r>
            <a:r>
              <a:rPr lang="en-US" altLang="zh-CN" baseline="-25000" dirty="0">
                <a:latin typeface="+mn-lt"/>
                <a:cs typeface="Times New Roman"/>
                <a:sym typeface="Wingdings" panose="05000000000000000000" pitchFamily="2" charset="2"/>
              </a:rPr>
              <a:t>2</a:t>
            </a:r>
            <a:r>
              <a:rPr lang="el-GR" altLang="zh-CN" dirty="0">
                <a:latin typeface="+mn-lt"/>
                <a:cs typeface="Times New Roman"/>
                <a:sym typeface="Wingdings" panose="05000000000000000000" pitchFamily="2" charset="2"/>
              </a:rPr>
              <a:t>β</a:t>
            </a:r>
            <a:r>
              <a:rPr lang="en-US" altLang="zh-CN" dirty="0">
                <a:latin typeface="+mn-lt"/>
                <a:cs typeface="Times New Roman"/>
                <a:sym typeface="Wingdings" panose="05000000000000000000" pitchFamily="2" charset="2"/>
              </a:rPr>
              <a:t> | A</a:t>
            </a:r>
            <a:r>
              <a:rPr lang="en-US" altLang="zh-CN" baseline="-25000" dirty="0">
                <a:latin typeface="+mn-lt"/>
                <a:cs typeface="Times New Roman"/>
                <a:sym typeface="Wingdings" panose="05000000000000000000" pitchFamily="2" charset="2"/>
              </a:rPr>
              <a:t>3</a:t>
            </a:r>
            <a:r>
              <a:rPr lang="el-GR" altLang="zh-CN" dirty="0">
                <a:latin typeface="+mn-lt"/>
                <a:cs typeface="Times New Roman"/>
                <a:sym typeface="Wingdings" panose="05000000000000000000" pitchFamily="2" charset="2"/>
              </a:rPr>
              <a:t>γ</a:t>
            </a:r>
            <a:r>
              <a:rPr lang="en-US" altLang="zh-CN" dirty="0">
                <a:latin typeface="+mn-lt"/>
                <a:cs typeface="Times New Roman"/>
                <a:sym typeface="Wingdings" panose="05000000000000000000" pitchFamily="2" charset="2"/>
              </a:rPr>
              <a:t>|……</a:t>
            </a:r>
          </a:p>
          <a:p>
            <a:pPr eaLnBrk="1" hangingPunct="1">
              <a:defRPr/>
            </a:pPr>
            <a:r>
              <a:rPr lang="zh-CN" altLang="en-US" dirty="0">
                <a:latin typeface="+mn-lt"/>
                <a:cs typeface="Times New Roman"/>
                <a:sym typeface="Wingdings" panose="05000000000000000000" pitchFamily="2" charset="2"/>
              </a:rPr>
              <a:t>已知，当前的</a:t>
            </a:r>
            <a:r>
              <a:rPr lang="en-US" altLang="zh-CN" dirty="0">
                <a:latin typeface="+mn-lt"/>
                <a:cs typeface="Times New Roman"/>
                <a:sym typeface="Wingdings" panose="05000000000000000000" pitchFamily="2" charset="2"/>
              </a:rPr>
              <a:t>A</a:t>
            </a:r>
            <a:r>
              <a:rPr lang="en-US" altLang="zh-CN" baseline="-25000" dirty="0">
                <a:latin typeface="+mn-lt"/>
                <a:cs typeface="Times New Roman"/>
                <a:sym typeface="Wingdings" panose="05000000000000000000" pitchFamily="2" charset="2"/>
              </a:rPr>
              <a:t>1 </a:t>
            </a:r>
            <a:r>
              <a:rPr lang="zh-CN" altLang="en-US" dirty="0"/>
              <a:t>的</a:t>
            </a:r>
            <a:r>
              <a:rPr lang="zh-CN" altLang="en-US" dirty="0">
                <a:solidFill>
                  <a:srgbClr val="FF0000"/>
                </a:solidFill>
              </a:rPr>
              <a:t>右部最左元素是变量</a:t>
            </a:r>
            <a:r>
              <a:rPr lang="zh-CN" altLang="en-US" dirty="0">
                <a:solidFill>
                  <a:srgbClr val="FF0000"/>
                </a:solidFill>
                <a:latin typeface="+mn-lt"/>
                <a:cs typeface="Times New Roman"/>
                <a:sym typeface="Wingdings" panose="05000000000000000000" pitchFamily="2" charset="2"/>
              </a:rPr>
              <a:t>的产生式</a:t>
            </a:r>
            <a:r>
              <a:rPr lang="zh-CN" altLang="en-US" dirty="0">
                <a:latin typeface="+mn-lt"/>
                <a:cs typeface="Times New Roman"/>
                <a:sym typeface="Wingdings" panose="05000000000000000000" pitchFamily="2" charset="2"/>
              </a:rPr>
              <a:t>形式是</a:t>
            </a:r>
            <a:r>
              <a:rPr lang="en-US" altLang="zh-CN" dirty="0"/>
              <a:t>A</a:t>
            </a:r>
            <a:r>
              <a:rPr lang="en-US" altLang="zh-CN" baseline="-25000" dirty="0"/>
              <a:t>1</a:t>
            </a:r>
            <a:r>
              <a:rPr lang="en-US" altLang="zh-CN" dirty="0">
                <a:sym typeface="Wingdings" panose="05000000000000000000" pitchFamily="2" charset="2"/>
              </a:rPr>
              <a:t>A</a:t>
            </a:r>
            <a:r>
              <a:rPr lang="en-US" altLang="zh-CN" baseline="-25000" dirty="0">
                <a:sym typeface="Wingdings" panose="05000000000000000000" pitchFamily="2" charset="2"/>
              </a:rPr>
              <a:t>2</a:t>
            </a:r>
            <a:r>
              <a:rPr lang="el-GR" altLang="zh-CN" dirty="0">
                <a:cs typeface="Times New Roman"/>
                <a:sym typeface="Wingdings" panose="05000000000000000000" pitchFamily="2" charset="2"/>
              </a:rPr>
              <a:t>α</a:t>
            </a:r>
            <a:r>
              <a:rPr lang="en-US" altLang="zh-CN" dirty="0">
                <a:cs typeface="Times New Roman"/>
                <a:sym typeface="Wingdings" panose="05000000000000000000" pitchFamily="2" charset="2"/>
              </a:rPr>
              <a:t>’ | A</a:t>
            </a:r>
            <a:r>
              <a:rPr lang="en-US" altLang="zh-CN" baseline="-25000" dirty="0">
                <a:cs typeface="Times New Roman"/>
                <a:sym typeface="Wingdings" panose="05000000000000000000" pitchFamily="2" charset="2"/>
              </a:rPr>
              <a:t>3</a:t>
            </a:r>
            <a:r>
              <a:rPr lang="el-GR" altLang="zh-CN" dirty="0">
                <a:cs typeface="Times New Roman"/>
                <a:sym typeface="Wingdings" panose="05000000000000000000" pitchFamily="2" charset="2"/>
              </a:rPr>
              <a:t>β</a:t>
            </a:r>
            <a:r>
              <a:rPr lang="en-US" altLang="zh-CN" dirty="0">
                <a:cs typeface="Times New Roman"/>
                <a:sym typeface="Wingdings" panose="05000000000000000000" pitchFamily="2" charset="2"/>
              </a:rPr>
              <a:t>’|……</a:t>
            </a:r>
            <a:r>
              <a:rPr lang="zh-CN" altLang="en-US" dirty="0">
                <a:cs typeface="Times New Roman"/>
                <a:sym typeface="Wingdings" panose="05000000000000000000" pitchFamily="2" charset="2"/>
              </a:rPr>
              <a:t>，</a:t>
            </a:r>
            <a:endParaRPr lang="en-US" altLang="zh-CN" dirty="0">
              <a:cs typeface="Times New Roman"/>
              <a:sym typeface="Wingdings" panose="05000000000000000000" pitchFamily="2" charset="2"/>
            </a:endParaRPr>
          </a:p>
          <a:p>
            <a:pPr eaLnBrk="1" hangingPunct="1">
              <a:defRPr/>
            </a:pPr>
            <a:r>
              <a:rPr lang="zh-CN" altLang="en-US" dirty="0">
                <a:cs typeface="Times New Roman"/>
                <a:sym typeface="Wingdings" panose="05000000000000000000" pitchFamily="2" charset="2"/>
              </a:rPr>
              <a:t>当前的</a:t>
            </a:r>
            <a:r>
              <a:rPr lang="en-US" altLang="zh-CN" dirty="0">
                <a:cs typeface="Times New Roman"/>
                <a:sym typeface="Wingdings" panose="05000000000000000000" pitchFamily="2" charset="2"/>
              </a:rPr>
              <a:t>A</a:t>
            </a:r>
            <a:r>
              <a:rPr lang="en-US" altLang="zh-CN" baseline="-25000" dirty="0">
                <a:cs typeface="Times New Roman"/>
                <a:sym typeface="Wingdings" panose="05000000000000000000" pitchFamily="2" charset="2"/>
              </a:rPr>
              <a:t>2 </a:t>
            </a:r>
            <a:r>
              <a:rPr lang="zh-CN" altLang="en-US" dirty="0"/>
              <a:t>的</a:t>
            </a:r>
            <a:r>
              <a:rPr lang="zh-CN" altLang="en-US" dirty="0">
                <a:solidFill>
                  <a:srgbClr val="FF0000"/>
                </a:solidFill>
              </a:rPr>
              <a:t>右部最左元素是变量</a:t>
            </a:r>
            <a:r>
              <a:rPr lang="zh-CN" altLang="en-US" dirty="0">
                <a:solidFill>
                  <a:srgbClr val="FF0000"/>
                </a:solidFill>
                <a:cs typeface="Times New Roman"/>
                <a:sym typeface="Wingdings" panose="05000000000000000000" pitchFamily="2" charset="2"/>
              </a:rPr>
              <a:t>的产生式</a:t>
            </a:r>
            <a:r>
              <a:rPr lang="zh-CN" altLang="en-US" dirty="0">
                <a:cs typeface="Times New Roman"/>
                <a:sym typeface="Wingdings" panose="05000000000000000000" pitchFamily="2" charset="2"/>
              </a:rPr>
              <a:t>形式是</a:t>
            </a:r>
            <a:r>
              <a:rPr lang="en-US" altLang="zh-CN" dirty="0"/>
              <a:t>A</a:t>
            </a:r>
            <a:r>
              <a:rPr lang="en-US" altLang="zh-CN" baseline="-25000" dirty="0"/>
              <a:t>2</a:t>
            </a:r>
            <a:r>
              <a:rPr lang="en-US" altLang="zh-CN" dirty="0">
                <a:sym typeface="Wingdings" panose="05000000000000000000" pitchFamily="2" charset="2"/>
              </a:rPr>
              <a:t>A</a:t>
            </a:r>
            <a:r>
              <a:rPr lang="en-US" altLang="zh-CN" baseline="-25000" dirty="0">
                <a:sym typeface="Wingdings" panose="05000000000000000000" pitchFamily="2" charset="2"/>
              </a:rPr>
              <a:t>3</a:t>
            </a:r>
            <a:r>
              <a:rPr lang="el-GR" altLang="zh-CN" dirty="0">
                <a:cs typeface="Times New Roman"/>
                <a:sym typeface="Wingdings" panose="05000000000000000000" pitchFamily="2" charset="2"/>
              </a:rPr>
              <a:t>α</a:t>
            </a:r>
            <a:r>
              <a:rPr lang="en-US" altLang="zh-CN" dirty="0">
                <a:cs typeface="Times New Roman"/>
                <a:sym typeface="Wingdings" panose="05000000000000000000" pitchFamily="2" charset="2"/>
              </a:rPr>
              <a:t>’ | A</a:t>
            </a:r>
            <a:r>
              <a:rPr lang="en-US" altLang="zh-CN" baseline="-25000" dirty="0">
                <a:cs typeface="Times New Roman"/>
                <a:sym typeface="Wingdings" panose="05000000000000000000" pitchFamily="2" charset="2"/>
              </a:rPr>
              <a:t>4</a:t>
            </a:r>
            <a:r>
              <a:rPr lang="el-GR" altLang="zh-CN" dirty="0">
                <a:cs typeface="Times New Roman"/>
                <a:sym typeface="Wingdings" panose="05000000000000000000" pitchFamily="2" charset="2"/>
              </a:rPr>
              <a:t>β</a:t>
            </a:r>
            <a:r>
              <a:rPr lang="en-US" altLang="zh-CN" dirty="0">
                <a:cs typeface="Times New Roman"/>
                <a:sym typeface="Wingdings" panose="05000000000000000000" pitchFamily="2" charset="2"/>
              </a:rPr>
              <a:t>’|……</a:t>
            </a:r>
          </a:p>
          <a:p>
            <a:pPr eaLnBrk="1" hangingPunct="1">
              <a:defRPr/>
            </a:pPr>
            <a:r>
              <a:rPr lang="zh-CN" altLang="en-US" dirty="0">
                <a:cs typeface="Times New Roman"/>
                <a:sym typeface="Wingdings" panose="05000000000000000000" pitchFamily="2" charset="2"/>
              </a:rPr>
              <a:t>经过第</a:t>
            </a:r>
            <a:r>
              <a:rPr lang="en-US" altLang="zh-CN" dirty="0">
                <a:cs typeface="Times New Roman"/>
                <a:sym typeface="Wingdings" panose="05000000000000000000" pitchFamily="2" charset="2"/>
              </a:rPr>
              <a:t>4</a:t>
            </a:r>
            <a:r>
              <a:rPr lang="zh-CN" altLang="en-US" dirty="0">
                <a:cs typeface="Times New Roman"/>
                <a:sym typeface="Wingdings" panose="05000000000000000000" pitchFamily="2" charset="2"/>
              </a:rPr>
              <a:t>行的替换操作，</a:t>
            </a:r>
            <a:r>
              <a:rPr lang="en-US" altLang="zh-CN" dirty="0"/>
              <a:t> A</a:t>
            </a:r>
            <a:r>
              <a:rPr lang="en-US" altLang="zh-CN" baseline="-25000" dirty="0"/>
              <a:t>3</a:t>
            </a:r>
            <a:r>
              <a:rPr lang="zh-CN" altLang="en-US" dirty="0"/>
              <a:t>的所有的具有</a:t>
            </a:r>
            <a:r>
              <a:rPr lang="en-US" altLang="zh-CN" dirty="0"/>
              <a:t>A</a:t>
            </a:r>
            <a:r>
              <a:rPr lang="en-US" altLang="zh-CN" baseline="-25000" dirty="0"/>
              <a:t>3</a:t>
            </a:r>
            <a:r>
              <a:rPr lang="en-US" altLang="zh-CN" dirty="0">
                <a:sym typeface="Wingdings" panose="05000000000000000000" pitchFamily="2" charset="2"/>
              </a:rPr>
              <a:t>A</a:t>
            </a:r>
            <a:r>
              <a:rPr lang="en-US" altLang="zh-CN" baseline="-25000" dirty="0">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solidFill>
                  <a:srgbClr val="FF0000"/>
                </a:solidFill>
                <a:latin typeface="Times New Roman"/>
                <a:cs typeface="Times New Roman"/>
                <a:sym typeface="Wingdings" panose="05000000000000000000" pitchFamily="2" charset="2"/>
              </a:rPr>
              <a:t>b&gt;=3</a:t>
            </a:r>
            <a:endParaRPr lang="en-US" altLang="zh-CN" dirty="0">
              <a:solidFill>
                <a:srgbClr val="FF0000"/>
              </a:solidFill>
              <a:cs typeface="Times New Roman"/>
              <a:sym typeface="Wingdings" panose="05000000000000000000" pitchFamily="2" charset="2"/>
            </a:endParaRPr>
          </a:p>
          <a:p>
            <a:pPr eaLnBrk="1" hangingPunct="1">
              <a:defRPr/>
            </a:pPr>
            <a:r>
              <a:rPr lang="zh-CN" altLang="en-US" dirty="0">
                <a:latin typeface="+mn-lt"/>
              </a:rPr>
              <a:t>执行第</a:t>
            </a:r>
            <a:r>
              <a:rPr lang="en-US" altLang="zh-CN" dirty="0">
                <a:latin typeface="+mn-lt"/>
              </a:rPr>
              <a:t>6</a:t>
            </a:r>
            <a:r>
              <a:rPr lang="zh-CN" altLang="en-US" dirty="0">
                <a:latin typeface="+mn-lt"/>
              </a:rPr>
              <a:t>行的消除直接左递归后</a:t>
            </a:r>
            <a:r>
              <a:rPr lang="zh-CN" altLang="en-US" dirty="0"/>
              <a:t>，</a:t>
            </a:r>
            <a:r>
              <a:rPr lang="en-US" altLang="zh-CN" dirty="0"/>
              <a:t>A</a:t>
            </a:r>
            <a:r>
              <a:rPr lang="en-US" altLang="zh-CN" baseline="-25000" dirty="0"/>
              <a:t>3</a:t>
            </a:r>
            <a:r>
              <a:rPr lang="zh-CN" altLang="en-US" dirty="0"/>
              <a:t>的所有具有</a:t>
            </a:r>
            <a:r>
              <a:rPr lang="en-US" altLang="zh-CN" dirty="0"/>
              <a:t>A</a:t>
            </a:r>
            <a:r>
              <a:rPr lang="en-US" altLang="zh-CN" baseline="-25000" dirty="0"/>
              <a:t>3</a:t>
            </a:r>
            <a:r>
              <a:rPr lang="en-US" altLang="zh-CN" dirty="0">
                <a:sym typeface="Wingdings" panose="05000000000000000000" pitchFamily="2" charset="2"/>
              </a:rPr>
              <a:t>A</a:t>
            </a:r>
            <a:r>
              <a:rPr lang="en-US" altLang="zh-CN" baseline="-25000" dirty="0">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solidFill>
                  <a:srgbClr val="FF0000"/>
                </a:solidFill>
                <a:latin typeface="Times New Roman"/>
                <a:cs typeface="Times New Roman"/>
                <a:sym typeface="Wingdings" panose="05000000000000000000" pitchFamily="2" charset="2"/>
              </a:rPr>
              <a:t>b&gt;3</a:t>
            </a:r>
            <a:endParaRPr lang="zh-CN" altLang="en-US" dirty="0">
              <a:solidFill>
                <a:srgbClr val="FF0000"/>
              </a:solidFill>
            </a:endParaRPr>
          </a:p>
          <a:p>
            <a:pPr eaLnBrk="1" hangingPunct="1">
              <a:defRPr/>
            </a:pP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arn(inVertical)">
                                      <p:cBhvr>
                                        <p:cTn id="10" dur="500"/>
                                        <p:tgtEl>
                                          <p:spTgt spid="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barn(inVertical)">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0171FC-029D-43B1-8BA8-18FE46F3B4DA}"/>
              </a:ext>
            </a:extLst>
          </p:cNvPr>
          <p:cNvSpPr>
            <a:spLocks noGrp="1"/>
          </p:cNvSpPr>
          <p:nvPr>
            <p:ph type="dt" sz="quarter" idx="10"/>
          </p:nvPr>
        </p:nvSpPr>
        <p:spPr>
          <a:xfrm>
            <a:off x="1908175" y="6245225"/>
            <a:ext cx="2133600" cy="476250"/>
          </a:xfrm>
          <a:ln>
            <a:miter lim="800000"/>
            <a:headEnd/>
            <a:tailEnd/>
          </a:ln>
        </p:spPr>
        <p:txBody>
          <a:bodyPr anchor="t"/>
          <a:lstStyle/>
          <a:p>
            <a:pPr>
              <a:defRPr/>
            </a:pPr>
            <a:fld id="{533044EA-C7A8-40F4-B925-38F93A036ECB}" type="datetime1">
              <a:rPr lang="zh-CN" altLang="en-US">
                <a:latin typeface="+mn-lt"/>
              </a:rPr>
              <a:pPr>
                <a:defRPr/>
              </a:pPr>
              <a:t>2020/12/14</a:t>
            </a:fld>
            <a:endParaRPr lang="en-US" altLang="zh-CN">
              <a:latin typeface="+mn-lt"/>
            </a:endParaRPr>
          </a:p>
        </p:txBody>
      </p:sp>
      <p:sp>
        <p:nvSpPr>
          <p:cNvPr id="47107" name="灯片编号占位符 5">
            <a:extLst>
              <a:ext uri="{FF2B5EF4-FFF2-40B4-BE49-F238E27FC236}">
                <a16:creationId xmlns:a16="http://schemas.microsoft.com/office/drawing/2014/main" id="{9E00DCC7-7CB8-4631-A898-810AA8D4FD1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6960773-016C-4EFE-98F3-49B432856136}" type="slidenum">
              <a:rPr lang="en-US" altLang="zh-CN" sz="1400" b="0">
                <a:ea typeface="宋体" panose="02010600030101010101" pitchFamily="2" charset="-122"/>
              </a:rPr>
              <a:pPr>
                <a:spcBef>
                  <a:spcPct val="0"/>
                </a:spcBef>
                <a:buClrTx/>
                <a:buSzTx/>
                <a:buFontTx/>
                <a:buNone/>
              </a:pPr>
              <a:t>39</a:t>
            </a:fld>
            <a:endParaRPr lang="en-US" altLang="zh-CN" sz="1400" b="0">
              <a:ea typeface="宋体" panose="02010600030101010101" pitchFamily="2" charset="-122"/>
            </a:endParaRPr>
          </a:p>
        </p:txBody>
      </p:sp>
      <p:sp>
        <p:nvSpPr>
          <p:cNvPr id="47108" name="Rectangle 2">
            <a:extLst>
              <a:ext uri="{FF2B5EF4-FFF2-40B4-BE49-F238E27FC236}">
                <a16:creationId xmlns:a16="http://schemas.microsoft.com/office/drawing/2014/main" id="{063E5908-4770-441E-A2C0-A1B714D5F69E}"/>
              </a:ext>
            </a:extLst>
          </p:cNvPr>
          <p:cNvSpPr>
            <a:spLocks noGrp="1" noChangeArrowheads="1"/>
          </p:cNvSpPr>
          <p:nvPr>
            <p:ph type="title" idx="4294967295"/>
          </p:nvPr>
        </p:nvSpPr>
        <p:spPr>
          <a:xfrm>
            <a:off x="11287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47109" name="Rectangle 3">
            <a:extLst>
              <a:ext uri="{FF2B5EF4-FFF2-40B4-BE49-F238E27FC236}">
                <a16:creationId xmlns:a16="http://schemas.microsoft.com/office/drawing/2014/main" id="{6DADD163-B502-4C15-A326-FBFDA8D9E063}"/>
              </a:ext>
            </a:extLst>
          </p:cNvPr>
          <p:cNvSpPr>
            <a:spLocks noGrp="1" noChangeArrowheads="1"/>
          </p:cNvSpPr>
          <p:nvPr>
            <p:ph type="body" idx="4294967295"/>
          </p:nvPr>
        </p:nvSpPr>
        <p:spPr>
          <a:xfrm>
            <a:off x="71438" y="1355725"/>
            <a:ext cx="8964612" cy="5186363"/>
          </a:xfrm>
          <a:noFill/>
        </p:spPr>
        <p:txBody>
          <a:bodyPr lIns="92075" tIns="46038" rIns="92075" bIns="46038"/>
          <a:lstStyle/>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算法</a:t>
            </a:r>
            <a:r>
              <a:rPr lang="en-US" altLang="zh-CN" sz="2400">
                <a:latin typeface="Times New Roman" panose="02020603050405020304" pitchFamily="18" charset="0"/>
              </a:rPr>
              <a:t>4.1 </a:t>
            </a:r>
            <a:r>
              <a:rPr lang="zh-CN" altLang="en-US" sz="2400">
                <a:latin typeface="Times New Roman" panose="02020603050405020304" pitchFamily="18" charset="0"/>
              </a:rPr>
              <a:t>消除左递归。</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输入：</a:t>
            </a:r>
            <a:r>
              <a:rPr lang="zh-CN" altLang="en-US" sz="2400">
                <a:solidFill>
                  <a:srgbClr val="FF0000"/>
                </a:solidFill>
                <a:latin typeface="Times New Roman" panose="02020603050405020304" pitchFamily="18" charset="0"/>
              </a:rPr>
              <a:t>不含循环推导和</a:t>
            </a:r>
            <a:r>
              <a:rPr lang="en-US" altLang="zh-CN" sz="2400" i="1">
                <a:solidFill>
                  <a:srgbClr val="FF0000"/>
                </a:solidFill>
                <a:latin typeface="Times New Roman" panose="02020603050405020304" pitchFamily="18" charset="0"/>
              </a:rPr>
              <a:t>ε</a:t>
            </a:r>
            <a:r>
              <a:rPr lang="en-US" altLang="zh-CN" sz="2400">
                <a:solidFill>
                  <a:srgbClr val="FF0000"/>
                </a:solidFill>
                <a:latin typeface="Times New Roman" panose="02020603050405020304" pitchFamily="18" charset="0"/>
              </a:rPr>
              <a:t>-</a:t>
            </a:r>
            <a:r>
              <a:rPr lang="zh-CN" altLang="en-US" sz="2400">
                <a:solidFill>
                  <a:srgbClr val="FF0000"/>
                </a:solidFill>
                <a:latin typeface="Times New Roman" panose="02020603050405020304" pitchFamily="18" charset="0"/>
              </a:rPr>
              <a:t>产生式</a:t>
            </a:r>
            <a:r>
              <a:rPr lang="zh-CN" altLang="en-US" sz="2400">
                <a:latin typeface="Times New Roman" panose="02020603050405020304" pitchFamily="18" charset="0"/>
              </a:rPr>
              <a:t>的文法</a:t>
            </a:r>
            <a:r>
              <a:rPr lang="en-US" altLang="zh-CN" sz="2400" i="1">
                <a:latin typeface="Times New Roman" panose="02020603050405020304" pitchFamily="18" charset="0"/>
              </a:rPr>
              <a:t>G</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输出：与</a:t>
            </a:r>
            <a:r>
              <a:rPr lang="en-US" altLang="zh-CN" sz="2400" i="1">
                <a:latin typeface="Times New Roman" panose="02020603050405020304" pitchFamily="18" charset="0"/>
              </a:rPr>
              <a:t>G</a:t>
            </a:r>
            <a:r>
              <a:rPr lang="zh-CN" altLang="en-US" sz="2400">
                <a:latin typeface="Times New Roman" panose="02020603050405020304" pitchFamily="18" charset="0"/>
              </a:rPr>
              <a:t>等价的无左递归文法</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zh-CN" altLang="en-US" sz="2400">
                <a:latin typeface="Times New Roman" panose="02020603050405020304" pitchFamily="18" charset="0"/>
              </a:rPr>
              <a:t>步骤：</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1</a:t>
            </a:r>
            <a:r>
              <a:rPr lang="zh-CN" altLang="en-US" sz="2400">
                <a:latin typeface="Times New Roman" panose="02020603050405020304" pitchFamily="18" charset="0"/>
              </a:rPr>
              <a:t>．将</a:t>
            </a:r>
            <a:r>
              <a:rPr lang="en-US" altLang="zh-CN" sz="2400" i="1">
                <a:latin typeface="Times New Roman" panose="02020603050405020304" pitchFamily="18" charset="0"/>
              </a:rPr>
              <a:t>G</a:t>
            </a:r>
            <a:r>
              <a:rPr lang="zh-CN" altLang="en-US" sz="2400">
                <a:latin typeface="Times New Roman" panose="02020603050405020304" pitchFamily="18" charset="0"/>
              </a:rPr>
              <a:t>的所有语法变量排序</a:t>
            </a:r>
            <a:r>
              <a:rPr lang="en-US" altLang="zh-CN" sz="2400">
                <a:latin typeface="Times New Roman" panose="02020603050405020304" pitchFamily="18" charset="0"/>
              </a:rPr>
              <a:t>(</a:t>
            </a:r>
            <a:r>
              <a:rPr lang="zh-CN" altLang="en-US" sz="2400">
                <a:latin typeface="Times New Roman" panose="02020603050405020304" pitchFamily="18" charset="0"/>
              </a:rPr>
              <a:t>编号</a:t>
            </a:r>
            <a:r>
              <a:rPr lang="en-US" altLang="zh-CN" sz="2400">
                <a:latin typeface="Times New Roman" panose="02020603050405020304" pitchFamily="18" charset="0"/>
              </a:rPr>
              <a:t>)</a:t>
            </a:r>
            <a:r>
              <a:rPr lang="zh-CN" altLang="en-US" sz="2400">
                <a:latin typeface="Times New Roman" panose="02020603050405020304" pitchFamily="18" charset="0"/>
              </a:rPr>
              <a:t>，假设排序后的语法变量记为</a:t>
            </a: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baseline="-250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n</a:t>
            </a:r>
            <a:r>
              <a:rPr lang="zh-CN" altLang="en-US"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2</a:t>
            </a:r>
            <a:r>
              <a:rPr lang="zh-CN" altLang="en-US" sz="2400">
                <a:latin typeface="Times New Roman" panose="02020603050405020304" pitchFamily="18" charset="0"/>
              </a:rPr>
              <a:t>．</a:t>
            </a:r>
            <a:r>
              <a:rPr lang="en-US" altLang="zh-CN" sz="2400">
                <a:latin typeface="Times New Roman" panose="02020603050405020304" pitchFamily="18" charset="0"/>
              </a:rPr>
              <a:t>for </a:t>
            </a:r>
            <a:r>
              <a:rPr lang="en-US" altLang="zh-CN" sz="2400" i="1">
                <a:latin typeface="Times New Roman" panose="02020603050405020304" pitchFamily="18" charset="0"/>
              </a:rPr>
              <a:t>i</a:t>
            </a:r>
            <a:r>
              <a:rPr lang="en-US" altLang="zh-CN" sz="2400">
                <a:latin typeface="Times New Roman" panose="02020603050405020304" pitchFamily="18" charset="0"/>
              </a:rPr>
              <a:t>←1 to </a:t>
            </a:r>
            <a:r>
              <a:rPr lang="en-US" altLang="zh-CN" sz="2400" i="1">
                <a:latin typeface="Times New Roman" panose="02020603050405020304" pitchFamily="18" charset="0"/>
              </a:rPr>
              <a:t>n</a:t>
            </a:r>
            <a:r>
              <a:rPr lang="en-US" altLang="zh-CN" sz="2400">
                <a:latin typeface="Times New Roman" panose="02020603050405020304" pitchFamily="18" charset="0"/>
              </a:rPr>
              <a:t>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3</a:t>
            </a:r>
            <a:r>
              <a:rPr lang="zh-CN" altLang="en-US" sz="2400">
                <a:latin typeface="Times New Roman" panose="02020603050405020304" pitchFamily="18" charset="0"/>
              </a:rPr>
              <a:t>．	</a:t>
            </a:r>
            <a:r>
              <a:rPr lang="en-US" altLang="zh-CN" sz="2400">
                <a:latin typeface="Times New Roman" panose="02020603050405020304" pitchFamily="18" charset="0"/>
              </a:rPr>
              <a:t>for </a:t>
            </a:r>
            <a:r>
              <a:rPr lang="en-US" altLang="zh-CN" sz="2400" i="1">
                <a:latin typeface="Times New Roman" panose="02020603050405020304" pitchFamily="18" charset="0"/>
              </a:rPr>
              <a:t>j</a:t>
            </a:r>
            <a:r>
              <a:rPr lang="en-US" altLang="zh-CN" sz="2400">
                <a:latin typeface="Times New Roman" panose="02020603050405020304" pitchFamily="18" charset="0"/>
              </a:rPr>
              <a:t>←1 to </a:t>
            </a:r>
            <a:r>
              <a:rPr lang="en-US" altLang="zh-CN" sz="2400" i="1">
                <a:latin typeface="Times New Roman" panose="02020603050405020304" pitchFamily="18" charset="0"/>
              </a:rPr>
              <a:t>i</a:t>
            </a:r>
            <a:r>
              <a:rPr lang="en-US" altLang="zh-CN" sz="2400">
                <a:latin typeface="Times New Roman" panose="02020603050405020304" pitchFamily="18" charset="0"/>
              </a:rPr>
              <a:t>-1 {</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4</a:t>
            </a:r>
            <a:r>
              <a:rPr lang="zh-CN" altLang="en-US" sz="2400">
                <a:latin typeface="Times New Roman" panose="02020603050405020304" pitchFamily="18" charset="0"/>
              </a:rPr>
              <a:t>．        对每个形如</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i="1">
                <a:latin typeface="Times New Roman" panose="02020603050405020304" pitchFamily="18" charset="0"/>
              </a:rPr>
              <a:t>β</a:t>
            </a:r>
            <a:r>
              <a:rPr lang="zh-CN" altLang="en-US" sz="2400">
                <a:latin typeface="Times New Roman" panose="02020603050405020304" pitchFamily="18" charset="0"/>
              </a:rPr>
              <a:t>的产生式，其中，</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zh-CN" altLang="en-US" sz="2400">
                <a:latin typeface="Times New Roman" panose="02020603050405020304" pitchFamily="18" charset="0"/>
              </a:rPr>
              <a:t>是所有当前</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产生式，用产生式</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1</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baseline="-25000">
                <a:latin typeface="Times New Roman" panose="02020603050405020304" pitchFamily="18" charset="0"/>
              </a:rPr>
              <a:t>2</a:t>
            </a:r>
            <a:r>
              <a:rPr lang="en-US" altLang="zh-CN" sz="2400" i="1">
                <a:latin typeface="Times New Roman" panose="02020603050405020304" pitchFamily="18" charset="0"/>
              </a:rPr>
              <a:t>β</a:t>
            </a:r>
            <a:r>
              <a:rPr lang="en-US" altLang="zh-CN" sz="2400">
                <a:latin typeface="Times New Roman" panose="02020603050405020304" pitchFamily="18" charset="0"/>
              </a:rPr>
              <a:t>|…|</a:t>
            </a:r>
            <a:r>
              <a:rPr lang="en-US" altLang="zh-CN" sz="2400" i="1">
                <a:latin typeface="Times New Roman" panose="02020603050405020304" pitchFamily="18" charset="0"/>
              </a:rPr>
              <a:t>α</a:t>
            </a:r>
            <a:r>
              <a:rPr lang="en-US" altLang="zh-CN" sz="2400" i="1" baseline="-25000">
                <a:latin typeface="Times New Roman" panose="02020603050405020304" pitchFamily="18" charset="0"/>
              </a:rPr>
              <a:t>k</a:t>
            </a:r>
            <a:r>
              <a:rPr lang="en-US" altLang="zh-CN" sz="2400" i="1">
                <a:latin typeface="Times New Roman" panose="02020603050405020304" pitchFamily="18" charset="0"/>
              </a:rPr>
              <a:t>β</a:t>
            </a:r>
            <a:r>
              <a:rPr lang="zh-CN" altLang="en-US" sz="2400">
                <a:latin typeface="Times New Roman" panose="02020603050405020304" pitchFamily="18" charset="0"/>
              </a:rPr>
              <a:t>替换</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5</a:t>
            </a:r>
            <a:r>
              <a:rPr lang="zh-CN" altLang="en-US" sz="2400">
                <a:latin typeface="Times New Roman" panose="02020603050405020304" pitchFamily="18" charset="0"/>
              </a:rPr>
              <a:t>．     </a:t>
            </a:r>
            <a:r>
              <a:rPr lang="en-US" altLang="zh-CN" sz="2400">
                <a:latin typeface="Times New Roman" panose="02020603050405020304" pitchFamily="18" charset="0"/>
              </a:rPr>
              <a:t>}</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6</a:t>
            </a:r>
            <a:r>
              <a:rPr lang="zh-CN" altLang="en-US" sz="2400">
                <a:latin typeface="Times New Roman" panose="02020603050405020304" pitchFamily="18" charset="0"/>
              </a:rPr>
              <a:t>．     消除</a:t>
            </a:r>
            <a:r>
              <a:rPr lang="en-US" altLang="zh-CN"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产生式中的所有直接左递归</a:t>
            </a:r>
          </a:p>
          <a:p>
            <a:pPr marL="812800" indent="-812800" eaLnBrk="1" hangingPunct="1">
              <a:lnSpc>
                <a:spcPct val="95000"/>
              </a:lnSpc>
              <a:buFont typeface="Wingdings" panose="05000000000000000000" pitchFamily="2" charset="2"/>
              <a:buNone/>
            </a:pPr>
            <a:r>
              <a:rPr lang="en-US" altLang="zh-CN" sz="2400">
                <a:latin typeface="Times New Roman" panose="02020603050405020304" pitchFamily="18" charset="0"/>
              </a:rPr>
              <a:t>7</a:t>
            </a:r>
            <a:r>
              <a:rPr lang="zh-CN" altLang="en-US" sz="2400">
                <a:latin typeface="Times New Roman" panose="02020603050405020304" pitchFamily="18" charset="0"/>
              </a:rPr>
              <a:t>．	</a:t>
            </a:r>
            <a:r>
              <a:rPr lang="en-US" altLang="zh-CN" sz="2400">
                <a:latin typeface="Times New Roman" panose="02020603050405020304" pitchFamily="18" charset="0"/>
              </a:rPr>
              <a:t>} </a:t>
            </a:r>
          </a:p>
        </p:txBody>
      </p:sp>
      <p:sp>
        <p:nvSpPr>
          <p:cNvPr id="7" name="圆角矩形标注 6">
            <a:extLst>
              <a:ext uri="{FF2B5EF4-FFF2-40B4-BE49-F238E27FC236}">
                <a16:creationId xmlns:a16="http://schemas.microsoft.com/office/drawing/2014/main" id="{EE461536-9DA9-4D57-812A-DC044DCAB8FA}"/>
              </a:ext>
            </a:extLst>
          </p:cNvPr>
          <p:cNvSpPr/>
          <p:nvPr/>
        </p:nvSpPr>
        <p:spPr bwMode="auto">
          <a:xfrm>
            <a:off x="2484438" y="2420938"/>
            <a:ext cx="6480175" cy="2808287"/>
          </a:xfrm>
          <a:prstGeom prst="wedgeRoundRectCallout">
            <a:avLst>
              <a:gd name="adj1" fmla="val -53075"/>
              <a:gd name="adj2" fmla="val 14192"/>
              <a:gd name="adj3" fmla="val 16667"/>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p:spPr>
        <p:txBody>
          <a:bodyPr/>
          <a:lstStyle/>
          <a:p>
            <a:pPr eaLnBrk="1" hangingPunct="1">
              <a:defRPr/>
            </a:pPr>
            <a:r>
              <a:rPr lang="zh-CN" altLang="en-US" dirty="0"/>
              <a:t>以此类推，</a:t>
            </a:r>
            <a:r>
              <a:rPr lang="en-US" altLang="zh-CN" dirty="0"/>
              <a:t>i=n</a:t>
            </a:r>
            <a:r>
              <a:rPr lang="zh-CN" altLang="en-US" dirty="0"/>
              <a:t>，</a:t>
            </a:r>
            <a:r>
              <a:rPr lang="zh-CN" altLang="en-US" dirty="0">
                <a:cs typeface="Times New Roman"/>
                <a:sym typeface="Wingdings" panose="05000000000000000000" pitchFamily="2" charset="2"/>
              </a:rPr>
              <a:t>经过第</a:t>
            </a:r>
            <a:r>
              <a:rPr lang="en-US" altLang="zh-CN" dirty="0">
                <a:cs typeface="Times New Roman"/>
                <a:sym typeface="Wingdings" panose="05000000000000000000" pitchFamily="2" charset="2"/>
              </a:rPr>
              <a:t>4</a:t>
            </a:r>
            <a:r>
              <a:rPr lang="zh-CN" altLang="en-US" dirty="0">
                <a:cs typeface="Times New Roman"/>
                <a:sym typeface="Wingdings" panose="05000000000000000000" pitchFamily="2" charset="2"/>
              </a:rPr>
              <a:t>行的替换操作，</a:t>
            </a:r>
            <a:r>
              <a:rPr lang="en-US" altLang="zh-CN" dirty="0"/>
              <a:t> A</a:t>
            </a:r>
            <a:r>
              <a:rPr lang="en-US" altLang="zh-CN" baseline="-25000" dirty="0"/>
              <a:t>n</a:t>
            </a:r>
            <a:r>
              <a:rPr lang="zh-CN" altLang="en-US" dirty="0"/>
              <a:t>的所有的具有</a:t>
            </a:r>
            <a:r>
              <a:rPr lang="en-US" altLang="zh-CN" dirty="0" err="1"/>
              <a:t>A</a:t>
            </a:r>
            <a:r>
              <a:rPr lang="en-US" altLang="zh-CN" baseline="-25000" dirty="0" err="1"/>
              <a:t>n</a:t>
            </a:r>
            <a:r>
              <a:rPr lang="en-US" altLang="zh-CN" dirty="0" err="1">
                <a:sym typeface="Wingdings" panose="05000000000000000000" pitchFamily="2" charset="2"/>
              </a:rPr>
              <a:t>A</a:t>
            </a:r>
            <a:r>
              <a:rPr lang="en-US" altLang="zh-CN" baseline="-25000" dirty="0" err="1">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latin typeface="Times New Roman"/>
                <a:cs typeface="Times New Roman"/>
                <a:sym typeface="Wingdings" panose="05000000000000000000" pitchFamily="2" charset="2"/>
              </a:rPr>
              <a:t>b&gt;=n</a:t>
            </a:r>
            <a:endParaRPr lang="en-US" altLang="zh-CN" dirty="0">
              <a:cs typeface="Times New Roman"/>
              <a:sym typeface="Wingdings" panose="05000000000000000000" pitchFamily="2" charset="2"/>
            </a:endParaRPr>
          </a:p>
          <a:p>
            <a:pPr eaLnBrk="1" hangingPunct="1">
              <a:defRPr/>
            </a:pPr>
            <a:r>
              <a:rPr lang="zh-CN" altLang="en-US" dirty="0">
                <a:latin typeface="+mn-lt"/>
              </a:rPr>
              <a:t>执行第</a:t>
            </a:r>
            <a:r>
              <a:rPr lang="en-US" altLang="zh-CN" dirty="0">
                <a:latin typeface="+mn-lt"/>
              </a:rPr>
              <a:t>6</a:t>
            </a:r>
            <a:r>
              <a:rPr lang="zh-CN" altLang="en-US" dirty="0">
                <a:latin typeface="+mn-lt"/>
              </a:rPr>
              <a:t>行的消除直接左递归后</a:t>
            </a:r>
            <a:r>
              <a:rPr lang="zh-CN" altLang="en-US" dirty="0"/>
              <a:t>，</a:t>
            </a:r>
            <a:r>
              <a:rPr lang="en-US" altLang="zh-CN" dirty="0"/>
              <a:t>A</a:t>
            </a:r>
            <a:r>
              <a:rPr lang="en-US" altLang="zh-CN" baseline="-25000" dirty="0"/>
              <a:t>n</a:t>
            </a:r>
            <a:r>
              <a:rPr lang="zh-CN" altLang="en-US" dirty="0"/>
              <a:t>的所有具有</a:t>
            </a:r>
            <a:r>
              <a:rPr lang="en-US" altLang="zh-CN" dirty="0" err="1"/>
              <a:t>A</a:t>
            </a:r>
            <a:r>
              <a:rPr lang="en-US" altLang="zh-CN" baseline="-25000" dirty="0" err="1"/>
              <a:t>n</a:t>
            </a:r>
            <a:r>
              <a:rPr lang="en-US" altLang="zh-CN" dirty="0" err="1">
                <a:sym typeface="Wingdings" panose="05000000000000000000" pitchFamily="2" charset="2"/>
              </a:rPr>
              <a:t>A</a:t>
            </a:r>
            <a:r>
              <a:rPr lang="en-US" altLang="zh-CN" baseline="-25000" dirty="0" err="1">
                <a:sym typeface="Wingdings" panose="05000000000000000000" pitchFamily="2" charset="2"/>
              </a:rPr>
              <a:t>b</a:t>
            </a:r>
            <a:r>
              <a:rPr lang="el-GR" altLang="zh-CN" dirty="0">
                <a:latin typeface="Times New Roman"/>
                <a:cs typeface="Times New Roman"/>
                <a:sym typeface="Wingdings" panose="05000000000000000000" pitchFamily="2" charset="2"/>
              </a:rPr>
              <a:t>α</a:t>
            </a:r>
            <a:r>
              <a:rPr lang="zh-CN" altLang="en-US" dirty="0">
                <a:latin typeface="Times New Roman"/>
                <a:cs typeface="Times New Roman"/>
                <a:sym typeface="Wingdings" panose="05000000000000000000" pitchFamily="2" charset="2"/>
              </a:rPr>
              <a:t>形式的产生式，必有</a:t>
            </a:r>
            <a:r>
              <a:rPr lang="en-US" altLang="zh-CN" dirty="0">
                <a:latin typeface="Times New Roman"/>
                <a:cs typeface="Times New Roman"/>
                <a:sym typeface="Wingdings" panose="05000000000000000000" pitchFamily="2" charset="2"/>
              </a:rPr>
              <a:t>b&gt;n</a:t>
            </a:r>
          </a:p>
          <a:p>
            <a:pPr eaLnBrk="1" hangingPunct="1">
              <a:defRPr/>
            </a:pPr>
            <a:r>
              <a:rPr lang="zh-CN" altLang="en-US" dirty="0">
                <a:latin typeface="Times New Roman"/>
                <a:cs typeface="Times New Roman"/>
                <a:sym typeface="Wingdings" panose="05000000000000000000" pitchFamily="2" charset="2"/>
              </a:rPr>
              <a:t>换句话说，已经消除了左递归</a:t>
            </a:r>
            <a:endParaRPr lang="zh-CN" altLang="en-US" dirty="0"/>
          </a:p>
          <a:p>
            <a:pPr eaLnBrk="1" hangingPunct="1">
              <a:defRPr/>
            </a:pP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arn(inVertical)">
                                      <p:cBhvr>
                                        <p:cTn id="10" dur="500"/>
                                        <p:tgtEl>
                                          <p:spTgt spid="7">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62E83C75-984C-4DFF-B842-BA724B23A858}"/>
              </a:ext>
            </a:extLst>
          </p:cNvPr>
          <p:cNvSpPr>
            <a:spLocks noGrp="1"/>
          </p:cNvSpPr>
          <p:nvPr>
            <p:ph type="dt" sz="quarter" idx="10"/>
          </p:nvPr>
        </p:nvSpPr>
        <p:spPr>
          <a:xfrm>
            <a:off x="457200" y="6245225"/>
            <a:ext cx="2133600" cy="476250"/>
          </a:xfrm>
          <a:ln>
            <a:miter lim="800000"/>
            <a:headEnd/>
            <a:tailEnd/>
          </a:ln>
        </p:spPr>
        <p:txBody>
          <a:bodyPr anchor="t"/>
          <a:lstStyle/>
          <a:p>
            <a:pPr>
              <a:defRPr/>
            </a:pPr>
            <a:fld id="{70BB4D48-2CB9-4AD1-8771-D797B715B97F}" type="datetime1">
              <a:rPr lang="zh-CN" altLang="en-US">
                <a:latin typeface="+mn-lt"/>
              </a:rPr>
              <a:pPr>
                <a:defRPr/>
              </a:pPr>
              <a:t>2020/12/14</a:t>
            </a:fld>
            <a:endParaRPr lang="en-US" altLang="zh-CN">
              <a:latin typeface="+mn-lt"/>
            </a:endParaRPr>
          </a:p>
        </p:txBody>
      </p:sp>
      <p:sp>
        <p:nvSpPr>
          <p:cNvPr id="8195" name="灯片编号占位符 5">
            <a:extLst>
              <a:ext uri="{FF2B5EF4-FFF2-40B4-BE49-F238E27FC236}">
                <a16:creationId xmlns:a16="http://schemas.microsoft.com/office/drawing/2014/main" id="{2D98404A-54CB-45B6-92FE-F92312B1A5E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6730FDF-C9C7-4EA4-AFA0-FB80A44DFC32}"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8196" name="Rectangle 2">
            <a:extLst>
              <a:ext uri="{FF2B5EF4-FFF2-40B4-BE49-F238E27FC236}">
                <a16:creationId xmlns:a16="http://schemas.microsoft.com/office/drawing/2014/main" id="{55829B12-9BF4-4970-B794-9DC7ACFEC3C0}"/>
              </a:ext>
            </a:extLst>
          </p:cNvPr>
          <p:cNvSpPr>
            <a:spLocks noGrp="1" noChangeArrowheads="1"/>
          </p:cNvSpPr>
          <p:nvPr>
            <p:ph type="title" idx="4294967295"/>
          </p:nvPr>
        </p:nvSpPr>
        <p:spPr>
          <a:xfrm>
            <a:off x="1331913" y="449263"/>
            <a:ext cx="6751637" cy="531812"/>
          </a:xfrm>
          <a:noFill/>
        </p:spPr>
        <p:txBody>
          <a:bodyPr lIns="92075" tIns="46038" rIns="92075" bIns="46038" anchor="ctr"/>
          <a:lstStyle/>
          <a:p>
            <a:pPr eaLnBrk="1" hangingPunct="1"/>
            <a:r>
              <a:rPr lang="zh-CN" altLang="en-US">
                <a:latin typeface="Times New Roman" panose="02020603050405020304" pitchFamily="18" charset="0"/>
                <a:cs typeface="Times New Roman" panose="02020603050405020304" pitchFamily="18" charset="0"/>
              </a:rPr>
              <a:t>语</a:t>
            </a:r>
            <a:r>
              <a:rPr lang="zh-CN" altLang="en-US">
                <a:latin typeface="Times New Roman" panose="02020603050405020304" pitchFamily="18" charset="0"/>
              </a:rPr>
              <a:t>法分析的功能和位置</a:t>
            </a:r>
          </a:p>
        </p:txBody>
      </p:sp>
      <p:sp>
        <p:nvSpPr>
          <p:cNvPr id="1107971" name="Rectangle 3">
            <a:extLst>
              <a:ext uri="{FF2B5EF4-FFF2-40B4-BE49-F238E27FC236}">
                <a16:creationId xmlns:a16="http://schemas.microsoft.com/office/drawing/2014/main" id="{609FDEAE-5B28-47E6-8AB4-A7C8006B4A09}"/>
              </a:ext>
            </a:extLst>
          </p:cNvPr>
          <p:cNvSpPr>
            <a:spLocks noGrp="1" noChangeArrowheads="1"/>
          </p:cNvSpPr>
          <p:nvPr>
            <p:ph type="body" idx="4294967295"/>
          </p:nvPr>
        </p:nvSpPr>
        <p:spPr>
          <a:xfrm>
            <a:off x="395288" y="1773238"/>
            <a:ext cx="8424862" cy="4271962"/>
          </a:xfrm>
          <a:noFill/>
        </p:spPr>
        <p:txBody>
          <a:bodyPr lIns="92075" tIns="46038" rIns="92075" bIns="46038"/>
          <a:lstStyle/>
          <a:p>
            <a:pPr marL="0" indent="0" algn="just" eaLnBrk="1" hangingPunct="1">
              <a:spcBef>
                <a:spcPts val="1800"/>
              </a:spcBef>
            </a:pPr>
            <a:r>
              <a:rPr lang="zh-CN" altLang="en-US">
                <a:latin typeface="楷体_GB2312" pitchFamily="49" charset="-122"/>
              </a:rPr>
              <a:t> 语言是满足一定</a:t>
            </a:r>
            <a:r>
              <a:rPr lang="zh-CN" altLang="en-US">
                <a:solidFill>
                  <a:srgbClr val="FF0000"/>
                </a:solidFill>
                <a:latin typeface="楷体_GB2312" pitchFamily="49" charset="-122"/>
              </a:rPr>
              <a:t>组成规则</a:t>
            </a:r>
            <a:r>
              <a:rPr lang="zh-CN" altLang="en-US">
                <a:latin typeface="楷体_GB2312" pitchFamily="49" charset="-122"/>
              </a:rPr>
              <a:t>的句子集合，句子是满足一定</a:t>
            </a:r>
            <a:r>
              <a:rPr lang="zh-CN" altLang="en-US">
                <a:solidFill>
                  <a:srgbClr val="FF0000"/>
                </a:solidFill>
                <a:latin typeface="楷体_GB2312" pitchFamily="49" charset="-122"/>
              </a:rPr>
              <a:t>组成规则</a:t>
            </a:r>
            <a:r>
              <a:rPr lang="zh-CN" altLang="en-US">
                <a:latin typeface="楷体_GB2312" pitchFamily="49" charset="-122"/>
              </a:rPr>
              <a:t>的单词序列，单词则是满足一定</a:t>
            </a:r>
            <a:r>
              <a:rPr lang="zh-CN" altLang="en-US">
                <a:solidFill>
                  <a:srgbClr val="FF0000"/>
                </a:solidFill>
                <a:latin typeface="楷体_GB2312" pitchFamily="49" charset="-122"/>
              </a:rPr>
              <a:t>组成规则</a:t>
            </a:r>
            <a:r>
              <a:rPr lang="zh-CN" altLang="en-US">
                <a:latin typeface="楷体_GB2312" pitchFamily="49" charset="-122"/>
              </a:rPr>
              <a:t>的字符串</a:t>
            </a:r>
            <a:endParaRPr lang="en-US" altLang="zh-CN">
              <a:latin typeface="楷体_GB2312" pitchFamily="49" charset="-122"/>
            </a:endParaRPr>
          </a:p>
          <a:p>
            <a:pPr marL="0" indent="0" algn="just" eaLnBrk="1" hangingPunct="1">
              <a:spcBef>
                <a:spcPts val="1800"/>
              </a:spcBef>
            </a:pPr>
            <a:r>
              <a:rPr lang="en-US" altLang="zh-CN">
                <a:latin typeface="楷体_GB2312" pitchFamily="49" charset="-122"/>
              </a:rPr>
              <a:t> </a:t>
            </a:r>
            <a:r>
              <a:rPr lang="zh-CN" altLang="en-US">
                <a:latin typeface="楷体_GB2312" pitchFamily="49" charset="-122"/>
              </a:rPr>
              <a:t>这些组成规则就是文法中的产生式</a:t>
            </a:r>
          </a:p>
          <a:p>
            <a:pPr marL="0" indent="0" algn="just" eaLnBrk="1" hangingPunct="1">
              <a:spcBef>
                <a:spcPts val="1800"/>
              </a:spcBef>
            </a:pPr>
            <a:r>
              <a:rPr lang="zh-CN" altLang="en-US">
                <a:latin typeface="楷体_GB2312" pitchFamily="49" charset="-122"/>
              </a:rPr>
              <a:t> 语法分析的主要工作是根据源语言的文法，判别</a:t>
            </a:r>
            <a:r>
              <a:rPr lang="zh-CN" altLang="en-US">
                <a:solidFill>
                  <a:srgbClr val="FF0000"/>
                </a:solidFill>
                <a:latin typeface="楷体_GB2312" pitchFamily="49" charset="-122"/>
              </a:rPr>
              <a:t>某个单词序列</a:t>
            </a:r>
            <a:r>
              <a:rPr lang="zh-CN" altLang="en-US">
                <a:latin typeface="楷体_GB2312" pitchFamily="49" charset="-122"/>
              </a:rPr>
              <a:t>是否是源语言的一个句子 </a:t>
            </a:r>
          </a:p>
        </p:txBody>
      </p:sp>
      <p:sp>
        <p:nvSpPr>
          <p:cNvPr id="8198" name="Rectangle 6">
            <a:extLst>
              <a:ext uri="{FF2B5EF4-FFF2-40B4-BE49-F238E27FC236}">
                <a16:creationId xmlns:a16="http://schemas.microsoft.com/office/drawing/2014/main" id="{57CACE75-731B-48E2-8EC2-BA36F18B5078}"/>
              </a:ext>
            </a:extLst>
          </p:cNvPr>
          <p:cNvSpPr>
            <a:spLocks noChangeArrowheads="1"/>
          </p:cNvSpPr>
          <p:nvPr/>
        </p:nvSpPr>
        <p:spPr bwMode="auto">
          <a:xfrm>
            <a:off x="0" y="2867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8199" name="Rectangle 9">
            <a:extLst>
              <a:ext uri="{FF2B5EF4-FFF2-40B4-BE49-F238E27FC236}">
                <a16:creationId xmlns:a16="http://schemas.microsoft.com/office/drawing/2014/main" id="{B5DA6E61-DD61-4E7E-84E9-8AC40134C171}"/>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971">
                                            <p:txEl>
                                              <p:pRg st="0" end="0"/>
                                            </p:txEl>
                                          </p:spTgt>
                                        </p:tgtEl>
                                        <p:attrNameLst>
                                          <p:attrName>style.visibility</p:attrName>
                                        </p:attrNameLst>
                                      </p:cBhvr>
                                      <p:to>
                                        <p:strVal val="visible"/>
                                      </p:to>
                                    </p:set>
                                    <p:animEffect transition="in" filter="wipe(left)">
                                      <p:cBhvr>
                                        <p:cTn id="7" dur="500"/>
                                        <p:tgtEl>
                                          <p:spTgt spid="1107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7971">
                                            <p:txEl>
                                              <p:pRg st="1" end="1"/>
                                            </p:txEl>
                                          </p:spTgt>
                                        </p:tgtEl>
                                        <p:attrNameLst>
                                          <p:attrName>style.visibility</p:attrName>
                                        </p:attrNameLst>
                                      </p:cBhvr>
                                      <p:to>
                                        <p:strVal val="visible"/>
                                      </p:to>
                                    </p:set>
                                    <p:animEffect transition="in" filter="wipe(left)">
                                      <p:cBhvr>
                                        <p:cTn id="12" dur="500"/>
                                        <p:tgtEl>
                                          <p:spTgt spid="1107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7971">
                                            <p:txEl>
                                              <p:pRg st="2" end="2"/>
                                            </p:txEl>
                                          </p:spTgt>
                                        </p:tgtEl>
                                        <p:attrNameLst>
                                          <p:attrName>style.visibility</p:attrName>
                                        </p:attrNameLst>
                                      </p:cBhvr>
                                      <p:to>
                                        <p:strVal val="visible"/>
                                      </p:to>
                                    </p:set>
                                    <p:animEffect transition="in" filter="wipe(left)">
                                      <p:cBhvr>
                                        <p:cTn id="17" dur="500"/>
                                        <p:tgtEl>
                                          <p:spTgt spid="1107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508AF12-3245-4030-9D0B-7F1C399F5CE1}"/>
              </a:ext>
            </a:extLst>
          </p:cNvPr>
          <p:cNvSpPr>
            <a:spLocks noGrp="1"/>
          </p:cNvSpPr>
          <p:nvPr>
            <p:ph type="dt" sz="quarter" idx="10"/>
          </p:nvPr>
        </p:nvSpPr>
        <p:spPr>
          <a:xfrm>
            <a:off x="457200" y="6245225"/>
            <a:ext cx="2133600" cy="476250"/>
          </a:xfrm>
          <a:ln>
            <a:miter lim="800000"/>
            <a:headEnd/>
            <a:tailEnd/>
          </a:ln>
        </p:spPr>
        <p:txBody>
          <a:bodyPr anchor="t"/>
          <a:lstStyle/>
          <a:p>
            <a:pPr>
              <a:defRPr/>
            </a:pPr>
            <a:fld id="{879C8A83-40B5-4D7D-BA4F-2F17D05AA33F}" type="datetime1">
              <a:rPr lang="zh-CN" altLang="en-US">
                <a:latin typeface="+mn-lt"/>
              </a:rPr>
              <a:pPr>
                <a:defRPr/>
              </a:pPr>
              <a:t>2020/12/14</a:t>
            </a:fld>
            <a:endParaRPr lang="en-US" altLang="zh-CN">
              <a:latin typeface="+mn-lt"/>
            </a:endParaRPr>
          </a:p>
        </p:txBody>
      </p:sp>
      <p:sp>
        <p:nvSpPr>
          <p:cNvPr id="48131" name="灯片编号占位符 5">
            <a:extLst>
              <a:ext uri="{FF2B5EF4-FFF2-40B4-BE49-F238E27FC236}">
                <a16:creationId xmlns:a16="http://schemas.microsoft.com/office/drawing/2014/main" id="{FDFDE39F-7ECF-4B02-97BE-3E1005B47F9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C8A77B4-1106-45CC-89C7-539BAA5182DB}" type="slidenum">
              <a:rPr lang="en-US" altLang="zh-CN" sz="1400" b="0">
                <a:ea typeface="宋体" panose="02010600030101010101" pitchFamily="2" charset="-122"/>
              </a:rPr>
              <a:pPr>
                <a:spcBef>
                  <a:spcPct val="0"/>
                </a:spcBef>
                <a:buClrTx/>
                <a:buSzTx/>
                <a:buFontTx/>
                <a:buNone/>
              </a:pPr>
              <a:t>40</a:t>
            </a:fld>
            <a:endParaRPr lang="en-US" altLang="zh-CN" sz="1400" b="0">
              <a:ea typeface="宋体" panose="02010600030101010101" pitchFamily="2" charset="-122"/>
            </a:endParaRPr>
          </a:p>
        </p:txBody>
      </p:sp>
      <p:sp>
        <p:nvSpPr>
          <p:cNvPr id="48132" name="Rectangle 2">
            <a:extLst>
              <a:ext uri="{FF2B5EF4-FFF2-40B4-BE49-F238E27FC236}">
                <a16:creationId xmlns:a16="http://schemas.microsoft.com/office/drawing/2014/main" id="{A314D715-1AAA-4741-9CFA-673ADDEA94D1}"/>
              </a:ext>
            </a:extLst>
          </p:cNvPr>
          <p:cNvSpPr>
            <a:spLocks noGrp="1" noChangeArrowheads="1"/>
          </p:cNvSpPr>
          <p:nvPr>
            <p:ph type="title" idx="4294967295"/>
          </p:nvPr>
        </p:nvSpPr>
        <p:spPr>
          <a:xfrm>
            <a:off x="1116013" y="333375"/>
            <a:ext cx="7475537" cy="792163"/>
          </a:xfrm>
          <a:noFill/>
        </p:spPr>
        <p:txBody>
          <a:bodyPr lIns="92075" tIns="46038" rIns="92075" bIns="46038" anchor="ctr"/>
          <a:lstStyle/>
          <a:p>
            <a:pPr eaLnBrk="1" hangingPunct="1"/>
            <a:r>
              <a:rPr lang="en-US" altLang="zh-CN" sz="4000">
                <a:latin typeface="Times New Roman" panose="02020603050405020304" pitchFamily="18" charset="0"/>
              </a:rPr>
              <a:t>4.2.2 </a:t>
            </a:r>
            <a:r>
              <a:rPr lang="zh-CN" altLang="en-US" sz="4000"/>
              <a:t>对上下文无关文法的改造 </a:t>
            </a:r>
          </a:p>
        </p:txBody>
      </p:sp>
      <p:sp>
        <p:nvSpPr>
          <p:cNvPr id="2149379" name="Rectangle 3">
            <a:extLst>
              <a:ext uri="{FF2B5EF4-FFF2-40B4-BE49-F238E27FC236}">
                <a16:creationId xmlns:a16="http://schemas.microsoft.com/office/drawing/2014/main" id="{7608A595-AFBD-42E4-952C-BDE02787931B}"/>
              </a:ext>
            </a:extLst>
          </p:cNvPr>
          <p:cNvSpPr>
            <a:spLocks noGrp="1" noChangeArrowheads="1"/>
          </p:cNvSpPr>
          <p:nvPr>
            <p:ph type="body" idx="4294967295"/>
          </p:nvPr>
        </p:nvSpPr>
        <p:spPr>
          <a:xfrm>
            <a:off x="468313" y="1341438"/>
            <a:ext cx="8534400" cy="4826000"/>
          </a:xfrm>
        </p:spPr>
        <p:txBody>
          <a:bodyPr lIns="92075" tIns="46038" rIns="92075" bIns="46038"/>
          <a:lstStyle/>
          <a:p>
            <a:pPr marL="812800" indent="-812800" eaLnBrk="1" hangingPunct="1">
              <a:buFont typeface="Wingdings" panose="05000000000000000000" pitchFamily="2" charset="2"/>
              <a:buNone/>
              <a:defRPr/>
            </a:pPr>
            <a:r>
              <a:rPr lang="en-US" altLang="zh-CN" dirty="0">
                <a:latin typeface="Times New Roman" pitchFamily="18" charset="0"/>
              </a:rPr>
              <a:t>2.</a:t>
            </a:r>
            <a:r>
              <a:rPr lang="zh-CN" altLang="en-US" dirty="0">
                <a:latin typeface="Times New Roman" pitchFamily="18" charset="0"/>
              </a:rPr>
              <a:t>消除左递归</a:t>
            </a:r>
          </a:p>
          <a:p>
            <a:pPr eaLnBrk="1" hangingPunct="1">
              <a:defRPr/>
            </a:pPr>
            <a:r>
              <a:rPr lang="en-US" altLang="zh-CN" sz="2800" dirty="0">
                <a:latin typeface="Times New Roman" pitchFamily="18" charset="0"/>
              </a:rPr>
              <a:t> </a:t>
            </a:r>
            <a:r>
              <a:rPr lang="en-US" altLang="zh-CN" sz="2800" dirty="0">
                <a:latin typeface="Times New Roman" pitchFamily="18" charset="0"/>
                <a:sym typeface="Wingdings" pitchFamily="2" charset="2"/>
              </a:rPr>
              <a:t>B  Sa | a,  A  Bb | b,  </a:t>
            </a:r>
            <a:r>
              <a:rPr lang="en-US" altLang="zh-CN" sz="2800" dirty="0">
                <a:latin typeface="Times New Roman" pitchFamily="18" charset="0"/>
              </a:rPr>
              <a:t>S </a:t>
            </a:r>
            <a:r>
              <a:rPr lang="en-US" altLang="zh-CN" sz="2800" dirty="0">
                <a:latin typeface="Times New Roman" pitchFamily="18" charset="0"/>
                <a:sym typeface="Wingdings" pitchFamily="2" charset="2"/>
              </a:rPr>
              <a:t> Ac | c</a:t>
            </a:r>
          </a:p>
          <a:p>
            <a:pPr eaLnBrk="1" hangingPunct="1">
              <a:defRPr/>
            </a:pPr>
            <a:r>
              <a:rPr lang="zh-CN" altLang="en-US" sz="2800" dirty="0">
                <a:latin typeface="Times New Roman" pitchFamily="18" charset="0"/>
                <a:sym typeface="Wingdings" pitchFamily="2" charset="2"/>
              </a:rPr>
              <a:t>语法变量排序：</a:t>
            </a:r>
            <a:r>
              <a:rPr lang="en-US" altLang="zh-CN" sz="2800" dirty="0">
                <a:latin typeface="Times New Roman" pitchFamily="18" charset="0"/>
                <a:sym typeface="Wingdings" pitchFamily="2" charset="2"/>
              </a:rPr>
              <a:t>B</a:t>
            </a:r>
            <a:r>
              <a:rPr lang="zh-CN" altLang="en-US" sz="2800" dirty="0">
                <a:latin typeface="Times New Roman" pitchFamily="18" charset="0"/>
                <a:sym typeface="Wingdings" pitchFamily="2" charset="2"/>
              </a:rPr>
              <a:t>、</a:t>
            </a:r>
            <a:r>
              <a:rPr lang="en-US" altLang="zh-CN" sz="2800" dirty="0">
                <a:latin typeface="Times New Roman" pitchFamily="18" charset="0"/>
                <a:sym typeface="Wingdings" pitchFamily="2" charset="2"/>
              </a:rPr>
              <a:t>A</a:t>
            </a:r>
            <a:r>
              <a:rPr lang="zh-CN" altLang="en-US" sz="2800" dirty="0">
                <a:latin typeface="Times New Roman" pitchFamily="18" charset="0"/>
                <a:sym typeface="Wingdings" pitchFamily="2" charset="2"/>
              </a:rPr>
              <a:t>、</a:t>
            </a:r>
            <a:r>
              <a:rPr lang="en-US" altLang="zh-CN" sz="2800" dirty="0">
                <a:latin typeface="Times New Roman" pitchFamily="18" charset="0"/>
                <a:sym typeface="Wingdings" pitchFamily="2" charset="2"/>
              </a:rPr>
              <a:t>S</a:t>
            </a:r>
          </a:p>
          <a:p>
            <a:pPr eaLnBrk="1" hangingPunct="1">
              <a:defRPr/>
            </a:pPr>
            <a:r>
              <a:rPr lang="en-US" altLang="zh-CN" sz="2800" dirty="0">
                <a:latin typeface="Times New Roman" pitchFamily="18" charset="0"/>
                <a:sym typeface="Wingdings" pitchFamily="2" charset="2"/>
              </a:rPr>
              <a:t>i = 1</a:t>
            </a:r>
            <a:r>
              <a:rPr lang="zh-CN" altLang="en-US" sz="2800" dirty="0">
                <a:latin typeface="Times New Roman" pitchFamily="18" charset="0"/>
                <a:sym typeface="Wingdings" pitchFamily="2" charset="2"/>
              </a:rPr>
              <a:t>时，</a:t>
            </a:r>
            <a:r>
              <a:rPr lang="en-US" altLang="zh-CN" sz="2800" dirty="0">
                <a:latin typeface="Times New Roman" pitchFamily="18" charset="0"/>
                <a:sym typeface="Wingdings" pitchFamily="2" charset="2"/>
              </a:rPr>
              <a:t>B  Sa | a </a:t>
            </a:r>
            <a:r>
              <a:rPr lang="zh-CN" altLang="en-US" sz="2800" dirty="0">
                <a:latin typeface="Times New Roman" pitchFamily="18" charset="0"/>
                <a:sym typeface="Wingdings" pitchFamily="2" charset="2"/>
              </a:rPr>
              <a:t>无直接左递归</a:t>
            </a:r>
            <a:endParaRPr lang="en-US" altLang="zh-CN" sz="2800" dirty="0">
              <a:latin typeface="Times New Roman" pitchFamily="18" charset="0"/>
              <a:sym typeface="Wingdings" pitchFamily="2" charset="2"/>
            </a:endParaRPr>
          </a:p>
          <a:p>
            <a:pPr eaLnBrk="1" hangingPunct="1">
              <a:defRPr/>
            </a:pPr>
            <a:r>
              <a:rPr lang="en-US" altLang="zh-CN" sz="2800" dirty="0">
                <a:latin typeface="Times New Roman" pitchFamily="18" charset="0"/>
                <a:sym typeface="Wingdings" pitchFamily="2" charset="2"/>
              </a:rPr>
              <a:t>i = 2</a:t>
            </a:r>
            <a:r>
              <a:rPr lang="zh-CN" altLang="en-US" sz="2800" dirty="0">
                <a:latin typeface="Times New Roman" pitchFamily="18" charset="0"/>
                <a:sym typeface="Wingdings" pitchFamily="2" charset="2"/>
              </a:rPr>
              <a:t>时，</a:t>
            </a:r>
            <a:r>
              <a:rPr lang="en-US" altLang="zh-CN" sz="2800" dirty="0">
                <a:latin typeface="Times New Roman" pitchFamily="18" charset="0"/>
                <a:sym typeface="Wingdings" pitchFamily="2" charset="2"/>
              </a:rPr>
              <a:t>A Bb | b</a:t>
            </a:r>
            <a:r>
              <a:rPr lang="zh-CN" altLang="en-US" sz="2800" dirty="0">
                <a:latin typeface="Times New Roman" pitchFamily="18" charset="0"/>
                <a:sym typeface="Wingdings" pitchFamily="2" charset="2"/>
              </a:rPr>
              <a:t>，替换变量</a:t>
            </a:r>
            <a:r>
              <a:rPr lang="en-US" altLang="zh-CN" sz="2800" dirty="0">
                <a:latin typeface="Times New Roman" pitchFamily="18" charset="0"/>
                <a:sym typeface="Wingdings" pitchFamily="2" charset="2"/>
              </a:rPr>
              <a:t>B</a:t>
            </a:r>
            <a:r>
              <a:rPr lang="zh-CN" altLang="en-US" sz="2800" dirty="0">
                <a:latin typeface="Times New Roman" pitchFamily="18" charset="0"/>
                <a:sym typeface="Wingdings" pitchFamily="2" charset="2"/>
              </a:rPr>
              <a:t>后得到，</a:t>
            </a:r>
            <a:r>
              <a:rPr lang="en-US" altLang="zh-CN" sz="2800" dirty="0" err="1">
                <a:latin typeface="Times New Roman" pitchFamily="18" charset="0"/>
                <a:sym typeface="Wingdings" pitchFamily="2" charset="2"/>
              </a:rPr>
              <a:t>ASab|ab|b</a:t>
            </a:r>
            <a:endParaRPr lang="en-US" altLang="zh-CN" sz="2800" dirty="0">
              <a:latin typeface="Times New Roman" pitchFamily="18" charset="0"/>
              <a:sym typeface="Wingdings" pitchFamily="2" charset="2"/>
            </a:endParaRPr>
          </a:p>
          <a:p>
            <a:pPr eaLnBrk="1" hangingPunct="1">
              <a:defRPr/>
            </a:pPr>
            <a:r>
              <a:rPr lang="en-US" altLang="zh-CN" sz="2800" dirty="0">
                <a:latin typeface="Times New Roman" pitchFamily="18" charset="0"/>
              </a:rPr>
              <a:t>i = 3</a:t>
            </a:r>
            <a:r>
              <a:rPr lang="zh-CN" altLang="en-US" sz="2800" dirty="0">
                <a:latin typeface="Times New Roman" pitchFamily="18" charset="0"/>
              </a:rPr>
              <a:t>时，</a:t>
            </a:r>
            <a:r>
              <a:rPr lang="en-US" altLang="zh-CN" sz="2800" dirty="0" err="1">
                <a:latin typeface="Times New Roman" pitchFamily="18" charset="0"/>
              </a:rPr>
              <a:t>S</a:t>
            </a:r>
            <a:r>
              <a:rPr lang="en-US" altLang="zh-CN" sz="2800" dirty="0" err="1">
                <a:latin typeface="Times New Roman" pitchFamily="18" charset="0"/>
                <a:sym typeface="Wingdings" panose="05000000000000000000" pitchFamily="2" charset="2"/>
              </a:rPr>
              <a:t>Ac|c</a:t>
            </a:r>
            <a:r>
              <a:rPr lang="zh-CN" altLang="en-US" sz="2800" dirty="0">
                <a:latin typeface="Times New Roman" pitchFamily="18" charset="0"/>
                <a:sym typeface="Wingdings" panose="05000000000000000000" pitchFamily="2" charset="2"/>
              </a:rPr>
              <a:t>，替换变量</a:t>
            </a:r>
            <a:r>
              <a:rPr lang="en-US" altLang="zh-CN" sz="2800" dirty="0">
                <a:latin typeface="Times New Roman" pitchFamily="18" charset="0"/>
                <a:sym typeface="Wingdings" panose="05000000000000000000" pitchFamily="2" charset="2"/>
              </a:rPr>
              <a:t>A</a:t>
            </a:r>
            <a:r>
              <a:rPr lang="zh-CN" altLang="en-US" sz="2800" dirty="0">
                <a:latin typeface="Times New Roman" pitchFamily="18" charset="0"/>
                <a:sym typeface="Wingdings" panose="05000000000000000000" pitchFamily="2" charset="2"/>
              </a:rPr>
              <a:t>后得到</a:t>
            </a:r>
            <a:r>
              <a:rPr lang="en-US" altLang="zh-CN" sz="2800" dirty="0" err="1">
                <a:latin typeface="Times New Roman" pitchFamily="18" charset="0"/>
                <a:sym typeface="Wingdings" panose="05000000000000000000" pitchFamily="2" charset="2"/>
              </a:rPr>
              <a:t>SSabc|abc|bc|c</a:t>
            </a:r>
            <a:r>
              <a:rPr lang="zh-CN" altLang="en-US" sz="2800" dirty="0">
                <a:latin typeface="Times New Roman" pitchFamily="18" charset="0"/>
                <a:sym typeface="Wingdings" panose="05000000000000000000" pitchFamily="2" charset="2"/>
              </a:rPr>
              <a:t>，执行消除直接左递归操作</a:t>
            </a:r>
            <a:endParaRPr lang="en-US" altLang="zh-CN"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49379">
                                            <p:txEl>
                                              <p:pRg st="2" end="2"/>
                                            </p:txEl>
                                          </p:spTgt>
                                        </p:tgtEl>
                                        <p:attrNameLst>
                                          <p:attrName>style.visibility</p:attrName>
                                        </p:attrNameLst>
                                      </p:cBhvr>
                                      <p:to>
                                        <p:strVal val="visible"/>
                                      </p:to>
                                    </p:set>
                                    <p:animEffect transition="in" filter="barn(inVertical)">
                                      <p:cBhvr>
                                        <p:cTn id="7" dur="500"/>
                                        <p:tgtEl>
                                          <p:spTgt spid="21493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149379">
                                            <p:txEl>
                                              <p:pRg st="3" end="3"/>
                                            </p:txEl>
                                          </p:spTgt>
                                        </p:tgtEl>
                                        <p:attrNameLst>
                                          <p:attrName>style.visibility</p:attrName>
                                        </p:attrNameLst>
                                      </p:cBhvr>
                                      <p:to>
                                        <p:strVal val="visible"/>
                                      </p:to>
                                    </p:set>
                                    <p:animEffect transition="in" filter="barn(inVertical)">
                                      <p:cBhvr>
                                        <p:cTn id="12" dur="500"/>
                                        <p:tgtEl>
                                          <p:spTgt spid="214937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149379">
                                            <p:txEl>
                                              <p:pRg st="4" end="4"/>
                                            </p:txEl>
                                          </p:spTgt>
                                        </p:tgtEl>
                                        <p:attrNameLst>
                                          <p:attrName>style.visibility</p:attrName>
                                        </p:attrNameLst>
                                      </p:cBhvr>
                                      <p:to>
                                        <p:strVal val="visible"/>
                                      </p:to>
                                    </p:set>
                                    <p:animEffect transition="in" filter="barn(inVertical)">
                                      <p:cBhvr>
                                        <p:cTn id="17" dur="500"/>
                                        <p:tgtEl>
                                          <p:spTgt spid="21493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149379">
                                            <p:txEl>
                                              <p:pRg st="5" end="5"/>
                                            </p:txEl>
                                          </p:spTgt>
                                        </p:tgtEl>
                                        <p:attrNameLst>
                                          <p:attrName>style.visibility</p:attrName>
                                        </p:attrNameLst>
                                      </p:cBhvr>
                                      <p:to>
                                        <p:strVal val="visible"/>
                                      </p:to>
                                    </p:set>
                                    <p:animEffect transition="in" filter="barn(inVertical)">
                                      <p:cBhvr>
                                        <p:cTn id="22" dur="500"/>
                                        <p:tgtEl>
                                          <p:spTgt spid="214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B1A1214-146A-4FDD-9CB1-71E69E7BAB9C}"/>
              </a:ext>
            </a:extLst>
          </p:cNvPr>
          <p:cNvSpPr>
            <a:spLocks noGrp="1"/>
          </p:cNvSpPr>
          <p:nvPr>
            <p:ph type="dt" sz="quarter" idx="10"/>
          </p:nvPr>
        </p:nvSpPr>
        <p:spPr>
          <a:xfrm>
            <a:off x="457200" y="6245225"/>
            <a:ext cx="2133600" cy="476250"/>
          </a:xfrm>
          <a:ln>
            <a:miter lim="800000"/>
            <a:headEnd/>
            <a:tailEnd/>
          </a:ln>
        </p:spPr>
        <p:txBody>
          <a:bodyPr anchor="t"/>
          <a:lstStyle/>
          <a:p>
            <a:pPr>
              <a:defRPr/>
            </a:pPr>
            <a:fld id="{38AA9C56-9DB7-469A-A370-82AC06AA8576}" type="datetime1">
              <a:rPr lang="zh-CN" altLang="en-US">
                <a:latin typeface="+mn-lt"/>
              </a:rPr>
              <a:pPr>
                <a:defRPr/>
              </a:pPr>
              <a:t>2020/12/14</a:t>
            </a:fld>
            <a:endParaRPr lang="en-US" altLang="zh-CN">
              <a:latin typeface="+mn-lt"/>
            </a:endParaRPr>
          </a:p>
        </p:txBody>
      </p:sp>
      <p:sp>
        <p:nvSpPr>
          <p:cNvPr id="49155" name="灯片编号占位符 5">
            <a:extLst>
              <a:ext uri="{FF2B5EF4-FFF2-40B4-BE49-F238E27FC236}">
                <a16:creationId xmlns:a16="http://schemas.microsoft.com/office/drawing/2014/main" id="{1990B398-CC7C-43CC-836E-842E6E9F472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C5B3E9-B3BF-4F5E-8100-07DC09FEA663}" type="slidenum">
              <a:rPr lang="en-US" altLang="zh-CN" sz="1400" b="0">
                <a:ea typeface="宋体" panose="02010600030101010101" pitchFamily="2" charset="-122"/>
              </a:rPr>
              <a:pPr>
                <a:spcBef>
                  <a:spcPct val="0"/>
                </a:spcBef>
                <a:buClrTx/>
                <a:buSzTx/>
                <a:buFontTx/>
                <a:buNone/>
              </a:pPr>
              <a:t>41</a:t>
            </a:fld>
            <a:endParaRPr lang="en-US" altLang="zh-CN" sz="1400" b="0">
              <a:ea typeface="宋体" panose="02010600030101010101" pitchFamily="2" charset="-122"/>
            </a:endParaRPr>
          </a:p>
        </p:txBody>
      </p:sp>
      <p:sp>
        <p:nvSpPr>
          <p:cNvPr id="49156" name="Rectangle 2">
            <a:extLst>
              <a:ext uri="{FF2B5EF4-FFF2-40B4-BE49-F238E27FC236}">
                <a16:creationId xmlns:a16="http://schemas.microsoft.com/office/drawing/2014/main" id="{A767C73D-B9FC-4B82-BB44-5226319FD56A}"/>
              </a:ext>
            </a:extLst>
          </p:cNvPr>
          <p:cNvSpPr>
            <a:spLocks noGrp="1" noChangeArrowheads="1"/>
          </p:cNvSpPr>
          <p:nvPr>
            <p:ph type="title" idx="4294967295"/>
          </p:nvPr>
        </p:nvSpPr>
        <p:spPr>
          <a:xfrm>
            <a:off x="1042988" y="404813"/>
            <a:ext cx="7777162" cy="720725"/>
          </a:xfrm>
        </p:spPr>
        <p:txBody>
          <a:bodyPr anchor="ctr"/>
          <a:lstStyle/>
          <a:p>
            <a:pPr eaLnBrk="1" hangingPunct="1"/>
            <a:r>
              <a:rPr lang="en-US" altLang="zh-CN" sz="4000">
                <a:latin typeface="Times New Roman" panose="02020603050405020304" pitchFamily="18" charset="0"/>
              </a:rPr>
              <a:t>4.2.2 </a:t>
            </a:r>
            <a:r>
              <a:rPr lang="zh-CN" altLang="en-US" sz="4000"/>
              <a:t>对上下文无关文法的改造</a:t>
            </a:r>
          </a:p>
        </p:txBody>
      </p:sp>
      <p:sp>
        <p:nvSpPr>
          <p:cNvPr id="48133" name="Rectangle 3">
            <a:extLst>
              <a:ext uri="{FF2B5EF4-FFF2-40B4-BE49-F238E27FC236}">
                <a16:creationId xmlns:a16="http://schemas.microsoft.com/office/drawing/2014/main" id="{A147A177-6061-4BB4-97FF-AC718601CBC3}"/>
              </a:ext>
            </a:extLst>
          </p:cNvPr>
          <p:cNvSpPr>
            <a:spLocks noGrp="1" noChangeArrowheads="1"/>
          </p:cNvSpPr>
          <p:nvPr>
            <p:ph type="body" idx="4294967295"/>
          </p:nvPr>
        </p:nvSpPr>
        <p:spPr>
          <a:xfrm>
            <a:off x="323850" y="1519238"/>
            <a:ext cx="8532813" cy="5149850"/>
          </a:xfrm>
        </p:spPr>
        <p:txBody>
          <a:bodyPr/>
          <a:lstStyle/>
          <a:p>
            <a:pPr eaLnBrk="1" hangingPunct="1"/>
            <a:r>
              <a:rPr lang="en-US" altLang="zh-CN" sz="2600">
                <a:latin typeface="楷体_GB2312" pitchFamily="49" charset="-122"/>
              </a:rPr>
              <a:t>3.</a:t>
            </a:r>
            <a:r>
              <a:rPr lang="zh-CN" altLang="en-US" sz="2600">
                <a:latin typeface="楷体_GB2312" pitchFamily="49" charset="-122"/>
              </a:rPr>
              <a:t>提取左因子</a:t>
            </a:r>
          </a:p>
          <a:p>
            <a:pPr lvl="1" eaLnBrk="1" hangingPunct="1">
              <a:buClr>
                <a:schemeClr val="tx1"/>
              </a:buClr>
            </a:pPr>
            <a:r>
              <a:rPr lang="zh-CN" altLang="en-US" sz="2600">
                <a:latin typeface="Times New Roman" panose="02020603050405020304" pitchFamily="18" charset="0"/>
              </a:rPr>
              <a:t>对每个语法变量</a:t>
            </a:r>
            <a:r>
              <a:rPr lang="en-US" altLang="zh-CN" sz="2600" i="1">
                <a:latin typeface="Times New Roman" panose="02020603050405020304" pitchFamily="18" charset="0"/>
              </a:rPr>
              <a:t>A</a:t>
            </a:r>
            <a:r>
              <a:rPr lang="zh-CN" altLang="en-US" sz="2600">
                <a:latin typeface="Times New Roman" panose="02020603050405020304" pitchFamily="18" charset="0"/>
              </a:rPr>
              <a:t>，找出它的两个或更多候选式的最长公共前缀</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 A</a:t>
            </a:r>
            <a:r>
              <a:rPr lang="zh-CN" altLang="en-US" sz="2600">
                <a:latin typeface="Times New Roman" panose="02020603050405020304" pitchFamily="18" charset="0"/>
              </a:rPr>
              <a:t>产生式如下：</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αβ</a:t>
            </a:r>
            <a:r>
              <a:rPr lang="en-US" altLang="zh-CN" sz="2600" i="1" baseline="-25000">
                <a:latin typeface="Times New Roman" panose="02020603050405020304" pitchFamily="18" charset="0"/>
              </a:rPr>
              <a:t>n</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γ</a:t>
            </a:r>
            <a:r>
              <a:rPr lang="en-US" altLang="zh-CN" sz="2600" i="1" baseline="-25000">
                <a:latin typeface="Times New Roman" panose="02020603050405020304" pitchFamily="18" charset="0"/>
              </a:rPr>
              <a:t>m</a:t>
            </a:r>
            <a:r>
              <a:rPr lang="zh-CN" altLang="en-US" sz="2600">
                <a:latin typeface="Times New Roman" panose="02020603050405020304" pitchFamily="18" charset="0"/>
              </a:rPr>
              <a:t>，其中</a:t>
            </a:r>
            <a:r>
              <a:rPr lang="en-US" altLang="zh-CN" sz="2600" i="1">
                <a:latin typeface="Times New Roman" panose="02020603050405020304" pitchFamily="18" charset="0"/>
              </a:rPr>
              <a:t>γ</a:t>
            </a:r>
            <a:r>
              <a:rPr lang="en-US" altLang="zh-CN" sz="2600">
                <a:latin typeface="Times New Roman" panose="02020603050405020304" pitchFamily="18" charset="0"/>
              </a:rPr>
              <a:t>1</a:t>
            </a:r>
            <a:r>
              <a:rPr lang="zh-CN" altLang="en-US" sz="2600">
                <a:latin typeface="Times New Roman" panose="02020603050405020304" pitchFamily="18" charset="0"/>
              </a:rPr>
              <a:t>，</a:t>
            </a:r>
            <a:r>
              <a:rPr lang="en-US" altLang="zh-CN" sz="2600" i="1">
                <a:latin typeface="Times New Roman" panose="02020603050405020304" pitchFamily="18" charset="0"/>
              </a:rPr>
              <a:t>γ</a:t>
            </a:r>
            <a:r>
              <a:rPr lang="en-US" altLang="zh-CN" sz="2600">
                <a:latin typeface="Times New Roman" panose="02020603050405020304" pitchFamily="18" charset="0"/>
              </a:rPr>
              <a:t>2</a:t>
            </a:r>
            <a:r>
              <a:rPr lang="zh-CN" altLang="en-US" sz="2600">
                <a:latin typeface="Times New Roman" panose="02020603050405020304" pitchFamily="18" charset="0"/>
              </a:rPr>
              <a:t>，</a:t>
            </a:r>
            <a:r>
              <a:rPr lang="en-US" altLang="zh-CN" sz="2600">
                <a:latin typeface="Times New Roman" panose="02020603050405020304" pitchFamily="18" charset="0"/>
              </a:rPr>
              <a:t>…</a:t>
            </a:r>
            <a:r>
              <a:rPr lang="zh-CN" altLang="en-US" sz="2600">
                <a:latin typeface="Times New Roman" panose="02020603050405020304" pitchFamily="18" charset="0"/>
              </a:rPr>
              <a:t>，</a:t>
            </a:r>
            <a:r>
              <a:rPr lang="en-US" altLang="zh-CN" sz="2600" i="1">
                <a:latin typeface="Times New Roman" panose="02020603050405020304" pitchFamily="18" charset="0"/>
              </a:rPr>
              <a:t>γm</a:t>
            </a:r>
            <a:r>
              <a:rPr lang="zh-CN" altLang="en-US" sz="2600">
                <a:latin typeface="Times New Roman" panose="02020603050405020304" pitchFamily="18" charset="0"/>
              </a:rPr>
              <a:t>表示所有不以</a:t>
            </a:r>
            <a:r>
              <a:rPr lang="en-US" altLang="zh-CN" sz="2600" i="1">
                <a:latin typeface="Times New Roman" panose="02020603050405020304" pitchFamily="18" charset="0"/>
              </a:rPr>
              <a:t>α</a:t>
            </a:r>
            <a:r>
              <a:rPr lang="zh-CN" altLang="en-US" sz="2600">
                <a:latin typeface="Times New Roman" panose="02020603050405020304" pitchFamily="18" charset="0"/>
              </a:rPr>
              <a:t>开头的候选式。</a:t>
            </a:r>
            <a:endParaRPr lang="en-US" altLang="zh-CN" sz="2600">
              <a:latin typeface="Times New Roman" panose="02020603050405020304" pitchFamily="18" charset="0"/>
            </a:endParaRPr>
          </a:p>
          <a:p>
            <a:pPr lvl="1" eaLnBrk="1" hangingPunct="1">
              <a:buClr>
                <a:schemeClr val="tx1"/>
              </a:buClr>
            </a:pP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ε</a:t>
            </a:r>
            <a:r>
              <a:rPr lang="zh-CN" altLang="en-US" sz="2600">
                <a:latin typeface="Times New Roman" panose="02020603050405020304" pitchFamily="18" charset="0"/>
              </a:rPr>
              <a:t>，则引入新的语法变量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，用下面的产生式替换所有的</a:t>
            </a:r>
            <a:r>
              <a:rPr lang="en-US" altLang="zh-CN" sz="2600" i="1">
                <a:latin typeface="Times New Roman" panose="02020603050405020304" pitchFamily="18" charset="0"/>
              </a:rPr>
              <a:t>A</a:t>
            </a:r>
            <a:r>
              <a:rPr lang="zh-CN" altLang="en-US" sz="2600">
                <a:latin typeface="Times New Roman" panose="02020603050405020304" pitchFamily="18" charset="0"/>
              </a:rPr>
              <a:t>产生式：</a:t>
            </a:r>
            <a:endParaRPr lang="zh-CN" altLang="en-US" sz="2600" i="1">
              <a:latin typeface="Times New Roman" panose="02020603050405020304" pitchFamily="18" charset="0"/>
            </a:endParaRPr>
          </a:p>
          <a:p>
            <a:pPr eaLnBrk="1" hangingPunct="1">
              <a:buFont typeface="Wingdings" panose="05000000000000000000" pitchFamily="2" charset="2"/>
              <a:buNone/>
            </a:pPr>
            <a:r>
              <a:rPr lang="zh-CN" altLang="en-US" sz="2600" i="1">
                <a:latin typeface="Times New Roman" panose="02020603050405020304" pitchFamily="18" charset="0"/>
              </a:rPr>
              <a:t>			</a:t>
            </a:r>
            <a:r>
              <a:rPr lang="en-US" altLang="zh-CN" sz="2600" i="1">
                <a:solidFill>
                  <a:srgbClr val="FF0000"/>
                </a:solidFill>
                <a:latin typeface="Times New Roman" panose="02020603050405020304" pitchFamily="18" charset="0"/>
              </a:rPr>
              <a:t>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αA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baseline="-25000">
                <a:solidFill>
                  <a:srgbClr val="FF0000"/>
                </a:solidFill>
                <a:latin typeface="Times New Roman" panose="02020603050405020304" pitchFamily="18" charset="0"/>
              </a:rPr>
              <a:t>1</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baseline="-25000">
                <a:solidFill>
                  <a:srgbClr val="FF0000"/>
                </a:solidFill>
                <a:latin typeface="Times New Roman" panose="02020603050405020304" pitchFamily="18" charset="0"/>
              </a:rPr>
              <a:t>2</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γ</a:t>
            </a:r>
            <a:r>
              <a:rPr lang="en-US" altLang="zh-CN" sz="2600" i="1" baseline="-25000">
                <a:solidFill>
                  <a:srgbClr val="FF0000"/>
                </a:solidFill>
                <a:latin typeface="Times New Roman" panose="02020603050405020304" pitchFamily="18" charset="0"/>
              </a:rPr>
              <a:t>m</a:t>
            </a:r>
          </a:p>
          <a:p>
            <a:pPr eaLnBrk="1" hangingPunct="1">
              <a:buFont typeface="Wingdings" panose="05000000000000000000" pitchFamily="2" charset="2"/>
              <a:buNone/>
            </a:pPr>
            <a:r>
              <a:rPr lang="en-US" altLang="zh-CN" sz="2600" i="1">
                <a:solidFill>
                  <a:srgbClr val="FF0000"/>
                </a:solidFill>
                <a:latin typeface="Times New Roman" panose="02020603050405020304" pitchFamily="18" charset="0"/>
              </a:rPr>
              <a:t>			A</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baseline="-25000">
                <a:solidFill>
                  <a:srgbClr val="FF0000"/>
                </a:solidFill>
                <a:latin typeface="Times New Roman" panose="02020603050405020304" pitchFamily="18" charset="0"/>
              </a:rPr>
              <a:t>1</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baseline="-25000">
                <a:solidFill>
                  <a:srgbClr val="FF0000"/>
                </a:solidFill>
                <a:latin typeface="Times New Roman" panose="02020603050405020304" pitchFamily="18" charset="0"/>
              </a:rPr>
              <a:t>2</a:t>
            </a:r>
            <a:r>
              <a:rPr lang="en-US" altLang="zh-CN" sz="2600">
                <a:solidFill>
                  <a:srgbClr val="FF0000"/>
                </a:solidFill>
                <a:latin typeface="Times New Roman" panose="02020603050405020304" pitchFamily="18" charset="0"/>
              </a:rPr>
              <a:t>|…|</a:t>
            </a:r>
            <a:r>
              <a:rPr lang="en-US" altLang="zh-CN" sz="2600" i="1">
                <a:solidFill>
                  <a:srgbClr val="FF0000"/>
                </a:solidFill>
                <a:latin typeface="Times New Roman" panose="02020603050405020304" pitchFamily="18" charset="0"/>
              </a:rPr>
              <a:t>β</a:t>
            </a:r>
            <a:r>
              <a:rPr lang="en-US" altLang="zh-CN" sz="2600" i="1" baseline="-25000">
                <a:solidFill>
                  <a:srgbClr val="FF0000"/>
                </a:solidFill>
                <a:latin typeface="Times New Roman" panose="02020603050405020304" pitchFamily="18" charset="0"/>
              </a:rPr>
              <a:t>n</a:t>
            </a:r>
          </a:p>
          <a:p>
            <a:pPr lvl="1" eaLnBrk="1" hangingPunct="1">
              <a:buClr>
                <a:schemeClr val="tx1"/>
              </a:buClr>
            </a:pPr>
            <a:r>
              <a:rPr lang="zh-CN" altLang="en-US" sz="2600">
                <a:latin typeface="Times New Roman" panose="02020603050405020304" pitchFamily="18" charset="0"/>
              </a:rPr>
              <a:t>反复应用上述变换，直到</a:t>
            </a:r>
            <a:r>
              <a:rPr lang="zh-CN" altLang="en-US" sz="2600">
                <a:solidFill>
                  <a:srgbClr val="FF0000"/>
                </a:solidFill>
                <a:latin typeface="Times New Roman" panose="02020603050405020304" pitchFamily="18" charset="0"/>
              </a:rPr>
              <a:t>任意语法变量都没有两个候选式具有公共前缀</a:t>
            </a:r>
            <a:r>
              <a:rPr lang="zh-CN" altLang="en-US" sz="2600">
                <a:latin typeface="Times New Roman" panose="02020603050405020304" pitchFamily="18" charset="0"/>
              </a:rPr>
              <a:t>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8133">
                                            <p:txEl>
                                              <p:pRg st="1" end="1"/>
                                            </p:txEl>
                                          </p:spTgt>
                                        </p:tgtEl>
                                        <p:attrNameLst>
                                          <p:attrName>style.visibility</p:attrName>
                                        </p:attrNameLst>
                                      </p:cBhvr>
                                      <p:to>
                                        <p:strVal val="visible"/>
                                      </p:to>
                                    </p:set>
                                    <p:animEffect transition="in" filter="barn(inVertical)">
                                      <p:cBhvr>
                                        <p:cTn id="7" dur="500"/>
                                        <p:tgtEl>
                                          <p:spTgt spid="481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8133">
                                            <p:txEl>
                                              <p:pRg st="2" end="2"/>
                                            </p:txEl>
                                          </p:spTgt>
                                        </p:tgtEl>
                                        <p:attrNameLst>
                                          <p:attrName>style.visibility</p:attrName>
                                        </p:attrNameLst>
                                      </p:cBhvr>
                                      <p:to>
                                        <p:strVal val="visible"/>
                                      </p:to>
                                    </p:set>
                                    <p:animEffect transition="in" filter="barn(inVertical)">
                                      <p:cBhvr>
                                        <p:cTn id="12" dur="500"/>
                                        <p:tgtEl>
                                          <p:spTgt spid="4813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8133">
                                            <p:txEl>
                                              <p:pRg st="3" end="3"/>
                                            </p:txEl>
                                          </p:spTgt>
                                        </p:tgtEl>
                                        <p:attrNameLst>
                                          <p:attrName>style.visibility</p:attrName>
                                        </p:attrNameLst>
                                      </p:cBhvr>
                                      <p:to>
                                        <p:strVal val="visible"/>
                                      </p:to>
                                    </p:set>
                                    <p:animEffect transition="in" filter="barn(inVertical)">
                                      <p:cBhvr>
                                        <p:cTn id="17" dur="500"/>
                                        <p:tgtEl>
                                          <p:spTgt spid="4813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8133">
                                            <p:txEl>
                                              <p:pRg st="4" end="4"/>
                                            </p:txEl>
                                          </p:spTgt>
                                        </p:tgtEl>
                                        <p:attrNameLst>
                                          <p:attrName>style.visibility</p:attrName>
                                        </p:attrNameLst>
                                      </p:cBhvr>
                                      <p:to>
                                        <p:strVal val="visible"/>
                                      </p:to>
                                    </p:set>
                                    <p:animEffect transition="in" filter="barn(inVertical)">
                                      <p:cBhvr>
                                        <p:cTn id="20" dur="500"/>
                                        <p:tgtEl>
                                          <p:spTgt spid="4813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48133">
                                            <p:txEl>
                                              <p:pRg st="5" end="5"/>
                                            </p:txEl>
                                          </p:spTgt>
                                        </p:tgtEl>
                                        <p:attrNameLst>
                                          <p:attrName>style.visibility</p:attrName>
                                        </p:attrNameLst>
                                      </p:cBhvr>
                                      <p:to>
                                        <p:strVal val="visible"/>
                                      </p:to>
                                    </p:set>
                                    <p:animEffect transition="in" filter="barn(inVertical)">
                                      <p:cBhvr>
                                        <p:cTn id="25" dur="500"/>
                                        <p:tgtEl>
                                          <p:spTgt spid="481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3A76205-3ED5-4470-8029-31734817CB41}"/>
              </a:ext>
            </a:extLst>
          </p:cNvPr>
          <p:cNvSpPr>
            <a:spLocks noGrp="1"/>
          </p:cNvSpPr>
          <p:nvPr>
            <p:ph type="dt" sz="quarter" idx="10"/>
          </p:nvPr>
        </p:nvSpPr>
        <p:spPr>
          <a:xfrm>
            <a:off x="457200" y="6245225"/>
            <a:ext cx="2133600" cy="476250"/>
          </a:xfrm>
          <a:ln>
            <a:miter lim="800000"/>
            <a:headEnd/>
            <a:tailEnd/>
          </a:ln>
        </p:spPr>
        <p:txBody>
          <a:bodyPr anchor="t"/>
          <a:lstStyle/>
          <a:p>
            <a:pPr>
              <a:defRPr/>
            </a:pPr>
            <a:fld id="{38AA9C56-9DB7-469A-A370-82AC06AA8576}" type="datetime1">
              <a:rPr lang="zh-CN" altLang="en-US">
                <a:latin typeface="+mn-lt"/>
              </a:rPr>
              <a:pPr>
                <a:defRPr/>
              </a:pPr>
              <a:t>2020/12/14</a:t>
            </a:fld>
            <a:endParaRPr lang="en-US" altLang="zh-CN">
              <a:latin typeface="+mn-lt"/>
            </a:endParaRPr>
          </a:p>
        </p:txBody>
      </p:sp>
      <p:sp>
        <p:nvSpPr>
          <p:cNvPr id="50179" name="灯片编号占位符 5">
            <a:extLst>
              <a:ext uri="{FF2B5EF4-FFF2-40B4-BE49-F238E27FC236}">
                <a16:creationId xmlns:a16="http://schemas.microsoft.com/office/drawing/2014/main" id="{11C808E4-860E-4710-8D1B-08D598E908C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1ADCC7F-AD33-491A-95B1-00F4F42E4FAB}" type="slidenum">
              <a:rPr lang="en-US" altLang="zh-CN"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
        <p:nvSpPr>
          <p:cNvPr id="50180" name="Rectangle 2">
            <a:extLst>
              <a:ext uri="{FF2B5EF4-FFF2-40B4-BE49-F238E27FC236}">
                <a16:creationId xmlns:a16="http://schemas.microsoft.com/office/drawing/2014/main" id="{C6E45770-C435-4BE0-9761-E8014B4800E3}"/>
              </a:ext>
            </a:extLst>
          </p:cNvPr>
          <p:cNvSpPr>
            <a:spLocks noGrp="1" noChangeArrowheads="1"/>
          </p:cNvSpPr>
          <p:nvPr>
            <p:ph type="title" idx="4294967295"/>
          </p:nvPr>
        </p:nvSpPr>
        <p:spPr>
          <a:xfrm>
            <a:off x="1042988" y="404813"/>
            <a:ext cx="7777162" cy="720725"/>
          </a:xfrm>
        </p:spPr>
        <p:txBody>
          <a:bodyPr anchor="ctr"/>
          <a:lstStyle/>
          <a:p>
            <a:pPr eaLnBrk="1" hangingPunct="1"/>
            <a:r>
              <a:rPr lang="en-US" altLang="zh-CN" sz="4000">
                <a:latin typeface="Times New Roman" panose="02020603050405020304" pitchFamily="18" charset="0"/>
              </a:rPr>
              <a:t>4.2.2 </a:t>
            </a:r>
            <a:r>
              <a:rPr lang="zh-CN" altLang="en-US" sz="4000"/>
              <a:t>对上下文无关文法的改造</a:t>
            </a:r>
          </a:p>
        </p:txBody>
      </p:sp>
      <p:sp>
        <p:nvSpPr>
          <p:cNvPr id="283653" name="Rectangle 3">
            <a:extLst>
              <a:ext uri="{FF2B5EF4-FFF2-40B4-BE49-F238E27FC236}">
                <a16:creationId xmlns:a16="http://schemas.microsoft.com/office/drawing/2014/main" id="{2AED626A-4F89-4F18-8FA6-9144D084EED3}"/>
              </a:ext>
            </a:extLst>
          </p:cNvPr>
          <p:cNvSpPr>
            <a:spLocks noGrp="1" noChangeArrowheads="1"/>
          </p:cNvSpPr>
          <p:nvPr>
            <p:ph type="body" idx="4294967295"/>
          </p:nvPr>
        </p:nvSpPr>
        <p:spPr>
          <a:xfrm>
            <a:off x="323850" y="1519238"/>
            <a:ext cx="8532813" cy="5149850"/>
          </a:xfrm>
        </p:spPr>
        <p:txBody>
          <a:bodyPr/>
          <a:lstStyle/>
          <a:p>
            <a:pPr eaLnBrk="1" hangingPunct="1"/>
            <a:r>
              <a:rPr lang="en-US" altLang="zh-CN" sz="2600">
                <a:latin typeface="楷体_GB2312" pitchFamily="49" charset="-122"/>
              </a:rPr>
              <a:t>3.</a:t>
            </a:r>
            <a:r>
              <a:rPr lang="zh-CN" altLang="en-US" sz="2600">
                <a:latin typeface="楷体_GB2312" pitchFamily="49" charset="-122"/>
              </a:rPr>
              <a:t>提取左因子</a:t>
            </a:r>
          </a:p>
          <a:p>
            <a:pPr marL="1168400" lvl="1" indent="-711200" eaLnBrk="1" hangingPunct="1"/>
            <a:r>
              <a:rPr lang="zh-CN" altLang="en-US" sz="2600">
                <a:latin typeface="Times New Roman" panose="02020603050405020304" pitchFamily="18" charset="0"/>
              </a:rPr>
              <a:t> </a:t>
            </a:r>
            <a:r>
              <a:rPr lang="en-US" altLang="zh-CN" sz="2400">
                <a:latin typeface="Times New Roman" panose="02020603050405020304" pitchFamily="18" charset="0"/>
                <a:ea typeface="宋体" panose="02010600030101010101" pitchFamily="2" charset="-122"/>
              </a:rPr>
              <a:t>&lt;</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a:t>
            </a:r>
            <a:r>
              <a:rPr lang="en-US" altLang="zh-CN" sz="2400">
                <a:solidFill>
                  <a:srgbClr val="FF0000"/>
                </a:solidFill>
                <a:latin typeface="Times New Roman" panose="02020603050405020304" pitchFamily="18" charset="0"/>
                <a:ea typeface="宋体" panose="02010600030101010101" pitchFamily="2" charset="-122"/>
              </a:rPr>
              <a:t>if &lt;</a:t>
            </a:r>
            <a:r>
              <a:rPr lang="en-US" altLang="zh-CN" sz="2400" i="1">
                <a:solidFill>
                  <a:srgbClr val="FF0000"/>
                </a:solidFill>
                <a:latin typeface="Times New Roman" panose="02020603050405020304" pitchFamily="18" charset="0"/>
                <a:ea typeface="宋体" panose="02010600030101010101" pitchFamily="2" charset="-122"/>
              </a:rPr>
              <a:t>expr</a:t>
            </a:r>
            <a:r>
              <a:rPr lang="en-US" altLang="zh-CN" sz="2400">
                <a:solidFill>
                  <a:srgbClr val="FF0000"/>
                </a:solidFill>
                <a:latin typeface="Times New Roman" panose="02020603050405020304" pitchFamily="18" charset="0"/>
                <a:ea typeface="宋体" panose="02010600030101010101" pitchFamily="2" charset="-122"/>
              </a:rPr>
              <a:t>&gt; then &lt;</a:t>
            </a:r>
            <a:r>
              <a:rPr lang="en-US" altLang="zh-CN" sz="2400" i="1">
                <a:solidFill>
                  <a:srgbClr val="FF0000"/>
                </a:solidFill>
                <a:latin typeface="Times New Roman" panose="02020603050405020304" pitchFamily="18" charset="0"/>
                <a:ea typeface="宋体" panose="02010600030101010101" pitchFamily="2" charset="-122"/>
              </a:rPr>
              <a:t>stmt</a:t>
            </a:r>
            <a:r>
              <a:rPr lang="en-US" altLang="zh-CN" sz="2400">
                <a:solidFill>
                  <a:srgbClr val="FF0000"/>
                </a:solidFill>
                <a:latin typeface="Times New Roman" panose="02020603050405020304" pitchFamily="18" charset="0"/>
                <a:ea typeface="宋体" panose="02010600030101010101" pitchFamily="2" charset="-122"/>
              </a:rPr>
              <a:t>&gt;</a:t>
            </a:r>
          </a:p>
          <a:p>
            <a:pPr marL="1168400" lvl="1" indent="-711200"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  if &lt;</a:t>
            </a:r>
            <a:r>
              <a:rPr lang="en-US" altLang="zh-CN" sz="2400" i="1">
                <a:solidFill>
                  <a:srgbClr val="FF0000"/>
                </a:solidFill>
                <a:latin typeface="Times New Roman" panose="02020603050405020304" pitchFamily="18" charset="0"/>
                <a:ea typeface="宋体" panose="02010600030101010101" pitchFamily="2" charset="-122"/>
              </a:rPr>
              <a:t>expr</a:t>
            </a:r>
            <a:r>
              <a:rPr lang="en-US" altLang="zh-CN" sz="2400">
                <a:solidFill>
                  <a:srgbClr val="FF0000"/>
                </a:solidFill>
                <a:latin typeface="Times New Roman" panose="02020603050405020304" pitchFamily="18" charset="0"/>
                <a:ea typeface="宋体" panose="02010600030101010101" pitchFamily="2" charset="-122"/>
              </a:rPr>
              <a:t>&gt; then &lt;</a:t>
            </a:r>
            <a:r>
              <a:rPr lang="en-US" altLang="zh-CN" sz="2400" i="1">
                <a:solidFill>
                  <a:srgbClr val="FF0000"/>
                </a:solidFill>
                <a:latin typeface="Times New Roman" panose="02020603050405020304" pitchFamily="18" charset="0"/>
                <a:ea typeface="宋体" panose="02010600030101010101" pitchFamily="2" charset="-122"/>
              </a:rPr>
              <a:t>stmt</a:t>
            </a:r>
            <a:r>
              <a:rPr lang="en-US" altLang="zh-CN" sz="2400">
                <a:solidFill>
                  <a:srgbClr val="FF0000"/>
                </a:solidFill>
                <a:latin typeface="Times New Roman" panose="02020603050405020304" pitchFamily="18" charset="0"/>
                <a:ea typeface="宋体" panose="02010600030101010101" pitchFamily="2" charset="-122"/>
              </a:rPr>
              <a:t>&gt; </a:t>
            </a:r>
            <a:r>
              <a:rPr lang="en-US" altLang="zh-CN" sz="2400">
                <a:latin typeface="Times New Roman" panose="02020603050405020304" pitchFamily="18" charset="0"/>
                <a:ea typeface="宋体" panose="02010600030101010101" pitchFamily="2" charset="-122"/>
              </a:rPr>
              <a:t>else &lt;</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a:t>
            </a:r>
          </a:p>
          <a:p>
            <a:pPr marL="1168400" lvl="1" indent="-711200" eaLnBrk="1" hangingPunct="1"/>
            <a:r>
              <a:rPr lang="zh-CN" altLang="en-US" sz="2600">
                <a:latin typeface="Times New Roman" panose="02020603050405020304" pitchFamily="18" charset="0"/>
              </a:rPr>
              <a:t> </a:t>
            </a:r>
            <a:r>
              <a:rPr lang="en-US" altLang="zh-CN" sz="2400">
                <a:latin typeface="Times New Roman" panose="02020603050405020304" pitchFamily="18" charset="0"/>
                <a:ea typeface="宋体" panose="02010600030101010101" pitchFamily="2" charset="-122"/>
              </a:rPr>
              <a:t>&lt;</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 if &lt;</a:t>
            </a:r>
            <a:r>
              <a:rPr lang="en-US" altLang="zh-CN" sz="2400" i="1">
                <a:latin typeface="Times New Roman" panose="02020603050405020304" pitchFamily="18" charset="0"/>
                <a:ea typeface="宋体" panose="02010600030101010101" pitchFamily="2" charset="-122"/>
              </a:rPr>
              <a:t>expr</a:t>
            </a:r>
            <a:r>
              <a:rPr lang="en-US" altLang="zh-CN" sz="2400">
                <a:latin typeface="Times New Roman" panose="02020603050405020304" pitchFamily="18" charset="0"/>
                <a:ea typeface="宋体" panose="02010600030101010101" pitchFamily="2" charset="-122"/>
              </a:rPr>
              <a:t>&gt; then &lt;</a:t>
            </a:r>
            <a:r>
              <a:rPr lang="en-US" altLang="zh-CN" sz="2400" i="1">
                <a:latin typeface="Times New Roman" panose="02020603050405020304" pitchFamily="18" charset="0"/>
                <a:ea typeface="宋体" panose="02010600030101010101" pitchFamily="2" charset="-122"/>
              </a:rPr>
              <a:t>stmt</a:t>
            </a:r>
            <a:r>
              <a:rPr lang="en-US" altLang="zh-CN" sz="2400">
                <a:latin typeface="Times New Roman" panose="02020603050405020304" pitchFamily="18" charset="0"/>
                <a:ea typeface="宋体" panose="02010600030101010101" pitchFamily="2" charset="-122"/>
              </a:rPr>
              <a:t>&gt;&lt;</a:t>
            </a:r>
            <a:r>
              <a:rPr lang="en-US" altLang="zh-CN" sz="2400" i="1">
                <a:latin typeface="Times New Roman" panose="02020603050405020304" pitchFamily="18" charset="0"/>
                <a:ea typeface="宋体" panose="02010600030101010101" pitchFamily="2" charset="-122"/>
              </a:rPr>
              <a:t>stmt_new</a:t>
            </a:r>
            <a:r>
              <a:rPr lang="en-US" altLang="zh-CN" sz="2400">
                <a:latin typeface="Times New Roman" panose="02020603050405020304" pitchFamily="18" charset="0"/>
                <a:ea typeface="宋体" panose="02010600030101010101" pitchFamily="2" charset="-122"/>
              </a:rPr>
              <a:t>&gt;</a:t>
            </a:r>
          </a:p>
          <a:p>
            <a:pPr marL="1168400" lvl="1" indent="-711200"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&lt;</a:t>
            </a:r>
            <a:r>
              <a:rPr lang="en-US" altLang="zh-CN" sz="2400" i="1">
                <a:latin typeface="Times New Roman" panose="02020603050405020304" pitchFamily="18" charset="0"/>
                <a:ea typeface="宋体" panose="02010600030101010101" pitchFamily="2" charset="-122"/>
              </a:rPr>
              <a:t>stmt_new</a:t>
            </a:r>
            <a:r>
              <a:rPr lang="en-US" altLang="zh-CN" sz="2400">
                <a:latin typeface="Times New Roman" panose="02020603050405020304" pitchFamily="18" charset="0"/>
                <a:ea typeface="宋体" panose="02010600030101010101" pitchFamily="2" charset="-122"/>
              </a:rPr>
              <a:t>&gt; → </a:t>
            </a:r>
            <a:r>
              <a:rPr lang="en-US" altLang="zh-CN" sz="2400" i="1">
                <a:latin typeface="Times New Roman" panose="02020603050405020304" pitchFamily="18" charset="0"/>
              </a:rPr>
              <a:t>ε | else &lt;stmt&gt;</a:t>
            </a:r>
          </a:p>
          <a:p>
            <a:pPr marL="1168400" lvl="1" indent="-711200" eaLnBrk="1" hangingPunct="1">
              <a:buFont typeface="Wingdings" panose="05000000000000000000" pitchFamily="2" charset="2"/>
              <a:buNone/>
            </a:pPr>
            <a:endParaRPr lang="en-US" altLang="zh-CN" sz="2400" i="1">
              <a:latin typeface="Times New Roman" panose="02020603050405020304" pitchFamily="18" charset="0"/>
              <a:ea typeface="宋体" panose="02010600030101010101" pitchFamily="2" charset="-122"/>
            </a:endParaRPr>
          </a:p>
          <a:p>
            <a:pPr marL="1168400" lvl="1" indent="-711200" eaLnBrk="1" hangingPunct="1"/>
            <a:r>
              <a:rPr lang="zh-CN" altLang="en-US" sz="2600">
                <a:latin typeface="Times New Roman" panose="02020603050405020304" pitchFamily="18" charset="0"/>
              </a:rPr>
              <a:t>提取左因子并不能完全消除回溯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3653">
                                            <p:txEl>
                                              <p:pRg st="3" end="3"/>
                                            </p:txEl>
                                          </p:spTgt>
                                        </p:tgtEl>
                                        <p:attrNameLst>
                                          <p:attrName>style.visibility</p:attrName>
                                        </p:attrNameLst>
                                      </p:cBhvr>
                                      <p:to>
                                        <p:strVal val="visible"/>
                                      </p:to>
                                    </p:set>
                                    <p:animEffect transition="in" filter="barn(inVertical)">
                                      <p:cBhvr>
                                        <p:cTn id="7" dur="500"/>
                                        <p:tgtEl>
                                          <p:spTgt spid="28365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83653">
                                            <p:txEl>
                                              <p:pRg st="4" end="4"/>
                                            </p:txEl>
                                          </p:spTgt>
                                        </p:tgtEl>
                                        <p:attrNameLst>
                                          <p:attrName>style.visibility</p:attrName>
                                        </p:attrNameLst>
                                      </p:cBhvr>
                                      <p:to>
                                        <p:strVal val="visible"/>
                                      </p:to>
                                    </p:set>
                                    <p:animEffect transition="in" filter="barn(inVertical)">
                                      <p:cBhvr>
                                        <p:cTn id="10" dur="500"/>
                                        <p:tgtEl>
                                          <p:spTgt spid="283653">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83653">
                                            <p:txEl>
                                              <p:pRg st="6" end="6"/>
                                            </p:txEl>
                                          </p:spTgt>
                                        </p:tgtEl>
                                        <p:attrNameLst>
                                          <p:attrName>style.visibility</p:attrName>
                                        </p:attrNameLst>
                                      </p:cBhvr>
                                      <p:to>
                                        <p:strVal val="visible"/>
                                      </p:to>
                                    </p:set>
                                    <p:animEffect transition="in" filter="barn(inVertical)">
                                      <p:cBhvr>
                                        <p:cTn id="15" dur="500"/>
                                        <p:tgtEl>
                                          <p:spTgt spid="2836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1B78C39-54BF-484F-8439-0D8A6067CD1B}"/>
              </a:ext>
            </a:extLst>
          </p:cNvPr>
          <p:cNvSpPr>
            <a:spLocks noGrp="1"/>
          </p:cNvSpPr>
          <p:nvPr>
            <p:ph type="dt" sz="quarter" idx="10"/>
          </p:nvPr>
        </p:nvSpPr>
        <p:spPr>
          <a:xfrm>
            <a:off x="457200" y="6245225"/>
            <a:ext cx="2133600" cy="476250"/>
          </a:xfrm>
          <a:ln>
            <a:miter lim="800000"/>
            <a:headEnd/>
            <a:tailEnd/>
          </a:ln>
        </p:spPr>
        <p:txBody>
          <a:bodyPr anchor="t"/>
          <a:lstStyle/>
          <a:p>
            <a:pPr>
              <a:defRPr/>
            </a:pPr>
            <a:fld id="{38AA9C56-9DB7-469A-A370-82AC06AA8576}" type="datetime1">
              <a:rPr lang="zh-CN" altLang="en-US">
                <a:latin typeface="+mn-lt"/>
              </a:rPr>
              <a:pPr>
                <a:defRPr/>
              </a:pPr>
              <a:t>2020/12/14</a:t>
            </a:fld>
            <a:endParaRPr lang="en-US" altLang="zh-CN">
              <a:latin typeface="+mn-lt"/>
            </a:endParaRPr>
          </a:p>
        </p:txBody>
      </p:sp>
      <p:sp>
        <p:nvSpPr>
          <p:cNvPr id="51203" name="灯片编号占位符 5">
            <a:extLst>
              <a:ext uri="{FF2B5EF4-FFF2-40B4-BE49-F238E27FC236}">
                <a16:creationId xmlns:a16="http://schemas.microsoft.com/office/drawing/2014/main" id="{6CE0BB96-331D-4EC6-B7D7-3D3CC043777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791037-2EA1-4434-8D43-1A5BFA8F1161}" type="slidenum">
              <a:rPr lang="en-US" altLang="zh-CN"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
        <p:nvSpPr>
          <p:cNvPr id="51204" name="Rectangle 2">
            <a:extLst>
              <a:ext uri="{FF2B5EF4-FFF2-40B4-BE49-F238E27FC236}">
                <a16:creationId xmlns:a16="http://schemas.microsoft.com/office/drawing/2014/main" id="{53429CDC-378A-493F-89A0-0025E536F8A3}"/>
              </a:ext>
            </a:extLst>
          </p:cNvPr>
          <p:cNvSpPr>
            <a:spLocks noGrp="1" noChangeArrowheads="1"/>
          </p:cNvSpPr>
          <p:nvPr>
            <p:ph type="title" idx="4294967295"/>
          </p:nvPr>
        </p:nvSpPr>
        <p:spPr>
          <a:xfrm>
            <a:off x="1042988" y="404813"/>
            <a:ext cx="7777162" cy="720725"/>
          </a:xfrm>
        </p:spPr>
        <p:txBody>
          <a:bodyPr anchor="ctr"/>
          <a:lstStyle/>
          <a:p>
            <a:pPr eaLnBrk="1" hangingPunct="1"/>
            <a:r>
              <a:rPr lang="en-US" altLang="zh-CN" sz="4000">
                <a:latin typeface="Times New Roman" panose="02020603050405020304" pitchFamily="18" charset="0"/>
              </a:rPr>
              <a:t>4.2.2 </a:t>
            </a:r>
            <a:r>
              <a:rPr lang="zh-CN" altLang="en-US" sz="4000"/>
              <a:t>对上下文无关文法的改造</a:t>
            </a:r>
          </a:p>
        </p:txBody>
      </p:sp>
      <p:sp>
        <p:nvSpPr>
          <p:cNvPr id="43013" name="Rectangle 3">
            <a:extLst>
              <a:ext uri="{FF2B5EF4-FFF2-40B4-BE49-F238E27FC236}">
                <a16:creationId xmlns:a16="http://schemas.microsoft.com/office/drawing/2014/main" id="{86F9C84A-7272-4296-8E60-35367B82AA63}"/>
              </a:ext>
            </a:extLst>
          </p:cNvPr>
          <p:cNvSpPr>
            <a:spLocks noGrp="1" noChangeArrowheads="1"/>
          </p:cNvSpPr>
          <p:nvPr>
            <p:ph type="body" idx="4294967295"/>
          </p:nvPr>
        </p:nvSpPr>
        <p:spPr>
          <a:xfrm>
            <a:off x="323850" y="1519238"/>
            <a:ext cx="8532813" cy="5149850"/>
          </a:xfrm>
        </p:spPr>
        <p:txBody>
          <a:bodyPr/>
          <a:lstStyle/>
          <a:p>
            <a:pPr eaLnBrk="1" hangingPunct="1"/>
            <a:r>
              <a:rPr lang="zh-CN" altLang="en-US" sz="3000">
                <a:latin typeface="Times New Roman" panose="02020603050405020304" pitchFamily="18" charset="0"/>
              </a:rPr>
              <a:t>希望彻底消除回溯，实现</a:t>
            </a:r>
            <a:r>
              <a:rPr lang="zh-CN" altLang="en-US" sz="3000">
                <a:solidFill>
                  <a:srgbClr val="FF0000"/>
                </a:solidFill>
                <a:latin typeface="Times New Roman" panose="02020603050405020304" pitchFamily="18" charset="0"/>
              </a:rPr>
              <a:t>确定的</a:t>
            </a:r>
            <a:r>
              <a:rPr lang="zh-CN" altLang="en-US" sz="3000">
                <a:latin typeface="Times New Roman" panose="02020603050405020304" pitchFamily="18" charset="0"/>
              </a:rPr>
              <a:t>自顶向下分析的文法要求</a:t>
            </a:r>
            <a:endParaRPr lang="en-US" altLang="zh-CN" sz="3000">
              <a:latin typeface="Times New Roman" panose="02020603050405020304" pitchFamily="18" charset="0"/>
            </a:endParaRPr>
          </a:p>
          <a:p>
            <a:pPr lvl="1" eaLnBrk="1" hangingPunct="1">
              <a:lnSpc>
                <a:spcPct val="150000"/>
              </a:lnSpc>
              <a:buClr>
                <a:schemeClr val="tx1"/>
              </a:buClr>
            </a:pPr>
            <a:r>
              <a:rPr lang="en-US" altLang="zh-CN" sz="2600">
                <a:latin typeface="Times New Roman" panose="02020603050405020304" pitchFamily="18" charset="0"/>
              </a:rPr>
              <a:t>1. </a:t>
            </a:r>
            <a:r>
              <a:rPr lang="zh-CN" altLang="en-US" sz="2600">
                <a:latin typeface="Times New Roman" panose="02020603050405020304" pitchFamily="18" charset="0"/>
              </a:rPr>
              <a:t>无二义性</a:t>
            </a:r>
            <a:endParaRPr lang="en-US" altLang="zh-CN" sz="2600">
              <a:latin typeface="Times New Roman" panose="02020603050405020304" pitchFamily="18" charset="0"/>
            </a:endParaRPr>
          </a:p>
          <a:p>
            <a:pPr lvl="1" eaLnBrk="1" hangingPunct="1">
              <a:lnSpc>
                <a:spcPct val="150000"/>
              </a:lnSpc>
              <a:buClr>
                <a:schemeClr val="tx1"/>
              </a:buClr>
            </a:pPr>
            <a:r>
              <a:rPr lang="en-US" altLang="zh-CN" sz="2600">
                <a:latin typeface="Times New Roman" panose="02020603050405020304" pitchFamily="18" charset="0"/>
              </a:rPr>
              <a:t>2. </a:t>
            </a:r>
            <a:r>
              <a:rPr lang="zh-CN" altLang="en-US" sz="2600">
                <a:latin typeface="Times New Roman" panose="02020603050405020304" pitchFamily="18" charset="0"/>
              </a:rPr>
              <a:t>无左递归</a:t>
            </a:r>
            <a:endParaRPr lang="en-US" altLang="zh-CN" sz="2600">
              <a:latin typeface="Times New Roman" panose="02020603050405020304" pitchFamily="18" charset="0"/>
            </a:endParaRPr>
          </a:p>
          <a:p>
            <a:pPr lvl="1" eaLnBrk="1" hangingPunct="1">
              <a:lnSpc>
                <a:spcPct val="150000"/>
              </a:lnSpc>
              <a:buClr>
                <a:schemeClr val="tx1"/>
              </a:buClr>
            </a:pPr>
            <a:r>
              <a:rPr lang="en-US" altLang="zh-CN" sz="2600">
                <a:latin typeface="Times New Roman" panose="02020603050405020304" pitchFamily="18" charset="0"/>
              </a:rPr>
              <a:t>3. </a:t>
            </a:r>
            <a:r>
              <a:rPr lang="zh-CN" altLang="en-US" sz="2600">
                <a:latin typeface="Times New Roman" panose="02020603050405020304" pitchFamily="18" charset="0"/>
              </a:rPr>
              <a:t>任意一个语法变量</a:t>
            </a:r>
            <a:r>
              <a:rPr lang="en-US" altLang="zh-CN" sz="2600">
                <a:latin typeface="Times New Roman" panose="02020603050405020304" pitchFamily="18" charset="0"/>
              </a:rPr>
              <a:t>A</a:t>
            </a:r>
            <a:r>
              <a:rPr lang="zh-CN" altLang="en-US" sz="2600">
                <a:latin typeface="Times New Roman" panose="02020603050405020304" pitchFamily="18" charset="0"/>
              </a:rPr>
              <a:t>的各个候选式所能推导出的第一个终结符必须各不相同</a:t>
            </a:r>
          </a:p>
        </p:txBody>
      </p:sp>
      <p:sp>
        <p:nvSpPr>
          <p:cNvPr id="50183" name="AutoShape 7">
            <a:extLst>
              <a:ext uri="{FF2B5EF4-FFF2-40B4-BE49-F238E27FC236}">
                <a16:creationId xmlns:a16="http://schemas.microsoft.com/office/drawing/2014/main" id="{EB9CABA2-A071-461B-897D-FB21436E0D53}"/>
              </a:ext>
            </a:extLst>
          </p:cNvPr>
          <p:cNvSpPr>
            <a:spLocks noChangeArrowheads="1"/>
          </p:cNvSpPr>
          <p:nvPr/>
        </p:nvSpPr>
        <p:spPr bwMode="auto">
          <a:xfrm>
            <a:off x="4427538" y="2420938"/>
            <a:ext cx="4105275" cy="1368425"/>
          </a:xfrm>
          <a:prstGeom prst="wedgeRoundRectCallout">
            <a:avLst>
              <a:gd name="adj1" fmla="val -46056"/>
              <a:gd name="adj2" fmla="val 32134"/>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defRPr/>
            </a:pPr>
            <a:r>
              <a:rPr lang="en-US" altLang="zh-CN" dirty="0"/>
              <a:t>LL(1)</a:t>
            </a:r>
            <a:r>
              <a:rPr lang="zh-CN" altLang="en-US" dirty="0"/>
              <a:t>文法就是可以彻底消除回溯实现确定自顶向下分析的文法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animEffect transition="in" filter="barn(inVertical)">
                                      <p:cBhvr>
                                        <p:cTn id="7" dur="500"/>
                                        <p:tgtEl>
                                          <p:spTgt spid="4301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3">
                                            <p:txEl>
                                              <p:pRg st="2" end="2"/>
                                            </p:txEl>
                                          </p:spTgt>
                                        </p:tgtEl>
                                        <p:attrNameLst>
                                          <p:attrName>style.visibility</p:attrName>
                                        </p:attrNameLst>
                                      </p:cBhvr>
                                      <p:to>
                                        <p:strVal val="visible"/>
                                      </p:to>
                                    </p:set>
                                    <p:animEffect transition="in" filter="barn(inVertical)">
                                      <p:cBhvr>
                                        <p:cTn id="12" dur="500"/>
                                        <p:tgtEl>
                                          <p:spTgt spid="430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3">
                                            <p:txEl>
                                              <p:pRg st="3" end="3"/>
                                            </p:txEl>
                                          </p:spTgt>
                                        </p:tgtEl>
                                        <p:attrNameLst>
                                          <p:attrName>style.visibility</p:attrName>
                                        </p:attrNameLst>
                                      </p:cBhvr>
                                      <p:to>
                                        <p:strVal val="visible"/>
                                      </p:to>
                                    </p:set>
                                    <p:animEffect transition="in" filter="barn(inVertical)">
                                      <p:cBhvr>
                                        <p:cTn id="17" dur="500"/>
                                        <p:tgtEl>
                                          <p:spTgt spid="4301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3"/>
                                        </p:tgtEl>
                                        <p:attrNameLst>
                                          <p:attrName>style.visibility</p:attrName>
                                        </p:attrNameLst>
                                      </p:cBhvr>
                                      <p:to>
                                        <p:strVal val="visible"/>
                                      </p:to>
                                    </p:set>
                                    <p:animEffect transition="in" filter="blinds(horizontal)">
                                      <p:cBhvr>
                                        <p:cTn id="22"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793A8AE-4E3A-451D-B42D-AFA8F53DAFC1}"/>
              </a:ext>
            </a:extLst>
          </p:cNvPr>
          <p:cNvSpPr>
            <a:spLocks noGrp="1"/>
          </p:cNvSpPr>
          <p:nvPr>
            <p:ph type="dt" sz="quarter" idx="10"/>
          </p:nvPr>
        </p:nvSpPr>
        <p:spPr>
          <a:xfrm>
            <a:off x="457200" y="6245225"/>
            <a:ext cx="2133600" cy="476250"/>
          </a:xfrm>
          <a:ln>
            <a:miter lim="800000"/>
            <a:headEnd/>
            <a:tailEnd/>
          </a:ln>
        </p:spPr>
        <p:txBody>
          <a:bodyPr anchor="t"/>
          <a:lstStyle/>
          <a:p>
            <a:pPr>
              <a:defRPr/>
            </a:pPr>
            <a:fld id="{1F509CC4-B00D-4DC5-9CDA-9D7C9B88648B}" type="datetime1">
              <a:rPr lang="zh-CN" altLang="en-US">
                <a:latin typeface="+mn-lt"/>
              </a:rPr>
              <a:pPr>
                <a:defRPr/>
              </a:pPr>
              <a:t>2020/12/14</a:t>
            </a:fld>
            <a:endParaRPr lang="en-US" altLang="zh-CN">
              <a:latin typeface="+mn-lt"/>
            </a:endParaRPr>
          </a:p>
        </p:txBody>
      </p:sp>
      <p:sp>
        <p:nvSpPr>
          <p:cNvPr id="52227" name="灯片编号占位符 5">
            <a:extLst>
              <a:ext uri="{FF2B5EF4-FFF2-40B4-BE49-F238E27FC236}">
                <a16:creationId xmlns:a16="http://schemas.microsoft.com/office/drawing/2014/main" id="{50AB3AEC-D06A-4BC9-9C8A-0968E1141A9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A22F9AA-59B9-4AB5-9CEB-43775968685B}" type="slidenum">
              <a:rPr lang="en-US" altLang="zh-CN" sz="1400" b="0">
                <a:ea typeface="宋体" panose="02010600030101010101" pitchFamily="2" charset="-122"/>
              </a:rPr>
              <a:pPr>
                <a:spcBef>
                  <a:spcPct val="0"/>
                </a:spcBef>
                <a:buClrTx/>
                <a:buSzTx/>
                <a:buFontTx/>
                <a:buNone/>
              </a:pPr>
              <a:t>44</a:t>
            </a:fld>
            <a:endParaRPr lang="en-US" altLang="zh-CN" sz="1400" b="0">
              <a:ea typeface="宋体" panose="02010600030101010101" pitchFamily="2" charset="-122"/>
            </a:endParaRPr>
          </a:p>
        </p:txBody>
      </p:sp>
      <p:sp>
        <p:nvSpPr>
          <p:cNvPr id="52228" name="Rectangle 2">
            <a:extLst>
              <a:ext uri="{FF2B5EF4-FFF2-40B4-BE49-F238E27FC236}">
                <a16:creationId xmlns:a16="http://schemas.microsoft.com/office/drawing/2014/main" id="{D6815E1C-E320-4D3E-AC08-9C71C43776BC}"/>
              </a:ext>
            </a:extLst>
          </p:cNvPr>
          <p:cNvSpPr>
            <a:spLocks noGrp="1" noChangeArrowheads="1"/>
          </p:cNvSpPr>
          <p:nvPr>
            <p:ph type="title" idx="4294967295"/>
          </p:nvPr>
        </p:nvSpPr>
        <p:spPr>
          <a:xfrm>
            <a:off x="1403350" y="260350"/>
            <a:ext cx="4956175" cy="792163"/>
          </a:xfrm>
          <a:noFill/>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52451" name="Rectangle 3">
            <a:extLst>
              <a:ext uri="{FF2B5EF4-FFF2-40B4-BE49-F238E27FC236}">
                <a16:creationId xmlns:a16="http://schemas.microsoft.com/office/drawing/2014/main" id="{7A8450C2-5801-4985-9569-E81217BF6520}"/>
              </a:ext>
            </a:extLst>
          </p:cNvPr>
          <p:cNvSpPr>
            <a:spLocks noGrp="1" noChangeArrowheads="1"/>
          </p:cNvSpPr>
          <p:nvPr>
            <p:ph type="body" idx="4294967295"/>
          </p:nvPr>
        </p:nvSpPr>
        <p:spPr>
          <a:xfrm>
            <a:off x="265113" y="1628775"/>
            <a:ext cx="8770937" cy="4392613"/>
          </a:xfrm>
        </p:spPr>
        <p:txBody>
          <a:bodyPr lIns="92075" tIns="46038" rIns="92075" bIns="46038"/>
          <a:lstStyle/>
          <a:p>
            <a:pPr eaLnBrk="1" hangingPunct="1">
              <a:lnSpc>
                <a:spcPct val="114000"/>
              </a:lnSpc>
            </a:pPr>
            <a:r>
              <a:rPr lang="zh-CN" altLang="en-US" sz="3600">
                <a:latin typeface="Times New Roman" panose="02020603050405020304" pitchFamily="18" charset="0"/>
              </a:rPr>
              <a:t>不确定的自顶向下分析</a:t>
            </a:r>
            <a:endParaRPr lang="en-US" altLang="zh-CN" sz="3600">
              <a:latin typeface="Times New Roman" panose="02020603050405020304" pitchFamily="18" charset="0"/>
            </a:endParaRPr>
          </a:p>
          <a:p>
            <a:pPr lvl="1" eaLnBrk="1" hangingPunct="1">
              <a:lnSpc>
                <a:spcPct val="114000"/>
              </a:lnSpc>
            </a:pPr>
            <a:r>
              <a:rPr lang="zh-CN" altLang="en-US" sz="3200">
                <a:latin typeface="Times New Roman" panose="02020603050405020304" pitchFamily="18" charset="0"/>
              </a:rPr>
              <a:t>分析需要回溯，导致分析存在不确定性</a:t>
            </a:r>
            <a:endParaRPr lang="en-US" altLang="zh-CN" sz="3200">
              <a:latin typeface="Times New Roman" panose="02020603050405020304" pitchFamily="18" charset="0"/>
            </a:endParaRPr>
          </a:p>
          <a:p>
            <a:pPr lvl="1" eaLnBrk="1" hangingPunct="1">
              <a:lnSpc>
                <a:spcPct val="114000"/>
              </a:lnSpc>
            </a:pPr>
            <a:r>
              <a:rPr lang="zh-CN" altLang="en-US" sz="3200">
                <a:latin typeface="Times New Roman" panose="02020603050405020304" pitchFamily="18" charset="0"/>
              </a:rPr>
              <a:t>代价高、效率低，实际中几乎不被采用</a:t>
            </a:r>
            <a:r>
              <a:rPr lang="en-US" altLang="zh-CN" sz="2400">
                <a:latin typeface="Times New Roman" panose="02020603050405020304" pitchFamily="18" charset="0"/>
              </a:rPr>
              <a:t>	</a:t>
            </a:r>
          </a:p>
          <a:p>
            <a:pPr eaLnBrk="1" hangingPunct="1">
              <a:lnSpc>
                <a:spcPct val="114000"/>
              </a:lnSpc>
            </a:pPr>
            <a:r>
              <a:rPr lang="zh-CN" altLang="en-US" sz="3600">
                <a:latin typeface="Times New Roman" panose="02020603050405020304" pitchFamily="18" charset="0"/>
              </a:rPr>
              <a:t>确定的自顶向下分析</a:t>
            </a:r>
          </a:p>
          <a:p>
            <a:pPr lvl="1" eaLnBrk="1" hangingPunct="1">
              <a:lnSpc>
                <a:spcPct val="114000"/>
              </a:lnSpc>
            </a:pPr>
            <a:r>
              <a:rPr lang="zh-CN" altLang="en-US" sz="3200">
                <a:latin typeface="Times New Roman" panose="02020603050405020304" pitchFamily="18" charset="0"/>
              </a:rPr>
              <a:t>不能处理所有文法，这里讨论什么样的文法可以进行确定的自顶向下分析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2451">
                                            <p:txEl>
                                              <p:pRg st="0" end="0"/>
                                            </p:txEl>
                                          </p:spTgt>
                                        </p:tgtEl>
                                        <p:attrNameLst>
                                          <p:attrName>style.visibility</p:attrName>
                                        </p:attrNameLst>
                                      </p:cBhvr>
                                      <p:to>
                                        <p:strVal val="visible"/>
                                      </p:to>
                                    </p:set>
                                    <p:animEffect transition="in" filter="blinds(horizontal)">
                                      <p:cBhvr>
                                        <p:cTn id="7" dur="500"/>
                                        <p:tgtEl>
                                          <p:spTgt spid="215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2451">
                                            <p:txEl>
                                              <p:pRg st="1" end="1"/>
                                            </p:txEl>
                                          </p:spTgt>
                                        </p:tgtEl>
                                        <p:attrNameLst>
                                          <p:attrName>style.visibility</p:attrName>
                                        </p:attrNameLst>
                                      </p:cBhvr>
                                      <p:to>
                                        <p:strVal val="visible"/>
                                      </p:to>
                                    </p:set>
                                    <p:animEffect transition="in" filter="blinds(horizontal)">
                                      <p:cBhvr>
                                        <p:cTn id="12" dur="500"/>
                                        <p:tgtEl>
                                          <p:spTgt spid="215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2451">
                                            <p:txEl>
                                              <p:pRg st="2" end="2"/>
                                            </p:txEl>
                                          </p:spTgt>
                                        </p:tgtEl>
                                        <p:attrNameLst>
                                          <p:attrName>style.visibility</p:attrName>
                                        </p:attrNameLst>
                                      </p:cBhvr>
                                      <p:to>
                                        <p:strVal val="visible"/>
                                      </p:to>
                                    </p:set>
                                    <p:animEffect transition="in" filter="blinds(horizontal)">
                                      <p:cBhvr>
                                        <p:cTn id="17" dur="500"/>
                                        <p:tgtEl>
                                          <p:spTgt spid="215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2451">
                                            <p:txEl>
                                              <p:pRg st="3" end="3"/>
                                            </p:txEl>
                                          </p:spTgt>
                                        </p:tgtEl>
                                        <p:attrNameLst>
                                          <p:attrName>style.visibility</p:attrName>
                                        </p:attrNameLst>
                                      </p:cBhvr>
                                      <p:to>
                                        <p:strVal val="visible"/>
                                      </p:to>
                                    </p:set>
                                    <p:animEffect transition="in" filter="blinds(horizontal)">
                                      <p:cBhvr>
                                        <p:cTn id="22" dur="500"/>
                                        <p:tgtEl>
                                          <p:spTgt spid="2152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2451">
                                            <p:txEl>
                                              <p:pRg st="4" end="4"/>
                                            </p:txEl>
                                          </p:spTgt>
                                        </p:tgtEl>
                                        <p:attrNameLst>
                                          <p:attrName>style.visibility</p:attrName>
                                        </p:attrNameLst>
                                      </p:cBhvr>
                                      <p:to>
                                        <p:strVal val="visible"/>
                                      </p:to>
                                    </p:set>
                                    <p:animEffect transition="in" filter="blinds(horizontal)">
                                      <p:cBhvr>
                                        <p:cTn id="27" dur="500"/>
                                        <p:tgtEl>
                                          <p:spTgt spid="2152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45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DB32FE7-12EC-4041-8C2C-551B12B4FD60}"/>
              </a:ext>
            </a:extLst>
          </p:cNvPr>
          <p:cNvSpPr>
            <a:spLocks noGrp="1"/>
          </p:cNvSpPr>
          <p:nvPr>
            <p:ph type="dt" sz="quarter" idx="10"/>
          </p:nvPr>
        </p:nvSpPr>
        <p:spPr>
          <a:xfrm>
            <a:off x="457200" y="6245225"/>
            <a:ext cx="2133600" cy="476250"/>
          </a:xfrm>
          <a:ln>
            <a:miter lim="800000"/>
            <a:headEnd/>
            <a:tailEnd/>
          </a:ln>
        </p:spPr>
        <p:txBody>
          <a:bodyPr anchor="t"/>
          <a:lstStyle/>
          <a:p>
            <a:pPr>
              <a:defRPr/>
            </a:pPr>
            <a:fld id="{1F509CC4-B00D-4DC5-9CDA-9D7C9B88648B}" type="datetime1">
              <a:rPr lang="zh-CN" altLang="en-US">
                <a:latin typeface="+mn-lt"/>
              </a:rPr>
              <a:pPr>
                <a:defRPr/>
              </a:pPr>
              <a:t>2020/12/14</a:t>
            </a:fld>
            <a:endParaRPr lang="en-US" altLang="zh-CN">
              <a:latin typeface="+mn-lt"/>
            </a:endParaRPr>
          </a:p>
        </p:txBody>
      </p:sp>
      <p:sp>
        <p:nvSpPr>
          <p:cNvPr id="53251" name="灯片编号占位符 5">
            <a:extLst>
              <a:ext uri="{FF2B5EF4-FFF2-40B4-BE49-F238E27FC236}">
                <a16:creationId xmlns:a16="http://schemas.microsoft.com/office/drawing/2014/main" id="{0DD5A1FA-4763-4A84-A0EB-20FDB2794BD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D4E4B3D-0752-48FE-8918-1BE998001DCE}" type="slidenum">
              <a:rPr lang="en-US" altLang="zh-CN" sz="1400" b="0">
                <a:ea typeface="宋体" panose="02010600030101010101" pitchFamily="2" charset="-122"/>
              </a:rPr>
              <a:pPr>
                <a:spcBef>
                  <a:spcPct val="0"/>
                </a:spcBef>
                <a:buClrTx/>
                <a:buSzTx/>
                <a:buFontTx/>
                <a:buNone/>
              </a:pPr>
              <a:t>45</a:t>
            </a:fld>
            <a:endParaRPr lang="en-US" altLang="zh-CN" sz="1400" b="0">
              <a:ea typeface="宋体" panose="02010600030101010101" pitchFamily="2" charset="-122"/>
            </a:endParaRPr>
          </a:p>
        </p:txBody>
      </p:sp>
      <p:sp>
        <p:nvSpPr>
          <p:cNvPr id="53252" name="Rectangle 2">
            <a:extLst>
              <a:ext uri="{FF2B5EF4-FFF2-40B4-BE49-F238E27FC236}">
                <a16:creationId xmlns:a16="http://schemas.microsoft.com/office/drawing/2014/main" id="{2D649159-7A31-4E36-8FCD-4CEC872354B6}"/>
              </a:ext>
            </a:extLst>
          </p:cNvPr>
          <p:cNvSpPr>
            <a:spLocks noGrp="1" noChangeArrowheads="1"/>
          </p:cNvSpPr>
          <p:nvPr>
            <p:ph type="title" idx="4294967295"/>
          </p:nvPr>
        </p:nvSpPr>
        <p:spPr>
          <a:xfrm>
            <a:off x="1403350" y="260350"/>
            <a:ext cx="4956175" cy="792163"/>
          </a:xfrm>
          <a:noFill/>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52451" name="Rectangle 3">
            <a:extLst>
              <a:ext uri="{FF2B5EF4-FFF2-40B4-BE49-F238E27FC236}">
                <a16:creationId xmlns:a16="http://schemas.microsoft.com/office/drawing/2014/main" id="{87330384-120F-4D6A-B0EA-16E0E0AB574D}"/>
              </a:ext>
            </a:extLst>
          </p:cNvPr>
          <p:cNvSpPr>
            <a:spLocks noGrp="1" noChangeArrowheads="1"/>
          </p:cNvSpPr>
          <p:nvPr>
            <p:ph type="body" idx="4294967295"/>
          </p:nvPr>
        </p:nvSpPr>
        <p:spPr>
          <a:xfrm>
            <a:off x="120650" y="1412875"/>
            <a:ext cx="8915400" cy="4968875"/>
          </a:xfrm>
          <a:noFill/>
        </p:spPr>
        <p:txBody>
          <a:bodyPr lIns="92075" tIns="46038" rIns="92075" bIns="46038"/>
          <a:lstStyle/>
          <a:p>
            <a:pPr marL="363538" indent="-363538" eaLnBrk="1" hangingPunct="1">
              <a:lnSpc>
                <a:spcPct val="120000"/>
              </a:lnSpc>
              <a:spcBef>
                <a:spcPts val="1200"/>
              </a:spcBef>
              <a:buFont typeface="Wingdings" panose="05000000000000000000" pitchFamily="2" charset="2"/>
              <a:buNone/>
            </a:pPr>
            <a:r>
              <a:rPr lang="zh-CN" altLang="en-US" sz="2600">
                <a:solidFill>
                  <a:srgbClr val="FF0000"/>
                </a:solidFill>
                <a:latin typeface="楷体_GB2312" pitchFamily="49" charset="-122"/>
              </a:rPr>
              <a:t>问题：什么样的文法对其句子才能进行确定的自顶向下分析？</a:t>
            </a:r>
          </a:p>
          <a:p>
            <a:pPr marL="363538" indent="-363538" eaLnBrk="1" hangingPunct="1">
              <a:lnSpc>
                <a:spcPct val="120000"/>
              </a:lnSpc>
              <a:spcBef>
                <a:spcPts val="1200"/>
              </a:spcBef>
            </a:pPr>
            <a:r>
              <a:rPr lang="zh-CN" altLang="en-US" sz="2600">
                <a:latin typeface="Times New Roman" panose="02020603050405020304" pitchFamily="18" charset="0"/>
              </a:rPr>
              <a:t>确定的自顶向下分析首先从文法的</a:t>
            </a:r>
            <a:r>
              <a:rPr lang="zh-CN" altLang="en-US" sz="2600">
                <a:solidFill>
                  <a:srgbClr val="FF0000"/>
                </a:solidFill>
                <a:latin typeface="Times New Roman" panose="02020603050405020304" pitchFamily="18" charset="0"/>
              </a:rPr>
              <a:t>开始符号</a:t>
            </a:r>
            <a:r>
              <a:rPr lang="zh-CN" altLang="en-US" sz="2600">
                <a:latin typeface="Times New Roman" panose="02020603050405020304" pitchFamily="18" charset="0"/>
              </a:rPr>
              <a:t>出发，每一步推导都根据当前句型的</a:t>
            </a:r>
            <a:r>
              <a:rPr lang="zh-CN" altLang="en-US" sz="2600">
                <a:solidFill>
                  <a:srgbClr val="FF0000"/>
                </a:solidFill>
                <a:latin typeface="Times New Roman" panose="02020603050405020304" pitchFamily="18" charset="0"/>
              </a:rPr>
              <a:t>最左语法变量</a:t>
            </a:r>
            <a:r>
              <a:rPr lang="en-US" altLang="zh-CN" sz="2600" i="1">
                <a:latin typeface="Times New Roman" panose="02020603050405020304" pitchFamily="18" charset="0"/>
              </a:rPr>
              <a:t>A</a:t>
            </a:r>
            <a:r>
              <a:rPr lang="zh-CN" altLang="en-US" sz="2600">
                <a:latin typeface="Times New Roman" panose="02020603050405020304" pitchFamily="18" charset="0"/>
              </a:rPr>
              <a:t>和</a:t>
            </a:r>
            <a:r>
              <a:rPr lang="zh-CN" altLang="en-US" sz="2600">
                <a:solidFill>
                  <a:srgbClr val="FF0000"/>
                </a:solidFill>
                <a:latin typeface="Times New Roman" panose="02020603050405020304" pitchFamily="18" charset="0"/>
              </a:rPr>
              <a:t>当前输入符号</a:t>
            </a:r>
            <a:r>
              <a:rPr lang="en-US" altLang="zh-CN" sz="2600" i="1">
                <a:latin typeface="Times New Roman" panose="02020603050405020304" pitchFamily="18" charset="0"/>
              </a:rPr>
              <a:t>a</a:t>
            </a:r>
            <a:r>
              <a:rPr lang="zh-CN" altLang="en-US" sz="2600">
                <a:latin typeface="Times New Roman" panose="02020603050405020304" pitchFamily="18" charset="0"/>
              </a:rPr>
              <a:t>，选择</a:t>
            </a:r>
            <a:r>
              <a:rPr lang="en-US" altLang="zh-CN" sz="2600" i="1">
                <a:latin typeface="Times New Roman" panose="02020603050405020304" pitchFamily="18" charset="0"/>
              </a:rPr>
              <a:t>A</a:t>
            </a:r>
            <a:r>
              <a:rPr lang="zh-CN" altLang="en-US" sz="2600">
                <a:latin typeface="Times New Roman" panose="02020603050405020304" pitchFamily="18" charset="0"/>
              </a:rPr>
              <a:t>的某个</a:t>
            </a:r>
            <a:r>
              <a:rPr lang="zh-CN" altLang="en-US" sz="2600">
                <a:solidFill>
                  <a:srgbClr val="FF0000"/>
                </a:solidFill>
                <a:latin typeface="Times New Roman" panose="02020603050405020304" pitchFamily="18" charset="0"/>
              </a:rPr>
              <a:t>候选式</a:t>
            </a:r>
            <a:r>
              <a:rPr lang="en-US" altLang="zh-CN" sz="2600" i="1">
                <a:latin typeface="Times New Roman" panose="02020603050405020304" pitchFamily="18" charset="0"/>
              </a:rPr>
              <a:t>α(alpha)</a:t>
            </a:r>
            <a:r>
              <a:rPr lang="zh-CN" altLang="en-US" sz="2600">
                <a:latin typeface="Times New Roman" panose="02020603050405020304" pitchFamily="18" charset="0"/>
              </a:rPr>
              <a:t>来替换</a:t>
            </a:r>
            <a:r>
              <a:rPr lang="en-US" altLang="zh-CN" sz="2600" i="1">
                <a:latin typeface="Times New Roman" panose="02020603050405020304" pitchFamily="18" charset="0"/>
              </a:rPr>
              <a:t>A</a:t>
            </a:r>
            <a:r>
              <a:rPr lang="zh-CN" altLang="en-US" sz="2600">
                <a:latin typeface="Times New Roman" panose="02020603050405020304" pitchFamily="18" charset="0"/>
              </a:rPr>
              <a:t>，并使得从</a:t>
            </a:r>
            <a:r>
              <a:rPr lang="en-US" altLang="zh-CN" sz="2600" i="1">
                <a:solidFill>
                  <a:srgbClr val="FF0000"/>
                </a:solidFill>
                <a:latin typeface="Times New Roman" panose="02020603050405020304" pitchFamily="18" charset="0"/>
              </a:rPr>
              <a:t>α(alpha)</a:t>
            </a:r>
            <a:r>
              <a:rPr lang="zh-CN" altLang="en-US" sz="2600">
                <a:latin typeface="Times New Roman" panose="02020603050405020304" pitchFamily="18" charset="0"/>
              </a:rPr>
              <a:t>推导出的</a:t>
            </a:r>
            <a:r>
              <a:rPr lang="zh-CN" altLang="en-US" sz="2600">
                <a:solidFill>
                  <a:srgbClr val="FF0000"/>
                </a:solidFill>
                <a:latin typeface="Times New Roman" panose="02020603050405020304" pitchFamily="18" charset="0"/>
              </a:rPr>
              <a:t>第一个终结符</a:t>
            </a:r>
            <a:r>
              <a:rPr lang="zh-CN" altLang="en-US" sz="2600">
                <a:latin typeface="Times New Roman" panose="02020603050405020304" pitchFamily="18" charset="0"/>
              </a:rPr>
              <a:t>恰好是</a:t>
            </a:r>
            <a:r>
              <a:rPr lang="en-US" altLang="zh-CN" sz="2600" i="1">
                <a:latin typeface="Times New Roman" panose="02020603050405020304" pitchFamily="18" charset="0"/>
              </a:rPr>
              <a:t>a</a:t>
            </a:r>
            <a:r>
              <a:rPr lang="zh-CN" altLang="en-US" sz="2600">
                <a:latin typeface="Times New Roman" panose="02020603050405020304" pitchFamily="18" charset="0"/>
              </a:rPr>
              <a:t>。</a:t>
            </a:r>
          </a:p>
          <a:p>
            <a:pPr marL="363538" indent="-363538" eaLnBrk="1" hangingPunct="1">
              <a:lnSpc>
                <a:spcPct val="120000"/>
              </a:lnSpc>
              <a:spcBef>
                <a:spcPts val="1200"/>
              </a:spcBef>
            </a:pPr>
            <a:r>
              <a:rPr lang="zh-CN" altLang="en-US" sz="2600">
                <a:latin typeface="Times New Roman" panose="02020603050405020304" pitchFamily="18" charset="0"/>
              </a:rPr>
              <a:t>当</a:t>
            </a:r>
            <a:r>
              <a:rPr lang="en-US" altLang="zh-CN" sz="2600" i="1">
                <a:latin typeface="Times New Roman" panose="02020603050405020304" pitchFamily="18" charset="0"/>
              </a:rPr>
              <a:t>A</a:t>
            </a:r>
            <a:r>
              <a:rPr lang="zh-CN" altLang="en-US" sz="2600">
                <a:latin typeface="Times New Roman" panose="02020603050405020304" pitchFamily="18" charset="0"/>
              </a:rPr>
              <a:t>有多个候选式时，当前选中的候选式必须是</a:t>
            </a:r>
            <a:r>
              <a:rPr lang="zh-CN" altLang="en-US" sz="2600">
                <a:solidFill>
                  <a:srgbClr val="FF0000"/>
                </a:solidFill>
                <a:latin typeface="Times New Roman" panose="02020603050405020304" pitchFamily="18" charset="0"/>
              </a:rPr>
              <a:t>唯一</a:t>
            </a:r>
            <a:r>
              <a:rPr lang="zh-CN" altLang="en-US" sz="2600">
                <a:latin typeface="Times New Roman" panose="02020603050405020304" pitchFamily="18" charset="0"/>
              </a:rPr>
              <a:t>的。</a:t>
            </a:r>
          </a:p>
          <a:p>
            <a:pPr marL="363538" indent="-363538" eaLnBrk="1" hangingPunct="1">
              <a:lnSpc>
                <a:spcPct val="120000"/>
              </a:lnSpc>
              <a:spcBef>
                <a:spcPts val="1200"/>
              </a:spcBef>
            </a:pPr>
            <a:r>
              <a:rPr lang="zh-CN" altLang="en-US" sz="2600">
                <a:solidFill>
                  <a:srgbClr val="FF0000"/>
                </a:solidFill>
                <a:latin typeface="Times New Roman" panose="02020603050405020304" pitchFamily="18" charset="0"/>
              </a:rPr>
              <a:t>第一个终结符</a:t>
            </a:r>
            <a:r>
              <a:rPr lang="zh-CN" altLang="en-US" sz="2600">
                <a:latin typeface="Times New Roman" panose="02020603050405020304" pitchFamily="18" charset="0"/>
              </a:rPr>
              <a:t>是指符号串的第一个终结符号，可以称为</a:t>
            </a:r>
            <a:r>
              <a:rPr lang="zh-CN" altLang="en-US" sz="2600">
                <a:solidFill>
                  <a:srgbClr val="FF0000"/>
                </a:solidFill>
                <a:latin typeface="Times New Roman" panose="02020603050405020304" pitchFamily="18" charset="0"/>
              </a:rPr>
              <a:t>首符号</a:t>
            </a:r>
            <a:r>
              <a:rPr lang="zh-CN" altLang="en-US" sz="2600">
                <a:latin typeface="Times New Roman" panose="02020603050405020304" pitchFamily="18" charset="0"/>
              </a:rPr>
              <a:t>。在自顶向下的分析中，它对选取候选式具有重要的作用。为此引入首符号集</a:t>
            </a:r>
            <a:r>
              <a:rPr lang="en-US" altLang="zh-CN" sz="2600">
                <a:latin typeface="Times New Roman" panose="02020603050405020304" pitchFamily="18" charset="0"/>
              </a:rPr>
              <a:t>(</a:t>
            </a:r>
            <a:r>
              <a:rPr lang="en-US" altLang="zh-CN" sz="2600">
                <a:solidFill>
                  <a:srgbClr val="FF0000"/>
                </a:solidFill>
                <a:latin typeface="Times New Roman" panose="02020603050405020304" pitchFamily="18" charset="0"/>
              </a:rPr>
              <a:t>FIRST</a:t>
            </a:r>
            <a:r>
              <a:rPr lang="en-US" altLang="zh-CN" sz="2600">
                <a:latin typeface="Times New Roman" panose="02020603050405020304" pitchFamily="18" charset="0"/>
              </a:rPr>
              <a:t>)</a:t>
            </a:r>
            <a:r>
              <a:rPr lang="zh-CN" altLang="en-US" sz="2600">
                <a:latin typeface="Times New Roman" panose="02020603050405020304" pitchFamily="18" charset="0"/>
              </a:rPr>
              <a:t>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2451">
                                            <p:txEl>
                                              <p:pRg st="0" end="0"/>
                                            </p:txEl>
                                          </p:spTgt>
                                        </p:tgtEl>
                                        <p:attrNameLst>
                                          <p:attrName>style.visibility</p:attrName>
                                        </p:attrNameLst>
                                      </p:cBhvr>
                                      <p:to>
                                        <p:strVal val="visible"/>
                                      </p:to>
                                    </p:set>
                                    <p:animEffect transition="in" filter="slide(fromBottom)">
                                      <p:cBhvr>
                                        <p:cTn id="7" dur="500"/>
                                        <p:tgtEl>
                                          <p:spTgt spid="215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2451">
                                            <p:txEl>
                                              <p:pRg st="1" end="1"/>
                                            </p:txEl>
                                          </p:spTgt>
                                        </p:tgtEl>
                                        <p:attrNameLst>
                                          <p:attrName>style.visibility</p:attrName>
                                        </p:attrNameLst>
                                      </p:cBhvr>
                                      <p:to>
                                        <p:strVal val="visible"/>
                                      </p:to>
                                    </p:set>
                                    <p:animEffect transition="in" filter="slide(fromBottom)">
                                      <p:cBhvr>
                                        <p:cTn id="12" dur="500"/>
                                        <p:tgtEl>
                                          <p:spTgt spid="215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52451">
                                            <p:txEl>
                                              <p:pRg st="2" end="2"/>
                                            </p:txEl>
                                          </p:spTgt>
                                        </p:tgtEl>
                                        <p:attrNameLst>
                                          <p:attrName>style.visibility</p:attrName>
                                        </p:attrNameLst>
                                      </p:cBhvr>
                                      <p:to>
                                        <p:strVal val="visible"/>
                                      </p:to>
                                    </p:set>
                                    <p:animEffect transition="in" filter="slide(fromBottom)">
                                      <p:cBhvr>
                                        <p:cTn id="17" dur="500"/>
                                        <p:tgtEl>
                                          <p:spTgt spid="215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52451">
                                            <p:txEl>
                                              <p:pRg st="3" end="3"/>
                                            </p:txEl>
                                          </p:spTgt>
                                        </p:tgtEl>
                                        <p:attrNameLst>
                                          <p:attrName>style.visibility</p:attrName>
                                        </p:attrNameLst>
                                      </p:cBhvr>
                                      <p:to>
                                        <p:strVal val="visible"/>
                                      </p:to>
                                    </p:set>
                                    <p:animEffect transition="in" filter="slide(fromBottom)">
                                      <p:cBhvr>
                                        <p:cTn id="22" dur="500"/>
                                        <p:tgtEl>
                                          <p:spTgt spid="2152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45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B616F8E5-52B8-4C7E-92F2-4F11C41D7F54}"/>
              </a:ext>
            </a:extLst>
          </p:cNvPr>
          <p:cNvSpPr>
            <a:spLocks noGrp="1"/>
          </p:cNvSpPr>
          <p:nvPr>
            <p:ph type="dt" sz="quarter" idx="10"/>
          </p:nvPr>
        </p:nvSpPr>
        <p:spPr>
          <a:xfrm>
            <a:off x="457200" y="6245225"/>
            <a:ext cx="2133600" cy="476250"/>
          </a:xfrm>
          <a:ln>
            <a:miter lim="800000"/>
            <a:headEnd/>
            <a:tailEnd/>
          </a:ln>
        </p:spPr>
        <p:txBody>
          <a:bodyPr anchor="t"/>
          <a:lstStyle/>
          <a:p>
            <a:pPr>
              <a:defRPr/>
            </a:pPr>
            <a:fld id="{8AB58519-91E3-4355-B63C-1E4C3D291A58}" type="datetime1">
              <a:rPr lang="zh-CN" altLang="en-US">
                <a:latin typeface="+mn-lt"/>
              </a:rPr>
              <a:pPr>
                <a:defRPr/>
              </a:pPr>
              <a:t>2020/12/14</a:t>
            </a:fld>
            <a:endParaRPr lang="en-US" altLang="zh-CN">
              <a:latin typeface="+mn-lt"/>
            </a:endParaRPr>
          </a:p>
        </p:txBody>
      </p:sp>
      <p:sp>
        <p:nvSpPr>
          <p:cNvPr id="54275" name="灯片编号占位符 5">
            <a:extLst>
              <a:ext uri="{FF2B5EF4-FFF2-40B4-BE49-F238E27FC236}">
                <a16:creationId xmlns:a16="http://schemas.microsoft.com/office/drawing/2014/main" id="{986495BE-E42A-4A38-B2DA-399E0E79BA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C47E421-BD8A-4E91-A2B1-A877454A6127}" type="slidenum">
              <a:rPr lang="en-US" altLang="zh-CN" sz="1400" b="0">
                <a:ea typeface="宋体" panose="02010600030101010101" pitchFamily="2" charset="-122"/>
              </a:rPr>
              <a:pPr>
                <a:spcBef>
                  <a:spcPct val="0"/>
                </a:spcBef>
                <a:buClrTx/>
                <a:buSzTx/>
                <a:buFontTx/>
                <a:buNone/>
              </a:pPr>
              <a:t>46</a:t>
            </a:fld>
            <a:endParaRPr lang="en-US" altLang="zh-CN" sz="1400" b="0">
              <a:ea typeface="宋体" panose="02010600030101010101" pitchFamily="2" charset="-122"/>
            </a:endParaRPr>
          </a:p>
        </p:txBody>
      </p:sp>
      <p:sp>
        <p:nvSpPr>
          <p:cNvPr id="54276" name="Rectangle 2">
            <a:extLst>
              <a:ext uri="{FF2B5EF4-FFF2-40B4-BE49-F238E27FC236}">
                <a16:creationId xmlns:a16="http://schemas.microsoft.com/office/drawing/2014/main" id="{39852A9C-CF88-4171-A01C-2F9774CBB209}"/>
              </a:ext>
            </a:extLst>
          </p:cNvPr>
          <p:cNvSpPr>
            <a:spLocks noGrp="1" noChangeArrowheads="1"/>
          </p:cNvSpPr>
          <p:nvPr>
            <p:ph type="title" idx="4294967295"/>
          </p:nvPr>
        </p:nvSpPr>
        <p:spPr>
          <a:xfrm>
            <a:off x="1331913" y="333375"/>
            <a:ext cx="4919662" cy="792163"/>
          </a:xfrm>
          <a:noFill/>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56547" name="Rectangle 3">
            <a:extLst>
              <a:ext uri="{FF2B5EF4-FFF2-40B4-BE49-F238E27FC236}">
                <a16:creationId xmlns:a16="http://schemas.microsoft.com/office/drawing/2014/main" id="{C093EA2D-D009-4158-8093-13ED3C5CDFEE}"/>
              </a:ext>
            </a:extLst>
          </p:cNvPr>
          <p:cNvSpPr>
            <a:spLocks noGrp="1" noChangeArrowheads="1"/>
          </p:cNvSpPr>
          <p:nvPr>
            <p:ph type="body" idx="4294967295"/>
          </p:nvPr>
        </p:nvSpPr>
        <p:spPr>
          <a:xfrm>
            <a:off x="323850" y="1555750"/>
            <a:ext cx="8591550" cy="4968875"/>
          </a:xfrm>
          <a:noFill/>
        </p:spPr>
        <p:txBody>
          <a:bodyPr lIns="92075" tIns="46038" rIns="92075" bIns="46038"/>
          <a:lstStyle/>
          <a:p>
            <a:pPr marL="812800" indent="-812800" eaLnBrk="1" hangingPunct="1">
              <a:buFont typeface="Wingdings" panose="05000000000000000000" pitchFamily="2" charset="2"/>
              <a:buNone/>
            </a:pPr>
            <a:r>
              <a:rPr lang="en-US" altLang="zh-CN" sz="2600">
                <a:latin typeface="Times New Roman" panose="02020603050405020304" pitchFamily="18" charset="0"/>
              </a:rPr>
              <a:t>1. </a:t>
            </a:r>
            <a:r>
              <a:rPr lang="zh-CN" altLang="en-US" sz="2600">
                <a:latin typeface="Times New Roman" panose="02020603050405020304" pitchFamily="18" charset="0"/>
              </a:rPr>
              <a:t>假设</a:t>
            </a:r>
            <a:r>
              <a:rPr lang="en-US" altLang="zh-CN" sz="2600" i="1">
                <a:latin typeface="Times New Roman" panose="02020603050405020304" pitchFamily="18" charset="0"/>
              </a:rPr>
              <a:t>α</a:t>
            </a:r>
            <a:r>
              <a:rPr lang="zh-CN" altLang="en-US" sz="2600">
                <a:latin typeface="Times New Roman" panose="02020603050405020304" pitchFamily="18" charset="0"/>
              </a:rPr>
              <a:t>是文法</a:t>
            </a:r>
            <a:r>
              <a:rPr lang="en-US" altLang="zh-CN" sz="2600" i="1">
                <a:latin typeface="Times New Roman" panose="02020603050405020304" pitchFamily="18" charset="0"/>
              </a:rPr>
              <a:t>G</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zh-CN" altLang="en-US" sz="2600">
                <a:latin typeface="Times New Roman" panose="02020603050405020304" pitchFamily="18" charset="0"/>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P</a:t>
            </a:r>
            <a:r>
              <a:rPr lang="zh-CN" altLang="en-US" sz="2600">
                <a:latin typeface="Times New Roman" panose="02020603050405020304" pitchFamily="18" charset="0"/>
              </a:rPr>
              <a:t>，</a:t>
            </a:r>
            <a:r>
              <a:rPr lang="en-US" altLang="zh-CN" sz="2600" i="1">
                <a:latin typeface="Times New Roman" panose="02020603050405020304" pitchFamily="18" charset="0"/>
              </a:rPr>
              <a:t>S</a:t>
            </a:r>
            <a:r>
              <a:rPr lang="en-US" altLang="zh-CN" sz="2600">
                <a:latin typeface="Times New Roman" panose="02020603050405020304" pitchFamily="18" charset="0"/>
              </a:rPr>
              <a:t>)</a:t>
            </a:r>
            <a:r>
              <a:rPr lang="zh-CN" altLang="en-US" sz="2600">
                <a:latin typeface="Times New Roman" panose="02020603050405020304" pitchFamily="18" charset="0"/>
              </a:rPr>
              <a:t>的符号串，即</a:t>
            </a:r>
            <a:r>
              <a:rPr lang="en-US" altLang="zh-CN" sz="2600" i="1">
                <a:latin typeface="Times New Roman" panose="02020603050405020304" pitchFamily="18" charset="0"/>
              </a:rPr>
              <a:t>α</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en-US" altLang="zh-CN" sz="2600">
                <a:latin typeface="Times New Roman" panose="02020603050405020304" pitchFamily="18" charset="0"/>
              </a:rPr>
              <a:t>∪</a:t>
            </a:r>
            <a:r>
              <a:rPr lang="en-US" altLang="zh-CN" sz="2600" i="1">
                <a:latin typeface="Times New Roman" panose="02020603050405020304" pitchFamily="18" charset="0"/>
              </a:rPr>
              <a:t>T</a:t>
            </a:r>
            <a:r>
              <a:rPr lang="en-US" altLang="zh-CN" sz="2600">
                <a:latin typeface="Times New Roman" panose="02020603050405020304" pitchFamily="18" charset="0"/>
              </a:rPr>
              <a:t>)*</a:t>
            </a:r>
            <a:r>
              <a:rPr lang="zh-CN" altLang="en-US" sz="2600">
                <a:latin typeface="Times New Roman" panose="02020603050405020304" pitchFamily="18" charset="0"/>
              </a:rPr>
              <a:t>，从</a:t>
            </a:r>
            <a:r>
              <a:rPr lang="en-US" altLang="zh-CN" sz="2600" i="1">
                <a:latin typeface="Times New Roman" panose="02020603050405020304" pitchFamily="18" charset="0"/>
              </a:rPr>
              <a:t>α</a:t>
            </a:r>
            <a:r>
              <a:rPr lang="zh-CN" altLang="en-US" sz="2600">
                <a:latin typeface="Times New Roman" panose="02020603050405020304" pitchFamily="18" charset="0"/>
              </a:rPr>
              <a:t>推导出的串的首符号集</a:t>
            </a:r>
            <a:r>
              <a:rPr lang="en-US" altLang="zh-CN" sz="2600">
                <a:solidFill>
                  <a:srgbClr val="FF0000"/>
                </a:solidFill>
                <a:latin typeface="Times New Roman" panose="02020603050405020304" pitchFamily="18" charset="0"/>
              </a:rPr>
              <a:t>FIRST(</a:t>
            </a:r>
            <a:r>
              <a:rPr lang="en-US" altLang="zh-CN" sz="2600" i="1">
                <a:solidFill>
                  <a:srgbClr val="FF0000"/>
                </a:solidFill>
                <a:latin typeface="Times New Roman" panose="02020603050405020304" pitchFamily="18" charset="0"/>
              </a:rPr>
              <a:t>α</a:t>
            </a:r>
            <a:r>
              <a:rPr lang="en-US" altLang="zh-CN" sz="2600">
                <a:solidFill>
                  <a:srgbClr val="FF0000"/>
                </a:solidFill>
                <a:latin typeface="Times New Roman" panose="02020603050405020304" pitchFamily="18" charset="0"/>
              </a:rPr>
              <a:t>)</a:t>
            </a:r>
            <a:r>
              <a:rPr lang="zh-CN" altLang="en-US" sz="2600">
                <a:latin typeface="Times New Roman" panose="02020603050405020304" pitchFamily="18" charset="0"/>
              </a:rPr>
              <a:t>记作：</a:t>
            </a:r>
          </a:p>
          <a:p>
            <a:pPr marL="812800" indent="-812800" eaLnBrk="1" hangingPunct="1">
              <a:buFont typeface="Wingdings" panose="05000000000000000000" pitchFamily="2" charset="2"/>
              <a:buNone/>
            </a:pP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solidFill>
                  <a:srgbClr val="FF0000"/>
                </a:solidFill>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     </a:t>
            </a:r>
            <a:r>
              <a:rPr lang="en-US" altLang="zh-CN" sz="2600" i="1">
                <a:solidFill>
                  <a:srgbClr val="FF0000"/>
                </a:solidFill>
                <a:latin typeface="Times New Roman" panose="02020603050405020304" pitchFamily="18" charset="0"/>
              </a:rPr>
              <a:t>a</a:t>
            </a:r>
            <a:r>
              <a:rPr lang="en-US" altLang="zh-CN" sz="2600" i="1">
                <a:latin typeface="Times New Roman" panose="02020603050405020304" pitchFamily="18" charset="0"/>
              </a:rPr>
              <a:t>β</a:t>
            </a:r>
            <a:r>
              <a:rPr lang="zh-CN" altLang="en-US"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T</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a:t>
            </a:r>
            <a:r>
              <a:rPr lang="en-US" altLang="zh-CN" sz="2600" i="1">
                <a:latin typeface="Times New Roman" panose="02020603050405020304" pitchFamily="18" charset="0"/>
              </a:rPr>
              <a:t>V</a:t>
            </a:r>
            <a:r>
              <a:rPr lang="en-US" altLang="zh-CN" sz="2600">
                <a:latin typeface="Times New Roman" panose="02020603050405020304" pitchFamily="18" charset="0"/>
              </a:rPr>
              <a:t>∪</a:t>
            </a:r>
            <a:r>
              <a:rPr lang="en-US" altLang="zh-CN" sz="2600" i="1">
                <a:latin typeface="Times New Roman" panose="02020603050405020304" pitchFamily="18" charset="0"/>
              </a:rPr>
              <a:t>T</a:t>
            </a:r>
            <a:r>
              <a:rPr lang="en-US" altLang="zh-CN" sz="2600">
                <a:latin typeface="Times New Roman" panose="02020603050405020304" pitchFamily="18" charset="0"/>
              </a:rPr>
              <a:t>)*}</a:t>
            </a:r>
            <a:r>
              <a:rPr lang="zh-CN" altLang="en-US" sz="2600">
                <a:latin typeface="Times New Roman" panose="02020603050405020304" pitchFamily="18" charset="0"/>
              </a:rPr>
              <a:t>。</a:t>
            </a:r>
          </a:p>
          <a:p>
            <a:pPr marL="812800" indent="-812800" eaLnBrk="1" hangingPunct="1">
              <a:buFont typeface="Wingdings" panose="05000000000000000000" pitchFamily="2" charset="2"/>
              <a:buNone/>
            </a:pPr>
            <a:r>
              <a:rPr lang="en-US" altLang="zh-CN" sz="2600">
                <a:latin typeface="Times New Roman" panose="02020603050405020304" pitchFamily="18" charset="0"/>
              </a:rPr>
              <a:t>2. </a:t>
            </a:r>
            <a:r>
              <a:rPr lang="zh-CN" altLang="en-US" sz="2600">
                <a:latin typeface="Times New Roman" panose="02020603050405020304" pitchFamily="18" charset="0"/>
              </a:rPr>
              <a:t>如果</a:t>
            </a:r>
            <a:r>
              <a:rPr lang="en-US" altLang="zh-CN" sz="2600" i="1">
                <a:latin typeface="Times New Roman" panose="02020603050405020304" pitchFamily="18" charset="0"/>
              </a:rPr>
              <a:t>α    ε</a:t>
            </a:r>
            <a:r>
              <a:rPr lang="zh-CN" altLang="en-US" sz="2600">
                <a:latin typeface="Times New Roman" panose="02020603050405020304" pitchFamily="18" charset="0"/>
              </a:rPr>
              <a:t>，则</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zh-CN" altLang="en-US" sz="2600">
                <a:latin typeface="Times New Roman" panose="02020603050405020304" pitchFamily="18" charset="0"/>
              </a:rPr>
              <a:t>。</a:t>
            </a:r>
          </a:p>
          <a:p>
            <a:pPr marL="812800" indent="-812800" eaLnBrk="1" hangingPunct="1">
              <a:buFont typeface="Wingdings" panose="05000000000000000000" pitchFamily="2" charset="2"/>
              <a:buNone/>
            </a:pPr>
            <a:r>
              <a:rPr lang="en-US" altLang="zh-CN" sz="2600">
                <a:latin typeface="Times New Roman" panose="02020603050405020304" pitchFamily="18" charset="0"/>
              </a:rPr>
              <a:t>3. </a:t>
            </a:r>
            <a:r>
              <a:rPr lang="zh-CN" altLang="en-US" sz="2600">
                <a:latin typeface="Times New Roman" panose="02020603050405020304" pitchFamily="18" charset="0"/>
              </a:rPr>
              <a:t>如果文法</a:t>
            </a:r>
            <a:r>
              <a:rPr lang="en-US" altLang="zh-CN" sz="2600" i="1">
                <a:latin typeface="Times New Roman" panose="02020603050405020304" pitchFamily="18" charset="0"/>
              </a:rPr>
              <a:t>G</a:t>
            </a:r>
            <a:r>
              <a:rPr lang="zh-CN" altLang="en-US" sz="2600">
                <a:latin typeface="Times New Roman" panose="02020603050405020304" pitchFamily="18" charset="0"/>
              </a:rPr>
              <a:t>中的所有</a:t>
            </a:r>
            <a:r>
              <a:rPr lang="en-US" altLang="zh-CN" sz="2600" i="1">
                <a:latin typeface="Times New Roman" panose="02020603050405020304" pitchFamily="18" charset="0"/>
              </a:rPr>
              <a:t>A</a:t>
            </a:r>
            <a:r>
              <a:rPr lang="zh-CN" altLang="en-US" sz="2600">
                <a:latin typeface="Times New Roman" panose="02020603050405020304" pitchFamily="18" charset="0"/>
              </a:rPr>
              <a:t>产生式为</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1</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2</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i="1" baseline="-25000">
                <a:latin typeface="Times New Roman" panose="02020603050405020304" pitchFamily="18" charset="0"/>
              </a:rPr>
              <a:t>m</a:t>
            </a:r>
            <a:r>
              <a:rPr lang="zh-CN" altLang="en-US" sz="2600">
                <a:latin typeface="Times New Roman" panose="02020603050405020304" pitchFamily="18" charset="0"/>
              </a:rPr>
              <a:t>，</a:t>
            </a:r>
          </a:p>
          <a:p>
            <a:pPr marL="812800" indent="-812800" eaLnBrk="1" hangingPunct="1">
              <a:buFont typeface="Wingdings" panose="05000000000000000000" pitchFamily="2" charset="2"/>
              <a:buNone/>
            </a:pPr>
            <a:r>
              <a:rPr lang="zh-CN" altLang="en-US" sz="2600">
                <a:latin typeface="Times New Roman" panose="02020603050405020304" pitchFamily="18" charset="0"/>
              </a:rPr>
              <a:t>且</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1</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baseline="-25000">
                <a:latin typeface="Times New Roman" panose="02020603050405020304" pitchFamily="18" charset="0"/>
              </a:rPr>
              <a:t>2</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i="1" baseline="-25000">
                <a:latin typeface="Times New Roman" panose="02020603050405020304" pitchFamily="18" charset="0"/>
              </a:rPr>
              <a:t>m</a:t>
            </a:r>
            <a:r>
              <a:rPr lang="en-US" altLang="zh-CN" sz="2600">
                <a:latin typeface="Times New Roman" panose="02020603050405020304" pitchFamily="18" charset="0"/>
              </a:rPr>
              <a:t>) </a:t>
            </a:r>
          </a:p>
          <a:p>
            <a:pPr marL="812800" indent="-812800" eaLnBrk="1" hangingPunct="1">
              <a:buFont typeface="Wingdings" panose="05000000000000000000" pitchFamily="2" charset="2"/>
              <a:buNone/>
            </a:pPr>
            <a:r>
              <a:rPr lang="zh-CN" altLang="en-US" sz="2600">
                <a:latin typeface="Times New Roman" panose="02020603050405020304" pitchFamily="18" charset="0"/>
              </a:rPr>
              <a:t>且对</a:t>
            </a:r>
            <a:r>
              <a:rPr lang="zh-CN" altLang="en-US"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i</a:t>
            </a:r>
            <a:r>
              <a:rPr lang="zh-CN" altLang="en-US" sz="2600">
                <a:latin typeface="Times New Roman" panose="02020603050405020304" pitchFamily="18" charset="0"/>
              </a:rPr>
              <a:t>，</a:t>
            </a:r>
            <a:r>
              <a:rPr lang="en-US" altLang="zh-CN" sz="2600" i="1">
                <a:latin typeface="Times New Roman" panose="02020603050405020304" pitchFamily="18" charset="0"/>
              </a:rPr>
              <a:t>j</a:t>
            </a:r>
            <a:r>
              <a:rPr lang="zh-CN" altLang="en-US" sz="2600">
                <a:latin typeface="Times New Roman" panose="02020603050405020304" pitchFamily="18" charset="0"/>
              </a:rPr>
              <a:t>，</a:t>
            </a:r>
            <a:r>
              <a:rPr lang="en-US" altLang="zh-CN" sz="2600">
                <a:latin typeface="Times New Roman" panose="02020603050405020304" pitchFamily="18" charset="0"/>
              </a:rPr>
              <a:t>1</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i</a:t>
            </a:r>
            <a:r>
              <a:rPr lang="zh-CN" altLang="en-US" sz="2600">
                <a:latin typeface="Times New Roman" panose="02020603050405020304" pitchFamily="18" charset="0"/>
              </a:rPr>
              <a:t>，</a:t>
            </a:r>
            <a:r>
              <a:rPr lang="en-US" altLang="zh-CN" sz="2600" i="1">
                <a:latin typeface="Times New Roman" panose="02020603050405020304" pitchFamily="18" charset="0"/>
              </a:rPr>
              <a:t>j</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m</a:t>
            </a:r>
            <a:r>
              <a:rPr lang="zh-CN" altLang="en-US" sz="2600">
                <a:latin typeface="Times New Roman" panose="02020603050405020304" pitchFamily="18" charset="0"/>
              </a:rPr>
              <a:t>；</a:t>
            </a:r>
            <a:r>
              <a:rPr lang="en-US" altLang="zh-CN" sz="2600" i="1">
                <a:latin typeface="Times New Roman" panose="02020603050405020304" pitchFamily="18" charset="0"/>
              </a:rPr>
              <a:t>i</a:t>
            </a:r>
            <a:r>
              <a:rPr lang="en-US" altLang="zh-CN" sz="2600">
                <a:latin typeface="Times New Roman" panose="02020603050405020304" pitchFamily="18" charset="0"/>
              </a:rPr>
              <a:t>≠</a:t>
            </a:r>
            <a:r>
              <a:rPr lang="en-US" altLang="zh-CN" sz="2600" i="1">
                <a:latin typeface="Times New Roman" panose="02020603050405020304" pitchFamily="18" charset="0"/>
              </a:rPr>
              <a:t>j</a:t>
            </a:r>
            <a:r>
              <a:rPr lang="zh-CN" altLang="en-US" sz="2600">
                <a:latin typeface="Times New Roman" panose="02020603050405020304" pitchFamily="18" charset="0"/>
              </a:rPr>
              <a:t>，均有</a:t>
            </a:r>
          </a:p>
          <a:p>
            <a:pPr marL="812800" indent="-812800" eaLnBrk="1" hangingPunct="1">
              <a:buFont typeface="Wingdings" panose="05000000000000000000" pitchFamily="2" charset="2"/>
              <a:buNone/>
            </a:pP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i="1" baseline="-25000">
                <a:latin typeface="Times New Roman" panose="02020603050405020304" pitchFamily="18" charset="0"/>
              </a:rPr>
              <a:t>i</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i="1" baseline="-25000">
                <a:latin typeface="Times New Roman" panose="02020603050405020304" pitchFamily="18" charset="0"/>
              </a:rPr>
              <a:t>j</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成立，则可以对</a:t>
            </a:r>
            <a:r>
              <a:rPr lang="en-US" altLang="zh-CN" sz="2600" i="1">
                <a:latin typeface="Times New Roman" panose="02020603050405020304" pitchFamily="18" charset="0"/>
              </a:rPr>
              <a:t>G</a:t>
            </a:r>
            <a:r>
              <a:rPr lang="zh-CN" altLang="en-US" sz="2600">
                <a:latin typeface="Times New Roman" panose="02020603050405020304" pitchFamily="18" charset="0"/>
              </a:rPr>
              <a:t>的句子进行确定的自顶向下分析</a:t>
            </a:r>
            <a:endParaRPr lang="en-US" altLang="zh-CN" sz="2600">
              <a:latin typeface="Times New Roman" panose="02020603050405020304" pitchFamily="18" charset="0"/>
            </a:endParaRPr>
          </a:p>
        </p:txBody>
      </p:sp>
      <p:sp>
        <p:nvSpPr>
          <p:cNvPr id="54278" name="Rectangle 5">
            <a:extLst>
              <a:ext uri="{FF2B5EF4-FFF2-40B4-BE49-F238E27FC236}">
                <a16:creationId xmlns:a16="http://schemas.microsoft.com/office/drawing/2014/main" id="{FE155F30-6696-425F-B21D-F12A7674956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5063" name="Object 4">
            <a:extLst>
              <a:ext uri="{FF2B5EF4-FFF2-40B4-BE49-F238E27FC236}">
                <a16:creationId xmlns:a16="http://schemas.microsoft.com/office/drawing/2014/main" id="{DDD17939-F548-4A8C-9783-7873F4DDB1FB}"/>
              </a:ext>
            </a:extLst>
          </p:cNvPr>
          <p:cNvGraphicFramePr>
            <a:graphicFrameLocks noChangeAspect="1"/>
          </p:cNvGraphicFramePr>
          <p:nvPr/>
        </p:nvGraphicFramePr>
        <p:xfrm>
          <a:off x="1577975" y="2781300"/>
          <a:ext cx="401638" cy="546100"/>
        </p:xfrm>
        <a:graphic>
          <a:graphicData uri="http://schemas.openxmlformats.org/presentationml/2006/ole">
            <mc:AlternateContent xmlns:mc="http://schemas.openxmlformats.org/markup-compatibility/2006">
              <mc:Choice xmlns:v="urn:schemas-microsoft-com:vml" Requires="v">
                <p:oleObj spid="_x0000_s54284" name="Equation" r:id="rId4" imgW="165028" imgH="228501" progId="Equation.DSMT4">
                  <p:embed/>
                </p:oleObj>
              </mc:Choice>
              <mc:Fallback>
                <p:oleObj name="Equation" r:id="rId4" imgW="165028"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975" y="2781300"/>
                        <a:ext cx="4016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0" name="Rectangle 7">
            <a:extLst>
              <a:ext uri="{FF2B5EF4-FFF2-40B4-BE49-F238E27FC236}">
                <a16:creationId xmlns:a16="http://schemas.microsoft.com/office/drawing/2014/main" id="{DB70F49A-9729-48FD-9BDD-094AAB81791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5065" name="Object 6">
            <a:extLst>
              <a:ext uri="{FF2B5EF4-FFF2-40B4-BE49-F238E27FC236}">
                <a16:creationId xmlns:a16="http://schemas.microsoft.com/office/drawing/2014/main" id="{B177CFAD-6C0C-4FCC-A4BF-71DD871C35EE}"/>
              </a:ext>
            </a:extLst>
          </p:cNvPr>
          <p:cNvGraphicFramePr>
            <a:graphicFrameLocks noChangeAspect="1"/>
          </p:cNvGraphicFramePr>
          <p:nvPr/>
        </p:nvGraphicFramePr>
        <p:xfrm>
          <a:off x="2638425" y="2378075"/>
          <a:ext cx="349250" cy="474663"/>
        </p:xfrm>
        <a:graphic>
          <a:graphicData uri="http://schemas.openxmlformats.org/presentationml/2006/ole">
            <mc:AlternateContent xmlns:mc="http://schemas.openxmlformats.org/markup-compatibility/2006">
              <mc:Choice xmlns:v="urn:schemas-microsoft-com:vml" Requires="v">
                <p:oleObj spid="_x0000_s54285" name="Equation" r:id="rId6" imgW="165028" imgH="228501" progId="Equation.DSMT4">
                  <p:embed/>
                </p:oleObj>
              </mc:Choice>
              <mc:Fallback>
                <p:oleObj name="Equation" r:id="rId6" imgW="165028" imgH="228501"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425" y="2378075"/>
                        <a:ext cx="3492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a:extLst>
              <a:ext uri="{FF2B5EF4-FFF2-40B4-BE49-F238E27FC236}">
                <a16:creationId xmlns:a16="http://schemas.microsoft.com/office/drawing/2014/main" id="{253C5515-B9AD-47DB-BB6C-D0E778D86486}"/>
              </a:ext>
            </a:extLst>
          </p:cNvPr>
          <p:cNvCxnSpPr>
            <a:cxnSpLocks noChangeShapeType="1"/>
          </p:cNvCxnSpPr>
          <p:nvPr/>
        </p:nvCxnSpPr>
        <p:spPr bwMode="auto">
          <a:xfrm>
            <a:off x="684213" y="4365625"/>
            <a:ext cx="6408737" cy="0"/>
          </a:xfrm>
          <a:prstGeom prst="line">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noFill/>
              </a14:hiddenFill>
            </a:ext>
          </a:extLst>
        </p:spPr>
      </p:cxnSp>
      <p:sp>
        <p:nvSpPr>
          <p:cNvPr id="17" name="圆角矩形标注 16">
            <a:extLst>
              <a:ext uri="{FF2B5EF4-FFF2-40B4-BE49-F238E27FC236}">
                <a16:creationId xmlns:a16="http://schemas.microsoft.com/office/drawing/2014/main" id="{3121E3D0-C15F-43CA-A5DC-3BB5057B03ED}"/>
              </a:ext>
            </a:extLst>
          </p:cNvPr>
          <p:cNvSpPr>
            <a:spLocks noChangeArrowheads="1"/>
          </p:cNvSpPr>
          <p:nvPr/>
        </p:nvSpPr>
        <p:spPr bwMode="auto">
          <a:xfrm>
            <a:off x="6011863" y="2924175"/>
            <a:ext cx="2952750" cy="936625"/>
          </a:xfrm>
          <a:prstGeom prst="wedgeRoundRectCallout">
            <a:avLst>
              <a:gd name="adj1" fmla="val -24370"/>
              <a:gd name="adj2" fmla="val 6881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a:solidFill>
                  <a:srgbClr val="FF0000"/>
                </a:solidFill>
                <a:ea typeface="宋体" panose="02010600030101010101" pitchFamily="2" charset="-122"/>
              </a:rPr>
              <a:t>若不成立，引入后随符号集的概念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6547">
                                            <p:txEl>
                                              <p:pRg st="0" end="0"/>
                                            </p:txEl>
                                          </p:spTgt>
                                        </p:tgtEl>
                                        <p:attrNameLst>
                                          <p:attrName>style.visibility</p:attrName>
                                        </p:attrNameLst>
                                      </p:cBhvr>
                                      <p:to>
                                        <p:strVal val="visible"/>
                                      </p:to>
                                    </p:set>
                                    <p:animEffect transition="in" filter="blinds(horizontal)">
                                      <p:cBhvr>
                                        <p:cTn id="7" dur="500"/>
                                        <p:tgtEl>
                                          <p:spTgt spid="215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6547">
                                            <p:txEl>
                                              <p:pRg st="1" end="1"/>
                                            </p:txEl>
                                          </p:spTgt>
                                        </p:tgtEl>
                                        <p:attrNameLst>
                                          <p:attrName>style.visibility</p:attrName>
                                        </p:attrNameLst>
                                      </p:cBhvr>
                                      <p:to>
                                        <p:strVal val="visible"/>
                                      </p:to>
                                    </p:set>
                                    <p:animEffect transition="in" filter="blinds(horizontal)">
                                      <p:cBhvr>
                                        <p:cTn id="12" dur="500"/>
                                        <p:tgtEl>
                                          <p:spTgt spid="215654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065"/>
                                        </p:tgtEl>
                                        <p:attrNameLst>
                                          <p:attrName>style.visibility</p:attrName>
                                        </p:attrNameLst>
                                      </p:cBhvr>
                                      <p:to>
                                        <p:strVal val="visible"/>
                                      </p:to>
                                    </p:set>
                                    <p:animEffect transition="in" filter="fade">
                                      <p:cBhvr>
                                        <p:cTn id="15" dur="500"/>
                                        <p:tgtEl>
                                          <p:spTgt spid="450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6547">
                                            <p:txEl>
                                              <p:pRg st="2" end="2"/>
                                            </p:txEl>
                                          </p:spTgt>
                                        </p:tgtEl>
                                        <p:attrNameLst>
                                          <p:attrName>style.visibility</p:attrName>
                                        </p:attrNameLst>
                                      </p:cBhvr>
                                      <p:to>
                                        <p:strVal val="visible"/>
                                      </p:to>
                                    </p:set>
                                    <p:animEffect transition="in" filter="blinds(horizontal)">
                                      <p:cBhvr>
                                        <p:cTn id="20" dur="500"/>
                                        <p:tgtEl>
                                          <p:spTgt spid="215654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animEffect transition="in" filter="fade">
                                      <p:cBhvr>
                                        <p:cTn id="23" dur="500"/>
                                        <p:tgtEl>
                                          <p:spTgt spid="4506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6547">
                                            <p:txEl>
                                              <p:pRg st="3" end="3"/>
                                            </p:txEl>
                                          </p:spTgt>
                                        </p:tgtEl>
                                        <p:attrNameLst>
                                          <p:attrName>style.visibility</p:attrName>
                                        </p:attrNameLst>
                                      </p:cBhvr>
                                      <p:to>
                                        <p:strVal val="visible"/>
                                      </p:to>
                                    </p:set>
                                    <p:animEffect transition="in" filter="blinds(horizontal)">
                                      <p:cBhvr>
                                        <p:cTn id="28" dur="500"/>
                                        <p:tgtEl>
                                          <p:spTgt spid="215654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6547">
                                            <p:txEl>
                                              <p:pRg st="4" end="4"/>
                                            </p:txEl>
                                          </p:spTgt>
                                        </p:tgtEl>
                                        <p:attrNameLst>
                                          <p:attrName>style.visibility</p:attrName>
                                        </p:attrNameLst>
                                      </p:cBhvr>
                                      <p:to>
                                        <p:strVal val="visible"/>
                                      </p:to>
                                    </p:set>
                                    <p:animEffect transition="in" filter="blinds(horizontal)">
                                      <p:cBhvr>
                                        <p:cTn id="33" dur="500"/>
                                        <p:tgtEl>
                                          <p:spTgt spid="2156547">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56547">
                                            <p:txEl>
                                              <p:pRg st="5" end="5"/>
                                            </p:txEl>
                                          </p:spTgt>
                                        </p:tgtEl>
                                        <p:attrNameLst>
                                          <p:attrName>style.visibility</p:attrName>
                                        </p:attrNameLst>
                                      </p:cBhvr>
                                      <p:to>
                                        <p:strVal val="visible"/>
                                      </p:to>
                                    </p:set>
                                    <p:animEffect transition="in" filter="blinds(horizontal)">
                                      <p:cBhvr>
                                        <p:cTn id="38" dur="500"/>
                                        <p:tgtEl>
                                          <p:spTgt spid="215654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56547">
                                            <p:txEl>
                                              <p:pRg st="6" end="6"/>
                                            </p:txEl>
                                          </p:spTgt>
                                        </p:tgtEl>
                                        <p:attrNameLst>
                                          <p:attrName>style.visibility</p:attrName>
                                        </p:attrNameLst>
                                      </p:cBhvr>
                                      <p:to>
                                        <p:strVal val="visible"/>
                                      </p:to>
                                    </p:set>
                                    <p:animEffect transition="in" filter="blinds(horizontal)">
                                      <p:cBhvr>
                                        <p:cTn id="43" dur="500"/>
                                        <p:tgtEl>
                                          <p:spTgt spid="2156547">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47" grpId="0" build="p"/>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1DC6387F-CD4E-4B7A-B180-66F2A0F8FEC0}"/>
              </a:ext>
            </a:extLst>
          </p:cNvPr>
          <p:cNvSpPr>
            <a:spLocks noGrp="1"/>
          </p:cNvSpPr>
          <p:nvPr>
            <p:ph type="dt" sz="quarter" idx="10"/>
          </p:nvPr>
        </p:nvSpPr>
        <p:spPr>
          <a:xfrm>
            <a:off x="457200" y="6245225"/>
            <a:ext cx="2133600" cy="476250"/>
          </a:xfrm>
          <a:ln>
            <a:miter lim="800000"/>
            <a:headEnd/>
            <a:tailEnd/>
          </a:ln>
        </p:spPr>
        <p:txBody>
          <a:bodyPr anchor="t"/>
          <a:lstStyle/>
          <a:p>
            <a:pPr>
              <a:defRPr/>
            </a:pPr>
            <a:fld id="{1B97D43A-FB34-4E56-85C4-5560ED67F47B}" type="datetime1">
              <a:rPr lang="zh-CN" altLang="en-US">
                <a:latin typeface="+mn-lt"/>
              </a:rPr>
              <a:pPr>
                <a:defRPr/>
              </a:pPr>
              <a:t>2020/12/14</a:t>
            </a:fld>
            <a:endParaRPr lang="en-US" altLang="zh-CN">
              <a:latin typeface="+mn-lt"/>
            </a:endParaRPr>
          </a:p>
        </p:txBody>
      </p:sp>
      <p:sp>
        <p:nvSpPr>
          <p:cNvPr id="56323" name="灯片编号占位符 5">
            <a:extLst>
              <a:ext uri="{FF2B5EF4-FFF2-40B4-BE49-F238E27FC236}">
                <a16:creationId xmlns:a16="http://schemas.microsoft.com/office/drawing/2014/main" id="{B12EF0AF-1A69-4BFE-9963-E0E0DD028B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E596CE3-1508-4741-B5BC-ED810729B1D7}" type="slidenum">
              <a:rPr lang="en-US" altLang="zh-CN"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
        <p:nvSpPr>
          <p:cNvPr id="56324" name="Rectangle 2">
            <a:extLst>
              <a:ext uri="{FF2B5EF4-FFF2-40B4-BE49-F238E27FC236}">
                <a16:creationId xmlns:a16="http://schemas.microsoft.com/office/drawing/2014/main" id="{768F00AA-8A96-4988-BC57-54E2BB13104E}"/>
              </a:ext>
            </a:extLst>
          </p:cNvPr>
          <p:cNvSpPr>
            <a:spLocks noGrp="1" noChangeArrowheads="1"/>
          </p:cNvSpPr>
          <p:nvPr>
            <p:ph type="title" idx="4294967295"/>
          </p:nvPr>
        </p:nvSpPr>
        <p:spPr>
          <a:xfrm>
            <a:off x="1128713" y="333375"/>
            <a:ext cx="4883150" cy="792163"/>
          </a:xfrm>
          <a:noFill/>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63715" name="Rectangle 3">
            <a:extLst>
              <a:ext uri="{FF2B5EF4-FFF2-40B4-BE49-F238E27FC236}">
                <a16:creationId xmlns:a16="http://schemas.microsoft.com/office/drawing/2014/main" id="{161B9E33-E6C6-4EA3-8448-82303C4F6ADE}"/>
              </a:ext>
            </a:extLst>
          </p:cNvPr>
          <p:cNvSpPr>
            <a:spLocks noGrp="1" noChangeArrowheads="1"/>
          </p:cNvSpPr>
          <p:nvPr>
            <p:ph type="body" idx="4294967295"/>
          </p:nvPr>
        </p:nvSpPr>
        <p:spPr>
          <a:xfrm>
            <a:off x="179388" y="1485900"/>
            <a:ext cx="8807450" cy="4679950"/>
          </a:xfrm>
        </p:spPr>
        <p:txBody>
          <a:bodyPr lIns="92075" tIns="46038" rIns="92075" bIns="46038"/>
          <a:lstStyle/>
          <a:p>
            <a:pPr eaLnBrk="1" hangingPunct="1">
              <a:lnSpc>
                <a:spcPct val="130000"/>
              </a:lnSpc>
            </a:pPr>
            <a:r>
              <a:rPr lang="zh-CN" altLang="en-US" sz="2800">
                <a:latin typeface="楷体_GB2312" pitchFamily="49" charset="-122"/>
              </a:rPr>
              <a:t>如果</a:t>
            </a:r>
            <a:r>
              <a:rPr lang="zh-CN" altLang="en-US" sz="2800">
                <a:latin typeface="Times New Roman" panose="02020603050405020304" pitchFamily="18" charset="0"/>
              </a:rPr>
              <a:t>存在</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i</a:t>
            </a:r>
            <a:r>
              <a:rPr lang="en-US" altLang="zh-CN" sz="2800" i="1">
                <a:latin typeface="Times New Roman" panose="02020603050405020304" pitchFamily="18" charset="0"/>
              </a:rPr>
              <a:t>    ε</a:t>
            </a:r>
            <a:r>
              <a:rPr lang="zh-CN" altLang="en-US" sz="2800">
                <a:latin typeface="Times New Roman" panose="02020603050405020304" pitchFamily="18" charset="0"/>
              </a:rPr>
              <a:t>形式的产生式</a:t>
            </a:r>
            <a:r>
              <a:rPr lang="en-US" altLang="zh-CN" sz="2800">
                <a:latin typeface="Times New Roman" panose="02020603050405020304" pitchFamily="18" charset="0"/>
              </a:rPr>
              <a:t>A</a:t>
            </a:r>
            <a:r>
              <a:rPr lang="en-US" altLang="zh-CN" sz="2800">
                <a:latin typeface="Times New Roman" panose="02020603050405020304" pitchFamily="18" charset="0"/>
                <a:sym typeface="Wingdings" panose="05000000000000000000" pitchFamily="2" charset="2"/>
              </a:rPr>
              <a:t></a:t>
            </a:r>
            <a:r>
              <a:rPr lang="en-US" altLang="zh-CN" sz="2800" i="1">
                <a:latin typeface="Times New Roman" panose="02020603050405020304" pitchFamily="18" charset="0"/>
              </a:rPr>
              <a:t> α</a:t>
            </a:r>
            <a:r>
              <a:rPr lang="en-US" altLang="zh-CN" sz="2800" i="1" baseline="-25000">
                <a:latin typeface="Times New Roman" panose="02020603050405020304" pitchFamily="18" charset="0"/>
              </a:rPr>
              <a:t>i</a:t>
            </a:r>
            <a:r>
              <a:rPr lang="en-US" altLang="zh-CN" sz="2800" i="1">
                <a:latin typeface="Times New Roman" panose="02020603050405020304" pitchFamily="18" charset="0"/>
              </a:rPr>
              <a:t> </a:t>
            </a:r>
            <a:r>
              <a:rPr lang="zh-CN" altLang="en-US" sz="2800">
                <a:latin typeface="Times New Roman" panose="02020603050405020304" pitchFamily="18" charset="0"/>
              </a:rPr>
              <a:t>，当前终结符是</a:t>
            </a:r>
            <a:r>
              <a:rPr lang="en-US" altLang="zh-CN" sz="2800">
                <a:latin typeface="Times New Roman" panose="02020603050405020304" pitchFamily="18" charset="0"/>
              </a:rPr>
              <a:t>a</a:t>
            </a:r>
          </a:p>
          <a:p>
            <a:pPr lvl="1" eaLnBrk="1" hangingPunct="1">
              <a:lnSpc>
                <a:spcPct val="130000"/>
              </a:lnSpc>
            </a:pPr>
            <a:r>
              <a:rPr lang="zh-CN" altLang="en-US">
                <a:latin typeface="Times New Roman" panose="02020603050405020304" pitchFamily="18" charset="0"/>
              </a:rPr>
              <a:t>如果</a:t>
            </a:r>
            <a:r>
              <a:rPr lang="en-US" altLang="zh-CN">
                <a:latin typeface="Times New Roman" panose="02020603050405020304" pitchFamily="18" charset="0"/>
              </a:rPr>
              <a:t>A</a:t>
            </a:r>
            <a:r>
              <a:rPr lang="zh-CN" altLang="en-US">
                <a:latin typeface="Times New Roman" panose="02020603050405020304" pitchFamily="18" charset="0"/>
              </a:rPr>
              <a:t>的所有候选式的首符号集都不含有</a:t>
            </a:r>
            <a:r>
              <a:rPr lang="en-US" altLang="zh-CN">
                <a:latin typeface="Times New Roman" panose="02020603050405020304" pitchFamily="18" charset="0"/>
              </a:rPr>
              <a:t>a</a:t>
            </a:r>
            <a:r>
              <a:rPr lang="zh-CN" altLang="en-US">
                <a:latin typeface="Times New Roman" panose="02020603050405020304" pitchFamily="18" charset="0"/>
              </a:rPr>
              <a:t>，那么可能选择</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ε</a:t>
            </a:r>
            <a:r>
              <a:rPr lang="zh-CN" altLang="en-US">
                <a:latin typeface="Times New Roman" panose="02020603050405020304" pitchFamily="18" charset="0"/>
              </a:rPr>
              <a:t>来推导，因为</a:t>
            </a:r>
            <a:r>
              <a:rPr lang="en-US" altLang="zh-CN">
                <a:latin typeface="Times New Roman" panose="02020603050405020304" pitchFamily="18" charset="0"/>
              </a:rPr>
              <a:t>a</a:t>
            </a:r>
            <a:r>
              <a:rPr lang="zh-CN" altLang="en-US">
                <a:latin typeface="Times New Roman" panose="02020603050405020304" pitchFamily="18" charset="0"/>
              </a:rPr>
              <a:t>可能是当前句型中紧跟</a:t>
            </a:r>
            <a:r>
              <a:rPr lang="en-US" altLang="zh-CN">
                <a:latin typeface="Times New Roman" panose="02020603050405020304" pitchFamily="18" charset="0"/>
              </a:rPr>
              <a:t>A</a:t>
            </a:r>
            <a:r>
              <a:rPr lang="zh-CN" altLang="en-US">
                <a:latin typeface="Times New Roman" panose="02020603050405020304" pitchFamily="18" charset="0"/>
              </a:rPr>
              <a:t>后出现</a:t>
            </a:r>
            <a:endParaRPr lang="en-US" altLang="zh-CN">
              <a:latin typeface="Times New Roman" panose="02020603050405020304" pitchFamily="18" charset="0"/>
            </a:endParaRPr>
          </a:p>
          <a:p>
            <a:pPr lvl="1" eaLnBrk="1" hangingPunct="1">
              <a:lnSpc>
                <a:spcPct val="130000"/>
              </a:lnSpc>
            </a:pPr>
            <a:r>
              <a:rPr lang="zh-CN" altLang="en-US">
                <a:latin typeface="Times New Roman" panose="02020603050405020304" pitchFamily="18" charset="0"/>
              </a:rPr>
              <a:t>如果某个候选式</a:t>
            </a:r>
            <a:r>
              <a:rPr lang="en-US" altLang="zh-CN" i="1">
                <a:latin typeface="Times New Roman" panose="02020603050405020304" pitchFamily="18" charset="0"/>
              </a:rPr>
              <a:t>α</a:t>
            </a:r>
            <a:r>
              <a:rPr lang="en-US" altLang="zh-CN" i="1" baseline="-25000">
                <a:latin typeface="Times New Roman" panose="02020603050405020304" pitchFamily="18" charset="0"/>
              </a:rPr>
              <a:t>j</a:t>
            </a:r>
            <a:r>
              <a:rPr lang="zh-CN" altLang="en-US">
                <a:latin typeface="Times New Roman" panose="02020603050405020304" pitchFamily="18" charset="0"/>
              </a:rPr>
              <a:t>的首符号集包括</a:t>
            </a:r>
            <a:r>
              <a:rPr lang="en-US" altLang="zh-CN">
                <a:latin typeface="Times New Roman" panose="02020603050405020304" pitchFamily="18" charset="0"/>
              </a:rPr>
              <a:t>a</a:t>
            </a:r>
            <a:r>
              <a:rPr lang="zh-CN" altLang="en-US">
                <a:latin typeface="Times New Roman" panose="02020603050405020304" pitchFamily="18" charset="0"/>
              </a:rPr>
              <a:t>，并且</a:t>
            </a:r>
            <a:r>
              <a:rPr lang="en-US" altLang="zh-CN">
                <a:latin typeface="Times New Roman" panose="02020603050405020304" pitchFamily="18" charset="0"/>
              </a:rPr>
              <a:t>a</a:t>
            </a:r>
            <a:r>
              <a:rPr lang="zh-CN" altLang="en-US">
                <a:latin typeface="Times New Roman" panose="02020603050405020304" pitchFamily="18" charset="0"/>
              </a:rPr>
              <a:t>也可能是当前句型中紧跟</a:t>
            </a:r>
            <a:r>
              <a:rPr lang="en-US" altLang="zh-CN">
                <a:latin typeface="Times New Roman" panose="02020603050405020304" pitchFamily="18" charset="0"/>
              </a:rPr>
              <a:t>A</a:t>
            </a:r>
            <a:r>
              <a:rPr lang="zh-CN" altLang="en-US">
                <a:latin typeface="Times New Roman" panose="02020603050405020304" pitchFamily="18" charset="0"/>
              </a:rPr>
              <a:t>后出现，还是无法确定到底选择</a:t>
            </a:r>
            <a:r>
              <a:rPr lang="en-US" altLang="zh-CN" i="1">
                <a:latin typeface="Times New Roman" panose="02020603050405020304" pitchFamily="18" charset="0"/>
              </a:rPr>
              <a:t>α</a:t>
            </a:r>
            <a:r>
              <a:rPr lang="en-US" altLang="zh-CN" i="1" baseline="-25000">
                <a:latin typeface="Times New Roman" panose="02020603050405020304" pitchFamily="18" charset="0"/>
              </a:rPr>
              <a:t>i</a:t>
            </a:r>
            <a:r>
              <a:rPr lang="en-US" altLang="zh-CN" i="1">
                <a:latin typeface="Times New Roman" panose="02020603050405020304" pitchFamily="18" charset="0"/>
              </a:rPr>
              <a:t> </a:t>
            </a:r>
            <a:r>
              <a:rPr lang="zh-CN" altLang="en-US">
                <a:latin typeface="Times New Roman" panose="02020603050405020304" pitchFamily="18" charset="0"/>
              </a:rPr>
              <a:t>还是</a:t>
            </a:r>
            <a:r>
              <a:rPr lang="en-US" altLang="zh-CN" i="1">
                <a:latin typeface="Times New Roman" panose="02020603050405020304" pitchFamily="18" charset="0"/>
              </a:rPr>
              <a:t>α</a:t>
            </a:r>
            <a:r>
              <a:rPr lang="en-US" altLang="zh-CN" i="1" baseline="-25000">
                <a:latin typeface="Times New Roman" panose="02020603050405020304" pitchFamily="18" charset="0"/>
              </a:rPr>
              <a:t>j</a:t>
            </a:r>
            <a:r>
              <a:rPr lang="en-US" altLang="zh-CN" i="1">
                <a:latin typeface="Times New Roman" panose="02020603050405020304" pitchFamily="18" charset="0"/>
              </a:rPr>
              <a:t> </a:t>
            </a:r>
            <a:r>
              <a:rPr lang="zh-CN" altLang="en-US">
                <a:latin typeface="Times New Roman" panose="02020603050405020304" pitchFamily="18" charset="0"/>
              </a:rPr>
              <a:t>来进行推导</a:t>
            </a:r>
            <a:endParaRPr lang="en-US" altLang="zh-CN">
              <a:latin typeface="Times New Roman" panose="02020603050405020304" pitchFamily="18" charset="0"/>
            </a:endParaRPr>
          </a:p>
          <a:p>
            <a:pPr lvl="1" eaLnBrk="1" hangingPunct="1">
              <a:lnSpc>
                <a:spcPct val="130000"/>
              </a:lnSpc>
            </a:pPr>
            <a:endParaRPr lang="en-US" altLang="zh-CN">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2800">
              <a:latin typeface="Times New Roman" panose="02020603050405020304" pitchFamily="18" charset="0"/>
            </a:endParaRPr>
          </a:p>
        </p:txBody>
      </p:sp>
      <p:sp>
        <p:nvSpPr>
          <p:cNvPr id="56326" name="Rectangle 5">
            <a:extLst>
              <a:ext uri="{FF2B5EF4-FFF2-40B4-BE49-F238E27FC236}">
                <a16:creationId xmlns:a16="http://schemas.microsoft.com/office/drawing/2014/main" id="{3A73B88F-C19D-4796-B35F-C46A4E0627D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56327" name="Rectangle 9">
            <a:extLst>
              <a:ext uri="{FF2B5EF4-FFF2-40B4-BE49-F238E27FC236}">
                <a16:creationId xmlns:a16="http://schemas.microsoft.com/office/drawing/2014/main" id="{655E83B4-A222-4888-A98E-5A44A62DE473}"/>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 name="对象 1">
            <a:extLst>
              <a:ext uri="{FF2B5EF4-FFF2-40B4-BE49-F238E27FC236}">
                <a16:creationId xmlns:a16="http://schemas.microsoft.com/office/drawing/2014/main" id="{F9F23307-68CB-42E2-BC3E-165E94AEBBD2}"/>
              </a:ext>
            </a:extLst>
          </p:cNvPr>
          <p:cNvGraphicFramePr>
            <a:graphicFrameLocks noChangeAspect="1"/>
          </p:cNvGraphicFramePr>
          <p:nvPr/>
        </p:nvGraphicFramePr>
        <p:xfrm>
          <a:off x="2339975" y="1484313"/>
          <a:ext cx="401638" cy="546100"/>
        </p:xfrm>
        <a:graphic>
          <a:graphicData uri="http://schemas.openxmlformats.org/presentationml/2006/ole">
            <mc:AlternateContent xmlns:mc="http://schemas.openxmlformats.org/markup-compatibility/2006">
              <mc:Choice xmlns:v="urn:schemas-microsoft-com:vml" Requires="v">
                <p:oleObj spid="_x0000_s56329" name="Equation" r:id="rId3" imgW="165028" imgH="228501" progId="Equation.DSMT4">
                  <p:embed/>
                </p:oleObj>
              </mc:Choice>
              <mc:Fallback>
                <p:oleObj name="Equation" r:id="rId3" imgW="165028" imgH="228501"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484313"/>
                        <a:ext cx="4016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blinds(horizontal)">
                                      <p:cBhvr>
                                        <p:cTn id="7" dur="500"/>
                                        <p:tgtEl>
                                          <p:spTgt spid="21637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63715">
                                            <p:txEl>
                                              <p:pRg st="1" end="1"/>
                                            </p:txEl>
                                          </p:spTgt>
                                        </p:tgtEl>
                                        <p:attrNameLst>
                                          <p:attrName>style.visibility</p:attrName>
                                        </p:attrNameLst>
                                      </p:cBhvr>
                                      <p:to>
                                        <p:strVal val="visible"/>
                                      </p:to>
                                    </p:set>
                                    <p:animEffect transition="in" filter="blinds(horizontal)">
                                      <p:cBhvr>
                                        <p:cTn id="15" dur="500"/>
                                        <p:tgtEl>
                                          <p:spTgt spid="216371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63715">
                                            <p:txEl>
                                              <p:pRg st="2" end="2"/>
                                            </p:txEl>
                                          </p:spTgt>
                                        </p:tgtEl>
                                        <p:attrNameLst>
                                          <p:attrName>style.visibility</p:attrName>
                                        </p:attrNameLst>
                                      </p:cBhvr>
                                      <p:to>
                                        <p:strVal val="visible"/>
                                      </p:to>
                                    </p:set>
                                    <p:animEffect transition="in" filter="blinds(horizontal)">
                                      <p:cBhvr>
                                        <p:cTn id="20" dur="500"/>
                                        <p:tgtEl>
                                          <p:spTgt spid="2163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CDA0DE7E-8B46-48DB-AC33-42EDE50147A2}"/>
              </a:ext>
            </a:extLst>
          </p:cNvPr>
          <p:cNvSpPr>
            <a:spLocks noGrp="1"/>
          </p:cNvSpPr>
          <p:nvPr>
            <p:ph type="dt" sz="quarter" idx="10"/>
          </p:nvPr>
        </p:nvSpPr>
        <p:spPr>
          <a:xfrm>
            <a:off x="457200" y="6245225"/>
            <a:ext cx="2133600" cy="476250"/>
          </a:xfrm>
          <a:ln>
            <a:miter lim="800000"/>
            <a:headEnd/>
            <a:tailEnd/>
          </a:ln>
        </p:spPr>
        <p:txBody>
          <a:bodyPr anchor="t"/>
          <a:lstStyle/>
          <a:p>
            <a:pPr>
              <a:defRPr/>
            </a:pPr>
            <a:fld id="{1B97D43A-FB34-4E56-85C4-5560ED67F47B}" type="datetime1">
              <a:rPr lang="zh-CN" altLang="en-US">
                <a:latin typeface="+mn-lt"/>
              </a:rPr>
              <a:pPr>
                <a:defRPr/>
              </a:pPr>
              <a:t>2020/12/14</a:t>
            </a:fld>
            <a:endParaRPr lang="en-US" altLang="zh-CN">
              <a:latin typeface="+mn-lt"/>
            </a:endParaRPr>
          </a:p>
        </p:txBody>
      </p:sp>
      <p:sp>
        <p:nvSpPr>
          <p:cNvPr id="57347" name="灯片编号占位符 5">
            <a:extLst>
              <a:ext uri="{FF2B5EF4-FFF2-40B4-BE49-F238E27FC236}">
                <a16:creationId xmlns:a16="http://schemas.microsoft.com/office/drawing/2014/main" id="{17AE41CB-095E-43CF-8483-35186F8DD05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EAB9581-F6FB-4FCC-92F3-ACFFB7E30520}" type="slidenum">
              <a:rPr lang="en-US" altLang="zh-CN"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
        <p:nvSpPr>
          <p:cNvPr id="57348" name="Rectangle 2">
            <a:extLst>
              <a:ext uri="{FF2B5EF4-FFF2-40B4-BE49-F238E27FC236}">
                <a16:creationId xmlns:a16="http://schemas.microsoft.com/office/drawing/2014/main" id="{75270B3B-4499-4D39-A236-182C55F45176}"/>
              </a:ext>
            </a:extLst>
          </p:cNvPr>
          <p:cNvSpPr>
            <a:spLocks noGrp="1" noChangeArrowheads="1"/>
          </p:cNvSpPr>
          <p:nvPr>
            <p:ph type="title" idx="4294967295"/>
          </p:nvPr>
        </p:nvSpPr>
        <p:spPr>
          <a:xfrm>
            <a:off x="1128713" y="333375"/>
            <a:ext cx="4883150" cy="792163"/>
          </a:xfrm>
          <a:noFill/>
        </p:spPr>
        <p:txBody>
          <a:bodyPr lIns="92075" tIns="46038" rIns="92075" bIns="46038" anchor="ctr"/>
          <a:lstStyle/>
          <a:p>
            <a:pPr eaLnBrk="1" hangingPunct="1"/>
            <a:r>
              <a:rPr lang="en-US" altLang="zh-CN">
                <a:latin typeface="Times New Roman" panose="02020603050405020304" pitchFamily="18" charset="0"/>
              </a:rPr>
              <a:t>4.2.3 LL(1)</a:t>
            </a:r>
            <a:r>
              <a:rPr lang="zh-CN" altLang="en-US" sz="4000"/>
              <a:t>文法</a:t>
            </a:r>
          </a:p>
        </p:txBody>
      </p:sp>
      <p:sp>
        <p:nvSpPr>
          <p:cNvPr id="2163715" name="Rectangle 3">
            <a:extLst>
              <a:ext uri="{FF2B5EF4-FFF2-40B4-BE49-F238E27FC236}">
                <a16:creationId xmlns:a16="http://schemas.microsoft.com/office/drawing/2014/main" id="{71980A94-EABC-4385-AFF8-8478C0578C6A}"/>
              </a:ext>
            </a:extLst>
          </p:cNvPr>
          <p:cNvSpPr>
            <a:spLocks noGrp="1" noChangeArrowheads="1"/>
          </p:cNvSpPr>
          <p:nvPr>
            <p:ph type="body" idx="4294967295"/>
          </p:nvPr>
        </p:nvSpPr>
        <p:spPr>
          <a:xfrm>
            <a:off x="179388" y="1485900"/>
            <a:ext cx="8807450" cy="5256213"/>
          </a:xfrm>
          <a:noFill/>
        </p:spPr>
        <p:txBody>
          <a:bodyPr lIns="92075" tIns="46038" rIns="92075" bIns="46038"/>
          <a:lstStyle/>
          <a:p>
            <a:pPr marL="812800" indent="-812800" eaLnBrk="1" hangingPunct="1">
              <a:lnSpc>
                <a:spcPct val="130000"/>
              </a:lnSpc>
              <a:buFont typeface="Wingdings" panose="05000000000000000000" pitchFamily="2" charset="2"/>
              <a:buNone/>
            </a:pPr>
            <a:r>
              <a:rPr lang="zh-CN" altLang="en-US" sz="2800">
                <a:latin typeface="楷体_GB2312" pitchFamily="49" charset="-122"/>
              </a:rPr>
              <a:t>如果</a:t>
            </a:r>
            <a:r>
              <a:rPr lang="zh-CN" altLang="en-US" sz="2800">
                <a:latin typeface="Times New Roman" panose="02020603050405020304" pitchFamily="18" charset="0"/>
              </a:rPr>
              <a:t>存在</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zh-CN" altLang="en-US" sz="2800">
                <a:latin typeface="Times New Roman" panose="02020603050405020304" pitchFamily="18" charset="0"/>
              </a:rPr>
              <a:t>这样的产生式，则需定义</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p>
          <a:p>
            <a:pPr marL="812800" indent="-812800" eaLnBrk="1" hangingPunct="1">
              <a:lnSpc>
                <a:spcPct val="130000"/>
              </a:lnSpc>
              <a:buFont typeface="Wingdings" panose="05000000000000000000" pitchFamily="2" charset="2"/>
              <a:buNone/>
            </a:pP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i="1">
                <a:latin typeface="Times New Roman" panose="02020603050405020304" pitchFamily="18" charset="0"/>
              </a:rPr>
              <a:t>Ｖ</a:t>
            </a:r>
            <a:r>
              <a:rPr lang="zh-CN" altLang="en-US" sz="2800">
                <a:latin typeface="Times New Roman" panose="02020603050405020304" pitchFamily="18" charset="0"/>
              </a:rPr>
              <a:t>定义</a:t>
            </a:r>
            <a:r>
              <a:rPr lang="en-US" altLang="zh-CN" sz="2800" i="1">
                <a:latin typeface="Times New Roman" panose="02020603050405020304" pitchFamily="18" charset="0"/>
              </a:rPr>
              <a:t>A</a:t>
            </a:r>
            <a:r>
              <a:rPr lang="zh-CN" altLang="en-US" sz="2800">
                <a:latin typeface="Times New Roman" panose="02020603050405020304" pitchFamily="18" charset="0"/>
              </a:rPr>
              <a:t>的</a:t>
            </a:r>
            <a:r>
              <a:rPr lang="zh-CN" altLang="en-US" sz="2800">
                <a:solidFill>
                  <a:srgbClr val="FF0000"/>
                </a:solidFill>
                <a:latin typeface="Times New Roman" panose="02020603050405020304" pitchFamily="18" charset="0"/>
              </a:rPr>
              <a:t>后续符号集为</a:t>
            </a:r>
            <a:r>
              <a:rPr lang="zh-CN" altLang="en-US" sz="2800">
                <a:latin typeface="Times New Roman" panose="02020603050405020304" pitchFamily="18" charset="0"/>
              </a:rPr>
              <a:t>： </a:t>
            </a:r>
          </a:p>
          <a:p>
            <a:pPr marL="812800" indent="-812800" eaLnBrk="1" hangingPunct="1">
              <a:buFont typeface="Wingdings" panose="05000000000000000000" pitchFamily="2" charset="2"/>
              <a:buNone/>
            </a:pPr>
            <a:r>
              <a:rPr lang="en-US" altLang="zh-CN" sz="2800">
                <a:latin typeface="Times New Roman" panose="02020603050405020304" pitchFamily="18" charset="0"/>
                <a:ea typeface="宋体" panose="02010600030101010101" pitchFamily="2" charset="-122"/>
              </a:rPr>
              <a:t>1. FOLLOW(</a:t>
            </a:r>
            <a:r>
              <a:rPr lang="en-US" altLang="zh-CN" sz="2800" i="1">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rPr>
              <a:t>)={</a:t>
            </a:r>
            <a:r>
              <a:rPr lang="en-US" altLang="zh-CN" sz="2800" i="1">
                <a:solidFill>
                  <a:srgbClr val="FF0000"/>
                </a:solidFill>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S    αA</a:t>
            </a:r>
            <a:r>
              <a:rPr lang="en-US" altLang="zh-CN" sz="2800" i="1">
                <a:solidFill>
                  <a:srgbClr val="FF0000"/>
                </a:solidFill>
                <a:latin typeface="Times New Roman" panose="02020603050405020304" pitchFamily="18" charset="0"/>
                <a:ea typeface="宋体" panose="02010600030101010101" pitchFamily="2" charset="-122"/>
              </a:rPr>
              <a:t>a</a:t>
            </a:r>
            <a:r>
              <a:rPr lang="en-US" altLang="zh-CN" sz="2800" i="1">
                <a:latin typeface="Times New Roman" panose="02020603050405020304" pitchFamily="18" charset="0"/>
                <a:ea typeface="宋体" panose="02010600030101010101" pitchFamily="2" charset="-122"/>
              </a:rPr>
              <a:t>β</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a</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α</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β</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V</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T</a:t>
            </a:r>
            <a:r>
              <a:rPr lang="en-US" altLang="zh-CN" sz="2800">
                <a:latin typeface="Times New Roman" panose="02020603050405020304" pitchFamily="18" charset="0"/>
                <a:ea typeface="宋体" panose="02010600030101010101" pitchFamily="2" charset="-122"/>
              </a:rPr>
              <a:t>)*}</a:t>
            </a:r>
          </a:p>
          <a:p>
            <a:pPr marL="812800" indent="-812800" eaLnBrk="1" hangingPunct="1">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如果</a:t>
            </a:r>
            <a:r>
              <a:rPr lang="en-US" altLang="zh-CN" sz="2800" i="1">
                <a:latin typeface="Times New Roman" panose="02020603050405020304" pitchFamily="18" charset="0"/>
              </a:rPr>
              <a:t>A</a:t>
            </a:r>
            <a:r>
              <a:rPr lang="zh-CN" altLang="en-US" sz="2800">
                <a:latin typeface="Times New Roman" panose="02020603050405020304" pitchFamily="18" charset="0"/>
              </a:rPr>
              <a:t>是某个句型的最右符号，则将结束符</a:t>
            </a:r>
            <a:r>
              <a:rPr lang="en-US" altLang="zh-CN" sz="2800">
                <a:latin typeface="Times New Roman" panose="02020603050405020304" pitchFamily="18" charset="0"/>
              </a:rPr>
              <a:t>#</a:t>
            </a:r>
            <a:r>
              <a:rPr lang="zh-CN" altLang="en-US" sz="2800">
                <a:latin typeface="Times New Roman" panose="02020603050405020304" pitchFamily="18" charset="0"/>
              </a:rPr>
              <a:t>添加到</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中</a:t>
            </a:r>
          </a:p>
          <a:p>
            <a:pPr marL="812800" indent="-812800" eaLnBrk="1" hangingPunct="1">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给定</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j</a:t>
            </a:r>
            <a:r>
              <a:rPr lang="en-US" altLang="zh-CN" sz="2800" i="1">
                <a:latin typeface="Times New Roman" panose="02020603050405020304" pitchFamily="18" charset="0"/>
              </a:rPr>
              <a:t> </a:t>
            </a:r>
            <a:r>
              <a:rPr lang="zh-CN" altLang="en-US" sz="2800" i="1">
                <a:latin typeface="Times New Roman" panose="02020603050405020304" pitchFamily="18" charset="0"/>
              </a:rPr>
              <a:t>   </a:t>
            </a:r>
            <a:r>
              <a:rPr lang="en-US" altLang="zh-CN" sz="2800" i="1">
                <a:latin typeface="Times New Roman" panose="02020603050405020304" pitchFamily="18" charset="0"/>
              </a:rPr>
              <a:t>ε</a:t>
            </a:r>
            <a:r>
              <a:rPr lang="zh-CN" altLang="en-US" sz="2800">
                <a:latin typeface="Times New Roman" panose="02020603050405020304" pitchFamily="18" charset="0"/>
              </a:rPr>
              <a:t>和当前终结符</a:t>
            </a:r>
            <a:r>
              <a:rPr lang="en-US" altLang="zh-CN" sz="2800">
                <a:latin typeface="Times New Roman" panose="02020603050405020304" pitchFamily="18" charset="0"/>
              </a:rPr>
              <a:t>a   FOLLOW(</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，则如果对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i</a:t>
            </a:r>
            <a:r>
              <a:rPr lang="en-US" altLang="zh-CN" sz="2800">
                <a:latin typeface="Times New Roman" panose="02020603050405020304" pitchFamily="18" charset="0"/>
              </a:rPr>
              <a:t>(</a:t>
            </a:r>
            <a:r>
              <a:rPr lang="en-US" altLang="zh-CN" sz="2800">
                <a:solidFill>
                  <a:srgbClr val="FF0000"/>
                </a:solidFill>
                <a:latin typeface="Times New Roman" panose="02020603050405020304" pitchFamily="18" charset="0"/>
              </a:rPr>
              <a:t>1</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rPr>
              <a:t>i</a:t>
            </a:r>
            <a:r>
              <a:rPr lang="en-US" altLang="zh-CN" sz="2800">
                <a:solidFill>
                  <a:srgbClr val="FF0000"/>
                </a:solidFill>
                <a:latin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rPr>
              <a:t>m</a:t>
            </a:r>
            <a:r>
              <a:rPr lang="zh-CN" altLang="en-US"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i</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j</a:t>
            </a:r>
            <a:r>
              <a:rPr lang="en-US" altLang="zh-CN" sz="2800">
                <a:solidFill>
                  <a:srgbClr val="FF0000"/>
                </a:solidFill>
                <a:latin typeface="Times New Roman" panose="02020603050405020304" pitchFamily="18" charset="0"/>
              </a:rPr>
              <a:t>)</a:t>
            </a:r>
            <a:r>
              <a:rPr lang="zh-CN" altLang="en-US" sz="2800">
                <a:latin typeface="Times New Roman" panose="02020603050405020304" pitchFamily="18" charset="0"/>
              </a:rPr>
              <a:t>，</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i</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rPr>
              <a:t>均成立，即</a:t>
            </a:r>
            <a:r>
              <a:rPr lang="en-US" altLang="zh-CN" sz="2800">
                <a:latin typeface="Times New Roman" panose="02020603050405020304" pitchFamily="18" charset="0"/>
              </a:rPr>
              <a:t>A</a:t>
            </a:r>
            <a:r>
              <a:rPr lang="zh-CN" altLang="en-US" sz="2800">
                <a:latin typeface="Times New Roman" panose="02020603050405020304" pitchFamily="18" charset="0"/>
              </a:rPr>
              <a:t>的所有候选式的首符号集都不含有</a:t>
            </a:r>
            <a:r>
              <a:rPr lang="en-US" altLang="zh-CN" sz="2800">
                <a:latin typeface="Times New Roman" panose="02020603050405020304" pitchFamily="18" charset="0"/>
              </a:rPr>
              <a:t>a</a:t>
            </a:r>
            <a:r>
              <a:rPr lang="zh-CN" altLang="en-US" sz="2800">
                <a:latin typeface="Times New Roman" panose="02020603050405020304" pitchFamily="18" charset="0"/>
              </a:rPr>
              <a:t>，可以确定当前终结符</a:t>
            </a:r>
            <a:r>
              <a:rPr lang="en-US" altLang="zh-CN" sz="2800">
                <a:latin typeface="Times New Roman" panose="02020603050405020304" pitchFamily="18" charset="0"/>
              </a:rPr>
              <a:t>a</a:t>
            </a:r>
            <a:r>
              <a:rPr lang="zh-CN" altLang="en-US" sz="2800">
                <a:latin typeface="Times New Roman" panose="02020603050405020304" pitchFamily="18" charset="0"/>
              </a:rPr>
              <a:t>是由</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j</a:t>
            </a:r>
            <a:r>
              <a:rPr lang="zh-CN" altLang="en-US" sz="2800">
                <a:latin typeface="Times New Roman" panose="02020603050405020304" pitchFamily="18" charset="0"/>
              </a:rPr>
              <a:t>后面的变量生成的</a:t>
            </a:r>
          </a:p>
        </p:txBody>
      </p:sp>
      <p:sp>
        <p:nvSpPr>
          <p:cNvPr id="57350" name="Rectangle 5">
            <a:extLst>
              <a:ext uri="{FF2B5EF4-FFF2-40B4-BE49-F238E27FC236}">
                <a16:creationId xmlns:a16="http://schemas.microsoft.com/office/drawing/2014/main" id="{934F6CC0-27CD-4095-93D9-363EC807A59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6087" name="Object 4">
            <a:extLst>
              <a:ext uri="{FF2B5EF4-FFF2-40B4-BE49-F238E27FC236}">
                <a16:creationId xmlns:a16="http://schemas.microsoft.com/office/drawing/2014/main" id="{15ED61EE-42CD-419F-B918-AE239C7292D6}"/>
              </a:ext>
            </a:extLst>
          </p:cNvPr>
          <p:cNvGraphicFramePr>
            <a:graphicFrameLocks noChangeAspect="1"/>
          </p:cNvGraphicFramePr>
          <p:nvPr/>
        </p:nvGraphicFramePr>
        <p:xfrm>
          <a:off x="3606800" y="2781300"/>
          <a:ext cx="317500" cy="431800"/>
        </p:xfrm>
        <a:graphic>
          <a:graphicData uri="http://schemas.openxmlformats.org/presentationml/2006/ole">
            <mc:AlternateContent xmlns:mc="http://schemas.openxmlformats.org/markup-compatibility/2006">
              <mc:Choice xmlns:v="urn:schemas-microsoft-com:vml" Requires="v">
                <p:oleObj spid="_x0000_s57355" name="Equation" r:id="rId4" imgW="165028" imgH="228501" progId="Equation.DSMT4">
                  <p:embed/>
                </p:oleObj>
              </mc:Choice>
              <mc:Fallback>
                <p:oleObj name="Equation" r:id="rId4" imgW="165028"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781300"/>
                        <a:ext cx="31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2" name="Rectangle 9">
            <a:extLst>
              <a:ext uri="{FF2B5EF4-FFF2-40B4-BE49-F238E27FC236}">
                <a16:creationId xmlns:a16="http://schemas.microsoft.com/office/drawing/2014/main" id="{993083A1-1A85-4E72-B787-6875CC9B37B1}"/>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6089" name="Object 8">
            <a:extLst>
              <a:ext uri="{FF2B5EF4-FFF2-40B4-BE49-F238E27FC236}">
                <a16:creationId xmlns:a16="http://schemas.microsoft.com/office/drawing/2014/main" id="{EB4E7BE8-5B59-40E6-AE6B-C2A77D6A06D9}"/>
              </a:ext>
            </a:extLst>
          </p:cNvPr>
          <p:cNvGraphicFramePr>
            <a:graphicFrameLocks noChangeAspect="1"/>
          </p:cNvGraphicFramePr>
          <p:nvPr/>
        </p:nvGraphicFramePr>
        <p:xfrm>
          <a:off x="1619250" y="4221163"/>
          <a:ext cx="369888" cy="503237"/>
        </p:xfrm>
        <a:graphic>
          <a:graphicData uri="http://schemas.openxmlformats.org/presentationml/2006/ole">
            <mc:AlternateContent xmlns:mc="http://schemas.openxmlformats.org/markup-compatibility/2006">
              <mc:Choice xmlns:v="urn:schemas-microsoft-com:vml" Requires="v">
                <p:oleObj spid="_x0000_s57356" name="Equation" r:id="rId6" imgW="165028" imgH="228501" progId="Equation.DSMT4">
                  <p:embed/>
                </p:oleObj>
              </mc:Choice>
              <mc:Fallback>
                <p:oleObj name="Equation" r:id="rId6" imgW="165028" imgH="228501"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221163"/>
                        <a:ext cx="3698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3EB0FA1D-FFBE-4D6B-ADC0-364B2403BBE8}"/>
              </a:ext>
            </a:extLst>
          </p:cNvPr>
          <p:cNvGraphicFramePr>
            <a:graphicFrameLocks noChangeAspect="1"/>
          </p:cNvGraphicFramePr>
          <p:nvPr/>
        </p:nvGraphicFramePr>
        <p:xfrm>
          <a:off x="4427538" y="4365625"/>
          <a:ext cx="495300" cy="292100"/>
        </p:xfrm>
        <a:graphic>
          <a:graphicData uri="http://schemas.openxmlformats.org/presentationml/2006/ole">
            <mc:AlternateContent xmlns:mc="http://schemas.openxmlformats.org/markup-compatibility/2006">
              <mc:Choice xmlns:v="urn:schemas-microsoft-com:vml" Requires="v">
                <p:oleObj spid="_x0000_s57357" name="Equation" r:id="rId7" imgW="126725" imgH="126725" progId="Equation.DSMT4">
                  <p:embed/>
                </p:oleObj>
              </mc:Choice>
              <mc:Fallback>
                <p:oleObj name="Equation" r:id="rId7" imgW="126725" imgH="126725"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4365625"/>
                        <a:ext cx="495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blinds(horizontal)">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blinds(horizontal)">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blinds(horizontal)">
                                      <p:cBhvr>
                                        <p:cTn id="17" dur="500"/>
                                        <p:tgtEl>
                                          <p:spTgt spid="21637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6087"/>
                                        </p:tgtEl>
                                        <p:attrNameLst>
                                          <p:attrName>style.visibility</p:attrName>
                                        </p:attrNameLst>
                                      </p:cBhvr>
                                      <p:to>
                                        <p:strVal val="visible"/>
                                      </p:to>
                                    </p:set>
                                    <p:animEffect transition="in" filter="blinds(horizontal)">
                                      <p:cBhvr>
                                        <p:cTn id="20" dur="500"/>
                                        <p:tgtEl>
                                          <p:spTgt spid="4608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63715">
                                            <p:txEl>
                                              <p:pRg st="3" end="3"/>
                                            </p:txEl>
                                          </p:spTgt>
                                        </p:tgtEl>
                                        <p:attrNameLst>
                                          <p:attrName>style.visibility</p:attrName>
                                        </p:attrNameLst>
                                      </p:cBhvr>
                                      <p:to>
                                        <p:strVal val="visible"/>
                                      </p:to>
                                    </p:set>
                                    <p:animEffect transition="in" filter="blinds(horizontal)">
                                      <p:cBhvr>
                                        <p:cTn id="25" dur="500"/>
                                        <p:tgtEl>
                                          <p:spTgt spid="21637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63715">
                                            <p:txEl>
                                              <p:pRg st="4" end="4"/>
                                            </p:txEl>
                                          </p:spTgt>
                                        </p:tgtEl>
                                        <p:attrNameLst>
                                          <p:attrName>style.visibility</p:attrName>
                                        </p:attrNameLst>
                                      </p:cBhvr>
                                      <p:to>
                                        <p:strVal val="visible"/>
                                      </p:to>
                                    </p:set>
                                    <p:animEffect transition="in" filter="blinds(horizontal)">
                                      <p:cBhvr>
                                        <p:cTn id="30" dur="500"/>
                                        <p:tgtEl>
                                          <p:spTgt spid="2163715">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9"/>
                                        </p:tgtEl>
                                        <p:attrNameLst>
                                          <p:attrName>style.visibility</p:attrName>
                                        </p:attrNameLst>
                                      </p:cBhvr>
                                      <p:to>
                                        <p:strVal val="visible"/>
                                      </p:to>
                                    </p:set>
                                    <p:animEffect transition="in" filter="blinds(horizontal)">
                                      <p:cBhvr>
                                        <p:cTn id="33" dur="500"/>
                                        <p:tgtEl>
                                          <p:spTgt spid="46089"/>
                                        </p:tgtEl>
                                      </p:cBhvr>
                                    </p:animEffect>
                                  </p:childTnLst>
                                </p:cTn>
                              </p:par>
                              <p:par>
                                <p:cTn id="34" presetID="16" presetClass="entr" presetSubtype="21"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72E7E13-98FF-4E4B-9214-A6B03600842E}"/>
              </a:ext>
            </a:extLst>
          </p:cNvPr>
          <p:cNvSpPr>
            <a:spLocks noGrp="1" noChangeArrowheads="1"/>
          </p:cNvSpPr>
          <p:nvPr>
            <p:ph type="title"/>
          </p:nvPr>
        </p:nvSpPr>
        <p:spPr/>
        <p:txBody>
          <a:bodyPr/>
          <a:lstStyle/>
          <a:p>
            <a:r>
              <a:rPr lang="en-US" altLang="zh-CN"/>
              <a:t>4.2.3 LL(1)</a:t>
            </a:r>
            <a:r>
              <a:rPr lang="zh-CN" altLang="en-US"/>
              <a:t>文法</a:t>
            </a:r>
          </a:p>
        </p:txBody>
      </p:sp>
      <p:sp>
        <p:nvSpPr>
          <p:cNvPr id="147459" name="Rectangle 3">
            <a:extLst>
              <a:ext uri="{FF2B5EF4-FFF2-40B4-BE49-F238E27FC236}">
                <a16:creationId xmlns:a16="http://schemas.microsoft.com/office/drawing/2014/main" id="{A54E55AD-C19C-48EE-94CC-6A0B4FBA7680}"/>
              </a:ext>
            </a:extLst>
          </p:cNvPr>
          <p:cNvSpPr>
            <a:spLocks noGrp="1" noChangeArrowheads="1"/>
          </p:cNvSpPr>
          <p:nvPr>
            <p:ph type="body" sz="half" idx="1"/>
          </p:nvPr>
        </p:nvSpPr>
        <p:spPr>
          <a:xfrm>
            <a:off x="755650" y="1412875"/>
            <a:ext cx="7559675" cy="4503738"/>
          </a:xfrm>
        </p:spPr>
        <p:txBody>
          <a:bodyPr/>
          <a:lstStyle/>
          <a:p>
            <a:pPr>
              <a:buFont typeface="Wingdings" panose="05000000000000000000" pitchFamily="2" charset="2"/>
              <a:buNone/>
            </a:pPr>
            <a:r>
              <a:rPr lang="zh-CN" altLang="en-US" sz="2600">
                <a:latin typeface="Times New Roman" panose="02020603050405020304" pitchFamily="18" charset="0"/>
              </a:rPr>
              <a:t>综上所述，对文法</a:t>
            </a:r>
            <a:r>
              <a:rPr lang="en-US" altLang="zh-CN" sz="2600">
                <a:latin typeface="Times New Roman" panose="02020603050405020304" pitchFamily="18" charset="0"/>
              </a:rPr>
              <a:t>G</a:t>
            </a:r>
            <a:r>
              <a:rPr lang="zh-CN" altLang="en-US" sz="2600">
                <a:latin typeface="Times New Roman" panose="02020603050405020304" pitchFamily="18" charset="0"/>
              </a:rPr>
              <a:t>的句子进行确定的自顶向下语法分析的充分必要条件是：如果</a:t>
            </a:r>
            <a:r>
              <a:rPr lang="en-US" altLang="zh-CN" sz="2600" i="1">
                <a:latin typeface="Times New Roman" panose="02020603050405020304" pitchFamily="18" charset="0"/>
              </a:rPr>
              <a:t>G</a:t>
            </a:r>
            <a:r>
              <a:rPr lang="zh-CN" altLang="en-US" sz="2600">
                <a:latin typeface="Times New Roman" panose="02020603050405020304" pitchFamily="18" charset="0"/>
              </a:rPr>
              <a:t>的任意两个具有相同左部的产生式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满足下列条件：</a:t>
            </a:r>
          </a:p>
          <a:p>
            <a:pPr eaLnBrk="1" hangingPunct="1">
              <a:buFont typeface="Wingdings" panose="05000000000000000000" pitchFamily="2" charset="2"/>
              <a:buNone/>
            </a:pPr>
            <a:r>
              <a:rPr lang="en-US" altLang="zh-CN" sz="2600">
                <a:latin typeface="Times New Roman" panose="02020603050405020304" pitchFamily="18" charset="0"/>
              </a:rPr>
              <a:t>1. </a:t>
            </a:r>
            <a:r>
              <a:rPr lang="zh-CN" altLang="en-US" sz="2600">
                <a:latin typeface="Times New Roman" panose="02020603050405020304" pitchFamily="18" charset="0"/>
              </a:rPr>
              <a:t>如果</a:t>
            </a:r>
            <a:r>
              <a:rPr lang="en-US" altLang="zh-CN" sz="2600" i="1">
                <a:latin typeface="Times New Roman" panose="02020603050405020304" pitchFamily="18" charset="0"/>
              </a:rPr>
              <a:t>α</a:t>
            </a:r>
            <a:r>
              <a:rPr lang="zh-CN" altLang="en-US" sz="2600">
                <a:latin typeface="Times New Roman" panose="02020603050405020304" pitchFamily="18" charset="0"/>
              </a:rPr>
              <a:t>、</a:t>
            </a:r>
            <a:r>
              <a:rPr lang="en-US" altLang="zh-CN" sz="2600" i="1">
                <a:latin typeface="Times New Roman" panose="02020603050405020304" pitchFamily="18" charset="0"/>
              </a:rPr>
              <a:t>β</a:t>
            </a:r>
            <a:r>
              <a:rPr lang="zh-CN" altLang="en-US" sz="2600">
                <a:latin typeface="Times New Roman" panose="02020603050405020304" pitchFamily="18" charset="0"/>
              </a:rPr>
              <a:t>均不能推导出</a:t>
            </a:r>
            <a:r>
              <a:rPr lang="en-US" altLang="zh-CN" sz="2600" i="1">
                <a:latin typeface="Times New Roman" panose="02020603050405020304" pitchFamily="18" charset="0"/>
              </a:rPr>
              <a:t>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)∩FIRST(</a:t>
            </a:r>
            <a:r>
              <a:rPr lang="en-US" altLang="zh-CN" sz="2600" i="1">
                <a:latin typeface="Times New Roman" panose="02020603050405020304" pitchFamily="18" charset="0"/>
              </a:rPr>
              <a:t>β</a:t>
            </a:r>
            <a:r>
              <a:rPr lang="en-US" altLang="zh-CN" sz="2600">
                <a:latin typeface="Times New Roman" panose="02020603050405020304" pitchFamily="18" charset="0"/>
              </a:rPr>
              <a:t>)=</a:t>
            </a:r>
            <a:r>
              <a:rPr lang="en-US" altLang="zh-CN" sz="2600">
                <a:latin typeface="Times New Roman" panose="02020603050405020304" pitchFamily="18" charset="0"/>
                <a:sym typeface="Symbol" panose="05050102010706020507" pitchFamily="18" charset="2"/>
              </a:rPr>
              <a:t></a:t>
            </a:r>
            <a:r>
              <a:rPr lang="zh-CN" altLang="en-US" sz="2600">
                <a:latin typeface="Times New Roman" panose="02020603050405020304" pitchFamily="18" charset="0"/>
              </a:rPr>
              <a:t>；</a:t>
            </a:r>
            <a:endParaRPr lang="zh-CN" altLang="en-US" sz="2600" i="1">
              <a:latin typeface="Times New Roman" panose="02020603050405020304" pitchFamily="18" charset="0"/>
            </a:endParaRPr>
          </a:p>
          <a:p>
            <a:pPr eaLnBrk="1" hangingPunct="1">
              <a:buFont typeface="Wingdings" panose="05000000000000000000" pitchFamily="2" charset="2"/>
              <a:buNone/>
            </a:pPr>
            <a:r>
              <a:rPr lang="en-US" altLang="zh-CN" sz="2600">
                <a:latin typeface="Times New Roman" panose="02020603050405020304" pitchFamily="18" charset="0"/>
              </a:rPr>
              <a:t>2.</a:t>
            </a:r>
            <a:r>
              <a:rPr lang="en-US" altLang="zh-CN" sz="2600" i="1">
                <a:latin typeface="Times New Roman" panose="02020603050405020304" pitchFamily="18" charset="0"/>
              </a:rPr>
              <a:t> α</a:t>
            </a:r>
            <a:r>
              <a:rPr lang="zh-CN" altLang="en-US" sz="2600">
                <a:latin typeface="Times New Roman" panose="02020603050405020304" pitchFamily="18" charset="0"/>
              </a:rPr>
              <a:t>和</a:t>
            </a:r>
            <a:r>
              <a:rPr lang="en-US" altLang="zh-CN" sz="2600" i="1">
                <a:latin typeface="Times New Roman" panose="02020603050405020304" pitchFamily="18" charset="0"/>
              </a:rPr>
              <a:t>β</a:t>
            </a:r>
            <a:r>
              <a:rPr lang="zh-CN" altLang="en-US" sz="2600">
                <a:latin typeface="Times New Roman" panose="02020603050405020304" pitchFamily="18" charset="0"/>
              </a:rPr>
              <a:t>至多有一个能推导出</a:t>
            </a:r>
            <a:r>
              <a:rPr lang="en-US" altLang="zh-CN" sz="2600" i="1">
                <a:latin typeface="Times New Roman" panose="02020603050405020304" pitchFamily="18" charset="0"/>
              </a:rPr>
              <a:t>ε</a:t>
            </a:r>
            <a:r>
              <a:rPr lang="zh-CN" altLang="en-US" sz="2600">
                <a:latin typeface="Times New Roman" panose="02020603050405020304" pitchFamily="18" charset="0"/>
              </a:rPr>
              <a:t>；</a:t>
            </a:r>
          </a:p>
          <a:p>
            <a:pPr eaLnBrk="1" hangingPunct="1">
              <a:buFont typeface="Wingdings" panose="05000000000000000000" pitchFamily="2" charset="2"/>
              <a:buNone/>
            </a:pPr>
            <a:r>
              <a:rPr lang="en-US" altLang="zh-CN" sz="2600">
                <a:latin typeface="Times New Roman" panose="02020603050405020304" pitchFamily="18" charset="0"/>
              </a:rPr>
              <a:t>3. </a:t>
            </a:r>
            <a:r>
              <a:rPr lang="zh-CN" altLang="en-US" sz="2600">
                <a:latin typeface="Times New Roman" panose="02020603050405020304" pitchFamily="18" charset="0"/>
              </a:rPr>
              <a:t>如果</a:t>
            </a:r>
            <a:r>
              <a:rPr lang="en-US" altLang="zh-CN" sz="2600" i="1">
                <a:latin typeface="Times New Roman" panose="02020603050405020304" pitchFamily="18" charset="0"/>
              </a:rPr>
              <a:t>β     ε</a:t>
            </a:r>
            <a:r>
              <a:rPr lang="zh-CN" altLang="en-US" sz="2600">
                <a:latin typeface="Times New Roman" panose="02020603050405020304" pitchFamily="18" charset="0"/>
              </a:rPr>
              <a:t>，则</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a:latin typeface="Times New Roman" panose="02020603050405020304" pitchFamily="18" charset="0"/>
                <a:sym typeface="Symbol" panose="05050102010706020507" pitchFamily="18" charset="2"/>
              </a:rPr>
              <a:t></a:t>
            </a:r>
          </a:p>
          <a:p>
            <a:pPr eaLnBrk="1" hangingPunct="1">
              <a:buFont typeface="Wingdings" panose="05000000000000000000" pitchFamily="2" charset="2"/>
              <a:buNone/>
            </a:pPr>
            <a:r>
              <a:rPr lang="zh-CN" altLang="en-US" sz="2600">
                <a:latin typeface="Times New Roman" panose="02020603050405020304" pitchFamily="18" charset="0"/>
              </a:rPr>
              <a:t>称</a:t>
            </a:r>
            <a:r>
              <a:rPr lang="en-US" altLang="zh-CN" sz="2600" i="1">
                <a:latin typeface="Times New Roman" panose="02020603050405020304" pitchFamily="18" charset="0"/>
              </a:rPr>
              <a:t>G</a:t>
            </a:r>
            <a:r>
              <a:rPr lang="zh-CN" altLang="en-US" sz="2600">
                <a:latin typeface="Times New Roman" panose="02020603050405020304" pitchFamily="18" charset="0"/>
              </a:rPr>
              <a:t>为</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文法。</a:t>
            </a:r>
          </a:p>
          <a:p>
            <a:pPr eaLnBrk="1" hangingPunct="1">
              <a:buFont typeface="Wingdings" panose="05000000000000000000" pitchFamily="2" charset="2"/>
              <a:buNone/>
            </a:pPr>
            <a:r>
              <a:rPr lang="zh-CN" altLang="en-US" sz="2400">
                <a:latin typeface="Times New Roman" panose="02020603050405020304" pitchFamily="18" charset="0"/>
              </a:rPr>
              <a:t>    第一个</a:t>
            </a:r>
            <a:r>
              <a:rPr lang="en-US" altLang="zh-CN" sz="2400" i="1">
                <a:latin typeface="Times New Roman" panose="02020603050405020304" pitchFamily="18" charset="0"/>
              </a:rPr>
              <a:t>L</a:t>
            </a:r>
            <a:r>
              <a:rPr lang="zh-CN" altLang="en-US" sz="2400">
                <a:latin typeface="Times New Roman" panose="02020603050405020304" pitchFamily="18" charset="0"/>
              </a:rPr>
              <a:t>代表从左向右扫描输入符号串，第二个</a:t>
            </a:r>
            <a:r>
              <a:rPr lang="en-US" altLang="zh-CN" sz="2400" i="1">
                <a:latin typeface="Times New Roman" panose="02020603050405020304" pitchFamily="18" charset="0"/>
              </a:rPr>
              <a:t>L</a:t>
            </a:r>
            <a:r>
              <a:rPr lang="zh-CN" altLang="en-US" sz="2400">
                <a:latin typeface="Times New Roman" panose="02020603050405020304" pitchFamily="18" charset="0"/>
              </a:rPr>
              <a:t>代表产生最左推导，</a:t>
            </a:r>
            <a:r>
              <a:rPr lang="en-US" altLang="zh-CN" sz="2400">
                <a:latin typeface="Times New Roman" panose="02020603050405020304" pitchFamily="18" charset="0"/>
              </a:rPr>
              <a:t>1</a:t>
            </a:r>
            <a:r>
              <a:rPr lang="zh-CN" altLang="en-US" sz="2400">
                <a:latin typeface="Times New Roman" panose="02020603050405020304" pitchFamily="18" charset="0"/>
              </a:rPr>
              <a:t>代表在分析过程中每步推导都要向前查看一个输入符号</a:t>
            </a:r>
          </a:p>
        </p:txBody>
      </p:sp>
      <p:graphicFrame>
        <p:nvGraphicFramePr>
          <p:cNvPr id="47111" name="Object 4">
            <a:extLst>
              <a:ext uri="{FF2B5EF4-FFF2-40B4-BE49-F238E27FC236}">
                <a16:creationId xmlns:a16="http://schemas.microsoft.com/office/drawing/2014/main" id="{8838253F-0260-4709-B7F9-449241B27651}"/>
              </a:ext>
            </a:extLst>
          </p:cNvPr>
          <p:cNvGraphicFramePr>
            <a:graphicFrameLocks noChangeAspect="1"/>
          </p:cNvGraphicFramePr>
          <p:nvPr>
            <p:ph sz="half" idx="2"/>
          </p:nvPr>
        </p:nvGraphicFramePr>
        <p:xfrm>
          <a:off x="2051050" y="3860800"/>
          <a:ext cx="468313" cy="647700"/>
        </p:xfrm>
        <a:graphic>
          <a:graphicData uri="http://schemas.openxmlformats.org/presentationml/2006/ole">
            <mc:AlternateContent xmlns:mc="http://schemas.openxmlformats.org/markup-compatibility/2006">
              <mc:Choice xmlns:v="urn:schemas-microsoft-com:vml" Requires="v">
                <p:oleObj spid="_x0000_s59399" name="Equation" r:id="rId3" imgW="165028" imgH="228501" progId="Equation.DSMT4">
                  <p:embed/>
                </p:oleObj>
              </mc:Choice>
              <mc:Fallback>
                <p:oleObj name="Equation" r:id="rId3" imgW="165028"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860800"/>
                        <a:ext cx="46831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7" name="日期占位符 1">
            <a:extLst>
              <a:ext uri="{FF2B5EF4-FFF2-40B4-BE49-F238E27FC236}">
                <a16:creationId xmlns:a16="http://schemas.microsoft.com/office/drawing/2014/main" id="{D156136B-193D-4AD0-BF60-0D37E8D44469}"/>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B71F595-D6BC-4CF9-8E81-B3AB0FE8C24C}"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59398" name="灯片编号占位符 2">
            <a:extLst>
              <a:ext uri="{FF2B5EF4-FFF2-40B4-BE49-F238E27FC236}">
                <a16:creationId xmlns:a16="http://schemas.microsoft.com/office/drawing/2014/main" id="{F48EB5EE-5956-4CC9-8BF2-011DC84FD60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7805B3C-B640-436A-9156-031EE2323FED}" type="slidenum">
              <a:rPr lang="zh-CN" altLang="en-US"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blinds(horizontal)">
                                      <p:cBhvr>
                                        <p:cTn id="12" dur="500"/>
                                        <p:tgtEl>
                                          <p:spTgt spid="147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7" dur="500"/>
                                        <p:tgtEl>
                                          <p:spTgt spid="147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Effect transition="in" filter="blinds(horizontal)">
                                      <p:cBhvr>
                                        <p:cTn id="22" dur="500"/>
                                        <p:tgtEl>
                                          <p:spTgt spid="14745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7111"/>
                                        </p:tgtEl>
                                        <p:attrNameLst>
                                          <p:attrName>style.visibility</p:attrName>
                                        </p:attrNameLst>
                                      </p:cBhvr>
                                      <p:to>
                                        <p:strVal val="visible"/>
                                      </p:to>
                                    </p:set>
                                    <p:animEffect transition="in" filter="fade">
                                      <p:cBhvr>
                                        <p:cTn id="25" dur="500"/>
                                        <p:tgtEl>
                                          <p:spTgt spid="471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30" dur="500"/>
                                        <p:tgtEl>
                                          <p:spTgt spid="14745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35" dur="5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1172BCA8-F490-4AEE-BE8A-0A6D6CA6B683}"/>
              </a:ext>
            </a:extLst>
          </p:cNvPr>
          <p:cNvSpPr>
            <a:spLocks noGrp="1"/>
          </p:cNvSpPr>
          <p:nvPr>
            <p:ph type="dt" sz="quarter" idx="10"/>
          </p:nvPr>
        </p:nvSpPr>
        <p:spPr>
          <a:xfrm>
            <a:off x="457200" y="6245225"/>
            <a:ext cx="2133600" cy="476250"/>
          </a:xfrm>
          <a:ln>
            <a:miter lim="800000"/>
            <a:headEnd/>
            <a:tailEnd/>
          </a:ln>
        </p:spPr>
        <p:txBody>
          <a:bodyPr anchor="t"/>
          <a:lstStyle/>
          <a:p>
            <a:pPr>
              <a:defRPr/>
            </a:pPr>
            <a:fld id="{42F1DA8D-00E3-4B76-A3DC-138549CEBEB9}" type="datetime1">
              <a:rPr lang="zh-CN" altLang="en-US">
                <a:latin typeface="+mn-lt"/>
              </a:rPr>
              <a:pPr>
                <a:defRPr/>
              </a:pPr>
              <a:t>2020/12/14</a:t>
            </a:fld>
            <a:endParaRPr lang="en-US" altLang="zh-CN">
              <a:latin typeface="+mn-lt"/>
            </a:endParaRPr>
          </a:p>
        </p:txBody>
      </p:sp>
      <p:sp>
        <p:nvSpPr>
          <p:cNvPr id="9219" name="灯片编号占位符 5">
            <a:extLst>
              <a:ext uri="{FF2B5EF4-FFF2-40B4-BE49-F238E27FC236}">
                <a16:creationId xmlns:a16="http://schemas.microsoft.com/office/drawing/2014/main" id="{DA6E4792-DCA3-4476-BB44-3146CF4CD41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B27846-4EA4-44DC-83C8-EB38C6D0A7A9}"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9220" name="Rectangle 2">
            <a:extLst>
              <a:ext uri="{FF2B5EF4-FFF2-40B4-BE49-F238E27FC236}">
                <a16:creationId xmlns:a16="http://schemas.microsoft.com/office/drawing/2014/main" id="{0BA32C54-17A8-4953-8411-66D163DF059E}"/>
              </a:ext>
            </a:extLst>
          </p:cNvPr>
          <p:cNvSpPr>
            <a:spLocks noGrp="1" noChangeArrowheads="1"/>
          </p:cNvSpPr>
          <p:nvPr>
            <p:ph type="title" idx="4294967295"/>
          </p:nvPr>
        </p:nvSpPr>
        <p:spPr>
          <a:xfrm>
            <a:off x="1189038" y="404813"/>
            <a:ext cx="5111750" cy="762000"/>
          </a:xfrm>
          <a:noFill/>
        </p:spPr>
        <p:txBody>
          <a:bodyPr lIns="92075" tIns="46038" rIns="92075" bIns="46038" anchor="ctr"/>
          <a:lstStyle/>
          <a:p>
            <a:pPr eaLnBrk="1" hangingPunct="1"/>
            <a:r>
              <a:rPr lang="en-US" altLang="zh-CN">
                <a:latin typeface="Times New Roman" panose="02020603050405020304" pitchFamily="18" charset="0"/>
              </a:rPr>
              <a:t>4.1 </a:t>
            </a:r>
            <a:r>
              <a:rPr lang="zh-CN" altLang="en-US">
                <a:latin typeface="Times New Roman" panose="02020603050405020304" pitchFamily="18" charset="0"/>
              </a:rPr>
              <a:t>语法分析概述</a:t>
            </a:r>
          </a:p>
        </p:txBody>
      </p:sp>
      <p:sp>
        <p:nvSpPr>
          <p:cNvPr id="11269" name="Rectangle 3">
            <a:extLst>
              <a:ext uri="{FF2B5EF4-FFF2-40B4-BE49-F238E27FC236}">
                <a16:creationId xmlns:a16="http://schemas.microsoft.com/office/drawing/2014/main" id="{EAFF440B-E891-40F1-A56A-DAB5E6E25FA2}"/>
              </a:ext>
            </a:extLst>
          </p:cNvPr>
          <p:cNvSpPr txBox="1">
            <a:spLocks noChangeArrowheads="1"/>
          </p:cNvSpPr>
          <p:nvPr/>
        </p:nvSpPr>
        <p:spPr bwMode="auto">
          <a:xfrm>
            <a:off x="395288" y="1484313"/>
            <a:ext cx="84248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4000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90000"/>
              </a:lnSpc>
            </a:pPr>
            <a:r>
              <a:rPr lang="zh-CN" altLang="en-US">
                <a:latin typeface="楷体_GB2312" pitchFamily="49" charset="-122"/>
              </a:rPr>
              <a:t> 判断某个单词序列是否是源语言的句子，主要有两种方式：</a:t>
            </a:r>
            <a:endParaRPr lang="en-US" altLang="zh-CN">
              <a:latin typeface="楷体_GB2312" pitchFamily="49" charset="-122"/>
            </a:endParaRPr>
          </a:p>
          <a:p>
            <a:pPr lvl="1" algn="just" eaLnBrk="1" hangingPunct="1">
              <a:lnSpc>
                <a:spcPct val="90000"/>
              </a:lnSpc>
              <a:buClr>
                <a:schemeClr val="tx1"/>
              </a:buClr>
            </a:pPr>
            <a:r>
              <a:rPr lang="en-US" altLang="zh-CN">
                <a:latin typeface="楷体_GB2312" pitchFamily="49" charset="-122"/>
              </a:rPr>
              <a:t> </a:t>
            </a:r>
            <a:r>
              <a:rPr lang="zh-CN" altLang="en-US">
                <a:solidFill>
                  <a:srgbClr val="FF0000"/>
                </a:solidFill>
                <a:latin typeface="楷体_GB2312" pitchFamily="49" charset="-122"/>
              </a:rPr>
              <a:t>产生句子</a:t>
            </a:r>
            <a:r>
              <a:rPr lang="zh-CN" altLang="en-US">
                <a:latin typeface="楷体_GB2312" pitchFamily="49" charset="-122"/>
              </a:rPr>
              <a:t>的方式：从文法的开始符号开始，逐步</a:t>
            </a:r>
            <a:r>
              <a:rPr lang="zh-CN" altLang="en-US">
                <a:solidFill>
                  <a:srgbClr val="FF0000"/>
                </a:solidFill>
                <a:latin typeface="楷体_GB2312" pitchFamily="49" charset="-122"/>
              </a:rPr>
              <a:t>推导</a:t>
            </a:r>
            <a:r>
              <a:rPr lang="zh-CN" altLang="en-US">
                <a:latin typeface="楷体_GB2312" pitchFamily="49" charset="-122"/>
              </a:rPr>
              <a:t>出该单词序列，也称为</a:t>
            </a:r>
            <a:r>
              <a:rPr lang="zh-CN" altLang="en-US">
                <a:solidFill>
                  <a:srgbClr val="FF0000"/>
                </a:solidFill>
                <a:latin typeface="楷体_GB2312" pitchFamily="49" charset="-122"/>
              </a:rPr>
              <a:t>自顶向下</a:t>
            </a:r>
            <a:r>
              <a:rPr lang="zh-CN" altLang="en-US">
                <a:latin typeface="楷体_GB2312" pitchFamily="49" charset="-122"/>
              </a:rPr>
              <a:t>的语法分析</a:t>
            </a:r>
            <a:endParaRPr lang="en-US" altLang="zh-CN">
              <a:latin typeface="楷体_GB2312" pitchFamily="49" charset="-122"/>
            </a:endParaRPr>
          </a:p>
        </p:txBody>
      </p:sp>
      <p:sp>
        <p:nvSpPr>
          <p:cNvPr id="11270" name="Rectangle 4">
            <a:extLst>
              <a:ext uri="{FF2B5EF4-FFF2-40B4-BE49-F238E27FC236}">
                <a16:creationId xmlns:a16="http://schemas.microsoft.com/office/drawing/2014/main" id="{76155A17-0EB2-4ECE-8697-869FF7B2004C}"/>
              </a:ext>
            </a:extLst>
          </p:cNvPr>
          <p:cNvSpPr>
            <a:spLocks noChangeArrowheads="1"/>
          </p:cNvSpPr>
          <p:nvPr/>
        </p:nvSpPr>
        <p:spPr bwMode="auto">
          <a:xfrm>
            <a:off x="1676400" y="3817938"/>
            <a:ext cx="6999288"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198438">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endParaRPr lang="en-US" altLang="zh-CN">
              <a:latin typeface="楷体_GB2312" pitchFamily="49" charset="-122"/>
            </a:endParaRPr>
          </a:p>
          <a:p>
            <a:pPr lvl="1" eaLnBrk="1" hangingPunct="1">
              <a:lnSpc>
                <a:spcPct val="110000"/>
              </a:lnSpc>
              <a:buClrTx/>
              <a:buSzTx/>
              <a:buFontTx/>
              <a:buNone/>
            </a:pPr>
            <a:r>
              <a:rPr lang="en-US" altLang="zh-CN" sz="2400">
                <a:latin typeface="楷体_GB2312" pitchFamily="49" charset="-122"/>
              </a:rPr>
              <a:t>             </a:t>
            </a:r>
            <a:r>
              <a:rPr lang="zh-CN" altLang="en-US" sz="2400">
                <a:latin typeface="楷体_GB2312" pitchFamily="49" charset="-122"/>
              </a:rPr>
              <a:t>递归子程序法</a:t>
            </a:r>
          </a:p>
          <a:p>
            <a:pPr lvl="1" eaLnBrk="1" hangingPunct="1">
              <a:lnSpc>
                <a:spcPct val="110000"/>
              </a:lnSpc>
              <a:buClrTx/>
              <a:buSzTx/>
              <a:buFontTx/>
              <a:buChar char="–"/>
            </a:pPr>
            <a:r>
              <a:rPr lang="zh-CN" altLang="en-US" sz="2400">
                <a:latin typeface="楷体_GB2312" pitchFamily="49" charset="-122"/>
              </a:rPr>
              <a:t>自顶向下			</a:t>
            </a:r>
          </a:p>
          <a:p>
            <a:pPr lvl="1" eaLnBrk="1" hangingPunct="1">
              <a:lnSpc>
                <a:spcPct val="110000"/>
              </a:lnSpc>
              <a:buClrTx/>
              <a:buSzTx/>
              <a:buFontTx/>
              <a:buNone/>
            </a:pPr>
            <a:r>
              <a:rPr lang="zh-CN" altLang="en-US" sz="2400">
                <a:latin typeface="楷体_GB2312" pitchFamily="49" charset="-122"/>
              </a:rPr>
              <a:t>             预测分析法</a:t>
            </a:r>
            <a:r>
              <a:rPr lang="en-US" altLang="zh-CN" sz="2400">
                <a:latin typeface="楷体_GB2312" pitchFamily="49" charset="-122"/>
              </a:rPr>
              <a:t>(LL(1))</a:t>
            </a:r>
          </a:p>
          <a:p>
            <a:pPr lvl="1" eaLnBrk="1" hangingPunct="1">
              <a:lnSpc>
                <a:spcPct val="110000"/>
              </a:lnSpc>
              <a:buClrTx/>
              <a:buSzTx/>
              <a:buFontTx/>
              <a:buNone/>
            </a:pPr>
            <a:r>
              <a:rPr lang="en-US" altLang="zh-CN" sz="2400">
                <a:latin typeface="楷体_GB2312" pitchFamily="49" charset="-122"/>
              </a:rPr>
              <a:t>             		</a:t>
            </a:r>
          </a:p>
        </p:txBody>
      </p:sp>
      <p:sp>
        <p:nvSpPr>
          <p:cNvPr id="11271" name="AutoShape 5">
            <a:extLst>
              <a:ext uri="{FF2B5EF4-FFF2-40B4-BE49-F238E27FC236}">
                <a16:creationId xmlns:a16="http://schemas.microsoft.com/office/drawing/2014/main" id="{62E11DFD-ABEF-4496-A6B7-2F0C069904BE}"/>
              </a:ext>
            </a:extLst>
          </p:cNvPr>
          <p:cNvSpPr>
            <a:spLocks/>
          </p:cNvSpPr>
          <p:nvPr/>
        </p:nvSpPr>
        <p:spPr bwMode="auto">
          <a:xfrm>
            <a:off x="3546475" y="4581525"/>
            <a:ext cx="304800" cy="1066800"/>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1272" name="AutoShape 9">
            <a:extLst>
              <a:ext uri="{FF2B5EF4-FFF2-40B4-BE49-F238E27FC236}">
                <a16:creationId xmlns:a16="http://schemas.microsoft.com/office/drawing/2014/main" id="{7B8B7CA7-3E99-423A-843A-A43DCF09DD5C}"/>
              </a:ext>
            </a:extLst>
          </p:cNvPr>
          <p:cNvSpPr>
            <a:spLocks noChangeArrowheads="1"/>
          </p:cNvSpPr>
          <p:nvPr/>
        </p:nvSpPr>
        <p:spPr bwMode="auto">
          <a:xfrm>
            <a:off x="0" y="4149725"/>
            <a:ext cx="3563938" cy="533400"/>
          </a:xfrm>
          <a:prstGeom prst="wedgeEllipseCallout">
            <a:avLst>
              <a:gd name="adj1" fmla="val 25815"/>
              <a:gd name="adj2" fmla="val 75000"/>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1800">
                <a:ea typeface="宋体" panose="02010600030101010101" pitchFamily="2" charset="-122"/>
              </a:rPr>
              <a:t>从文法产生语言的角度</a:t>
            </a:r>
          </a:p>
        </p:txBody>
      </p:sp>
      <p:sp>
        <p:nvSpPr>
          <p:cNvPr id="11273" name="AutoShape 11">
            <a:extLst>
              <a:ext uri="{FF2B5EF4-FFF2-40B4-BE49-F238E27FC236}">
                <a16:creationId xmlns:a16="http://schemas.microsoft.com/office/drawing/2014/main" id="{6E4B6271-1DBC-4D0C-BDB6-AFE4EAD33830}"/>
              </a:ext>
            </a:extLst>
          </p:cNvPr>
          <p:cNvSpPr>
            <a:spLocks noChangeArrowheads="1"/>
          </p:cNvSpPr>
          <p:nvPr/>
        </p:nvSpPr>
        <p:spPr bwMode="auto">
          <a:xfrm>
            <a:off x="6300788" y="3357563"/>
            <a:ext cx="2663825" cy="1368425"/>
          </a:xfrm>
          <a:prstGeom prst="wedgeEllipseCallout">
            <a:avLst>
              <a:gd name="adj1" fmla="val -61861"/>
              <a:gd name="adj2" fmla="val 70069"/>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从根开始，逐步为某语句构造一棵语法树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9">
                                            <p:txEl>
                                              <p:pRg st="1" end="1"/>
                                            </p:txEl>
                                          </p:spTgt>
                                        </p:tgtEl>
                                        <p:attrNameLst>
                                          <p:attrName>style.visibility</p:attrName>
                                        </p:attrNameLst>
                                      </p:cBhvr>
                                      <p:to>
                                        <p:strVal val="visible"/>
                                      </p:to>
                                    </p:set>
                                    <p:animEffect transition="in" filter="barn(inVertical)">
                                      <p:cBhvr>
                                        <p:cTn id="7" dur="500"/>
                                        <p:tgtEl>
                                          <p:spTgt spid="11269">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272"/>
                                        </p:tgtEl>
                                        <p:attrNameLst>
                                          <p:attrName>style.visibility</p:attrName>
                                        </p:attrNameLst>
                                      </p:cBhvr>
                                      <p:to>
                                        <p:strVal val="visible"/>
                                      </p:to>
                                    </p:set>
                                    <p:animEffect transition="in" filter="barn(inVertical)">
                                      <p:cBhvr>
                                        <p:cTn id="10" dur="500"/>
                                        <p:tgtEl>
                                          <p:spTgt spid="1127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270"/>
                                        </p:tgtEl>
                                        <p:attrNameLst>
                                          <p:attrName>style.visibility</p:attrName>
                                        </p:attrNameLst>
                                      </p:cBhvr>
                                      <p:to>
                                        <p:strVal val="visible"/>
                                      </p:to>
                                    </p:set>
                                    <p:animEffect transition="in" filter="barn(inVertical)">
                                      <p:cBhvr>
                                        <p:cTn id="13" dur="500"/>
                                        <p:tgtEl>
                                          <p:spTgt spid="1127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273"/>
                                        </p:tgtEl>
                                        <p:attrNameLst>
                                          <p:attrName>style.visibility</p:attrName>
                                        </p:attrNameLst>
                                      </p:cBhvr>
                                      <p:to>
                                        <p:strVal val="visible"/>
                                      </p:to>
                                    </p:set>
                                    <p:animEffect transition="in" filter="barn(inVertical)">
                                      <p:cBhvr>
                                        <p:cTn id="16" dur="500"/>
                                        <p:tgtEl>
                                          <p:spTgt spid="1127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271"/>
                                        </p:tgtEl>
                                        <p:attrNameLst>
                                          <p:attrName>style.visibility</p:attrName>
                                        </p:attrNameLst>
                                      </p:cBhvr>
                                      <p:to>
                                        <p:strVal val="visible"/>
                                      </p:to>
                                    </p:set>
                                    <p:animEffect transition="in" filter="barn(inVertical)">
                                      <p:cBhvr>
                                        <p:cTn id="19"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animBg="1"/>
      <p:bldP spid="11272" grpId="0" animBg="1"/>
      <p:bldP spid="112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8C079B2-B732-4228-B5E7-FDB72AFD0EB5}"/>
              </a:ext>
            </a:extLst>
          </p:cNvPr>
          <p:cNvSpPr>
            <a:spLocks noGrp="1" noChangeArrowheads="1"/>
          </p:cNvSpPr>
          <p:nvPr>
            <p:ph type="title"/>
          </p:nvPr>
        </p:nvSpPr>
        <p:spPr/>
        <p:txBody>
          <a:bodyPr/>
          <a:lstStyle/>
          <a:p>
            <a:r>
              <a:rPr lang="en-US" altLang="zh-CN"/>
              <a:t>4.2.3 LL(1)</a:t>
            </a:r>
            <a:r>
              <a:rPr lang="zh-CN" altLang="en-US"/>
              <a:t>文法</a:t>
            </a:r>
          </a:p>
        </p:txBody>
      </p:sp>
      <p:sp>
        <p:nvSpPr>
          <p:cNvPr id="152579" name="Rectangle 3">
            <a:extLst>
              <a:ext uri="{FF2B5EF4-FFF2-40B4-BE49-F238E27FC236}">
                <a16:creationId xmlns:a16="http://schemas.microsoft.com/office/drawing/2014/main" id="{728FB060-8BED-4F0C-9566-B4F3F4E1BBB3}"/>
              </a:ext>
            </a:extLst>
          </p:cNvPr>
          <p:cNvSpPr>
            <a:spLocks noGrp="1" noChangeArrowheads="1"/>
          </p:cNvSpPr>
          <p:nvPr>
            <p:ph type="body" sz="half" idx="1"/>
          </p:nvPr>
        </p:nvSpPr>
        <p:spPr>
          <a:xfrm>
            <a:off x="395288" y="1412875"/>
            <a:ext cx="8280400" cy="4503738"/>
          </a:xfrm>
        </p:spPr>
        <p:txBody>
          <a:bodyPr/>
          <a:lstStyle/>
          <a:p>
            <a:pPr eaLnBrk="1" hangingPunct="1">
              <a:lnSpc>
                <a:spcPct val="125000"/>
              </a:lnSpc>
              <a:buFont typeface="Wingdings" panose="05000000000000000000" pitchFamily="2" charset="2"/>
              <a:buNone/>
            </a:pPr>
            <a:r>
              <a:rPr lang="en-US" altLang="zh-CN" sz="2800">
                <a:latin typeface="Times New Roman" panose="02020603050405020304" pitchFamily="18" charset="0"/>
              </a:rPr>
              <a:t>LL(1)</a:t>
            </a:r>
            <a:r>
              <a:rPr lang="zh-CN" altLang="en-US" sz="2800">
                <a:latin typeface="Times New Roman" panose="02020603050405020304" pitchFamily="18" charset="0"/>
              </a:rPr>
              <a:t>文法要求：</a:t>
            </a:r>
            <a:endParaRPr lang="en-US" altLang="zh-CN" sz="2800">
              <a:latin typeface="Times New Roman" panose="02020603050405020304" pitchFamily="18" charset="0"/>
            </a:endParaRPr>
          </a:p>
          <a:p>
            <a:pPr eaLnBrk="1" hangingPunct="1">
              <a:lnSpc>
                <a:spcPct val="125000"/>
              </a:lnSpc>
              <a:buFont typeface="Wingdings" panose="05000000000000000000" pitchFamily="2" charset="2"/>
              <a:buNone/>
            </a:pPr>
            <a:r>
              <a:rPr lang="en-US" altLang="zh-CN" sz="2800">
                <a:latin typeface="Times New Roman" panose="02020603050405020304" pitchFamily="18" charset="0"/>
              </a:rPr>
              <a:t>	</a:t>
            </a:r>
            <a:r>
              <a:rPr lang="en-US" altLang="zh-CN" sz="2800" i="1">
                <a:latin typeface="Times New Roman" panose="02020603050405020304" pitchFamily="18" charset="0"/>
              </a:rPr>
              <a:t> ε</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a:latin typeface="Times New Roman" panose="02020603050405020304" pitchFamily="18" charset="0"/>
              </a:rPr>
              <a:t> FIRST(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1</a:t>
            </a:r>
            <a:r>
              <a:rPr lang="en-US" altLang="zh-CN" sz="2800">
                <a:latin typeface="Times New Roman" panose="02020603050405020304" pitchFamily="18" charset="0"/>
              </a:rPr>
              <a:t>), </a:t>
            </a:r>
            <a:r>
              <a:rPr lang="en-US" altLang="zh-CN" sz="2800" i="1">
                <a:latin typeface="Times New Roman" panose="02020603050405020304" pitchFamily="18" charset="0"/>
              </a:rPr>
              <a:t>ε</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a:latin typeface="Times New Roman" panose="02020603050405020304" pitchFamily="18" charset="0"/>
              </a:rPr>
              <a:t> FIRST(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2</a:t>
            </a:r>
            <a:r>
              <a:rPr lang="en-US" altLang="zh-CN" sz="2800">
                <a:latin typeface="Times New Roman" panose="02020603050405020304" pitchFamily="18" charset="0"/>
              </a:rPr>
              <a:t>), …, </a:t>
            </a:r>
            <a:r>
              <a:rPr lang="en-US" altLang="zh-CN" sz="2800" i="1">
                <a:latin typeface="Times New Roman" panose="02020603050405020304" pitchFamily="18" charset="0"/>
              </a:rPr>
              <a:t>ε</a:t>
            </a: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a:latin typeface="Times New Roman" panose="02020603050405020304" pitchFamily="18" charset="0"/>
              </a:rPr>
              <a:t> FIRST(</a:t>
            </a:r>
            <a:r>
              <a:rPr lang="en-US" altLang="zh-CN" sz="2800" i="1">
                <a:latin typeface="Times New Roman" panose="02020603050405020304" pitchFamily="18" charset="0"/>
              </a:rPr>
              <a:t>α</a:t>
            </a:r>
            <a:r>
              <a:rPr lang="en-US" altLang="zh-CN" sz="2800" i="1" baseline="-25000">
                <a:latin typeface="Times New Roman" panose="02020603050405020304" pitchFamily="18" charset="0"/>
              </a:rPr>
              <a:t>n</a:t>
            </a:r>
            <a:r>
              <a:rPr lang="en-US" altLang="zh-CN" sz="2800">
                <a:latin typeface="Times New Roman" panose="02020603050405020304" pitchFamily="18" charset="0"/>
              </a:rPr>
              <a:t>)</a:t>
            </a:r>
            <a:r>
              <a:rPr lang="zh-CN" altLang="en-US" sz="2800">
                <a:latin typeface="Times New Roman" panose="02020603050405020304" pitchFamily="18" charset="0"/>
              </a:rPr>
              <a:t>中至多有一个成立。</a:t>
            </a:r>
          </a:p>
          <a:p>
            <a:pPr>
              <a:lnSpc>
                <a:spcPct val="125000"/>
              </a:lnSpc>
              <a:buFont typeface="Wingdings" panose="05000000000000000000" pitchFamily="2" charset="2"/>
              <a:buNone/>
            </a:pPr>
            <a:endParaRPr lang="zh-CN" altLang="en-US" sz="2800">
              <a:latin typeface="Times New Roman" panose="02020603050405020304" pitchFamily="18" charset="0"/>
            </a:endParaRPr>
          </a:p>
        </p:txBody>
      </p:sp>
      <p:sp>
        <p:nvSpPr>
          <p:cNvPr id="60420" name="日期占位符 1">
            <a:extLst>
              <a:ext uri="{FF2B5EF4-FFF2-40B4-BE49-F238E27FC236}">
                <a16:creationId xmlns:a16="http://schemas.microsoft.com/office/drawing/2014/main" id="{832F6044-7DB0-4ABF-A40A-81D3903BD2C9}"/>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46468FD-476B-4967-806A-899B73599834}"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60421" name="灯片编号占位符 2">
            <a:extLst>
              <a:ext uri="{FF2B5EF4-FFF2-40B4-BE49-F238E27FC236}">
                <a16:creationId xmlns:a16="http://schemas.microsoft.com/office/drawing/2014/main" id="{0F5BD073-99CB-4D57-B319-A8BB112117F0}"/>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A0326E1-DFB5-4C0B-8546-6E2DB0244C18}" type="slidenum">
              <a:rPr lang="zh-CN" altLang="en-US"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
        <p:nvSpPr>
          <p:cNvPr id="2" name="圆角矩形标注 1">
            <a:extLst>
              <a:ext uri="{FF2B5EF4-FFF2-40B4-BE49-F238E27FC236}">
                <a16:creationId xmlns:a16="http://schemas.microsoft.com/office/drawing/2014/main" id="{D69A0104-FD30-49ED-8C9B-C8C400DC163D}"/>
              </a:ext>
            </a:extLst>
          </p:cNvPr>
          <p:cNvSpPr>
            <a:spLocks noChangeArrowheads="1"/>
          </p:cNvSpPr>
          <p:nvPr/>
        </p:nvSpPr>
        <p:spPr bwMode="auto">
          <a:xfrm>
            <a:off x="3779838" y="3213100"/>
            <a:ext cx="2447925" cy="1079500"/>
          </a:xfrm>
          <a:prstGeom prst="wedgeRoundRectCallout">
            <a:avLst>
              <a:gd name="adj1" fmla="val -29162"/>
              <a:gd name="adj2" fmla="val -62134"/>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3000" b="0">
                <a:ea typeface="宋体" panose="02010600030101010101" pitchFamily="2" charset="-122"/>
              </a:rPr>
              <a:t>如果有多个成立呢？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blinds(horizontal)">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63D62EE4-6D5D-4A62-B9D4-33BF35A1966B}"/>
              </a:ext>
            </a:extLst>
          </p:cNvPr>
          <p:cNvSpPr>
            <a:spLocks noGrp="1"/>
          </p:cNvSpPr>
          <p:nvPr>
            <p:ph type="dt" sz="quarter" idx="10"/>
          </p:nvPr>
        </p:nvSpPr>
        <p:spPr>
          <a:xfrm>
            <a:off x="457200" y="6408738"/>
            <a:ext cx="2133600" cy="476250"/>
          </a:xfrm>
        </p:spPr>
        <p:txBody>
          <a:bodyPr/>
          <a:lstStyle/>
          <a:p>
            <a:pPr>
              <a:defRPr/>
            </a:pPr>
            <a:fld id="{C9ADCBBD-E506-4418-9E8A-8AA44D785933}" type="datetime1">
              <a:rPr lang="zh-CN" altLang="en-US"/>
              <a:pPr>
                <a:defRPr/>
              </a:pPr>
              <a:t>2020/12/14</a:t>
            </a:fld>
            <a:endParaRPr lang="en-US" altLang="zh-CN"/>
          </a:p>
        </p:txBody>
      </p:sp>
      <p:sp>
        <p:nvSpPr>
          <p:cNvPr id="61443" name="灯片编号占位符 5">
            <a:extLst>
              <a:ext uri="{FF2B5EF4-FFF2-40B4-BE49-F238E27FC236}">
                <a16:creationId xmlns:a16="http://schemas.microsoft.com/office/drawing/2014/main" id="{FE99BA20-DF0D-4762-873C-FDDEEB8571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69C5EBE-DF99-469B-85A8-FDFE42CD49FA}" type="slidenum">
              <a:rPr lang="en-US" altLang="zh-CN" sz="1400"/>
              <a:pPr>
                <a:spcBef>
                  <a:spcPct val="0"/>
                </a:spcBef>
                <a:buFontTx/>
                <a:buNone/>
              </a:pPr>
              <a:t>51</a:t>
            </a:fld>
            <a:endParaRPr lang="en-US" altLang="zh-CN" sz="1400"/>
          </a:p>
        </p:txBody>
      </p:sp>
      <p:sp>
        <p:nvSpPr>
          <p:cNvPr id="61444" name="Rectangle 5">
            <a:extLst>
              <a:ext uri="{FF2B5EF4-FFF2-40B4-BE49-F238E27FC236}">
                <a16:creationId xmlns:a16="http://schemas.microsoft.com/office/drawing/2014/main" id="{7911C603-424C-49FB-9F5E-42C64263EFA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58373" name="Object 4">
            <a:extLst>
              <a:ext uri="{FF2B5EF4-FFF2-40B4-BE49-F238E27FC236}">
                <a16:creationId xmlns:a16="http://schemas.microsoft.com/office/drawing/2014/main" id="{B71164C5-2763-4CDC-AB8C-74FC060CCC19}"/>
              </a:ext>
            </a:extLst>
          </p:cNvPr>
          <p:cNvGraphicFramePr>
            <a:graphicFrameLocks noChangeAspect="1"/>
          </p:cNvGraphicFramePr>
          <p:nvPr/>
        </p:nvGraphicFramePr>
        <p:xfrm>
          <a:off x="4678363" y="5260975"/>
          <a:ext cx="295275" cy="401638"/>
        </p:xfrm>
        <a:graphic>
          <a:graphicData uri="http://schemas.openxmlformats.org/presentationml/2006/ole">
            <mc:AlternateContent xmlns:mc="http://schemas.openxmlformats.org/markup-compatibility/2006">
              <mc:Choice xmlns:v="urn:schemas-microsoft-com:vml" Requires="v">
                <p:oleObj spid="_x0000_s61450" name="Equation" r:id="rId4" imgW="165028" imgH="228501" progId="Equation.DSMT4">
                  <p:embed/>
                </p:oleObj>
              </mc:Choice>
              <mc:Fallback>
                <p:oleObj name="Equation" r:id="rId4" imgW="165028"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363" y="5260975"/>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7">
            <a:extLst>
              <a:ext uri="{FF2B5EF4-FFF2-40B4-BE49-F238E27FC236}">
                <a16:creationId xmlns:a16="http://schemas.microsoft.com/office/drawing/2014/main" id="{8DFB10A2-0DEE-454B-89F2-1F6157A54CD1}"/>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58375" name="Object 6">
            <a:extLst>
              <a:ext uri="{FF2B5EF4-FFF2-40B4-BE49-F238E27FC236}">
                <a16:creationId xmlns:a16="http://schemas.microsoft.com/office/drawing/2014/main" id="{5A5B5E16-BD43-44E1-9463-87102970AC46}"/>
              </a:ext>
            </a:extLst>
          </p:cNvPr>
          <p:cNvGraphicFramePr>
            <a:graphicFrameLocks noChangeAspect="1"/>
          </p:cNvGraphicFramePr>
          <p:nvPr/>
        </p:nvGraphicFramePr>
        <p:xfrm>
          <a:off x="2124075" y="6021388"/>
          <a:ext cx="295275" cy="401637"/>
        </p:xfrm>
        <a:graphic>
          <a:graphicData uri="http://schemas.openxmlformats.org/presentationml/2006/ole">
            <mc:AlternateContent xmlns:mc="http://schemas.openxmlformats.org/markup-compatibility/2006">
              <mc:Choice xmlns:v="urn:schemas-microsoft-com:vml" Requires="v">
                <p:oleObj spid="_x0000_s61451" name="Equation" r:id="rId6" imgW="165028" imgH="228501" progId="Equation.DSMT4">
                  <p:embed/>
                </p:oleObj>
              </mc:Choice>
              <mc:Fallback>
                <p:oleObj name="Equation" r:id="rId6" imgW="165028" imgH="228501"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6021388"/>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48" name="Picture 12">
            <a:extLst>
              <a:ext uri="{FF2B5EF4-FFF2-40B4-BE49-F238E27FC236}">
                <a16:creationId xmlns:a16="http://schemas.microsoft.com/office/drawing/2014/main" id="{298663D1-4A0D-49D1-8E0A-EDF42AA048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63" y="188913"/>
            <a:ext cx="85788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Rectangle 3">
            <a:extLst>
              <a:ext uri="{FF2B5EF4-FFF2-40B4-BE49-F238E27FC236}">
                <a16:creationId xmlns:a16="http://schemas.microsoft.com/office/drawing/2014/main" id="{97CE35C0-23C9-47D2-9695-D015A9E0BF88}"/>
              </a:ext>
            </a:extLst>
          </p:cNvPr>
          <p:cNvSpPr>
            <a:spLocks noChangeArrowheads="1"/>
          </p:cNvSpPr>
          <p:nvPr/>
        </p:nvSpPr>
        <p:spPr bwMode="auto">
          <a:xfrm>
            <a:off x="260350" y="260350"/>
            <a:ext cx="8591550" cy="597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zh-CN" altLang="en-US" sz="2400" b="1">
                <a:latin typeface="Times New Roman" panose="02020603050405020304" pitchFamily="18" charset="0"/>
                <a:ea typeface="楷体_GB2312" pitchFamily="49" charset="-122"/>
              </a:rPr>
              <a:t>算法</a:t>
            </a:r>
            <a:r>
              <a:rPr lang="en-US" altLang="zh-CN" sz="2400" b="1">
                <a:latin typeface="Times New Roman" panose="02020603050405020304" pitchFamily="18" charset="0"/>
                <a:ea typeface="楷体_GB2312" pitchFamily="49" charset="-122"/>
              </a:rPr>
              <a:t>4.2 </a:t>
            </a:r>
            <a:r>
              <a:rPr lang="zh-CN" altLang="en-US" sz="2400" b="1">
                <a:latin typeface="Times New Roman" panose="02020603050405020304" pitchFamily="18" charset="0"/>
                <a:ea typeface="楷体_GB2312" pitchFamily="49" charset="-122"/>
              </a:rPr>
              <a:t>计算</a:t>
            </a:r>
            <a:r>
              <a:rPr lang="en-US" altLang="zh-CN" sz="2400" b="1">
                <a:latin typeface="Times New Roman" panose="02020603050405020304" pitchFamily="18" charset="0"/>
                <a:ea typeface="楷体_GB2312" pitchFamily="49" charset="-122"/>
              </a:rPr>
              <a:t>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eaLnBrk="1" hangingPunct="1">
              <a:lnSpc>
                <a:spcPct val="80000"/>
              </a:lnSpc>
              <a:buFontTx/>
              <a:buNone/>
            </a:pPr>
            <a:r>
              <a:rPr lang="zh-CN" altLang="en-US" sz="2400" b="1">
                <a:latin typeface="Times New Roman" panose="02020603050405020304" pitchFamily="18" charset="0"/>
                <a:ea typeface="楷体_GB2312" pitchFamily="49" charset="-122"/>
              </a:rPr>
              <a:t>输入：文法</a:t>
            </a:r>
            <a:r>
              <a:rPr lang="en-US" altLang="zh-CN" sz="2400" b="1" i="1">
                <a:latin typeface="Times New Roman" panose="02020603050405020304" pitchFamily="18" charset="0"/>
                <a:ea typeface="楷体_GB2312" pitchFamily="49" charset="-122"/>
              </a:rPr>
              <a:t>G</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V</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T</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S</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V</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2</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T</a:t>
            </a:r>
            <a:r>
              <a:rPr lang="en-US" altLang="zh-CN" sz="2400" b="1">
                <a:latin typeface="Times New Roman" panose="02020603050405020304" pitchFamily="18" charset="0"/>
                <a:ea typeface="楷体_GB2312" pitchFamily="49" charset="-122"/>
              </a:rPr>
              <a:t>) then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a:t>
            </a:r>
          </a:p>
          <a:p>
            <a:pPr eaLnBrk="1" hangingPunct="1">
              <a:lnSpc>
                <a:spcPct val="80000"/>
              </a:lnSpc>
              <a:buFontTx/>
              <a:buNone/>
            </a:pPr>
            <a:r>
              <a:rPr lang="en-US" altLang="zh-CN" sz="2400" b="1">
                <a:latin typeface="Times New Roman" panose="02020603050405020304" pitchFamily="18" charset="0"/>
                <a:ea typeface="楷体_GB2312" pitchFamily="49" charset="-122"/>
              </a:rPr>
              <a:t>3</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V</a:t>
            </a:r>
            <a:r>
              <a:rPr lang="en-US" altLang="zh-CN" sz="2400" b="1">
                <a:latin typeface="Times New Roman" panose="02020603050405020304" pitchFamily="18" charset="0"/>
                <a:ea typeface="楷体_GB2312" pitchFamily="49" charset="-122"/>
              </a:rPr>
              <a:t> then </a:t>
            </a:r>
          </a:p>
          <a:p>
            <a:pPr eaLnBrk="1" hangingPunct="1">
              <a:lnSpc>
                <a:spcPct val="80000"/>
              </a:lnSpc>
              <a:buFontTx/>
              <a:buNone/>
            </a:pPr>
            <a:r>
              <a:rPr lang="en-US" altLang="zh-CN" sz="2400" b="1">
                <a:latin typeface="Times New Roman" panose="02020603050405020304" pitchFamily="18" charset="0"/>
                <a:ea typeface="楷体_GB2312" pitchFamily="49" charset="-122"/>
              </a:rPr>
              <a:t>       begin</a:t>
            </a:r>
          </a:p>
          <a:p>
            <a:pPr eaLnBrk="1" hangingPunct="1">
              <a:lnSpc>
                <a:spcPct val="80000"/>
              </a:lnSpc>
              <a:buFontTx/>
              <a:buNone/>
            </a:pPr>
            <a:r>
              <a:rPr lang="en-US" altLang="zh-CN" sz="2400" b="1">
                <a:latin typeface="Times New Roman" panose="02020603050405020304" pitchFamily="18" charset="0"/>
                <a:ea typeface="楷体_GB2312" pitchFamily="49" charset="-122"/>
              </a:rPr>
              <a:t>4</a:t>
            </a: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 then </a:t>
            </a:r>
          </a:p>
          <a:p>
            <a:pPr eaLnBrk="1" hangingPunct="1">
              <a:lnSpc>
                <a:spcPct val="80000"/>
              </a:lnSpc>
              <a:buFontTx/>
              <a:buNone/>
            </a:pP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a</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a</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5</a:t>
            </a: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 then </a:t>
            </a:r>
          </a:p>
          <a:p>
            <a:pPr eaLnBrk="1" hangingPunct="1">
              <a:lnSpc>
                <a:spcPct val="80000"/>
              </a:lnSpc>
              <a:buFontTx/>
              <a:buNone/>
            </a:pP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a|X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a</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      end</a:t>
            </a:r>
          </a:p>
          <a:p>
            <a:pPr eaLnBrk="1" hangingPunct="1">
              <a:lnSpc>
                <a:spcPct val="80000"/>
              </a:lnSpc>
              <a:buFontTx/>
              <a:buNone/>
            </a:pPr>
            <a:r>
              <a:rPr lang="en-US" altLang="zh-CN" sz="2400" b="1">
                <a:latin typeface="Times New Roman" panose="02020603050405020304" pitchFamily="18" charset="0"/>
                <a:ea typeface="楷体_GB2312" pitchFamily="49" charset="-122"/>
              </a:rPr>
              <a:t>6</a:t>
            </a:r>
            <a:r>
              <a:rPr lang="zh-CN" altLang="en-US" sz="2400" b="1">
                <a:latin typeface="Times New Roman" panose="02020603050405020304" pitchFamily="18" charset="0"/>
                <a:ea typeface="楷体_GB2312" pitchFamily="49" charset="-122"/>
              </a:rPr>
              <a:t>．对</a:t>
            </a:r>
            <a:r>
              <a:rPr lang="zh-CN" altLang="en-US"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zh-CN" altLang="en-US" sz="2400" b="1" i="1">
                <a:latin typeface="Times New Roman" panose="02020603050405020304" pitchFamily="18" charset="0"/>
                <a:ea typeface="楷体_GB2312" pitchFamily="49" charset="-122"/>
              </a:rPr>
              <a:t>Ｖ</a:t>
            </a:r>
            <a:r>
              <a:rPr lang="zh-CN" altLang="en-US" sz="2400" b="1">
                <a:latin typeface="Times New Roman" panose="02020603050405020304" pitchFamily="18" charset="0"/>
                <a:ea typeface="楷体_GB2312" pitchFamily="49" charset="-122"/>
              </a:rPr>
              <a:t>，重复过程</a:t>
            </a:r>
            <a:r>
              <a:rPr lang="en-US" altLang="zh-CN" sz="2400" b="1">
                <a:latin typeface="Times New Roman" panose="02020603050405020304" pitchFamily="18" charset="0"/>
                <a:ea typeface="楷体_GB2312" pitchFamily="49" charset="-122"/>
              </a:rPr>
              <a:t>7-10</a:t>
            </a:r>
            <a:r>
              <a:rPr lang="zh-CN" altLang="en-US" sz="2400" b="1">
                <a:latin typeface="Times New Roman" panose="02020603050405020304" pitchFamily="18" charset="0"/>
                <a:ea typeface="楷体_GB2312" pitchFamily="49" charset="-122"/>
              </a:rPr>
              <a:t>，直到所有</a:t>
            </a:r>
            <a:r>
              <a:rPr lang="en-US" altLang="zh-CN" sz="2400" b="1">
                <a:latin typeface="Times New Roman" panose="02020603050405020304" pitchFamily="18" charset="0"/>
                <a:ea typeface="楷体_GB2312" pitchFamily="49" charset="-122"/>
              </a:rPr>
              <a:t>FIRST</a:t>
            </a:r>
            <a:r>
              <a:rPr lang="zh-CN" altLang="en-US" sz="2400" b="1">
                <a:latin typeface="Times New Roman" panose="02020603050405020304" pitchFamily="18" charset="0"/>
                <a:ea typeface="楷体_GB2312" pitchFamily="49" charset="-122"/>
              </a:rPr>
              <a:t>集不变为止。</a:t>
            </a:r>
          </a:p>
          <a:p>
            <a:pPr eaLnBrk="1" hangingPunct="1">
              <a:lnSpc>
                <a:spcPct val="80000"/>
              </a:lnSpc>
              <a:buFontTx/>
              <a:buNone/>
            </a:pPr>
            <a:r>
              <a:rPr lang="en-US" altLang="zh-CN" sz="2400" b="1">
                <a:latin typeface="Times New Roman" panose="02020603050405020304" pitchFamily="18" charset="0"/>
                <a:ea typeface="楷体_GB2312" pitchFamily="49" charset="-122"/>
              </a:rPr>
              <a:t>7</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Y</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 and </a:t>
            </a:r>
            <a:r>
              <a:rPr lang="en-US" altLang="zh-CN" sz="2400" b="1" i="1">
                <a:latin typeface="Times New Roman" panose="02020603050405020304" pitchFamily="18" charset="0"/>
                <a:ea typeface="楷体_GB2312" pitchFamily="49" charset="-122"/>
              </a:rPr>
              <a:t>Y</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V</a:t>
            </a:r>
            <a:r>
              <a:rPr lang="en-US" altLang="zh-CN" sz="2400" b="1">
                <a:latin typeface="Times New Roman" panose="02020603050405020304" pitchFamily="18" charset="0"/>
                <a:ea typeface="楷体_GB2312" pitchFamily="49" charset="-122"/>
              </a:rPr>
              <a:t>) then </a:t>
            </a:r>
          </a:p>
          <a:p>
            <a:pPr eaLnBrk="1" hangingPunct="1">
              <a:lnSpc>
                <a:spcPct val="80000"/>
              </a:lnSpc>
              <a:buFontTx/>
              <a:buNone/>
            </a:pP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∪(FIRST(</a:t>
            </a:r>
            <a:r>
              <a:rPr lang="en-US" altLang="zh-CN" sz="2400" b="1" i="1">
                <a:latin typeface="Times New Roman" panose="02020603050405020304" pitchFamily="18" charset="0"/>
                <a:ea typeface="楷体_GB2312" pitchFamily="49" charset="-122"/>
              </a:rPr>
              <a:t>Y</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8</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Y</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Y</a:t>
            </a:r>
            <a:r>
              <a:rPr lang="en-US" altLang="zh-CN" sz="2400" b="1" i="1" baseline="-25000">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P</a:t>
            </a:r>
            <a:r>
              <a:rPr lang="en-US" altLang="zh-CN" sz="2400" b="1">
                <a:latin typeface="Times New Roman" panose="02020603050405020304" pitchFamily="18" charset="0"/>
                <a:ea typeface="楷体_GB2312" pitchFamily="49" charset="-122"/>
              </a:rPr>
              <a:t> and </a:t>
            </a:r>
            <a:r>
              <a:rPr lang="en-US" altLang="zh-CN" sz="2400" b="1" i="1">
                <a:latin typeface="Times New Roman" panose="02020603050405020304" pitchFamily="18" charset="0"/>
                <a:ea typeface="楷体_GB2312" pitchFamily="49" charset="-122"/>
              </a:rPr>
              <a:t>Y</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Y</a:t>
            </a:r>
            <a:r>
              <a:rPr lang="en-US" altLang="zh-CN" sz="2400" b="1" i="1" baseline="-25000">
                <a:latin typeface="Times New Roman" panose="02020603050405020304" pitchFamily="18" charset="0"/>
                <a:ea typeface="楷体_GB2312" pitchFamily="49" charset="-122"/>
              </a:rPr>
              <a:t>i</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 then </a:t>
            </a:r>
          </a:p>
          <a:p>
            <a:pPr eaLnBrk="1" hangingPunct="1">
              <a:lnSpc>
                <a:spcPct val="80000"/>
              </a:lnSpc>
              <a:buFontTx/>
              <a:buNone/>
            </a:pPr>
            <a:r>
              <a:rPr lang="en-US" altLang="zh-CN" sz="2400" b="1">
                <a:latin typeface="Times New Roman" panose="02020603050405020304" pitchFamily="18" charset="0"/>
                <a:ea typeface="楷体_GB2312" pitchFamily="49" charset="-122"/>
              </a:rPr>
              <a:t>9</a:t>
            </a:r>
            <a:r>
              <a:rPr lang="zh-CN" altLang="en-US" sz="2400" b="1">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for </a:t>
            </a:r>
            <a:r>
              <a:rPr lang="en-US" altLang="zh-CN" sz="2400" b="1" i="1">
                <a:solidFill>
                  <a:srgbClr val="FF0000"/>
                </a:solidFill>
                <a:latin typeface="Times New Roman" panose="02020603050405020304" pitchFamily="18" charset="0"/>
                <a:ea typeface="楷体_GB2312" pitchFamily="49" charset="-122"/>
              </a:rPr>
              <a:t>k</a:t>
            </a:r>
            <a:r>
              <a:rPr lang="en-US" altLang="zh-CN" sz="2400" b="1">
                <a:solidFill>
                  <a:srgbClr val="FF0000"/>
                </a:solidFill>
                <a:latin typeface="Times New Roman" panose="02020603050405020304" pitchFamily="18" charset="0"/>
                <a:ea typeface="楷体_GB2312" pitchFamily="49" charset="-122"/>
              </a:rPr>
              <a:t>=2 to </a:t>
            </a:r>
            <a:r>
              <a:rPr lang="en-US" altLang="zh-CN" sz="2400" b="1" i="1">
                <a:solidFill>
                  <a:srgbClr val="FF0000"/>
                </a:solidFill>
                <a:latin typeface="Times New Roman" panose="02020603050405020304" pitchFamily="18" charset="0"/>
                <a:ea typeface="楷体_GB2312" pitchFamily="49" charset="-122"/>
              </a:rPr>
              <a:t>i</a:t>
            </a:r>
            <a:r>
              <a:rPr lang="en-US" altLang="zh-CN" sz="2400" b="1">
                <a:solidFill>
                  <a:srgbClr val="FF0000"/>
                </a:solidFill>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do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)∪(FIRST(</a:t>
            </a:r>
            <a:r>
              <a:rPr lang="en-US" altLang="zh-CN" sz="2400" b="1" i="1">
                <a:latin typeface="Times New Roman" panose="02020603050405020304" pitchFamily="18" charset="0"/>
                <a:ea typeface="楷体_GB2312" pitchFamily="49" charset="-122"/>
              </a:rPr>
              <a:t>Y</a:t>
            </a:r>
            <a:r>
              <a:rPr lang="en-US" altLang="zh-CN" sz="2400" b="1" i="1" baseline="-25000">
                <a:latin typeface="Times New Roman" panose="02020603050405020304" pitchFamily="18" charset="0"/>
                <a:ea typeface="楷体_GB2312" pitchFamily="49" charset="-122"/>
              </a:rPr>
              <a:t>k</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a:t>
            </a:r>
          </a:p>
          <a:p>
            <a:pPr eaLnBrk="1" hangingPunct="1">
              <a:lnSpc>
                <a:spcPct val="80000"/>
              </a:lnSpc>
              <a:buFontTx/>
              <a:buNone/>
            </a:pPr>
            <a:r>
              <a:rPr lang="en-US" altLang="zh-CN" sz="2400" b="1">
                <a:latin typeface="Times New Roman" panose="02020603050405020304" pitchFamily="18" charset="0"/>
                <a:ea typeface="楷体_GB2312" pitchFamily="49" charset="-122"/>
              </a:rPr>
              <a:t>10</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if </a:t>
            </a:r>
            <a:r>
              <a:rPr lang="en-US" altLang="zh-CN" sz="2400" b="1" i="1">
                <a:latin typeface="Times New Roman" panose="02020603050405020304" pitchFamily="18" charset="0"/>
                <a:ea typeface="楷体_GB2312" pitchFamily="49" charset="-122"/>
              </a:rPr>
              <a:t>Y</a:t>
            </a:r>
            <a:r>
              <a:rPr lang="en-US" altLang="zh-CN" sz="2400" b="1" baseline="-25000">
                <a:latin typeface="Times New Roman" panose="02020603050405020304" pitchFamily="18" charset="0"/>
                <a:ea typeface="楷体_GB2312" pitchFamily="49" charset="-122"/>
              </a:rPr>
              <a:t>1</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Y</a:t>
            </a:r>
            <a:r>
              <a:rPr lang="en-US" altLang="zh-CN" sz="2400" b="1" i="1" baseline="-25000">
                <a:latin typeface="Times New Roman" panose="02020603050405020304" pitchFamily="18" charset="0"/>
                <a:ea typeface="楷体_GB2312" pitchFamily="49" charset="-122"/>
              </a:rPr>
              <a:t>n</a:t>
            </a:r>
            <a:r>
              <a:rPr lang="en-US" altLang="zh-CN" sz="2400" b="1" i="1">
                <a:latin typeface="Times New Roman" panose="02020603050405020304" pitchFamily="18" charset="0"/>
                <a:ea typeface="楷体_GB2312" pitchFamily="49" charset="-122"/>
              </a:rPr>
              <a:t>    ε</a:t>
            </a:r>
            <a:r>
              <a:rPr lang="en-US" altLang="zh-CN" sz="2400" b="1">
                <a:latin typeface="Times New Roman" panose="02020603050405020304" pitchFamily="18" charset="0"/>
                <a:ea typeface="楷体_GB2312" pitchFamily="49" charset="-122"/>
              </a:rPr>
              <a:t> then 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):=FIRST(</a:t>
            </a:r>
            <a:r>
              <a:rPr lang="en-US" altLang="zh-CN" sz="2400" b="1" i="1">
                <a:latin typeface="Times New Roman" panose="02020603050405020304" pitchFamily="18" charset="0"/>
                <a:ea typeface="楷体_GB2312" pitchFamily="49" charset="-122"/>
              </a:rPr>
              <a:t>X)</a:t>
            </a:r>
            <a:r>
              <a:rPr lang="en-US" altLang="zh-CN" sz="2400" b="1">
                <a:latin typeface="Times New Roman" panose="02020603050405020304" pitchFamily="18" charset="0"/>
                <a:ea typeface="楷体_GB2312" pitchFamily="49" charset="-122"/>
              </a:rPr>
              <a:t>∪{</a:t>
            </a:r>
            <a:r>
              <a:rPr lang="en-US" altLang="zh-CN" sz="2400" b="1" i="1">
                <a:latin typeface="Times New Roman" panose="02020603050405020304" pitchFamily="18" charset="0"/>
                <a:ea typeface="楷体_GB2312" pitchFamily="49" charset="-122"/>
              </a:rPr>
              <a:t>ε</a:t>
            </a:r>
            <a:r>
              <a:rPr lang="en-US" altLang="zh-CN" sz="2400" b="1">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7">
                                            <p:txEl>
                                              <p:pRg st="2" end="2"/>
                                            </p:txEl>
                                          </p:spTgt>
                                        </p:tgtEl>
                                        <p:attrNameLst>
                                          <p:attrName>style.visibility</p:attrName>
                                        </p:attrNameLst>
                                      </p:cBhvr>
                                      <p:to>
                                        <p:strVal val="visible"/>
                                      </p:to>
                                    </p:set>
                                    <p:animEffect transition="in" filter="blinds(horizontal)">
                                      <p:cBhvr>
                                        <p:cTn id="7" dur="500"/>
                                        <p:tgtEl>
                                          <p:spTgt spid="5837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77">
                                            <p:txEl>
                                              <p:pRg st="3" end="3"/>
                                            </p:txEl>
                                          </p:spTgt>
                                        </p:tgtEl>
                                        <p:attrNameLst>
                                          <p:attrName>style.visibility</p:attrName>
                                        </p:attrNameLst>
                                      </p:cBhvr>
                                      <p:to>
                                        <p:strVal val="visible"/>
                                      </p:to>
                                    </p:set>
                                    <p:animEffect transition="in" filter="blinds(horizontal)">
                                      <p:cBhvr>
                                        <p:cTn id="12" dur="500"/>
                                        <p:tgtEl>
                                          <p:spTgt spid="5837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77">
                                            <p:txEl>
                                              <p:pRg st="4" end="4"/>
                                            </p:txEl>
                                          </p:spTgt>
                                        </p:tgtEl>
                                        <p:attrNameLst>
                                          <p:attrName>style.visibility</p:attrName>
                                        </p:attrNameLst>
                                      </p:cBhvr>
                                      <p:to>
                                        <p:strVal val="visible"/>
                                      </p:to>
                                    </p:set>
                                    <p:animEffect transition="in" filter="blinds(horizontal)">
                                      <p:cBhvr>
                                        <p:cTn id="17" dur="500"/>
                                        <p:tgtEl>
                                          <p:spTgt spid="5837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77">
                                            <p:txEl>
                                              <p:pRg st="5" end="5"/>
                                            </p:txEl>
                                          </p:spTgt>
                                        </p:tgtEl>
                                        <p:attrNameLst>
                                          <p:attrName>style.visibility</p:attrName>
                                        </p:attrNameLst>
                                      </p:cBhvr>
                                      <p:to>
                                        <p:strVal val="visible"/>
                                      </p:to>
                                    </p:set>
                                    <p:animEffect transition="in" filter="blinds(horizontal)">
                                      <p:cBhvr>
                                        <p:cTn id="22" dur="500"/>
                                        <p:tgtEl>
                                          <p:spTgt spid="5837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8377">
                                            <p:txEl>
                                              <p:pRg st="6" end="6"/>
                                            </p:txEl>
                                          </p:spTgt>
                                        </p:tgtEl>
                                        <p:attrNameLst>
                                          <p:attrName>style.visibility</p:attrName>
                                        </p:attrNameLst>
                                      </p:cBhvr>
                                      <p:to>
                                        <p:strVal val="visible"/>
                                      </p:to>
                                    </p:set>
                                    <p:animEffect transition="in" filter="blinds(horizontal)">
                                      <p:cBhvr>
                                        <p:cTn id="25" dur="500"/>
                                        <p:tgtEl>
                                          <p:spTgt spid="5837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8377">
                                            <p:txEl>
                                              <p:pRg st="7" end="7"/>
                                            </p:txEl>
                                          </p:spTgt>
                                        </p:tgtEl>
                                        <p:attrNameLst>
                                          <p:attrName>style.visibility</p:attrName>
                                        </p:attrNameLst>
                                      </p:cBhvr>
                                      <p:to>
                                        <p:strVal val="visible"/>
                                      </p:to>
                                    </p:set>
                                    <p:animEffect transition="in" filter="blinds(horizontal)">
                                      <p:cBhvr>
                                        <p:cTn id="28" dur="500"/>
                                        <p:tgtEl>
                                          <p:spTgt spid="58377">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8377">
                                            <p:txEl>
                                              <p:pRg st="8" end="8"/>
                                            </p:txEl>
                                          </p:spTgt>
                                        </p:tgtEl>
                                        <p:attrNameLst>
                                          <p:attrName>style.visibility</p:attrName>
                                        </p:attrNameLst>
                                      </p:cBhvr>
                                      <p:to>
                                        <p:strVal val="visible"/>
                                      </p:to>
                                    </p:set>
                                    <p:animEffect transition="in" filter="blinds(horizontal)">
                                      <p:cBhvr>
                                        <p:cTn id="33" dur="500"/>
                                        <p:tgtEl>
                                          <p:spTgt spid="5837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8377">
                                            <p:txEl>
                                              <p:pRg st="9" end="9"/>
                                            </p:txEl>
                                          </p:spTgt>
                                        </p:tgtEl>
                                        <p:attrNameLst>
                                          <p:attrName>style.visibility</p:attrName>
                                        </p:attrNameLst>
                                      </p:cBhvr>
                                      <p:to>
                                        <p:strVal val="visible"/>
                                      </p:to>
                                    </p:set>
                                    <p:animEffect transition="in" filter="blinds(horizontal)">
                                      <p:cBhvr>
                                        <p:cTn id="36" dur="500"/>
                                        <p:tgtEl>
                                          <p:spTgt spid="58377">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8377">
                                            <p:txEl>
                                              <p:pRg st="10" end="10"/>
                                            </p:txEl>
                                          </p:spTgt>
                                        </p:tgtEl>
                                        <p:attrNameLst>
                                          <p:attrName>style.visibility</p:attrName>
                                        </p:attrNameLst>
                                      </p:cBhvr>
                                      <p:to>
                                        <p:strVal val="visible"/>
                                      </p:to>
                                    </p:set>
                                    <p:animEffect transition="in" filter="blinds(horizontal)">
                                      <p:cBhvr>
                                        <p:cTn id="39" dur="500"/>
                                        <p:tgtEl>
                                          <p:spTgt spid="58377">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8377">
                                            <p:txEl>
                                              <p:pRg st="11" end="11"/>
                                            </p:txEl>
                                          </p:spTgt>
                                        </p:tgtEl>
                                        <p:attrNameLst>
                                          <p:attrName>style.visibility</p:attrName>
                                        </p:attrNameLst>
                                      </p:cBhvr>
                                      <p:to>
                                        <p:strVal val="visible"/>
                                      </p:to>
                                    </p:set>
                                    <p:animEffect transition="in" filter="blinds(horizontal)">
                                      <p:cBhvr>
                                        <p:cTn id="44" dur="500"/>
                                        <p:tgtEl>
                                          <p:spTgt spid="58377">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8377">
                                            <p:txEl>
                                              <p:pRg st="12" end="12"/>
                                            </p:txEl>
                                          </p:spTgt>
                                        </p:tgtEl>
                                        <p:attrNameLst>
                                          <p:attrName>style.visibility</p:attrName>
                                        </p:attrNameLst>
                                      </p:cBhvr>
                                      <p:to>
                                        <p:strVal val="visible"/>
                                      </p:to>
                                    </p:set>
                                    <p:animEffect transition="in" filter="blinds(horizontal)">
                                      <p:cBhvr>
                                        <p:cTn id="49" dur="500"/>
                                        <p:tgtEl>
                                          <p:spTgt spid="58377">
                                            <p:txEl>
                                              <p:pRg st="12" end="1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8377">
                                            <p:txEl>
                                              <p:pRg st="13" end="13"/>
                                            </p:txEl>
                                          </p:spTgt>
                                        </p:tgtEl>
                                        <p:attrNameLst>
                                          <p:attrName>style.visibility</p:attrName>
                                        </p:attrNameLst>
                                      </p:cBhvr>
                                      <p:to>
                                        <p:strVal val="visible"/>
                                      </p:to>
                                    </p:set>
                                    <p:animEffect transition="in" filter="blinds(horizontal)">
                                      <p:cBhvr>
                                        <p:cTn id="52" dur="500"/>
                                        <p:tgtEl>
                                          <p:spTgt spid="58377">
                                            <p:txEl>
                                              <p:pRg st="13" end="1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377">
                                            <p:txEl>
                                              <p:pRg st="14" end="14"/>
                                            </p:txEl>
                                          </p:spTgt>
                                        </p:tgtEl>
                                        <p:attrNameLst>
                                          <p:attrName>style.visibility</p:attrName>
                                        </p:attrNameLst>
                                      </p:cBhvr>
                                      <p:to>
                                        <p:strVal val="visible"/>
                                      </p:to>
                                    </p:set>
                                    <p:animEffect transition="in" filter="blinds(horizontal)">
                                      <p:cBhvr>
                                        <p:cTn id="57" dur="500"/>
                                        <p:tgtEl>
                                          <p:spTgt spid="58377">
                                            <p:txEl>
                                              <p:pRg st="14" end="14"/>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58373"/>
                                        </p:tgtEl>
                                        <p:attrNameLst>
                                          <p:attrName>style.visibility</p:attrName>
                                        </p:attrNameLst>
                                      </p:cBhvr>
                                      <p:to>
                                        <p:strVal val="visible"/>
                                      </p:to>
                                    </p:set>
                                    <p:animEffect transition="in" filter="blinds(horizontal)">
                                      <p:cBhvr>
                                        <p:cTn id="60" dur="500"/>
                                        <p:tgtEl>
                                          <p:spTgt spid="58373"/>
                                        </p:tgtEl>
                                      </p:cBhvr>
                                    </p:animEffect>
                                  </p:childTnLst>
                                </p:cTn>
                              </p:par>
                              <p:par>
                                <p:cTn id="61" presetID="3" presetClass="entr" presetSubtype="10" fill="hold" nodeType="withEffect">
                                  <p:stCondLst>
                                    <p:cond delay="0"/>
                                  </p:stCondLst>
                                  <p:childTnLst>
                                    <p:set>
                                      <p:cBhvr>
                                        <p:cTn id="62" dur="1" fill="hold">
                                          <p:stCondLst>
                                            <p:cond delay="0"/>
                                          </p:stCondLst>
                                        </p:cTn>
                                        <p:tgtEl>
                                          <p:spTgt spid="58377">
                                            <p:txEl>
                                              <p:pRg st="15" end="15"/>
                                            </p:txEl>
                                          </p:spTgt>
                                        </p:tgtEl>
                                        <p:attrNameLst>
                                          <p:attrName>style.visibility</p:attrName>
                                        </p:attrNameLst>
                                      </p:cBhvr>
                                      <p:to>
                                        <p:strVal val="visible"/>
                                      </p:to>
                                    </p:set>
                                    <p:animEffect transition="in" filter="blinds(horizontal)">
                                      <p:cBhvr>
                                        <p:cTn id="63" dur="500"/>
                                        <p:tgtEl>
                                          <p:spTgt spid="58377">
                                            <p:txEl>
                                              <p:pRg st="15" end="15"/>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58377">
                                            <p:txEl>
                                              <p:pRg st="16" end="16"/>
                                            </p:txEl>
                                          </p:spTgt>
                                        </p:tgtEl>
                                        <p:attrNameLst>
                                          <p:attrName>style.visibility</p:attrName>
                                        </p:attrNameLst>
                                      </p:cBhvr>
                                      <p:to>
                                        <p:strVal val="visible"/>
                                      </p:to>
                                    </p:set>
                                    <p:animEffect transition="in" filter="blinds(horizontal)">
                                      <p:cBhvr>
                                        <p:cTn id="68" dur="500"/>
                                        <p:tgtEl>
                                          <p:spTgt spid="58377">
                                            <p:txEl>
                                              <p:pRg st="16" end="16"/>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8375"/>
                                        </p:tgtEl>
                                        <p:attrNameLst>
                                          <p:attrName>style.visibility</p:attrName>
                                        </p:attrNameLst>
                                      </p:cBhvr>
                                      <p:to>
                                        <p:strVal val="visible"/>
                                      </p:to>
                                    </p:set>
                                    <p:animEffect transition="in" filter="blinds(horizontal)">
                                      <p:cBhvr>
                                        <p:cTn id="71"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383C2EB-B70C-4E89-9DDA-F86B792FA014}"/>
              </a:ext>
            </a:extLst>
          </p:cNvPr>
          <p:cNvSpPr>
            <a:spLocks noGrp="1"/>
          </p:cNvSpPr>
          <p:nvPr>
            <p:ph type="dt" sz="quarter" idx="10"/>
          </p:nvPr>
        </p:nvSpPr>
        <p:spPr>
          <a:xfrm>
            <a:off x="457200" y="6245225"/>
            <a:ext cx="2133600" cy="476250"/>
          </a:xfrm>
          <a:ln>
            <a:miter lim="800000"/>
            <a:headEnd/>
            <a:tailEnd/>
          </a:ln>
        </p:spPr>
        <p:txBody>
          <a:bodyPr anchor="t"/>
          <a:lstStyle/>
          <a:p>
            <a:pPr>
              <a:defRPr/>
            </a:pPr>
            <a:fld id="{7D2736A7-3E96-402D-8DEF-1828A56A48BE}" type="datetime1">
              <a:rPr lang="zh-CN" altLang="en-US">
                <a:latin typeface="+mn-lt"/>
              </a:rPr>
              <a:pPr>
                <a:defRPr/>
              </a:pPr>
              <a:t>2020/12/14</a:t>
            </a:fld>
            <a:endParaRPr lang="en-US" altLang="zh-CN">
              <a:latin typeface="+mn-lt"/>
            </a:endParaRPr>
          </a:p>
        </p:txBody>
      </p:sp>
      <p:sp>
        <p:nvSpPr>
          <p:cNvPr id="63491" name="灯片编号占位符 5">
            <a:extLst>
              <a:ext uri="{FF2B5EF4-FFF2-40B4-BE49-F238E27FC236}">
                <a16:creationId xmlns:a16="http://schemas.microsoft.com/office/drawing/2014/main" id="{52D54211-7AAE-49B0-9772-0E3DD9E3265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F9EAFE-EEF7-410B-883F-B77381AA6708}" type="slidenum">
              <a:rPr lang="en-US" altLang="zh-CN"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
        <p:nvSpPr>
          <p:cNvPr id="63492" name="Rectangle 3">
            <a:extLst>
              <a:ext uri="{FF2B5EF4-FFF2-40B4-BE49-F238E27FC236}">
                <a16:creationId xmlns:a16="http://schemas.microsoft.com/office/drawing/2014/main" id="{C4FD186F-0775-418A-BA4F-573576C23407}"/>
              </a:ext>
            </a:extLst>
          </p:cNvPr>
          <p:cNvSpPr>
            <a:spLocks noGrp="1" noChangeArrowheads="1"/>
          </p:cNvSpPr>
          <p:nvPr>
            <p:ph type="body" idx="4294967295"/>
          </p:nvPr>
        </p:nvSpPr>
        <p:spPr>
          <a:xfrm>
            <a:off x="301625" y="619125"/>
            <a:ext cx="8591550" cy="5546725"/>
          </a:xfrm>
          <a:noFill/>
        </p:spPr>
        <p:txBody>
          <a:bodyPr lIns="92075" tIns="46038" rIns="92075" bIns="46038"/>
          <a:lstStyle/>
          <a:p>
            <a:pPr marL="812800" indent="-812800" eaLnBrk="1" hangingPunct="1">
              <a:lnSpc>
                <a:spcPct val="90000"/>
              </a:lnSpc>
              <a:buFont typeface="Wingdings" panose="05000000000000000000" pitchFamily="2" charset="2"/>
              <a:buNone/>
            </a:pPr>
            <a:r>
              <a:rPr lang="zh-CN" altLang="en-US" sz="2800">
                <a:latin typeface="Times New Roman" panose="02020603050405020304" pitchFamily="18" charset="0"/>
              </a:rPr>
              <a:t>算法</a:t>
            </a:r>
            <a:r>
              <a:rPr lang="en-US" altLang="zh-CN" sz="2800">
                <a:latin typeface="Times New Roman" panose="02020603050405020304" pitchFamily="18" charset="0"/>
              </a:rPr>
              <a:t>4.3 </a:t>
            </a:r>
            <a:r>
              <a:rPr lang="zh-CN" altLang="en-US" sz="2800">
                <a:latin typeface="Times New Roman" panose="02020603050405020304" pitchFamily="18" charset="0"/>
              </a:rPr>
              <a:t>计算</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a:latin typeface="Times New Roman" panose="02020603050405020304" pitchFamily="18" charset="0"/>
              </a:rPr>
              <a:t>)</a:t>
            </a:r>
            <a:r>
              <a:rPr lang="zh-CN" altLang="en-US"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800">
                <a:latin typeface="Times New Roman" panose="02020603050405020304" pitchFamily="18" charset="0"/>
              </a:rPr>
              <a:t>输入：文法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α</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α</a:t>
            </a:r>
            <a:r>
              <a:rPr lang="en-US" altLang="zh-CN" sz="2800">
                <a:latin typeface="Times New Roman" panose="02020603050405020304" pitchFamily="18" charset="0"/>
              </a:rPr>
              <a:t>= </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n</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800">
                <a:latin typeface="Times New Roman" panose="02020603050405020304" pitchFamily="18" charset="0"/>
              </a:rPr>
              <a:t>输出：</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zh-CN" altLang="en-US" sz="2800">
                <a:latin typeface="Times New Roman" panose="02020603050405020304" pitchFamily="18" charset="0"/>
              </a:rPr>
              <a:t>步骤：</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．计算</a:t>
            </a:r>
            <a:r>
              <a:rPr lang="en-US" altLang="zh-CN" sz="2800">
                <a:latin typeface="Times New Roman" panose="02020603050405020304" pitchFamily="18" charset="0"/>
              </a:rPr>
              <a:t>FIRST(</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a:latin typeface="Times New Roman" panose="02020603050405020304" pitchFamily="18" charset="0"/>
              </a:rPr>
              <a:t>):= FIRST(</a:t>
            </a:r>
            <a:r>
              <a:rPr lang="en-US" altLang="zh-CN" sz="2800" i="1">
                <a:latin typeface="Times New Roman" panose="02020603050405020304" pitchFamily="18" charset="0"/>
              </a:rPr>
              <a:t>X</a:t>
            </a:r>
            <a:r>
              <a:rPr lang="en-US" altLang="zh-CN" sz="2800" baseline="-25000">
                <a:latin typeface="Times New Roman" panose="02020603050405020304" pitchFamily="18" charset="0"/>
              </a:rPr>
              <a:t>1</a:t>
            </a:r>
            <a:r>
              <a:rPr lang="en-US" altLang="zh-CN" sz="2800">
                <a:latin typeface="Times New Roman" panose="02020603050405020304" pitchFamily="18" charset="0"/>
              </a:rPr>
              <a:t>)-{ε};</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3</a:t>
            </a:r>
            <a:r>
              <a:rPr lang="zh-CN" altLang="en-US" sz="2800">
                <a:latin typeface="Times New Roman" panose="02020603050405020304" pitchFamily="18" charset="0"/>
              </a:rPr>
              <a:t>．</a:t>
            </a:r>
            <a:r>
              <a:rPr lang="en-US" altLang="zh-CN" sz="2800" i="1">
                <a:latin typeface="Times New Roman" panose="02020603050405020304" pitchFamily="18" charset="0"/>
              </a:rPr>
              <a:t>k</a:t>
            </a:r>
            <a:r>
              <a:rPr lang="en-US" altLang="zh-CN" sz="2800">
                <a:latin typeface="Times New Roman" panose="02020603050405020304" pitchFamily="18" charset="0"/>
              </a:rPr>
              <a:t>:=1;</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4</a:t>
            </a:r>
            <a:r>
              <a:rPr lang="zh-CN" altLang="en-US" sz="2800">
                <a:latin typeface="Times New Roman" panose="02020603050405020304" pitchFamily="18" charset="0"/>
              </a:rPr>
              <a:t>．</a:t>
            </a:r>
            <a:r>
              <a:rPr lang="en-US" altLang="zh-CN" sz="2800">
                <a:latin typeface="Times New Roman" panose="02020603050405020304" pitchFamily="18" charset="0"/>
              </a:rPr>
              <a:t>while (ε∈FIRST(</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k</a:t>
            </a:r>
            <a:r>
              <a:rPr lang="en-US" altLang="zh-CN" sz="2800">
                <a:latin typeface="Times New Roman" panose="02020603050405020304" pitchFamily="18" charset="0"/>
              </a:rPr>
              <a:t>) and </a:t>
            </a:r>
            <a:r>
              <a:rPr lang="en-US" altLang="zh-CN" sz="2800" i="1">
                <a:latin typeface="Times New Roman" panose="02020603050405020304" pitchFamily="18" charset="0"/>
              </a:rPr>
              <a:t>k</a:t>
            </a:r>
            <a:r>
              <a:rPr lang="en-US" altLang="zh-CN" sz="2800">
                <a:latin typeface="Times New Roman" panose="02020603050405020304" pitchFamily="18" charset="0"/>
              </a:rPr>
              <a:t>&lt;</a:t>
            </a:r>
            <a:r>
              <a:rPr lang="en-US" altLang="zh-CN" sz="2800" i="1">
                <a:latin typeface="Times New Roman" panose="02020603050405020304" pitchFamily="18" charset="0"/>
              </a:rPr>
              <a:t>n</a:t>
            </a:r>
            <a:r>
              <a:rPr lang="en-US" altLang="zh-CN" sz="2800">
                <a:latin typeface="Times New Roman" panose="02020603050405020304" pitchFamily="18" charset="0"/>
              </a:rPr>
              <a:t>) do begin</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5</a:t>
            </a:r>
            <a:r>
              <a:rPr lang="zh-CN" altLang="en-US" sz="2800">
                <a:latin typeface="Times New Roman" panose="02020603050405020304" pitchFamily="18" charset="0"/>
              </a:rPr>
              <a:t>．    </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a:latin typeface="Times New Roman" panose="02020603050405020304" pitchFamily="18" charset="0"/>
              </a:rPr>
              <a:t>):= FIRST(</a:t>
            </a:r>
            <a:r>
              <a:rPr lang="en-US" altLang="zh-CN" sz="2800" i="1">
                <a:latin typeface="Times New Roman" panose="02020603050405020304" pitchFamily="18" charset="0"/>
              </a:rPr>
              <a:t>α</a:t>
            </a:r>
            <a:r>
              <a:rPr lang="en-US" altLang="zh-CN" sz="2800">
                <a:latin typeface="Times New Roman" panose="02020603050405020304" pitchFamily="18" charset="0"/>
              </a:rPr>
              <a:t>)∪(FIRST(</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k</a:t>
            </a:r>
            <a:r>
              <a:rPr lang="en-US" altLang="zh-CN" sz="2800" baseline="-25000">
                <a:latin typeface="Times New Roman" panose="02020603050405020304" pitchFamily="18" charset="0"/>
              </a:rPr>
              <a:t>+1</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6</a:t>
            </a:r>
            <a:r>
              <a:rPr lang="zh-CN" altLang="en-US" sz="2800">
                <a:latin typeface="Times New Roman" panose="02020603050405020304" pitchFamily="18" charset="0"/>
              </a:rPr>
              <a:t>．    </a:t>
            </a:r>
            <a:r>
              <a:rPr lang="en-US" altLang="zh-CN" sz="2800" i="1">
                <a:latin typeface="Times New Roman" panose="02020603050405020304" pitchFamily="18" charset="0"/>
              </a:rPr>
              <a:t>k</a:t>
            </a:r>
            <a:r>
              <a:rPr lang="en-US" altLang="zh-CN" sz="2800">
                <a:latin typeface="Times New Roman" panose="02020603050405020304" pitchFamily="18" charset="0"/>
              </a:rPr>
              <a:t>:=</a:t>
            </a:r>
            <a:r>
              <a:rPr lang="en-US" altLang="zh-CN" sz="2800" i="1">
                <a:latin typeface="Times New Roman" panose="02020603050405020304" pitchFamily="18" charset="0"/>
              </a:rPr>
              <a:t>k</a:t>
            </a:r>
            <a:r>
              <a:rPr lang="en-US" altLang="zh-CN" sz="2800">
                <a:latin typeface="Times New Roman" panose="02020603050405020304" pitchFamily="18" charset="0"/>
              </a:rPr>
              <a:t>+1 end</a:t>
            </a:r>
          </a:p>
          <a:p>
            <a:pPr marL="812800" indent="-812800" eaLnBrk="1" hangingPunct="1">
              <a:lnSpc>
                <a:spcPct val="90000"/>
              </a:lnSpc>
              <a:buFont typeface="Wingdings" panose="05000000000000000000" pitchFamily="2" charset="2"/>
              <a:buNone/>
            </a:pPr>
            <a:r>
              <a:rPr lang="en-US" altLang="zh-CN" sz="2800">
                <a:latin typeface="Times New Roman" panose="02020603050405020304" pitchFamily="18" charset="0"/>
              </a:rPr>
              <a:t>7</a:t>
            </a:r>
            <a:r>
              <a:rPr lang="zh-CN" altLang="en-US" sz="2800">
                <a:latin typeface="Times New Roman" panose="02020603050405020304" pitchFamily="18" charset="0"/>
              </a:rPr>
              <a:t>．</a:t>
            </a:r>
            <a:r>
              <a:rPr lang="en-US" altLang="zh-CN" sz="2800">
                <a:latin typeface="Times New Roman" panose="02020603050405020304" pitchFamily="18" charset="0"/>
              </a:rPr>
              <a:t>if (</a:t>
            </a:r>
            <a:r>
              <a:rPr lang="en-US" altLang="zh-CN" sz="2800" i="1">
                <a:solidFill>
                  <a:srgbClr val="FF0000"/>
                </a:solidFill>
                <a:latin typeface="Times New Roman" panose="02020603050405020304" pitchFamily="18" charset="0"/>
              </a:rPr>
              <a:t>k</a:t>
            </a:r>
            <a:r>
              <a:rPr lang="en-US" altLang="zh-CN" sz="2800">
                <a:solidFill>
                  <a:srgbClr val="FF0000"/>
                </a:solidFill>
                <a:latin typeface="Times New Roman" panose="02020603050405020304" pitchFamily="18" charset="0"/>
              </a:rPr>
              <a:t>=</a:t>
            </a:r>
            <a:r>
              <a:rPr lang="en-US" altLang="zh-CN" sz="2800" i="1">
                <a:solidFill>
                  <a:srgbClr val="FF0000"/>
                </a:solidFill>
                <a:latin typeface="Times New Roman" panose="02020603050405020304" pitchFamily="18" charset="0"/>
              </a:rPr>
              <a:t>n</a:t>
            </a:r>
            <a:r>
              <a:rPr lang="en-US" altLang="zh-CN" sz="2800">
                <a:latin typeface="Times New Roman" panose="02020603050405020304" pitchFamily="18" charset="0"/>
              </a:rPr>
              <a:t> and </a:t>
            </a:r>
            <a:r>
              <a:rPr lang="en-US" altLang="zh-CN" sz="2800" i="1">
                <a:latin typeface="Times New Roman" panose="02020603050405020304" pitchFamily="18" charset="0"/>
              </a:rPr>
              <a:t>ε</a:t>
            </a:r>
            <a:r>
              <a:rPr lang="en-US" altLang="zh-CN" sz="2800">
                <a:latin typeface="Times New Roman" panose="02020603050405020304" pitchFamily="18" charset="0"/>
              </a:rPr>
              <a:t>∈FIRST(</a:t>
            </a:r>
            <a:r>
              <a:rPr lang="en-US" altLang="zh-CN" sz="2800" i="1">
                <a:latin typeface="Times New Roman" panose="02020603050405020304" pitchFamily="18" charset="0"/>
              </a:rPr>
              <a:t>X</a:t>
            </a:r>
            <a:r>
              <a:rPr lang="en-US" altLang="zh-CN" sz="2800" i="1" baseline="-25000">
                <a:latin typeface="Times New Roman" panose="02020603050405020304" pitchFamily="18" charset="0"/>
              </a:rPr>
              <a:t>k</a:t>
            </a:r>
            <a:r>
              <a:rPr lang="en-US" altLang="zh-CN" sz="2800">
                <a:latin typeface="Times New Roman" panose="02020603050405020304" pitchFamily="18" charset="0"/>
              </a:rPr>
              <a:t>)) then FIRST(</a:t>
            </a:r>
            <a:r>
              <a:rPr lang="en-US" altLang="zh-CN" sz="2800" i="1">
                <a:latin typeface="Times New Roman" panose="02020603050405020304" pitchFamily="18" charset="0"/>
              </a:rPr>
              <a:t>α</a:t>
            </a:r>
            <a:r>
              <a:rPr lang="en-US" altLang="zh-CN" sz="2800">
                <a:latin typeface="Times New Roman" panose="02020603050405020304" pitchFamily="18" charset="0"/>
              </a:rPr>
              <a:t>):=FIRST(</a:t>
            </a:r>
            <a:r>
              <a:rPr lang="en-US" altLang="zh-CN" sz="2800" i="1">
                <a:latin typeface="Times New Roman" panose="02020603050405020304" pitchFamily="18" charset="0"/>
              </a:rPr>
              <a:t>α</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A8D663E1-F425-47FE-8201-BE85877EE779}"/>
              </a:ext>
            </a:extLst>
          </p:cNvPr>
          <p:cNvSpPr>
            <a:spLocks noGrp="1"/>
          </p:cNvSpPr>
          <p:nvPr>
            <p:ph type="dt" sz="quarter" idx="10"/>
          </p:nvPr>
        </p:nvSpPr>
        <p:spPr>
          <a:xfrm>
            <a:off x="457200" y="6245225"/>
            <a:ext cx="2133600" cy="476250"/>
          </a:xfrm>
          <a:ln>
            <a:miter lim="800000"/>
            <a:headEnd/>
            <a:tailEnd/>
          </a:ln>
        </p:spPr>
        <p:txBody>
          <a:bodyPr anchor="t"/>
          <a:lstStyle/>
          <a:p>
            <a:pPr>
              <a:defRPr/>
            </a:pPr>
            <a:fld id="{BDD71095-6652-469B-9EFA-8161F6488115}" type="datetime1">
              <a:rPr lang="zh-CN" altLang="en-US">
                <a:latin typeface="+mn-lt"/>
              </a:rPr>
              <a:pPr>
                <a:defRPr/>
              </a:pPr>
              <a:t>2020/12/14</a:t>
            </a:fld>
            <a:endParaRPr lang="en-US" altLang="zh-CN">
              <a:latin typeface="+mn-lt"/>
            </a:endParaRPr>
          </a:p>
        </p:txBody>
      </p:sp>
      <p:sp>
        <p:nvSpPr>
          <p:cNvPr id="65539" name="灯片编号占位符 5">
            <a:extLst>
              <a:ext uri="{FF2B5EF4-FFF2-40B4-BE49-F238E27FC236}">
                <a16:creationId xmlns:a16="http://schemas.microsoft.com/office/drawing/2014/main" id="{6DA1FF0A-9572-490D-A4A5-68AB26B6253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E7402CD-15FC-4E9D-BAF7-5AA170174434}" type="slidenum">
              <a:rPr lang="en-US" altLang="zh-CN"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
        <p:nvSpPr>
          <p:cNvPr id="65540" name="Rectangle 2">
            <a:extLst>
              <a:ext uri="{FF2B5EF4-FFF2-40B4-BE49-F238E27FC236}">
                <a16:creationId xmlns:a16="http://schemas.microsoft.com/office/drawing/2014/main" id="{49EF2FF3-FF7D-4CCD-A2B4-F9AAB0438626}"/>
              </a:ext>
            </a:extLst>
          </p:cNvPr>
          <p:cNvSpPr>
            <a:spLocks noGrp="1" noChangeArrowheads="1"/>
          </p:cNvSpPr>
          <p:nvPr>
            <p:ph type="title" idx="4294967295"/>
          </p:nvPr>
        </p:nvSpPr>
        <p:spPr>
          <a:xfrm>
            <a:off x="973138" y="433388"/>
            <a:ext cx="8170862" cy="908050"/>
          </a:xfrm>
          <a:noFill/>
        </p:spPr>
        <p:txBody>
          <a:bodyPr lIns="92075" tIns="46038" rIns="92075" bIns="46038" anchor="ctr"/>
          <a:lstStyle/>
          <a:p>
            <a:pPr eaLnBrk="1" hangingPunct="1"/>
            <a:r>
              <a:rPr lang="zh-CN" altLang="en-US" sz="3600">
                <a:latin typeface="Times New Roman" panose="02020603050405020304" pitchFamily="18" charset="0"/>
              </a:rPr>
              <a:t>例 	表达式文法的语法符号的</a:t>
            </a:r>
            <a:r>
              <a:rPr lang="en-US" altLang="zh-CN" sz="3600">
                <a:latin typeface="Times New Roman" panose="02020603050405020304" pitchFamily="18" charset="0"/>
              </a:rPr>
              <a:t>FIRST </a:t>
            </a:r>
            <a:r>
              <a:rPr lang="zh-CN" altLang="en-US" sz="3600">
                <a:latin typeface="Times New Roman" panose="02020603050405020304" pitchFamily="18" charset="0"/>
              </a:rPr>
              <a:t>集</a:t>
            </a:r>
          </a:p>
        </p:txBody>
      </p:sp>
      <p:sp>
        <p:nvSpPr>
          <p:cNvPr id="1141763" name="Rectangle 3">
            <a:extLst>
              <a:ext uri="{FF2B5EF4-FFF2-40B4-BE49-F238E27FC236}">
                <a16:creationId xmlns:a16="http://schemas.microsoft.com/office/drawing/2014/main" id="{DF130B70-872C-445D-9004-009B1B555470}"/>
              </a:ext>
            </a:extLst>
          </p:cNvPr>
          <p:cNvSpPr>
            <a:spLocks noGrp="1" noChangeArrowheads="1"/>
          </p:cNvSpPr>
          <p:nvPr>
            <p:ph type="body" idx="4294967295"/>
          </p:nvPr>
        </p:nvSpPr>
        <p:spPr>
          <a:xfrm>
            <a:off x="611188" y="1412875"/>
            <a:ext cx="4267200" cy="4895850"/>
          </a:xfrm>
          <a:noFill/>
        </p:spPr>
        <p:txBody>
          <a:bodyPr lIns="92075" tIns="46038" rIns="92075" bIns="46038"/>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a:t>
            </a:r>
            <a:r>
              <a:rPr lang="zh-CN" altLang="en-US" sz="2400">
                <a:latin typeface="Times New Roman" panose="02020603050405020304" pitchFamily="18" charset="0"/>
              </a:rPr>
              <a:t>（</a:t>
            </a:r>
            <a:r>
              <a:rPr lang="en-US" altLang="zh-CN" sz="2400">
                <a:latin typeface="Times New Roman" panose="02020603050405020304" pitchFamily="18" charset="0"/>
              </a:rPr>
              <a:t>, id}</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FIRST(T)=FIRST(F)={</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FIRST(E)=FIRST(T)={</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a:t>
            </a:r>
            <a:r>
              <a:rPr lang="zh-CN" altLang="en-US" sz="2400">
                <a:latin typeface="Times New Roman" panose="02020603050405020304" pitchFamily="18" charset="0"/>
              </a:rPr>
              <a:t>，</a:t>
            </a:r>
            <a:r>
              <a:rPr lang="en-US" altLang="zh-CN" sz="2400">
                <a:latin typeface="Times New Roman" panose="02020603050405020304" pitchFamily="18" charset="0"/>
              </a:rPr>
              <a:t>ε}</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FIRST(T')={*,ε}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FIRST(id)={id}</a:t>
            </a:r>
          </a:p>
        </p:txBody>
      </p:sp>
      <p:sp>
        <p:nvSpPr>
          <p:cNvPr id="1141764" name="Text Box 4">
            <a:extLst>
              <a:ext uri="{FF2B5EF4-FFF2-40B4-BE49-F238E27FC236}">
                <a16:creationId xmlns:a16="http://schemas.microsoft.com/office/drawing/2014/main" id="{C0D43BFE-7FA7-446C-80A0-B04EFBB548DC}"/>
              </a:ext>
            </a:extLst>
          </p:cNvPr>
          <p:cNvSpPr txBox="1">
            <a:spLocks noChangeArrowheads="1"/>
          </p:cNvSpPr>
          <p:nvPr/>
        </p:nvSpPr>
        <p:spPr bwMode="auto">
          <a:xfrm>
            <a:off x="5715000" y="1651000"/>
            <a:ext cx="2362200" cy="2570163"/>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Times New Roman" pitchFamily="18" charset="0"/>
              </a:rPr>
              <a:t>E→TE'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Times New Roman" pitchFamily="18" charset="0"/>
              </a:rPr>
              <a:t>E'→+TE’|ε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Times New Roman" pitchFamily="18" charset="0"/>
              </a:rPr>
              <a:t>T→FT'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Times New Roman" pitchFamily="18" charset="0"/>
              </a:rPr>
              <a:t>T'→*FT’|ε  </a:t>
            </a:r>
          </a:p>
          <a:p>
            <a:pPr>
              <a:spcBef>
                <a:spcPct val="20000"/>
              </a:spcBef>
              <a:buClr>
                <a:schemeClr val="tx2"/>
              </a:buClr>
              <a:buSzPct val="75000"/>
              <a:buFont typeface="Monotype Sorts" pitchFamily="2" charset="2"/>
              <a:buNone/>
              <a:defRPr/>
            </a:pPr>
            <a:r>
              <a:rPr kumimoji="1" lang="en-US" altLang="zh-CN" sz="2800" b="1">
                <a:solidFill>
                  <a:srgbClr val="FF0000"/>
                </a:solidFill>
                <a:effectLst>
                  <a:outerShdw blurRad="38100" dist="38100" dir="2700000" algn="tl">
                    <a:srgbClr val="000000"/>
                  </a:outerShdw>
                </a:effectLst>
                <a:latin typeface="Times New Roman" pitchFamily="18" charset="0"/>
              </a:rPr>
              <a:t>F→(E)|id</a:t>
            </a:r>
          </a:p>
        </p:txBody>
      </p:sp>
      <p:sp>
        <p:nvSpPr>
          <p:cNvPr id="60423" name="圆角矩形标注 1">
            <a:extLst>
              <a:ext uri="{FF2B5EF4-FFF2-40B4-BE49-F238E27FC236}">
                <a16:creationId xmlns:a16="http://schemas.microsoft.com/office/drawing/2014/main" id="{959C1471-458E-4863-9BD7-1783E91309E0}"/>
              </a:ext>
            </a:extLst>
          </p:cNvPr>
          <p:cNvSpPr>
            <a:spLocks noChangeArrowheads="1"/>
          </p:cNvSpPr>
          <p:nvPr/>
        </p:nvSpPr>
        <p:spPr bwMode="auto">
          <a:xfrm>
            <a:off x="4067175" y="4797425"/>
            <a:ext cx="4752975" cy="1152525"/>
          </a:xfrm>
          <a:prstGeom prst="wedgeRoundRectCallout">
            <a:avLst>
              <a:gd name="adj1" fmla="val -16398"/>
              <a:gd name="adj2" fmla="val 4338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计算某变量</a:t>
            </a:r>
            <a:r>
              <a:rPr lang="en-US" altLang="zh-CN" sz="2600" b="0">
                <a:ea typeface="宋体" panose="02010600030101010101" pitchFamily="2" charset="-122"/>
              </a:rPr>
              <a:t>FIRST</a:t>
            </a:r>
            <a:r>
              <a:rPr lang="zh-CN" altLang="en-US" sz="2600" b="0">
                <a:ea typeface="宋体" panose="02010600030101010101" pitchFamily="2" charset="-122"/>
              </a:rPr>
              <a:t>集时，关注该变量出现在左部的产生式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3"/>
                                        </p:tgtEl>
                                        <p:attrNameLst>
                                          <p:attrName>style.visibility</p:attrName>
                                        </p:attrNameLst>
                                      </p:cBhvr>
                                      <p:to>
                                        <p:strVal val="visible"/>
                                      </p:to>
                                    </p:set>
                                    <p:animEffect transition="in" filter="blinds(horizontal)">
                                      <p:cBhvr>
                                        <p:cTn id="7" dur="500"/>
                                        <p:tgtEl>
                                          <p:spTgt spid="60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1763">
                                            <p:txEl>
                                              <p:pRg st="0" end="0"/>
                                            </p:txEl>
                                          </p:spTgt>
                                        </p:tgtEl>
                                        <p:attrNameLst>
                                          <p:attrName>style.visibility</p:attrName>
                                        </p:attrNameLst>
                                      </p:cBhvr>
                                      <p:to>
                                        <p:strVal val="visible"/>
                                      </p:to>
                                    </p:set>
                                    <p:animEffect transition="in" filter="wipe(up)">
                                      <p:cBhvr>
                                        <p:cTn id="12" dur="75"/>
                                        <p:tgtEl>
                                          <p:spTgt spid="1141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1763">
                                            <p:txEl>
                                              <p:pRg st="1" end="1"/>
                                            </p:txEl>
                                          </p:spTgt>
                                        </p:tgtEl>
                                        <p:attrNameLst>
                                          <p:attrName>style.visibility</p:attrName>
                                        </p:attrNameLst>
                                      </p:cBhvr>
                                      <p:to>
                                        <p:strVal val="visible"/>
                                      </p:to>
                                    </p:set>
                                    <p:animEffect transition="in" filter="wipe(up)">
                                      <p:cBhvr>
                                        <p:cTn id="17" dur="75"/>
                                        <p:tgtEl>
                                          <p:spTgt spid="1141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1763">
                                            <p:txEl>
                                              <p:pRg st="2" end="2"/>
                                            </p:txEl>
                                          </p:spTgt>
                                        </p:tgtEl>
                                        <p:attrNameLst>
                                          <p:attrName>style.visibility</p:attrName>
                                        </p:attrNameLst>
                                      </p:cBhvr>
                                      <p:to>
                                        <p:strVal val="visible"/>
                                      </p:to>
                                    </p:set>
                                    <p:animEffect transition="in" filter="wipe(up)">
                                      <p:cBhvr>
                                        <p:cTn id="22" dur="75"/>
                                        <p:tgtEl>
                                          <p:spTgt spid="11417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1763">
                                            <p:txEl>
                                              <p:pRg st="3" end="3"/>
                                            </p:txEl>
                                          </p:spTgt>
                                        </p:tgtEl>
                                        <p:attrNameLst>
                                          <p:attrName>style.visibility</p:attrName>
                                        </p:attrNameLst>
                                      </p:cBhvr>
                                      <p:to>
                                        <p:strVal val="visible"/>
                                      </p:to>
                                    </p:set>
                                    <p:animEffect transition="in" filter="wipe(up)">
                                      <p:cBhvr>
                                        <p:cTn id="27" dur="75"/>
                                        <p:tgtEl>
                                          <p:spTgt spid="11417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763">
                                            <p:txEl>
                                              <p:pRg st="4" end="4"/>
                                            </p:txEl>
                                          </p:spTgt>
                                        </p:tgtEl>
                                        <p:attrNameLst>
                                          <p:attrName>style.visibility</p:attrName>
                                        </p:attrNameLst>
                                      </p:cBhvr>
                                      <p:to>
                                        <p:strVal val="visible"/>
                                      </p:to>
                                    </p:set>
                                    <p:animEffect transition="in" filter="wipe(up)">
                                      <p:cBhvr>
                                        <p:cTn id="32" dur="75"/>
                                        <p:tgtEl>
                                          <p:spTgt spid="11417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1763">
                                            <p:txEl>
                                              <p:pRg st="5" end="5"/>
                                            </p:txEl>
                                          </p:spTgt>
                                        </p:tgtEl>
                                        <p:attrNameLst>
                                          <p:attrName>style.visibility</p:attrName>
                                        </p:attrNameLst>
                                      </p:cBhvr>
                                      <p:to>
                                        <p:strVal val="visible"/>
                                      </p:to>
                                    </p:set>
                                    <p:animEffect transition="in" filter="wipe(up)">
                                      <p:cBhvr>
                                        <p:cTn id="37" dur="75"/>
                                        <p:tgtEl>
                                          <p:spTgt spid="11417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1763">
                                            <p:txEl>
                                              <p:pRg st="6" end="6"/>
                                            </p:txEl>
                                          </p:spTgt>
                                        </p:tgtEl>
                                        <p:attrNameLst>
                                          <p:attrName>style.visibility</p:attrName>
                                        </p:attrNameLst>
                                      </p:cBhvr>
                                      <p:to>
                                        <p:strVal val="visible"/>
                                      </p:to>
                                    </p:set>
                                    <p:animEffect transition="in" filter="wipe(up)">
                                      <p:cBhvr>
                                        <p:cTn id="42" dur="75"/>
                                        <p:tgtEl>
                                          <p:spTgt spid="114176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41763">
                                            <p:txEl>
                                              <p:pRg st="7" end="7"/>
                                            </p:txEl>
                                          </p:spTgt>
                                        </p:tgtEl>
                                        <p:attrNameLst>
                                          <p:attrName>style.visibility</p:attrName>
                                        </p:attrNameLst>
                                      </p:cBhvr>
                                      <p:to>
                                        <p:strVal val="visible"/>
                                      </p:to>
                                    </p:set>
                                    <p:animEffect transition="in" filter="wipe(up)">
                                      <p:cBhvr>
                                        <p:cTn id="47" dur="75"/>
                                        <p:tgtEl>
                                          <p:spTgt spid="114176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41763">
                                            <p:txEl>
                                              <p:pRg st="8" end="8"/>
                                            </p:txEl>
                                          </p:spTgt>
                                        </p:tgtEl>
                                        <p:attrNameLst>
                                          <p:attrName>style.visibility</p:attrName>
                                        </p:attrNameLst>
                                      </p:cBhvr>
                                      <p:to>
                                        <p:strVal val="visible"/>
                                      </p:to>
                                    </p:set>
                                    <p:animEffect transition="in" filter="wipe(up)">
                                      <p:cBhvr>
                                        <p:cTn id="52" dur="75"/>
                                        <p:tgtEl>
                                          <p:spTgt spid="1141763">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141763">
                                            <p:txEl>
                                              <p:pRg st="9" end="9"/>
                                            </p:txEl>
                                          </p:spTgt>
                                        </p:tgtEl>
                                        <p:attrNameLst>
                                          <p:attrName>style.visibility</p:attrName>
                                        </p:attrNameLst>
                                      </p:cBhvr>
                                      <p:to>
                                        <p:strVal val="visible"/>
                                      </p:to>
                                    </p:set>
                                    <p:animEffect transition="in" filter="wipe(up)">
                                      <p:cBhvr>
                                        <p:cTn id="57" dur="75"/>
                                        <p:tgtEl>
                                          <p:spTgt spid="1141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build="p" autoUpdateAnimBg="0"/>
      <p:bldP spid="6042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A2A2484E-F702-4F71-9BAD-E0533200AF18}"/>
              </a:ext>
            </a:extLst>
          </p:cNvPr>
          <p:cNvSpPr>
            <a:spLocks noGrp="1"/>
          </p:cNvSpPr>
          <p:nvPr>
            <p:ph type="dt" sz="quarter" idx="10"/>
          </p:nvPr>
        </p:nvSpPr>
        <p:spPr>
          <a:xfrm>
            <a:off x="457200" y="6245225"/>
            <a:ext cx="2133600" cy="476250"/>
          </a:xfrm>
          <a:ln>
            <a:miter lim="800000"/>
            <a:headEnd/>
            <a:tailEnd/>
          </a:ln>
        </p:spPr>
        <p:txBody>
          <a:bodyPr anchor="t"/>
          <a:lstStyle/>
          <a:p>
            <a:pPr>
              <a:defRPr/>
            </a:pPr>
            <a:fld id="{7EDED6A5-D406-40EF-B272-0D4E92D83781}" type="datetime1">
              <a:rPr lang="zh-CN" altLang="en-US">
                <a:latin typeface="+mn-lt"/>
              </a:rPr>
              <a:pPr>
                <a:defRPr/>
              </a:pPr>
              <a:t>2020/12/14</a:t>
            </a:fld>
            <a:endParaRPr lang="en-US" altLang="zh-CN">
              <a:latin typeface="+mn-lt"/>
            </a:endParaRPr>
          </a:p>
        </p:txBody>
      </p:sp>
      <p:sp>
        <p:nvSpPr>
          <p:cNvPr id="66563" name="灯片编号占位符 5">
            <a:extLst>
              <a:ext uri="{FF2B5EF4-FFF2-40B4-BE49-F238E27FC236}">
                <a16:creationId xmlns:a16="http://schemas.microsoft.com/office/drawing/2014/main" id="{E65FC6A7-AFB3-45B9-B4FD-B1534CEFED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1726BB0-8287-4694-BD98-7B72744BA516}" type="slidenum">
              <a:rPr lang="en-US" altLang="zh-CN" sz="1400" b="0">
                <a:ea typeface="宋体" panose="02010600030101010101" pitchFamily="2" charset="-122"/>
              </a:rPr>
              <a:pPr>
                <a:spcBef>
                  <a:spcPct val="0"/>
                </a:spcBef>
                <a:buClrTx/>
                <a:buSzTx/>
                <a:buFontTx/>
                <a:buNone/>
              </a:pPr>
              <a:t>54</a:t>
            </a:fld>
            <a:endParaRPr lang="en-US" altLang="zh-CN" sz="1400" b="0">
              <a:ea typeface="宋体" panose="02010600030101010101" pitchFamily="2" charset="-122"/>
            </a:endParaRPr>
          </a:p>
        </p:txBody>
      </p:sp>
      <p:sp>
        <p:nvSpPr>
          <p:cNvPr id="66564" name="Rectangle 3">
            <a:extLst>
              <a:ext uri="{FF2B5EF4-FFF2-40B4-BE49-F238E27FC236}">
                <a16:creationId xmlns:a16="http://schemas.microsoft.com/office/drawing/2014/main" id="{576E169F-DD24-40A9-BDFD-CADBAF685A62}"/>
              </a:ext>
            </a:extLst>
          </p:cNvPr>
          <p:cNvSpPr>
            <a:spLocks noGrp="1" noChangeArrowheads="1"/>
          </p:cNvSpPr>
          <p:nvPr>
            <p:ph type="body" idx="4294967295"/>
          </p:nvPr>
        </p:nvSpPr>
        <p:spPr>
          <a:xfrm>
            <a:off x="395288" y="692150"/>
            <a:ext cx="8591550" cy="4968875"/>
          </a:xfrm>
          <a:noFill/>
        </p:spPr>
        <p:txBody>
          <a:bodyPr lIns="92075" tIns="46038" rIns="92075" bIns="46038"/>
          <a:lstStyle/>
          <a:p>
            <a:pPr marL="812800" indent="-812800" eaLnBrk="1" hangingPunct="1">
              <a:lnSpc>
                <a:spcPct val="80000"/>
              </a:lnSpc>
              <a:buFont typeface="Wingdings" panose="05000000000000000000" pitchFamily="2" charset="2"/>
              <a:buNone/>
            </a:pPr>
            <a:r>
              <a:rPr lang="zh-CN" altLang="en-US" sz="2800">
                <a:latin typeface="Times New Roman" panose="02020603050405020304" pitchFamily="18" charset="0"/>
              </a:rPr>
              <a:t>算法</a:t>
            </a:r>
            <a:r>
              <a:rPr lang="en-US" altLang="zh-CN" sz="2800">
                <a:latin typeface="Times New Roman" panose="02020603050405020304" pitchFamily="18" charset="0"/>
              </a:rPr>
              <a:t>4.4 </a:t>
            </a:r>
            <a:r>
              <a:rPr lang="zh-CN" altLang="en-US" sz="2800">
                <a:latin typeface="Times New Roman" panose="02020603050405020304" pitchFamily="18" charset="0"/>
              </a:rPr>
              <a:t>计算</a:t>
            </a:r>
            <a:r>
              <a:rPr lang="en-US" altLang="zh-CN" sz="2800">
                <a:latin typeface="Times New Roman" panose="02020603050405020304" pitchFamily="18" charset="0"/>
              </a:rPr>
              <a:t>FOLLOW</a:t>
            </a:r>
            <a:r>
              <a:rPr lang="zh-CN" altLang="en-US" sz="2800">
                <a:latin typeface="Times New Roman" panose="02020603050405020304" pitchFamily="18" charset="0"/>
              </a:rPr>
              <a:t>集。</a:t>
            </a:r>
          </a:p>
          <a:p>
            <a:pPr marL="812800" indent="-812800" eaLnBrk="1" hangingPunct="1">
              <a:lnSpc>
                <a:spcPct val="80000"/>
              </a:lnSpc>
              <a:buFont typeface="Wingdings" panose="05000000000000000000" pitchFamily="2" charset="2"/>
              <a:buNone/>
            </a:pPr>
            <a:r>
              <a:rPr lang="zh-CN" altLang="en-US" sz="2800">
                <a:latin typeface="Times New Roman" panose="02020603050405020304" pitchFamily="18" charset="0"/>
              </a:rPr>
              <a:t>输入：文法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i="1">
                <a:latin typeface="Times New Roman" panose="02020603050405020304" pitchFamily="18" charset="0"/>
              </a:rPr>
              <a:t>T</a:t>
            </a:r>
            <a:r>
              <a:rPr lang="zh-CN" altLang="en-US"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V</a:t>
            </a:r>
            <a:r>
              <a:rPr lang="en-US" altLang="zh-CN" sz="28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zh-CN" altLang="en-US" sz="2800">
                <a:latin typeface="Times New Roman" panose="02020603050405020304" pitchFamily="18" charset="0"/>
              </a:rPr>
              <a:t>输出：</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zh-CN" altLang="en-US" sz="2800">
                <a:latin typeface="Times New Roman" panose="02020603050405020304" pitchFamily="18" charset="0"/>
              </a:rPr>
              <a:t>步骤：</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a:t>
            </a:r>
            <a:r>
              <a:rPr lang="en-US" altLang="zh-CN" sz="2800">
                <a:latin typeface="Times New Roman" panose="02020603050405020304" pitchFamily="18" charset="0"/>
              </a:rPr>
              <a:t>FOLLOW(</a:t>
            </a:r>
            <a:r>
              <a:rPr lang="en-US" altLang="zh-CN" sz="2800" i="1">
                <a:latin typeface="Times New Roman" panose="02020603050405020304" pitchFamily="18" charset="0"/>
              </a:rPr>
              <a:t>X</a:t>
            </a:r>
            <a:r>
              <a:rPr lang="en-US" altLang="zh-CN" sz="2800">
                <a:latin typeface="Times New Roman" panose="02020603050405020304" pitchFamily="18" charset="0"/>
              </a:rPr>
              <a:t>) := </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a:t>
            </a:r>
            <a:r>
              <a:rPr lang="en-US" altLang="zh-CN" sz="2800">
                <a:latin typeface="Times New Roman" panose="02020603050405020304" pitchFamily="18" charset="0"/>
              </a:rPr>
              <a:t>FOLLOW(</a:t>
            </a:r>
            <a:r>
              <a:rPr lang="en-US" altLang="zh-CN" sz="2800" i="1">
                <a:latin typeface="Times New Roman" panose="02020603050405020304" pitchFamily="18" charset="0"/>
              </a:rPr>
              <a:t>S</a:t>
            </a:r>
            <a:r>
              <a:rPr lang="en-US" altLang="zh-CN" sz="2800">
                <a:latin typeface="Times New Roman" panose="02020603050405020304" pitchFamily="18" charset="0"/>
              </a:rPr>
              <a:t>) := {</a:t>
            </a:r>
            <a:r>
              <a:rPr lang="en-US" altLang="zh-CN" sz="2800" i="1">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为句子的结束符</a:t>
            </a:r>
            <a:r>
              <a:rPr lang="en-US" altLang="zh-CN" sz="28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3</a:t>
            </a:r>
            <a:r>
              <a:rPr lang="zh-CN" altLang="en-US" sz="2800">
                <a:latin typeface="Times New Roman" panose="02020603050405020304" pitchFamily="18" charset="0"/>
              </a:rPr>
              <a:t>．对</a:t>
            </a:r>
            <a:r>
              <a:rPr lang="zh-CN" altLang="en-US"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zh-CN" altLang="en-US" sz="2800">
                <a:latin typeface="Times New Roman" panose="02020603050405020304" pitchFamily="18" charset="0"/>
              </a:rPr>
              <a:t>，重复下面的第</a:t>
            </a:r>
            <a:r>
              <a:rPr lang="en-US" altLang="zh-CN" sz="2800">
                <a:latin typeface="Times New Roman" panose="02020603050405020304" pitchFamily="18" charset="0"/>
              </a:rPr>
              <a:t>4</a:t>
            </a:r>
            <a:r>
              <a:rPr lang="zh-CN" altLang="en-US" sz="2800">
                <a:latin typeface="Times New Roman" panose="02020603050405020304" pitchFamily="18" charset="0"/>
              </a:rPr>
              <a:t>步到第</a:t>
            </a:r>
            <a:r>
              <a:rPr lang="en-US" altLang="zh-CN" sz="2800">
                <a:latin typeface="Times New Roman" panose="02020603050405020304" pitchFamily="18" charset="0"/>
              </a:rPr>
              <a:t>5</a:t>
            </a:r>
            <a:r>
              <a:rPr lang="zh-CN" altLang="en-US" sz="2800">
                <a:latin typeface="Times New Roman" panose="02020603050405020304" pitchFamily="18" charset="0"/>
              </a:rPr>
              <a:t>步，直到所有</a:t>
            </a:r>
            <a:r>
              <a:rPr lang="en-US" altLang="zh-CN" sz="2800">
                <a:latin typeface="Times New Roman" panose="02020603050405020304" pitchFamily="18" charset="0"/>
              </a:rPr>
              <a:t>FOLLOW</a:t>
            </a:r>
            <a:r>
              <a:rPr lang="zh-CN" altLang="en-US" sz="2800">
                <a:latin typeface="Times New Roman" panose="02020603050405020304" pitchFamily="18" charset="0"/>
              </a:rPr>
              <a:t>集不变为止。</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4</a:t>
            </a:r>
            <a:r>
              <a:rPr lang="zh-CN" altLang="en-US" sz="2800">
                <a:latin typeface="Times New Roman" panose="02020603050405020304" pitchFamily="18" charset="0"/>
              </a:rPr>
              <a:t>．若</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αBβ</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，则                                   </a:t>
            </a:r>
            <a:r>
              <a:rPr lang="en-US" altLang="zh-CN" sz="2800">
                <a:latin typeface="Times New Roman" panose="02020603050405020304" pitchFamily="18" charset="0"/>
              </a:rPr>
              <a:t>FOLLOW(</a:t>
            </a:r>
            <a:r>
              <a:rPr lang="en-US" altLang="zh-CN" sz="2800" i="1">
                <a:latin typeface="Times New Roman" panose="02020603050405020304" pitchFamily="18" charset="0"/>
              </a:rPr>
              <a:t>B</a:t>
            </a:r>
            <a:r>
              <a:rPr lang="en-US" altLang="zh-CN" sz="2800">
                <a:latin typeface="Times New Roman" panose="02020603050405020304" pitchFamily="18" charset="0"/>
              </a:rPr>
              <a:t>):=FOLLOW(</a:t>
            </a:r>
            <a:r>
              <a:rPr lang="en-US" altLang="zh-CN" sz="2800" i="1">
                <a:latin typeface="Times New Roman" panose="02020603050405020304" pitchFamily="18" charset="0"/>
              </a:rPr>
              <a:t>B</a:t>
            </a:r>
            <a:r>
              <a:rPr lang="en-US" altLang="zh-CN" sz="2800">
                <a:latin typeface="Times New Roman" panose="02020603050405020304" pitchFamily="18" charset="0"/>
              </a:rPr>
              <a:t>)∪(FIRST(</a:t>
            </a:r>
            <a:r>
              <a:rPr lang="en-US" altLang="zh-CN" sz="2800" i="1">
                <a:latin typeface="Times New Roman" panose="02020603050405020304" pitchFamily="18" charset="0"/>
              </a:rPr>
              <a:t>β</a:t>
            </a:r>
            <a:r>
              <a:rPr lang="en-US" altLang="zh-CN" sz="2800">
                <a:latin typeface="Times New Roman" panose="02020603050405020304" pitchFamily="18" charset="0"/>
              </a:rPr>
              <a:t>)–{</a:t>
            </a:r>
            <a:r>
              <a:rPr lang="en-US" altLang="zh-CN" sz="2800" i="1">
                <a:latin typeface="Times New Roman" panose="02020603050405020304" pitchFamily="18" charset="0"/>
              </a:rPr>
              <a:t>ε</a:t>
            </a:r>
            <a:r>
              <a:rPr lang="en-US" altLang="zh-CN" sz="2800">
                <a:latin typeface="Times New Roman" panose="02020603050405020304" pitchFamily="18" charset="0"/>
              </a:rPr>
              <a:t>});</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5</a:t>
            </a:r>
            <a:r>
              <a:rPr lang="zh-CN" altLang="en-US" sz="2800">
                <a:latin typeface="Times New Roman" panose="02020603050405020304" pitchFamily="18" charset="0"/>
              </a:rPr>
              <a:t>．若</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αB</a:t>
            </a:r>
            <a:r>
              <a:rPr lang="zh-CN" altLang="en-US" sz="2800">
                <a:latin typeface="Times New Roman" panose="02020603050405020304" pitchFamily="18" charset="0"/>
              </a:rPr>
              <a:t>或</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αBβ</a:t>
            </a:r>
            <a:r>
              <a:rPr lang="en-US" altLang="zh-CN" sz="2800">
                <a:latin typeface="Times New Roman" panose="02020603050405020304" pitchFamily="18" charset="0"/>
              </a:rPr>
              <a:t>∈</a:t>
            </a:r>
            <a:r>
              <a:rPr lang="en-US" altLang="zh-CN" sz="2800" i="1">
                <a:latin typeface="Times New Roman" panose="02020603050405020304" pitchFamily="18" charset="0"/>
              </a:rPr>
              <a:t>P</a:t>
            </a:r>
            <a:r>
              <a:rPr lang="zh-CN" altLang="en-US" sz="2800">
                <a:latin typeface="Times New Roman" panose="02020603050405020304" pitchFamily="18" charset="0"/>
              </a:rPr>
              <a:t>且</a:t>
            </a:r>
            <a:r>
              <a:rPr lang="en-US" altLang="zh-CN" sz="2800" i="1">
                <a:latin typeface="Times New Roman" panose="02020603050405020304" pitchFamily="18" charset="0"/>
              </a:rPr>
              <a:t>β    ε</a:t>
            </a:r>
            <a:r>
              <a:rPr lang="zh-CN" altLang="en-US"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B</a:t>
            </a:r>
            <a:r>
              <a:rPr lang="zh-CN" altLang="en-US" sz="2800">
                <a:latin typeface="Times New Roman" panose="02020603050405020304" pitchFamily="18" charset="0"/>
              </a:rPr>
              <a:t>，则</a:t>
            </a:r>
          </a:p>
          <a:p>
            <a:pPr marL="812800" indent="-812800" eaLnBrk="1" hangingPunct="1">
              <a:lnSpc>
                <a:spcPct val="80000"/>
              </a:lnSpc>
              <a:buFont typeface="Wingdings" panose="05000000000000000000" pitchFamily="2" charset="2"/>
              <a:buNone/>
            </a:pPr>
            <a:r>
              <a:rPr lang="en-US" altLang="zh-CN" sz="2800">
                <a:latin typeface="Times New Roman" panose="02020603050405020304" pitchFamily="18" charset="0"/>
              </a:rPr>
              <a:t>FOLLOW(</a:t>
            </a:r>
            <a:r>
              <a:rPr lang="en-US" altLang="zh-CN" sz="2800" i="1">
                <a:latin typeface="Times New Roman" panose="02020603050405020304" pitchFamily="18" charset="0"/>
              </a:rPr>
              <a:t>B</a:t>
            </a:r>
            <a:r>
              <a:rPr lang="en-US" altLang="zh-CN" sz="2800">
                <a:latin typeface="Times New Roman" panose="02020603050405020304" pitchFamily="18" charset="0"/>
              </a:rPr>
              <a:t>):=FOLLOW(</a:t>
            </a:r>
            <a:r>
              <a:rPr lang="en-US" altLang="zh-CN" sz="2800" i="1">
                <a:latin typeface="Times New Roman" panose="02020603050405020304" pitchFamily="18" charset="0"/>
              </a:rPr>
              <a:t>B</a:t>
            </a:r>
            <a:r>
              <a:rPr lang="en-US" altLang="zh-CN" sz="2800">
                <a:latin typeface="Times New Roman" panose="02020603050405020304" pitchFamily="18" charset="0"/>
              </a:rPr>
              <a:t>)∪FOLLOW(</a:t>
            </a:r>
            <a:r>
              <a:rPr lang="en-US" altLang="zh-CN" sz="2800" i="1">
                <a:latin typeface="Times New Roman" panose="02020603050405020304" pitchFamily="18" charset="0"/>
              </a:rPr>
              <a:t>A</a:t>
            </a:r>
            <a:r>
              <a:rPr lang="en-US" altLang="zh-CN" sz="2800">
                <a:latin typeface="Times New Roman" panose="02020603050405020304" pitchFamily="18" charset="0"/>
              </a:rPr>
              <a:t>); </a:t>
            </a:r>
          </a:p>
        </p:txBody>
      </p:sp>
      <p:sp>
        <p:nvSpPr>
          <p:cNvPr id="66565" name="Rectangle 5">
            <a:extLst>
              <a:ext uri="{FF2B5EF4-FFF2-40B4-BE49-F238E27FC236}">
                <a16:creationId xmlns:a16="http://schemas.microsoft.com/office/drawing/2014/main" id="{9E0FE599-5EF4-42A6-BE09-66F86E1ACD72}"/>
              </a:ext>
            </a:extLst>
          </p:cNvPr>
          <p:cNvSpPr>
            <a:spLocks noChangeArrowheads="1"/>
          </p:cNvSpPr>
          <p:nvPr/>
        </p:nvSpPr>
        <p:spPr bwMode="auto">
          <a:xfrm>
            <a:off x="0" y="3306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66566" name="Object 4">
            <a:extLst>
              <a:ext uri="{FF2B5EF4-FFF2-40B4-BE49-F238E27FC236}">
                <a16:creationId xmlns:a16="http://schemas.microsoft.com/office/drawing/2014/main" id="{00F95421-90B2-4376-A6EF-EDC7C861B0D5}"/>
              </a:ext>
            </a:extLst>
          </p:cNvPr>
          <p:cNvGraphicFramePr>
            <a:graphicFrameLocks noChangeAspect="1"/>
          </p:cNvGraphicFramePr>
          <p:nvPr/>
        </p:nvGraphicFramePr>
        <p:xfrm>
          <a:off x="5148263" y="4675188"/>
          <a:ext cx="344487" cy="482600"/>
        </p:xfrm>
        <a:graphic>
          <a:graphicData uri="http://schemas.openxmlformats.org/presentationml/2006/ole">
            <mc:AlternateContent xmlns:mc="http://schemas.openxmlformats.org/markup-compatibility/2006">
              <mc:Choice xmlns:v="urn:schemas-microsoft-com:vml" Requires="v">
                <p:oleObj spid="_x0000_s66569" name="Equation" r:id="rId3" imgW="177646" imgH="241091" progId="Equation.DSMT4">
                  <p:embed/>
                </p:oleObj>
              </mc:Choice>
              <mc:Fallback>
                <p:oleObj name="Equation" r:id="rId3" imgW="177646" imgH="24109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4675188"/>
                        <a:ext cx="3444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a:extLst>
              <a:ext uri="{FF2B5EF4-FFF2-40B4-BE49-F238E27FC236}">
                <a16:creationId xmlns:a16="http://schemas.microsoft.com/office/drawing/2014/main" id="{EB3E4A31-260C-447C-AEC5-B01AE50450AE}"/>
              </a:ext>
            </a:extLst>
          </p:cNvPr>
          <p:cNvSpPr>
            <a:spLocks noChangeArrowheads="1"/>
          </p:cNvSpPr>
          <p:nvPr/>
        </p:nvSpPr>
        <p:spPr bwMode="auto">
          <a:xfrm>
            <a:off x="4932363" y="1268413"/>
            <a:ext cx="3960812" cy="1584325"/>
          </a:xfrm>
          <a:prstGeom prst="wedgeRoundRectCallout">
            <a:avLst>
              <a:gd name="adj1" fmla="val -20833"/>
              <a:gd name="adj2" fmla="val 62500"/>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如果</a:t>
            </a:r>
            <a:r>
              <a:rPr lang="en-US" altLang="zh-CN" sz="2600" b="0">
                <a:ea typeface="宋体" panose="02010600030101010101" pitchFamily="2" charset="-122"/>
              </a:rPr>
              <a:t>A</a:t>
            </a:r>
            <a:r>
              <a:rPr lang="zh-CN" altLang="en-US" sz="2600" b="0">
                <a:ea typeface="宋体" panose="02010600030101010101" pitchFamily="2" charset="-122"/>
              </a:rPr>
              <a:t>是某个句型的最右符号，则将结束符</a:t>
            </a:r>
            <a:r>
              <a:rPr lang="en-US" altLang="zh-CN" sz="2600" b="0">
                <a:ea typeface="宋体" panose="02010600030101010101" pitchFamily="2" charset="-122"/>
              </a:rPr>
              <a:t>’#’</a:t>
            </a:r>
            <a:r>
              <a:rPr lang="zh-CN" altLang="en-US" sz="2600" b="0">
                <a:ea typeface="宋体" panose="02010600030101010101" pitchFamily="2" charset="-122"/>
              </a:rPr>
              <a:t>添加到</a:t>
            </a:r>
            <a:r>
              <a:rPr lang="en-US" altLang="zh-CN" sz="2600" b="0">
                <a:ea typeface="宋体" panose="02010600030101010101" pitchFamily="2" charset="-122"/>
              </a:rPr>
              <a:t>FOLLOW(A)</a:t>
            </a:r>
            <a:endParaRPr lang="zh-CN" altLang="en-US" sz="2600" b="0">
              <a:ea typeface="宋体" panose="02010600030101010101" pitchFamily="2" charset="-122"/>
            </a:endParaRPr>
          </a:p>
        </p:txBody>
      </p:sp>
      <p:sp>
        <p:nvSpPr>
          <p:cNvPr id="9" name="圆角矩形标注 8">
            <a:extLst>
              <a:ext uri="{FF2B5EF4-FFF2-40B4-BE49-F238E27FC236}">
                <a16:creationId xmlns:a16="http://schemas.microsoft.com/office/drawing/2014/main" id="{47A68FC6-0E54-4D69-913C-F8611C6881CC}"/>
              </a:ext>
            </a:extLst>
          </p:cNvPr>
          <p:cNvSpPr>
            <a:spLocks noChangeArrowheads="1"/>
          </p:cNvSpPr>
          <p:nvPr/>
        </p:nvSpPr>
        <p:spPr bwMode="auto">
          <a:xfrm>
            <a:off x="2916238" y="3141663"/>
            <a:ext cx="5400675" cy="1582737"/>
          </a:xfrm>
          <a:prstGeom prst="wedgeRoundRectCallout">
            <a:avLst>
              <a:gd name="adj1" fmla="val -11403"/>
              <a:gd name="adj2" fmla="val 62639"/>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第</a:t>
            </a:r>
            <a:r>
              <a:rPr lang="en-US" altLang="zh-CN" sz="2600" b="0">
                <a:ea typeface="宋体" panose="02010600030101010101" pitchFamily="2" charset="-122"/>
              </a:rPr>
              <a:t>5</a:t>
            </a:r>
            <a:r>
              <a:rPr lang="zh-CN" altLang="en-US" sz="2600" b="0">
                <a:ea typeface="宋体" panose="02010600030101010101" pitchFamily="2" charset="-122"/>
              </a:rPr>
              <a:t>行表示，任何一个终结符，如果可以紧跟着</a:t>
            </a:r>
            <a:r>
              <a:rPr lang="en-US" altLang="zh-CN" sz="2600" b="0">
                <a:ea typeface="宋体" panose="02010600030101010101" pitchFamily="2" charset="-122"/>
              </a:rPr>
              <a:t>A</a:t>
            </a:r>
            <a:r>
              <a:rPr lang="zh-CN" altLang="en-US" sz="2600" b="0">
                <a:ea typeface="宋体" panose="02010600030101010101" pitchFamily="2" charset="-122"/>
              </a:rPr>
              <a:t>出现，那么该终结符也可以紧跟着</a:t>
            </a:r>
            <a:r>
              <a:rPr lang="en-US" altLang="zh-CN" sz="2600" b="0">
                <a:ea typeface="宋体" panose="02010600030101010101" pitchFamily="2" charset="-122"/>
              </a:rPr>
              <a:t>B</a:t>
            </a:r>
            <a:r>
              <a:rPr lang="zh-CN" altLang="en-US" sz="2600" b="0">
                <a:ea typeface="宋体" panose="02010600030101010101" pitchFamily="2" charset="-122"/>
              </a:rPr>
              <a:t>出现，</a:t>
            </a:r>
            <a:r>
              <a:rPr lang="zh-CN" altLang="en-US" sz="2600" b="0">
                <a:solidFill>
                  <a:schemeClr val="hlink"/>
                </a:solidFill>
                <a:ea typeface="宋体" panose="02010600030101010101" pitchFamily="2" charset="-122"/>
              </a:rPr>
              <a:t>反之不然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xit" presetSubtype="21" fill="hold" grpId="1" nodeType="clickEffect">
                                  <p:stCondLst>
                                    <p:cond delay="0"/>
                                  </p:stCondLst>
                                  <p:childTnLst>
                                    <p:animEffect transition="out" filter="barn(inVertic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9" grpId="0" animBg="1"/>
      <p:bldP spid="9" grpId="1"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D39F936E-DD48-4ACC-B0B9-99EA4476BAEA}"/>
              </a:ext>
            </a:extLst>
          </p:cNvPr>
          <p:cNvSpPr>
            <a:spLocks noGrp="1"/>
          </p:cNvSpPr>
          <p:nvPr>
            <p:ph type="dt" sz="quarter" idx="10"/>
          </p:nvPr>
        </p:nvSpPr>
        <p:spPr>
          <a:xfrm>
            <a:off x="457200" y="6245225"/>
            <a:ext cx="2133600" cy="476250"/>
          </a:xfrm>
          <a:ln>
            <a:miter lim="800000"/>
            <a:headEnd/>
            <a:tailEnd/>
          </a:ln>
        </p:spPr>
        <p:txBody>
          <a:bodyPr anchor="t"/>
          <a:lstStyle/>
          <a:p>
            <a:pPr>
              <a:defRPr/>
            </a:pPr>
            <a:fld id="{F1E85BD1-1E9F-4F62-8E09-923FB6E48D3E}" type="datetime1">
              <a:rPr lang="zh-CN" altLang="en-US">
                <a:latin typeface="+mn-lt"/>
              </a:rPr>
              <a:pPr>
                <a:defRPr/>
              </a:pPr>
              <a:t>2020/12/14</a:t>
            </a:fld>
            <a:endParaRPr lang="en-US" altLang="zh-CN">
              <a:latin typeface="+mn-lt"/>
            </a:endParaRPr>
          </a:p>
        </p:txBody>
      </p:sp>
      <p:sp>
        <p:nvSpPr>
          <p:cNvPr id="67587" name="灯片编号占位符 5">
            <a:extLst>
              <a:ext uri="{FF2B5EF4-FFF2-40B4-BE49-F238E27FC236}">
                <a16:creationId xmlns:a16="http://schemas.microsoft.com/office/drawing/2014/main" id="{388C9BF2-FE6A-4946-B184-0CF00469354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703ECB5-8CD4-40F7-8837-F5DB87BADE1D}" type="slidenum">
              <a:rPr lang="en-US" altLang="zh-CN" sz="1400" b="0">
                <a:ea typeface="宋体" panose="02010600030101010101" pitchFamily="2" charset="-122"/>
              </a:rPr>
              <a:pPr>
                <a:spcBef>
                  <a:spcPct val="0"/>
                </a:spcBef>
                <a:buClrTx/>
                <a:buSzTx/>
                <a:buFontTx/>
                <a:buNone/>
              </a:pPr>
              <a:t>55</a:t>
            </a:fld>
            <a:endParaRPr lang="en-US" altLang="zh-CN" sz="1400" b="0">
              <a:ea typeface="宋体" panose="02010600030101010101" pitchFamily="2" charset="-122"/>
            </a:endParaRPr>
          </a:p>
        </p:txBody>
      </p:sp>
      <p:sp>
        <p:nvSpPr>
          <p:cNvPr id="67588" name="Rectangle 2">
            <a:extLst>
              <a:ext uri="{FF2B5EF4-FFF2-40B4-BE49-F238E27FC236}">
                <a16:creationId xmlns:a16="http://schemas.microsoft.com/office/drawing/2014/main" id="{DE262749-2AA1-4F06-94E6-DCB3413E59F9}"/>
              </a:ext>
            </a:extLst>
          </p:cNvPr>
          <p:cNvSpPr>
            <a:spLocks noGrp="1" noChangeArrowheads="1"/>
          </p:cNvSpPr>
          <p:nvPr>
            <p:ph type="title" idx="4294967295"/>
          </p:nvPr>
        </p:nvSpPr>
        <p:spPr>
          <a:xfrm>
            <a:off x="1042988" y="476250"/>
            <a:ext cx="7921625" cy="720725"/>
          </a:xfrm>
        </p:spPr>
        <p:txBody>
          <a:bodyPr anchor="ctr"/>
          <a:lstStyle/>
          <a:p>
            <a:pPr eaLnBrk="1" hangingPunct="1">
              <a:lnSpc>
                <a:spcPct val="90000"/>
              </a:lnSpc>
            </a:pPr>
            <a:r>
              <a:rPr lang="zh-CN" altLang="en-US" sz="3200">
                <a:latin typeface="Times New Roman" panose="02020603050405020304" pitchFamily="18" charset="0"/>
              </a:rPr>
              <a:t>例 表达式文法的语法变量的 </a:t>
            </a:r>
            <a:r>
              <a:rPr lang="en-US" altLang="zh-CN" sz="3200">
                <a:latin typeface="Times New Roman" panose="02020603050405020304" pitchFamily="18" charset="0"/>
              </a:rPr>
              <a:t>FOLLOW </a:t>
            </a:r>
            <a:r>
              <a:rPr lang="zh-CN" altLang="en-US" sz="3200">
                <a:latin typeface="Times New Roman" panose="02020603050405020304" pitchFamily="18" charset="0"/>
              </a:rPr>
              <a:t>集</a:t>
            </a:r>
          </a:p>
        </p:txBody>
      </p:sp>
      <p:sp>
        <p:nvSpPr>
          <p:cNvPr id="1144835" name="Rectangle 3">
            <a:extLst>
              <a:ext uri="{FF2B5EF4-FFF2-40B4-BE49-F238E27FC236}">
                <a16:creationId xmlns:a16="http://schemas.microsoft.com/office/drawing/2014/main" id="{AC941E9A-F946-463F-AE20-8A13A569DD50}"/>
              </a:ext>
            </a:extLst>
          </p:cNvPr>
          <p:cNvSpPr>
            <a:spLocks noGrp="1" noChangeArrowheads="1"/>
          </p:cNvSpPr>
          <p:nvPr>
            <p:ph type="body" idx="4294967295"/>
          </p:nvPr>
        </p:nvSpPr>
        <p:spPr>
          <a:xfrm>
            <a:off x="179388" y="4005263"/>
            <a:ext cx="8964612" cy="2519362"/>
          </a:xfrm>
        </p:spPr>
        <p:txBody>
          <a:bodyPr/>
          <a:lstStyle/>
          <a:p>
            <a:pPr eaLnBrk="1" hangingPunct="1">
              <a:lnSpc>
                <a:spcPct val="110000"/>
              </a:lnSpc>
              <a:buFont typeface="Wingdings" panose="05000000000000000000" pitchFamily="2" charset="2"/>
              <a:buNone/>
              <a:defRPr/>
            </a:pPr>
            <a:r>
              <a:rPr lang="en-US" altLang="zh-CN" sz="2200">
                <a:latin typeface="Times New Roman" pitchFamily="18" charset="0"/>
              </a:rPr>
              <a:t>FOLLOW(E) =  { #, ) }</a:t>
            </a:r>
          </a:p>
          <a:p>
            <a:pPr eaLnBrk="1" hangingPunct="1">
              <a:lnSpc>
                <a:spcPct val="110000"/>
              </a:lnSpc>
              <a:buFont typeface="Wingdings" panose="05000000000000000000" pitchFamily="2" charset="2"/>
              <a:buNone/>
              <a:defRPr/>
            </a:pPr>
            <a:r>
              <a:rPr lang="en-US" altLang="zh-CN" sz="2200">
                <a:latin typeface="Times New Roman" pitchFamily="18" charset="0"/>
              </a:rPr>
              <a:t>FOLLOW(E')= FOLLOW( E ) = { #, ) }</a:t>
            </a:r>
          </a:p>
          <a:p>
            <a:pPr eaLnBrk="1" hangingPunct="1">
              <a:lnSpc>
                <a:spcPct val="110000"/>
              </a:lnSpc>
              <a:buFont typeface="Wingdings" panose="05000000000000000000" pitchFamily="2" charset="2"/>
              <a:buNone/>
              <a:defRPr/>
            </a:pPr>
            <a:r>
              <a:rPr lang="en-US" altLang="zh-CN" sz="2200">
                <a:latin typeface="Times New Roman" pitchFamily="18" charset="0"/>
              </a:rPr>
              <a:t>FOLLOW(T) = {FIRST(E')-{</a:t>
            </a:r>
            <a:r>
              <a:rPr kumimoji="1" lang="en-US" altLang="zh-CN" sz="2000">
                <a:effectLst>
                  <a:outerShdw blurRad="38100" dist="38100" dir="2700000" algn="tl">
                    <a:srgbClr val="C0C0C0"/>
                  </a:outerShdw>
                </a:effectLst>
              </a:rPr>
              <a:t>ε</a:t>
            </a:r>
            <a:r>
              <a:rPr lang="en-US" altLang="zh-CN" sz="2200">
                <a:latin typeface="Times New Roman" pitchFamily="18" charset="0"/>
              </a:rPr>
              <a:t>}}∪FOLLOW(E)∪FOLLOW(E')= {+,),#}</a:t>
            </a:r>
          </a:p>
          <a:p>
            <a:pPr eaLnBrk="1" hangingPunct="1">
              <a:lnSpc>
                <a:spcPct val="110000"/>
              </a:lnSpc>
              <a:buFont typeface="Wingdings" panose="05000000000000000000" pitchFamily="2" charset="2"/>
              <a:buNone/>
              <a:defRPr/>
            </a:pPr>
            <a:r>
              <a:rPr lang="en-US" altLang="zh-CN" sz="2200">
                <a:latin typeface="Times New Roman" pitchFamily="18" charset="0"/>
              </a:rPr>
              <a:t>FOLLOW(T')= FOLLOW(T)= {+,),#}</a:t>
            </a:r>
          </a:p>
          <a:p>
            <a:pPr eaLnBrk="1" hangingPunct="1">
              <a:lnSpc>
                <a:spcPct val="110000"/>
              </a:lnSpc>
              <a:buFont typeface="Wingdings" panose="05000000000000000000" pitchFamily="2" charset="2"/>
              <a:buNone/>
              <a:defRPr/>
            </a:pPr>
            <a:r>
              <a:rPr lang="en-US" altLang="zh-CN" sz="2200">
                <a:latin typeface="Times New Roman" pitchFamily="18" charset="0"/>
              </a:rPr>
              <a:t>FOLLOW(F) = {FIRST(T')-{</a:t>
            </a:r>
            <a:r>
              <a:rPr kumimoji="1" lang="en-US" altLang="zh-CN" sz="2000">
                <a:effectLst>
                  <a:outerShdw blurRad="38100" dist="38100" dir="2700000" algn="tl">
                    <a:srgbClr val="C0C0C0"/>
                  </a:outerShdw>
                </a:effectLst>
              </a:rPr>
              <a:t>ε</a:t>
            </a:r>
            <a:r>
              <a:rPr lang="en-US" altLang="zh-CN" sz="2200">
                <a:latin typeface="Times New Roman" pitchFamily="18" charset="0"/>
              </a:rPr>
              <a:t>}} ∪FOLLOW(T)∪FOLLOW(T')            </a:t>
            </a:r>
          </a:p>
          <a:p>
            <a:pPr eaLnBrk="1" hangingPunct="1">
              <a:lnSpc>
                <a:spcPct val="110000"/>
              </a:lnSpc>
              <a:buFont typeface="Wingdings" panose="05000000000000000000" pitchFamily="2" charset="2"/>
              <a:buNone/>
              <a:defRPr/>
            </a:pPr>
            <a:r>
              <a:rPr lang="en-US" altLang="zh-CN" sz="2200">
                <a:latin typeface="Times New Roman" pitchFamily="18" charset="0"/>
              </a:rPr>
              <a:t>                        ={*,+,),#}  </a:t>
            </a:r>
          </a:p>
        </p:txBody>
      </p:sp>
      <p:sp>
        <p:nvSpPr>
          <p:cNvPr id="1144836" name="Text Box 4">
            <a:extLst>
              <a:ext uri="{FF2B5EF4-FFF2-40B4-BE49-F238E27FC236}">
                <a16:creationId xmlns:a16="http://schemas.microsoft.com/office/drawing/2014/main" id="{3BBF0591-EEF3-4940-9CBD-AD84A1A837DC}"/>
              </a:ext>
            </a:extLst>
          </p:cNvPr>
          <p:cNvSpPr txBox="1">
            <a:spLocks noChangeArrowheads="1"/>
          </p:cNvSpPr>
          <p:nvPr/>
        </p:nvSpPr>
        <p:spPr bwMode="auto">
          <a:xfrm>
            <a:off x="179388" y="1484313"/>
            <a:ext cx="3455987" cy="1333500"/>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latin typeface="Times New Roman" pitchFamily="18" charset="0"/>
              </a:rPr>
              <a:t>E→TE</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   E</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→+TE</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|ε</a:t>
            </a:r>
          </a:p>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latin typeface="Times New Roman" pitchFamily="18" charset="0"/>
              </a:rPr>
              <a:t>T→FT</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   T</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→*FT</a:t>
            </a:r>
            <a:r>
              <a:rPr lang="en-US" altLang="zh-CN" sz="2400" b="1">
                <a:solidFill>
                  <a:srgbClr val="0000FF"/>
                </a:solidFill>
                <a:latin typeface="Times New Roman" pitchFamily="18" charset="0"/>
              </a:rPr>
              <a:t>'</a:t>
            </a:r>
            <a:r>
              <a:rPr kumimoji="1" lang="en-US" altLang="zh-CN" sz="2400" b="1">
                <a:solidFill>
                  <a:srgbClr val="0000FF"/>
                </a:solidFill>
                <a:effectLst>
                  <a:outerShdw blurRad="38100" dist="38100" dir="2700000" algn="tl">
                    <a:srgbClr val="000000"/>
                  </a:outerShdw>
                </a:effectLst>
                <a:latin typeface="Times New Roman" pitchFamily="18" charset="0"/>
              </a:rPr>
              <a:t>|ε</a:t>
            </a:r>
          </a:p>
          <a:p>
            <a:pPr>
              <a:spcBef>
                <a:spcPct val="20000"/>
              </a:spcBef>
              <a:buClr>
                <a:schemeClr val="tx2"/>
              </a:buClr>
              <a:buSzPct val="75000"/>
              <a:buFont typeface="Monotype Sorts" pitchFamily="2" charset="2"/>
              <a:buNone/>
              <a:defRPr/>
            </a:pPr>
            <a:r>
              <a:rPr kumimoji="1" lang="en-US" altLang="zh-CN" sz="2400" b="1">
                <a:solidFill>
                  <a:srgbClr val="0000FF"/>
                </a:solidFill>
                <a:effectLst>
                  <a:outerShdw blurRad="38100" dist="38100" dir="2700000" algn="tl">
                    <a:srgbClr val="000000"/>
                  </a:outerShdw>
                </a:effectLst>
                <a:latin typeface="Times New Roman" pitchFamily="18" charset="0"/>
              </a:rPr>
              <a:t>F→(E)|id</a:t>
            </a:r>
          </a:p>
        </p:txBody>
      </p:sp>
      <p:sp>
        <p:nvSpPr>
          <p:cNvPr id="1144837" name="Rectangle 5">
            <a:extLst>
              <a:ext uri="{FF2B5EF4-FFF2-40B4-BE49-F238E27FC236}">
                <a16:creationId xmlns:a16="http://schemas.microsoft.com/office/drawing/2014/main" id="{B8A05AB5-6004-4DFB-A64B-92BB20DF7AE4}"/>
              </a:ext>
            </a:extLst>
          </p:cNvPr>
          <p:cNvSpPr>
            <a:spLocks noChangeArrowheads="1"/>
          </p:cNvSpPr>
          <p:nvPr/>
        </p:nvSpPr>
        <p:spPr bwMode="auto">
          <a:xfrm>
            <a:off x="4895850" y="1846263"/>
            <a:ext cx="4068763" cy="2419350"/>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kumimoji="1" lang="en-US" altLang="zh-CN" sz="2400" b="1" dirty="0">
                <a:solidFill>
                  <a:srgbClr val="FF0000"/>
                </a:solidFill>
                <a:effectLst>
                  <a:outerShdw blurRad="38100" dist="38100" dir="2700000" algn="tl">
                    <a:srgbClr val="000000"/>
                  </a:outerShdw>
                </a:effectLst>
                <a:latin typeface="Times New Roman" pitchFamily="18" charset="0"/>
              </a:rPr>
              <a:t>FIRST(F)={</a:t>
            </a:r>
            <a:r>
              <a:rPr kumimoji="1" lang="zh-CN" altLang="en-US" sz="2400" b="1" dirty="0">
                <a:solidFill>
                  <a:srgbClr val="FF0000"/>
                </a:solidFill>
                <a:effectLst>
                  <a:outerShdw blurRad="38100" dist="38100" dir="2700000" algn="tl">
                    <a:srgbClr val="000000"/>
                  </a:outerShdw>
                </a:effectLst>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,id}</a:t>
            </a:r>
          </a:p>
          <a:p>
            <a:pPr>
              <a:lnSpc>
                <a:spcPct val="110000"/>
              </a:lnSpc>
              <a:spcBef>
                <a:spcPct val="20000"/>
              </a:spcBef>
              <a:buClr>
                <a:schemeClr val="tx2"/>
              </a:buClr>
              <a:buSzPct val="75000"/>
              <a:buFont typeface="Monotype Sorts" pitchFamily="2" charset="2"/>
              <a:buNone/>
              <a:defRPr/>
            </a:pPr>
            <a:r>
              <a:rPr kumimoji="1" lang="en-US" altLang="zh-CN" sz="2400" b="1" dirty="0">
                <a:solidFill>
                  <a:srgbClr val="FF0000"/>
                </a:solidFill>
                <a:effectLst>
                  <a:outerShdw blurRad="38100" dist="38100" dir="2700000" algn="tl">
                    <a:srgbClr val="000000"/>
                  </a:outerShdw>
                </a:effectLst>
                <a:latin typeface="Times New Roman" pitchFamily="18" charset="0"/>
              </a:rPr>
              <a:t>FIRST(T)=FIRST(F)={</a:t>
            </a:r>
            <a:r>
              <a:rPr kumimoji="1" lang="zh-CN" altLang="en-US" sz="2400" b="1" dirty="0">
                <a:solidFill>
                  <a:srgbClr val="FF0000"/>
                </a:solidFill>
                <a:effectLst>
                  <a:outerShdw blurRad="38100" dist="38100" dir="2700000" algn="tl">
                    <a:srgbClr val="000000"/>
                  </a:outerShdw>
                </a:effectLst>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,id}    </a:t>
            </a:r>
          </a:p>
          <a:p>
            <a:pPr>
              <a:lnSpc>
                <a:spcPct val="110000"/>
              </a:lnSpc>
              <a:spcBef>
                <a:spcPct val="20000"/>
              </a:spcBef>
              <a:buClr>
                <a:schemeClr val="tx2"/>
              </a:buClr>
              <a:buSzPct val="75000"/>
              <a:buFont typeface="Monotype Sorts" pitchFamily="2" charset="2"/>
              <a:buNone/>
              <a:defRPr/>
            </a:pPr>
            <a:r>
              <a:rPr kumimoji="1" lang="en-US" altLang="zh-CN" sz="2400" b="1" dirty="0">
                <a:solidFill>
                  <a:srgbClr val="FF0000"/>
                </a:solidFill>
                <a:effectLst>
                  <a:outerShdw blurRad="38100" dist="38100" dir="2700000" algn="tl">
                    <a:srgbClr val="000000"/>
                  </a:outerShdw>
                </a:effectLst>
                <a:latin typeface="Times New Roman" pitchFamily="18" charset="0"/>
              </a:rPr>
              <a:t>FIRST(E)=FIRST(T)={</a:t>
            </a:r>
            <a:r>
              <a:rPr kumimoji="1" lang="zh-CN" altLang="en-US" sz="2400" b="1" dirty="0">
                <a:solidFill>
                  <a:srgbClr val="FF0000"/>
                </a:solidFill>
                <a:effectLst>
                  <a:outerShdw blurRad="38100" dist="38100" dir="2700000" algn="tl">
                    <a:srgbClr val="000000"/>
                  </a:outerShdw>
                </a:effectLst>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,id}  </a:t>
            </a:r>
          </a:p>
          <a:p>
            <a:pPr>
              <a:lnSpc>
                <a:spcPct val="110000"/>
              </a:lnSpc>
              <a:spcBef>
                <a:spcPct val="20000"/>
              </a:spcBef>
              <a:buClr>
                <a:schemeClr val="tx2"/>
              </a:buClr>
              <a:buSzPct val="75000"/>
              <a:buFont typeface="Monotype Sorts" pitchFamily="2" charset="2"/>
              <a:buNone/>
              <a:defRPr/>
            </a:pPr>
            <a:r>
              <a:rPr kumimoji="1" lang="en-US" altLang="zh-CN" sz="2400" b="1" dirty="0">
                <a:solidFill>
                  <a:srgbClr val="FF0000"/>
                </a:solidFill>
                <a:effectLst>
                  <a:outerShdw blurRad="38100" dist="38100" dir="2700000" algn="tl">
                    <a:srgbClr val="000000"/>
                  </a:outerShdw>
                </a:effectLst>
                <a:latin typeface="Times New Roman" pitchFamily="18" charset="0"/>
              </a:rPr>
              <a:t>FIRST(E</a:t>
            </a:r>
            <a:r>
              <a:rPr lang="en-US" altLang="zh-CN" sz="1800" b="1" dirty="0">
                <a:solidFill>
                  <a:srgbClr val="FF0000"/>
                </a:solidFill>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a:t>
            </a:r>
            <a:r>
              <a:rPr kumimoji="1" lang="zh-CN" altLang="en-US" sz="2400" b="1" dirty="0">
                <a:solidFill>
                  <a:srgbClr val="FF0000"/>
                </a:solidFill>
                <a:effectLst>
                  <a:outerShdw blurRad="38100" dist="38100" dir="2700000" algn="tl">
                    <a:srgbClr val="000000"/>
                  </a:outerShdw>
                </a:effectLst>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ε}</a:t>
            </a:r>
          </a:p>
          <a:p>
            <a:pPr>
              <a:lnSpc>
                <a:spcPct val="110000"/>
              </a:lnSpc>
              <a:spcBef>
                <a:spcPct val="20000"/>
              </a:spcBef>
              <a:buClr>
                <a:schemeClr val="tx2"/>
              </a:buClr>
              <a:buSzPct val="75000"/>
              <a:buFont typeface="Monotype Sorts" pitchFamily="2" charset="2"/>
              <a:buNone/>
              <a:defRPr/>
            </a:pPr>
            <a:r>
              <a:rPr kumimoji="1" lang="en-US" altLang="zh-CN" sz="2400" b="1" dirty="0">
                <a:solidFill>
                  <a:srgbClr val="FF0000"/>
                </a:solidFill>
                <a:effectLst>
                  <a:outerShdw blurRad="38100" dist="38100" dir="2700000" algn="tl">
                    <a:srgbClr val="000000"/>
                  </a:outerShdw>
                </a:effectLst>
                <a:latin typeface="Times New Roman" pitchFamily="18" charset="0"/>
              </a:rPr>
              <a:t>FIRST(T</a:t>
            </a:r>
            <a:r>
              <a:rPr lang="en-US" altLang="zh-CN" sz="1800" b="1" dirty="0">
                <a:solidFill>
                  <a:srgbClr val="FF0000"/>
                </a:solidFill>
                <a:latin typeface="Times New Roman" pitchFamily="18" charset="0"/>
              </a:rPr>
              <a:t>'</a:t>
            </a:r>
            <a:r>
              <a:rPr kumimoji="1" lang="en-US" altLang="zh-CN" sz="2400" b="1" dirty="0">
                <a:solidFill>
                  <a:srgbClr val="FF0000"/>
                </a:solidFill>
                <a:effectLst>
                  <a:outerShdw blurRad="38100" dist="38100" dir="2700000" algn="tl">
                    <a:srgbClr val="000000"/>
                  </a:outerShdw>
                </a:effectLst>
                <a:latin typeface="Times New Roman" pitchFamily="18" charset="0"/>
              </a:rPr>
              <a:t>)={*,ε}</a:t>
            </a:r>
          </a:p>
        </p:txBody>
      </p:sp>
      <p:sp>
        <p:nvSpPr>
          <p:cNvPr id="62472" name="圆角矩形标注 8">
            <a:extLst>
              <a:ext uri="{FF2B5EF4-FFF2-40B4-BE49-F238E27FC236}">
                <a16:creationId xmlns:a16="http://schemas.microsoft.com/office/drawing/2014/main" id="{C93C10B0-8CE4-4CD0-8941-7AA23DD32065}"/>
              </a:ext>
            </a:extLst>
          </p:cNvPr>
          <p:cNvSpPr>
            <a:spLocks noChangeArrowheads="1"/>
          </p:cNvSpPr>
          <p:nvPr/>
        </p:nvSpPr>
        <p:spPr bwMode="auto">
          <a:xfrm>
            <a:off x="250825" y="2924175"/>
            <a:ext cx="4465638" cy="982663"/>
          </a:xfrm>
          <a:prstGeom prst="wedgeRoundRectCallout">
            <a:avLst>
              <a:gd name="adj1" fmla="val 2505"/>
              <a:gd name="adj2" fmla="val 4693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计算某变量</a:t>
            </a:r>
            <a:r>
              <a:rPr lang="en-US" altLang="zh-CN" sz="2600" b="0">
                <a:ea typeface="宋体" panose="02010600030101010101" pitchFamily="2" charset="-122"/>
              </a:rPr>
              <a:t>FOLLOW</a:t>
            </a:r>
            <a:r>
              <a:rPr lang="zh-CN" altLang="en-US" sz="2600" b="0">
                <a:ea typeface="宋体" panose="02010600030101010101" pitchFamily="2" charset="-122"/>
              </a:rPr>
              <a:t>集时关注其出现在右部的产生式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blinds(horizontal)">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4837"/>
                                        </p:tgtEl>
                                        <p:attrNameLst>
                                          <p:attrName>style.visibility</p:attrName>
                                        </p:attrNameLst>
                                      </p:cBhvr>
                                      <p:to>
                                        <p:strVal val="visible"/>
                                      </p:to>
                                    </p:set>
                                    <p:animEffect transition="in" filter="blinds(horizontal)">
                                      <p:cBhvr>
                                        <p:cTn id="12" dur="500"/>
                                        <p:tgtEl>
                                          <p:spTgt spid="1144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4835">
                                            <p:txEl>
                                              <p:pRg st="0" end="0"/>
                                            </p:txEl>
                                          </p:spTgt>
                                        </p:tgtEl>
                                        <p:attrNameLst>
                                          <p:attrName>style.visibility</p:attrName>
                                        </p:attrNameLst>
                                      </p:cBhvr>
                                      <p:to>
                                        <p:strVal val="visible"/>
                                      </p:to>
                                    </p:set>
                                    <p:animEffect transition="in" filter="wipe(up)">
                                      <p:cBhvr>
                                        <p:cTn id="17" dur="75"/>
                                        <p:tgtEl>
                                          <p:spTgt spid="114483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4835">
                                            <p:txEl>
                                              <p:pRg st="1" end="1"/>
                                            </p:txEl>
                                          </p:spTgt>
                                        </p:tgtEl>
                                        <p:attrNameLst>
                                          <p:attrName>style.visibility</p:attrName>
                                        </p:attrNameLst>
                                      </p:cBhvr>
                                      <p:to>
                                        <p:strVal val="visible"/>
                                      </p:to>
                                    </p:set>
                                    <p:animEffect transition="in" filter="wipe(up)">
                                      <p:cBhvr>
                                        <p:cTn id="22" dur="75"/>
                                        <p:tgtEl>
                                          <p:spTgt spid="114483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4835">
                                            <p:txEl>
                                              <p:pRg st="2" end="2"/>
                                            </p:txEl>
                                          </p:spTgt>
                                        </p:tgtEl>
                                        <p:attrNameLst>
                                          <p:attrName>style.visibility</p:attrName>
                                        </p:attrNameLst>
                                      </p:cBhvr>
                                      <p:to>
                                        <p:strVal val="visible"/>
                                      </p:to>
                                    </p:set>
                                    <p:animEffect transition="in" filter="wipe(up)">
                                      <p:cBhvr>
                                        <p:cTn id="27" dur="75"/>
                                        <p:tgtEl>
                                          <p:spTgt spid="1144835">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4835">
                                            <p:txEl>
                                              <p:pRg st="3" end="3"/>
                                            </p:txEl>
                                          </p:spTgt>
                                        </p:tgtEl>
                                        <p:attrNameLst>
                                          <p:attrName>style.visibility</p:attrName>
                                        </p:attrNameLst>
                                      </p:cBhvr>
                                      <p:to>
                                        <p:strVal val="visible"/>
                                      </p:to>
                                    </p:set>
                                    <p:animEffect transition="in" filter="wipe(up)">
                                      <p:cBhvr>
                                        <p:cTn id="32" dur="75"/>
                                        <p:tgtEl>
                                          <p:spTgt spid="1144835">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4835">
                                            <p:txEl>
                                              <p:pRg st="4" end="4"/>
                                            </p:txEl>
                                          </p:spTgt>
                                        </p:tgtEl>
                                        <p:attrNameLst>
                                          <p:attrName>style.visibility</p:attrName>
                                        </p:attrNameLst>
                                      </p:cBhvr>
                                      <p:to>
                                        <p:strVal val="visible"/>
                                      </p:to>
                                    </p:set>
                                    <p:animEffect transition="in" filter="wipe(up)">
                                      <p:cBhvr>
                                        <p:cTn id="37" dur="75"/>
                                        <p:tgtEl>
                                          <p:spTgt spid="1144835">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4835">
                                            <p:txEl>
                                              <p:pRg st="5" end="5"/>
                                            </p:txEl>
                                          </p:spTgt>
                                        </p:tgtEl>
                                        <p:attrNameLst>
                                          <p:attrName>style.visibility</p:attrName>
                                        </p:attrNameLst>
                                      </p:cBhvr>
                                      <p:to>
                                        <p:strVal val="visible"/>
                                      </p:to>
                                    </p:set>
                                    <p:animEffect transition="in" filter="wipe(up)">
                                      <p:cBhvr>
                                        <p:cTn id="42" dur="75"/>
                                        <p:tgtEl>
                                          <p:spTgt spid="1144835">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autoUpdateAnimBg="0"/>
      <p:bldP spid="1144837" grpId="0" autoUpdateAnimBg="0"/>
      <p:bldP spid="6247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27E186DA-BB87-46BB-9AF0-B73622BFF2DE}"/>
              </a:ext>
            </a:extLst>
          </p:cNvPr>
          <p:cNvSpPr>
            <a:spLocks noGrp="1"/>
          </p:cNvSpPr>
          <p:nvPr>
            <p:ph type="dt" sz="quarter" idx="10"/>
          </p:nvPr>
        </p:nvSpPr>
        <p:spPr>
          <a:xfrm>
            <a:off x="457200" y="6245225"/>
            <a:ext cx="2133600" cy="476250"/>
          </a:xfrm>
          <a:ln>
            <a:miter lim="800000"/>
            <a:headEnd/>
            <a:tailEnd/>
          </a:ln>
        </p:spPr>
        <p:txBody>
          <a:bodyPr anchor="t"/>
          <a:lstStyle/>
          <a:p>
            <a:pPr>
              <a:defRPr/>
            </a:pPr>
            <a:fld id="{8CC76A98-B731-401B-9042-457281335774}" type="datetime1">
              <a:rPr lang="zh-CN" altLang="en-US">
                <a:latin typeface="+mn-lt"/>
              </a:rPr>
              <a:pPr>
                <a:defRPr/>
              </a:pPr>
              <a:t>2020/12/14</a:t>
            </a:fld>
            <a:endParaRPr lang="en-US" altLang="zh-CN">
              <a:latin typeface="+mn-lt"/>
            </a:endParaRPr>
          </a:p>
        </p:txBody>
      </p:sp>
      <p:sp>
        <p:nvSpPr>
          <p:cNvPr id="68611" name="灯片编号占位符 5">
            <a:extLst>
              <a:ext uri="{FF2B5EF4-FFF2-40B4-BE49-F238E27FC236}">
                <a16:creationId xmlns:a16="http://schemas.microsoft.com/office/drawing/2014/main" id="{82845207-F526-4B84-9EB0-C5026A10433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6EC0A2-C97F-4618-A000-032355CEB96E}" type="slidenum">
              <a:rPr lang="en-US" altLang="zh-CN"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
        <p:nvSpPr>
          <p:cNvPr id="68612" name="Rectangle 2">
            <a:extLst>
              <a:ext uri="{FF2B5EF4-FFF2-40B4-BE49-F238E27FC236}">
                <a16:creationId xmlns:a16="http://schemas.microsoft.com/office/drawing/2014/main" id="{4573BD17-8105-4B54-844D-8F55A7CDE534}"/>
              </a:ext>
            </a:extLst>
          </p:cNvPr>
          <p:cNvSpPr>
            <a:spLocks noGrp="1" noChangeArrowheads="1"/>
          </p:cNvSpPr>
          <p:nvPr>
            <p:ph type="title" idx="4294967295"/>
          </p:nvPr>
        </p:nvSpPr>
        <p:spPr>
          <a:xfrm>
            <a:off x="1187450" y="333375"/>
            <a:ext cx="6953250" cy="865188"/>
          </a:xfrm>
        </p:spPr>
        <p:txBody>
          <a:bodyPr anchor="ctr"/>
          <a:lstStyle/>
          <a:p>
            <a:pPr eaLnBrk="1" hangingPunct="1"/>
            <a:r>
              <a:rPr lang="zh-CN" altLang="en-US">
                <a:latin typeface="Times New Roman" panose="02020603050405020304" pitchFamily="18" charset="0"/>
              </a:rPr>
              <a:t>表达式文法是 </a:t>
            </a:r>
            <a:r>
              <a:rPr lang="en-US" altLang="zh-CN">
                <a:latin typeface="Times New Roman" panose="02020603050405020304" pitchFamily="18" charset="0"/>
              </a:rPr>
              <a:t>LL(1) </a:t>
            </a:r>
            <a:r>
              <a:rPr lang="zh-CN" altLang="zh-CN">
                <a:latin typeface="Times New Roman" panose="02020603050405020304" pitchFamily="18" charset="0"/>
              </a:rPr>
              <a:t>文法</a:t>
            </a:r>
            <a:endParaRPr lang="zh-CN" altLang="en-US">
              <a:latin typeface="Times New Roman" panose="02020603050405020304" pitchFamily="18" charset="0"/>
            </a:endParaRPr>
          </a:p>
        </p:txBody>
      </p:sp>
      <p:sp>
        <p:nvSpPr>
          <p:cNvPr id="53253" name="Rectangle 3">
            <a:extLst>
              <a:ext uri="{FF2B5EF4-FFF2-40B4-BE49-F238E27FC236}">
                <a16:creationId xmlns:a16="http://schemas.microsoft.com/office/drawing/2014/main" id="{F92D872C-57F4-4565-9882-65859A75FE8C}"/>
              </a:ext>
            </a:extLst>
          </p:cNvPr>
          <p:cNvSpPr>
            <a:spLocks noGrp="1" noChangeArrowheads="1"/>
          </p:cNvSpPr>
          <p:nvPr>
            <p:ph type="body" idx="4294967295"/>
          </p:nvPr>
        </p:nvSpPr>
        <p:spPr>
          <a:xfrm>
            <a:off x="755650" y="1484313"/>
            <a:ext cx="7777163" cy="4724400"/>
          </a:xfrm>
        </p:spPr>
        <p:txBody>
          <a:bodyPr/>
          <a:lstStyle/>
          <a:p>
            <a:pPr eaLnBrk="1" hangingPunct="1"/>
            <a:r>
              <a:rPr lang="en-US" altLang="zh-CN" sz="2800">
                <a:latin typeface="楷体_GB2312" pitchFamily="49" charset="-122"/>
              </a:rPr>
              <a:t>E → T E'        </a:t>
            </a:r>
          </a:p>
          <a:p>
            <a:pPr eaLnBrk="1" hangingPunct="1"/>
            <a:r>
              <a:rPr lang="en-US" altLang="zh-CN" sz="2800">
                <a:latin typeface="楷体_GB2312" pitchFamily="49" charset="-122"/>
              </a:rPr>
              <a:t>E'→ + T E'</a:t>
            </a:r>
            <a:r>
              <a:rPr lang="zh-CN" altLang="en-US" sz="2800">
                <a:latin typeface="楷体_GB2312" pitchFamily="49" charset="-122"/>
              </a:rPr>
              <a:t>｜</a:t>
            </a:r>
            <a:r>
              <a:rPr lang="en-US" altLang="zh-CN" sz="2800">
                <a:latin typeface="楷体_GB2312" pitchFamily="49" charset="-122"/>
              </a:rPr>
              <a:t>ε  </a:t>
            </a:r>
          </a:p>
          <a:p>
            <a:pPr eaLnBrk="1" hangingPunct="1"/>
            <a:r>
              <a:rPr lang="en-US" altLang="zh-CN" sz="2800">
                <a:latin typeface="楷体_GB2312" pitchFamily="49" charset="-122"/>
              </a:rPr>
              <a:t>T → F T'        </a:t>
            </a:r>
          </a:p>
          <a:p>
            <a:pPr eaLnBrk="1" hangingPunct="1"/>
            <a:r>
              <a:rPr lang="en-US" altLang="zh-CN" sz="2800">
                <a:latin typeface="楷体_GB2312" pitchFamily="49" charset="-122"/>
              </a:rPr>
              <a:t>T'→ * F T'</a:t>
            </a:r>
            <a:r>
              <a:rPr lang="zh-CN" altLang="en-US" sz="2800">
                <a:latin typeface="楷体_GB2312" pitchFamily="49" charset="-122"/>
              </a:rPr>
              <a:t>｜</a:t>
            </a:r>
            <a:r>
              <a:rPr lang="en-US" altLang="zh-CN" sz="2800">
                <a:latin typeface="楷体_GB2312" pitchFamily="49" charset="-122"/>
              </a:rPr>
              <a:t>ε  </a:t>
            </a:r>
          </a:p>
          <a:p>
            <a:pPr eaLnBrk="1" hangingPunct="1"/>
            <a:r>
              <a:rPr lang="en-US" altLang="zh-CN" sz="2800">
                <a:latin typeface="楷体_GB2312" pitchFamily="49" charset="-122"/>
              </a:rPr>
              <a:t>F → ( E )</a:t>
            </a:r>
            <a:r>
              <a:rPr lang="zh-CN" altLang="en-US" sz="2800">
                <a:latin typeface="楷体_GB2312" pitchFamily="49" charset="-122"/>
              </a:rPr>
              <a:t>｜</a:t>
            </a:r>
            <a:r>
              <a:rPr lang="en-US" altLang="zh-CN" sz="2800">
                <a:latin typeface="楷体_GB2312" pitchFamily="49" charset="-122"/>
              </a:rPr>
              <a:t>id</a:t>
            </a:r>
          </a:p>
          <a:p>
            <a:pPr eaLnBrk="1" hangingPunct="1">
              <a:buFont typeface="Wingdings" panose="05000000000000000000" pitchFamily="2" charset="2"/>
              <a:buNone/>
            </a:pPr>
            <a:r>
              <a:rPr lang="zh-CN" altLang="en-US" sz="2800">
                <a:latin typeface="楷体_GB2312" pitchFamily="49" charset="-122"/>
              </a:rPr>
              <a:t>考察</a:t>
            </a:r>
          </a:p>
          <a:p>
            <a:pPr eaLnBrk="1" hangingPunct="1"/>
            <a:r>
              <a:rPr lang="en-US" altLang="zh-CN" sz="2800">
                <a:latin typeface="楷体_GB2312" pitchFamily="49" charset="-122"/>
              </a:rPr>
              <a:t>E' :   + </a:t>
            </a:r>
            <a:r>
              <a:rPr lang="zh-CN" altLang="en-US" sz="2800">
                <a:latin typeface="楷体_GB2312" pitchFamily="49" charset="-122"/>
              </a:rPr>
              <a:t>不在 </a:t>
            </a:r>
            <a:r>
              <a:rPr lang="en-US" altLang="zh-CN" sz="2800">
                <a:latin typeface="楷体_GB2312" pitchFamily="49" charset="-122"/>
              </a:rPr>
              <a:t>FOLLOW( E' ) = { ), # }</a:t>
            </a:r>
          </a:p>
          <a:p>
            <a:pPr eaLnBrk="1" hangingPunct="1"/>
            <a:r>
              <a:rPr lang="en-US" altLang="zh-CN" sz="2800">
                <a:latin typeface="楷体_GB2312" pitchFamily="49" charset="-122"/>
              </a:rPr>
              <a:t>T' :   * </a:t>
            </a:r>
            <a:r>
              <a:rPr lang="zh-CN" altLang="en-US" sz="2800">
                <a:latin typeface="楷体_GB2312" pitchFamily="49" charset="-122"/>
              </a:rPr>
              <a:t>不在 </a:t>
            </a:r>
            <a:r>
              <a:rPr lang="en-US" altLang="zh-CN" sz="2800">
                <a:latin typeface="楷体_GB2312" pitchFamily="49" charset="-122"/>
              </a:rPr>
              <a:t>FOLLOW( T' ) = { +, ), # }</a:t>
            </a:r>
          </a:p>
          <a:p>
            <a:pPr eaLnBrk="1" hangingPunct="1"/>
            <a:r>
              <a:rPr lang="en-US" altLang="zh-CN" sz="2800">
                <a:latin typeface="楷体_GB2312" pitchFamily="49" charset="-122"/>
              </a:rPr>
              <a:t>F:   ( </a:t>
            </a:r>
            <a:r>
              <a:rPr lang="zh-CN" altLang="zh-CN" sz="2800">
                <a:latin typeface="楷体_GB2312" pitchFamily="49" charset="-122"/>
              </a:rPr>
              <a:t>和 </a:t>
            </a:r>
            <a:r>
              <a:rPr lang="en-US" altLang="zh-CN" sz="2800">
                <a:latin typeface="楷体_GB2312" pitchFamily="49" charset="-122"/>
              </a:rPr>
              <a:t>id </a:t>
            </a:r>
            <a:r>
              <a:rPr lang="zh-CN" altLang="en-US" sz="2800">
                <a:latin typeface="楷体_GB2312" pitchFamily="49" charset="-122"/>
              </a:rPr>
              <a:t>不同</a:t>
            </a:r>
          </a:p>
        </p:txBody>
      </p:sp>
      <p:sp>
        <p:nvSpPr>
          <p:cNvPr id="1147908" name="Freeform 4">
            <a:extLst>
              <a:ext uri="{FF2B5EF4-FFF2-40B4-BE49-F238E27FC236}">
                <a16:creationId xmlns:a16="http://schemas.microsoft.com/office/drawing/2014/main" id="{8B7ACB44-01FB-4A35-BC4F-B84463AD15D0}"/>
              </a:ext>
            </a:extLst>
          </p:cNvPr>
          <p:cNvSpPr>
            <a:spLocks/>
          </p:cNvSpPr>
          <p:nvPr/>
        </p:nvSpPr>
        <p:spPr bwMode="auto">
          <a:xfrm>
            <a:off x="1060450" y="2276475"/>
            <a:ext cx="1079500" cy="2301875"/>
          </a:xfrm>
          <a:custGeom>
            <a:avLst/>
            <a:gdLst>
              <a:gd name="T0" fmla="*/ 2147483646 w 680"/>
              <a:gd name="T1" fmla="*/ 2147483646 h 1584"/>
              <a:gd name="T2" fmla="*/ 2147483646 w 680"/>
              <a:gd name="T3" fmla="*/ 2147483646 h 1584"/>
              <a:gd name="T4" fmla="*/ 2147483646 w 680"/>
              <a:gd name="T5" fmla="*/ 0 h 1584"/>
              <a:gd name="T6" fmla="*/ 0 60000 65536"/>
              <a:gd name="T7" fmla="*/ 0 60000 65536"/>
              <a:gd name="T8" fmla="*/ 0 60000 65536"/>
              <a:gd name="T9" fmla="*/ 0 w 680"/>
              <a:gd name="T10" fmla="*/ 0 h 1584"/>
              <a:gd name="T11" fmla="*/ 680 w 680"/>
              <a:gd name="T12" fmla="*/ 1584 h 1584"/>
            </a:gdLst>
            <a:ahLst/>
            <a:cxnLst>
              <a:cxn ang="T6">
                <a:pos x="T0" y="T1"/>
              </a:cxn>
              <a:cxn ang="T7">
                <a:pos x="T2" y="T3"/>
              </a:cxn>
              <a:cxn ang="T8">
                <a:pos x="T4" y="T5"/>
              </a:cxn>
            </a:cxnLst>
            <a:rect l="T9" t="T10" r="T11" b="T12"/>
            <a:pathLst>
              <a:path w="680" h="1584">
                <a:moveTo>
                  <a:pt x="680" y="1584"/>
                </a:moveTo>
                <a:cubicBezTo>
                  <a:pt x="348" y="1308"/>
                  <a:pt x="16" y="1032"/>
                  <a:pt x="8" y="768"/>
                </a:cubicBezTo>
                <a:cubicBezTo>
                  <a:pt x="0" y="504"/>
                  <a:pt x="316" y="252"/>
                  <a:pt x="632"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09" name="Freeform 5">
            <a:extLst>
              <a:ext uri="{FF2B5EF4-FFF2-40B4-BE49-F238E27FC236}">
                <a16:creationId xmlns:a16="http://schemas.microsoft.com/office/drawing/2014/main" id="{4CFA0420-151D-4400-996B-3843DA1FAEE4}"/>
              </a:ext>
            </a:extLst>
          </p:cNvPr>
          <p:cNvSpPr>
            <a:spLocks/>
          </p:cNvSpPr>
          <p:nvPr/>
        </p:nvSpPr>
        <p:spPr bwMode="auto">
          <a:xfrm>
            <a:off x="3803650" y="2276475"/>
            <a:ext cx="1574800" cy="2301875"/>
          </a:xfrm>
          <a:custGeom>
            <a:avLst/>
            <a:gdLst>
              <a:gd name="T0" fmla="*/ 2147483646 w 992"/>
              <a:gd name="T1" fmla="*/ 2147483646 h 1536"/>
              <a:gd name="T2" fmla="*/ 2147483646 w 992"/>
              <a:gd name="T3" fmla="*/ 2147483646 h 1536"/>
              <a:gd name="T4" fmla="*/ 0 w 992"/>
              <a:gd name="T5" fmla="*/ 0 h 1536"/>
              <a:gd name="T6" fmla="*/ 0 60000 65536"/>
              <a:gd name="T7" fmla="*/ 0 60000 65536"/>
              <a:gd name="T8" fmla="*/ 0 60000 65536"/>
              <a:gd name="T9" fmla="*/ 0 w 992"/>
              <a:gd name="T10" fmla="*/ 0 h 1536"/>
              <a:gd name="T11" fmla="*/ 992 w 992"/>
              <a:gd name="T12" fmla="*/ 1536 h 1536"/>
            </a:gdLst>
            <a:ahLst/>
            <a:cxnLst>
              <a:cxn ang="T6">
                <a:pos x="T0" y="T1"/>
              </a:cxn>
              <a:cxn ang="T7">
                <a:pos x="T2" y="T3"/>
              </a:cxn>
              <a:cxn ang="T8">
                <a:pos x="T4" y="T5"/>
              </a:cxn>
            </a:cxnLst>
            <a:rect l="T9" t="T10" r="T11" b="T12"/>
            <a:pathLst>
              <a:path w="992" h="1536">
                <a:moveTo>
                  <a:pt x="480" y="1536"/>
                </a:moveTo>
                <a:cubicBezTo>
                  <a:pt x="736" y="1256"/>
                  <a:pt x="992" y="976"/>
                  <a:pt x="912" y="720"/>
                </a:cubicBezTo>
                <a:cubicBezTo>
                  <a:pt x="832" y="464"/>
                  <a:pt x="160" y="12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10" name="Freeform 6">
            <a:extLst>
              <a:ext uri="{FF2B5EF4-FFF2-40B4-BE49-F238E27FC236}">
                <a16:creationId xmlns:a16="http://schemas.microsoft.com/office/drawing/2014/main" id="{F8CAD9CE-1B8B-4F35-88C3-1050385783D6}"/>
              </a:ext>
            </a:extLst>
          </p:cNvPr>
          <p:cNvSpPr>
            <a:spLocks/>
          </p:cNvSpPr>
          <p:nvPr/>
        </p:nvSpPr>
        <p:spPr bwMode="auto">
          <a:xfrm>
            <a:off x="3803650" y="3284538"/>
            <a:ext cx="558800" cy="1751012"/>
          </a:xfrm>
          <a:custGeom>
            <a:avLst/>
            <a:gdLst>
              <a:gd name="T0" fmla="*/ 2147483646 w 352"/>
              <a:gd name="T1" fmla="*/ 2147483646 h 1248"/>
              <a:gd name="T2" fmla="*/ 2147483646 w 352"/>
              <a:gd name="T3" fmla="*/ 2147483646 h 1248"/>
              <a:gd name="T4" fmla="*/ 0 w 352"/>
              <a:gd name="T5" fmla="*/ 0 h 1248"/>
              <a:gd name="T6" fmla="*/ 0 60000 65536"/>
              <a:gd name="T7" fmla="*/ 0 60000 65536"/>
              <a:gd name="T8" fmla="*/ 0 60000 65536"/>
              <a:gd name="T9" fmla="*/ 0 w 352"/>
              <a:gd name="T10" fmla="*/ 0 h 1248"/>
              <a:gd name="T11" fmla="*/ 352 w 352"/>
              <a:gd name="T12" fmla="*/ 1248 h 1248"/>
            </a:gdLst>
            <a:ahLst/>
            <a:cxnLst>
              <a:cxn ang="T6">
                <a:pos x="T0" y="T1"/>
              </a:cxn>
              <a:cxn ang="T7">
                <a:pos x="T2" y="T3"/>
              </a:cxn>
              <a:cxn ang="T8">
                <a:pos x="T4" y="T5"/>
              </a:cxn>
            </a:cxnLst>
            <a:rect l="T9" t="T10" r="T11" b="T12"/>
            <a:pathLst>
              <a:path w="352" h="1248">
                <a:moveTo>
                  <a:pt x="96" y="1248"/>
                </a:moveTo>
                <a:cubicBezTo>
                  <a:pt x="224" y="992"/>
                  <a:pt x="352" y="736"/>
                  <a:pt x="336" y="528"/>
                </a:cubicBezTo>
                <a:cubicBezTo>
                  <a:pt x="320" y="320"/>
                  <a:pt x="56" y="72"/>
                  <a:pt x="0"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11" name="Freeform 7">
            <a:extLst>
              <a:ext uri="{FF2B5EF4-FFF2-40B4-BE49-F238E27FC236}">
                <a16:creationId xmlns:a16="http://schemas.microsoft.com/office/drawing/2014/main" id="{4402D250-62EA-47A9-AD71-33EFB4579596}"/>
              </a:ext>
            </a:extLst>
          </p:cNvPr>
          <p:cNvSpPr>
            <a:spLocks/>
          </p:cNvSpPr>
          <p:nvPr/>
        </p:nvSpPr>
        <p:spPr bwMode="auto">
          <a:xfrm>
            <a:off x="1746250" y="3284538"/>
            <a:ext cx="593725" cy="1800225"/>
          </a:xfrm>
          <a:custGeom>
            <a:avLst/>
            <a:gdLst>
              <a:gd name="T0" fmla="*/ 2147483646 w 296"/>
              <a:gd name="T1" fmla="*/ 2147483646 h 1248"/>
              <a:gd name="T2" fmla="*/ 2147483646 w 296"/>
              <a:gd name="T3" fmla="*/ 2147483646 h 1248"/>
              <a:gd name="T4" fmla="*/ 2147483646 w 296"/>
              <a:gd name="T5" fmla="*/ 0 h 1248"/>
              <a:gd name="T6" fmla="*/ 0 60000 65536"/>
              <a:gd name="T7" fmla="*/ 0 60000 65536"/>
              <a:gd name="T8" fmla="*/ 0 60000 65536"/>
              <a:gd name="T9" fmla="*/ 0 w 296"/>
              <a:gd name="T10" fmla="*/ 0 h 1248"/>
              <a:gd name="T11" fmla="*/ 296 w 296"/>
              <a:gd name="T12" fmla="*/ 1248 h 1248"/>
            </a:gdLst>
            <a:ahLst/>
            <a:cxnLst>
              <a:cxn ang="T6">
                <a:pos x="T0" y="T1"/>
              </a:cxn>
              <a:cxn ang="T7">
                <a:pos x="T2" y="T3"/>
              </a:cxn>
              <a:cxn ang="T8">
                <a:pos x="T4" y="T5"/>
              </a:cxn>
            </a:cxnLst>
            <a:rect l="T9" t="T10" r="T11" b="T12"/>
            <a:pathLst>
              <a:path w="296" h="1248">
                <a:moveTo>
                  <a:pt x="296" y="1248"/>
                </a:moveTo>
                <a:cubicBezTo>
                  <a:pt x="156" y="1040"/>
                  <a:pt x="16" y="832"/>
                  <a:pt x="8" y="624"/>
                </a:cubicBezTo>
                <a:cubicBezTo>
                  <a:pt x="0" y="416"/>
                  <a:pt x="124" y="208"/>
                  <a:pt x="248"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7909"/>
                                        </p:tgtEl>
                                        <p:attrNameLst>
                                          <p:attrName>style.visibility</p:attrName>
                                        </p:attrNameLst>
                                      </p:cBhvr>
                                      <p:to>
                                        <p:strVal val="visible"/>
                                      </p:to>
                                    </p:set>
                                    <p:anim calcmode="lin" valueType="num">
                                      <p:cBhvr additive="base">
                                        <p:cTn id="7" dur="500" fill="hold"/>
                                        <p:tgtEl>
                                          <p:spTgt spid="1147909"/>
                                        </p:tgtEl>
                                        <p:attrNameLst>
                                          <p:attrName>ppt_x</p:attrName>
                                        </p:attrNameLst>
                                      </p:cBhvr>
                                      <p:tavLst>
                                        <p:tav tm="0">
                                          <p:val>
                                            <p:strVal val="0-#ppt_w/2"/>
                                          </p:val>
                                        </p:tav>
                                        <p:tav tm="100000">
                                          <p:val>
                                            <p:strVal val="#ppt_x"/>
                                          </p:val>
                                        </p:tav>
                                      </p:tavLst>
                                    </p:anim>
                                    <p:anim calcmode="lin" valueType="num">
                                      <p:cBhvr additive="base">
                                        <p:cTn id="8" dur="500" fill="hold"/>
                                        <p:tgtEl>
                                          <p:spTgt spid="114790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47908"/>
                                        </p:tgtEl>
                                        <p:attrNameLst>
                                          <p:attrName>style.visibility</p:attrName>
                                        </p:attrNameLst>
                                      </p:cBhvr>
                                      <p:to>
                                        <p:strVal val="visible"/>
                                      </p:to>
                                    </p:set>
                                    <p:anim calcmode="lin" valueType="num">
                                      <p:cBhvr additive="base">
                                        <p:cTn id="11" dur="500" fill="hold"/>
                                        <p:tgtEl>
                                          <p:spTgt spid="1147908"/>
                                        </p:tgtEl>
                                        <p:attrNameLst>
                                          <p:attrName>ppt_x</p:attrName>
                                        </p:attrNameLst>
                                      </p:cBhvr>
                                      <p:tavLst>
                                        <p:tav tm="0">
                                          <p:val>
                                            <p:strVal val="0-#ppt_w/2"/>
                                          </p:val>
                                        </p:tav>
                                        <p:tav tm="100000">
                                          <p:val>
                                            <p:strVal val="#ppt_x"/>
                                          </p:val>
                                        </p:tav>
                                      </p:tavLst>
                                    </p:anim>
                                    <p:anim calcmode="lin" valueType="num">
                                      <p:cBhvr additive="base">
                                        <p:cTn id="12" dur="500" fill="hold"/>
                                        <p:tgtEl>
                                          <p:spTgt spid="1147908"/>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53253">
                                            <p:txEl>
                                              <p:pRg st="6" end="6"/>
                                            </p:txEl>
                                          </p:spTgt>
                                        </p:tgtEl>
                                        <p:attrNameLst>
                                          <p:attrName>style.visibility</p:attrName>
                                        </p:attrNameLst>
                                      </p:cBhvr>
                                      <p:to>
                                        <p:strVal val="visible"/>
                                      </p:to>
                                    </p:set>
                                    <p:animEffect transition="in" filter="fade">
                                      <p:cBhvr>
                                        <p:cTn id="15" dur="500"/>
                                        <p:tgtEl>
                                          <p:spTgt spid="53253">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1147910"/>
                                        </p:tgtEl>
                                        <p:attrNameLst>
                                          <p:attrName>style.visibility</p:attrName>
                                        </p:attrNameLst>
                                      </p:cBhvr>
                                      <p:to>
                                        <p:strVal val="visible"/>
                                      </p:to>
                                    </p:set>
                                    <p:anim calcmode="lin" valueType="num">
                                      <p:cBhvr additive="base">
                                        <p:cTn id="20" dur="500" fill="hold"/>
                                        <p:tgtEl>
                                          <p:spTgt spid="1147910"/>
                                        </p:tgtEl>
                                        <p:attrNameLst>
                                          <p:attrName>ppt_x</p:attrName>
                                        </p:attrNameLst>
                                      </p:cBhvr>
                                      <p:tavLst>
                                        <p:tav tm="0">
                                          <p:val>
                                            <p:strVal val="0-#ppt_w/2"/>
                                          </p:val>
                                        </p:tav>
                                        <p:tav tm="100000">
                                          <p:val>
                                            <p:strVal val="#ppt_x"/>
                                          </p:val>
                                        </p:tav>
                                      </p:tavLst>
                                    </p:anim>
                                    <p:anim calcmode="lin" valueType="num">
                                      <p:cBhvr additive="base">
                                        <p:cTn id="21" dur="500" fill="hold"/>
                                        <p:tgtEl>
                                          <p:spTgt spid="114791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147911"/>
                                        </p:tgtEl>
                                        <p:attrNameLst>
                                          <p:attrName>style.visibility</p:attrName>
                                        </p:attrNameLst>
                                      </p:cBhvr>
                                      <p:to>
                                        <p:strVal val="visible"/>
                                      </p:to>
                                    </p:set>
                                    <p:anim calcmode="lin" valueType="num">
                                      <p:cBhvr additive="base">
                                        <p:cTn id="24" dur="500" fill="hold"/>
                                        <p:tgtEl>
                                          <p:spTgt spid="1147911"/>
                                        </p:tgtEl>
                                        <p:attrNameLst>
                                          <p:attrName>ppt_x</p:attrName>
                                        </p:attrNameLst>
                                      </p:cBhvr>
                                      <p:tavLst>
                                        <p:tav tm="0">
                                          <p:val>
                                            <p:strVal val="0-#ppt_w/2"/>
                                          </p:val>
                                        </p:tav>
                                        <p:tav tm="100000">
                                          <p:val>
                                            <p:strVal val="#ppt_x"/>
                                          </p:val>
                                        </p:tav>
                                      </p:tavLst>
                                    </p:anim>
                                    <p:anim calcmode="lin" valueType="num">
                                      <p:cBhvr additive="base">
                                        <p:cTn id="25" dur="500" fill="hold"/>
                                        <p:tgtEl>
                                          <p:spTgt spid="1147911"/>
                                        </p:tgtEl>
                                        <p:attrNameLst>
                                          <p:attrName>ppt_y</p:attrName>
                                        </p:attrNameLst>
                                      </p:cBhvr>
                                      <p:tavLst>
                                        <p:tav tm="0">
                                          <p:val>
                                            <p:strVal val="#ppt_y"/>
                                          </p:val>
                                        </p:tav>
                                        <p:tav tm="100000">
                                          <p:val>
                                            <p:strVal val="#ppt_y"/>
                                          </p:val>
                                        </p:tav>
                                      </p:tavLst>
                                    </p:anim>
                                  </p:childTnLst>
                                </p:cTn>
                              </p:par>
                              <p:par>
                                <p:cTn id="26" presetID="10" presetClass="entr" presetSubtype="0" fill="hold" nodeType="withEffect">
                                  <p:stCondLst>
                                    <p:cond delay="0"/>
                                  </p:stCondLst>
                                  <p:childTnLst>
                                    <p:set>
                                      <p:cBhvr>
                                        <p:cTn id="27" dur="1" fill="hold">
                                          <p:stCondLst>
                                            <p:cond delay="0"/>
                                          </p:stCondLst>
                                        </p:cTn>
                                        <p:tgtEl>
                                          <p:spTgt spid="53253">
                                            <p:txEl>
                                              <p:pRg st="7" end="7"/>
                                            </p:txEl>
                                          </p:spTgt>
                                        </p:tgtEl>
                                        <p:attrNameLst>
                                          <p:attrName>style.visibility</p:attrName>
                                        </p:attrNameLst>
                                      </p:cBhvr>
                                      <p:to>
                                        <p:strVal val="visible"/>
                                      </p:to>
                                    </p:set>
                                    <p:animEffect transition="in" filter="fade">
                                      <p:cBhvr>
                                        <p:cTn id="28" dur="500"/>
                                        <p:tgtEl>
                                          <p:spTgt spid="53253">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53253">
                                            <p:txEl>
                                              <p:pRg st="8" end="8"/>
                                            </p:txEl>
                                          </p:spTgt>
                                        </p:tgtEl>
                                        <p:attrNameLst>
                                          <p:attrName>style.visibility</p:attrName>
                                        </p:attrNameLst>
                                      </p:cBhvr>
                                      <p:to>
                                        <p:strVal val="visible"/>
                                      </p:to>
                                    </p:set>
                                    <p:animEffect transition="in" filter="fade">
                                      <p:cBhvr>
                                        <p:cTn id="33" dur="500"/>
                                        <p:tgtEl>
                                          <p:spTgt spid="532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日期占位符 3">
            <a:extLst>
              <a:ext uri="{FF2B5EF4-FFF2-40B4-BE49-F238E27FC236}">
                <a16:creationId xmlns:a16="http://schemas.microsoft.com/office/drawing/2014/main" id="{A2CA1010-0261-437E-B910-6CC09A0D204C}"/>
              </a:ext>
            </a:extLst>
          </p:cNvPr>
          <p:cNvSpPr>
            <a:spLocks noGrp="1"/>
          </p:cNvSpPr>
          <p:nvPr>
            <p:ph type="dt" sz="quarter" idx="10"/>
          </p:nvPr>
        </p:nvSpPr>
        <p:spPr>
          <a:xfrm>
            <a:off x="457200" y="6245225"/>
            <a:ext cx="2133600" cy="476250"/>
          </a:xfrm>
          <a:ln>
            <a:miter lim="800000"/>
            <a:headEnd/>
            <a:tailEnd/>
          </a:ln>
        </p:spPr>
        <p:txBody>
          <a:bodyPr anchor="t"/>
          <a:lstStyle/>
          <a:p>
            <a:pPr>
              <a:defRPr/>
            </a:pPr>
            <a:fld id="{85731302-5DF2-4D68-BB34-719B4511331C}" type="datetime1">
              <a:rPr lang="zh-CN" altLang="en-US">
                <a:latin typeface="+mn-lt"/>
              </a:rPr>
              <a:pPr>
                <a:defRPr/>
              </a:pPr>
              <a:t>2020/12/14</a:t>
            </a:fld>
            <a:endParaRPr lang="en-US" altLang="zh-CN">
              <a:latin typeface="+mn-lt"/>
            </a:endParaRPr>
          </a:p>
        </p:txBody>
      </p:sp>
      <p:sp>
        <p:nvSpPr>
          <p:cNvPr id="69635" name="灯片编号占位符 5">
            <a:extLst>
              <a:ext uri="{FF2B5EF4-FFF2-40B4-BE49-F238E27FC236}">
                <a16:creationId xmlns:a16="http://schemas.microsoft.com/office/drawing/2014/main" id="{D98B91A8-5A00-4E7F-B007-2961747A4BA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9D131A-242D-498B-BBD1-44A724E7C0CD}" type="slidenum">
              <a:rPr lang="en-US" altLang="zh-CN"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
        <p:nvSpPr>
          <p:cNvPr id="69636" name="Rectangle 2">
            <a:extLst>
              <a:ext uri="{FF2B5EF4-FFF2-40B4-BE49-F238E27FC236}">
                <a16:creationId xmlns:a16="http://schemas.microsoft.com/office/drawing/2014/main" id="{5EAC7182-21AE-462A-AF06-ACBCDD259AE2}"/>
              </a:ext>
            </a:extLst>
          </p:cNvPr>
          <p:cNvSpPr>
            <a:spLocks noGrp="1" noChangeArrowheads="1"/>
          </p:cNvSpPr>
          <p:nvPr>
            <p:ph type="title" idx="4294967295"/>
          </p:nvPr>
        </p:nvSpPr>
        <p:spPr>
          <a:xfrm>
            <a:off x="4640263" y="1008063"/>
            <a:ext cx="3892550" cy="1371600"/>
          </a:xfrm>
          <a:noFill/>
        </p:spPr>
        <p:txBody>
          <a:bodyPr lIns="92075" tIns="46038" rIns="92075" bIns="46038" anchor="ctr"/>
          <a:lstStyle/>
          <a:p>
            <a:pPr eaLnBrk="1" hangingPunct="1"/>
            <a:r>
              <a:rPr lang="zh-CN" altLang="en-US">
                <a:latin typeface="Times New Roman" panose="02020603050405020304" pitchFamily="18" charset="0"/>
              </a:rPr>
              <a:t>非 </a:t>
            </a:r>
            <a:r>
              <a:rPr lang="en-US" altLang="zh-CN">
                <a:latin typeface="Times New Roman" panose="02020603050405020304" pitchFamily="18" charset="0"/>
              </a:rPr>
              <a:t>LL(1)</a:t>
            </a:r>
            <a:r>
              <a:rPr lang="zh-CN" altLang="en-US">
                <a:latin typeface="Times New Roman" panose="02020603050405020304" pitchFamily="18" charset="0"/>
              </a:rPr>
              <a:t>文法的不确定性</a:t>
            </a:r>
          </a:p>
        </p:txBody>
      </p:sp>
      <p:sp>
        <p:nvSpPr>
          <p:cNvPr id="1148931" name="Rectangle 3">
            <a:extLst>
              <a:ext uri="{FF2B5EF4-FFF2-40B4-BE49-F238E27FC236}">
                <a16:creationId xmlns:a16="http://schemas.microsoft.com/office/drawing/2014/main" id="{A6C938B6-30A3-4D7C-8C25-DAAE908B193C}"/>
              </a:ext>
            </a:extLst>
          </p:cNvPr>
          <p:cNvSpPr>
            <a:spLocks noGrp="1" noChangeArrowheads="1"/>
          </p:cNvSpPr>
          <p:nvPr>
            <p:ph type="body" idx="4294967295"/>
          </p:nvPr>
        </p:nvSpPr>
        <p:spPr>
          <a:xfrm>
            <a:off x="1042988" y="692150"/>
            <a:ext cx="3505200" cy="2362200"/>
          </a:xfrm>
          <a:noFill/>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例 对文法</a:t>
            </a:r>
          </a:p>
          <a:p>
            <a:pPr eaLnBrk="1" hangingPunct="1"/>
            <a:r>
              <a:rPr lang="en-US" altLang="zh-CN">
                <a:latin typeface="Times New Roman" panose="02020603050405020304" pitchFamily="18" charset="0"/>
              </a:rPr>
              <a:t>S→cAd</a:t>
            </a:r>
          </a:p>
          <a:p>
            <a:pPr eaLnBrk="1" hangingPunct="1"/>
            <a:r>
              <a:rPr lang="en-US" altLang="zh-CN">
                <a:latin typeface="Times New Roman" panose="02020603050405020304" pitchFamily="18" charset="0"/>
              </a:rPr>
              <a:t>A→ab|a      </a:t>
            </a:r>
          </a:p>
          <a:p>
            <a:pPr eaLnBrk="1" hangingPunct="1">
              <a:buFont typeface="Wingdings" panose="05000000000000000000" pitchFamily="2" charset="2"/>
              <a:buNone/>
            </a:pPr>
            <a:r>
              <a:rPr lang="zh-CN" altLang="en-US">
                <a:latin typeface="Times New Roman" panose="02020603050405020304" pitchFamily="18" charset="0"/>
              </a:rPr>
              <a:t>输入 </a:t>
            </a:r>
            <a:r>
              <a:rPr lang="en-US" altLang="zh-CN">
                <a:latin typeface="Times New Roman" panose="02020603050405020304" pitchFamily="18" charset="0"/>
              </a:rPr>
              <a:t>cad </a:t>
            </a:r>
            <a:r>
              <a:rPr lang="zh-CN" altLang="en-US">
                <a:latin typeface="Times New Roman" panose="02020603050405020304" pitchFamily="18" charset="0"/>
              </a:rPr>
              <a:t>的分析</a:t>
            </a:r>
          </a:p>
        </p:txBody>
      </p:sp>
      <p:grpSp>
        <p:nvGrpSpPr>
          <p:cNvPr id="2" name="Group 4">
            <a:extLst>
              <a:ext uri="{FF2B5EF4-FFF2-40B4-BE49-F238E27FC236}">
                <a16:creationId xmlns:a16="http://schemas.microsoft.com/office/drawing/2014/main" id="{69853A62-11B9-4263-84AF-180774E5E8A8}"/>
              </a:ext>
            </a:extLst>
          </p:cNvPr>
          <p:cNvGrpSpPr>
            <a:grpSpLocks/>
          </p:cNvGrpSpPr>
          <p:nvPr/>
        </p:nvGrpSpPr>
        <p:grpSpPr bwMode="auto">
          <a:xfrm>
            <a:off x="1600200" y="3295650"/>
            <a:ext cx="2743200" cy="3228975"/>
            <a:chOff x="288" y="1824"/>
            <a:chExt cx="1728" cy="2034"/>
          </a:xfrm>
        </p:grpSpPr>
        <p:grpSp>
          <p:nvGrpSpPr>
            <p:cNvPr id="69650" name="Group 5">
              <a:extLst>
                <a:ext uri="{FF2B5EF4-FFF2-40B4-BE49-F238E27FC236}">
                  <a16:creationId xmlns:a16="http://schemas.microsoft.com/office/drawing/2014/main" id="{E106A03F-B24E-40D0-A4BA-14C8E358B349}"/>
                </a:ext>
              </a:extLst>
            </p:cNvPr>
            <p:cNvGrpSpPr>
              <a:grpSpLocks/>
            </p:cNvGrpSpPr>
            <p:nvPr/>
          </p:nvGrpSpPr>
          <p:grpSpPr bwMode="auto">
            <a:xfrm>
              <a:off x="288" y="1824"/>
              <a:ext cx="1728" cy="2034"/>
              <a:chOff x="288" y="1824"/>
              <a:chExt cx="1728" cy="2034"/>
            </a:xfrm>
          </p:grpSpPr>
          <p:sp>
            <p:nvSpPr>
              <p:cNvPr id="1148934" name="Text Box 6">
                <a:extLst>
                  <a:ext uri="{FF2B5EF4-FFF2-40B4-BE49-F238E27FC236}">
                    <a16:creationId xmlns:a16="http://schemas.microsoft.com/office/drawing/2014/main" id="{CB96B4E3-558A-4918-910A-4FD32382479A}"/>
                  </a:ext>
                </a:extLst>
              </p:cNvPr>
              <p:cNvSpPr txBox="1">
                <a:spLocks noChangeArrowheads="1"/>
              </p:cNvSpPr>
              <p:nvPr/>
            </p:nvSpPr>
            <p:spPr bwMode="auto">
              <a:xfrm>
                <a:off x="912" y="182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S</a:t>
                </a:r>
              </a:p>
            </p:txBody>
          </p:sp>
          <p:sp>
            <p:nvSpPr>
              <p:cNvPr id="1148935" name="Text Box 7">
                <a:extLst>
                  <a:ext uri="{FF2B5EF4-FFF2-40B4-BE49-F238E27FC236}">
                    <a16:creationId xmlns:a16="http://schemas.microsoft.com/office/drawing/2014/main" id="{C43788EB-207D-4345-9CB4-C51F72926789}"/>
                  </a:ext>
                </a:extLst>
              </p:cNvPr>
              <p:cNvSpPr txBox="1">
                <a:spLocks noChangeArrowheads="1"/>
              </p:cNvSpPr>
              <p:nvPr/>
            </p:nvSpPr>
            <p:spPr bwMode="auto">
              <a:xfrm>
                <a:off x="1536" y="2736"/>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d</a:t>
                </a:r>
              </a:p>
            </p:txBody>
          </p:sp>
          <p:sp>
            <p:nvSpPr>
              <p:cNvPr id="1148936" name="Text Box 8">
                <a:extLst>
                  <a:ext uri="{FF2B5EF4-FFF2-40B4-BE49-F238E27FC236}">
                    <a16:creationId xmlns:a16="http://schemas.microsoft.com/office/drawing/2014/main" id="{7BFA34A7-5E90-4A7C-8D6A-BB1809B4F453}"/>
                  </a:ext>
                </a:extLst>
              </p:cNvPr>
              <p:cNvSpPr txBox="1">
                <a:spLocks noChangeArrowheads="1"/>
              </p:cNvSpPr>
              <p:nvPr/>
            </p:nvSpPr>
            <p:spPr bwMode="auto">
              <a:xfrm>
                <a:off x="288" y="2736"/>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c</a:t>
                </a:r>
              </a:p>
            </p:txBody>
          </p:sp>
          <p:sp>
            <p:nvSpPr>
              <p:cNvPr id="1148937" name="Text Box 9">
                <a:extLst>
                  <a:ext uri="{FF2B5EF4-FFF2-40B4-BE49-F238E27FC236}">
                    <a16:creationId xmlns:a16="http://schemas.microsoft.com/office/drawing/2014/main" id="{36A1F725-BA76-4A04-86CF-7070C60E8A92}"/>
                  </a:ext>
                </a:extLst>
              </p:cNvPr>
              <p:cNvSpPr txBox="1">
                <a:spLocks noChangeArrowheads="1"/>
              </p:cNvSpPr>
              <p:nvPr/>
            </p:nvSpPr>
            <p:spPr bwMode="auto">
              <a:xfrm>
                <a:off x="864" y="2736"/>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a:t>
                </a:r>
              </a:p>
            </p:txBody>
          </p:sp>
          <p:sp>
            <p:nvSpPr>
              <p:cNvPr id="1148938" name="Text Box 10">
                <a:extLst>
                  <a:ext uri="{FF2B5EF4-FFF2-40B4-BE49-F238E27FC236}">
                    <a16:creationId xmlns:a16="http://schemas.microsoft.com/office/drawing/2014/main" id="{75DFCC49-AD40-403E-9836-9B95D49859B7}"/>
                  </a:ext>
                </a:extLst>
              </p:cNvPr>
              <p:cNvSpPr txBox="1">
                <a:spLocks noChangeArrowheads="1"/>
              </p:cNvSpPr>
              <p:nvPr/>
            </p:nvSpPr>
            <p:spPr bwMode="auto">
              <a:xfrm>
                <a:off x="1200" y="350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b</a:t>
                </a:r>
              </a:p>
            </p:txBody>
          </p:sp>
          <p:sp>
            <p:nvSpPr>
              <p:cNvPr id="1148939" name="Text Box 11">
                <a:extLst>
                  <a:ext uri="{FF2B5EF4-FFF2-40B4-BE49-F238E27FC236}">
                    <a16:creationId xmlns:a16="http://schemas.microsoft.com/office/drawing/2014/main" id="{2A5CDAA1-F237-43F7-8850-A17C0614A55B}"/>
                  </a:ext>
                </a:extLst>
              </p:cNvPr>
              <p:cNvSpPr txBox="1">
                <a:spLocks noChangeArrowheads="1"/>
              </p:cNvSpPr>
              <p:nvPr/>
            </p:nvSpPr>
            <p:spPr bwMode="auto">
              <a:xfrm>
                <a:off x="480" y="350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a:t>
                </a:r>
              </a:p>
            </p:txBody>
          </p:sp>
        </p:grpSp>
        <p:sp>
          <p:nvSpPr>
            <p:cNvPr id="69651" name="Line 12">
              <a:extLst>
                <a:ext uri="{FF2B5EF4-FFF2-40B4-BE49-F238E27FC236}">
                  <a16:creationId xmlns:a16="http://schemas.microsoft.com/office/drawing/2014/main" id="{745A1B41-D7A7-4431-8265-705D00D1B4F3}"/>
                </a:ext>
              </a:extLst>
            </p:cNvPr>
            <p:cNvSpPr>
              <a:spLocks noChangeShapeType="1"/>
            </p:cNvSpPr>
            <p:nvPr/>
          </p:nvSpPr>
          <p:spPr bwMode="auto">
            <a:xfrm flipH="1">
              <a:off x="432" y="2112"/>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52" name="Line 13">
              <a:extLst>
                <a:ext uri="{FF2B5EF4-FFF2-40B4-BE49-F238E27FC236}">
                  <a16:creationId xmlns:a16="http://schemas.microsoft.com/office/drawing/2014/main" id="{5159F893-59E8-4CB4-BCE6-565909735DB9}"/>
                </a:ext>
              </a:extLst>
            </p:cNvPr>
            <p:cNvSpPr>
              <a:spLocks noChangeShapeType="1"/>
            </p:cNvSpPr>
            <p:nvPr/>
          </p:nvSpPr>
          <p:spPr bwMode="auto">
            <a:xfrm flipH="1">
              <a:off x="1008" y="2160"/>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53" name="Line 14">
              <a:extLst>
                <a:ext uri="{FF2B5EF4-FFF2-40B4-BE49-F238E27FC236}">
                  <a16:creationId xmlns:a16="http://schemas.microsoft.com/office/drawing/2014/main" id="{65B20EF0-F280-41B6-B860-A77BC1D92993}"/>
                </a:ext>
              </a:extLst>
            </p:cNvPr>
            <p:cNvSpPr>
              <a:spLocks noChangeShapeType="1"/>
            </p:cNvSpPr>
            <p:nvPr/>
          </p:nvSpPr>
          <p:spPr bwMode="auto">
            <a:xfrm>
              <a:off x="1056" y="2112"/>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54" name="Line 15">
              <a:extLst>
                <a:ext uri="{FF2B5EF4-FFF2-40B4-BE49-F238E27FC236}">
                  <a16:creationId xmlns:a16="http://schemas.microsoft.com/office/drawing/2014/main" id="{6EFEFA30-6421-4E4C-B63A-AE1731A197E9}"/>
                </a:ext>
              </a:extLst>
            </p:cNvPr>
            <p:cNvSpPr>
              <a:spLocks noChangeShapeType="1"/>
            </p:cNvSpPr>
            <p:nvPr/>
          </p:nvSpPr>
          <p:spPr bwMode="auto">
            <a:xfrm>
              <a:off x="1008" y="3072"/>
              <a:ext cx="24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55" name="Line 16">
              <a:extLst>
                <a:ext uri="{FF2B5EF4-FFF2-40B4-BE49-F238E27FC236}">
                  <a16:creationId xmlns:a16="http://schemas.microsoft.com/office/drawing/2014/main" id="{5A6842A6-C14C-44B6-8C8D-B69DE31CDD23}"/>
                </a:ext>
              </a:extLst>
            </p:cNvPr>
            <p:cNvSpPr>
              <a:spLocks noChangeShapeType="1"/>
            </p:cNvSpPr>
            <p:nvPr/>
          </p:nvSpPr>
          <p:spPr bwMode="auto">
            <a:xfrm flipH="1">
              <a:off x="576" y="3024"/>
              <a:ext cx="384"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grpSp>
        <p:nvGrpSpPr>
          <p:cNvPr id="4" name="Group 17">
            <a:extLst>
              <a:ext uri="{FF2B5EF4-FFF2-40B4-BE49-F238E27FC236}">
                <a16:creationId xmlns:a16="http://schemas.microsoft.com/office/drawing/2014/main" id="{65978045-1DDD-4BB5-8FB3-26AAD8F9BAB5}"/>
              </a:ext>
            </a:extLst>
          </p:cNvPr>
          <p:cNvGrpSpPr>
            <a:grpSpLocks/>
          </p:cNvGrpSpPr>
          <p:nvPr/>
        </p:nvGrpSpPr>
        <p:grpSpPr bwMode="auto">
          <a:xfrm>
            <a:off x="5715000" y="3371850"/>
            <a:ext cx="2743200" cy="3152775"/>
            <a:chOff x="3264" y="1872"/>
            <a:chExt cx="1728" cy="1986"/>
          </a:xfrm>
        </p:grpSpPr>
        <p:grpSp>
          <p:nvGrpSpPr>
            <p:cNvPr id="69640" name="Group 18">
              <a:extLst>
                <a:ext uri="{FF2B5EF4-FFF2-40B4-BE49-F238E27FC236}">
                  <a16:creationId xmlns:a16="http://schemas.microsoft.com/office/drawing/2014/main" id="{73D33FFA-79E6-423B-9CB3-3EBBE0DA5076}"/>
                </a:ext>
              </a:extLst>
            </p:cNvPr>
            <p:cNvGrpSpPr>
              <a:grpSpLocks/>
            </p:cNvGrpSpPr>
            <p:nvPr/>
          </p:nvGrpSpPr>
          <p:grpSpPr bwMode="auto">
            <a:xfrm>
              <a:off x="3264" y="1872"/>
              <a:ext cx="1728" cy="1986"/>
              <a:chOff x="3264" y="1872"/>
              <a:chExt cx="1728" cy="1986"/>
            </a:xfrm>
          </p:grpSpPr>
          <p:sp>
            <p:nvSpPr>
              <p:cNvPr id="1148947" name="Text Box 19">
                <a:extLst>
                  <a:ext uri="{FF2B5EF4-FFF2-40B4-BE49-F238E27FC236}">
                    <a16:creationId xmlns:a16="http://schemas.microsoft.com/office/drawing/2014/main" id="{ABFDC54A-C330-48BD-9D4E-EC6433E67A6F}"/>
                  </a:ext>
                </a:extLst>
              </p:cNvPr>
              <p:cNvSpPr txBox="1">
                <a:spLocks noChangeArrowheads="1"/>
              </p:cNvSpPr>
              <p:nvPr/>
            </p:nvSpPr>
            <p:spPr bwMode="auto">
              <a:xfrm>
                <a:off x="3888" y="1872"/>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S</a:t>
                </a:r>
              </a:p>
            </p:txBody>
          </p:sp>
          <p:sp>
            <p:nvSpPr>
              <p:cNvPr id="1148948" name="Text Box 20">
                <a:extLst>
                  <a:ext uri="{FF2B5EF4-FFF2-40B4-BE49-F238E27FC236}">
                    <a16:creationId xmlns:a16="http://schemas.microsoft.com/office/drawing/2014/main" id="{5B0E917D-3734-4862-A42E-D78574CFDD04}"/>
                  </a:ext>
                </a:extLst>
              </p:cNvPr>
              <p:cNvSpPr txBox="1">
                <a:spLocks noChangeArrowheads="1"/>
              </p:cNvSpPr>
              <p:nvPr/>
            </p:nvSpPr>
            <p:spPr bwMode="auto">
              <a:xfrm>
                <a:off x="4512" y="278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d</a:t>
                </a:r>
              </a:p>
            </p:txBody>
          </p:sp>
          <p:sp>
            <p:nvSpPr>
              <p:cNvPr id="1148949" name="Text Box 21">
                <a:extLst>
                  <a:ext uri="{FF2B5EF4-FFF2-40B4-BE49-F238E27FC236}">
                    <a16:creationId xmlns:a16="http://schemas.microsoft.com/office/drawing/2014/main" id="{57D91650-9DB5-4F16-9F06-66CDB76F2494}"/>
                  </a:ext>
                </a:extLst>
              </p:cNvPr>
              <p:cNvSpPr txBox="1">
                <a:spLocks noChangeArrowheads="1"/>
              </p:cNvSpPr>
              <p:nvPr/>
            </p:nvSpPr>
            <p:spPr bwMode="auto">
              <a:xfrm>
                <a:off x="3264" y="278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c</a:t>
                </a:r>
              </a:p>
            </p:txBody>
          </p:sp>
          <p:sp>
            <p:nvSpPr>
              <p:cNvPr id="1148950" name="Text Box 22">
                <a:extLst>
                  <a:ext uri="{FF2B5EF4-FFF2-40B4-BE49-F238E27FC236}">
                    <a16:creationId xmlns:a16="http://schemas.microsoft.com/office/drawing/2014/main" id="{8992B907-E966-4AEE-ACB1-9C228599B209}"/>
                  </a:ext>
                </a:extLst>
              </p:cNvPr>
              <p:cNvSpPr txBox="1">
                <a:spLocks noChangeArrowheads="1"/>
              </p:cNvSpPr>
              <p:nvPr/>
            </p:nvSpPr>
            <p:spPr bwMode="auto">
              <a:xfrm>
                <a:off x="3840" y="278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a:t>
                </a:r>
              </a:p>
            </p:txBody>
          </p:sp>
          <p:sp>
            <p:nvSpPr>
              <p:cNvPr id="1148951" name="Text Box 23">
                <a:extLst>
                  <a:ext uri="{FF2B5EF4-FFF2-40B4-BE49-F238E27FC236}">
                    <a16:creationId xmlns:a16="http://schemas.microsoft.com/office/drawing/2014/main" id="{84EF7CDA-1AB7-4083-A27E-3185C10D9D5A}"/>
                  </a:ext>
                </a:extLst>
              </p:cNvPr>
              <p:cNvSpPr txBox="1">
                <a:spLocks noChangeArrowheads="1"/>
              </p:cNvSpPr>
              <p:nvPr/>
            </p:nvSpPr>
            <p:spPr bwMode="auto">
              <a:xfrm>
                <a:off x="3840" y="3504"/>
                <a:ext cx="480" cy="354"/>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itchFamily="2" charset="-122"/>
                  </a:rPr>
                  <a:t>a</a:t>
                </a:r>
              </a:p>
            </p:txBody>
          </p:sp>
        </p:grpSp>
        <p:sp>
          <p:nvSpPr>
            <p:cNvPr id="69641" name="Line 24">
              <a:extLst>
                <a:ext uri="{FF2B5EF4-FFF2-40B4-BE49-F238E27FC236}">
                  <a16:creationId xmlns:a16="http://schemas.microsoft.com/office/drawing/2014/main" id="{CDCC28D9-D205-4EDD-9A5E-6CD872E7B02B}"/>
                </a:ext>
              </a:extLst>
            </p:cNvPr>
            <p:cNvSpPr>
              <a:spLocks noChangeShapeType="1"/>
            </p:cNvSpPr>
            <p:nvPr/>
          </p:nvSpPr>
          <p:spPr bwMode="auto">
            <a:xfrm flipH="1">
              <a:off x="3408" y="2160"/>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42" name="Line 25">
              <a:extLst>
                <a:ext uri="{FF2B5EF4-FFF2-40B4-BE49-F238E27FC236}">
                  <a16:creationId xmlns:a16="http://schemas.microsoft.com/office/drawing/2014/main" id="{BEDA3EBE-3C23-4EE6-B370-7189034895D3}"/>
                </a:ext>
              </a:extLst>
            </p:cNvPr>
            <p:cNvSpPr>
              <a:spLocks noChangeShapeType="1"/>
            </p:cNvSpPr>
            <p:nvPr/>
          </p:nvSpPr>
          <p:spPr bwMode="auto">
            <a:xfrm flipH="1">
              <a:off x="3984" y="2208"/>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43" name="Line 26">
              <a:extLst>
                <a:ext uri="{FF2B5EF4-FFF2-40B4-BE49-F238E27FC236}">
                  <a16:creationId xmlns:a16="http://schemas.microsoft.com/office/drawing/2014/main" id="{881277AE-FB49-4572-88F4-EE03CE68B965}"/>
                </a:ext>
              </a:extLst>
            </p:cNvPr>
            <p:cNvSpPr>
              <a:spLocks noChangeShapeType="1"/>
            </p:cNvSpPr>
            <p:nvPr/>
          </p:nvSpPr>
          <p:spPr bwMode="auto">
            <a:xfrm>
              <a:off x="4032" y="2160"/>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69644" name="Line 27">
              <a:extLst>
                <a:ext uri="{FF2B5EF4-FFF2-40B4-BE49-F238E27FC236}">
                  <a16:creationId xmlns:a16="http://schemas.microsoft.com/office/drawing/2014/main" id="{17E1240D-1F3B-4F30-A74D-D3D4B65BEA0B}"/>
                </a:ext>
              </a:extLst>
            </p:cNvPr>
            <p:cNvSpPr>
              <a:spLocks noChangeShapeType="1"/>
            </p:cNvSpPr>
            <p:nvPr/>
          </p:nvSpPr>
          <p:spPr bwMode="auto">
            <a:xfrm flipH="1">
              <a:off x="3984" y="307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931"/>
                                        </p:tgtEl>
                                        <p:attrNameLst>
                                          <p:attrName>style.visibility</p:attrName>
                                        </p:attrNameLst>
                                      </p:cBhvr>
                                      <p:to>
                                        <p:strVal val="visible"/>
                                      </p:to>
                                    </p:set>
                                    <p:animEffect transition="in" filter="wipe(up)">
                                      <p:cBhvr>
                                        <p:cTn id="7" dur="500"/>
                                        <p:tgtEl>
                                          <p:spTgt spid="114893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DB9E861-4315-4513-8FF8-D717C187BA8F}"/>
              </a:ext>
            </a:extLst>
          </p:cNvPr>
          <p:cNvSpPr>
            <a:spLocks noGrp="1"/>
          </p:cNvSpPr>
          <p:nvPr>
            <p:ph type="dt" sz="quarter" idx="10"/>
          </p:nvPr>
        </p:nvSpPr>
        <p:spPr>
          <a:xfrm>
            <a:off x="457200" y="6245225"/>
            <a:ext cx="2133600" cy="476250"/>
          </a:xfrm>
          <a:ln>
            <a:miter lim="800000"/>
            <a:headEnd/>
            <a:tailEnd/>
          </a:ln>
        </p:spPr>
        <p:txBody>
          <a:bodyPr anchor="t"/>
          <a:lstStyle/>
          <a:p>
            <a:pPr>
              <a:defRPr/>
            </a:pPr>
            <a:fld id="{8766C7EE-72DA-4CB9-816B-672BD03A1B16}" type="datetime1">
              <a:rPr lang="zh-CN" altLang="en-US">
                <a:latin typeface="+mn-lt"/>
              </a:rPr>
              <a:pPr>
                <a:defRPr/>
              </a:pPr>
              <a:t>2020/12/14</a:t>
            </a:fld>
            <a:endParaRPr lang="en-US" altLang="zh-CN">
              <a:latin typeface="+mn-lt"/>
            </a:endParaRPr>
          </a:p>
        </p:txBody>
      </p:sp>
      <p:sp>
        <p:nvSpPr>
          <p:cNvPr id="70659" name="灯片编号占位符 5">
            <a:extLst>
              <a:ext uri="{FF2B5EF4-FFF2-40B4-BE49-F238E27FC236}">
                <a16:creationId xmlns:a16="http://schemas.microsoft.com/office/drawing/2014/main" id="{7D9CF8DE-BE22-4715-9D97-F191BCC18C1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E28E7A0-1170-4E31-9B5E-9703760245AA}" type="slidenum">
              <a:rPr lang="en-US" altLang="zh-CN"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
        <p:nvSpPr>
          <p:cNvPr id="70660" name="Rectangle 2">
            <a:extLst>
              <a:ext uri="{FF2B5EF4-FFF2-40B4-BE49-F238E27FC236}">
                <a16:creationId xmlns:a16="http://schemas.microsoft.com/office/drawing/2014/main" id="{76B5D040-7811-4B77-9A2C-9E4061E399CA}"/>
              </a:ext>
            </a:extLst>
          </p:cNvPr>
          <p:cNvSpPr>
            <a:spLocks noGrp="1" noChangeArrowheads="1"/>
          </p:cNvSpPr>
          <p:nvPr>
            <p:ph type="title" idx="4294967295"/>
          </p:nvPr>
        </p:nvSpPr>
        <p:spPr>
          <a:xfrm>
            <a:off x="1403350" y="549275"/>
            <a:ext cx="7296150" cy="484188"/>
          </a:xfrm>
          <a:noFill/>
        </p:spPr>
        <p:txBody>
          <a:bodyPr lIns="92075" tIns="46038" rIns="92075" bIns="46038" anchor="ctr"/>
          <a:lstStyle/>
          <a:p>
            <a:pPr eaLnBrk="1" hangingPunct="1"/>
            <a:r>
              <a:rPr lang="zh-CN" altLang="en-US">
                <a:latin typeface="Times New Roman" panose="02020603050405020304" pitchFamily="18" charset="0"/>
              </a:rPr>
              <a:t>不确定性的解决方法</a:t>
            </a:r>
          </a:p>
        </p:txBody>
      </p:sp>
      <p:sp>
        <p:nvSpPr>
          <p:cNvPr id="1149955" name="Rectangle 3">
            <a:extLst>
              <a:ext uri="{FF2B5EF4-FFF2-40B4-BE49-F238E27FC236}">
                <a16:creationId xmlns:a16="http://schemas.microsoft.com/office/drawing/2014/main" id="{CADBBF4E-92D7-499E-9C83-07B9ACE6CD49}"/>
              </a:ext>
            </a:extLst>
          </p:cNvPr>
          <p:cNvSpPr>
            <a:spLocks noGrp="1" noChangeArrowheads="1"/>
          </p:cNvSpPr>
          <p:nvPr>
            <p:ph type="body" idx="4294967295"/>
          </p:nvPr>
        </p:nvSpPr>
        <p:spPr>
          <a:xfrm>
            <a:off x="762000" y="1341438"/>
            <a:ext cx="7924800" cy="5111750"/>
          </a:xfrm>
          <a:noFill/>
        </p:spPr>
        <p:txBody>
          <a:bodyPr lIns="92075" tIns="46038" rIns="92075" bIns="46038"/>
          <a:lstStyle/>
          <a:p>
            <a:pPr eaLnBrk="1" hangingPunct="1">
              <a:lnSpc>
                <a:spcPct val="140000"/>
              </a:lnSpc>
              <a:buFont typeface="Wingdings" panose="05000000000000000000" pitchFamily="2" charset="2"/>
              <a:buNone/>
            </a:pPr>
            <a:r>
              <a:rPr lang="en-US" altLang="zh-CN" sz="2800">
                <a:latin typeface="楷体_GB2312" pitchFamily="49" charset="-122"/>
              </a:rPr>
              <a:t>1) </a:t>
            </a:r>
            <a:r>
              <a:rPr lang="zh-CN" altLang="en-US" sz="2800">
                <a:latin typeface="楷体_GB2312" pitchFamily="49" charset="-122"/>
              </a:rPr>
              <a:t>采用回溯算法</a:t>
            </a:r>
          </a:p>
          <a:p>
            <a:pPr lvl="1" eaLnBrk="1" hangingPunct="1">
              <a:lnSpc>
                <a:spcPct val="140000"/>
              </a:lnSpc>
            </a:pPr>
            <a:r>
              <a:rPr lang="zh-CN" altLang="en-US">
                <a:latin typeface="楷体_GB2312" pitchFamily="49" charset="-122"/>
              </a:rPr>
              <a:t>过于复杂，效率低下</a:t>
            </a:r>
          </a:p>
          <a:p>
            <a:pPr eaLnBrk="1" hangingPunct="1">
              <a:lnSpc>
                <a:spcPct val="140000"/>
              </a:lnSpc>
              <a:buFont typeface="Wingdings" panose="05000000000000000000" pitchFamily="2" charset="2"/>
              <a:buNone/>
            </a:pPr>
            <a:r>
              <a:rPr lang="en-US" altLang="zh-CN" sz="2800">
                <a:latin typeface="楷体_GB2312" pitchFamily="49" charset="-122"/>
              </a:rPr>
              <a:t>2</a:t>
            </a:r>
            <a:r>
              <a:rPr lang="zh-CN" altLang="en-US" sz="2800">
                <a:latin typeface="楷体_GB2312" pitchFamily="49" charset="-122"/>
              </a:rPr>
              <a:t>）改写文法</a:t>
            </a:r>
          </a:p>
          <a:p>
            <a:pPr lvl="1" eaLnBrk="1" hangingPunct="1">
              <a:lnSpc>
                <a:spcPct val="140000"/>
              </a:lnSpc>
            </a:pPr>
            <a:r>
              <a:rPr lang="zh-CN" altLang="en-US">
                <a:latin typeface="楷体_GB2312" pitchFamily="49" charset="-122"/>
              </a:rPr>
              <a:t>将非</a:t>
            </a:r>
            <a:r>
              <a:rPr lang="en-US" altLang="zh-CN">
                <a:latin typeface="楷体_GB2312" pitchFamily="49" charset="-122"/>
              </a:rPr>
              <a:t>LL(1)</a:t>
            </a:r>
            <a:r>
              <a:rPr lang="zh-CN" altLang="en-US">
                <a:latin typeface="楷体_GB2312" pitchFamily="49" charset="-122"/>
              </a:rPr>
              <a:t>文法改写为等价的</a:t>
            </a:r>
            <a:r>
              <a:rPr lang="en-US" altLang="zh-CN">
                <a:latin typeface="楷体_GB2312" pitchFamily="49" charset="-122"/>
              </a:rPr>
              <a:t>LL(1)</a:t>
            </a:r>
            <a:r>
              <a:rPr lang="zh-CN" altLang="zh-CN">
                <a:latin typeface="楷体_GB2312" pitchFamily="49" charset="-122"/>
              </a:rPr>
              <a:t>文法</a:t>
            </a:r>
          </a:p>
          <a:p>
            <a:pPr eaLnBrk="1" hangingPunct="1">
              <a:lnSpc>
                <a:spcPct val="140000"/>
              </a:lnSpc>
            </a:pPr>
            <a:r>
              <a:rPr lang="zh-CN" altLang="zh-CN" sz="2800">
                <a:latin typeface="楷体_GB2312" pitchFamily="49" charset="-122"/>
              </a:rPr>
              <a:t>无法改写时：</a:t>
            </a:r>
          </a:p>
          <a:p>
            <a:pPr lvl="1" eaLnBrk="1" hangingPunct="1">
              <a:lnSpc>
                <a:spcPct val="140000"/>
              </a:lnSpc>
            </a:pPr>
            <a:r>
              <a:rPr lang="zh-CN" altLang="zh-CN">
                <a:latin typeface="楷体_GB2312" pitchFamily="49" charset="-122"/>
              </a:rPr>
              <a:t>增加其它的判别因素</a:t>
            </a:r>
            <a:endParaRPr lang="zh-CN" altLang="en-US">
              <a:latin typeface="楷体_GB2312" pitchFamily="49" charset="-122"/>
            </a:endParaRPr>
          </a:p>
          <a:p>
            <a:pPr lvl="1" eaLnBrk="1" hangingPunct="1">
              <a:lnSpc>
                <a:spcPct val="140000"/>
              </a:lnSpc>
            </a:pPr>
            <a:r>
              <a:rPr lang="zh-CN" altLang="zh-CN">
                <a:latin typeface="楷体_GB2312" pitchFamily="49" charset="-122"/>
              </a:rPr>
              <a:t>文法过于复杂，无法用自顶向下方法处理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9955">
                                            <p:txEl>
                                              <p:pRg st="0" end="0"/>
                                            </p:txEl>
                                          </p:spTgt>
                                        </p:tgtEl>
                                        <p:attrNameLst>
                                          <p:attrName>style.visibility</p:attrName>
                                        </p:attrNameLst>
                                      </p:cBhvr>
                                      <p:to>
                                        <p:strVal val="visible"/>
                                      </p:to>
                                    </p:set>
                                    <p:animEffect transition="in" filter="wipe(up)">
                                      <p:cBhvr>
                                        <p:cTn id="7" dur="75"/>
                                        <p:tgtEl>
                                          <p:spTgt spid="11499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49955">
                                            <p:txEl>
                                              <p:pRg st="1" end="1"/>
                                            </p:txEl>
                                          </p:spTgt>
                                        </p:tgtEl>
                                        <p:attrNameLst>
                                          <p:attrName>style.visibility</p:attrName>
                                        </p:attrNameLst>
                                      </p:cBhvr>
                                      <p:to>
                                        <p:strVal val="visible"/>
                                      </p:to>
                                    </p:set>
                                    <p:animEffect transition="in" filter="wipe(up)">
                                      <p:cBhvr>
                                        <p:cTn id="10" dur="75"/>
                                        <p:tgtEl>
                                          <p:spTgt spid="114995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149955">
                                            <p:txEl>
                                              <p:pRg st="2" end="2"/>
                                            </p:txEl>
                                          </p:spTgt>
                                        </p:tgtEl>
                                        <p:attrNameLst>
                                          <p:attrName>style.visibility</p:attrName>
                                        </p:attrNameLst>
                                      </p:cBhvr>
                                      <p:to>
                                        <p:strVal val="visible"/>
                                      </p:to>
                                    </p:set>
                                    <p:animEffect transition="in" filter="wipe(up)">
                                      <p:cBhvr>
                                        <p:cTn id="15" dur="75"/>
                                        <p:tgtEl>
                                          <p:spTgt spid="114995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49955">
                                            <p:txEl>
                                              <p:pRg st="3" end="3"/>
                                            </p:txEl>
                                          </p:spTgt>
                                        </p:tgtEl>
                                        <p:attrNameLst>
                                          <p:attrName>style.visibility</p:attrName>
                                        </p:attrNameLst>
                                      </p:cBhvr>
                                      <p:to>
                                        <p:strVal val="visible"/>
                                      </p:to>
                                    </p:set>
                                    <p:animEffect transition="in" filter="wipe(up)">
                                      <p:cBhvr>
                                        <p:cTn id="18" dur="75"/>
                                        <p:tgtEl>
                                          <p:spTgt spid="114995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49955">
                                            <p:txEl>
                                              <p:pRg st="4" end="4"/>
                                            </p:txEl>
                                          </p:spTgt>
                                        </p:tgtEl>
                                        <p:attrNameLst>
                                          <p:attrName>style.visibility</p:attrName>
                                        </p:attrNameLst>
                                      </p:cBhvr>
                                      <p:to>
                                        <p:strVal val="visible"/>
                                      </p:to>
                                    </p:set>
                                    <p:animEffect transition="in" filter="wipe(up)">
                                      <p:cBhvr>
                                        <p:cTn id="23" dur="75"/>
                                        <p:tgtEl>
                                          <p:spTgt spid="114995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149955">
                                            <p:txEl>
                                              <p:pRg st="5" end="5"/>
                                            </p:txEl>
                                          </p:spTgt>
                                        </p:tgtEl>
                                        <p:attrNameLst>
                                          <p:attrName>style.visibility</p:attrName>
                                        </p:attrNameLst>
                                      </p:cBhvr>
                                      <p:to>
                                        <p:strVal val="visible"/>
                                      </p:to>
                                    </p:set>
                                    <p:animEffect transition="in" filter="wipe(up)">
                                      <p:cBhvr>
                                        <p:cTn id="26" dur="75"/>
                                        <p:tgtEl>
                                          <p:spTgt spid="114995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par>
                                <p:cTn id="27" presetID="22" presetClass="entr" presetSubtype="1" fill="hold" grpId="0" nodeType="withEffect">
                                  <p:stCondLst>
                                    <p:cond delay="0"/>
                                  </p:stCondLst>
                                  <p:iterate type="lt">
                                    <p:tmPct val="100000"/>
                                  </p:iterate>
                                  <p:childTnLst>
                                    <p:set>
                                      <p:cBhvr>
                                        <p:cTn id="28" dur="1" fill="hold">
                                          <p:stCondLst>
                                            <p:cond delay="0"/>
                                          </p:stCondLst>
                                        </p:cTn>
                                        <p:tgtEl>
                                          <p:spTgt spid="1149955">
                                            <p:txEl>
                                              <p:pRg st="6" end="6"/>
                                            </p:txEl>
                                          </p:spTgt>
                                        </p:tgtEl>
                                        <p:attrNameLst>
                                          <p:attrName>style.visibility</p:attrName>
                                        </p:attrNameLst>
                                      </p:cBhvr>
                                      <p:to>
                                        <p:strVal val="visible"/>
                                      </p:to>
                                    </p:set>
                                    <p:animEffect transition="in" filter="wipe(up)">
                                      <p:cBhvr>
                                        <p:cTn id="29" dur="75"/>
                                        <p:tgtEl>
                                          <p:spTgt spid="114995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CF7BBB0-67AC-4685-8D87-C7BB76E3B926}"/>
              </a:ext>
            </a:extLst>
          </p:cNvPr>
          <p:cNvSpPr>
            <a:spLocks noGrp="1"/>
          </p:cNvSpPr>
          <p:nvPr>
            <p:ph type="dt" sz="quarter" idx="10"/>
          </p:nvPr>
        </p:nvSpPr>
        <p:spPr>
          <a:xfrm>
            <a:off x="457200" y="6245225"/>
            <a:ext cx="2133600" cy="476250"/>
          </a:xfrm>
          <a:ln>
            <a:miter lim="800000"/>
            <a:headEnd/>
            <a:tailEnd/>
          </a:ln>
        </p:spPr>
        <p:txBody>
          <a:bodyPr anchor="t"/>
          <a:lstStyle/>
          <a:p>
            <a:pPr>
              <a:defRPr/>
            </a:pPr>
            <a:fld id="{1B80A14B-6C84-4FEC-8B6C-C81C68326F73}" type="datetime1">
              <a:rPr lang="zh-CN" altLang="en-US">
                <a:latin typeface="+mn-lt"/>
              </a:rPr>
              <a:pPr>
                <a:defRPr/>
              </a:pPr>
              <a:t>2020/12/14</a:t>
            </a:fld>
            <a:endParaRPr lang="en-US" altLang="zh-CN">
              <a:latin typeface="+mn-lt"/>
            </a:endParaRPr>
          </a:p>
        </p:txBody>
      </p:sp>
      <p:sp>
        <p:nvSpPr>
          <p:cNvPr id="71683" name="灯片编号占位符 5">
            <a:extLst>
              <a:ext uri="{FF2B5EF4-FFF2-40B4-BE49-F238E27FC236}">
                <a16:creationId xmlns:a16="http://schemas.microsoft.com/office/drawing/2014/main" id="{FAC9CD28-3D19-4A6D-9E68-A473C694A8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259245-76BF-4899-A345-4A853A118360}" type="slidenum">
              <a:rPr lang="en-US" altLang="zh-CN"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
        <p:nvSpPr>
          <p:cNvPr id="71684" name="Rectangle 2">
            <a:extLst>
              <a:ext uri="{FF2B5EF4-FFF2-40B4-BE49-F238E27FC236}">
                <a16:creationId xmlns:a16="http://schemas.microsoft.com/office/drawing/2014/main" id="{F3E271F1-A7E8-4B61-B77C-5570438BDF71}"/>
              </a:ext>
            </a:extLst>
          </p:cNvPr>
          <p:cNvSpPr>
            <a:spLocks noGrp="1" noChangeArrowheads="1"/>
          </p:cNvSpPr>
          <p:nvPr>
            <p:ph type="title" idx="4294967295"/>
          </p:nvPr>
        </p:nvSpPr>
        <p:spPr>
          <a:xfrm>
            <a:off x="1187450" y="404813"/>
            <a:ext cx="4679950" cy="762000"/>
          </a:xfrm>
        </p:spPr>
        <p:txBody>
          <a:bodyPr anchor="ctr"/>
          <a:lstStyle/>
          <a:p>
            <a:pPr eaLnBrk="1" hangingPunct="1"/>
            <a:r>
              <a:rPr lang="en-US" altLang="zh-CN">
                <a:latin typeface="Times New Roman" panose="02020603050405020304" pitchFamily="18" charset="0"/>
              </a:rPr>
              <a:t>4.3 </a:t>
            </a:r>
            <a:r>
              <a:rPr lang="zh-CN" altLang="en-US">
                <a:latin typeface="Times New Roman" panose="02020603050405020304" pitchFamily="18" charset="0"/>
              </a:rPr>
              <a:t>预测分析法</a:t>
            </a:r>
          </a:p>
        </p:txBody>
      </p:sp>
      <p:sp>
        <p:nvSpPr>
          <p:cNvPr id="58373" name="Rectangle 3">
            <a:extLst>
              <a:ext uri="{FF2B5EF4-FFF2-40B4-BE49-F238E27FC236}">
                <a16:creationId xmlns:a16="http://schemas.microsoft.com/office/drawing/2014/main" id="{28BC3FAF-91D4-4E9D-BDE1-DBF23D8B8FAD}"/>
              </a:ext>
            </a:extLst>
          </p:cNvPr>
          <p:cNvSpPr>
            <a:spLocks noGrp="1" noChangeArrowheads="1"/>
          </p:cNvSpPr>
          <p:nvPr>
            <p:ph type="body" idx="4294967295"/>
          </p:nvPr>
        </p:nvSpPr>
        <p:spPr>
          <a:xfrm>
            <a:off x="457200" y="1557338"/>
            <a:ext cx="8458200" cy="4681537"/>
          </a:xfrm>
        </p:spPr>
        <p:txBody>
          <a:bodyPr/>
          <a:lstStyle/>
          <a:p>
            <a:pPr eaLnBrk="1" hangingPunct="1"/>
            <a:r>
              <a:rPr lang="zh-CN" altLang="en-US">
                <a:latin typeface="Times New Roman" panose="02020603050405020304" pitchFamily="18" charset="0"/>
              </a:rPr>
              <a:t>一种高效的自顶向下分析法</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能够对</a:t>
            </a:r>
            <a:r>
              <a:rPr lang="en-US" altLang="zh-CN">
                <a:latin typeface="Times New Roman" panose="02020603050405020304" pitchFamily="18" charset="0"/>
              </a:rPr>
              <a:t>LL(1)</a:t>
            </a:r>
            <a:r>
              <a:rPr lang="zh-CN" altLang="en-US">
                <a:latin typeface="Times New Roman" panose="02020603050405020304" pitchFamily="18" charset="0"/>
              </a:rPr>
              <a:t>文法实现确定的自顶向下分析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barn(inVertical)">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barn(inVertical)">
                                      <p:cBhvr>
                                        <p:cTn id="12" dur="500"/>
                                        <p:tgtEl>
                                          <p:spTgt spid="583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A265A8EF-E16F-4FBA-8BF6-23C1DC97B683}"/>
              </a:ext>
            </a:extLst>
          </p:cNvPr>
          <p:cNvSpPr>
            <a:spLocks noGrp="1"/>
          </p:cNvSpPr>
          <p:nvPr>
            <p:ph type="dt" sz="quarter" idx="10"/>
          </p:nvPr>
        </p:nvSpPr>
        <p:spPr>
          <a:xfrm>
            <a:off x="457200" y="6245225"/>
            <a:ext cx="2133600" cy="476250"/>
          </a:xfrm>
          <a:ln>
            <a:miter lim="800000"/>
            <a:headEnd/>
            <a:tailEnd/>
          </a:ln>
        </p:spPr>
        <p:txBody>
          <a:bodyPr anchor="t"/>
          <a:lstStyle/>
          <a:p>
            <a:pPr>
              <a:defRPr/>
            </a:pPr>
            <a:fld id="{42F1DA8D-00E3-4B76-A3DC-138549CEBEB9}" type="datetime1">
              <a:rPr lang="zh-CN" altLang="en-US">
                <a:latin typeface="+mn-lt"/>
              </a:rPr>
              <a:pPr>
                <a:defRPr/>
              </a:pPr>
              <a:t>2020/12/14</a:t>
            </a:fld>
            <a:endParaRPr lang="en-US" altLang="zh-CN">
              <a:latin typeface="+mn-lt"/>
            </a:endParaRPr>
          </a:p>
        </p:txBody>
      </p:sp>
      <p:sp>
        <p:nvSpPr>
          <p:cNvPr id="10243" name="灯片编号占位符 5">
            <a:extLst>
              <a:ext uri="{FF2B5EF4-FFF2-40B4-BE49-F238E27FC236}">
                <a16:creationId xmlns:a16="http://schemas.microsoft.com/office/drawing/2014/main" id="{91507178-B98E-41BF-9C11-C2772AFE1FD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62126AA-E4BC-4F6C-AA86-911E87757004}"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10244" name="Rectangle 2">
            <a:extLst>
              <a:ext uri="{FF2B5EF4-FFF2-40B4-BE49-F238E27FC236}">
                <a16:creationId xmlns:a16="http://schemas.microsoft.com/office/drawing/2014/main" id="{577B8E0E-8AEF-47F5-9BA2-1C3CC52DF234}"/>
              </a:ext>
            </a:extLst>
          </p:cNvPr>
          <p:cNvSpPr>
            <a:spLocks noGrp="1" noChangeArrowheads="1"/>
          </p:cNvSpPr>
          <p:nvPr>
            <p:ph type="title" idx="4294967295"/>
          </p:nvPr>
        </p:nvSpPr>
        <p:spPr>
          <a:xfrm>
            <a:off x="1189038" y="404813"/>
            <a:ext cx="5111750" cy="762000"/>
          </a:xfrm>
          <a:noFill/>
        </p:spPr>
        <p:txBody>
          <a:bodyPr lIns="92075" tIns="46038" rIns="92075" bIns="46038" anchor="ctr"/>
          <a:lstStyle/>
          <a:p>
            <a:pPr eaLnBrk="1" hangingPunct="1"/>
            <a:r>
              <a:rPr lang="en-US" altLang="zh-CN">
                <a:latin typeface="Times New Roman" panose="02020603050405020304" pitchFamily="18" charset="0"/>
              </a:rPr>
              <a:t>4.1 </a:t>
            </a:r>
            <a:r>
              <a:rPr lang="zh-CN" altLang="en-US">
                <a:latin typeface="Times New Roman" panose="02020603050405020304" pitchFamily="18" charset="0"/>
              </a:rPr>
              <a:t>语法分析概述</a:t>
            </a:r>
          </a:p>
        </p:txBody>
      </p:sp>
      <p:sp>
        <p:nvSpPr>
          <p:cNvPr id="12293" name="Rectangle 3">
            <a:extLst>
              <a:ext uri="{FF2B5EF4-FFF2-40B4-BE49-F238E27FC236}">
                <a16:creationId xmlns:a16="http://schemas.microsoft.com/office/drawing/2014/main" id="{17DC415E-CD04-4C8D-A1DF-FC8A4E613FBA}"/>
              </a:ext>
            </a:extLst>
          </p:cNvPr>
          <p:cNvSpPr txBox="1">
            <a:spLocks noChangeArrowheads="1"/>
          </p:cNvSpPr>
          <p:nvPr/>
        </p:nvSpPr>
        <p:spPr bwMode="auto">
          <a:xfrm>
            <a:off x="395288" y="1484313"/>
            <a:ext cx="84248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4000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90000"/>
              </a:lnSpc>
            </a:pPr>
            <a:r>
              <a:rPr lang="zh-CN" altLang="en-US">
                <a:latin typeface="楷体_GB2312" pitchFamily="49" charset="-122"/>
              </a:rPr>
              <a:t> 判断某个单词序列是否是源语言的句子，主要有两种方式：</a:t>
            </a:r>
            <a:endParaRPr lang="en-US" altLang="zh-CN">
              <a:latin typeface="楷体_GB2312" pitchFamily="49" charset="-122"/>
            </a:endParaRPr>
          </a:p>
          <a:p>
            <a:pPr lvl="1" algn="just" eaLnBrk="1" hangingPunct="1">
              <a:lnSpc>
                <a:spcPct val="90000"/>
              </a:lnSpc>
              <a:buClr>
                <a:schemeClr val="tx1"/>
              </a:buClr>
            </a:pPr>
            <a:r>
              <a:rPr lang="en-US" altLang="zh-CN">
                <a:latin typeface="楷体_GB2312" pitchFamily="49" charset="-122"/>
              </a:rPr>
              <a:t> </a:t>
            </a:r>
            <a:r>
              <a:rPr lang="zh-CN" altLang="en-US">
                <a:solidFill>
                  <a:srgbClr val="FF0000"/>
                </a:solidFill>
                <a:latin typeface="楷体_GB2312" pitchFamily="49" charset="-122"/>
              </a:rPr>
              <a:t>识别句子</a:t>
            </a:r>
            <a:r>
              <a:rPr lang="zh-CN" altLang="en-US">
                <a:latin typeface="楷体_GB2312" pitchFamily="49" charset="-122"/>
              </a:rPr>
              <a:t>的方式：逐步将构成程序的单词序列</a:t>
            </a:r>
            <a:r>
              <a:rPr lang="zh-CN" altLang="en-US">
                <a:solidFill>
                  <a:srgbClr val="FF0000"/>
                </a:solidFill>
                <a:latin typeface="楷体_GB2312" pitchFamily="49" charset="-122"/>
              </a:rPr>
              <a:t>归约</a:t>
            </a:r>
            <a:r>
              <a:rPr lang="zh-CN" altLang="en-US">
                <a:latin typeface="楷体_GB2312" pitchFamily="49" charset="-122"/>
              </a:rPr>
              <a:t>为文法的开始符号，称为</a:t>
            </a:r>
            <a:r>
              <a:rPr lang="zh-CN" altLang="en-US">
                <a:solidFill>
                  <a:srgbClr val="FF0000"/>
                </a:solidFill>
                <a:latin typeface="楷体_GB2312" pitchFamily="49" charset="-122"/>
              </a:rPr>
              <a:t>自底向上</a:t>
            </a:r>
            <a:r>
              <a:rPr lang="zh-CN" altLang="en-US">
                <a:latin typeface="楷体_GB2312" pitchFamily="49" charset="-122"/>
              </a:rPr>
              <a:t>的语法分析</a:t>
            </a:r>
            <a:endParaRPr lang="en-US" altLang="zh-CN">
              <a:latin typeface="楷体_GB2312" pitchFamily="49" charset="-122"/>
            </a:endParaRPr>
          </a:p>
        </p:txBody>
      </p:sp>
      <p:sp>
        <p:nvSpPr>
          <p:cNvPr id="12294" name="Rectangle 4">
            <a:extLst>
              <a:ext uri="{FF2B5EF4-FFF2-40B4-BE49-F238E27FC236}">
                <a16:creationId xmlns:a16="http://schemas.microsoft.com/office/drawing/2014/main" id="{695B4559-7289-4A41-B398-AB29D1CDA3A3}"/>
              </a:ext>
            </a:extLst>
          </p:cNvPr>
          <p:cNvSpPr>
            <a:spLocks noChangeArrowheads="1"/>
          </p:cNvSpPr>
          <p:nvPr/>
        </p:nvSpPr>
        <p:spPr bwMode="auto">
          <a:xfrm>
            <a:off x="1677988" y="2276475"/>
            <a:ext cx="699928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198438">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endParaRPr lang="en-US" altLang="zh-CN">
              <a:latin typeface="楷体_GB2312" pitchFamily="49" charset="-122"/>
            </a:endParaRPr>
          </a:p>
          <a:p>
            <a:pPr lvl="1" eaLnBrk="1" hangingPunct="1">
              <a:lnSpc>
                <a:spcPct val="110000"/>
              </a:lnSpc>
              <a:buClrTx/>
              <a:buSzTx/>
              <a:buFontTx/>
              <a:buNone/>
            </a:pPr>
            <a:endParaRPr lang="zh-CN" altLang="en-US" sz="2400">
              <a:latin typeface="楷体_GB2312" pitchFamily="49" charset="-122"/>
            </a:endParaRPr>
          </a:p>
          <a:p>
            <a:pPr lvl="1" eaLnBrk="1" hangingPunct="1">
              <a:lnSpc>
                <a:spcPct val="110000"/>
              </a:lnSpc>
              <a:buClrTx/>
              <a:buSzTx/>
              <a:buFontTx/>
              <a:buNone/>
            </a:pPr>
            <a:r>
              <a:rPr lang="zh-CN" altLang="en-US" sz="2400">
                <a:latin typeface="楷体_GB2312" pitchFamily="49" charset="-122"/>
              </a:rPr>
              <a:t>			</a:t>
            </a:r>
          </a:p>
          <a:p>
            <a:pPr lvl="1" eaLnBrk="1" hangingPunct="1">
              <a:lnSpc>
                <a:spcPct val="110000"/>
              </a:lnSpc>
              <a:buClrTx/>
              <a:buSzTx/>
              <a:buFontTx/>
              <a:buNone/>
            </a:pPr>
            <a:r>
              <a:rPr lang="zh-CN" altLang="en-US" sz="2400">
                <a:latin typeface="楷体_GB2312" pitchFamily="49" charset="-122"/>
              </a:rPr>
              <a:t>             </a:t>
            </a:r>
            <a:endParaRPr lang="en-US" altLang="zh-CN" sz="2400">
              <a:latin typeface="楷体_GB2312" pitchFamily="49" charset="-122"/>
            </a:endParaRPr>
          </a:p>
          <a:p>
            <a:pPr lvl="1" eaLnBrk="1" hangingPunct="1">
              <a:lnSpc>
                <a:spcPct val="110000"/>
              </a:lnSpc>
              <a:buClrTx/>
              <a:buSzTx/>
              <a:buFontTx/>
              <a:buNone/>
            </a:pPr>
            <a:r>
              <a:rPr lang="en-US" altLang="zh-CN" sz="2400">
                <a:latin typeface="楷体_GB2312" pitchFamily="49" charset="-122"/>
              </a:rPr>
              <a:t>             </a:t>
            </a:r>
            <a:r>
              <a:rPr lang="zh-CN" altLang="en-US" sz="2400">
                <a:latin typeface="楷体_GB2312" pitchFamily="49" charset="-122"/>
              </a:rPr>
              <a:t>算符优先分析法</a:t>
            </a:r>
          </a:p>
          <a:p>
            <a:pPr lvl="1" eaLnBrk="1" hangingPunct="1">
              <a:lnSpc>
                <a:spcPct val="110000"/>
              </a:lnSpc>
              <a:buClrTx/>
              <a:buSzTx/>
              <a:buFontTx/>
              <a:buChar char="–"/>
            </a:pPr>
            <a:r>
              <a:rPr lang="zh-CN" altLang="en-US" sz="2400">
                <a:latin typeface="楷体_GB2312" pitchFamily="49" charset="-122"/>
              </a:rPr>
              <a:t>自底向上</a:t>
            </a:r>
          </a:p>
          <a:p>
            <a:pPr eaLnBrk="1" hangingPunct="1">
              <a:lnSpc>
                <a:spcPct val="90000"/>
              </a:lnSpc>
              <a:buClrTx/>
              <a:buSzTx/>
              <a:buFontTx/>
              <a:buNone/>
            </a:pPr>
            <a:r>
              <a:rPr lang="zh-CN" altLang="en-US" sz="2400">
                <a:latin typeface="楷体_GB2312" pitchFamily="49" charset="-122"/>
              </a:rPr>
              <a:t>              </a:t>
            </a:r>
            <a:r>
              <a:rPr lang="en-US" altLang="zh-CN" sz="2400">
                <a:latin typeface="楷体_GB2312" pitchFamily="49" charset="-122"/>
              </a:rPr>
              <a:t>LR(0)</a:t>
            </a:r>
            <a:r>
              <a:rPr lang="zh-CN" altLang="en-US" sz="2400">
                <a:latin typeface="楷体_GB2312" pitchFamily="49" charset="-122"/>
              </a:rPr>
              <a:t>、</a:t>
            </a:r>
            <a:r>
              <a:rPr lang="en-US" altLang="zh-CN" sz="2400">
                <a:latin typeface="楷体_GB2312" pitchFamily="49" charset="-122"/>
              </a:rPr>
              <a:t>SLR(1)</a:t>
            </a:r>
            <a:r>
              <a:rPr lang="zh-CN" altLang="en-US" sz="2400">
                <a:latin typeface="楷体_GB2312" pitchFamily="49" charset="-122"/>
              </a:rPr>
              <a:t>、</a:t>
            </a:r>
            <a:r>
              <a:rPr lang="en-US" altLang="zh-CN" sz="2400">
                <a:latin typeface="楷体_GB2312" pitchFamily="49" charset="-122"/>
              </a:rPr>
              <a:t>LR(1)</a:t>
            </a:r>
            <a:r>
              <a:rPr lang="zh-CN" altLang="en-US" sz="2400">
                <a:latin typeface="楷体_GB2312" pitchFamily="49" charset="-122"/>
              </a:rPr>
              <a:t>、</a:t>
            </a:r>
            <a:r>
              <a:rPr lang="en-US" altLang="zh-CN" sz="2400">
                <a:latin typeface="楷体_GB2312" pitchFamily="49" charset="-122"/>
              </a:rPr>
              <a:t>LALR(1)</a:t>
            </a:r>
          </a:p>
          <a:p>
            <a:pPr eaLnBrk="1" hangingPunct="1">
              <a:lnSpc>
                <a:spcPct val="90000"/>
              </a:lnSpc>
              <a:buClrTx/>
              <a:buSzTx/>
              <a:buFontTx/>
              <a:buNone/>
            </a:pPr>
            <a:r>
              <a:rPr lang="en-US" altLang="zh-CN" sz="2400">
                <a:latin typeface="楷体_GB2312" pitchFamily="49" charset="-122"/>
              </a:rPr>
              <a:t>					</a:t>
            </a:r>
          </a:p>
        </p:txBody>
      </p:sp>
      <p:sp>
        <p:nvSpPr>
          <p:cNvPr id="12295" name="AutoShape 6">
            <a:extLst>
              <a:ext uri="{FF2B5EF4-FFF2-40B4-BE49-F238E27FC236}">
                <a16:creationId xmlns:a16="http://schemas.microsoft.com/office/drawing/2014/main" id="{22FF5E90-0EC0-4925-8D73-EA67D846B74B}"/>
              </a:ext>
            </a:extLst>
          </p:cNvPr>
          <p:cNvSpPr>
            <a:spLocks/>
          </p:cNvSpPr>
          <p:nvPr/>
        </p:nvSpPr>
        <p:spPr bwMode="auto">
          <a:xfrm>
            <a:off x="3621088" y="4522788"/>
            <a:ext cx="304800" cy="1066800"/>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2296" name="AutoShape 10">
            <a:extLst>
              <a:ext uri="{FF2B5EF4-FFF2-40B4-BE49-F238E27FC236}">
                <a16:creationId xmlns:a16="http://schemas.microsoft.com/office/drawing/2014/main" id="{AE2F0744-41FF-4338-8549-88F3C987C611}"/>
              </a:ext>
            </a:extLst>
          </p:cNvPr>
          <p:cNvSpPr>
            <a:spLocks noChangeArrowheads="1"/>
          </p:cNvSpPr>
          <p:nvPr/>
        </p:nvSpPr>
        <p:spPr bwMode="auto">
          <a:xfrm>
            <a:off x="36513" y="3933825"/>
            <a:ext cx="3889375" cy="715963"/>
          </a:xfrm>
          <a:prstGeom prst="wedgeEllipseCallout">
            <a:avLst>
              <a:gd name="adj1" fmla="val 23546"/>
              <a:gd name="adj2" fmla="val 80954"/>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1800">
                <a:ea typeface="宋体" panose="02010600030101010101" pitchFamily="2" charset="-122"/>
              </a:rPr>
              <a:t>从自动机识别语言的角度</a:t>
            </a:r>
          </a:p>
        </p:txBody>
      </p:sp>
      <p:sp>
        <p:nvSpPr>
          <p:cNvPr id="12297" name="AutoShape 12">
            <a:extLst>
              <a:ext uri="{FF2B5EF4-FFF2-40B4-BE49-F238E27FC236}">
                <a16:creationId xmlns:a16="http://schemas.microsoft.com/office/drawing/2014/main" id="{473BA22E-DE7F-4035-A631-36D0F547DD65}"/>
              </a:ext>
            </a:extLst>
          </p:cNvPr>
          <p:cNvSpPr>
            <a:spLocks noChangeArrowheads="1"/>
          </p:cNvSpPr>
          <p:nvPr/>
        </p:nvSpPr>
        <p:spPr bwMode="auto">
          <a:xfrm>
            <a:off x="6661150" y="3390900"/>
            <a:ext cx="2519363" cy="1263650"/>
          </a:xfrm>
          <a:prstGeom prst="wedgeEllipseCallout">
            <a:avLst>
              <a:gd name="adj1" fmla="val -75458"/>
              <a:gd name="adj2" fmla="val 76130"/>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a:t>将一句子归约为开始符号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animEffect transition="in" filter="barn(inVertical)">
                                      <p:cBhvr>
                                        <p:cTn id="7" dur="500"/>
                                        <p:tgtEl>
                                          <p:spTgt spid="12293">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296"/>
                                        </p:tgtEl>
                                        <p:attrNameLst>
                                          <p:attrName>style.visibility</p:attrName>
                                        </p:attrNameLst>
                                      </p:cBhvr>
                                      <p:to>
                                        <p:strVal val="visible"/>
                                      </p:to>
                                    </p:set>
                                    <p:animEffect transition="in" filter="barn(inVertical)">
                                      <p:cBhvr>
                                        <p:cTn id="10" dur="500"/>
                                        <p:tgtEl>
                                          <p:spTgt spid="1229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297"/>
                                        </p:tgtEl>
                                        <p:attrNameLst>
                                          <p:attrName>style.visibility</p:attrName>
                                        </p:attrNameLst>
                                      </p:cBhvr>
                                      <p:to>
                                        <p:strVal val="visible"/>
                                      </p:to>
                                    </p:set>
                                    <p:animEffect transition="in" filter="barn(inVertical)">
                                      <p:cBhvr>
                                        <p:cTn id="13" dur="500"/>
                                        <p:tgtEl>
                                          <p:spTgt spid="1229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294"/>
                                        </p:tgtEl>
                                        <p:attrNameLst>
                                          <p:attrName>style.visibility</p:attrName>
                                        </p:attrNameLst>
                                      </p:cBhvr>
                                      <p:to>
                                        <p:strVal val="visible"/>
                                      </p:to>
                                    </p:set>
                                    <p:animEffect transition="in" filter="barn(inVertical)">
                                      <p:cBhvr>
                                        <p:cTn id="16" dur="500"/>
                                        <p:tgtEl>
                                          <p:spTgt spid="1229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295"/>
                                        </p:tgtEl>
                                        <p:attrNameLst>
                                          <p:attrName>style.visibility</p:attrName>
                                        </p:attrNameLst>
                                      </p:cBhvr>
                                      <p:to>
                                        <p:strVal val="visible"/>
                                      </p:to>
                                    </p:set>
                                    <p:animEffect transition="in" filter="barn(inVertical)">
                                      <p:cBhvr>
                                        <p:cTn id="19"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animBg="1"/>
      <p:bldP spid="12296" grpId="0" animBg="1"/>
      <p:bldP spid="1229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FE2A88E-304E-47A8-A083-33AADED7B934}"/>
              </a:ext>
            </a:extLst>
          </p:cNvPr>
          <p:cNvSpPr>
            <a:spLocks noGrp="1"/>
          </p:cNvSpPr>
          <p:nvPr>
            <p:ph type="dt" sz="quarter" idx="10"/>
          </p:nvPr>
        </p:nvSpPr>
        <p:spPr>
          <a:xfrm>
            <a:off x="457200" y="6245225"/>
            <a:ext cx="2133600" cy="476250"/>
          </a:xfrm>
          <a:ln>
            <a:miter lim="800000"/>
            <a:headEnd/>
            <a:tailEnd/>
          </a:ln>
        </p:spPr>
        <p:txBody>
          <a:bodyPr anchor="t"/>
          <a:lstStyle/>
          <a:p>
            <a:pPr>
              <a:defRPr/>
            </a:pPr>
            <a:fld id="{1B80A14B-6C84-4FEC-8B6C-C81C68326F73}" type="datetime1">
              <a:rPr lang="zh-CN" altLang="en-US">
                <a:latin typeface="+mn-lt"/>
              </a:rPr>
              <a:pPr>
                <a:defRPr/>
              </a:pPr>
              <a:t>2020/12/14</a:t>
            </a:fld>
            <a:endParaRPr lang="en-US" altLang="zh-CN">
              <a:latin typeface="+mn-lt"/>
            </a:endParaRPr>
          </a:p>
        </p:txBody>
      </p:sp>
      <p:sp>
        <p:nvSpPr>
          <p:cNvPr id="72707" name="灯片编号占位符 5">
            <a:extLst>
              <a:ext uri="{FF2B5EF4-FFF2-40B4-BE49-F238E27FC236}">
                <a16:creationId xmlns:a16="http://schemas.microsoft.com/office/drawing/2014/main" id="{60139F8A-39FE-4C1F-A520-334DB0F0DD0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D81D5F-A893-45C6-BBF1-860D78385011}" type="slidenum">
              <a:rPr lang="en-US" altLang="zh-CN" sz="1400" b="0">
                <a:ea typeface="宋体" panose="02010600030101010101" pitchFamily="2" charset="-122"/>
              </a:rPr>
              <a:pPr>
                <a:spcBef>
                  <a:spcPct val="0"/>
                </a:spcBef>
                <a:buClrTx/>
                <a:buSzTx/>
                <a:buFontTx/>
                <a:buNone/>
              </a:pPr>
              <a:t>60</a:t>
            </a:fld>
            <a:endParaRPr lang="en-US" altLang="zh-CN" sz="1400" b="0">
              <a:ea typeface="宋体" panose="02010600030101010101" pitchFamily="2" charset="-122"/>
            </a:endParaRPr>
          </a:p>
        </p:txBody>
      </p:sp>
      <p:sp>
        <p:nvSpPr>
          <p:cNvPr id="72708" name="Rectangle 2">
            <a:extLst>
              <a:ext uri="{FF2B5EF4-FFF2-40B4-BE49-F238E27FC236}">
                <a16:creationId xmlns:a16="http://schemas.microsoft.com/office/drawing/2014/main" id="{E3E166CF-A597-49F3-94A9-1AC10F2CD736}"/>
              </a:ext>
            </a:extLst>
          </p:cNvPr>
          <p:cNvSpPr>
            <a:spLocks noGrp="1" noChangeArrowheads="1"/>
          </p:cNvSpPr>
          <p:nvPr>
            <p:ph type="title" idx="4294967295"/>
          </p:nvPr>
        </p:nvSpPr>
        <p:spPr>
          <a:xfrm>
            <a:off x="1187450" y="404813"/>
            <a:ext cx="4679950" cy="762000"/>
          </a:xfrm>
        </p:spPr>
        <p:txBody>
          <a:bodyPr anchor="ctr"/>
          <a:lstStyle/>
          <a:p>
            <a:pPr eaLnBrk="1" hangingPunct="1"/>
            <a:r>
              <a:rPr lang="en-US" altLang="zh-CN">
                <a:latin typeface="Times New Roman" panose="02020603050405020304" pitchFamily="18" charset="0"/>
              </a:rPr>
              <a:t>4.3 </a:t>
            </a:r>
            <a:r>
              <a:rPr lang="zh-CN" altLang="en-US">
                <a:latin typeface="Times New Roman" panose="02020603050405020304" pitchFamily="18" charset="0"/>
              </a:rPr>
              <a:t>预测分析法</a:t>
            </a:r>
          </a:p>
        </p:txBody>
      </p:sp>
      <p:sp>
        <p:nvSpPr>
          <p:cNvPr id="58373" name="Rectangle 3">
            <a:extLst>
              <a:ext uri="{FF2B5EF4-FFF2-40B4-BE49-F238E27FC236}">
                <a16:creationId xmlns:a16="http://schemas.microsoft.com/office/drawing/2014/main" id="{290D5B22-6F37-47B5-9347-5ED39BA320A8}"/>
              </a:ext>
            </a:extLst>
          </p:cNvPr>
          <p:cNvSpPr>
            <a:spLocks noGrp="1" noChangeArrowheads="1"/>
          </p:cNvSpPr>
          <p:nvPr>
            <p:ph type="body" idx="4294967295"/>
          </p:nvPr>
        </p:nvSpPr>
        <p:spPr>
          <a:xfrm>
            <a:off x="323850" y="1412875"/>
            <a:ext cx="8458200" cy="4681538"/>
          </a:xfrm>
        </p:spPr>
        <p:txBody>
          <a:bodyPr/>
          <a:lstStyle/>
          <a:p>
            <a:pPr eaLnBrk="1" hangingPunct="1"/>
            <a:r>
              <a:rPr lang="zh-CN" altLang="en-US" sz="2800">
                <a:latin typeface="Times New Roman" panose="02020603050405020304" pitchFamily="18" charset="0"/>
              </a:rPr>
              <a:t>通用控制算法，采用表驱动方式实现</a:t>
            </a:r>
            <a:endParaRPr lang="en-US" altLang="zh-CN" sz="2800">
              <a:latin typeface="Times New Roman" panose="02020603050405020304" pitchFamily="18" charset="0"/>
            </a:endParaRPr>
          </a:p>
          <a:p>
            <a:pPr lvl="1" eaLnBrk="1" hangingPunct="1"/>
            <a:r>
              <a:rPr lang="zh-CN" altLang="en-US">
                <a:latin typeface="Times New Roman" panose="02020603050405020304" pitchFamily="18" charset="0"/>
              </a:rPr>
              <a:t>分析表</a:t>
            </a:r>
            <a:r>
              <a:rPr lang="en-US" altLang="zh-CN">
                <a:latin typeface="Times New Roman" panose="02020603050405020304" pitchFamily="18" charset="0"/>
              </a:rPr>
              <a:t>M[A,a]</a:t>
            </a:r>
            <a:r>
              <a:rPr lang="zh-CN" altLang="en-US">
                <a:latin typeface="Times New Roman" panose="02020603050405020304" pitchFamily="18" charset="0"/>
              </a:rPr>
              <a:t>，即</a:t>
            </a:r>
            <a:r>
              <a:rPr lang="en-US" altLang="zh-CN">
                <a:solidFill>
                  <a:srgbClr val="FF0000"/>
                </a:solidFill>
                <a:latin typeface="Times New Roman" panose="02020603050405020304" pitchFamily="18" charset="0"/>
              </a:rPr>
              <a:t>LL(1)</a:t>
            </a:r>
            <a:r>
              <a:rPr lang="zh-CN" altLang="en-US">
                <a:solidFill>
                  <a:srgbClr val="FF0000"/>
                </a:solidFill>
                <a:latin typeface="Times New Roman" panose="02020603050405020304" pitchFamily="18" charset="0"/>
              </a:rPr>
              <a:t>分析表</a:t>
            </a:r>
            <a:r>
              <a:rPr lang="zh-CN" altLang="en-US">
                <a:latin typeface="Times New Roman" panose="02020603050405020304" pitchFamily="18" charset="0"/>
              </a:rPr>
              <a:t>，存储执行</a:t>
            </a:r>
            <a:r>
              <a:rPr lang="en-US" altLang="zh-CN">
                <a:latin typeface="Times New Roman" panose="02020603050405020304" pitchFamily="18" charset="0"/>
              </a:rPr>
              <a:t>LL(1)</a:t>
            </a:r>
            <a:r>
              <a:rPr lang="zh-CN" altLang="en-US">
                <a:latin typeface="Times New Roman" panose="02020603050405020304" pitchFamily="18" charset="0"/>
              </a:rPr>
              <a:t>分析的信息，其中</a:t>
            </a:r>
            <a:r>
              <a:rPr lang="en-US" altLang="zh-CN">
                <a:latin typeface="Times New Roman" panose="02020603050405020304" pitchFamily="18" charset="0"/>
              </a:rPr>
              <a:t>A</a:t>
            </a:r>
            <a:r>
              <a:rPr lang="zh-CN" altLang="en-US">
                <a:latin typeface="Times New Roman" panose="02020603050405020304" pitchFamily="18" charset="0"/>
              </a:rPr>
              <a:t>是语法变量，</a:t>
            </a:r>
            <a:r>
              <a:rPr lang="en-US" altLang="zh-CN">
                <a:latin typeface="Times New Roman" panose="02020603050405020304" pitchFamily="18" charset="0"/>
              </a:rPr>
              <a:t>a</a:t>
            </a:r>
            <a:r>
              <a:rPr lang="zh-CN" altLang="en-US">
                <a:latin typeface="Times New Roman" panose="02020603050405020304" pitchFamily="18" charset="0"/>
              </a:rPr>
              <a:t>是输入符号。</a:t>
            </a:r>
            <a:endParaRPr lang="en-US" altLang="zh-CN">
              <a:latin typeface="Times New Roman" panose="02020603050405020304" pitchFamily="18" charset="0"/>
            </a:endParaRPr>
          </a:p>
          <a:p>
            <a:pPr lvl="1" eaLnBrk="1" hangingPunct="1"/>
            <a:r>
              <a:rPr lang="zh-CN" altLang="en-US">
                <a:latin typeface="Times New Roman" panose="02020603050405020304" pitchFamily="18" charset="0"/>
              </a:rPr>
              <a:t>分析栈，存放文法符号序列，</a:t>
            </a:r>
            <a:r>
              <a:rPr lang="en-US" altLang="zh-CN">
                <a:latin typeface="Times New Roman" panose="02020603050405020304" pitchFamily="18" charset="0"/>
              </a:rPr>
              <a:t>#</a:t>
            </a:r>
            <a:r>
              <a:rPr lang="zh-CN" altLang="en-US">
                <a:latin typeface="Times New Roman" panose="02020603050405020304" pitchFamily="18" charset="0"/>
              </a:rPr>
              <a:t>为栈底符号，</a:t>
            </a:r>
            <a:r>
              <a:rPr lang="zh-CN" altLang="en-US">
                <a:solidFill>
                  <a:schemeClr val="hlink"/>
                </a:solidFill>
                <a:latin typeface="Times New Roman" panose="02020603050405020304" pitchFamily="18" charset="0"/>
              </a:rPr>
              <a:t>初始时栈顶是开始符号</a:t>
            </a:r>
            <a:endParaRPr lang="en-US" altLang="zh-CN">
              <a:solidFill>
                <a:schemeClr val="hlink"/>
              </a:solidFill>
              <a:latin typeface="Times New Roman" panose="02020603050405020304" pitchFamily="18" charset="0"/>
            </a:endParaRPr>
          </a:p>
          <a:p>
            <a:pPr lvl="1" eaLnBrk="1" hangingPunct="1"/>
            <a:r>
              <a:rPr lang="zh-CN" altLang="en-US">
                <a:latin typeface="Times New Roman" panose="02020603050405020304" pitchFamily="18" charset="0"/>
              </a:rPr>
              <a:t>输入缓冲区，包括待分析的串和结束符</a:t>
            </a:r>
            <a:endParaRPr lang="en-US" altLang="zh-CN">
              <a:latin typeface="Times New Roman" panose="02020603050405020304" pitchFamily="18" charset="0"/>
            </a:endParaRPr>
          </a:p>
          <a:p>
            <a:pPr eaLnBrk="1" hangingPunct="1"/>
            <a:r>
              <a:rPr lang="zh-CN" altLang="en-US" sz="2800">
                <a:latin typeface="Times New Roman" panose="02020603050405020304" pitchFamily="18" charset="0"/>
              </a:rPr>
              <a:t>系统维持一个</a:t>
            </a:r>
            <a:r>
              <a:rPr lang="zh-CN" altLang="en-US" sz="2800">
                <a:solidFill>
                  <a:srgbClr val="FF0000"/>
                </a:solidFill>
                <a:latin typeface="Times New Roman" panose="02020603050405020304" pitchFamily="18" charset="0"/>
              </a:rPr>
              <a:t>分析表</a:t>
            </a:r>
            <a:r>
              <a:rPr lang="zh-CN" altLang="en-US" sz="2800">
                <a:latin typeface="Times New Roman" panose="02020603050405020304" pitchFamily="18" charset="0"/>
              </a:rPr>
              <a:t>和一个</a:t>
            </a:r>
            <a:r>
              <a:rPr lang="zh-CN" altLang="en-US" sz="2800">
                <a:solidFill>
                  <a:srgbClr val="FF0000"/>
                </a:solidFill>
                <a:latin typeface="Times New Roman" panose="02020603050405020304" pitchFamily="18" charset="0"/>
              </a:rPr>
              <a:t>分析栈</a:t>
            </a:r>
            <a:r>
              <a:rPr lang="zh-CN" altLang="en-US" sz="2800">
                <a:latin typeface="Times New Roman" panose="02020603050405020304" pitchFamily="18" charset="0"/>
              </a:rPr>
              <a:t>，根据当前</a:t>
            </a:r>
            <a:r>
              <a:rPr lang="zh-CN" altLang="en-US" sz="2800">
                <a:solidFill>
                  <a:srgbClr val="FF0000"/>
                </a:solidFill>
                <a:latin typeface="Times New Roman" panose="02020603050405020304" pitchFamily="18" charset="0"/>
              </a:rPr>
              <a:t>输入缓冲区</a:t>
            </a:r>
            <a:r>
              <a:rPr lang="zh-CN" altLang="en-US" sz="2800">
                <a:latin typeface="Times New Roman" panose="02020603050405020304" pitchFamily="18" charset="0"/>
              </a:rPr>
              <a:t>中扫描到的符号，选择当前语法变量（</a:t>
            </a:r>
            <a:r>
              <a:rPr lang="zh-CN" altLang="en-US" sz="2800">
                <a:solidFill>
                  <a:srgbClr val="FF0000"/>
                </a:solidFill>
                <a:latin typeface="Times New Roman" panose="02020603050405020304" pitchFamily="18" charset="0"/>
              </a:rPr>
              <a:t>处于栈顶</a:t>
            </a:r>
            <a:r>
              <a:rPr lang="zh-CN" altLang="en-US" sz="2800">
                <a:latin typeface="Times New Roman" panose="02020603050405020304" pitchFamily="18" charset="0"/>
              </a:rPr>
              <a:t>）的候选式进行推导</a:t>
            </a:r>
            <a:r>
              <a:rPr lang="en-US" altLang="zh-CN" sz="2800">
                <a:latin typeface="Times New Roman" panose="02020603050405020304" pitchFamily="18" charset="0"/>
              </a:rPr>
              <a:t>——</a:t>
            </a:r>
            <a:r>
              <a:rPr lang="zh-CN" altLang="en-US" sz="2800">
                <a:latin typeface="Times New Roman" panose="02020603050405020304" pitchFamily="18" charset="0"/>
              </a:rPr>
              <a:t>希望找到相应输入符号串的</a:t>
            </a:r>
            <a:r>
              <a:rPr lang="zh-CN" altLang="en-US" sz="2800">
                <a:solidFill>
                  <a:srgbClr val="FF0000"/>
                </a:solidFill>
                <a:latin typeface="Times New Roman" panose="02020603050405020304" pitchFamily="18" charset="0"/>
              </a:rPr>
              <a:t>最左推导</a:t>
            </a:r>
            <a:r>
              <a:rPr lang="zh-CN" altLang="en-US" sz="28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barn(inVertical)">
                                      <p:cBhvr>
                                        <p:cTn id="7" dur="500"/>
                                        <p:tgtEl>
                                          <p:spTgt spid="58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8373">
                                            <p:txEl>
                                              <p:pRg st="1" end="1"/>
                                            </p:txEl>
                                          </p:spTgt>
                                        </p:tgtEl>
                                        <p:attrNameLst>
                                          <p:attrName>style.visibility</p:attrName>
                                        </p:attrNameLst>
                                      </p:cBhvr>
                                      <p:to>
                                        <p:strVal val="visible"/>
                                      </p:to>
                                    </p:set>
                                    <p:animEffect transition="in" filter="barn(inVertical)">
                                      <p:cBhvr>
                                        <p:cTn id="12" dur="500"/>
                                        <p:tgtEl>
                                          <p:spTgt spid="58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8373">
                                            <p:txEl>
                                              <p:pRg st="2" end="2"/>
                                            </p:txEl>
                                          </p:spTgt>
                                        </p:tgtEl>
                                        <p:attrNameLst>
                                          <p:attrName>style.visibility</p:attrName>
                                        </p:attrNameLst>
                                      </p:cBhvr>
                                      <p:to>
                                        <p:strVal val="visible"/>
                                      </p:to>
                                    </p:set>
                                    <p:animEffect transition="in" filter="barn(inVertical)">
                                      <p:cBhvr>
                                        <p:cTn id="17" dur="500"/>
                                        <p:tgtEl>
                                          <p:spTgt spid="58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8373">
                                            <p:txEl>
                                              <p:pRg st="3" end="3"/>
                                            </p:txEl>
                                          </p:spTgt>
                                        </p:tgtEl>
                                        <p:attrNameLst>
                                          <p:attrName>style.visibility</p:attrName>
                                        </p:attrNameLst>
                                      </p:cBhvr>
                                      <p:to>
                                        <p:strVal val="visible"/>
                                      </p:to>
                                    </p:set>
                                    <p:animEffect transition="in" filter="barn(inVertical)">
                                      <p:cBhvr>
                                        <p:cTn id="22" dur="500"/>
                                        <p:tgtEl>
                                          <p:spTgt spid="583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58373">
                                            <p:txEl>
                                              <p:pRg st="4" end="4"/>
                                            </p:txEl>
                                          </p:spTgt>
                                        </p:tgtEl>
                                        <p:attrNameLst>
                                          <p:attrName>style.visibility</p:attrName>
                                        </p:attrNameLst>
                                      </p:cBhvr>
                                      <p:to>
                                        <p:strVal val="visible"/>
                                      </p:to>
                                    </p:set>
                                    <p:animEffect transition="in" filter="barn(inVertical)">
                                      <p:cBhvr>
                                        <p:cTn id="27" dur="500"/>
                                        <p:tgtEl>
                                          <p:spTgt spid="583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672BF182-9FBE-4599-AC0B-0C1FA1FD0ADF}"/>
              </a:ext>
            </a:extLst>
          </p:cNvPr>
          <p:cNvSpPr>
            <a:spLocks noGrp="1"/>
          </p:cNvSpPr>
          <p:nvPr>
            <p:ph type="dt" sz="quarter" idx="10"/>
          </p:nvPr>
        </p:nvSpPr>
        <p:spPr>
          <a:xfrm>
            <a:off x="457200" y="6245225"/>
            <a:ext cx="2133600" cy="476250"/>
          </a:xfrm>
          <a:ln>
            <a:miter lim="800000"/>
            <a:headEnd/>
            <a:tailEnd/>
          </a:ln>
        </p:spPr>
        <p:txBody>
          <a:bodyPr anchor="t"/>
          <a:lstStyle/>
          <a:p>
            <a:pPr>
              <a:defRPr/>
            </a:pPr>
            <a:fld id="{D82CAA8B-1EAA-4812-820C-B8E35737FE60}" type="datetime1">
              <a:rPr lang="zh-CN" altLang="en-US">
                <a:latin typeface="+mn-lt"/>
              </a:rPr>
              <a:pPr>
                <a:defRPr/>
              </a:pPr>
              <a:t>2020/12/14</a:t>
            </a:fld>
            <a:endParaRPr lang="en-US" altLang="zh-CN">
              <a:latin typeface="+mn-lt"/>
            </a:endParaRPr>
          </a:p>
        </p:txBody>
      </p:sp>
      <p:sp>
        <p:nvSpPr>
          <p:cNvPr id="73731" name="灯片编号占位符 5">
            <a:extLst>
              <a:ext uri="{FF2B5EF4-FFF2-40B4-BE49-F238E27FC236}">
                <a16:creationId xmlns:a16="http://schemas.microsoft.com/office/drawing/2014/main" id="{F078C7C6-5AB9-4034-84E8-1D01A81CE12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3595995-F430-483C-9205-CD1FE701A3A6}" type="slidenum">
              <a:rPr lang="en-US" altLang="zh-CN" sz="1400" b="0">
                <a:ea typeface="宋体" panose="02010600030101010101" pitchFamily="2" charset="-122"/>
              </a:rPr>
              <a:pPr>
                <a:spcBef>
                  <a:spcPct val="0"/>
                </a:spcBef>
                <a:buClrTx/>
                <a:buSzTx/>
                <a:buFontTx/>
                <a:buNone/>
              </a:pPr>
              <a:t>61</a:t>
            </a:fld>
            <a:endParaRPr lang="en-US" altLang="zh-CN" sz="1400" b="0">
              <a:ea typeface="宋体" panose="02010600030101010101" pitchFamily="2" charset="-122"/>
            </a:endParaRPr>
          </a:p>
        </p:txBody>
      </p:sp>
      <p:sp>
        <p:nvSpPr>
          <p:cNvPr id="73732" name="Rectangle 2">
            <a:extLst>
              <a:ext uri="{FF2B5EF4-FFF2-40B4-BE49-F238E27FC236}">
                <a16:creationId xmlns:a16="http://schemas.microsoft.com/office/drawing/2014/main" id="{DF9E8221-2E62-43E2-93EB-F1FC055C11DD}"/>
              </a:ext>
            </a:extLst>
          </p:cNvPr>
          <p:cNvSpPr>
            <a:spLocks noGrp="1" noChangeArrowheads="1"/>
          </p:cNvSpPr>
          <p:nvPr>
            <p:ph type="title" idx="4294967295"/>
          </p:nvPr>
        </p:nvSpPr>
        <p:spPr>
          <a:xfrm>
            <a:off x="931863" y="303213"/>
            <a:ext cx="6711950" cy="965200"/>
          </a:xfrm>
          <a:noFill/>
        </p:spPr>
        <p:txBody>
          <a:bodyPr lIns="92075" tIns="46038" rIns="92075" bIns="46038" anchor="ctr"/>
          <a:lstStyle/>
          <a:p>
            <a:pPr eaLnBrk="1" hangingPunct="1"/>
            <a:r>
              <a:rPr lang="en-US" altLang="zh-CN">
                <a:latin typeface="Times New Roman" panose="02020603050405020304" pitchFamily="18" charset="0"/>
              </a:rPr>
              <a:t>4.3.1 </a:t>
            </a:r>
            <a:r>
              <a:rPr lang="zh-CN" altLang="en-US">
                <a:latin typeface="Times New Roman" panose="02020603050405020304" pitchFamily="18" charset="0"/>
              </a:rPr>
              <a:t>预测分析器的构成</a:t>
            </a:r>
          </a:p>
        </p:txBody>
      </p:sp>
      <p:grpSp>
        <p:nvGrpSpPr>
          <p:cNvPr id="73733" name="Group 3">
            <a:extLst>
              <a:ext uri="{FF2B5EF4-FFF2-40B4-BE49-F238E27FC236}">
                <a16:creationId xmlns:a16="http://schemas.microsoft.com/office/drawing/2014/main" id="{654C4083-F750-47A6-8466-8B77AB45D134}"/>
              </a:ext>
            </a:extLst>
          </p:cNvPr>
          <p:cNvGrpSpPr>
            <a:grpSpLocks/>
          </p:cNvGrpSpPr>
          <p:nvPr/>
        </p:nvGrpSpPr>
        <p:grpSpPr bwMode="auto">
          <a:xfrm>
            <a:off x="468313" y="1609725"/>
            <a:ext cx="8370887" cy="4267200"/>
            <a:chOff x="432" y="912"/>
            <a:chExt cx="5136" cy="2684"/>
          </a:xfrm>
        </p:grpSpPr>
        <p:sp>
          <p:nvSpPr>
            <p:cNvPr id="1152004" name="Rectangle 4">
              <a:extLst>
                <a:ext uri="{FF2B5EF4-FFF2-40B4-BE49-F238E27FC236}">
                  <a16:creationId xmlns:a16="http://schemas.microsoft.com/office/drawing/2014/main" id="{0D5658A6-FCE0-4C6F-805A-9A70634800F8}"/>
                </a:ext>
              </a:extLst>
            </p:cNvPr>
            <p:cNvSpPr>
              <a:spLocks noChangeArrowheads="1"/>
            </p:cNvSpPr>
            <p:nvPr/>
          </p:nvSpPr>
          <p:spPr bwMode="auto">
            <a:xfrm>
              <a:off x="1152" y="912"/>
              <a:ext cx="3505" cy="376"/>
            </a:xfrm>
            <a:prstGeom prst="rect">
              <a:avLst/>
            </a:prstGeom>
            <a:noFill/>
            <a:ln w="12700">
              <a:solidFill>
                <a:schemeClr val="tx1"/>
              </a:solidFill>
              <a:miter lim="800000"/>
              <a:headEnd/>
              <a:tailEnd/>
            </a:ln>
            <a:effectLst/>
          </p:spPr>
          <p:txBody>
            <a:bodyPr wrap="none" lIns="92075" tIns="46038" rIns="92075" bIns="46038" anchor="ctr"/>
            <a:lstStyle/>
            <a:p>
              <a:pPr algn="ctr">
                <a:defRPr/>
              </a:pPr>
              <a:r>
                <a:rPr kumimoji="1" lang="en-US" altLang="zh-CN" sz="3600">
                  <a:solidFill>
                    <a:srgbClr val="FF33CC"/>
                  </a:solidFill>
                  <a:latin typeface="Times New Roman" pitchFamily="18" charset="0"/>
                </a:rPr>
                <a:t> </a:t>
              </a:r>
              <a:r>
                <a:rPr kumimoji="1" lang="zh-CN" altLang="en-US" sz="3600" b="1">
                  <a:solidFill>
                    <a:srgbClr val="0000FF"/>
                  </a:solidFill>
                  <a:latin typeface="楷体_GB2312" pitchFamily="49" charset="-122"/>
                  <a:ea typeface="楷体_GB2312" pitchFamily="49" charset="-122"/>
                </a:rPr>
                <a:t>输入缓冲区</a:t>
              </a:r>
              <a:r>
                <a:rPr kumimoji="1" lang="en-US" altLang="zh-CN" sz="3600" b="1">
                  <a:solidFill>
                    <a:srgbClr val="0000FF"/>
                  </a:solidFill>
                  <a:latin typeface="楷体_GB2312" pitchFamily="49" charset="-122"/>
                  <a:ea typeface="楷体_GB2312" pitchFamily="49" charset="-122"/>
                </a:rPr>
                <a:t>(</a:t>
              </a:r>
              <a:r>
                <a:rPr kumimoji="1" lang="zh-CN" altLang="en-US" sz="3600" b="1">
                  <a:solidFill>
                    <a:srgbClr val="0000FF"/>
                  </a:solidFill>
                  <a:latin typeface="楷体_GB2312" pitchFamily="49" charset="-122"/>
                  <a:ea typeface="楷体_GB2312" pitchFamily="49" charset="-122"/>
                </a:rPr>
                <a:t>符号序列</a:t>
              </a:r>
              <a:r>
                <a:rPr kumimoji="1" lang="en-US" altLang="zh-CN" sz="3600" b="1">
                  <a:solidFill>
                    <a:srgbClr val="0000FF"/>
                  </a:solidFill>
                  <a:latin typeface="楷体_GB2312" pitchFamily="49" charset="-122"/>
                  <a:ea typeface="楷体_GB2312" pitchFamily="49" charset="-122"/>
                </a:rPr>
                <a:t>)</a:t>
              </a:r>
              <a:endParaRPr kumimoji="1" lang="en-US" altLang="zh-CN" sz="3600" b="1">
                <a:solidFill>
                  <a:srgbClr val="0000FF"/>
                </a:solidFill>
                <a:effectLst>
                  <a:outerShdw blurRad="38100" dist="38100" dir="2700000" algn="tl">
                    <a:srgbClr val="000000"/>
                  </a:outerShdw>
                </a:effectLst>
                <a:latin typeface="楷体_GB2312" pitchFamily="49" charset="-122"/>
                <a:ea typeface="楷体_GB2312" pitchFamily="49" charset="-122"/>
              </a:endParaRPr>
            </a:p>
          </p:txBody>
        </p:sp>
        <p:sp>
          <p:nvSpPr>
            <p:cNvPr id="1152005" name="Rectangle 5">
              <a:extLst>
                <a:ext uri="{FF2B5EF4-FFF2-40B4-BE49-F238E27FC236}">
                  <a16:creationId xmlns:a16="http://schemas.microsoft.com/office/drawing/2014/main" id="{DC00A55E-B5F9-4249-BA86-70CC22FDC7D5}"/>
                </a:ext>
              </a:extLst>
            </p:cNvPr>
            <p:cNvSpPr>
              <a:spLocks noChangeArrowheads="1"/>
            </p:cNvSpPr>
            <p:nvPr/>
          </p:nvSpPr>
          <p:spPr bwMode="auto">
            <a:xfrm>
              <a:off x="432" y="1444"/>
              <a:ext cx="476" cy="2108"/>
            </a:xfrm>
            <a:prstGeom prst="rect">
              <a:avLst/>
            </a:prstGeom>
            <a:noFill/>
            <a:ln w="12700">
              <a:solidFill>
                <a:schemeClr val="tx1"/>
              </a:solidFill>
              <a:miter lim="800000"/>
              <a:headEnd/>
              <a:tailEnd/>
            </a:ln>
            <a:effectLst/>
          </p:spPr>
          <p:txBody>
            <a:bodyPr wrap="none" lIns="92075" tIns="46038" rIns="92075" bIns="46038" anchor="ctr"/>
            <a:lstStyle/>
            <a:p>
              <a:pPr>
                <a:lnSpc>
                  <a:spcPct val="120000"/>
                </a:lnSpc>
                <a:defRPr/>
              </a:pPr>
              <a:r>
                <a:rPr kumimoji="1" lang="zh-CN" altLang="en-US" sz="3600" b="1">
                  <a:solidFill>
                    <a:srgbClr val="0000FF"/>
                  </a:solidFill>
                  <a:effectLst>
                    <a:outerShdw blurRad="38100" dist="38100" dir="2700000" algn="tl">
                      <a:srgbClr val="000000"/>
                    </a:outerShdw>
                  </a:effectLst>
                  <a:latin typeface="Times New Roman" pitchFamily="18" charset="0"/>
                  <a:ea typeface="楷体_GB2312" pitchFamily="49" charset="-122"/>
                </a:rPr>
                <a:t>栈</a:t>
              </a:r>
            </a:p>
          </p:txBody>
        </p:sp>
        <p:sp>
          <p:nvSpPr>
            <p:cNvPr id="73736" name="Rectangle 6">
              <a:extLst>
                <a:ext uri="{FF2B5EF4-FFF2-40B4-BE49-F238E27FC236}">
                  <a16:creationId xmlns:a16="http://schemas.microsoft.com/office/drawing/2014/main" id="{6DB9C724-B5A3-4D18-B7DE-BC74C292FF98}"/>
                </a:ext>
              </a:extLst>
            </p:cNvPr>
            <p:cNvSpPr>
              <a:spLocks noChangeArrowheads="1"/>
            </p:cNvSpPr>
            <p:nvPr/>
          </p:nvSpPr>
          <p:spPr bwMode="auto">
            <a:xfrm>
              <a:off x="1635" y="1780"/>
              <a:ext cx="1821" cy="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solidFill>
                    <a:srgbClr val="0000FF"/>
                  </a:solidFill>
                  <a:latin typeface="Times New Roman" panose="02020603050405020304" pitchFamily="18" charset="0"/>
                </a:rPr>
                <a:t>预测分析程序</a:t>
              </a:r>
              <a:endParaRPr kumimoji="1" lang="zh-CN" altLang="en-US" sz="3600">
                <a:solidFill>
                  <a:srgbClr val="0000FF"/>
                </a:solidFill>
                <a:latin typeface="Times New Roman" panose="02020603050405020304" pitchFamily="18" charset="0"/>
                <a:ea typeface="宋体" panose="02010600030101010101" pitchFamily="2" charset="-122"/>
              </a:endParaRPr>
            </a:p>
          </p:txBody>
        </p:sp>
        <p:sp>
          <p:nvSpPr>
            <p:cNvPr id="73737" name="Rectangle 7">
              <a:extLst>
                <a:ext uri="{FF2B5EF4-FFF2-40B4-BE49-F238E27FC236}">
                  <a16:creationId xmlns:a16="http://schemas.microsoft.com/office/drawing/2014/main" id="{7D8BEA09-75B3-4AFF-97EF-90193F180A3A}"/>
                </a:ext>
              </a:extLst>
            </p:cNvPr>
            <p:cNvSpPr>
              <a:spLocks noChangeArrowheads="1"/>
            </p:cNvSpPr>
            <p:nvPr/>
          </p:nvSpPr>
          <p:spPr bwMode="auto">
            <a:xfrm>
              <a:off x="1632" y="3072"/>
              <a:ext cx="1820" cy="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solidFill>
                    <a:srgbClr val="0000FF"/>
                  </a:solidFill>
                  <a:latin typeface="楷体_GB2312" pitchFamily="49" charset="-122"/>
                </a:rPr>
                <a:t>预测分析表</a:t>
              </a:r>
              <a:r>
                <a:rPr kumimoji="1" lang="en-US" altLang="zh-CN" sz="3600">
                  <a:solidFill>
                    <a:srgbClr val="0000FF"/>
                  </a:solidFill>
                  <a:latin typeface="Times New Roman" panose="02020603050405020304" pitchFamily="18" charset="0"/>
                </a:rPr>
                <a:t>M</a:t>
              </a:r>
            </a:p>
          </p:txBody>
        </p:sp>
        <p:sp>
          <p:nvSpPr>
            <p:cNvPr id="73738" name="Line 8">
              <a:extLst>
                <a:ext uri="{FF2B5EF4-FFF2-40B4-BE49-F238E27FC236}">
                  <a16:creationId xmlns:a16="http://schemas.microsoft.com/office/drawing/2014/main" id="{63391E65-78E0-42C8-92D4-6A49154D44BF}"/>
                </a:ext>
              </a:extLst>
            </p:cNvPr>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9">
              <a:extLst>
                <a:ext uri="{FF2B5EF4-FFF2-40B4-BE49-F238E27FC236}">
                  <a16:creationId xmlns:a16="http://schemas.microsoft.com/office/drawing/2014/main" id="{9C17CA0F-5C17-498A-86AF-9EE1E0CDB725}"/>
                </a:ext>
              </a:extLst>
            </p:cNvPr>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10">
              <a:extLst>
                <a:ext uri="{FF2B5EF4-FFF2-40B4-BE49-F238E27FC236}">
                  <a16:creationId xmlns:a16="http://schemas.microsoft.com/office/drawing/2014/main" id="{6E51B2A7-5FFF-4234-B228-04730CCD9BF4}"/>
                </a:ext>
              </a:extLst>
            </p:cNvPr>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1">
              <a:extLst>
                <a:ext uri="{FF2B5EF4-FFF2-40B4-BE49-F238E27FC236}">
                  <a16:creationId xmlns:a16="http://schemas.microsoft.com/office/drawing/2014/main" id="{B28A6499-4A54-4A10-A354-1988994A6CA7}"/>
                </a:ext>
              </a:extLst>
            </p:cNvPr>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2012" name="Rectangle 12">
              <a:extLst>
                <a:ext uri="{FF2B5EF4-FFF2-40B4-BE49-F238E27FC236}">
                  <a16:creationId xmlns:a16="http://schemas.microsoft.com/office/drawing/2014/main" id="{A789AC6F-116C-400F-9310-2AA5410D0795}"/>
                </a:ext>
              </a:extLst>
            </p:cNvPr>
            <p:cNvSpPr>
              <a:spLocks noChangeArrowheads="1"/>
            </p:cNvSpPr>
            <p:nvPr/>
          </p:nvSpPr>
          <p:spPr bwMode="auto">
            <a:xfrm>
              <a:off x="4209" y="1785"/>
              <a:ext cx="1359" cy="596"/>
            </a:xfrm>
            <a:prstGeom prst="rect">
              <a:avLst/>
            </a:prstGeom>
            <a:noFill/>
            <a:ln w="9525">
              <a:noFill/>
              <a:miter lim="800000"/>
              <a:headEnd/>
              <a:tailEnd/>
            </a:ln>
            <a:effectLst/>
          </p:spPr>
          <p:txBody>
            <a:bodyPr lIns="92075" tIns="46038" rIns="92075" bIns="46038">
              <a:spAutoFit/>
            </a:bodyPr>
            <a:lstStyle/>
            <a:p>
              <a:pPr algn="ctr">
                <a:defRPr/>
              </a:pPr>
              <a:r>
                <a:rPr kumimoji="1" lang="zh-CN" altLang="en-US" sz="2800" b="1">
                  <a:effectLst>
                    <a:outerShdw blurRad="38100" dist="38100" dir="2700000" algn="tl">
                      <a:srgbClr val="FFFFFF"/>
                    </a:outerShdw>
                  </a:effectLst>
                  <a:latin typeface="Times New Roman" pitchFamily="18" charset="0"/>
                  <a:ea typeface="楷体_GB2312" pitchFamily="49" charset="-122"/>
                </a:rPr>
                <a:t>输出的</a:t>
              </a:r>
            </a:p>
            <a:p>
              <a:pPr algn="ctr">
                <a:defRPr/>
              </a:pPr>
              <a:r>
                <a:rPr kumimoji="1" lang="zh-CN" altLang="en-US" sz="2800" b="1">
                  <a:effectLst>
                    <a:outerShdw blurRad="38100" dist="38100" dir="2700000" algn="tl">
                      <a:srgbClr val="FFFFFF"/>
                    </a:outerShdw>
                  </a:effectLst>
                  <a:latin typeface="Times New Roman" pitchFamily="18" charset="0"/>
                  <a:ea typeface="楷体_GB2312" pitchFamily="49" charset="-122"/>
                </a:rPr>
                <a:t>产生式序列</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925EF39-48E1-4ADA-B02F-42F618B760FE}"/>
              </a:ext>
            </a:extLst>
          </p:cNvPr>
          <p:cNvSpPr>
            <a:spLocks noGrp="1"/>
          </p:cNvSpPr>
          <p:nvPr>
            <p:ph type="dt" sz="quarter" idx="10"/>
          </p:nvPr>
        </p:nvSpPr>
        <p:spPr>
          <a:xfrm>
            <a:off x="457200" y="6245225"/>
            <a:ext cx="2133600" cy="476250"/>
          </a:xfrm>
          <a:ln>
            <a:miter lim="800000"/>
            <a:headEnd/>
            <a:tailEnd/>
          </a:ln>
        </p:spPr>
        <p:txBody>
          <a:bodyPr anchor="t"/>
          <a:lstStyle/>
          <a:p>
            <a:pPr>
              <a:defRPr/>
            </a:pPr>
            <a:fld id="{50D7AC29-675B-40F1-A454-51D3F3C4CADB}" type="datetime1">
              <a:rPr lang="zh-CN" altLang="en-US">
                <a:latin typeface="+mn-lt"/>
              </a:rPr>
              <a:pPr>
                <a:defRPr/>
              </a:pPr>
              <a:t>2020/12/14</a:t>
            </a:fld>
            <a:endParaRPr lang="en-US" altLang="zh-CN">
              <a:latin typeface="+mn-lt"/>
            </a:endParaRPr>
          </a:p>
        </p:txBody>
      </p:sp>
      <p:sp>
        <p:nvSpPr>
          <p:cNvPr id="74755" name="灯片编号占位符 5">
            <a:extLst>
              <a:ext uri="{FF2B5EF4-FFF2-40B4-BE49-F238E27FC236}">
                <a16:creationId xmlns:a16="http://schemas.microsoft.com/office/drawing/2014/main" id="{CB14507A-B062-4E96-BDE4-590DA25F5F8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31C935D-5B1A-4CA6-BAEA-8B0572B45A2B}" type="slidenum">
              <a:rPr lang="en-US" altLang="zh-CN"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
        <p:nvSpPr>
          <p:cNvPr id="74756" name="Rectangle 2">
            <a:extLst>
              <a:ext uri="{FF2B5EF4-FFF2-40B4-BE49-F238E27FC236}">
                <a16:creationId xmlns:a16="http://schemas.microsoft.com/office/drawing/2014/main" id="{A822F7C1-41AF-465B-964E-98652C92E4AD}"/>
              </a:ext>
            </a:extLst>
          </p:cNvPr>
          <p:cNvSpPr>
            <a:spLocks noGrp="1" noChangeArrowheads="1"/>
          </p:cNvSpPr>
          <p:nvPr>
            <p:ph type="title" idx="4294967295"/>
          </p:nvPr>
        </p:nvSpPr>
        <p:spPr>
          <a:xfrm>
            <a:off x="1116013" y="720725"/>
            <a:ext cx="5867400" cy="476250"/>
          </a:xfrm>
          <a:noFill/>
        </p:spPr>
        <p:txBody>
          <a:bodyPr lIns="92075" tIns="46038" rIns="92075" bIns="46038" anchor="ctr"/>
          <a:lstStyle/>
          <a:p>
            <a:pPr eaLnBrk="1" hangingPunct="1"/>
            <a:r>
              <a:rPr lang="zh-CN" altLang="en-US">
                <a:latin typeface="Times New Roman" panose="02020603050405020304" pitchFamily="18" charset="0"/>
              </a:rPr>
              <a:t>系统的执行与特点</a:t>
            </a:r>
          </a:p>
        </p:txBody>
      </p:sp>
      <p:sp>
        <p:nvSpPr>
          <p:cNvPr id="2172931" name="Rectangle 3">
            <a:extLst>
              <a:ext uri="{FF2B5EF4-FFF2-40B4-BE49-F238E27FC236}">
                <a16:creationId xmlns:a16="http://schemas.microsoft.com/office/drawing/2014/main" id="{2DD3CE58-9E5A-42A2-A952-FE5117BF8C61}"/>
              </a:ext>
            </a:extLst>
          </p:cNvPr>
          <p:cNvSpPr>
            <a:spLocks noGrp="1" noChangeArrowheads="1"/>
          </p:cNvSpPr>
          <p:nvPr>
            <p:ph type="body" idx="4294967295"/>
          </p:nvPr>
        </p:nvSpPr>
        <p:spPr>
          <a:xfrm>
            <a:off x="468313" y="1412875"/>
            <a:ext cx="8305800" cy="4752975"/>
          </a:xfrm>
          <a:noFill/>
        </p:spPr>
        <p:txBody>
          <a:bodyPr lIns="92075" tIns="46038" rIns="92075" bIns="46038"/>
          <a:lstStyle/>
          <a:p>
            <a:pPr eaLnBrk="1" hangingPunct="1"/>
            <a:r>
              <a:rPr lang="zh-CN" altLang="en-US" sz="2600">
                <a:latin typeface="楷体_GB2312" pitchFamily="49" charset="-122"/>
              </a:rPr>
              <a:t>在系统启动时，输入指针指向输入串的第一个字符，分析栈中存放着栈底符号</a:t>
            </a:r>
            <a:r>
              <a:rPr lang="en-US" altLang="zh-CN" sz="2600">
                <a:latin typeface="楷体_GB2312" pitchFamily="49" charset="-122"/>
              </a:rPr>
              <a:t>#</a:t>
            </a:r>
            <a:r>
              <a:rPr lang="zh-CN" altLang="en-US" sz="2600">
                <a:latin typeface="楷体_GB2312" pitchFamily="49" charset="-122"/>
              </a:rPr>
              <a:t>和文法的开始符号。</a:t>
            </a:r>
          </a:p>
          <a:p>
            <a:pPr eaLnBrk="1" hangingPunct="1"/>
            <a:r>
              <a:rPr lang="zh-CN" altLang="en-US" sz="2600">
                <a:latin typeface="楷体_GB2312" pitchFamily="49" charset="-122"/>
              </a:rPr>
              <a:t>根据栈顶符号</a:t>
            </a:r>
            <a:r>
              <a:rPr lang="en-US" altLang="zh-CN" sz="2600">
                <a:latin typeface="楷体_GB2312" pitchFamily="49" charset="-122"/>
              </a:rPr>
              <a:t>A</a:t>
            </a:r>
            <a:r>
              <a:rPr lang="zh-CN" altLang="en-US" sz="2600">
                <a:latin typeface="楷体_GB2312" pitchFamily="49" charset="-122"/>
              </a:rPr>
              <a:t>和读入的符号</a:t>
            </a:r>
            <a:r>
              <a:rPr lang="en-US" altLang="zh-CN" sz="2600">
                <a:latin typeface="楷体_GB2312" pitchFamily="49" charset="-122"/>
              </a:rPr>
              <a:t>a</a:t>
            </a:r>
            <a:r>
              <a:rPr lang="zh-CN" altLang="en-US" sz="2600">
                <a:latin typeface="楷体_GB2312" pitchFamily="49" charset="-122"/>
              </a:rPr>
              <a:t>，查看分析表</a:t>
            </a:r>
            <a:r>
              <a:rPr lang="en-US" altLang="zh-CN" sz="2600">
                <a:latin typeface="楷体_GB2312" pitchFamily="49" charset="-122"/>
              </a:rPr>
              <a:t>M,</a:t>
            </a:r>
            <a:r>
              <a:rPr lang="zh-CN" altLang="en-US" sz="2600">
                <a:latin typeface="楷体_GB2312" pitchFamily="49" charset="-122"/>
              </a:rPr>
              <a:t>决定相应的动作。</a:t>
            </a:r>
            <a:endParaRPr lang="en-US" altLang="zh-CN" sz="2600">
              <a:latin typeface="楷体_GB2312" pitchFamily="49" charset="-122"/>
            </a:endParaRPr>
          </a:p>
          <a:p>
            <a:pPr lvl="1" eaLnBrk="1" hangingPunct="1"/>
            <a:r>
              <a:rPr lang="zh-CN" altLang="en-US" sz="2600">
                <a:latin typeface="楷体_GB2312" pitchFamily="49" charset="-122"/>
              </a:rPr>
              <a:t>如果</a:t>
            </a:r>
            <a:r>
              <a:rPr lang="en-US" altLang="zh-CN" sz="2600">
                <a:latin typeface="楷体_GB2312" pitchFamily="49" charset="-122"/>
              </a:rPr>
              <a:t>A=a=#</a:t>
            </a:r>
            <a:r>
              <a:rPr lang="zh-CN" altLang="en-US" sz="2600">
                <a:latin typeface="楷体_GB2312" pitchFamily="49" charset="-122"/>
              </a:rPr>
              <a:t>，分析成功并停机</a:t>
            </a:r>
            <a:endParaRPr lang="en-US" altLang="zh-CN" sz="2600">
              <a:latin typeface="楷体_GB2312" pitchFamily="49" charset="-122"/>
            </a:endParaRPr>
          </a:p>
          <a:p>
            <a:pPr lvl="1" eaLnBrk="1" hangingPunct="1"/>
            <a:r>
              <a:rPr lang="zh-CN" altLang="en-US" sz="2600">
                <a:latin typeface="楷体_GB2312" pitchFamily="49" charset="-122"/>
              </a:rPr>
              <a:t>如果</a:t>
            </a:r>
            <a:r>
              <a:rPr lang="en-US" altLang="zh-CN" sz="2600">
                <a:latin typeface="楷体_GB2312" pitchFamily="49" charset="-122"/>
              </a:rPr>
              <a:t>A=a</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，弹出栈顶符号</a:t>
            </a:r>
            <a:r>
              <a:rPr lang="en-US" altLang="zh-CN" sz="2600">
                <a:latin typeface="宋体" panose="02010600030101010101" pitchFamily="2" charset="-122"/>
                <a:ea typeface="宋体" panose="02010600030101010101" pitchFamily="2" charset="-122"/>
              </a:rPr>
              <a:t>A</a:t>
            </a:r>
            <a:r>
              <a:rPr lang="zh-CN" altLang="en-US" sz="2600">
                <a:latin typeface="宋体" panose="02010600030101010101" pitchFamily="2" charset="-122"/>
                <a:ea typeface="宋体" panose="02010600030101010101" pitchFamily="2" charset="-122"/>
              </a:rPr>
              <a:t>，并将输入指针指向下一个符号</a:t>
            </a:r>
            <a:endParaRPr lang="en-US" altLang="zh-CN" sz="2600">
              <a:latin typeface="宋体" panose="02010600030101010101" pitchFamily="2" charset="-122"/>
              <a:ea typeface="宋体" panose="02010600030101010101" pitchFamily="2" charset="-122"/>
            </a:endParaRPr>
          </a:p>
          <a:p>
            <a:pPr lvl="1" eaLnBrk="1" hangingPunct="1"/>
            <a:r>
              <a:rPr lang="zh-CN" altLang="en-US" sz="2600">
                <a:latin typeface="宋体" panose="02010600030101010101" pitchFamily="2" charset="-122"/>
                <a:ea typeface="宋体" panose="02010600030101010101" pitchFamily="2" charset="-122"/>
              </a:rPr>
              <a:t>如果</a:t>
            </a:r>
            <a:r>
              <a:rPr lang="en-US" altLang="zh-CN" sz="2600">
                <a:latin typeface="宋体" panose="02010600030101010101" pitchFamily="2" charset="-122"/>
                <a:ea typeface="宋体" panose="02010600030101010101" pitchFamily="2" charset="-122"/>
              </a:rPr>
              <a:t>A</a:t>
            </a:r>
            <a:r>
              <a:rPr lang="zh-CN" altLang="en-US" sz="2600">
                <a:latin typeface="宋体" panose="02010600030101010101" pitchFamily="2" charset="-122"/>
                <a:ea typeface="宋体" panose="02010600030101010101" pitchFamily="2" charset="-122"/>
              </a:rPr>
              <a:t>是语法变量，程序访问分析表</a:t>
            </a:r>
            <a:r>
              <a:rPr lang="en-US" altLang="zh-CN" sz="2600">
                <a:latin typeface="宋体" panose="02010600030101010101" pitchFamily="2" charset="-122"/>
                <a:ea typeface="宋体" panose="02010600030101010101" pitchFamily="2" charset="-122"/>
              </a:rPr>
              <a:t>M</a:t>
            </a:r>
            <a:r>
              <a:rPr lang="zh-CN" altLang="en-US" sz="2600">
                <a:latin typeface="宋体" panose="02010600030101010101" pitchFamily="2" charset="-122"/>
                <a:ea typeface="宋体" panose="02010600030101010101" pitchFamily="2" charset="-122"/>
              </a:rPr>
              <a:t>的</a:t>
            </a:r>
            <a:r>
              <a:rPr lang="en-US" altLang="zh-CN" sz="2600">
                <a:latin typeface="宋体" panose="02010600030101010101" pitchFamily="2" charset="-122"/>
                <a:ea typeface="宋体" panose="02010600030101010101" pitchFamily="2" charset="-122"/>
              </a:rPr>
              <a:t>M[A,a]</a:t>
            </a:r>
            <a:r>
              <a:rPr lang="zh-CN" altLang="en-US" sz="2600">
                <a:latin typeface="宋体" panose="02010600030101010101" pitchFamily="2" charset="-122"/>
                <a:ea typeface="宋体" panose="02010600030101010101" pitchFamily="2" charset="-122"/>
              </a:rPr>
              <a:t>表项，该表项或者是一个</a:t>
            </a:r>
            <a:r>
              <a:rPr lang="en-US" altLang="zh-CN" sz="2600">
                <a:latin typeface="宋体" panose="02010600030101010101" pitchFamily="2" charset="-122"/>
                <a:ea typeface="宋体" panose="02010600030101010101" pitchFamily="2" charset="-122"/>
              </a:rPr>
              <a:t>A</a:t>
            </a:r>
            <a:r>
              <a:rPr lang="zh-CN" altLang="en-US" sz="2600">
                <a:latin typeface="宋体" panose="02010600030101010101" pitchFamily="2" charset="-122"/>
                <a:ea typeface="宋体" panose="02010600030101010101" pitchFamily="2" charset="-122"/>
              </a:rPr>
              <a:t>产生式，或者是出错信息。</a:t>
            </a:r>
            <a:endParaRPr lang="en-US" altLang="zh-CN" sz="2600">
              <a:latin typeface="宋体" panose="02010600030101010101" pitchFamily="2" charset="-122"/>
              <a:ea typeface="宋体" panose="02010600030101010101" pitchFamily="2" charset="-122"/>
            </a:endParaRPr>
          </a:p>
          <a:p>
            <a:pPr lvl="1" eaLnBrk="1" hangingPunct="1"/>
            <a:r>
              <a:rPr lang="zh-CN" altLang="en-US" sz="2600">
                <a:latin typeface="宋体" panose="02010600030101010101" pitchFamily="2" charset="-122"/>
                <a:ea typeface="宋体" panose="02010600030101010101" pitchFamily="2" charset="-122"/>
              </a:rPr>
              <a:t>如果</a:t>
            </a:r>
            <a:r>
              <a:rPr lang="en-US" altLang="zh-CN" sz="2600">
                <a:solidFill>
                  <a:srgbClr val="FF0000"/>
                </a:solidFill>
                <a:latin typeface="宋体" panose="02010600030101010101" pitchFamily="2" charset="-122"/>
                <a:ea typeface="宋体" panose="02010600030101010101" pitchFamily="2" charset="-122"/>
              </a:rPr>
              <a:t>M[A,a]={A</a:t>
            </a:r>
            <a:r>
              <a:rPr lang="en-US" altLang="zh-CN" sz="2600">
                <a:solidFill>
                  <a:srgbClr val="FF0000"/>
                </a:solidFill>
                <a:latin typeface="宋体" panose="02010600030101010101" pitchFamily="2" charset="-122"/>
                <a:ea typeface="宋体" panose="02010600030101010101" pitchFamily="2" charset="-122"/>
                <a:sym typeface="Wingdings" panose="05000000000000000000" pitchFamily="2" charset="2"/>
              </a:rPr>
              <a:t>UVW</a:t>
            </a:r>
            <a:r>
              <a:rPr lang="en-US" altLang="zh-CN" sz="2600">
                <a:solidFill>
                  <a:srgbClr val="FF0000"/>
                </a:solidFill>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，则用</a:t>
            </a:r>
            <a:r>
              <a:rPr lang="en-US" altLang="zh-CN" sz="2600">
                <a:latin typeface="宋体" panose="02010600030101010101" pitchFamily="2" charset="-122"/>
                <a:ea typeface="宋体" panose="02010600030101010101" pitchFamily="2" charset="-122"/>
              </a:rPr>
              <a:t>WVU(</a:t>
            </a:r>
            <a:r>
              <a:rPr lang="zh-CN" altLang="en-US" sz="2600">
                <a:latin typeface="宋体" panose="02010600030101010101" pitchFamily="2" charset="-122"/>
                <a:ea typeface="宋体" panose="02010600030101010101" pitchFamily="2" charset="-122"/>
              </a:rPr>
              <a:t>栈顶</a:t>
            </a:r>
            <a:r>
              <a:rPr lang="en-US" altLang="zh-CN" sz="2600">
                <a:latin typeface="宋体" panose="02010600030101010101" pitchFamily="2" charset="-122"/>
                <a:ea typeface="宋体" panose="02010600030101010101" pitchFamily="2" charset="-122"/>
              </a:rPr>
              <a:t>)</a:t>
            </a:r>
            <a:r>
              <a:rPr lang="zh-CN" altLang="en-US" sz="2600">
                <a:latin typeface="宋体" panose="02010600030101010101" pitchFamily="2" charset="-122"/>
                <a:ea typeface="宋体" panose="02010600030101010101" pitchFamily="2" charset="-122"/>
              </a:rPr>
              <a:t>替换原栈顶符号</a:t>
            </a:r>
            <a:r>
              <a:rPr lang="en-US" altLang="zh-CN" sz="2600">
                <a:latin typeface="宋体" panose="02010600030101010101" pitchFamily="2" charset="-122"/>
                <a:ea typeface="宋体" panose="02010600030101010101" pitchFamily="2" charset="-122"/>
              </a:rPr>
              <a:t>A</a:t>
            </a:r>
            <a:r>
              <a:rPr lang="zh-CN" altLang="en-US" sz="2600">
                <a:latin typeface="宋体" panose="02010600030101010101" pitchFamily="2" charset="-122"/>
                <a:ea typeface="宋体" panose="02010600030101010101" pitchFamily="2" charset="-122"/>
              </a:rPr>
              <a:t>，输出该产生式</a:t>
            </a:r>
            <a:endParaRPr lang="zh-CN" altLang="en-US" sz="260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barn(inVertical)">
                                      <p:cBhvr>
                                        <p:cTn id="7" dur="500"/>
                                        <p:tgtEl>
                                          <p:spTgt spid="217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72931">
                                            <p:txEl>
                                              <p:pRg st="1" end="1"/>
                                            </p:txEl>
                                          </p:spTgt>
                                        </p:tgtEl>
                                        <p:attrNameLst>
                                          <p:attrName>style.visibility</p:attrName>
                                        </p:attrNameLst>
                                      </p:cBhvr>
                                      <p:to>
                                        <p:strVal val="visible"/>
                                      </p:to>
                                    </p:set>
                                    <p:animEffect transition="in" filter="barn(inVertical)">
                                      <p:cBhvr>
                                        <p:cTn id="12" dur="500"/>
                                        <p:tgtEl>
                                          <p:spTgt spid="217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72931">
                                            <p:txEl>
                                              <p:pRg st="2" end="2"/>
                                            </p:txEl>
                                          </p:spTgt>
                                        </p:tgtEl>
                                        <p:attrNameLst>
                                          <p:attrName>style.visibility</p:attrName>
                                        </p:attrNameLst>
                                      </p:cBhvr>
                                      <p:to>
                                        <p:strVal val="visible"/>
                                      </p:to>
                                    </p:set>
                                    <p:animEffect transition="in" filter="barn(inVertical)">
                                      <p:cBhvr>
                                        <p:cTn id="17" dur="500"/>
                                        <p:tgtEl>
                                          <p:spTgt spid="217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72931">
                                            <p:txEl>
                                              <p:pRg st="3" end="3"/>
                                            </p:txEl>
                                          </p:spTgt>
                                        </p:tgtEl>
                                        <p:attrNameLst>
                                          <p:attrName>style.visibility</p:attrName>
                                        </p:attrNameLst>
                                      </p:cBhvr>
                                      <p:to>
                                        <p:strVal val="visible"/>
                                      </p:to>
                                    </p:set>
                                    <p:animEffect transition="in" filter="barn(inVertical)">
                                      <p:cBhvr>
                                        <p:cTn id="22" dur="500"/>
                                        <p:tgtEl>
                                          <p:spTgt spid="2172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72931">
                                            <p:txEl>
                                              <p:pRg st="4" end="4"/>
                                            </p:txEl>
                                          </p:spTgt>
                                        </p:tgtEl>
                                        <p:attrNameLst>
                                          <p:attrName>style.visibility</p:attrName>
                                        </p:attrNameLst>
                                      </p:cBhvr>
                                      <p:to>
                                        <p:strVal val="visible"/>
                                      </p:to>
                                    </p:set>
                                    <p:animEffect transition="in" filter="barn(inVertical)">
                                      <p:cBhvr>
                                        <p:cTn id="27" dur="500"/>
                                        <p:tgtEl>
                                          <p:spTgt spid="2172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72931">
                                            <p:txEl>
                                              <p:pRg st="5" end="5"/>
                                            </p:txEl>
                                          </p:spTgt>
                                        </p:tgtEl>
                                        <p:attrNameLst>
                                          <p:attrName>style.visibility</p:attrName>
                                        </p:attrNameLst>
                                      </p:cBhvr>
                                      <p:to>
                                        <p:strVal val="visible"/>
                                      </p:to>
                                    </p:set>
                                    <p:animEffect transition="in" filter="barn(inVertical)">
                                      <p:cBhvr>
                                        <p:cTn id="32"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uiExpand="1"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2B15C73-26EB-4579-BAA9-74C479329611}"/>
              </a:ext>
            </a:extLst>
          </p:cNvPr>
          <p:cNvSpPr>
            <a:spLocks noGrp="1"/>
          </p:cNvSpPr>
          <p:nvPr>
            <p:ph type="dt" sz="quarter" idx="10"/>
          </p:nvPr>
        </p:nvSpPr>
        <p:spPr>
          <a:xfrm>
            <a:off x="457200" y="6245225"/>
            <a:ext cx="2133600" cy="476250"/>
          </a:xfrm>
          <a:ln>
            <a:miter lim="800000"/>
            <a:headEnd/>
            <a:tailEnd/>
          </a:ln>
        </p:spPr>
        <p:txBody>
          <a:bodyPr anchor="t"/>
          <a:lstStyle/>
          <a:p>
            <a:pPr>
              <a:defRPr/>
            </a:pPr>
            <a:fld id="{50D7AC29-675B-40F1-A454-51D3F3C4CADB}" type="datetime1">
              <a:rPr lang="zh-CN" altLang="en-US">
                <a:latin typeface="+mn-lt"/>
              </a:rPr>
              <a:pPr>
                <a:defRPr/>
              </a:pPr>
              <a:t>2020/12/14</a:t>
            </a:fld>
            <a:endParaRPr lang="en-US" altLang="zh-CN">
              <a:latin typeface="+mn-lt"/>
            </a:endParaRPr>
          </a:p>
        </p:txBody>
      </p:sp>
      <p:sp>
        <p:nvSpPr>
          <p:cNvPr id="75779" name="灯片编号占位符 5">
            <a:extLst>
              <a:ext uri="{FF2B5EF4-FFF2-40B4-BE49-F238E27FC236}">
                <a16:creationId xmlns:a16="http://schemas.microsoft.com/office/drawing/2014/main" id="{C98D31E3-8B9B-4F73-9B21-CE663F90BF7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9A89BCD-7D3C-4BF8-9674-9F2CBF2DBE14}" type="slidenum">
              <a:rPr lang="en-US" altLang="zh-CN" sz="1400" b="0">
                <a:ea typeface="宋体" panose="02010600030101010101" pitchFamily="2" charset="-122"/>
              </a:rPr>
              <a:pPr>
                <a:spcBef>
                  <a:spcPct val="0"/>
                </a:spcBef>
                <a:buClrTx/>
                <a:buSzTx/>
                <a:buFontTx/>
                <a:buNone/>
              </a:pPr>
              <a:t>63</a:t>
            </a:fld>
            <a:endParaRPr lang="en-US" altLang="zh-CN" sz="1400" b="0">
              <a:ea typeface="宋体" panose="02010600030101010101" pitchFamily="2" charset="-122"/>
            </a:endParaRPr>
          </a:p>
        </p:txBody>
      </p:sp>
      <p:sp>
        <p:nvSpPr>
          <p:cNvPr id="75780" name="Rectangle 2">
            <a:extLst>
              <a:ext uri="{FF2B5EF4-FFF2-40B4-BE49-F238E27FC236}">
                <a16:creationId xmlns:a16="http://schemas.microsoft.com/office/drawing/2014/main" id="{CB7DFD70-81A6-4A06-B66A-A15B4C094D1E}"/>
              </a:ext>
            </a:extLst>
          </p:cNvPr>
          <p:cNvSpPr>
            <a:spLocks noGrp="1" noChangeArrowheads="1"/>
          </p:cNvSpPr>
          <p:nvPr>
            <p:ph type="title" idx="4294967295"/>
          </p:nvPr>
        </p:nvSpPr>
        <p:spPr>
          <a:xfrm>
            <a:off x="1187450" y="720725"/>
            <a:ext cx="5867400" cy="476250"/>
          </a:xfrm>
          <a:noFill/>
        </p:spPr>
        <p:txBody>
          <a:bodyPr lIns="92075" tIns="46038" rIns="92075" bIns="46038" anchor="ctr"/>
          <a:lstStyle/>
          <a:p>
            <a:pPr eaLnBrk="1" hangingPunct="1"/>
            <a:r>
              <a:rPr lang="zh-CN" altLang="en-US">
                <a:latin typeface="Times New Roman" panose="02020603050405020304" pitchFamily="18" charset="0"/>
              </a:rPr>
              <a:t>系统的执行与特点</a:t>
            </a:r>
          </a:p>
        </p:txBody>
      </p:sp>
      <p:sp>
        <p:nvSpPr>
          <p:cNvPr id="2172931" name="Rectangle 3">
            <a:extLst>
              <a:ext uri="{FF2B5EF4-FFF2-40B4-BE49-F238E27FC236}">
                <a16:creationId xmlns:a16="http://schemas.microsoft.com/office/drawing/2014/main" id="{B6950B8D-13CE-4931-BF0F-4B0C3FC2DE51}"/>
              </a:ext>
            </a:extLst>
          </p:cNvPr>
          <p:cNvSpPr>
            <a:spLocks noGrp="1" noChangeArrowheads="1"/>
          </p:cNvSpPr>
          <p:nvPr>
            <p:ph type="body" idx="4294967295"/>
          </p:nvPr>
        </p:nvSpPr>
        <p:spPr>
          <a:xfrm>
            <a:off x="468313" y="1700213"/>
            <a:ext cx="8305800" cy="4176712"/>
          </a:xfrm>
          <a:noFill/>
        </p:spPr>
        <p:txBody>
          <a:bodyPr lIns="92075" tIns="46038" rIns="92075" bIns="46038"/>
          <a:lstStyle/>
          <a:p>
            <a:pPr eaLnBrk="1" hangingPunct="1"/>
            <a:r>
              <a:rPr lang="zh-CN" altLang="en-US" sz="2800">
                <a:latin typeface="楷体_GB2312" pitchFamily="49" charset="-122"/>
              </a:rPr>
              <a:t>优点：</a:t>
            </a:r>
          </a:p>
          <a:p>
            <a:pPr lvl="1" eaLnBrk="1" hangingPunct="1">
              <a:buFont typeface="Wingdings" panose="05000000000000000000" pitchFamily="2" charset="2"/>
              <a:buNone/>
            </a:pPr>
            <a:r>
              <a:rPr lang="en-US" altLang="zh-CN">
                <a:latin typeface="楷体_GB2312" pitchFamily="49" charset="-122"/>
              </a:rPr>
              <a:t>1</a:t>
            </a:r>
            <a:r>
              <a:rPr lang="zh-CN" altLang="en-US">
                <a:latin typeface="楷体_GB2312" pitchFamily="49" charset="-122"/>
              </a:rPr>
              <a:t>）效率高</a:t>
            </a:r>
          </a:p>
          <a:p>
            <a:pPr lvl="1" eaLnBrk="1" hangingPunct="1">
              <a:buFont typeface="Wingdings" panose="05000000000000000000" pitchFamily="2" charset="2"/>
              <a:buNone/>
            </a:pPr>
            <a:r>
              <a:rPr lang="en-US" altLang="zh-CN">
                <a:latin typeface="楷体_GB2312" pitchFamily="49" charset="-122"/>
              </a:rPr>
              <a:t>2</a:t>
            </a:r>
            <a:r>
              <a:rPr lang="zh-CN" altLang="en-US">
                <a:latin typeface="楷体_GB2312" pitchFamily="49" charset="-122"/>
              </a:rPr>
              <a:t>）便于维护、自动生成</a:t>
            </a:r>
            <a:endParaRPr lang="en-US" altLang="zh-CN">
              <a:latin typeface="楷体_GB2312" pitchFamily="49" charset="-122"/>
            </a:endParaRPr>
          </a:p>
          <a:p>
            <a:pPr lvl="1" eaLnBrk="1" hangingPunct="1">
              <a:buFont typeface="Wingdings" panose="05000000000000000000" pitchFamily="2" charset="2"/>
              <a:buNone/>
            </a:pPr>
            <a:endParaRPr lang="en-US" altLang="zh-CN">
              <a:latin typeface="楷体_GB2312" pitchFamily="49" charset="-122"/>
            </a:endParaRPr>
          </a:p>
          <a:p>
            <a:pPr lvl="1" eaLnBrk="1" hangingPunct="1">
              <a:buFont typeface="Wingdings" panose="05000000000000000000" pitchFamily="2" charset="2"/>
              <a:buNone/>
            </a:pPr>
            <a:endParaRPr lang="zh-CN" altLang="en-US">
              <a:latin typeface="楷体_GB2312" pitchFamily="49" charset="-122"/>
            </a:endParaRPr>
          </a:p>
          <a:p>
            <a:pPr eaLnBrk="1" hangingPunct="1"/>
            <a:r>
              <a:rPr lang="zh-CN" altLang="en-US" sz="2800">
                <a:latin typeface="楷体_GB2312" pitchFamily="49" charset="-122"/>
              </a:rPr>
              <a:t>关键</a:t>
            </a:r>
            <a:r>
              <a:rPr lang="en-US" altLang="zh-CN" sz="2800">
                <a:latin typeface="Arial" panose="020B0604020202020204" pitchFamily="34" charset="0"/>
              </a:rPr>
              <a:t>——</a:t>
            </a:r>
            <a:r>
              <a:rPr lang="zh-CN" altLang="en-US" sz="2800">
                <a:latin typeface="楷体_GB2312" pitchFamily="49" charset="-122"/>
              </a:rPr>
              <a:t>分析表</a:t>
            </a:r>
            <a:r>
              <a:rPr lang="en-US" altLang="zh-CN" sz="2800">
                <a:latin typeface="楷体_GB2312" pitchFamily="49" charset="-122"/>
              </a:rPr>
              <a:t>M</a:t>
            </a:r>
            <a:r>
              <a:rPr lang="zh-CN" altLang="en-US" sz="2800">
                <a:latin typeface="楷体_GB2312" pitchFamily="49" charset="-122"/>
              </a:rPr>
              <a:t>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slide(fromBottom)">
                                      <p:cBhvr>
                                        <p:cTn id="7" dur="500"/>
                                        <p:tgtEl>
                                          <p:spTgt spid="217293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72931">
                                            <p:txEl>
                                              <p:pRg st="1" end="1"/>
                                            </p:txEl>
                                          </p:spTgt>
                                        </p:tgtEl>
                                        <p:attrNameLst>
                                          <p:attrName>style.visibility</p:attrName>
                                        </p:attrNameLst>
                                      </p:cBhvr>
                                      <p:to>
                                        <p:strVal val="visible"/>
                                      </p:to>
                                    </p:set>
                                    <p:animEffect transition="in" filter="slide(fromBottom)">
                                      <p:cBhvr>
                                        <p:cTn id="10" dur="500"/>
                                        <p:tgtEl>
                                          <p:spTgt spid="217293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72931">
                                            <p:txEl>
                                              <p:pRg st="2" end="2"/>
                                            </p:txEl>
                                          </p:spTgt>
                                        </p:tgtEl>
                                        <p:attrNameLst>
                                          <p:attrName>style.visibility</p:attrName>
                                        </p:attrNameLst>
                                      </p:cBhvr>
                                      <p:to>
                                        <p:strVal val="visible"/>
                                      </p:to>
                                    </p:set>
                                    <p:animEffect transition="in" filter="slide(fromBottom)">
                                      <p:cBhvr>
                                        <p:cTn id="13" dur="500"/>
                                        <p:tgtEl>
                                          <p:spTgt spid="21729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172931">
                                            <p:txEl>
                                              <p:pRg st="5" end="5"/>
                                            </p:txEl>
                                          </p:spTgt>
                                        </p:tgtEl>
                                        <p:attrNameLst>
                                          <p:attrName>style.visibility</p:attrName>
                                        </p:attrNameLst>
                                      </p:cBhvr>
                                      <p:to>
                                        <p:strVal val="visible"/>
                                      </p:to>
                                    </p:set>
                                    <p:animEffect transition="in" filter="slide(fromBottom)">
                                      <p:cBhvr>
                                        <p:cTn id="18"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F6CC47-AA97-4EA0-87AB-AC4040BF997A}"/>
              </a:ext>
            </a:extLst>
          </p:cNvPr>
          <p:cNvSpPr>
            <a:spLocks noGrp="1"/>
          </p:cNvSpPr>
          <p:nvPr>
            <p:ph type="dt" sz="quarter" idx="10"/>
          </p:nvPr>
        </p:nvSpPr>
        <p:spPr>
          <a:xfrm>
            <a:off x="457200" y="6245225"/>
            <a:ext cx="2133600" cy="476250"/>
          </a:xfrm>
          <a:ln>
            <a:miter lim="800000"/>
            <a:headEnd/>
            <a:tailEnd/>
          </a:ln>
        </p:spPr>
        <p:txBody>
          <a:bodyPr anchor="t"/>
          <a:lstStyle/>
          <a:p>
            <a:pPr>
              <a:defRPr/>
            </a:pPr>
            <a:fld id="{E5579CD3-8D69-487A-BA02-42C2348BC88C}" type="datetime1">
              <a:rPr lang="zh-CN" altLang="en-US">
                <a:latin typeface="+mn-lt"/>
              </a:rPr>
              <a:pPr>
                <a:defRPr/>
              </a:pPr>
              <a:t>2020/12/14</a:t>
            </a:fld>
            <a:endParaRPr lang="en-US" altLang="zh-CN">
              <a:latin typeface="+mn-lt"/>
            </a:endParaRPr>
          </a:p>
        </p:txBody>
      </p:sp>
      <p:sp>
        <p:nvSpPr>
          <p:cNvPr id="76803" name="灯片编号占位符 5">
            <a:extLst>
              <a:ext uri="{FF2B5EF4-FFF2-40B4-BE49-F238E27FC236}">
                <a16:creationId xmlns:a16="http://schemas.microsoft.com/office/drawing/2014/main" id="{1E99A6E3-E619-4233-B9FD-DFFF6187961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3930C8-2A97-45FD-9FA1-598C347B0679}" type="slidenum">
              <a:rPr lang="en-US" altLang="zh-CN"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
        <p:nvSpPr>
          <p:cNvPr id="76804" name="Rectangle 2">
            <a:extLst>
              <a:ext uri="{FF2B5EF4-FFF2-40B4-BE49-F238E27FC236}">
                <a16:creationId xmlns:a16="http://schemas.microsoft.com/office/drawing/2014/main" id="{47CDAF37-CC21-4CA1-ADB1-8D5E7E65A8C0}"/>
              </a:ext>
            </a:extLst>
          </p:cNvPr>
          <p:cNvSpPr>
            <a:spLocks noGrp="1" noChangeArrowheads="1"/>
          </p:cNvSpPr>
          <p:nvPr>
            <p:ph type="title" idx="4294967295"/>
          </p:nvPr>
        </p:nvSpPr>
        <p:spPr>
          <a:xfrm>
            <a:off x="879475" y="333375"/>
            <a:ext cx="8229600" cy="935038"/>
          </a:xfrm>
          <a:noFill/>
        </p:spPr>
        <p:txBody>
          <a:bodyPr lIns="92075" tIns="46038" rIns="92075" bIns="46038" anchor="ctr"/>
          <a:lstStyle/>
          <a:p>
            <a:pPr eaLnBrk="1" hangingPunct="1"/>
            <a:r>
              <a:rPr lang="zh-CN" altLang="en-US"/>
              <a:t>预测分析表的构造算法</a:t>
            </a:r>
          </a:p>
        </p:txBody>
      </p:sp>
      <p:sp>
        <p:nvSpPr>
          <p:cNvPr id="1159171" name="Rectangle 3">
            <a:extLst>
              <a:ext uri="{FF2B5EF4-FFF2-40B4-BE49-F238E27FC236}">
                <a16:creationId xmlns:a16="http://schemas.microsoft.com/office/drawing/2014/main" id="{690BD55C-A524-4398-8042-BAEEEF05293C}"/>
              </a:ext>
            </a:extLst>
          </p:cNvPr>
          <p:cNvSpPr>
            <a:spLocks noGrp="1" noChangeArrowheads="1"/>
          </p:cNvSpPr>
          <p:nvPr>
            <p:ph type="body" idx="4294967295"/>
          </p:nvPr>
        </p:nvSpPr>
        <p:spPr>
          <a:xfrm>
            <a:off x="304800" y="1557338"/>
            <a:ext cx="8610600" cy="5111750"/>
          </a:xfrm>
          <a:noFill/>
        </p:spPr>
        <p:txBody>
          <a:bodyPr lIns="92075" tIns="46038" rIns="92075" bIns="46038"/>
          <a:lstStyle/>
          <a:p>
            <a:pPr eaLnBrk="1" hangingPunct="1">
              <a:lnSpc>
                <a:spcPct val="90000"/>
              </a:lnSpc>
              <a:buFont typeface="Wingdings" panose="05000000000000000000" pitchFamily="2" charset="2"/>
              <a:buNone/>
            </a:pPr>
            <a:r>
              <a:rPr lang="zh-CN" altLang="en-US" sz="2600">
                <a:latin typeface="Times New Roman" panose="02020603050405020304" pitchFamily="18" charset="0"/>
              </a:rPr>
              <a:t>算法</a:t>
            </a:r>
            <a:r>
              <a:rPr lang="en-US" altLang="zh-CN" sz="2600">
                <a:latin typeface="Times New Roman" panose="02020603050405020304" pitchFamily="18" charset="0"/>
              </a:rPr>
              <a:t>4.6 </a:t>
            </a:r>
            <a:r>
              <a:rPr lang="zh-CN" altLang="en-US" sz="2600">
                <a:latin typeface="Times New Roman" panose="02020603050405020304" pitchFamily="18" charset="0"/>
              </a:rPr>
              <a:t>预测分析表</a:t>
            </a:r>
            <a:r>
              <a:rPr lang="en-US" altLang="zh-CN" sz="2600">
                <a:latin typeface="Times New Roman" panose="02020603050405020304" pitchFamily="18" charset="0"/>
              </a:rPr>
              <a:t>(</a:t>
            </a:r>
            <a:r>
              <a:rPr lang="en-US" altLang="zh-CN" sz="2600" i="1">
                <a:latin typeface="Times New Roman" panose="02020603050405020304" pitchFamily="18" charset="0"/>
              </a:rPr>
              <a:t>LL</a:t>
            </a:r>
            <a:r>
              <a:rPr lang="en-US" altLang="zh-CN" sz="2600">
                <a:latin typeface="Times New Roman" panose="02020603050405020304" pitchFamily="18" charset="0"/>
              </a:rPr>
              <a:t>(1)</a:t>
            </a:r>
            <a:r>
              <a:rPr lang="zh-CN" altLang="en-US" sz="2600">
                <a:latin typeface="Times New Roman" panose="02020603050405020304" pitchFamily="18" charset="0"/>
              </a:rPr>
              <a:t>分析表</a:t>
            </a:r>
            <a:r>
              <a:rPr lang="en-US" altLang="zh-CN" sz="2600">
                <a:latin typeface="Times New Roman" panose="02020603050405020304" pitchFamily="18" charset="0"/>
              </a:rPr>
              <a:t>)</a:t>
            </a:r>
            <a:r>
              <a:rPr lang="zh-CN" altLang="en-US" sz="2600">
                <a:latin typeface="Times New Roman" panose="02020603050405020304" pitchFamily="18" charset="0"/>
              </a:rPr>
              <a:t>的构造算法。</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输入：文法</a:t>
            </a:r>
            <a:r>
              <a:rPr lang="en-US" altLang="zh-CN" sz="2600" i="1">
                <a:latin typeface="Times New Roman" panose="02020603050405020304" pitchFamily="18" charset="0"/>
              </a:rPr>
              <a:t>G</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输出：分析表</a:t>
            </a:r>
            <a:r>
              <a:rPr lang="en-US" altLang="zh-CN" sz="2600" i="1">
                <a:latin typeface="Times New Roman" panose="02020603050405020304" pitchFamily="18" charset="0"/>
              </a:rPr>
              <a:t>M</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600">
                <a:latin typeface="Times New Roman" panose="02020603050405020304" pitchFamily="18" charset="0"/>
              </a:rPr>
              <a:t>步骤：</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1</a:t>
            </a:r>
            <a:r>
              <a:rPr lang="zh-CN" altLang="en-US" sz="2600">
                <a:latin typeface="Times New Roman" panose="02020603050405020304" pitchFamily="18" charset="0"/>
              </a:rPr>
              <a:t>．对</a:t>
            </a:r>
            <a:r>
              <a:rPr lang="en-US" altLang="zh-CN" sz="2600" i="1">
                <a:latin typeface="Times New Roman" panose="02020603050405020304" pitchFamily="18" charset="0"/>
              </a:rPr>
              <a:t>G</a:t>
            </a:r>
            <a:r>
              <a:rPr lang="zh-CN" altLang="en-US" sz="2600">
                <a:latin typeface="Times New Roman" panose="02020603050405020304" pitchFamily="18" charset="0"/>
              </a:rPr>
              <a:t>中的任意一个产生式</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i="1">
                <a:solidFill>
                  <a:srgbClr val="FF0000"/>
                </a:solidFill>
                <a:latin typeface="Times New Roman" panose="02020603050405020304" pitchFamily="18" charset="0"/>
              </a:rPr>
              <a:t>(alpha)</a:t>
            </a:r>
            <a:r>
              <a:rPr lang="en-US" altLang="zh-CN" sz="2600">
                <a:latin typeface="Times New Roman" panose="02020603050405020304" pitchFamily="18" charset="0"/>
              </a:rPr>
              <a:t>, </a:t>
            </a:r>
            <a:r>
              <a:rPr lang="zh-CN" altLang="en-US" sz="2600">
                <a:latin typeface="Times New Roman" panose="02020603050405020304" pitchFamily="18" charset="0"/>
              </a:rPr>
              <a:t>执行第</a:t>
            </a:r>
            <a:r>
              <a:rPr lang="en-US" altLang="zh-CN" sz="2600">
                <a:latin typeface="Times New Roman" panose="02020603050405020304" pitchFamily="18" charset="0"/>
              </a:rPr>
              <a:t>2</a:t>
            </a:r>
            <a:r>
              <a:rPr lang="zh-CN" altLang="en-US" sz="2600">
                <a:latin typeface="Times New Roman" panose="02020603050405020304" pitchFamily="18" charset="0"/>
              </a:rPr>
              <a:t>和第</a:t>
            </a:r>
            <a:r>
              <a:rPr lang="en-US" altLang="zh-CN" sz="2600">
                <a:latin typeface="Times New Roman" panose="02020603050405020304" pitchFamily="18" charset="0"/>
              </a:rPr>
              <a:t>3</a:t>
            </a:r>
            <a:r>
              <a:rPr lang="zh-CN" altLang="en-US" sz="2600">
                <a:latin typeface="Times New Roman" panose="02020603050405020304" pitchFamily="18" charset="0"/>
              </a:rPr>
              <a:t>步</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2</a:t>
            </a:r>
            <a:r>
              <a:rPr lang="zh-CN" altLang="en-US" sz="2600">
                <a:latin typeface="Times New Roman" panose="02020603050405020304" pitchFamily="18" charset="0"/>
              </a:rPr>
              <a:t>． </a:t>
            </a:r>
            <a:r>
              <a:rPr lang="en-US" altLang="zh-CN" sz="2600">
                <a:latin typeface="Times New Roman" panose="02020603050405020304" pitchFamily="18" charset="0"/>
              </a:rPr>
              <a:t>for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i="1">
                <a:solidFill>
                  <a:srgbClr val="FF0000"/>
                </a:solidFill>
                <a:latin typeface="Times New Roman" panose="02020603050405020304" pitchFamily="18" charset="0"/>
              </a:rPr>
              <a:t>(alpha)</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3</a:t>
            </a:r>
            <a:r>
              <a:rPr lang="zh-CN" altLang="en-US" sz="2600">
                <a:latin typeface="Times New Roman" panose="02020603050405020304" pitchFamily="18" charset="0"/>
              </a:rPr>
              <a:t>． </a:t>
            </a:r>
            <a:r>
              <a:rPr lang="en-US" altLang="zh-CN" sz="2600">
                <a:latin typeface="Times New Roman" panose="02020603050405020304" pitchFamily="18" charset="0"/>
              </a:rPr>
              <a:t>if </a:t>
            </a:r>
            <a:r>
              <a:rPr lang="en-US" altLang="zh-CN" sz="2600" i="1">
                <a:latin typeface="Times New Roman" panose="02020603050405020304" pitchFamily="18" charset="0"/>
              </a:rPr>
              <a:t>ε</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FIRST(</a:t>
            </a:r>
            <a:r>
              <a:rPr lang="en-US" altLang="zh-CN" sz="2600" i="1">
                <a:latin typeface="Times New Roman" panose="02020603050405020304" pitchFamily="18" charset="0"/>
              </a:rPr>
              <a:t>α</a:t>
            </a:r>
            <a:r>
              <a:rPr lang="en-US" altLang="zh-CN" sz="2600">
                <a:latin typeface="Times New Roman" panose="02020603050405020304" pitchFamily="18" charset="0"/>
              </a:rPr>
              <a:t>) then </a:t>
            </a:r>
            <a:r>
              <a:rPr lang="en-US" altLang="zh-CN" sz="2600">
                <a:latin typeface="Times New Roman" panose="02020603050405020304" pitchFamily="18" charset="0"/>
                <a:sym typeface="Symbol" panose="05050102010706020507" pitchFamily="18" charset="2"/>
              </a:rPr>
              <a:t></a:t>
            </a:r>
            <a:r>
              <a:rPr lang="en-US" altLang="zh-CN" sz="2600" i="1">
                <a:latin typeface="Times New Roman" panose="02020603050405020304" pitchFamily="18" charset="0"/>
              </a:rPr>
              <a:t>a</a:t>
            </a:r>
            <a:r>
              <a:rPr lang="en-US" altLang="zh-CN" sz="2600">
                <a:latin typeface="Times New Roman" panose="02020603050405020304" pitchFamily="18" charset="0"/>
                <a:sym typeface="Symbol" panose="05050102010706020507" pitchFamily="18" charset="2"/>
              </a:rPr>
              <a:t></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将</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en-US" altLang="zh-CN" sz="2600" i="1">
                <a:latin typeface="Times New Roman" panose="02020603050405020304" pitchFamily="18" charset="0"/>
              </a:rPr>
              <a:t>α</a:t>
            </a:r>
            <a:r>
              <a:rPr lang="en-US" altLang="zh-CN" sz="2600" i="1">
                <a:solidFill>
                  <a:srgbClr val="FF0000"/>
                </a:solidFill>
                <a:latin typeface="Times New Roman" panose="02020603050405020304" pitchFamily="18" charset="0"/>
              </a:rPr>
              <a:t>(alpha)</a:t>
            </a:r>
            <a:r>
              <a:rPr lang="zh-CN" altLang="en-US" sz="2600">
                <a:latin typeface="Times New Roman" panose="02020603050405020304" pitchFamily="18" charset="0"/>
              </a:rPr>
              <a:t>填入</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a</a:t>
            </a:r>
            <a:r>
              <a:rPr lang="en-US" altLang="zh-CN" sz="2600">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600">
                <a:latin typeface="Times New Roman" panose="02020603050405020304" pitchFamily="18" charset="0"/>
              </a:rPr>
              <a:t>4</a:t>
            </a:r>
            <a:r>
              <a:rPr lang="zh-CN" altLang="en-US" sz="2600">
                <a:latin typeface="Times New Roman" panose="02020603050405020304" pitchFamily="18" charset="0"/>
              </a:rPr>
              <a:t>．将所有无定义的</a:t>
            </a:r>
            <a:r>
              <a:rPr lang="en-US" altLang="zh-CN" sz="2600" i="1">
                <a:latin typeface="Times New Roman" panose="02020603050405020304" pitchFamily="18" charset="0"/>
              </a:rPr>
              <a:t>M</a:t>
            </a:r>
            <a:r>
              <a:rPr lang="en-US" altLang="zh-CN" sz="2600">
                <a:latin typeface="Times New Roman" panose="02020603050405020304" pitchFamily="18" charset="0"/>
              </a:rPr>
              <a:t>[</a:t>
            </a:r>
            <a:r>
              <a:rPr lang="en-US" altLang="zh-CN" sz="2600" i="1">
                <a:latin typeface="Times New Roman" panose="02020603050405020304" pitchFamily="18" charset="0"/>
              </a:rPr>
              <a:t>A</a:t>
            </a:r>
            <a:r>
              <a:rPr lang="en-US" altLang="zh-CN" sz="2600">
                <a:latin typeface="Times New Roman" panose="02020603050405020304" pitchFamily="18" charset="0"/>
              </a:rPr>
              <a:t>, </a:t>
            </a:r>
            <a:r>
              <a:rPr lang="en-US" altLang="zh-CN" sz="2600" i="1">
                <a:latin typeface="Times New Roman" panose="02020603050405020304" pitchFamily="18" charset="0"/>
              </a:rPr>
              <a:t>b</a:t>
            </a:r>
            <a:r>
              <a:rPr lang="en-US" altLang="zh-CN" sz="2600">
                <a:latin typeface="Times New Roman" panose="02020603050405020304" pitchFamily="18" charset="0"/>
              </a:rPr>
              <a:t>]</a:t>
            </a:r>
            <a:r>
              <a:rPr lang="zh-CN" altLang="en-US" sz="2600">
                <a:latin typeface="Times New Roman" panose="02020603050405020304" pitchFamily="18" charset="0"/>
              </a:rPr>
              <a:t>标上出错标志。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barn(inVertical)">
                                      <p:cBhvr>
                                        <p:cTn id="7" dur="500"/>
                                        <p:tgtEl>
                                          <p:spTgt spid="1159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59171">
                                            <p:txEl>
                                              <p:pRg st="1" end="1"/>
                                            </p:txEl>
                                          </p:spTgt>
                                        </p:tgtEl>
                                        <p:attrNameLst>
                                          <p:attrName>style.visibility</p:attrName>
                                        </p:attrNameLst>
                                      </p:cBhvr>
                                      <p:to>
                                        <p:strVal val="visible"/>
                                      </p:to>
                                    </p:set>
                                    <p:animEffect transition="in" filter="barn(inVertical)">
                                      <p:cBhvr>
                                        <p:cTn id="12" dur="500"/>
                                        <p:tgtEl>
                                          <p:spTgt spid="1159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59171">
                                            <p:txEl>
                                              <p:pRg st="2" end="2"/>
                                            </p:txEl>
                                          </p:spTgt>
                                        </p:tgtEl>
                                        <p:attrNameLst>
                                          <p:attrName>style.visibility</p:attrName>
                                        </p:attrNameLst>
                                      </p:cBhvr>
                                      <p:to>
                                        <p:strVal val="visible"/>
                                      </p:to>
                                    </p:set>
                                    <p:animEffect transition="in" filter="barn(inVertical)">
                                      <p:cBhvr>
                                        <p:cTn id="17" dur="500"/>
                                        <p:tgtEl>
                                          <p:spTgt spid="1159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59171">
                                            <p:txEl>
                                              <p:pRg st="3" end="3"/>
                                            </p:txEl>
                                          </p:spTgt>
                                        </p:tgtEl>
                                        <p:attrNameLst>
                                          <p:attrName>style.visibility</p:attrName>
                                        </p:attrNameLst>
                                      </p:cBhvr>
                                      <p:to>
                                        <p:strVal val="visible"/>
                                      </p:to>
                                    </p:set>
                                    <p:animEffect transition="in" filter="barn(inVertical)">
                                      <p:cBhvr>
                                        <p:cTn id="22" dur="500"/>
                                        <p:tgtEl>
                                          <p:spTgt spid="11591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59171">
                                            <p:txEl>
                                              <p:pRg st="4" end="4"/>
                                            </p:txEl>
                                          </p:spTgt>
                                        </p:tgtEl>
                                        <p:attrNameLst>
                                          <p:attrName>style.visibility</p:attrName>
                                        </p:attrNameLst>
                                      </p:cBhvr>
                                      <p:to>
                                        <p:strVal val="visible"/>
                                      </p:to>
                                    </p:set>
                                    <p:animEffect transition="in" filter="barn(inVertical)">
                                      <p:cBhvr>
                                        <p:cTn id="27" dur="500"/>
                                        <p:tgtEl>
                                          <p:spTgt spid="11591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59171">
                                            <p:txEl>
                                              <p:pRg st="5" end="5"/>
                                            </p:txEl>
                                          </p:spTgt>
                                        </p:tgtEl>
                                        <p:attrNameLst>
                                          <p:attrName>style.visibility</p:attrName>
                                        </p:attrNameLst>
                                      </p:cBhvr>
                                      <p:to>
                                        <p:strVal val="visible"/>
                                      </p:to>
                                    </p:set>
                                    <p:animEffect transition="in" filter="barn(inVertical)">
                                      <p:cBhvr>
                                        <p:cTn id="32" dur="500"/>
                                        <p:tgtEl>
                                          <p:spTgt spid="11591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59171">
                                            <p:txEl>
                                              <p:pRg st="6" end="6"/>
                                            </p:txEl>
                                          </p:spTgt>
                                        </p:tgtEl>
                                        <p:attrNameLst>
                                          <p:attrName>style.visibility</p:attrName>
                                        </p:attrNameLst>
                                      </p:cBhvr>
                                      <p:to>
                                        <p:strVal val="visible"/>
                                      </p:to>
                                    </p:set>
                                    <p:animEffect transition="in" filter="barn(inVertical)">
                                      <p:cBhvr>
                                        <p:cTn id="37" dur="500"/>
                                        <p:tgtEl>
                                          <p:spTgt spid="11591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59171">
                                            <p:txEl>
                                              <p:pRg st="7" end="7"/>
                                            </p:txEl>
                                          </p:spTgt>
                                        </p:tgtEl>
                                        <p:attrNameLst>
                                          <p:attrName>style.visibility</p:attrName>
                                        </p:attrNameLst>
                                      </p:cBhvr>
                                      <p:to>
                                        <p:strVal val="visible"/>
                                      </p:to>
                                    </p:set>
                                    <p:animEffect transition="in" filter="barn(inVertical)">
                                      <p:cBhvr>
                                        <p:cTn id="42" dur="500"/>
                                        <p:tgtEl>
                                          <p:spTgt spid="115917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7D2D6A83-2AA4-43C7-AD26-50D21924366F}"/>
              </a:ext>
            </a:extLst>
          </p:cNvPr>
          <p:cNvSpPr>
            <a:spLocks noGrp="1"/>
          </p:cNvSpPr>
          <p:nvPr>
            <p:ph type="dt" sz="quarter" idx="10"/>
          </p:nvPr>
        </p:nvSpPr>
        <p:spPr>
          <a:xfrm>
            <a:off x="457200" y="6245225"/>
            <a:ext cx="2133600" cy="476250"/>
          </a:xfrm>
          <a:ln>
            <a:miter lim="800000"/>
            <a:headEnd/>
            <a:tailEnd/>
          </a:ln>
        </p:spPr>
        <p:txBody>
          <a:bodyPr anchor="t"/>
          <a:lstStyle/>
          <a:p>
            <a:pPr>
              <a:defRPr/>
            </a:pPr>
            <a:fld id="{A07DD514-F12D-483D-9BEF-FB7389DF0A60}" type="datetime1">
              <a:rPr lang="zh-CN" altLang="en-US">
                <a:latin typeface="+mn-lt"/>
              </a:rPr>
              <a:pPr>
                <a:defRPr/>
              </a:pPr>
              <a:t>2020/12/14</a:t>
            </a:fld>
            <a:endParaRPr lang="en-US" altLang="zh-CN">
              <a:latin typeface="+mn-lt"/>
            </a:endParaRPr>
          </a:p>
        </p:txBody>
      </p:sp>
      <p:sp>
        <p:nvSpPr>
          <p:cNvPr id="77827" name="灯片编号占位符 5">
            <a:extLst>
              <a:ext uri="{FF2B5EF4-FFF2-40B4-BE49-F238E27FC236}">
                <a16:creationId xmlns:a16="http://schemas.microsoft.com/office/drawing/2014/main" id="{272881DA-0B9D-4948-8F37-69FE5489808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1DD0616-EF46-4611-975B-D74CE069784C}" type="slidenum">
              <a:rPr lang="en-US" altLang="zh-CN"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
        <p:nvSpPr>
          <p:cNvPr id="77828" name="Rectangle 2">
            <a:extLst>
              <a:ext uri="{FF2B5EF4-FFF2-40B4-BE49-F238E27FC236}">
                <a16:creationId xmlns:a16="http://schemas.microsoft.com/office/drawing/2014/main" id="{EA705C3D-1D06-4F44-9BFE-5B955724F9DD}"/>
              </a:ext>
            </a:extLst>
          </p:cNvPr>
          <p:cNvSpPr>
            <a:spLocks noGrp="1" noChangeArrowheads="1"/>
          </p:cNvSpPr>
          <p:nvPr>
            <p:ph type="body" idx="4294967295"/>
          </p:nvPr>
        </p:nvSpPr>
        <p:spPr>
          <a:xfrm>
            <a:off x="1198563" y="1657350"/>
            <a:ext cx="7458075" cy="3260725"/>
          </a:xfrm>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endParaRPr lang="en-US" altLang="zh-CN" sz="24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FIRST(FT')={(,id}        FIRST(*FT')={*}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 	    FIRST(id)={id}</a:t>
            </a:r>
          </a:p>
        </p:txBody>
      </p:sp>
      <p:sp>
        <p:nvSpPr>
          <p:cNvPr id="1153027" name="Text Box 3">
            <a:extLst>
              <a:ext uri="{FF2B5EF4-FFF2-40B4-BE49-F238E27FC236}">
                <a16:creationId xmlns:a16="http://schemas.microsoft.com/office/drawing/2014/main" id="{5200AD3A-6E6A-4BF2-857C-94911207230D}"/>
              </a:ext>
            </a:extLst>
          </p:cNvPr>
          <p:cNvSpPr txBox="1">
            <a:spLocks noChangeArrowheads="1"/>
          </p:cNvSpPr>
          <p:nvPr/>
        </p:nvSpPr>
        <p:spPr bwMode="auto">
          <a:xfrm>
            <a:off x="755650" y="4797425"/>
            <a:ext cx="6629400" cy="1163638"/>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latin typeface="Times New Roman" pitchFamily="18" charset="0"/>
              </a:rPr>
              <a:t>E→TE' 	E'→+</a:t>
            </a:r>
            <a:r>
              <a:rPr kumimoji="1" lang="en-US" altLang="zh-CN" sz="3200" b="1" dirty="0" err="1">
                <a:solidFill>
                  <a:srgbClr val="FF0000"/>
                </a:solidFill>
                <a:effectLst>
                  <a:outerShdw blurRad="38100" dist="38100" dir="2700000" algn="tl">
                    <a:srgbClr val="000000"/>
                  </a:outerShdw>
                </a:effectLst>
                <a:latin typeface="Times New Roman" pitchFamily="18" charset="0"/>
              </a:rPr>
              <a:t>TE’|ε</a:t>
            </a:r>
            <a:r>
              <a:rPr kumimoji="1" lang="en-US" altLang="zh-CN" sz="3200" b="1" dirty="0">
                <a:solidFill>
                  <a:srgbClr val="FF0000"/>
                </a:solidFill>
                <a:effectLst>
                  <a:outerShdw blurRad="38100" dist="38100" dir="2700000" algn="tl">
                    <a:srgbClr val="000000"/>
                  </a:outerShdw>
                </a:effectLst>
                <a:latin typeface="Times New Roman" pitchFamily="18" charset="0"/>
              </a:rPr>
              <a:t> 	T→FT'        </a:t>
            </a:r>
          </a:p>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latin typeface="Times New Roman" pitchFamily="18" charset="0"/>
              </a:rPr>
              <a:t>T'→*</a:t>
            </a:r>
            <a:r>
              <a:rPr kumimoji="1" lang="en-US" altLang="zh-CN" sz="3200" b="1" dirty="0" err="1">
                <a:solidFill>
                  <a:srgbClr val="FF0000"/>
                </a:solidFill>
                <a:effectLst>
                  <a:outerShdw blurRad="38100" dist="38100" dir="2700000" algn="tl">
                    <a:srgbClr val="000000"/>
                  </a:outerShdw>
                </a:effectLst>
                <a:latin typeface="Times New Roman" pitchFamily="18" charset="0"/>
              </a:rPr>
              <a:t>FT’|ε</a:t>
            </a:r>
            <a:r>
              <a:rPr kumimoji="1" lang="en-US" altLang="zh-CN" sz="3200" b="1" dirty="0">
                <a:solidFill>
                  <a:srgbClr val="FF0000"/>
                </a:solidFill>
                <a:effectLst>
                  <a:outerShdw blurRad="38100" dist="38100" dir="2700000" algn="tl">
                    <a:srgbClr val="000000"/>
                  </a:outerShdw>
                </a:effectLst>
                <a:latin typeface="Times New Roman" pitchFamily="18" charset="0"/>
              </a:rPr>
              <a:t>  		F→(E)|id</a:t>
            </a:r>
            <a:endParaRPr kumimoji="1" lang="en-US" altLang="zh-CN" sz="2800" b="1" dirty="0">
              <a:solidFill>
                <a:srgbClr val="FF0000"/>
              </a:solidFill>
              <a:effectLst>
                <a:outerShdw blurRad="38100" dist="38100" dir="2700000" algn="tl">
                  <a:srgbClr val="000000"/>
                </a:outerShdw>
              </a:effectLst>
              <a:latin typeface="Times New Roman" pitchFamily="18" charset="0"/>
            </a:endParaRPr>
          </a:p>
        </p:txBody>
      </p:sp>
      <p:sp>
        <p:nvSpPr>
          <p:cNvPr id="77830" name="Rectangle 4">
            <a:extLst>
              <a:ext uri="{FF2B5EF4-FFF2-40B4-BE49-F238E27FC236}">
                <a16:creationId xmlns:a16="http://schemas.microsoft.com/office/drawing/2014/main" id="{A5B987BB-5F4B-43B8-9F05-24D0CF11AF0C}"/>
              </a:ext>
            </a:extLst>
          </p:cNvPr>
          <p:cNvSpPr>
            <a:spLocks noGrp="1" noChangeArrowheads="1"/>
          </p:cNvSpPr>
          <p:nvPr>
            <p:ph type="title" idx="4294967295"/>
          </p:nvPr>
        </p:nvSpPr>
        <p:spPr>
          <a:xfrm>
            <a:off x="900113" y="333375"/>
            <a:ext cx="8243887" cy="862013"/>
          </a:xfrm>
        </p:spPr>
        <p:txBody>
          <a:bodyPr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4.10</a:t>
            </a:r>
            <a:r>
              <a:rPr lang="en-US" altLang="zh-CN" sz="3600"/>
              <a:t> </a:t>
            </a:r>
            <a:r>
              <a:rPr lang="zh-CN" altLang="en-US" sz="3600"/>
              <a:t>考虑简单算术表达式文法的实现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a:extLst>
              <a:ext uri="{FF2B5EF4-FFF2-40B4-BE49-F238E27FC236}">
                <a16:creationId xmlns:a16="http://schemas.microsoft.com/office/drawing/2014/main" id="{B51303D5-40EB-422D-907F-AAF3A41B85D8}"/>
              </a:ext>
            </a:extLst>
          </p:cNvPr>
          <p:cNvSpPr>
            <a:spLocks noGrp="1" noChangeArrowheads="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BA6DF7-B2E3-487F-A496-23872BB5F7B4}"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78851" name="Rectangle 13">
            <a:extLst>
              <a:ext uri="{FF2B5EF4-FFF2-40B4-BE49-F238E27FC236}">
                <a16:creationId xmlns:a16="http://schemas.microsoft.com/office/drawing/2014/main" id="{392215E1-E494-48ED-B7E8-FABEB17AF832}"/>
              </a:ext>
            </a:extLst>
          </p:cNvPr>
          <p:cNvSpPr>
            <a:spLocks noGrp="1" noChangeArrowheads="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66797A5-70DB-4817-B6CD-4CBA5A2EB599}" type="slidenum">
              <a:rPr lang="zh-CN" altLang="en-US" sz="1400" b="0">
                <a:ea typeface="宋体" panose="02010600030101010101" pitchFamily="2" charset="-122"/>
              </a:rPr>
              <a:pPr>
                <a:spcBef>
                  <a:spcPct val="0"/>
                </a:spcBef>
                <a:buClrTx/>
                <a:buSzTx/>
                <a:buFontTx/>
                <a:buNone/>
              </a:pPr>
              <a:t>66</a:t>
            </a:fld>
            <a:endParaRPr lang="en-US" altLang="zh-CN" sz="1400" b="0">
              <a:ea typeface="宋体" panose="02010600030101010101" pitchFamily="2" charset="-122"/>
            </a:endParaRPr>
          </a:p>
        </p:txBody>
      </p:sp>
      <p:graphicFrame>
        <p:nvGraphicFramePr>
          <p:cNvPr id="2" name="表格 1">
            <a:extLst>
              <a:ext uri="{FF2B5EF4-FFF2-40B4-BE49-F238E27FC236}">
                <a16:creationId xmlns:a16="http://schemas.microsoft.com/office/drawing/2014/main" id="{F4BC27D0-1151-469A-84A2-5FA70FA8F2AF}"/>
              </a:ext>
            </a:extLst>
          </p:cNvPr>
          <p:cNvGraphicFramePr>
            <a:graphicFrameLocks noGrp="1"/>
          </p:cNvGraphicFramePr>
          <p:nvPr/>
        </p:nvGraphicFramePr>
        <p:xfrm>
          <a:off x="323850" y="1397000"/>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3" name="Text Box 3">
            <a:extLst>
              <a:ext uri="{FF2B5EF4-FFF2-40B4-BE49-F238E27FC236}">
                <a16:creationId xmlns:a16="http://schemas.microsoft.com/office/drawing/2014/main" id="{2981BEAD-C01F-43EF-B565-6BA3202EC5FE}"/>
              </a:ext>
            </a:extLst>
          </p:cNvPr>
          <p:cNvSpPr txBox="1">
            <a:spLocks noChangeArrowheads="1"/>
          </p:cNvSpPr>
          <p:nvPr/>
        </p:nvSpPr>
        <p:spPr bwMode="auto">
          <a:xfrm>
            <a:off x="1763713" y="115888"/>
            <a:ext cx="7056437" cy="1176337"/>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latin typeface="Times New Roman" pitchFamily="18" charset="0"/>
              </a:rPr>
              <a:t>E→TE' 	E'→+TE’    </a:t>
            </a:r>
            <a:r>
              <a:rPr kumimoji="1" lang="en-US" altLang="zh-CN" sz="3200" b="1" dirty="0" err="1">
                <a:solidFill>
                  <a:srgbClr val="FF0000"/>
                </a:solidFill>
                <a:effectLst>
                  <a:outerShdw blurRad="38100" dist="38100" dir="2700000" algn="tl">
                    <a:srgbClr val="000000"/>
                  </a:outerShdw>
                </a:effectLst>
                <a:latin typeface="Times New Roman" pitchFamily="18" charset="0"/>
              </a:rPr>
              <a:t>E'→ε</a:t>
            </a:r>
            <a:r>
              <a:rPr kumimoji="1" lang="en-US" altLang="zh-CN" sz="3200" b="1" dirty="0">
                <a:solidFill>
                  <a:srgbClr val="FF0000"/>
                </a:solidFill>
                <a:effectLst>
                  <a:outerShdw blurRad="38100" dist="38100" dir="2700000" algn="tl">
                    <a:srgbClr val="000000"/>
                  </a:outerShdw>
                </a:effectLst>
                <a:latin typeface="Times New Roman" pitchFamily="18" charset="0"/>
              </a:rPr>
              <a:t> 	T→FT'        </a:t>
            </a:r>
          </a:p>
          <a:p>
            <a:pPr>
              <a:spcBef>
                <a:spcPct val="20000"/>
              </a:spcBef>
              <a:buClr>
                <a:schemeClr val="tx2"/>
              </a:buClr>
              <a:buSzPct val="75000"/>
              <a:buFont typeface="Monotype Sorts" pitchFamily="2" charset="2"/>
              <a:buNone/>
              <a:defRPr/>
            </a:pPr>
            <a:r>
              <a:rPr kumimoji="1" lang="en-US" altLang="zh-CN" sz="3200" b="1" dirty="0">
                <a:solidFill>
                  <a:srgbClr val="FF0000"/>
                </a:solidFill>
                <a:effectLst>
                  <a:outerShdw blurRad="38100" dist="38100" dir="2700000" algn="tl">
                    <a:srgbClr val="000000"/>
                  </a:outerShdw>
                </a:effectLst>
                <a:latin typeface="Times New Roman" pitchFamily="18" charset="0"/>
              </a:rPr>
              <a:t>T'→*FT’  </a:t>
            </a:r>
            <a:r>
              <a:rPr kumimoji="1" lang="en-US" altLang="zh-CN" sz="3200" b="1" dirty="0" err="1">
                <a:solidFill>
                  <a:srgbClr val="FF0000"/>
                </a:solidFill>
                <a:effectLst>
                  <a:outerShdw blurRad="38100" dist="38100" dir="2700000" algn="tl">
                    <a:srgbClr val="000000"/>
                  </a:outerShdw>
                </a:effectLst>
                <a:latin typeface="Times New Roman" pitchFamily="18" charset="0"/>
              </a:rPr>
              <a:t>T'→ε</a:t>
            </a:r>
            <a:r>
              <a:rPr kumimoji="1" lang="en-US" altLang="zh-CN" sz="3200" b="1" dirty="0">
                <a:solidFill>
                  <a:srgbClr val="FF0000"/>
                </a:solidFill>
                <a:effectLst>
                  <a:outerShdw blurRad="38100" dist="38100" dir="2700000" algn="tl">
                    <a:srgbClr val="000000"/>
                  </a:outerShdw>
                </a:effectLst>
                <a:latin typeface="Times New Roman" pitchFamily="18" charset="0"/>
              </a:rPr>
              <a:t> 	  F→(E)    F → id</a:t>
            </a:r>
            <a:endParaRPr kumimoji="1" lang="en-US" altLang="zh-CN" sz="2800" b="1" dirty="0">
              <a:solidFill>
                <a:srgbClr val="FF0000"/>
              </a:solidFill>
              <a:effectLst>
                <a:outerShdw blurRad="38100" dist="38100" dir="2700000" algn="tl">
                  <a:srgbClr val="000000"/>
                </a:outerShdw>
              </a:effectLst>
              <a:latin typeface="Times New Roman" pitchFamily="18" charset="0"/>
            </a:endParaRPr>
          </a:p>
        </p:txBody>
      </p:sp>
      <p:sp>
        <p:nvSpPr>
          <p:cNvPr id="78916" name="Rectangle 2">
            <a:extLst>
              <a:ext uri="{FF2B5EF4-FFF2-40B4-BE49-F238E27FC236}">
                <a16:creationId xmlns:a16="http://schemas.microsoft.com/office/drawing/2014/main" id="{12829367-2FCC-4085-9D37-8CDBF54DFD87}"/>
              </a:ext>
            </a:extLst>
          </p:cNvPr>
          <p:cNvSpPr txBox="1">
            <a:spLocks noChangeArrowheads="1"/>
          </p:cNvSpPr>
          <p:nvPr/>
        </p:nvSpPr>
        <p:spPr bwMode="auto">
          <a:xfrm>
            <a:off x="395288" y="4797425"/>
            <a:ext cx="8640762"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    FIRST(FT')={(,id}    FIRST(*FT')={*}     FIRST((E))={(} 	    FIRST(id)={id}</a:t>
            </a:r>
          </a:p>
        </p:txBody>
      </p:sp>
      <p:sp>
        <p:nvSpPr>
          <p:cNvPr id="5" name="TextBox 4">
            <a:extLst>
              <a:ext uri="{FF2B5EF4-FFF2-40B4-BE49-F238E27FC236}">
                <a16:creationId xmlns:a16="http://schemas.microsoft.com/office/drawing/2014/main" id="{1385EBC1-20AF-4323-AC49-F22D3D221EE8}"/>
              </a:ext>
            </a:extLst>
          </p:cNvPr>
          <p:cNvSpPr txBox="1">
            <a:spLocks noChangeArrowheads="1"/>
          </p:cNvSpPr>
          <p:nvPr/>
        </p:nvSpPr>
        <p:spPr bwMode="auto">
          <a:xfrm>
            <a:off x="1619250" y="2349500"/>
            <a:ext cx="92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TE’</a:t>
            </a:r>
            <a:endParaRPr lang="zh-CN" altLang="en-US" sz="1800" b="0">
              <a:ea typeface="宋体" panose="02010600030101010101" pitchFamily="2" charset="-122"/>
            </a:endParaRPr>
          </a:p>
        </p:txBody>
      </p:sp>
      <p:sp>
        <p:nvSpPr>
          <p:cNvPr id="6" name="TextBox 5">
            <a:extLst>
              <a:ext uri="{FF2B5EF4-FFF2-40B4-BE49-F238E27FC236}">
                <a16:creationId xmlns:a16="http://schemas.microsoft.com/office/drawing/2014/main" id="{F5563ABB-72D5-453E-B066-AF3CC3599235}"/>
              </a:ext>
            </a:extLst>
          </p:cNvPr>
          <p:cNvSpPr txBox="1">
            <a:spLocks noChangeArrowheads="1"/>
          </p:cNvSpPr>
          <p:nvPr/>
        </p:nvSpPr>
        <p:spPr bwMode="auto">
          <a:xfrm>
            <a:off x="5219700" y="234950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7" name="TextBox 6">
            <a:extLst>
              <a:ext uri="{FF2B5EF4-FFF2-40B4-BE49-F238E27FC236}">
                <a16:creationId xmlns:a16="http://schemas.microsoft.com/office/drawing/2014/main" id="{D446422B-49E3-4475-9EC3-DC9647DDA31D}"/>
              </a:ext>
            </a:extLst>
          </p:cNvPr>
          <p:cNvSpPr txBox="1"/>
          <p:nvPr/>
        </p:nvSpPr>
        <p:spPr>
          <a:xfrm>
            <a:off x="6516688" y="2808288"/>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8" name="TextBox 7">
            <a:extLst>
              <a:ext uri="{FF2B5EF4-FFF2-40B4-BE49-F238E27FC236}">
                <a16:creationId xmlns:a16="http://schemas.microsoft.com/office/drawing/2014/main" id="{A7B47315-A55E-4C18-8402-1E21DE46B185}"/>
              </a:ext>
            </a:extLst>
          </p:cNvPr>
          <p:cNvSpPr txBox="1"/>
          <p:nvPr/>
        </p:nvSpPr>
        <p:spPr>
          <a:xfrm>
            <a:off x="7740650" y="2843213"/>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 name="TextBox 8">
            <a:extLst>
              <a:ext uri="{FF2B5EF4-FFF2-40B4-BE49-F238E27FC236}">
                <a16:creationId xmlns:a16="http://schemas.microsoft.com/office/drawing/2014/main" id="{2AD973C7-EDB8-4DCF-A6AF-07FFF02906AE}"/>
              </a:ext>
            </a:extLst>
          </p:cNvPr>
          <p:cNvSpPr txBox="1">
            <a:spLocks noChangeArrowheads="1"/>
          </p:cNvSpPr>
          <p:nvPr/>
        </p:nvSpPr>
        <p:spPr bwMode="auto">
          <a:xfrm>
            <a:off x="2700338" y="2794000"/>
            <a:ext cx="1212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 name="TextBox 9">
            <a:extLst>
              <a:ext uri="{FF2B5EF4-FFF2-40B4-BE49-F238E27FC236}">
                <a16:creationId xmlns:a16="http://schemas.microsoft.com/office/drawing/2014/main" id="{241C1EFC-5E7E-48F3-8664-72C2B08CC93F}"/>
              </a:ext>
            </a:extLst>
          </p:cNvPr>
          <p:cNvSpPr txBox="1">
            <a:spLocks noChangeArrowheads="1"/>
          </p:cNvSpPr>
          <p:nvPr/>
        </p:nvSpPr>
        <p:spPr bwMode="auto">
          <a:xfrm>
            <a:off x="523240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1" name="TextBox 10">
            <a:extLst>
              <a:ext uri="{FF2B5EF4-FFF2-40B4-BE49-F238E27FC236}">
                <a16:creationId xmlns:a16="http://schemas.microsoft.com/office/drawing/2014/main" id="{D24F8B73-A63E-43BF-8FCD-30DFE57DE7B5}"/>
              </a:ext>
            </a:extLst>
          </p:cNvPr>
          <p:cNvSpPr txBox="1">
            <a:spLocks noChangeArrowheads="1"/>
          </p:cNvSpPr>
          <p:nvPr/>
        </p:nvSpPr>
        <p:spPr bwMode="auto">
          <a:xfrm>
            <a:off x="163195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2" name="TextBox 11">
            <a:extLst>
              <a:ext uri="{FF2B5EF4-FFF2-40B4-BE49-F238E27FC236}">
                <a16:creationId xmlns:a16="http://schemas.microsoft.com/office/drawing/2014/main" id="{127470CB-0A53-440C-95F6-1F0500497CB4}"/>
              </a:ext>
            </a:extLst>
          </p:cNvPr>
          <p:cNvSpPr txBox="1">
            <a:spLocks noChangeArrowheads="1"/>
          </p:cNvSpPr>
          <p:nvPr/>
        </p:nvSpPr>
        <p:spPr bwMode="auto">
          <a:xfrm>
            <a:off x="3978275" y="3708400"/>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3" name="TextBox 12">
            <a:extLst>
              <a:ext uri="{FF2B5EF4-FFF2-40B4-BE49-F238E27FC236}">
                <a16:creationId xmlns:a16="http://schemas.microsoft.com/office/drawing/2014/main" id="{BE4F9234-4250-4A5A-B51D-A8240C6DBEA2}"/>
              </a:ext>
            </a:extLst>
          </p:cNvPr>
          <p:cNvSpPr txBox="1"/>
          <p:nvPr/>
        </p:nvSpPr>
        <p:spPr>
          <a:xfrm>
            <a:off x="2843213" y="3708400"/>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4" name="TextBox 13">
            <a:extLst>
              <a:ext uri="{FF2B5EF4-FFF2-40B4-BE49-F238E27FC236}">
                <a16:creationId xmlns:a16="http://schemas.microsoft.com/office/drawing/2014/main" id="{6C777569-47F0-4522-9EA1-A72F29D4C6F5}"/>
              </a:ext>
            </a:extLst>
          </p:cNvPr>
          <p:cNvSpPr txBox="1"/>
          <p:nvPr/>
        </p:nvSpPr>
        <p:spPr>
          <a:xfrm>
            <a:off x="6565900" y="3708400"/>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5" name="TextBox 14">
            <a:extLst>
              <a:ext uri="{FF2B5EF4-FFF2-40B4-BE49-F238E27FC236}">
                <a16:creationId xmlns:a16="http://schemas.microsoft.com/office/drawing/2014/main" id="{D293882C-D7A8-4A47-8C06-C6EBB1AEAABE}"/>
              </a:ext>
            </a:extLst>
          </p:cNvPr>
          <p:cNvSpPr txBox="1"/>
          <p:nvPr/>
        </p:nvSpPr>
        <p:spPr>
          <a:xfrm>
            <a:off x="7667625" y="3708400"/>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6" name="TextBox 15">
            <a:extLst>
              <a:ext uri="{FF2B5EF4-FFF2-40B4-BE49-F238E27FC236}">
                <a16:creationId xmlns:a16="http://schemas.microsoft.com/office/drawing/2014/main" id="{6B1BE6EA-6099-4562-B808-A163A5243711}"/>
              </a:ext>
            </a:extLst>
          </p:cNvPr>
          <p:cNvSpPr txBox="1">
            <a:spLocks noChangeArrowheads="1"/>
          </p:cNvSpPr>
          <p:nvPr/>
        </p:nvSpPr>
        <p:spPr bwMode="auto">
          <a:xfrm>
            <a:off x="5219700" y="4149725"/>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17" name="TextBox 16">
            <a:extLst>
              <a:ext uri="{FF2B5EF4-FFF2-40B4-BE49-F238E27FC236}">
                <a16:creationId xmlns:a16="http://schemas.microsoft.com/office/drawing/2014/main" id="{3D69DA30-5C83-41A4-9470-314D79CBAE5C}"/>
              </a:ext>
            </a:extLst>
          </p:cNvPr>
          <p:cNvSpPr txBox="1">
            <a:spLocks noChangeArrowheads="1"/>
          </p:cNvSpPr>
          <p:nvPr/>
        </p:nvSpPr>
        <p:spPr bwMode="auto">
          <a:xfrm>
            <a:off x="1692275" y="4149725"/>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4" name="矩形 3">
            <a:extLst>
              <a:ext uri="{FF2B5EF4-FFF2-40B4-BE49-F238E27FC236}">
                <a16:creationId xmlns:a16="http://schemas.microsoft.com/office/drawing/2014/main" id="{A5734B5B-EF15-4D77-87E2-8653E659590A}"/>
              </a:ext>
            </a:extLst>
          </p:cNvPr>
          <p:cNvSpPr>
            <a:spLocks noChangeArrowheads="1"/>
          </p:cNvSpPr>
          <p:nvPr/>
        </p:nvSpPr>
        <p:spPr bwMode="auto">
          <a:xfrm>
            <a:off x="1763713" y="115888"/>
            <a:ext cx="1524000" cy="587375"/>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19" name="矩形 18">
            <a:extLst>
              <a:ext uri="{FF2B5EF4-FFF2-40B4-BE49-F238E27FC236}">
                <a16:creationId xmlns:a16="http://schemas.microsoft.com/office/drawing/2014/main" id="{43492A2E-6CD4-4378-A175-E91EF70B115D}"/>
              </a:ext>
            </a:extLst>
          </p:cNvPr>
          <p:cNvSpPr>
            <a:spLocks noChangeArrowheads="1"/>
          </p:cNvSpPr>
          <p:nvPr/>
        </p:nvSpPr>
        <p:spPr bwMode="auto">
          <a:xfrm>
            <a:off x="3635375" y="115888"/>
            <a:ext cx="1800225" cy="5889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0" name="矩形 19">
            <a:extLst>
              <a:ext uri="{FF2B5EF4-FFF2-40B4-BE49-F238E27FC236}">
                <a16:creationId xmlns:a16="http://schemas.microsoft.com/office/drawing/2014/main" id="{52250459-D7CA-4687-99D8-4CADE7FC279A}"/>
              </a:ext>
            </a:extLst>
          </p:cNvPr>
          <p:cNvSpPr>
            <a:spLocks noChangeArrowheads="1"/>
          </p:cNvSpPr>
          <p:nvPr/>
        </p:nvSpPr>
        <p:spPr bwMode="auto">
          <a:xfrm>
            <a:off x="5724525" y="115888"/>
            <a:ext cx="1150938" cy="5889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1" name="矩形 20">
            <a:extLst>
              <a:ext uri="{FF2B5EF4-FFF2-40B4-BE49-F238E27FC236}">
                <a16:creationId xmlns:a16="http://schemas.microsoft.com/office/drawing/2014/main" id="{C62B3645-CE04-4B40-B146-579F143D9F2C}"/>
              </a:ext>
            </a:extLst>
          </p:cNvPr>
          <p:cNvSpPr>
            <a:spLocks noChangeArrowheads="1"/>
          </p:cNvSpPr>
          <p:nvPr/>
        </p:nvSpPr>
        <p:spPr bwMode="auto">
          <a:xfrm>
            <a:off x="7235825" y="115888"/>
            <a:ext cx="1524000" cy="5889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2" name="矩形 21">
            <a:extLst>
              <a:ext uri="{FF2B5EF4-FFF2-40B4-BE49-F238E27FC236}">
                <a16:creationId xmlns:a16="http://schemas.microsoft.com/office/drawing/2014/main" id="{C5B1800B-1F0A-4835-8CB5-2219014916AD}"/>
              </a:ext>
            </a:extLst>
          </p:cNvPr>
          <p:cNvSpPr>
            <a:spLocks noChangeArrowheads="1"/>
          </p:cNvSpPr>
          <p:nvPr/>
        </p:nvSpPr>
        <p:spPr bwMode="auto">
          <a:xfrm>
            <a:off x="1752600" y="765175"/>
            <a:ext cx="1739900" cy="587375"/>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3" name="矩形 22">
            <a:extLst>
              <a:ext uri="{FF2B5EF4-FFF2-40B4-BE49-F238E27FC236}">
                <a16:creationId xmlns:a16="http://schemas.microsoft.com/office/drawing/2014/main" id="{38AF1479-978A-403E-8669-04AE131DAF98}"/>
              </a:ext>
            </a:extLst>
          </p:cNvPr>
          <p:cNvSpPr>
            <a:spLocks noChangeArrowheads="1"/>
          </p:cNvSpPr>
          <p:nvPr/>
        </p:nvSpPr>
        <p:spPr bwMode="auto">
          <a:xfrm>
            <a:off x="3635375" y="765175"/>
            <a:ext cx="1223963" cy="587375"/>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4" name="矩形 23">
            <a:extLst>
              <a:ext uri="{FF2B5EF4-FFF2-40B4-BE49-F238E27FC236}">
                <a16:creationId xmlns:a16="http://schemas.microsoft.com/office/drawing/2014/main" id="{066B0005-E61A-4D40-A3AF-BF6E264927F5}"/>
              </a:ext>
            </a:extLst>
          </p:cNvPr>
          <p:cNvSpPr>
            <a:spLocks noChangeArrowheads="1"/>
          </p:cNvSpPr>
          <p:nvPr/>
        </p:nvSpPr>
        <p:spPr bwMode="auto">
          <a:xfrm>
            <a:off x="5710238" y="766763"/>
            <a:ext cx="1284287" cy="587375"/>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5" name="矩形 24">
            <a:extLst>
              <a:ext uri="{FF2B5EF4-FFF2-40B4-BE49-F238E27FC236}">
                <a16:creationId xmlns:a16="http://schemas.microsoft.com/office/drawing/2014/main" id="{AD4717AC-BD10-46B5-A57B-BC0634869917}"/>
              </a:ext>
            </a:extLst>
          </p:cNvPr>
          <p:cNvSpPr>
            <a:spLocks noChangeArrowheads="1"/>
          </p:cNvSpPr>
          <p:nvPr/>
        </p:nvSpPr>
        <p:spPr bwMode="auto">
          <a:xfrm>
            <a:off x="7235825" y="766763"/>
            <a:ext cx="1524000" cy="587375"/>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7" name="矩形 26">
            <a:extLst>
              <a:ext uri="{FF2B5EF4-FFF2-40B4-BE49-F238E27FC236}">
                <a16:creationId xmlns:a16="http://schemas.microsoft.com/office/drawing/2014/main" id="{4B47DB35-3E5D-4638-869A-32B144E49072}"/>
              </a:ext>
            </a:extLst>
          </p:cNvPr>
          <p:cNvSpPr>
            <a:spLocks noChangeArrowheads="1"/>
          </p:cNvSpPr>
          <p:nvPr/>
        </p:nvSpPr>
        <p:spPr bwMode="auto">
          <a:xfrm>
            <a:off x="395288" y="5805488"/>
            <a:ext cx="2592387"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8" name="矩形 27">
            <a:extLst>
              <a:ext uri="{FF2B5EF4-FFF2-40B4-BE49-F238E27FC236}">
                <a16:creationId xmlns:a16="http://schemas.microsoft.com/office/drawing/2014/main" id="{24A1E545-B102-46F6-AD38-9DD75A5AC7F0}"/>
              </a:ext>
            </a:extLst>
          </p:cNvPr>
          <p:cNvSpPr>
            <a:spLocks noChangeArrowheads="1"/>
          </p:cNvSpPr>
          <p:nvPr/>
        </p:nvSpPr>
        <p:spPr bwMode="auto">
          <a:xfrm>
            <a:off x="3309938" y="5805488"/>
            <a:ext cx="2592387"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29" name="矩形 28">
            <a:extLst>
              <a:ext uri="{FF2B5EF4-FFF2-40B4-BE49-F238E27FC236}">
                <a16:creationId xmlns:a16="http://schemas.microsoft.com/office/drawing/2014/main" id="{C998C6CE-9EA2-4DAC-880A-395F698EC788}"/>
              </a:ext>
            </a:extLst>
          </p:cNvPr>
          <p:cNvSpPr>
            <a:spLocks noChangeArrowheads="1"/>
          </p:cNvSpPr>
          <p:nvPr/>
        </p:nvSpPr>
        <p:spPr bwMode="auto">
          <a:xfrm>
            <a:off x="455613" y="4868863"/>
            <a:ext cx="3036887"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0" name="矩形 29">
            <a:extLst>
              <a:ext uri="{FF2B5EF4-FFF2-40B4-BE49-F238E27FC236}">
                <a16:creationId xmlns:a16="http://schemas.microsoft.com/office/drawing/2014/main" id="{37B4D2BE-CE21-43C2-8C56-4BC027620FFE}"/>
              </a:ext>
            </a:extLst>
          </p:cNvPr>
          <p:cNvSpPr>
            <a:spLocks noChangeArrowheads="1"/>
          </p:cNvSpPr>
          <p:nvPr/>
        </p:nvSpPr>
        <p:spPr bwMode="auto">
          <a:xfrm>
            <a:off x="6059488" y="5805488"/>
            <a:ext cx="2590800"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1" name="矩形 30">
            <a:extLst>
              <a:ext uri="{FF2B5EF4-FFF2-40B4-BE49-F238E27FC236}">
                <a16:creationId xmlns:a16="http://schemas.microsoft.com/office/drawing/2014/main" id="{F3551EB6-930A-4813-B8C1-E9ECAB8F322E}"/>
              </a:ext>
            </a:extLst>
          </p:cNvPr>
          <p:cNvSpPr>
            <a:spLocks noChangeArrowheads="1"/>
          </p:cNvSpPr>
          <p:nvPr/>
        </p:nvSpPr>
        <p:spPr bwMode="auto">
          <a:xfrm>
            <a:off x="649288" y="6237288"/>
            <a:ext cx="2592387"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2" name="矩形 31">
            <a:extLst>
              <a:ext uri="{FF2B5EF4-FFF2-40B4-BE49-F238E27FC236}">
                <a16:creationId xmlns:a16="http://schemas.microsoft.com/office/drawing/2014/main" id="{85F721F9-F5DE-4DA8-9A4C-1F7F0364F389}"/>
              </a:ext>
            </a:extLst>
          </p:cNvPr>
          <p:cNvSpPr>
            <a:spLocks noChangeArrowheads="1"/>
          </p:cNvSpPr>
          <p:nvPr/>
        </p:nvSpPr>
        <p:spPr bwMode="auto">
          <a:xfrm>
            <a:off x="455613" y="5326063"/>
            <a:ext cx="3275012"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3" name="矩形 32">
            <a:extLst>
              <a:ext uri="{FF2B5EF4-FFF2-40B4-BE49-F238E27FC236}">
                <a16:creationId xmlns:a16="http://schemas.microsoft.com/office/drawing/2014/main" id="{B84CEB3C-2E08-4B4E-9D86-A1A972925B06}"/>
              </a:ext>
            </a:extLst>
          </p:cNvPr>
          <p:cNvSpPr>
            <a:spLocks noChangeArrowheads="1"/>
          </p:cNvSpPr>
          <p:nvPr/>
        </p:nvSpPr>
        <p:spPr bwMode="auto">
          <a:xfrm>
            <a:off x="3419475" y="6237288"/>
            <a:ext cx="2160588"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4" name="矩形 33">
            <a:extLst>
              <a:ext uri="{FF2B5EF4-FFF2-40B4-BE49-F238E27FC236}">
                <a16:creationId xmlns:a16="http://schemas.microsoft.com/office/drawing/2014/main" id="{D63BB3E9-E75B-452C-94A3-B969608B06E2}"/>
              </a:ext>
            </a:extLst>
          </p:cNvPr>
          <p:cNvSpPr>
            <a:spLocks noChangeArrowheads="1"/>
          </p:cNvSpPr>
          <p:nvPr/>
        </p:nvSpPr>
        <p:spPr bwMode="auto">
          <a:xfrm>
            <a:off x="6084888" y="6237288"/>
            <a:ext cx="2232025"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fade">
                                      <p:cBhvr>
                                        <p:cTn id="122" dur="500"/>
                                        <p:tgtEl>
                                          <p:spTgt spid="1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500"/>
                                        <p:tgtEl>
                                          <p:spTgt spid="2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fade">
                                      <p:cBhvr>
                                        <p:cTn id="1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4"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4D96827-51B5-4E84-8797-AB60DF1C6525}"/>
              </a:ext>
            </a:extLst>
          </p:cNvPr>
          <p:cNvSpPr>
            <a:spLocks noGrp="1"/>
          </p:cNvSpPr>
          <p:nvPr>
            <p:ph type="dt" sz="quarter" idx="10"/>
          </p:nvPr>
        </p:nvSpPr>
        <p:spPr>
          <a:xfrm>
            <a:off x="457200" y="6245225"/>
            <a:ext cx="2133600" cy="476250"/>
          </a:xfrm>
          <a:ln>
            <a:miter lim="800000"/>
            <a:headEnd/>
            <a:tailEnd/>
          </a:ln>
        </p:spPr>
        <p:txBody>
          <a:bodyPr anchor="t"/>
          <a:lstStyle/>
          <a:p>
            <a:pPr>
              <a:defRPr/>
            </a:pPr>
            <a:fld id="{C6C700B3-CCD1-4E2A-91EF-4F05FC073F3A}" type="datetime1">
              <a:rPr lang="zh-CN" altLang="en-US">
                <a:latin typeface="+mn-lt"/>
              </a:rPr>
              <a:pPr>
                <a:defRPr/>
              </a:pPr>
              <a:t>2020/12/14</a:t>
            </a:fld>
            <a:endParaRPr lang="en-US" altLang="zh-CN">
              <a:latin typeface="+mn-lt"/>
            </a:endParaRPr>
          </a:p>
        </p:txBody>
      </p:sp>
      <p:sp>
        <p:nvSpPr>
          <p:cNvPr id="79875" name="灯片编号占位符 5">
            <a:extLst>
              <a:ext uri="{FF2B5EF4-FFF2-40B4-BE49-F238E27FC236}">
                <a16:creationId xmlns:a16="http://schemas.microsoft.com/office/drawing/2014/main" id="{42253F7F-8103-458C-8EBA-48D4AD87901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D89B980-2883-41E6-9475-10EF52240AC3}" type="slidenum">
              <a:rPr lang="en-US" altLang="zh-CN" sz="1400" b="0">
                <a:ea typeface="宋体" panose="02010600030101010101" pitchFamily="2" charset="-122"/>
              </a:rPr>
              <a:pPr>
                <a:spcBef>
                  <a:spcPct val="0"/>
                </a:spcBef>
                <a:buClrTx/>
                <a:buSzTx/>
                <a:buFontTx/>
                <a:buNone/>
              </a:pPr>
              <a:t>67</a:t>
            </a:fld>
            <a:endParaRPr lang="en-US" altLang="zh-CN" sz="1400" b="0">
              <a:ea typeface="宋体" panose="02010600030101010101" pitchFamily="2" charset="-122"/>
            </a:endParaRPr>
          </a:p>
        </p:txBody>
      </p:sp>
      <p:sp>
        <p:nvSpPr>
          <p:cNvPr id="79876" name="Rectangle 2">
            <a:extLst>
              <a:ext uri="{FF2B5EF4-FFF2-40B4-BE49-F238E27FC236}">
                <a16:creationId xmlns:a16="http://schemas.microsoft.com/office/drawing/2014/main" id="{DC3364C5-E75D-4920-8CD6-8D8A7A30CB12}"/>
              </a:ext>
            </a:extLst>
          </p:cNvPr>
          <p:cNvSpPr>
            <a:spLocks noGrp="1" noChangeArrowheads="1"/>
          </p:cNvSpPr>
          <p:nvPr>
            <p:ph type="title" idx="4294967295"/>
          </p:nvPr>
        </p:nvSpPr>
        <p:spPr>
          <a:xfrm>
            <a:off x="1403350" y="260350"/>
            <a:ext cx="7272338" cy="792163"/>
          </a:xfrm>
          <a:noFill/>
        </p:spPr>
        <p:txBody>
          <a:bodyPr lIns="92075" tIns="46038" rIns="92075" bIns="46038" anchor="ctr"/>
          <a:lstStyle/>
          <a:p>
            <a:pPr eaLnBrk="1" hangingPunct="1"/>
            <a:r>
              <a:rPr lang="zh-CN" altLang="en-US" sz="3600"/>
              <a:t>简单算术表达式文法的预测分析表</a:t>
            </a:r>
          </a:p>
        </p:txBody>
      </p:sp>
      <p:graphicFrame>
        <p:nvGraphicFramePr>
          <p:cNvPr id="1154051" name="Object 3">
            <a:extLst>
              <a:ext uri="{FF2B5EF4-FFF2-40B4-BE49-F238E27FC236}">
                <a16:creationId xmlns:a16="http://schemas.microsoft.com/office/drawing/2014/main" id="{848DDCEC-735B-4586-81F1-0E50D56388F4}"/>
              </a:ext>
            </a:extLst>
          </p:cNvPr>
          <p:cNvGraphicFramePr>
            <a:graphicFrameLocks/>
          </p:cNvGraphicFramePr>
          <p:nvPr/>
        </p:nvGraphicFramePr>
        <p:xfrm>
          <a:off x="328613" y="1592263"/>
          <a:ext cx="8558212" cy="5045075"/>
        </p:xfrm>
        <a:graphic>
          <a:graphicData uri="http://schemas.openxmlformats.org/presentationml/2006/ole">
            <mc:AlternateContent xmlns:mc="http://schemas.openxmlformats.org/markup-compatibility/2006">
              <mc:Choice xmlns:v="urn:schemas-microsoft-com:vml" Requires="v">
                <p:oleObj spid="_x0000_s79878" name="Document" r:id="rId4" imgW="8022528" imgH="4725956" progId="Word.Document.8">
                  <p:embed/>
                </p:oleObj>
              </mc:Choice>
              <mc:Fallback>
                <p:oleObj name="Document" r:id="rId4" imgW="8022528" imgH="4725956"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3" y="1592263"/>
                        <a:ext cx="8558212"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54051"/>
                                        </p:tgtEl>
                                        <p:attrNameLst>
                                          <p:attrName>style.visibility</p:attrName>
                                        </p:attrNameLst>
                                      </p:cBhvr>
                                      <p:to>
                                        <p:strVal val="visible"/>
                                      </p:to>
                                    </p:set>
                                    <p:animEffect transition="in" filter="slide(fromBottom)">
                                      <p:cBhvr>
                                        <p:cTn id="7" dur="500"/>
                                        <p:tgtEl>
                                          <p:spTgt spid="115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381817A-3263-44EB-ACD6-CC2076A1E068}"/>
              </a:ext>
            </a:extLst>
          </p:cNvPr>
          <p:cNvSpPr>
            <a:spLocks noGrp="1"/>
          </p:cNvSpPr>
          <p:nvPr>
            <p:ph type="dt" sz="quarter" idx="10"/>
          </p:nvPr>
        </p:nvSpPr>
        <p:spPr>
          <a:xfrm>
            <a:off x="457200" y="6245225"/>
            <a:ext cx="2133600" cy="476250"/>
          </a:xfrm>
          <a:ln>
            <a:miter lim="800000"/>
            <a:headEnd/>
            <a:tailEnd/>
          </a:ln>
        </p:spPr>
        <p:txBody>
          <a:bodyPr anchor="t"/>
          <a:lstStyle/>
          <a:p>
            <a:pPr>
              <a:defRPr/>
            </a:pPr>
            <a:fld id="{6D29EA99-2AED-48B5-A8F4-E31D7E0EDB7A}" type="datetime1">
              <a:rPr lang="zh-CN" altLang="en-US">
                <a:latin typeface="+mn-lt"/>
              </a:rPr>
              <a:pPr>
                <a:defRPr/>
              </a:pPr>
              <a:t>2020/12/14</a:t>
            </a:fld>
            <a:endParaRPr lang="en-US" altLang="zh-CN">
              <a:latin typeface="+mn-lt"/>
            </a:endParaRPr>
          </a:p>
        </p:txBody>
      </p:sp>
      <p:sp>
        <p:nvSpPr>
          <p:cNvPr id="81923" name="灯片编号占位符 5">
            <a:extLst>
              <a:ext uri="{FF2B5EF4-FFF2-40B4-BE49-F238E27FC236}">
                <a16:creationId xmlns:a16="http://schemas.microsoft.com/office/drawing/2014/main" id="{F67A36C3-13AF-4C53-8F72-ABA25A811BB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4E2CF3-5EDF-411D-8008-154ADC41341D}" type="slidenum">
              <a:rPr lang="en-US" altLang="zh-CN"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
        <p:nvSpPr>
          <p:cNvPr id="81924" name="Rectangle 2">
            <a:extLst>
              <a:ext uri="{FF2B5EF4-FFF2-40B4-BE49-F238E27FC236}">
                <a16:creationId xmlns:a16="http://schemas.microsoft.com/office/drawing/2014/main" id="{D447573E-18BF-448A-A4B4-B8F4BEDB799C}"/>
              </a:ext>
            </a:extLst>
          </p:cNvPr>
          <p:cNvSpPr>
            <a:spLocks noGrp="1" noChangeArrowheads="1"/>
          </p:cNvSpPr>
          <p:nvPr>
            <p:ph type="title" idx="4294967295"/>
          </p:nvPr>
        </p:nvSpPr>
        <p:spPr>
          <a:xfrm>
            <a:off x="1331913" y="260350"/>
            <a:ext cx="6200775" cy="792163"/>
          </a:xfrm>
          <a:noFill/>
        </p:spPr>
        <p:txBody>
          <a:bodyPr lIns="92075" tIns="46038" rIns="92075" bIns="46038" anchor="ctr"/>
          <a:lstStyle/>
          <a:p>
            <a:pPr eaLnBrk="1" hangingPunct="1"/>
            <a:r>
              <a:rPr lang="zh-CN" altLang="en-US"/>
              <a:t>预测分析法的实现步骤</a:t>
            </a:r>
          </a:p>
        </p:txBody>
      </p:sp>
      <p:sp>
        <p:nvSpPr>
          <p:cNvPr id="1161219" name="Rectangle 3">
            <a:extLst>
              <a:ext uri="{FF2B5EF4-FFF2-40B4-BE49-F238E27FC236}">
                <a16:creationId xmlns:a16="http://schemas.microsoft.com/office/drawing/2014/main" id="{86765AF8-8FDB-4B79-B075-28AC03AF85F7}"/>
              </a:ext>
            </a:extLst>
          </p:cNvPr>
          <p:cNvSpPr>
            <a:spLocks noGrp="1" noChangeArrowheads="1"/>
          </p:cNvSpPr>
          <p:nvPr>
            <p:ph type="body" idx="4294967295"/>
          </p:nvPr>
        </p:nvSpPr>
        <p:spPr>
          <a:xfrm>
            <a:off x="323850" y="1628775"/>
            <a:ext cx="8785225" cy="4824413"/>
          </a:xfrm>
          <a:noFill/>
        </p:spPr>
        <p:txBody>
          <a:bodyPr lIns="92075" tIns="46038" rIns="92075" bIns="46038"/>
          <a:lstStyle/>
          <a:p>
            <a:pPr eaLnBrk="1" hangingPunct="1">
              <a:lnSpc>
                <a:spcPct val="120000"/>
              </a:lnSpc>
              <a:buFont typeface="Wingdings" panose="05000000000000000000" pitchFamily="2" charset="2"/>
              <a:buNone/>
            </a:pPr>
            <a:r>
              <a:rPr lang="en-US" altLang="zh-CN" sz="2800">
                <a:latin typeface="Times New Roman" panose="02020603050405020304" pitchFamily="18" charset="0"/>
              </a:rPr>
              <a:t>1. </a:t>
            </a:r>
            <a:r>
              <a:rPr lang="zh-CN" altLang="en-US" sz="2800">
                <a:latin typeface="Times New Roman" panose="02020603050405020304" pitchFamily="18" charset="0"/>
              </a:rPr>
              <a:t>构造文法</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2. </a:t>
            </a:r>
            <a:r>
              <a:rPr lang="zh-CN" altLang="en-US" sz="2800">
                <a:latin typeface="Times New Roman" panose="02020603050405020304" pitchFamily="18" charset="0"/>
              </a:rPr>
              <a:t>改造文法：消除二义性、消除左递归、提取左因子</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3. </a:t>
            </a:r>
            <a:r>
              <a:rPr lang="zh-CN" altLang="en-US" sz="2800">
                <a:latin typeface="Times New Roman" panose="02020603050405020304" pitchFamily="18" charset="0"/>
              </a:rPr>
              <a:t>求每个候选式的</a:t>
            </a:r>
            <a:r>
              <a:rPr lang="en-US" altLang="zh-CN" sz="2800">
                <a:latin typeface="Times New Roman" panose="02020603050405020304" pitchFamily="18" charset="0"/>
              </a:rPr>
              <a:t>FIRST</a:t>
            </a:r>
            <a:r>
              <a:rPr lang="zh-CN" altLang="zh-CN" sz="2800">
                <a:latin typeface="Times New Roman" panose="02020603050405020304" pitchFamily="18" charset="0"/>
              </a:rPr>
              <a:t>集和</a:t>
            </a:r>
            <a:r>
              <a:rPr lang="zh-CN" altLang="en-US" sz="2800">
                <a:latin typeface="Times New Roman" panose="02020603050405020304" pitchFamily="18" charset="0"/>
              </a:rPr>
              <a:t>变量的</a:t>
            </a:r>
            <a:r>
              <a:rPr lang="en-US" altLang="zh-CN" sz="2800">
                <a:latin typeface="Times New Roman" panose="02020603050405020304" pitchFamily="18" charset="0"/>
              </a:rPr>
              <a:t>FOLLOW</a:t>
            </a:r>
            <a:r>
              <a:rPr lang="zh-CN" altLang="zh-CN" sz="2800">
                <a:latin typeface="Times New Roman" panose="02020603050405020304" pitchFamily="18" charset="0"/>
              </a:rPr>
              <a:t>集</a:t>
            </a:r>
          </a:p>
          <a:p>
            <a:pPr eaLnBrk="1" hangingPunct="1">
              <a:lnSpc>
                <a:spcPct val="120000"/>
              </a:lnSpc>
              <a:buFont typeface="Wingdings" panose="05000000000000000000" pitchFamily="2" charset="2"/>
              <a:buNone/>
            </a:pPr>
            <a:r>
              <a:rPr lang="zh-CN" altLang="zh-CN" sz="2800">
                <a:latin typeface="Times New Roman" panose="02020603050405020304" pitchFamily="18" charset="0"/>
              </a:rPr>
              <a:t>4</a:t>
            </a:r>
            <a:r>
              <a:rPr lang="en-US" altLang="zh-CN" sz="2800">
                <a:latin typeface="Times New Roman" panose="02020603050405020304" pitchFamily="18" charset="0"/>
              </a:rPr>
              <a:t>. </a:t>
            </a:r>
            <a:r>
              <a:rPr lang="zh-CN" altLang="zh-CN" sz="2800">
                <a:latin typeface="Times New Roman" panose="02020603050405020304" pitchFamily="18" charset="0"/>
              </a:rPr>
              <a:t>检查是不是 </a:t>
            </a:r>
            <a:r>
              <a:rPr lang="en-US" altLang="zh-CN" sz="2800">
                <a:latin typeface="Times New Roman" panose="02020603050405020304" pitchFamily="18" charset="0"/>
              </a:rPr>
              <a:t>LL(1) </a:t>
            </a:r>
            <a:r>
              <a:rPr lang="zh-CN" altLang="en-US" sz="2800">
                <a:latin typeface="Times New Roman" panose="02020603050405020304" pitchFamily="18" charset="0"/>
              </a:rPr>
              <a:t>文法</a:t>
            </a:r>
          </a:p>
          <a:p>
            <a:pPr lvl="1" eaLnBrk="1" hangingPunct="1">
              <a:lnSpc>
                <a:spcPct val="120000"/>
              </a:lnSpc>
              <a:buFont typeface="Wingdings" panose="05000000000000000000" pitchFamily="2" charset="2"/>
              <a:buNone/>
            </a:pPr>
            <a:r>
              <a:rPr lang="zh-CN" altLang="en-US" sz="2400">
                <a:latin typeface="Times New Roman" panose="02020603050405020304" pitchFamily="18" charset="0"/>
              </a:rPr>
              <a:t>    若不是 </a:t>
            </a:r>
            <a:r>
              <a:rPr lang="en-US" altLang="zh-CN" sz="2400">
                <a:latin typeface="Times New Roman" panose="02020603050405020304" pitchFamily="18" charset="0"/>
              </a:rPr>
              <a:t>LL(1), </a:t>
            </a:r>
            <a:r>
              <a:rPr lang="zh-CN" altLang="en-US" sz="2400">
                <a:latin typeface="Times New Roman" panose="02020603050405020304" pitchFamily="18" charset="0"/>
              </a:rPr>
              <a:t>说明文法的复杂性超过自顶向下方法的分析能力，需要附加新的“信息”</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5. </a:t>
            </a:r>
            <a:r>
              <a:rPr lang="zh-CN" altLang="en-US" sz="2800">
                <a:latin typeface="Times New Roman" panose="02020603050405020304" pitchFamily="18" charset="0"/>
              </a:rPr>
              <a:t>构造预测分析表</a:t>
            </a:r>
          </a:p>
          <a:p>
            <a:pPr eaLnBrk="1" hangingPunct="1">
              <a:lnSpc>
                <a:spcPct val="120000"/>
              </a:lnSpc>
              <a:buFont typeface="Wingdings" panose="05000000000000000000" pitchFamily="2" charset="2"/>
              <a:buNone/>
            </a:pPr>
            <a:r>
              <a:rPr lang="en-US" altLang="zh-CN" sz="2800">
                <a:latin typeface="Times New Roman" panose="02020603050405020304" pitchFamily="18" charset="0"/>
              </a:rPr>
              <a:t>6. </a:t>
            </a:r>
            <a:r>
              <a:rPr lang="zh-CN" altLang="en-US" sz="2800">
                <a:latin typeface="Times New Roman" panose="02020603050405020304" pitchFamily="18" charset="0"/>
              </a:rPr>
              <a:t>实现预测分析器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barn(inVertical)">
                                      <p:cBhvr>
                                        <p:cTn id="7" dur="500"/>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barn(inVertical)">
                                      <p:cBhvr>
                                        <p:cTn id="12" dur="500"/>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barn(inVertical)">
                                      <p:cBhvr>
                                        <p:cTn id="17" dur="500"/>
                                        <p:tgtEl>
                                          <p:spTgt spid="116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barn(inVertical)">
                                      <p:cBhvr>
                                        <p:cTn id="22" dur="500"/>
                                        <p:tgtEl>
                                          <p:spTgt spid="116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61219">
                                            <p:txEl>
                                              <p:pRg st="4" end="4"/>
                                            </p:txEl>
                                          </p:spTgt>
                                        </p:tgtEl>
                                        <p:attrNameLst>
                                          <p:attrName>style.visibility</p:attrName>
                                        </p:attrNameLst>
                                      </p:cBhvr>
                                      <p:to>
                                        <p:strVal val="visible"/>
                                      </p:to>
                                    </p:set>
                                    <p:animEffect transition="in" filter="barn(inVertical)">
                                      <p:cBhvr>
                                        <p:cTn id="27" dur="500"/>
                                        <p:tgtEl>
                                          <p:spTgt spid="116121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61219">
                                            <p:txEl>
                                              <p:pRg st="5" end="5"/>
                                            </p:txEl>
                                          </p:spTgt>
                                        </p:tgtEl>
                                        <p:attrNameLst>
                                          <p:attrName>style.visibility</p:attrName>
                                        </p:attrNameLst>
                                      </p:cBhvr>
                                      <p:to>
                                        <p:strVal val="visible"/>
                                      </p:to>
                                    </p:set>
                                    <p:animEffect transition="in" filter="barn(inVertical)">
                                      <p:cBhvr>
                                        <p:cTn id="32" dur="500"/>
                                        <p:tgtEl>
                                          <p:spTgt spid="116121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61219">
                                            <p:txEl>
                                              <p:pRg st="6" end="6"/>
                                            </p:txEl>
                                          </p:spTgt>
                                        </p:tgtEl>
                                        <p:attrNameLst>
                                          <p:attrName>style.visibility</p:attrName>
                                        </p:attrNameLst>
                                      </p:cBhvr>
                                      <p:to>
                                        <p:strVal val="visible"/>
                                      </p:to>
                                    </p:set>
                                    <p:animEffect transition="in" filter="barn(inVertical)">
                                      <p:cBhvr>
                                        <p:cTn id="37" dur="500"/>
                                        <p:tgtEl>
                                          <p:spTgt spid="116121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96B3679-94AA-4248-9BA7-1E472629E935}"/>
              </a:ext>
            </a:extLst>
          </p:cNvPr>
          <p:cNvSpPr>
            <a:spLocks noGrp="1"/>
          </p:cNvSpPr>
          <p:nvPr>
            <p:ph type="dt" sz="quarter" idx="10"/>
          </p:nvPr>
        </p:nvSpPr>
        <p:spPr>
          <a:xfrm>
            <a:off x="1331913" y="6265863"/>
            <a:ext cx="2133600" cy="476250"/>
          </a:xfrm>
          <a:ln>
            <a:miter lim="800000"/>
            <a:headEnd/>
            <a:tailEnd/>
          </a:ln>
        </p:spPr>
        <p:txBody>
          <a:bodyPr anchor="t"/>
          <a:lstStyle/>
          <a:p>
            <a:pPr>
              <a:defRPr/>
            </a:pPr>
            <a:fld id="{81816CAC-36DA-42D4-B395-77351A71CD89}" type="datetime1">
              <a:rPr lang="zh-CN" altLang="en-US">
                <a:latin typeface="+mn-lt"/>
              </a:rPr>
              <a:pPr>
                <a:defRPr/>
              </a:pPr>
              <a:t>2020/12/14</a:t>
            </a:fld>
            <a:endParaRPr lang="en-US" altLang="zh-CN">
              <a:latin typeface="+mn-lt"/>
            </a:endParaRPr>
          </a:p>
        </p:txBody>
      </p:sp>
      <p:sp>
        <p:nvSpPr>
          <p:cNvPr id="82947" name="灯片编号占位符 5">
            <a:extLst>
              <a:ext uri="{FF2B5EF4-FFF2-40B4-BE49-F238E27FC236}">
                <a16:creationId xmlns:a16="http://schemas.microsoft.com/office/drawing/2014/main" id="{FE4F8DDC-0860-45C8-85BB-FE34868C5DF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14DAAE7-8C70-46D0-B4C2-AF8B7FC0E3E0}" type="slidenum">
              <a:rPr lang="en-US" altLang="zh-CN"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
        <p:nvSpPr>
          <p:cNvPr id="82948" name="Rectangle 3">
            <a:extLst>
              <a:ext uri="{FF2B5EF4-FFF2-40B4-BE49-F238E27FC236}">
                <a16:creationId xmlns:a16="http://schemas.microsoft.com/office/drawing/2014/main" id="{6C41540D-01C7-40A4-A315-25295D2DCB27}"/>
              </a:ext>
            </a:extLst>
          </p:cNvPr>
          <p:cNvSpPr>
            <a:spLocks noGrp="1" noChangeArrowheads="1"/>
          </p:cNvSpPr>
          <p:nvPr>
            <p:ph type="body" idx="4294967295"/>
          </p:nvPr>
        </p:nvSpPr>
        <p:spPr>
          <a:xfrm>
            <a:off x="354013" y="404813"/>
            <a:ext cx="8610600" cy="5761037"/>
          </a:xfrm>
        </p:spPr>
        <p:txBody>
          <a:bodyPr/>
          <a:lstStyle/>
          <a:p>
            <a:pPr eaLnBrk="1" hangingPunct="1">
              <a:lnSpc>
                <a:spcPct val="80000"/>
              </a:lnSpc>
              <a:buFont typeface="Wingdings" panose="05000000000000000000" pitchFamily="2" charset="2"/>
              <a:buNone/>
            </a:pPr>
            <a:r>
              <a:rPr lang="zh-CN" altLang="en-US" sz="2800">
                <a:latin typeface="Times New Roman" panose="02020603050405020304" pitchFamily="18" charset="0"/>
              </a:rPr>
              <a:t>算法</a:t>
            </a:r>
            <a:r>
              <a:rPr lang="en-US" altLang="zh-CN" sz="2800">
                <a:latin typeface="Times New Roman" panose="02020603050405020304" pitchFamily="18" charset="0"/>
              </a:rPr>
              <a:t>4.5 </a:t>
            </a:r>
            <a:r>
              <a:rPr lang="zh-CN" altLang="en-US" sz="2800">
                <a:latin typeface="Times New Roman" panose="02020603050405020304" pitchFamily="18" charset="0"/>
              </a:rPr>
              <a:t>预测分析程序的总控程序。</a:t>
            </a:r>
          </a:p>
          <a:p>
            <a:pPr eaLnBrk="1" hangingPunct="1">
              <a:lnSpc>
                <a:spcPct val="80000"/>
              </a:lnSpc>
              <a:buFont typeface="Wingdings" panose="05000000000000000000" pitchFamily="2" charset="2"/>
              <a:buNone/>
            </a:pPr>
            <a:r>
              <a:rPr lang="zh-CN" altLang="en-US" sz="2800">
                <a:latin typeface="Times New Roman" panose="02020603050405020304" pitchFamily="18" charset="0"/>
              </a:rPr>
              <a:t>输入：输入串</a:t>
            </a:r>
            <a:r>
              <a:rPr lang="en-US" altLang="zh-CN" sz="2800" i="1">
                <a:latin typeface="Times New Roman" panose="02020603050405020304" pitchFamily="18" charset="0"/>
              </a:rPr>
              <a:t>w</a:t>
            </a:r>
            <a:r>
              <a:rPr lang="zh-CN" altLang="en-US" sz="2800">
                <a:latin typeface="Times New Roman" panose="02020603050405020304" pitchFamily="18" charset="0"/>
              </a:rPr>
              <a:t>和文法</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en-US" altLang="zh-CN" sz="2800" i="1">
                <a:latin typeface="Times New Roman" panose="02020603050405020304" pitchFamily="18" charset="0"/>
              </a:rPr>
              <a:t>V</a:t>
            </a:r>
            <a:r>
              <a:rPr lang="en-US" altLang="zh-CN" sz="2800">
                <a:latin typeface="Times New Roman" panose="02020603050405020304" pitchFamily="18" charset="0"/>
              </a:rPr>
              <a:t>, </a:t>
            </a:r>
            <a:r>
              <a:rPr lang="en-US" altLang="zh-CN" sz="2800" i="1">
                <a:latin typeface="Times New Roman" panose="02020603050405020304" pitchFamily="18" charset="0"/>
              </a:rPr>
              <a:t>T</a:t>
            </a:r>
            <a:r>
              <a:rPr lang="en-US" altLang="zh-CN" sz="2800">
                <a:latin typeface="Times New Roman" panose="02020603050405020304" pitchFamily="18" charset="0"/>
              </a:rPr>
              <a:t>, </a:t>
            </a:r>
            <a:r>
              <a:rPr lang="en-US" altLang="zh-CN" sz="2800" i="1">
                <a:latin typeface="Times New Roman" panose="02020603050405020304" pitchFamily="18" charset="0"/>
              </a:rPr>
              <a:t>P</a:t>
            </a:r>
            <a:r>
              <a:rPr lang="en-US" altLang="zh-CN" sz="2800">
                <a:latin typeface="Times New Roman" panose="02020603050405020304" pitchFamily="18" charset="0"/>
              </a:rPr>
              <a:t>,</a:t>
            </a:r>
            <a:r>
              <a:rPr lang="en-US" altLang="zh-CN" sz="2800" i="1">
                <a:latin typeface="Times New Roman" panose="02020603050405020304" pitchFamily="18" charset="0"/>
              </a:rPr>
              <a:t> S</a:t>
            </a:r>
            <a:r>
              <a:rPr lang="en-US" altLang="zh-CN" sz="2800">
                <a:latin typeface="Times New Roman" panose="02020603050405020304" pitchFamily="18" charset="0"/>
              </a:rPr>
              <a:t>)</a:t>
            </a:r>
            <a:r>
              <a:rPr lang="zh-CN" altLang="en-US" sz="2800">
                <a:latin typeface="Times New Roman" panose="02020603050405020304" pitchFamily="18" charset="0"/>
              </a:rPr>
              <a:t>的分析表</a:t>
            </a:r>
            <a:r>
              <a:rPr lang="en-US" altLang="zh-CN" sz="2800" i="1">
                <a:latin typeface="Times New Roman" panose="02020603050405020304" pitchFamily="18" charset="0"/>
              </a:rPr>
              <a:t>M</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800">
                <a:latin typeface="Times New Roman" panose="02020603050405020304" pitchFamily="18" charset="0"/>
              </a:rPr>
              <a:t>输出：如果</a:t>
            </a:r>
            <a:r>
              <a:rPr lang="en-US" altLang="zh-CN" sz="2800" i="1">
                <a:latin typeface="Times New Roman" panose="02020603050405020304" pitchFamily="18" charset="0"/>
              </a:rPr>
              <a:t>w</a:t>
            </a:r>
            <a:r>
              <a:rPr lang="zh-CN" altLang="en-US" sz="2800">
                <a:latin typeface="Times New Roman" panose="02020603050405020304" pitchFamily="18" charset="0"/>
              </a:rPr>
              <a:t>属于</a:t>
            </a:r>
            <a:r>
              <a:rPr lang="en-US" altLang="zh-CN" sz="2800" i="1">
                <a:latin typeface="Times New Roman" panose="02020603050405020304" pitchFamily="18" charset="0"/>
              </a:rPr>
              <a:t>L</a:t>
            </a:r>
            <a:r>
              <a:rPr lang="en-US" altLang="zh-CN" sz="2800">
                <a:latin typeface="Times New Roman" panose="02020603050405020304" pitchFamily="18" charset="0"/>
              </a:rPr>
              <a:t>(</a:t>
            </a:r>
            <a:r>
              <a:rPr lang="en-US" altLang="zh-CN" sz="2800" i="1">
                <a:latin typeface="Times New Roman" panose="02020603050405020304" pitchFamily="18" charset="0"/>
              </a:rPr>
              <a:t>G</a:t>
            </a:r>
            <a:r>
              <a:rPr lang="en-US" altLang="zh-CN" sz="2800">
                <a:latin typeface="Times New Roman" panose="02020603050405020304" pitchFamily="18" charset="0"/>
              </a:rPr>
              <a:t>)</a:t>
            </a:r>
            <a:r>
              <a:rPr lang="zh-CN" altLang="en-US" sz="2800">
                <a:latin typeface="Times New Roman" panose="02020603050405020304" pitchFamily="18" charset="0"/>
              </a:rPr>
              <a:t>，则输出</a:t>
            </a:r>
            <a:r>
              <a:rPr lang="en-US" altLang="zh-CN" sz="2800" i="1">
                <a:latin typeface="Times New Roman" panose="02020603050405020304" pitchFamily="18" charset="0"/>
              </a:rPr>
              <a:t>w</a:t>
            </a:r>
            <a:r>
              <a:rPr lang="zh-CN" altLang="en-US" sz="2800">
                <a:latin typeface="Times New Roman" panose="02020603050405020304" pitchFamily="18" charset="0"/>
              </a:rPr>
              <a:t>的最左推导，否则报告错误</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800">
                <a:latin typeface="Times New Roman" panose="02020603050405020304" pitchFamily="18" charset="0"/>
              </a:rPr>
              <a:t>步骤：</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．将栈底符号</a:t>
            </a:r>
            <a:r>
              <a:rPr lang="en-US" altLang="zh-CN" sz="2800">
                <a:latin typeface="Times New Roman" panose="02020603050405020304" pitchFamily="18" charset="0"/>
              </a:rPr>
              <a:t>#</a:t>
            </a:r>
            <a:r>
              <a:rPr lang="zh-CN" altLang="en-US" sz="2800">
                <a:latin typeface="Times New Roman" panose="02020603050405020304" pitchFamily="18" charset="0"/>
              </a:rPr>
              <a:t>和文法开始符号</a:t>
            </a:r>
            <a:r>
              <a:rPr lang="en-US" altLang="zh-CN" sz="2800" i="1">
                <a:latin typeface="Times New Roman" panose="02020603050405020304" pitchFamily="18" charset="0"/>
              </a:rPr>
              <a:t>S</a:t>
            </a:r>
            <a:r>
              <a:rPr lang="zh-CN" altLang="en-US" sz="2800">
                <a:latin typeface="Times New Roman" panose="02020603050405020304" pitchFamily="18" charset="0"/>
              </a:rPr>
              <a:t>压入栈中</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2</a:t>
            </a:r>
            <a:r>
              <a:rPr lang="zh-CN" altLang="en-US" sz="2800">
                <a:latin typeface="Times New Roman" panose="02020603050405020304" pitchFamily="18" charset="0"/>
              </a:rPr>
              <a:t>．</a:t>
            </a:r>
            <a:r>
              <a:rPr lang="en-US" altLang="zh-CN" sz="2800">
                <a:latin typeface="Times New Roman" panose="02020603050405020304" pitchFamily="18" charset="0"/>
              </a:rPr>
              <a:t>repeat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3</a:t>
            </a:r>
            <a:r>
              <a:rPr lang="zh-CN" altLang="en-US" sz="2800">
                <a:latin typeface="Times New Roman" panose="02020603050405020304" pitchFamily="18" charset="0"/>
              </a:rPr>
              <a:t>．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zh-CN" altLang="en-US" sz="2800">
                <a:latin typeface="Times New Roman" panose="02020603050405020304" pitchFamily="18" charset="0"/>
              </a:rPr>
              <a:t>当前栈顶符号</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4</a:t>
            </a:r>
            <a:r>
              <a:rPr lang="zh-CN" altLang="en-US"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zh-CN" altLang="en-US" sz="2800">
                <a:latin typeface="Times New Roman" panose="02020603050405020304" pitchFamily="18" charset="0"/>
              </a:rPr>
              <a:t>当前输入符号</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5</a:t>
            </a:r>
            <a:r>
              <a:rPr lang="zh-CN" altLang="en-US" sz="2800">
                <a:latin typeface="Times New Roman" panose="02020603050405020304" pitchFamily="18" charset="0"/>
              </a:rPr>
              <a:t>．		</a:t>
            </a:r>
            <a:r>
              <a:rPr lang="en-US" altLang="zh-CN" sz="2800">
                <a:latin typeface="Times New Roman" panose="02020603050405020304" pitchFamily="18" charset="0"/>
              </a:rPr>
              <a:t>if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T</a:t>
            </a:r>
            <a:r>
              <a:rPr lang="en-US" altLang="zh-CN" sz="280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6</a:t>
            </a:r>
            <a:r>
              <a:rPr lang="zh-CN" altLang="en-US" sz="2800">
                <a:latin typeface="Times New Roman" panose="02020603050405020304" pitchFamily="18" charset="0"/>
              </a:rPr>
              <a:t>．			</a:t>
            </a:r>
            <a:r>
              <a:rPr lang="en-US" altLang="zh-CN" sz="2800">
                <a:latin typeface="Times New Roman" panose="02020603050405020304" pitchFamily="18" charset="0"/>
              </a:rPr>
              <a:t>if </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rPr>
              <a:t> then</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7</a:t>
            </a:r>
            <a:r>
              <a:rPr lang="zh-CN" altLang="en-US" sz="2800">
                <a:latin typeface="Times New Roman" panose="02020603050405020304" pitchFamily="18" charset="0"/>
              </a:rPr>
              <a:t>．		      	</a:t>
            </a:r>
            <a:r>
              <a:rPr lang="en-US" altLang="zh-CN" sz="2800">
                <a:latin typeface="Times New Roman" panose="02020603050405020304" pitchFamily="18" charset="0"/>
              </a:rPr>
              <a:t>{if </a:t>
            </a:r>
            <a:r>
              <a:rPr lang="en-US" altLang="zh-CN" sz="2800" i="1">
                <a:latin typeface="Times New Roman" panose="02020603050405020304" pitchFamily="18" charset="0"/>
              </a:rPr>
              <a:t>X</a:t>
            </a:r>
            <a:r>
              <a:rPr lang="en-US" altLang="zh-CN" sz="2800">
                <a:latin typeface="Times New Roman" panose="02020603050405020304" pitchFamily="18" charset="0"/>
              </a:rPr>
              <a:t>≠# then begin</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8</a:t>
            </a:r>
            <a:r>
              <a:rPr lang="zh-CN" altLang="en-US" sz="2800">
                <a:latin typeface="Times New Roman" panose="02020603050405020304" pitchFamily="18" charset="0"/>
              </a:rPr>
              <a:t>．					将</a:t>
            </a:r>
            <a:r>
              <a:rPr lang="en-US" altLang="zh-CN" sz="2800" i="1">
                <a:latin typeface="Times New Roman" panose="02020603050405020304" pitchFamily="18" charset="0"/>
              </a:rPr>
              <a:t>X</a:t>
            </a:r>
            <a:r>
              <a:rPr lang="zh-CN" altLang="en-US" sz="2800">
                <a:latin typeface="Times New Roman" panose="02020603050405020304" pitchFamily="18" charset="0"/>
              </a:rPr>
              <a:t>弹出栈</a:t>
            </a:r>
            <a:r>
              <a:rPr lang="en-US" altLang="zh-CN" sz="280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9</a:t>
            </a:r>
            <a:r>
              <a:rPr lang="zh-CN" altLang="en-US" sz="2800">
                <a:latin typeface="Times New Roman" panose="02020603050405020304" pitchFamily="18" charset="0"/>
              </a:rPr>
              <a:t>．					前移输入指针</a:t>
            </a:r>
          </a:p>
          <a:p>
            <a:pPr eaLnBrk="1" hangingPunct="1">
              <a:lnSpc>
                <a:spcPct val="80000"/>
              </a:lnSpc>
              <a:buFont typeface="Wingdings" panose="05000000000000000000" pitchFamily="2" charset="2"/>
              <a:buNone/>
            </a:pPr>
            <a:r>
              <a:rPr lang="en-US" altLang="zh-CN" sz="2800">
                <a:latin typeface="Times New Roman" panose="02020603050405020304" pitchFamily="18" charset="0"/>
              </a:rPr>
              <a:t>10</a:t>
            </a:r>
            <a:r>
              <a:rPr lang="zh-CN" altLang="en-US" sz="2800">
                <a:latin typeface="Times New Roman" panose="02020603050405020304" pitchFamily="18" charset="0"/>
              </a:rPr>
              <a:t>．					</a:t>
            </a:r>
            <a:r>
              <a:rPr lang="en-US" altLang="zh-CN" sz="2800">
                <a:latin typeface="Times New Roman" panose="02020603050405020304" pitchFamily="18" charset="0"/>
              </a:rPr>
              <a:t>end}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34551DEB-492B-48EF-979A-F6EF34E7C88D}"/>
              </a:ext>
            </a:extLst>
          </p:cNvPr>
          <p:cNvSpPr txBox="1">
            <a:spLocks noChangeArrowheads="1"/>
          </p:cNvSpPr>
          <p:nvPr/>
        </p:nvSpPr>
        <p:spPr bwMode="auto">
          <a:xfrm>
            <a:off x="1270000" y="549275"/>
            <a:ext cx="5246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ea typeface="宋体" panose="02010600030101010101" pitchFamily="2" charset="-122"/>
              </a:rPr>
              <a:t>介绍的材料</a:t>
            </a:r>
          </a:p>
        </p:txBody>
      </p:sp>
      <p:sp>
        <p:nvSpPr>
          <p:cNvPr id="3" name="TextBox 2">
            <a:extLst>
              <a:ext uri="{FF2B5EF4-FFF2-40B4-BE49-F238E27FC236}">
                <a16:creationId xmlns:a16="http://schemas.microsoft.com/office/drawing/2014/main" id="{8E778B52-E6E1-4A1B-857F-7DADBB9B2B59}"/>
              </a:ext>
            </a:extLst>
          </p:cNvPr>
          <p:cNvSpPr txBox="1">
            <a:spLocks noChangeArrowheads="1"/>
          </p:cNvSpPr>
          <p:nvPr/>
        </p:nvSpPr>
        <p:spPr bwMode="auto">
          <a:xfrm>
            <a:off x="-36513" y="1639888"/>
            <a:ext cx="90725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自顶向下推导</a:t>
            </a:r>
            <a:r>
              <a:rPr lang="en-US" altLang="zh-CN" sz="2600">
                <a:ea typeface="宋体" panose="02010600030101010101" pitchFamily="2" charset="-122"/>
              </a:rPr>
              <a:t>(LL</a:t>
            </a:r>
            <a:r>
              <a:rPr lang="zh-CN" altLang="en-US" sz="2600">
                <a:ea typeface="宋体" panose="02010600030101010101" pitchFamily="2" charset="-122"/>
              </a:rPr>
              <a:t>文法</a:t>
            </a:r>
            <a:r>
              <a:rPr lang="en-US" altLang="zh-CN" sz="2600">
                <a:ea typeface="宋体" panose="02010600030101010101" pitchFamily="2" charset="-122"/>
              </a:rPr>
              <a:t>)</a:t>
            </a:r>
            <a:r>
              <a:rPr lang="zh-CN" altLang="en-US" sz="2600">
                <a:ea typeface="宋体" panose="02010600030101010101" pitchFamily="2" charset="-122"/>
              </a:rPr>
              <a:t>：</a:t>
            </a:r>
            <a:r>
              <a:rPr lang="en-US" altLang="zh-CN" sz="2600" b="0">
                <a:ea typeface="宋体" panose="02010600030101010101" pitchFamily="2" charset="-122"/>
              </a:rPr>
              <a:t>Philip M. Lewis and Richard Stearns</a:t>
            </a:r>
          </a:p>
          <a:p>
            <a:pPr eaLnBrk="1" hangingPunct="1">
              <a:spcBef>
                <a:spcPct val="0"/>
              </a:spcBef>
              <a:buClrTx/>
              <a:buSzTx/>
              <a:buFontTx/>
              <a:buNone/>
            </a:pPr>
            <a:endParaRPr lang="zh-CN" altLang="en-US" sz="2600">
              <a:ea typeface="宋体" panose="02010600030101010101" pitchFamily="2" charset="-122"/>
            </a:endParaRPr>
          </a:p>
        </p:txBody>
      </p:sp>
      <p:sp>
        <p:nvSpPr>
          <p:cNvPr id="4" name="TextBox 3">
            <a:extLst>
              <a:ext uri="{FF2B5EF4-FFF2-40B4-BE49-F238E27FC236}">
                <a16:creationId xmlns:a16="http://schemas.microsoft.com/office/drawing/2014/main" id="{801314A0-0581-434E-8318-C180E8AF877C}"/>
              </a:ext>
            </a:extLst>
          </p:cNvPr>
          <p:cNvSpPr txBox="1">
            <a:spLocks noChangeArrowheads="1"/>
          </p:cNvSpPr>
          <p:nvPr/>
        </p:nvSpPr>
        <p:spPr bwMode="auto">
          <a:xfrm>
            <a:off x="250825" y="2276475"/>
            <a:ext cx="90011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P. M. Lewis II, R. E. Stearns: Syntax-Directed Transduction, </a:t>
            </a:r>
          </a:p>
          <a:p>
            <a:pPr eaLnBrk="1" hangingPunct="1">
              <a:spcBef>
                <a:spcPct val="0"/>
              </a:spcBef>
              <a:buClrTx/>
              <a:buSzTx/>
              <a:buFontTx/>
              <a:buNone/>
            </a:pPr>
            <a:r>
              <a:rPr lang="en-US" altLang="zh-CN" sz="2600" b="0" i="1">
                <a:ea typeface="宋体" panose="02010600030101010101" pitchFamily="2" charset="-122"/>
              </a:rPr>
              <a:t>Journal of the ACM</a:t>
            </a:r>
            <a:r>
              <a:rPr lang="en-US" altLang="zh-CN" sz="2600" b="0">
                <a:ea typeface="宋体" panose="02010600030101010101" pitchFamily="2" charset="-122"/>
              </a:rPr>
              <a:t>, </a:t>
            </a:r>
            <a:r>
              <a:rPr lang="en-US" altLang="zh-CN" sz="2600">
                <a:ea typeface="宋体" panose="02010600030101010101" pitchFamily="2" charset="-122"/>
              </a:rPr>
              <a:t>15</a:t>
            </a:r>
            <a:r>
              <a:rPr lang="en-US" altLang="zh-CN" sz="2600" b="0">
                <a:ea typeface="宋体" panose="02010600030101010101" pitchFamily="2" charset="-122"/>
              </a:rPr>
              <a:t>(3): 465-488 (1968)</a:t>
            </a:r>
            <a:endParaRPr lang="zh-CN" altLang="en-US" sz="2600" b="0">
              <a:ea typeface="宋体" panose="02010600030101010101" pitchFamily="2" charset="-122"/>
            </a:endParaRPr>
          </a:p>
        </p:txBody>
      </p:sp>
      <p:pic>
        <p:nvPicPr>
          <p:cNvPr id="5" name="图片 4">
            <a:extLst>
              <a:ext uri="{FF2B5EF4-FFF2-40B4-BE49-F238E27FC236}">
                <a16:creationId xmlns:a16="http://schemas.microsoft.com/office/drawing/2014/main" id="{9797923A-861E-4F1D-9C24-BAC31EA589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3225800"/>
            <a:ext cx="4221163"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185EBAAA-C4F4-4C70-807C-AEC02884EE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225800"/>
            <a:ext cx="259715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5805631-2465-4DC9-B61A-BAE391A863B0}"/>
              </a:ext>
            </a:extLst>
          </p:cNvPr>
          <p:cNvSpPr>
            <a:spLocks noGrp="1"/>
          </p:cNvSpPr>
          <p:nvPr>
            <p:ph type="dt" sz="quarter" idx="10"/>
          </p:nvPr>
        </p:nvSpPr>
        <p:spPr>
          <a:xfrm>
            <a:off x="457200" y="6245225"/>
            <a:ext cx="2133600" cy="476250"/>
          </a:xfrm>
          <a:ln>
            <a:miter lim="800000"/>
            <a:headEnd/>
            <a:tailEnd/>
          </a:ln>
        </p:spPr>
        <p:txBody>
          <a:bodyPr anchor="t"/>
          <a:lstStyle/>
          <a:p>
            <a:pPr>
              <a:defRPr/>
            </a:pPr>
            <a:fld id="{3ED14721-5FF6-4A56-B21A-124F35A9DAE1}" type="datetime1">
              <a:rPr lang="zh-CN" altLang="en-US">
                <a:latin typeface="+mn-lt"/>
              </a:rPr>
              <a:pPr>
                <a:defRPr/>
              </a:pPr>
              <a:t>2020/12/14</a:t>
            </a:fld>
            <a:endParaRPr lang="en-US" altLang="zh-CN">
              <a:latin typeface="+mn-lt"/>
            </a:endParaRPr>
          </a:p>
        </p:txBody>
      </p:sp>
      <p:sp>
        <p:nvSpPr>
          <p:cNvPr id="83971" name="灯片编号占位符 5">
            <a:extLst>
              <a:ext uri="{FF2B5EF4-FFF2-40B4-BE49-F238E27FC236}">
                <a16:creationId xmlns:a16="http://schemas.microsoft.com/office/drawing/2014/main" id="{A6493F1F-5DB0-4987-95CE-0A03C968003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7B85739-186A-470E-81F7-FF3D6B6350AF}" type="slidenum">
              <a:rPr lang="en-US" altLang="zh-CN" sz="1400" b="0">
                <a:ea typeface="宋体" panose="02010600030101010101" pitchFamily="2" charset="-122"/>
              </a:rPr>
              <a:pPr>
                <a:spcBef>
                  <a:spcPct val="0"/>
                </a:spcBef>
                <a:buClrTx/>
                <a:buSzTx/>
                <a:buFontTx/>
                <a:buNone/>
              </a:pPr>
              <a:t>70</a:t>
            </a:fld>
            <a:endParaRPr lang="en-US" altLang="zh-CN" sz="1400" b="0">
              <a:ea typeface="宋体" panose="02010600030101010101" pitchFamily="2" charset="-122"/>
            </a:endParaRPr>
          </a:p>
        </p:txBody>
      </p:sp>
      <p:sp>
        <p:nvSpPr>
          <p:cNvPr id="83972" name="Rectangle 2">
            <a:extLst>
              <a:ext uri="{FF2B5EF4-FFF2-40B4-BE49-F238E27FC236}">
                <a16:creationId xmlns:a16="http://schemas.microsoft.com/office/drawing/2014/main" id="{650FB2CF-48A5-4FAA-9720-92315AEC6F44}"/>
              </a:ext>
            </a:extLst>
          </p:cNvPr>
          <p:cNvSpPr>
            <a:spLocks noGrp="1" noChangeArrowheads="1"/>
          </p:cNvSpPr>
          <p:nvPr>
            <p:ph type="title" idx="4294967295"/>
          </p:nvPr>
        </p:nvSpPr>
        <p:spPr>
          <a:xfrm>
            <a:off x="1476375" y="333375"/>
            <a:ext cx="6719888" cy="685800"/>
          </a:xfrm>
        </p:spPr>
        <p:txBody>
          <a:bodyPr anchor="ctr"/>
          <a:lstStyle/>
          <a:p>
            <a:pPr eaLnBrk="1" hangingPunct="1"/>
            <a:r>
              <a:rPr lang="zh-CN" altLang="en-US"/>
              <a:t>预测分析程序的总控程序 </a:t>
            </a:r>
          </a:p>
        </p:txBody>
      </p:sp>
      <p:sp>
        <p:nvSpPr>
          <p:cNvPr id="83973" name="Rectangle 3">
            <a:extLst>
              <a:ext uri="{FF2B5EF4-FFF2-40B4-BE49-F238E27FC236}">
                <a16:creationId xmlns:a16="http://schemas.microsoft.com/office/drawing/2014/main" id="{5D5925F8-47BC-420F-AE0F-E01425EC4452}"/>
              </a:ext>
            </a:extLst>
          </p:cNvPr>
          <p:cNvSpPr>
            <a:spLocks noGrp="1" noChangeArrowheads="1"/>
          </p:cNvSpPr>
          <p:nvPr>
            <p:ph type="body" idx="4294967295"/>
          </p:nvPr>
        </p:nvSpPr>
        <p:spPr>
          <a:xfrm>
            <a:off x="425450" y="1484313"/>
            <a:ext cx="8610600" cy="5256212"/>
          </a:xfrm>
        </p:spPr>
        <p:txBody>
          <a:bodyPr/>
          <a:lstStyle/>
          <a:p>
            <a:pPr eaLnBrk="1" hangingPunct="1">
              <a:buFont typeface="Wingdings" panose="05000000000000000000" pitchFamily="2" charset="2"/>
              <a:buNone/>
            </a:pPr>
            <a:r>
              <a:rPr lang="en-US" altLang="zh-CN" sz="2800">
                <a:latin typeface="Times New Roman" panose="02020603050405020304" pitchFamily="18" charset="0"/>
              </a:rPr>
              <a:t>11</a:t>
            </a:r>
            <a:r>
              <a:rPr lang="zh-CN" altLang="en-US" sz="2800">
                <a:latin typeface="Times New Roman" panose="02020603050405020304" pitchFamily="18" charset="0"/>
              </a:rPr>
              <a:t>．			</a:t>
            </a:r>
            <a:r>
              <a:rPr lang="en-US" altLang="zh-CN" sz="2800">
                <a:latin typeface="Times New Roman" panose="02020603050405020304" pitchFamily="18" charset="0"/>
              </a:rPr>
              <a:t>else error</a:t>
            </a:r>
            <a:r>
              <a:rPr lang="en-US" altLang="zh-CN" sz="2800">
                <a:solidFill>
                  <a:srgbClr val="FF0000"/>
                </a:solidFill>
                <a:latin typeface="Times New Roman" panose="02020603050405020304" pitchFamily="18" charset="0"/>
              </a:rPr>
              <a:t>// </a:t>
            </a:r>
            <a:r>
              <a:rPr lang="zh-CN" altLang="en-US" sz="2800">
                <a:solidFill>
                  <a:srgbClr val="FF0000"/>
                </a:solidFill>
                <a:latin typeface="Times New Roman" panose="02020603050405020304" pitchFamily="18" charset="0"/>
              </a:rPr>
              <a:t>即当前栈顶终结符和当前               </a:t>
            </a:r>
            <a:endParaRPr lang="en-US" altLang="zh-CN" sz="280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800">
                <a:solidFill>
                  <a:srgbClr val="FF0000"/>
                </a:solidFill>
                <a:latin typeface="Times New Roman" panose="02020603050405020304" pitchFamily="18" charset="0"/>
              </a:rPr>
              <a:t>                                               // </a:t>
            </a:r>
            <a:r>
              <a:rPr lang="zh-CN" altLang="en-US" sz="2800">
                <a:solidFill>
                  <a:srgbClr val="FF0000"/>
                </a:solidFill>
                <a:latin typeface="Times New Roman" panose="02020603050405020304" pitchFamily="18" charset="0"/>
              </a:rPr>
              <a:t>输入符号不一致</a:t>
            </a:r>
            <a:endParaRPr lang="en-US" altLang="zh-CN" sz="280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12</a:t>
            </a:r>
            <a:r>
              <a:rPr lang="zh-CN" altLang="en-US" sz="2800">
                <a:latin typeface="Times New Roman" panose="02020603050405020304" pitchFamily="18" charset="0"/>
              </a:rPr>
              <a:t>．		</a:t>
            </a:r>
            <a:r>
              <a:rPr lang="en-US" altLang="zh-CN" sz="2800">
                <a:latin typeface="Times New Roman" panose="02020603050405020304" pitchFamily="18" charset="0"/>
              </a:rPr>
              <a:t>else  </a:t>
            </a:r>
            <a:r>
              <a:rPr lang="en-US" altLang="zh-CN" sz="2800">
                <a:solidFill>
                  <a:srgbClr val="FF0000"/>
                </a:solidFill>
                <a:latin typeface="Times New Roman" panose="02020603050405020304" pitchFamily="18" charset="0"/>
              </a:rPr>
              <a:t>//</a:t>
            </a:r>
            <a:r>
              <a:rPr lang="zh-CN" altLang="en-US" sz="2800">
                <a:solidFill>
                  <a:srgbClr val="FF0000"/>
                </a:solidFill>
                <a:latin typeface="Times New Roman" panose="02020603050405020304" pitchFamily="18" charset="0"/>
              </a:rPr>
              <a:t>也就是</a:t>
            </a:r>
            <a:r>
              <a:rPr lang="en-US" altLang="zh-CN" sz="2800">
                <a:solidFill>
                  <a:srgbClr val="FF0000"/>
                </a:solidFill>
                <a:latin typeface="Times New Roman" panose="02020603050405020304" pitchFamily="18" charset="0"/>
              </a:rPr>
              <a:t>X</a:t>
            </a:r>
            <a:r>
              <a:rPr lang="zh-CN" altLang="en-US" sz="2800">
                <a:solidFill>
                  <a:srgbClr val="FF0000"/>
                </a:solidFill>
                <a:latin typeface="Times New Roman" panose="02020603050405020304" pitchFamily="18" charset="0"/>
              </a:rPr>
              <a:t>属于一个语法变量</a:t>
            </a:r>
            <a:endParaRPr lang="en-US" altLang="zh-CN" sz="2800">
              <a:solidFill>
                <a:srgbClr val="FF0000"/>
              </a:solidFill>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13</a:t>
            </a:r>
            <a:r>
              <a:rPr lang="zh-CN" altLang="en-US" sz="2800">
                <a:latin typeface="Times New Roman" panose="02020603050405020304" pitchFamily="18" charset="0"/>
              </a:rPr>
              <a:t>．			</a:t>
            </a:r>
            <a:r>
              <a:rPr lang="en-US" altLang="zh-CN" sz="2800">
                <a:latin typeface="Times New Roman" panose="02020603050405020304" pitchFamily="18" charset="0"/>
              </a:rPr>
              <a:t>if </a:t>
            </a:r>
            <a:r>
              <a:rPr lang="en-US" altLang="zh-CN" sz="2800" i="1">
                <a:latin typeface="Times New Roman" panose="02020603050405020304" pitchFamily="18" charset="0"/>
              </a:rPr>
              <a:t>M</a:t>
            </a:r>
            <a:r>
              <a:rPr lang="en-US" altLang="zh-CN" sz="2800">
                <a:latin typeface="Times New Roman" panose="02020603050405020304" pitchFamily="18" charset="0"/>
              </a:rPr>
              <a:t>[</a:t>
            </a:r>
            <a:r>
              <a:rPr lang="en-US" altLang="zh-CN" sz="2800" i="1">
                <a:latin typeface="Times New Roman" panose="02020603050405020304" pitchFamily="18" charset="0"/>
              </a:rPr>
              <a:t>X</a:t>
            </a:r>
            <a:r>
              <a:rPr lang="en-US" altLang="zh-CN" sz="2800">
                <a:latin typeface="Times New Roman" panose="02020603050405020304" pitchFamily="18" charset="0"/>
              </a:rPr>
              <a:t>, </a:t>
            </a:r>
            <a:r>
              <a:rPr lang="en-US" altLang="zh-CN" sz="2800" i="1">
                <a:latin typeface="Times New Roman" panose="02020603050405020304" pitchFamily="18" charset="0"/>
              </a:rPr>
              <a:t>a</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r>
              <a:rPr lang="en-US" altLang="zh-CN" sz="2800">
                <a:latin typeface="Times New Roman" panose="02020603050405020304" pitchFamily="18" charset="0"/>
              </a:rPr>
              <a:t> then begin</a:t>
            </a:r>
          </a:p>
          <a:p>
            <a:pPr eaLnBrk="1" hangingPunct="1">
              <a:buFont typeface="Wingdings" panose="05000000000000000000" pitchFamily="2" charset="2"/>
              <a:buNone/>
            </a:pPr>
            <a:r>
              <a:rPr lang="en-US" altLang="zh-CN" sz="2800">
                <a:latin typeface="Times New Roman" panose="02020603050405020304" pitchFamily="18" charset="0"/>
              </a:rPr>
              <a:t>14</a:t>
            </a:r>
            <a:r>
              <a:rPr lang="zh-CN" altLang="en-US" sz="2800">
                <a:latin typeface="Times New Roman" panose="02020603050405020304" pitchFamily="18" charset="0"/>
              </a:rPr>
              <a:t>．		    	将</a:t>
            </a:r>
            <a:r>
              <a:rPr lang="en-US" altLang="zh-CN" sz="2800" i="1">
                <a:latin typeface="Times New Roman" panose="02020603050405020304" pitchFamily="18" charset="0"/>
              </a:rPr>
              <a:t>X</a:t>
            </a:r>
            <a:r>
              <a:rPr lang="zh-CN" altLang="en-US" sz="2800">
                <a:latin typeface="Times New Roman" panose="02020603050405020304" pitchFamily="18" charset="0"/>
              </a:rPr>
              <a:t>弹出栈</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15</a:t>
            </a:r>
            <a:r>
              <a:rPr lang="zh-CN" altLang="en-US" sz="2800">
                <a:latin typeface="Times New Roman" panose="02020603050405020304" pitchFamily="18" charset="0"/>
              </a:rPr>
              <a:t>．			依次将</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r>
              <a:rPr lang="zh-CN" altLang="en-US" sz="2800" i="1">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zh-CN" altLang="en-US"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zh-CN" altLang="en-US" sz="2800">
                <a:latin typeface="Times New Roman" panose="02020603050405020304" pitchFamily="18" charset="0"/>
              </a:rPr>
              <a:t>压入栈</a:t>
            </a:r>
            <a:r>
              <a:rPr lang="en-US" altLang="zh-CN" sz="2800">
                <a:latin typeface="Times New Roman" panose="02020603050405020304" pitchFamily="18" charset="0"/>
              </a:rPr>
              <a:t>;</a:t>
            </a:r>
          </a:p>
          <a:p>
            <a:pPr eaLnBrk="1" hangingPunct="1">
              <a:buFont typeface="Wingdings" panose="05000000000000000000" pitchFamily="2" charset="2"/>
              <a:buNone/>
            </a:pPr>
            <a:r>
              <a:rPr lang="en-US" altLang="zh-CN" sz="2800">
                <a:latin typeface="Times New Roman" panose="02020603050405020304" pitchFamily="18" charset="0"/>
              </a:rPr>
              <a:t>16</a:t>
            </a:r>
            <a:r>
              <a:rPr lang="zh-CN" altLang="en-US" sz="2800">
                <a:latin typeface="Times New Roman" panose="02020603050405020304" pitchFamily="18" charset="0"/>
              </a:rPr>
              <a:t>．			输出产生式</a:t>
            </a:r>
            <a:r>
              <a:rPr lang="en-US" altLang="zh-CN" sz="2800" i="1">
                <a:latin typeface="Times New Roman" panose="02020603050405020304" pitchFamily="18" charset="0"/>
              </a:rPr>
              <a:t>X</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baseline="-25000">
                <a:latin typeface="Times New Roman" panose="02020603050405020304" pitchFamily="18" charset="0"/>
              </a:rPr>
              <a:t>1</a:t>
            </a:r>
            <a:r>
              <a:rPr lang="en-US" altLang="zh-CN" sz="2800" i="1">
                <a:latin typeface="Times New Roman" panose="02020603050405020304" pitchFamily="18" charset="0"/>
              </a:rPr>
              <a:t>Y</a:t>
            </a:r>
            <a:r>
              <a:rPr lang="en-US" altLang="zh-CN" sz="2800" baseline="-25000">
                <a:latin typeface="Times New Roman" panose="02020603050405020304" pitchFamily="18" charset="0"/>
              </a:rPr>
              <a:t>2</a:t>
            </a:r>
            <a:r>
              <a:rPr lang="en-US" altLang="zh-CN" sz="2800">
                <a:latin typeface="Times New Roman" panose="02020603050405020304" pitchFamily="18" charset="0"/>
              </a:rPr>
              <a:t>…</a:t>
            </a:r>
            <a:r>
              <a:rPr lang="en-US" altLang="zh-CN" sz="2800" i="1">
                <a:latin typeface="Times New Roman" panose="02020603050405020304" pitchFamily="18" charset="0"/>
              </a:rPr>
              <a:t>Y</a:t>
            </a:r>
            <a:r>
              <a:rPr lang="en-US" altLang="zh-CN" sz="2800" i="1" baseline="-25000">
                <a:latin typeface="Times New Roman" panose="02020603050405020304" pitchFamily="18" charset="0"/>
              </a:rPr>
              <a:t>k</a:t>
            </a:r>
            <a:endParaRPr lang="en-US" altLang="zh-CN" sz="2800" baseline="-25000">
              <a:latin typeface="Times New Roman" panose="02020603050405020304" pitchFamily="18" charset="0"/>
            </a:endParaRPr>
          </a:p>
          <a:p>
            <a:pPr eaLnBrk="1" hangingPunct="1">
              <a:buFont typeface="Wingdings" panose="05000000000000000000" pitchFamily="2" charset="2"/>
              <a:buNone/>
            </a:pPr>
            <a:r>
              <a:rPr lang="en-US" altLang="zh-CN" sz="2800">
                <a:latin typeface="Times New Roman" panose="02020603050405020304" pitchFamily="18" charset="0"/>
              </a:rPr>
              <a:t>17</a:t>
            </a:r>
            <a:r>
              <a:rPr lang="zh-CN" altLang="en-US" sz="2800">
                <a:latin typeface="Times New Roman" panose="02020603050405020304" pitchFamily="18" charset="0"/>
              </a:rPr>
              <a:t>．			</a:t>
            </a:r>
            <a:r>
              <a:rPr lang="en-US" altLang="zh-CN" sz="2800">
                <a:latin typeface="Times New Roman" panose="02020603050405020304" pitchFamily="18" charset="0"/>
              </a:rPr>
              <a:t>end</a:t>
            </a:r>
          </a:p>
          <a:p>
            <a:pPr eaLnBrk="1" hangingPunct="1">
              <a:buFont typeface="Wingdings" panose="05000000000000000000" pitchFamily="2" charset="2"/>
              <a:buNone/>
            </a:pPr>
            <a:r>
              <a:rPr lang="en-US" altLang="zh-CN" sz="2800">
                <a:latin typeface="Times New Roman" panose="02020603050405020304" pitchFamily="18" charset="0"/>
              </a:rPr>
              <a:t>18</a:t>
            </a:r>
            <a:r>
              <a:rPr lang="zh-CN" altLang="en-US" sz="2800">
                <a:latin typeface="Times New Roman" panose="02020603050405020304" pitchFamily="18" charset="0"/>
              </a:rPr>
              <a:t>．			</a:t>
            </a:r>
            <a:r>
              <a:rPr lang="en-US" altLang="zh-CN" sz="2800">
                <a:latin typeface="Times New Roman" panose="02020603050405020304" pitchFamily="18" charset="0"/>
              </a:rPr>
              <a:t>else error</a:t>
            </a:r>
          </a:p>
          <a:p>
            <a:pPr eaLnBrk="1" hangingPunct="1">
              <a:buFont typeface="Wingdings" panose="05000000000000000000" pitchFamily="2" charset="2"/>
              <a:buNone/>
            </a:pPr>
            <a:r>
              <a:rPr lang="en-US" altLang="zh-CN" sz="2800">
                <a:latin typeface="Times New Roman" panose="02020603050405020304" pitchFamily="18" charset="0"/>
              </a:rPr>
              <a:t>19</a:t>
            </a:r>
            <a:r>
              <a:rPr lang="zh-CN" altLang="en-US" sz="2800">
                <a:latin typeface="Times New Roman" panose="02020603050405020304" pitchFamily="18" charset="0"/>
              </a:rPr>
              <a:t>．</a:t>
            </a:r>
            <a:r>
              <a:rPr lang="en-US" altLang="zh-CN" sz="2800">
                <a:latin typeface="Times New Roman" panose="02020603050405020304" pitchFamily="18" charset="0"/>
              </a:rPr>
              <a:t>until </a:t>
            </a:r>
            <a:r>
              <a:rPr lang="en-US" altLang="zh-CN" sz="2800" i="1">
                <a:latin typeface="Times New Roman" panose="02020603050405020304" pitchFamily="18" charset="0"/>
              </a:rPr>
              <a:t>X</a:t>
            </a:r>
            <a:r>
              <a:rPr lang="en-US" altLang="zh-CN" sz="2800">
                <a:latin typeface="Times New Roman" panose="02020603050405020304" pitchFamily="18" charset="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30984F8-A20D-467C-BCD5-9B8C1AC284F8}"/>
              </a:ext>
            </a:extLst>
          </p:cNvPr>
          <p:cNvSpPr>
            <a:spLocks noGrp="1"/>
          </p:cNvSpPr>
          <p:nvPr>
            <p:ph type="dt" sz="quarter" idx="10"/>
          </p:nvPr>
        </p:nvSpPr>
        <p:spPr>
          <a:xfrm>
            <a:off x="457200" y="6245225"/>
            <a:ext cx="2133600" cy="476250"/>
          </a:xfrm>
          <a:ln>
            <a:miter lim="800000"/>
            <a:headEnd/>
            <a:tailEnd/>
          </a:ln>
        </p:spPr>
        <p:txBody>
          <a:bodyPr anchor="t"/>
          <a:lstStyle/>
          <a:p>
            <a:pPr>
              <a:defRPr/>
            </a:pPr>
            <a:fld id="{C6C700B3-CCD1-4E2A-91EF-4F05FC073F3A}" type="datetime1">
              <a:rPr lang="zh-CN" altLang="en-US">
                <a:latin typeface="+mn-lt"/>
              </a:rPr>
              <a:pPr>
                <a:defRPr/>
              </a:pPr>
              <a:t>2020/12/14</a:t>
            </a:fld>
            <a:endParaRPr lang="en-US" altLang="zh-CN">
              <a:latin typeface="+mn-lt"/>
            </a:endParaRPr>
          </a:p>
        </p:txBody>
      </p:sp>
      <p:sp>
        <p:nvSpPr>
          <p:cNvPr id="84995" name="灯片编号占位符 5">
            <a:extLst>
              <a:ext uri="{FF2B5EF4-FFF2-40B4-BE49-F238E27FC236}">
                <a16:creationId xmlns:a16="http://schemas.microsoft.com/office/drawing/2014/main" id="{20504E13-E30C-4B89-8566-B39951AAA29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78BC6BC-15F3-41D1-B1E6-E8320181429B}" type="slidenum">
              <a:rPr lang="en-US" altLang="zh-CN" sz="1400" b="0">
                <a:ea typeface="宋体" panose="02010600030101010101" pitchFamily="2" charset="-122"/>
              </a:rPr>
              <a:pPr>
                <a:spcBef>
                  <a:spcPct val="0"/>
                </a:spcBef>
                <a:buClrTx/>
                <a:buSzTx/>
                <a:buFontTx/>
                <a:buNone/>
              </a:pPr>
              <a:t>71</a:t>
            </a:fld>
            <a:endParaRPr lang="en-US" altLang="zh-CN" sz="1400" b="0">
              <a:ea typeface="宋体" panose="02010600030101010101" pitchFamily="2" charset="-122"/>
            </a:endParaRPr>
          </a:p>
        </p:txBody>
      </p:sp>
      <p:sp>
        <p:nvSpPr>
          <p:cNvPr id="84996" name="Rectangle 2">
            <a:extLst>
              <a:ext uri="{FF2B5EF4-FFF2-40B4-BE49-F238E27FC236}">
                <a16:creationId xmlns:a16="http://schemas.microsoft.com/office/drawing/2014/main" id="{D3FE4112-15D0-43B6-9169-FFCABAAC1ED5}"/>
              </a:ext>
            </a:extLst>
          </p:cNvPr>
          <p:cNvSpPr>
            <a:spLocks noGrp="1" noChangeArrowheads="1"/>
          </p:cNvSpPr>
          <p:nvPr>
            <p:ph type="title" idx="4294967295"/>
          </p:nvPr>
        </p:nvSpPr>
        <p:spPr>
          <a:xfrm>
            <a:off x="1403350" y="260350"/>
            <a:ext cx="7272338" cy="792163"/>
          </a:xfrm>
          <a:noFill/>
        </p:spPr>
        <p:txBody>
          <a:bodyPr lIns="92075" tIns="46038" rIns="92075" bIns="46038" anchor="ctr"/>
          <a:lstStyle/>
          <a:p>
            <a:pPr eaLnBrk="1" hangingPunct="1"/>
            <a:r>
              <a:rPr lang="zh-CN" altLang="en-US" sz="3600"/>
              <a:t>简单算术表达式文法的预测分析表</a:t>
            </a:r>
          </a:p>
        </p:txBody>
      </p:sp>
      <p:graphicFrame>
        <p:nvGraphicFramePr>
          <p:cNvPr id="1154051" name="Object 3">
            <a:extLst>
              <a:ext uri="{FF2B5EF4-FFF2-40B4-BE49-F238E27FC236}">
                <a16:creationId xmlns:a16="http://schemas.microsoft.com/office/drawing/2014/main" id="{8123C2EC-1D37-4B85-ADA9-83C1BD0CB662}"/>
              </a:ext>
            </a:extLst>
          </p:cNvPr>
          <p:cNvGraphicFramePr>
            <a:graphicFrameLocks/>
          </p:cNvGraphicFramePr>
          <p:nvPr/>
        </p:nvGraphicFramePr>
        <p:xfrm>
          <a:off x="323850" y="1592263"/>
          <a:ext cx="8569325" cy="5076825"/>
        </p:xfrm>
        <a:graphic>
          <a:graphicData uri="http://schemas.openxmlformats.org/presentationml/2006/ole">
            <mc:AlternateContent xmlns:mc="http://schemas.openxmlformats.org/markup-compatibility/2006">
              <mc:Choice xmlns:v="urn:schemas-microsoft-com:vml" Requires="v">
                <p:oleObj spid="_x0000_s84998" name="Document" r:id="rId4" imgW="8022528" imgH="4725956" progId="Word.Document.8">
                  <p:embed/>
                </p:oleObj>
              </mc:Choice>
              <mc:Fallback>
                <p:oleObj name="Document" r:id="rId4" imgW="8022528" imgH="4725956"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592263"/>
                        <a:ext cx="8569325"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54051"/>
                                        </p:tgtEl>
                                        <p:attrNameLst>
                                          <p:attrName>style.visibility</p:attrName>
                                        </p:attrNameLst>
                                      </p:cBhvr>
                                      <p:to>
                                        <p:strVal val="visible"/>
                                      </p:to>
                                    </p:set>
                                    <p:animEffect transition="in" filter="slide(fromBottom)">
                                      <p:cBhvr>
                                        <p:cTn id="7" dur="500"/>
                                        <p:tgtEl>
                                          <p:spTgt spid="115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5D2AF6-AFC0-4A4C-AA4A-B22443B7A189}"/>
              </a:ext>
            </a:extLst>
          </p:cNvPr>
          <p:cNvSpPr>
            <a:spLocks noGrp="1"/>
          </p:cNvSpPr>
          <p:nvPr>
            <p:ph type="dt" sz="quarter" idx="10"/>
          </p:nvPr>
        </p:nvSpPr>
        <p:spPr>
          <a:xfrm>
            <a:off x="457200" y="6245225"/>
            <a:ext cx="2133600" cy="476250"/>
          </a:xfrm>
          <a:ln>
            <a:miter lim="800000"/>
            <a:headEnd/>
            <a:tailEnd/>
          </a:ln>
        </p:spPr>
        <p:txBody>
          <a:bodyPr anchor="t"/>
          <a:lstStyle/>
          <a:p>
            <a:pPr>
              <a:defRPr/>
            </a:pPr>
            <a:fld id="{319B04AC-6AA8-4AF5-9D60-506B0025A8F0}" type="datetime1">
              <a:rPr lang="zh-CN" altLang="en-US">
                <a:latin typeface="+mn-lt"/>
              </a:rPr>
              <a:pPr>
                <a:defRPr/>
              </a:pPr>
              <a:t>2020/12/14</a:t>
            </a:fld>
            <a:endParaRPr lang="en-US" altLang="zh-CN">
              <a:latin typeface="+mn-lt"/>
            </a:endParaRPr>
          </a:p>
        </p:txBody>
      </p:sp>
      <p:sp>
        <p:nvSpPr>
          <p:cNvPr id="87043" name="灯片编号占位符 5">
            <a:extLst>
              <a:ext uri="{FF2B5EF4-FFF2-40B4-BE49-F238E27FC236}">
                <a16:creationId xmlns:a16="http://schemas.microsoft.com/office/drawing/2014/main" id="{CB6AC9B5-1758-437F-B39C-CF7F0B0422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47C25DC-5F62-4AAF-85FE-B34385D0DF8D}" type="slidenum">
              <a:rPr lang="en-US" altLang="zh-CN" sz="1400" b="0">
                <a:ea typeface="宋体" panose="02010600030101010101" pitchFamily="2" charset="-122"/>
              </a:rPr>
              <a:pPr>
                <a:spcBef>
                  <a:spcPct val="0"/>
                </a:spcBef>
                <a:buClrTx/>
                <a:buSzTx/>
                <a:buFontTx/>
                <a:buNone/>
              </a:pPr>
              <a:t>72</a:t>
            </a:fld>
            <a:endParaRPr lang="en-US" altLang="zh-CN" sz="1400" b="0">
              <a:ea typeface="宋体" panose="02010600030101010101" pitchFamily="2" charset="-122"/>
            </a:endParaRPr>
          </a:p>
        </p:txBody>
      </p:sp>
      <p:sp>
        <p:nvSpPr>
          <p:cNvPr id="87044" name="Rectangle 2">
            <a:extLst>
              <a:ext uri="{FF2B5EF4-FFF2-40B4-BE49-F238E27FC236}">
                <a16:creationId xmlns:a16="http://schemas.microsoft.com/office/drawing/2014/main" id="{2EA443E3-5B14-4490-8FE4-09E3F255F8E4}"/>
              </a:ext>
            </a:extLst>
          </p:cNvPr>
          <p:cNvSpPr>
            <a:spLocks noGrp="1" noChangeArrowheads="1"/>
          </p:cNvSpPr>
          <p:nvPr>
            <p:ph type="title" idx="4294967295"/>
          </p:nvPr>
        </p:nvSpPr>
        <p:spPr>
          <a:xfrm>
            <a:off x="1044575" y="188913"/>
            <a:ext cx="8064500" cy="1068387"/>
          </a:xfrm>
          <a:noFill/>
        </p:spPr>
        <p:txBody>
          <a:bodyPr lIns="92075" tIns="46038" rIns="92075" bIns="46038" anchor="ctr"/>
          <a:lstStyle/>
          <a:p>
            <a:pPr eaLnBrk="1" hangingPunct="1"/>
            <a:r>
              <a:rPr lang="zh-CN" altLang="en-US" sz="4000"/>
              <a:t>对输入</a:t>
            </a:r>
            <a:r>
              <a:rPr lang="zh-CN" altLang="en-US" sz="4000">
                <a:latin typeface="Times New Roman" panose="02020603050405020304" pitchFamily="18" charset="0"/>
              </a:rPr>
              <a:t>串</a:t>
            </a:r>
            <a:r>
              <a:rPr lang="en-US" altLang="zh-CN" sz="4000">
                <a:latin typeface="Times New Roman" panose="02020603050405020304" pitchFamily="18" charset="0"/>
              </a:rPr>
              <a:t>id+id*id</a:t>
            </a:r>
            <a:r>
              <a:rPr lang="zh-CN" altLang="en-US" sz="4000">
                <a:latin typeface="Times New Roman" panose="02020603050405020304" pitchFamily="18" charset="0"/>
              </a:rPr>
              <a:t>进行</a:t>
            </a:r>
            <a:r>
              <a:rPr lang="zh-CN" altLang="en-US" sz="4000"/>
              <a:t>分析的过程</a:t>
            </a:r>
            <a:endParaRPr lang="zh-CN" altLang="en-US" sz="2400">
              <a:solidFill>
                <a:srgbClr val="FF0000"/>
              </a:solidFill>
              <a:latin typeface="楷体_GB2312" pitchFamily="49" charset="-122"/>
              <a:ea typeface="楷体_GB2312" pitchFamily="49" charset="-122"/>
            </a:endParaRPr>
          </a:p>
        </p:txBody>
      </p:sp>
      <p:sp>
        <p:nvSpPr>
          <p:cNvPr id="1156099" name="Rectangle 3">
            <a:extLst>
              <a:ext uri="{FF2B5EF4-FFF2-40B4-BE49-F238E27FC236}">
                <a16:creationId xmlns:a16="http://schemas.microsoft.com/office/drawing/2014/main" id="{29488548-7051-4EF0-B6FF-DCCCDF08B0B6}"/>
              </a:ext>
            </a:extLst>
          </p:cNvPr>
          <p:cNvSpPr>
            <a:spLocks noGrp="1" noChangeArrowheads="1"/>
          </p:cNvSpPr>
          <p:nvPr>
            <p:ph type="body" idx="4294967295"/>
          </p:nvPr>
        </p:nvSpPr>
        <p:spPr>
          <a:xfrm>
            <a:off x="827088" y="1484313"/>
            <a:ext cx="7921625" cy="4724400"/>
          </a:xfrm>
          <a:noFill/>
        </p:spPr>
        <p:txBody>
          <a:bodyPr lIns="92075" tIns="46038" rIns="92075" bIns="46038"/>
          <a:lstStyle/>
          <a:p>
            <a:pPr eaLnBrk="1" hangingPunct="1">
              <a:buFont typeface="Wingdings" panose="05000000000000000000" pitchFamily="2" charset="2"/>
              <a:buNone/>
            </a:pPr>
            <a:r>
              <a:rPr lang="zh-CN" altLang="en-US" sz="2800">
                <a:latin typeface="楷体_GB2312" pitchFamily="49" charset="-122"/>
              </a:rPr>
              <a:t>栈         输入缓冲区     输出</a:t>
            </a:r>
          </a:p>
          <a:p>
            <a:pPr eaLnBrk="1" hangingPunct="1">
              <a:buFont typeface="Wingdings" panose="05000000000000000000" pitchFamily="2" charset="2"/>
              <a:buNone/>
            </a:pPr>
            <a:r>
              <a:rPr lang="en-US" altLang="zh-CN" sz="2800">
                <a:latin typeface="楷体_GB2312" pitchFamily="49" charset="-122"/>
              </a:rPr>
              <a:t>#E         id+id*id# </a:t>
            </a:r>
          </a:p>
          <a:p>
            <a:pPr eaLnBrk="1" hangingPunct="1">
              <a:buFont typeface="Wingdings" panose="05000000000000000000" pitchFamily="2" charset="2"/>
              <a:buNone/>
            </a:pPr>
            <a:r>
              <a:rPr lang="en-US" altLang="zh-CN" sz="2800">
                <a:latin typeface="楷体_GB2312" pitchFamily="49" charset="-122"/>
              </a:rPr>
              <a:t>#E'T       id+id*id#    E→TE'</a:t>
            </a:r>
          </a:p>
          <a:p>
            <a:pPr eaLnBrk="1" hangingPunct="1">
              <a:buFont typeface="Wingdings" panose="05000000000000000000" pitchFamily="2" charset="2"/>
              <a:buNone/>
            </a:pPr>
            <a:r>
              <a:rPr lang="en-US" altLang="zh-CN" sz="2800">
                <a:latin typeface="楷体_GB2312" pitchFamily="49" charset="-122"/>
              </a:rPr>
              <a:t>#E'T'F     id+id*id#    T→FT'</a:t>
            </a:r>
          </a:p>
          <a:p>
            <a:pPr eaLnBrk="1" hangingPunct="1">
              <a:buFont typeface="Wingdings" panose="05000000000000000000" pitchFamily="2" charset="2"/>
              <a:buNone/>
            </a:pPr>
            <a:r>
              <a:rPr lang="en-US" altLang="zh-CN" sz="2800">
                <a:latin typeface="楷体_GB2312" pitchFamily="49" charset="-122"/>
              </a:rPr>
              <a:t>#E'T'id    id+id*id#    F→id</a:t>
            </a:r>
          </a:p>
          <a:p>
            <a:pPr eaLnBrk="1" hangingPunct="1">
              <a:buFont typeface="Wingdings" panose="05000000000000000000" pitchFamily="2" charset="2"/>
              <a:buNone/>
            </a:pPr>
            <a:r>
              <a:rPr lang="en-US" altLang="zh-CN" sz="2800">
                <a:latin typeface="楷体_GB2312" pitchFamily="49" charset="-122"/>
              </a:rPr>
              <a:t>#E'T'        +id*id#      </a:t>
            </a:r>
          </a:p>
          <a:p>
            <a:pPr eaLnBrk="1" hangingPunct="1">
              <a:buFont typeface="Wingdings" panose="05000000000000000000" pitchFamily="2" charset="2"/>
              <a:buNone/>
            </a:pPr>
            <a:r>
              <a:rPr lang="en-US" altLang="zh-CN" sz="2800">
                <a:latin typeface="楷体_GB2312" pitchFamily="49" charset="-122"/>
              </a:rPr>
              <a:t>#E'          +id*id#    T'→ε</a:t>
            </a:r>
          </a:p>
          <a:p>
            <a:pPr eaLnBrk="1" hangingPunct="1">
              <a:buFont typeface="Wingdings" panose="05000000000000000000" pitchFamily="2" charset="2"/>
              <a:buNone/>
            </a:pPr>
            <a:r>
              <a:rPr lang="en-US" altLang="zh-CN" sz="2800">
                <a:latin typeface="楷体_GB2312" pitchFamily="49" charset="-122"/>
              </a:rPr>
              <a:t>#E'T+        +id*id#    E'→+TE'</a:t>
            </a:r>
          </a:p>
          <a:p>
            <a:pPr eaLnBrk="1" hangingPunct="1">
              <a:buFont typeface="Wingdings" panose="05000000000000000000" pitchFamily="2" charset="2"/>
              <a:buNone/>
            </a:pPr>
            <a:r>
              <a:rPr lang="en-US" altLang="zh-CN" sz="280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52B6A29A-6898-41DA-ACEE-F05326B2315B}"/>
              </a:ext>
            </a:extLst>
          </p:cNvPr>
          <p:cNvSpPr>
            <a:spLocks noGrp="1"/>
          </p:cNvSpPr>
          <p:nvPr>
            <p:ph type="dt" sz="quarter" idx="10"/>
          </p:nvPr>
        </p:nvSpPr>
        <p:spPr>
          <a:xfrm>
            <a:off x="457200" y="6245225"/>
            <a:ext cx="2133600" cy="476250"/>
          </a:xfrm>
          <a:ln>
            <a:miter lim="800000"/>
            <a:headEnd/>
            <a:tailEnd/>
          </a:ln>
        </p:spPr>
        <p:txBody>
          <a:bodyPr anchor="t"/>
          <a:lstStyle/>
          <a:p>
            <a:pPr>
              <a:defRPr/>
            </a:pPr>
            <a:fld id="{EE1EC0D9-2D78-40C7-AEDE-FAB4198BAE3C}" type="datetime1">
              <a:rPr lang="zh-CN" altLang="en-US">
                <a:latin typeface="+mn-lt"/>
              </a:rPr>
              <a:pPr>
                <a:defRPr/>
              </a:pPr>
              <a:t>2020/12/14</a:t>
            </a:fld>
            <a:endParaRPr lang="en-US" altLang="zh-CN">
              <a:latin typeface="+mn-lt"/>
            </a:endParaRPr>
          </a:p>
        </p:txBody>
      </p:sp>
      <p:sp>
        <p:nvSpPr>
          <p:cNvPr id="88067" name="灯片编号占位符 5">
            <a:extLst>
              <a:ext uri="{FF2B5EF4-FFF2-40B4-BE49-F238E27FC236}">
                <a16:creationId xmlns:a16="http://schemas.microsoft.com/office/drawing/2014/main" id="{8F005C74-9293-4002-9041-A9E620F1D0D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7CD2039-21C8-42AB-BE6A-BA1402C922BB}" type="slidenum">
              <a:rPr lang="en-US" altLang="zh-CN" sz="1400" b="0">
                <a:ea typeface="宋体" panose="02010600030101010101" pitchFamily="2" charset="-122"/>
              </a:rPr>
              <a:pPr>
                <a:spcBef>
                  <a:spcPct val="0"/>
                </a:spcBef>
                <a:buClrTx/>
                <a:buSzTx/>
                <a:buFontTx/>
                <a:buNone/>
              </a:pPr>
              <a:t>73</a:t>
            </a:fld>
            <a:endParaRPr lang="en-US" altLang="zh-CN" sz="1400" b="0">
              <a:ea typeface="宋体" panose="02010600030101010101" pitchFamily="2" charset="-122"/>
            </a:endParaRPr>
          </a:p>
        </p:txBody>
      </p:sp>
      <p:sp>
        <p:nvSpPr>
          <p:cNvPr id="1157122" name="Rectangle 2">
            <a:extLst>
              <a:ext uri="{FF2B5EF4-FFF2-40B4-BE49-F238E27FC236}">
                <a16:creationId xmlns:a16="http://schemas.microsoft.com/office/drawing/2014/main" id="{467D3752-5C53-4637-AD7E-E4E8E0E04823}"/>
              </a:ext>
            </a:extLst>
          </p:cNvPr>
          <p:cNvSpPr>
            <a:spLocks noGrp="1" noChangeArrowheads="1"/>
          </p:cNvSpPr>
          <p:nvPr>
            <p:ph type="body" idx="4294967295"/>
          </p:nvPr>
        </p:nvSpPr>
        <p:spPr>
          <a:xfrm>
            <a:off x="1116013" y="1317625"/>
            <a:ext cx="6602412" cy="4343400"/>
          </a:xfrm>
        </p:spPr>
        <p:txBody>
          <a:bodyPr/>
          <a:lstStyle/>
          <a:p>
            <a:pPr eaLnBrk="1" hangingPunct="1">
              <a:lnSpc>
                <a:spcPct val="90000"/>
              </a:lnSpc>
              <a:buFont typeface="Wingdings" panose="05000000000000000000" pitchFamily="2" charset="2"/>
              <a:buNone/>
            </a:pPr>
            <a:r>
              <a:rPr lang="en-US" altLang="zh-CN" sz="2800">
                <a:latin typeface="楷体_GB2312" pitchFamily="49" charset="-122"/>
              </a:rPr>
              <a:t>#E'T'F         id*id#     T→FT'</a:t>
            </a:r>
          </a:p>
          <a:p>
            <a:pPr eaLnBrk="1" hangingPunct="1">
              <a:lnSpc>
                <a:spcPct val="90000"/>
              </a:lnSpc>
              <a:buFont typeface="Wingdings" panose="05000000000000000000" pitchFamily="2" charset="2"/>
              <a:buNone/>
            </a:pPr>
            <a:r>
              <a:rPr lang="en-US" altLang="zh-CN" sz="2800">
                <a:latin typeface="楷体_GB2312" pitchFamily="49" charset="-122"/>
              </a:rPr>
              <a:t>#E'T'id        id*id#     F→id</a:t>
            </a:r>
          </a:p>
          <a:p>
            <a:pPr eaLnBrk="1" hangingPunct="1">
              <a:lnSpc>
                <a:spcPct val="90000"/>
              </a:lnSpc>
              <a:buFont typeface="Wingdings" panose="05000000000000000000" pitchFamily="2" charset="2"/>
              <a:buNone/>
            </a:pPr>
            <a:r>
              <a:rPr lang="en-US" altLang="zh-CN" sz="2800">
                <a:latin typeface="楷体_GB2312" pitchFamily="49" charset="-122"/>
              </a:rPr>
              <a:t>#E'T'            *id# </a:t>
            </a:r>
          </a:p>
          <a:p>
            <a:pPr eaLnBrk="1" hangingPunct="1">
              <a:lnSpc>
                <a:spcPct val="90000"/>
              </a:lnSpc>
              <a:buFont typeface="Wingdings" panose="05000000000000000000" pitchFamily="2" charset="2"/>
              <a:buNone/>
            </a:pPr>
            <a:r>
              <a:rPr lang="en-US" altLang="zh-CN" sz="2800">
                <a:latin typeface="楷体_GB2312" pitchFamily="49" charset="-122"/>
              </a:rPr>
              <a:t>#E'T'F*          *id#     T'→*FT'</a:t>
            </a:r>
          </a:p>
          <a:p>
            <a:pPr eaLnBrk="1" hangingPunct="1">
              <a:lnSpc>
                <a:spcPct val="90000"/>
              </a:lnSpc>
              <a:buFont typeface="Wingdings" panose="05000000000000000000" pitchFamily="2" charset="2"/>
              <a:buNone/>
            </a:pPr>
            <a:r>
              <a:rPr lang="en-US" altLang="zh-CN" sz="2800">
                <a:latin typeface="楷体_GB2312" pitchFamily="49" charset="-122"/>
              </a:rPr>
              <a:t>#E'T'F            id#</a:t>
            </a:r>
          </a:p>
          <a:p>
            <a:pPr eaLnBrk="1" hangingPunct="1">
              <a:lnSpc>
                <a:spcPct val="90000"/>
              </a:lnSpc>
              <a:buFont typeface="Wingdings" panose="05000000000000000000" pitchFamily="2" charset="2"/>
              <a:buNone/>
            </a:pPr>
            <a:r>
              <a:rPr lang="en-US" altLang="zh-CN" sz="2800">
                <a:latin typeface="楷体_GB2312" pitchFamily="49" charset="-122"/>
              </a:rPr>
              <a:t>#E'T'id           id#     F→id</a:t>
            </a:r>
          </a:p>
          <a:p>
            <a:pPr eaLnBrk="1" hangingPunct="1">
              <a:lnSpc>
                <a:spcPct val="90000"/>
              </a:lnSpc>
              <a:buFont typeface="Wingdings" panose="05000000000000000000" pitchFamily="2" charset="2"/>
              <a:buNone/>
            </a:pPr>
            <a:r>
              <a:rPr lang="en-US" altLang="zh-CN" sz="2800">
                <a:latin typeface="楷体_GB2312" pitchFamily="49" charset="-122"/>
              </a:rPr>
              <a:t>#E'T'               #</a:t>
            </a:r>
          </a:p>
          <a:p>
            <a:pPr eaLnBrk="1" hangingPunct="1">
              <a:lnSpc>
                <a:spcPct val="90000"/>
              </a:lnSpc>
              <a:buFont typeface="Wingdings" panose="05000000000000000000" pitchFamily="2" charset="2"/>
              <a:buNone/>
            </a:pPr>
            <a:r>
              <a:rPr lang="en-US" altLang="zh-CN" sz="2800">
                <a:latin typeface="楷体_GB2312" pitchFamily="49" charset="-122"/>
              </a:rPr>
              <a:t>#E'                 #    	T'→ε</a:t>
            </a:r>
          </a:p>
          <a:p>
            <a:pPr eaLnBrk="1" hangingPunct="1">
              <a:lnSpc>
                <a:spcPct val="90000"/>
              </a:lnSpc>
              <a:buFont typeface="Wingdings" panose="05000000000000000000" pitchFamily="2" charset="2"/>
              <a:buNone/>
            </a:pPr>
            <a:r>
              <a:rPr lang="en-US" altLang="zh-CN" sz="2800">
                <a:latin typeface="楷体_GB2312" pitchFamily="49" charset="-122"/>
              </a:rPr>
              <a:t>#                   #     E'→ε</a:t>
            </a:r>
          </a:p>
        </p:txBody>
      </p:sp>
      <p:sp>
        <p:nvSpPr>
          <p:cNvPr id="1157123" name="Rectangle 3">
            <a:extLst>
              <a:ext uri="{FF2B5EF4-FFF2-40B4-BE49-F238E27FC236}">
                <a16:creationId xmlns:a16="http://schemas.microsoft.com/office/drawing/2014/main" id="{9F6056E7-CFC0-46DB-9CB8-875C8BEAF4BC}"/>
              </a:ext>
            </a:extLst>
          </p:cNvPr>
          <p:cNvSpPr>
            <a:spLocks noChangeArrowheads="1"/>
          </p:cNvSpPr>
          <p:nvPr/>
        </p:nvSpPr>
        <p:spPr bwMode="auto">
          <a:xfrm>
            <a:off x="303213" y="5573713"/>
            <a:ext cx="8229600" cy="519112"/>
          </a:xfrm>
          <a:prstGeom prst="rect">
            <a:avLst/>
          </a:prstGeom>
          <a:noFill/>
          <a:ln w="9525">
            <a:noFill/>
            <a:miter lim="800000"/>
            <a:headEnd/>
            <a:tailEnd/>
          </a:ln>
          <a:effectLst/>
        </p:spPr>
        <p:txBody>
          <a:bodyPr lIns="92075" tIns="46038" rIns="92075" bIns="46038">
            <a:spAutoFit/>
          </a:bodyPr>
          <a:lstStyle/>
          <a:p>
            <a:pPr>
              <a:defRPr/>
            </a:pPr>
            <a:r>
              <a:rPr kumimoji="1" lang="zh-CN" altLang="en-US" sz="2800" b="1">
                <a:solidFill>
                  <a:srgbClr val="FF0000"/>
                </a:solidFill>
                <a:effectLst>
                  <a:outerShdw blurRad="38100" dist="38100" dir="2700000" algn="tl">
                    <a:srgbClr val="000000"/>
                  </a:outerShdw>
                </a:effectLst>
                <a:latin typeface="Times New Roman" pitchFamily="18" charset="0"/>
                <a:ea typeface="楷体_GB2312" pitchFamily="49" charset="-122"/>
              </a:rPr>
              <a:t>输出的产生式序列形成了最左推导对应的分析树</a:t>
            </a:r>
          </a:p>
        </p:txBody>
      </p:sp>
      <p:sp>
        <p:nvSpPr>
          <p:cNvPr id="1157124" name="Text Box 4">
            <a:extLst>
              <a:ext uri="{FF2B5EF4-FFF2-40B4-BE49-F238E27FC236}">
                <a16:creationId xmlns:a16="http://schemas.microsoft.com/office/drawing/2014/main" id="{0A7AFECC-1E81-4309-8B80-9B33F2A7E76E}"/>
              </a:ext>
            </a:extLst>
          </p:cNvPr>
          <p:cNvSpPr txBox="1">
            <a:spLocks noChangeArrowheads="1"/>
          </p:cNvSpPr>
          <p:nvPr/>
        </p:nvSpPr>
        <p:spPr bwMode="auto">
          <a:xfrm>
            <a:off x="1116013" y="708025"/>
            <a:ext cx="6985000" cy="566738"/>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000000"/>
                  </a:outerShdw>
                </a:effectLst>
                <a:latin typeface="楷体_GB2312" pitchFamily="49" charset="-122"/>
                <a:ea typeface="楷体_GB2312" pitchFamily="49" charset="-122"/>
              </a:rPr>
              <a:t>#E</a:t>
            </a:r>
            <a:r>
              <a:rPr lang="en-US" altLang="zh-CN" sz="2800" dirty="0">
                <a:solidFill>
                  <a:srgbClr val="FF0000"/>
                </a:solidFill>
                <a:latin typeface="楷体_GB2312" pitchFamily="49" charset="-122"/>
              </a:rPr>
              <a:t>'</a:t>
            </a:r>
            <a:r>
              <a:rPr kumimoji="1" lang="en-US" altLang="zh-CN" sz="2800" b="1" dirty="0">
                <a:solidFill>
                  <a:srgbClr val="FF0000"/>
                </a:solidFill>
                <a:effectLst>
                  <a:outerShdw blurRad="38100" dist="38100" dir="2700000" algn="tl">
                    <a:srgbClr val="000000"/>
                  </a:outerShdw>
                </a:effectLst>
                <a:latin typeface="楷体_GB2312" pitchFamily="49" charset="-122"/>
                <a:ea typeface="楷体_GB2312" pitchFamily="49" charset="-122"/>
              </a:rPr>
              <a:t>T           id*id#   </a:t>
            </a:r>
            <a:r>
              <a:rPr kumimoji="1" lang="zh-CN" altLang="en-US" sz="2800" b="1" dirty="0">
                <a:solidFill>
                  <a:srgbClr val="FF0000"/>
                </a:solidFill>
                <a:effectLst>
                  <a:outerShdw blurRad="38100" dist="38100" dir="2700000" algn="tl">
                    <a:srgbClr val="000000"/>
                  </a:outerShdw>
                </a:effectLst>
                <a:latin typeface="楷体_GB2312" pitchFamily="49" charset="-122"/>
                <a:ea typeface="楷体_GB2312" pitchFamily="49" charset="-122"/>
              </a:rPr>
              <a:t>（接上表）</a:t>
            </a:r>
            <a:endParaRPr kumimoji="1" lang="en-US" altLang="zh-CN" sz="2800" b="1" dirty="0">
              <a:solidFill>
                <a:srgbClr val="FF0000"/>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Effect transition="in" filter="wipe(up)">
                                      <p:cBhvr>
                                        <p:cTn id="7" dur="500"/>
                                        <p:tgtEl>
                                          <p:spTgt spid="1157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22">
                                            <p:txEl>
                                              <p:pRg st="1" end="1"/>
                                            </p:txEl>
                                          </p:spTgt>
                                        </p:tgtEl>
                                        <p:attrNameLst>
                                          <p:attrName>style.visibility</p:attrName>
                                        </p:attrNameLst>
                                      </p:cBhvr>
                                      <p:to>
                                        <p:strVal val="visible"/>
                                      </p:to>
                                    </p:set>
                                    <p:animEffect transition="in" filter="wipe(up)">
                                      <p:cBhvr>
                                        <p:cTn id="12" dur="500"/>
                                        <p:tgtEl>
                                          <p:spTgt spid="1157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22">
                                            <p:txEl>
                                              <p:pRg st="2" end="2"/>
                                            </p:txEl>
                                          </p:spTgt>
                                        </p:tgtEl>
                                        <p:attrNameLst>
                                          <p:attrName>style.visibility</p:attrName>
                                        </p:attrNameLst>
                                      </p:cBhvr>
                                      <p:to>
                                        <p:strVal val="visible"/>
                                      </p:to>
                                    </p:set>
                                    <p:animEffect transition="in" filter="wipe(up)">
                                      <p:cBhvr>
                                        <p:cTn id="17" dur="500"/>
                                        <p:tgtEl>
                                          <p:spTgt spid="1157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22">
                                            <p:txEl>
                                              <p:pRg st="3" end="3"/>
                                            </p:txEl>
                                          </p:spTgt>
                                        </p:tgtEl>
                                        <p:attrNameLst>
                                          <p:attrName>style.visibility</p:attrName>
                                        </p:attrNameLst>
                                      </p:cBhvr>
                                      <p:to>
                                        <p:strVal val="visible"/>
                                      </p:to>
                                    </p:set>
                                    <p:animEffect transition="in" filter="wipe(up)">
                                      <p:cBhvr>
                                        <p:cTn id="22" dur="500"/>
                                        <p:tgtEl>
                                          <p:spTgt spid="11571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22">
                                            <p:txEl>
                                              <p:pRg st="4" end="4"/>
                                            </p:txEl>
                                          </p:spTgt>
                                        </p:tgtEl>
                                        <p:attrNameLst>
                                          <p:attrName>style.visibility</p:attrName>
                                        </p:attrNameLst>
                                      </p:cBhvr>
                                      <p:to>
                                        <p:strVal val="visible"/>
                                      </p:to>
                                    </p:set>
                                    <p:animEffect transition="in" filter="wipe(up)">
                                      <p:cBhvr>
                                        <p:cTn id="27" dur="500"/>
                                        <p:tgtEl>
                                          <p:spTgt spid="11571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22">
                                            <p:txEl>
                                              <p:pRg st="5" end="5"/>
                                            </p:txEl>
                                          </p:spTgt>
                                        </p:tgtEl>
                                        <p:attrNameLst>
                                          <p:attrName>style.visibility</p:attrName>
                                        </p:attrNameLst>
                                      </p:cBhvr>
                                      <p:to>
                                        <p:strVal val="visible"/>
                                      </p:to>
                                    </p:set>
                                    <p:animEffect transition="in" filter="wipe(up)">
                                      <p:cBhvr>
                                        <p:cTn id="32" dur="500"/>
                                        <p:tgtEl>
                                          <p:spTgt spid="11571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7122">
                                            <p:txEl>
                                              <p:pRg st="6" end="6"/>
                                            </p:txEl>
                                          </p:spTgt>
                                        </p:tgtEl>
                                        <p:attrNameLst>
                                          <p:attrName>style.visibility</p:attrName>
                                        </p:attrNameLst>
                                      </p:cBhvr>
                                      <p:to>
                                        <p:strVal val="visible"/>
                                      </p:to>
                                    </p:set>
                                    <p:animEffect transition="in" filter="wipe(up)">
                                      <p:cBhvr>
                                        <p:cTn id="37" dur="500"/>
                                        <p:tgtEl>
                                          <p:spTgt spid="11571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7122">
                                            <p:txEl>
                                              <p:pRg st="7" end="7"/>
                                            </p:txEl>
                                          </p:spTgt>
                                        </p:tgtEl>
                                        <p:attrNameLst>
                                          <p:attrName>style.visibility</p:attrName>
                                        </p:attrNameLst>
                                      </p:cBhvr>
                                      <p:to>
                                        <p:strVal val="visible"/>
                                      </p:to>
                                    </p:set>
                                    <p:animEffect transition="in" filter="wipe(up)">
                                      <p:cBhvr>
                                        <p:cTn id="42" dur="500"/>
                                        <p:tgtEl>
                                          <p:spTgt spid="11571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57122">
                                            <p:txEl>
                                              <p:pRg st="8" end="8"/>
                                            </p:txEl>
                                          </p:spTgt>
                                        </p:tgtEl>
                                        <p:attrNameLst>
                                          <p:attrName>style.visibility</p:attrName>
                                        </p:attrNameLst>
                                      </p:cBhvr>
                                      <p:to>
                                        <p:strVal val="visible"/>
                                      </p:to>
                                    </p:set>
                                    <p:animEffect transition="in" filter="wipe(up)">
                                      <p:cBhvr>
                                        <p:cTn id="47" dur="500"/>
                                        <p:tgtEl>
                                          <p:spTgt spid="11571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autoUpdateAnimBg="0"/>
      <p:bldP spid="115712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8220B43-5FEE-4CF4-8810-7D948FB5E166}"/>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89091" name="灯片编号占位符 5">
            <a:extLst>
              <a:ext uri="{FF2B5EF4-FFF2-40B4-BE49-F238E27FC236}">
                <a16:creationId xmlns:a16="http://schemas.microsoft.com/office/drawing/2014/main" id="{E809564B-EAA5-4DD8-82AA-E68F1A09960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102C91-F67B-4790-AC27-D2F7B87B1D3A}" type="slidenum">
              <a:rPr lang="en-US" altLang="zh-CN" sz="1400" b="0">
                <a:ea typeface="宋体" panose="02010600030101010101" pitchFamily="2" charset="-122"/>
              </a:rPr>
              <a:pPr>
                <a:spcBef>
                  <a:spcPct val="0"/>
                </a:spcBef>
                <a:buClrTx/>
                <a:buSzTx/>
                <a:buFontTx/>
                <a:buNone/>
              </a:pPr>
              <a:t>74</a:t>
            </a:fld>
            <a:endParaRPr lang="en-US" altLang="zh-CN" sz="1400" b="0">
              <a:ea typeface="宋体" panose="02010600030101010101" pitchFamily="2" charset="-122"/>
            </a:endParaRPr>
          </a:p>
        </p:txBody>
      </p:sp>
      <p:sp>
        <p:nvSpPr>
          <p:cNvPr id="89092" name="Rectangle 2">
            <a:extLst>
              <a:ext uri="{FF2B5EF4-FFF2-40B4-BE49-F238E27FC236}">
                <a16:creationId xmlns:a16="http://schemas.microsoft.com/office/drawing/2014/main" id="{DAB1284D-C798-4C75-8957-FBA294DDF3C8}"/>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67589" name="Rectangle 3">
            <a:extLst>
              <a:ext uri="{FF2B5EF4-FFF2-40B4-BE49-F238E27FC236}">
                <a16:creationId xmlns:a16="http://schemas.microsoft.com/office/drawing/2014/main" id="{958302F7-6FCC-4902-94A1-9B8B36327C66}"/>
              </a:ext>
            </a:extLst>
          </p:cNvPr>
          <p:cNvSpPr>
            <a:spLocks noGrp="1" noChangeArrowheads="1"/>
          </p:cNvSpPr>
          <p:nvPr>
            <p:ph type="body" idx="4294967295"/>
          </p:nvPr>
        </p:nvSpPr>
        <p:spPr>
          <a:xfrm>
            <a:off x="900113" y="1555750"/>
            <a:ext cx="8064500" cy="4968875"/>
          </a:xfrm>
        </p:spPr>
        <p:txBody>
          <a:bodyPr/>
          <a:lstStyle/>
          <a:p>
            <a:pPr marL="247650" indent="-609600" eaLnBrk="1" hangingPunct="1">
              <a:lnSpc>
                <a:spcPct val="90000"/>
              </a:lnSpc>
            </a:pPr>
            <a:r>
              <a:rPr lang="zh-CN" altLang="en-US" sz="3600">
                <a:latin typeface="Times New Roman" panose="02020603050405020304" pitchFamily="18" charset="0"/>
              </a:rPr>
              <a:t>错误处理</a:t>
            </a:r>
            <a:endParaRPr lang="en-US" altLang="zh-CN" sz="3600">
              <a:latin typeface="Times New Roman" panose="02020603050405020304" pitchFamily="18" charset="0"/>
            </a:endParaRPr>
          </a:p>
          <a:p>
            <a:pPr marL="647700" lvl="1" indent="-609600" eaLnBrk="1" hangingPunct="1">
              <a:lnSpc>
                <a:spcPct val="200000"/>
              </a:lnSpc>
            </a:pPr>
            <a:r>
              <a:rPr lang="en-US" altLang="zh-CN">
                <a:latin typeface="Times New Roman" panose="02020603050405020304" pitchFamily="18" charset="0"/>
              </a:rPr>
              <a:t>1. </a:t>
            </a:r>
            <a:r>
              <a:rPr lang="zh-CN" altLang="en-US">
                <a:latin typeface="Times New Roman" panose="02020603050405020304" pitchFamily="18" charset="0"/>
              </a:rPr>
              <a:t>栈顶终结符号和下一个输入符号不匹配</a:t>
            </a:r>
            <a:endParaRPr lang="en-US" altLang="zh-CN">
              <a:latin typeface="Times New Roman" panose="02020603050405020304" pitchFamily="18" charset="0"/>
            </a:endParaRPr>
          </a:p>
          <a:p>
            <a:pPr marL="647700" lvl="1" indent="-609600" eaLnBrk="1" hangingPunct="1">
              <a:lnSpc>
                <a:spcPct val="200000"/>
              </a:lnSpc>
            </a:pPr>
            <a:r>
              <a:rPr lang="en-US" altLang="zh-CN">
                <a:latin typeface="Times New Roman" panose="02020603050405020304" pitchFamily="18" charset="0"/>
              </a:rPr>
              <a:t>2. </a:t>
            </a:r>
            <a:r>
              <a:rPr lang="zh-CN" altLang="en-US">
                <a:latin typeface="Times New Roman" panose="02020603050405020304" pitchFamily="18" charset="0"/>
              </a:rPr>
              <a:t>栈顶是语法变量</a:t>
            </a:r>
            <a:r>
              <a:rPr lang="en-US" altLang="zh-CN">
                <a:latin typeface="Times New Roman" panose="02020603050405020304" pitchFamily="18" charset="0"/>
              </a:rPr>
              <a:t>A</a:t>
            </a:r>
            <a:r>
              <a:rPr lang="zh-CN" altLang="en-US">
                <a:latin typeface="Times New Roman" panose="02020603050405020304" pitchFamily="18" charset="0"/>
              </a:rPr>
              <a:t>，</a:t>
            </a:r>
            <a:r>
              <a:rPr lang="en-US" altLang="zh-CN">
                <a:latin typeface="Times New Roman" panose="02020603050405020304" pitchFamily="18" charset="0"/>
              </a:rPr>
              <a:t>a</a:t>
            </a:r>
            <a:r>
              <a:rPr lang="zh-CN" altLang="en-US">
                <a:latin typeface="Times New Roman" panose="02020603050405020304" pitchFamily="18" charset="0"/>
              </a:rPr>
              <a:t>是下一个输入符号，</a:t>
            </a:r>
            <a:r>
              <a:rPr lang="en-US" altLang="zh-CN">
                <a:latin typeface="Times New Roman" panose="02020603050405020304" pitchFamily="18" charset="0"/>
              </a:rPr>
              <a:t>M[A, a]</a:t>
            </a:r>
            <a:r>
              <a:rPr lang="zh-CN" altLang="en-US">
                <a:latin typeface="Times New Roman" panose="02020603050405020304" pitchFamily="18" charset="0"/>
              </a:rPr>
              <a:t>是空白表项</a:t>
            </a:r>
            <a:endParaRPr lang="en-US" altLang="zh-CN">
              <a:latin typeface="Times New Roman" panose="02020603050405020304" pitchFamily="18" charset="0"/>
            </a:endParaRPr>
          </a:p>
          <a:p>
            <a:pPr marL="247650" indent="-609600" eaLnBrk="1" hangingPunct="1">
              <a:lnSpc>
                <a:spcPct val="200000"/>
              </a:lnSpc>
            </a:pPr>
            <a:endParaRPr lang="en-US" altLang="zh-CN">
              <a:latin typeface="Times New Roman" panose="02020603050405020304" pitchFamily="18" charset="0"/>
            </a:endParaRPr>
          </a:p>
          <a:p>
            <a:pPr marL="247650" indent="-609600" eaLnBrk="1" hangingPunct="1">
              <a:lnSpc>
                <a:spcPct val="90000"/>
              </a:lnSpc>
            </a:pPr>
            <a:endParaRPr lang="zh-CN" altLang="en-US" sz="2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89">
                                            <p:txEl>
                                              <p:pRg st="1" end="1"/>
                                            </p:txEl>
                                          </p:spTgt>
                                        </p:tgtEl>
                                        <p:attrNameLst>
                                          <p:attrName>style.visibility</p:attrName>
                                        </p:attrNameLst>
                                      </p:cBhvr>
                                      <p:to>
                                        <p:strVal val="visible"/>
                                      </p:to>
                                    </p:set>
                                    <p:animEffect transition="in" filter="barn(inVertical)">
                                      <p:cBhvr>
                                        <p:cTn id="7" dur="500"/>
                                        <p:tgtEl>
                                          <p:spTgt spid="6758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7589">
                                            <p:txEl>
                                              <p:pRg st="2" end="2"/>
                                            </p:txEl>
                                          </p:spTgt>
                                        </p:tgtEl>
                                        <p:attrNameLst>
                                          <p:attrName>style.visibility</p:attrName>
                                        </p:attrNameLst>
                                      </p:cBhvr>
                                      <p:to>
                                        <p:strVal val="visible"/>
                                      </p:to>
                                    </p:set>
                                    <p:animEffect transition="in" filter="barn(inVertical)">
                                      <p:cBhvr>
                                        <p:cTn id="12" dur="500"/>
                                        <p:tgtEl>
                                          <p:spTgt spid="675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9F45F3-F35A-476C-80F3-C5A51A825644}"/>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0115" name="灯片编号占位符 5">
            <a:extLst>
              <a:ext uri="{FF2B5EF4-FFF2-40B4-BE49-F238E27FC236}">
                <a16:creationId xmlns:a16="http://schemas.microsoft.com/office/drawing/2014/main" id="{57BA1207-529A-481E-8665-C71856E3CF3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351A1CC-3E82-46E0-A9BC-FE9AEA9C742A}" type="slidenum">
              <a:rPr lang="en-US" altLang="zh-CN" sz="1400" b="0">
                <a:ea typeface="宋体" panose="02010600030101010101" pitchFamily="2" charset="-122"/>
              </a:rPr>
              <a:pPr>
                <a:spcBef>
                  <a:spcPct val="0"/>
                </a:spcBef>
                <a:buClrTx/>
                <a:buSzTx/>
                <a:buFontTx/>
                <a:buNone/>
              </a:pPr>
              <a:t>75</a:t>
            </a:fld>
            <a:endParaRPr lang="en-US" altLang="zh-CN" sz="1400" b="0">
              <a:ea typeface="宋体" panose="02010600030101010101" pitchFamily="2" charset="-122"/>
            </a:endParaRPr>
          </a:p>
        </p:txBody>
      </p:sp>
      <p:sp>
        <p:nvSpPr>
          <p:cNvPr id="90116" name="Rectangle 2">
            <a:extLst>
              <a:ext uri="{FF2B5EF4-FFF2-40B4-BE49-F238E27FC236}">
                <a16:creationId xmlns:a16="http://schemas.microsoft.com/office/drawing/2014/main" id="{CC0492FD-F6E5-4BA2-815A-8087470CA272}"/>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67589" name="Rectangle 3">
            <a:extLst>
              <a:ext uri="{FF2B5EF4-FFF2-40B4-BE49-F238E27FC236}">
                <a16:creationId xmlns:a16="http://schemas.microsoft.com/office/drawing/2014/main" id="{FD6635A3-CBF5-4234-A6A5-126F7803CE0B}"/>
              </a:ext>
            </a:extLst>
          </p:cNvPr>
          <p:cNvSpPr>
            <a:spLocks noGrp="1" noChangeArrowheads="1"/>
          </p:cNvSpPr>
          <p:nvPr>
            <p:ph type="body" idx="4294967295"/>
          </p:nvPr>
        </p:nvSpPr>
        <p:spPr>
          <a:xfrm>
            <a:off x="611188" y="1555750"/>
            <a:ext cx="8353425" cy="4968875"/>
          </a:xfrm>
        </p:spPr>
        <p:txBody>
          <a:bodyPr/>
          <a:lstStyle/>
          <a:p>
            <a:pPr marL="248400" indent="-609600" eaLnBrk="1" hangingPunct="1">
              <a:lnSpc>
                <a:spcPct val="200000"/>
              </a:lnSpc>
              <a:defRPr/>
            </a:pPr>
            <a:r>
              <a:rPr lang="zh-CN" altLang="en-US" dirty="0">
                <a:latin typeface="Times New Roman" pitchFamily="18" charset="0"/>
              </a:rPr>
              <a:t>紧急方式错误恢复策略</a:t>
            </a:r>
            <a:endParaRPr lang="en-US" altLang="zh-CN" dirty="0">
              <a:latin typeface="Times New Roman" pitchFamily="18" charset="0"/>
            </a:endParaRPr>
          </a:p>
          <a:p>
            <a:pPr marL="648450" lvl="1" indent="-609600" eaLnBrk="1" hangingPunct="1">
              <a:lnSpc>
                <a:spcPct val="200000"/>
              </a:lnSpc>
              <a:defRPr/>
            </a:pPr>
            <a:r>
              <a:rPr lang="zh-CN" altLang="en-US" dirty="0">
                <a:latin typeface="Times New Roman" pitchFamily="18" charset="0"/>
              </a:rPr>
              <a:t>发现错误时跳过一些输入符号，直到下一个语法成分包含的第一个符号为止（</a:t>
            </a:r>
            <a:r>
              <a:rPr lang="zh-CN" altLang="en-US" dirty="0">
                <a:solidFill>
                  <a:srgbClr val="FF0000"/>
                </a:solidFill>
                <a:latin typeface="Times New Roman" pitchFamily="18" charset="0"/>
              </a:rPr>
              <a:t>同步记号</a:t>
            </a:r>
            <a:r>
              <a:rPr lang="zh-CN" altLang="en-US" dirty="0">
                <a:latin typeface="Times New Roman" pitchFamily="18" charset="0"/>
              </a:rPr>
              <a:t>）</a:t>
            </a:r>
            <a:endParaRPr lang="en-US" altLang="zh-CN" dirty="0">
              <a:latin typeface="Times New Roman" pitchFamily="18" charset="0"/>
            </a:endParaRPr>
          </a:p>
          <a:p>
            <a:pPr marL="609600" indent="-609600" eaLnBrk="1" hangingPunct="1">
              <a:lnSpc>
                <a:spcPct val="90000"/>
              </a:lnSpc>
              <a:defRPr/>
            </a:pPr>
            <a:endParaRPr lang="zh-CN" altLang="en-US" sz="2600" dirty="0">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B6615B6-E7E4-4AFB-BCE9-B16076AD380F}"/>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1139" name="灯片编号占位符 5">
            <a:extLst>
              <a:ext uri="{FF2B5EF4-FFF2-40B4-BE49-F238E27FC236}">
                <a16:creationId xmlns:a16="http://schemas.microsoft.com/office/drawing/2014/main" id="{BBAFCE32-6108-424B-9558-AB4754CF9FC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23CB39-BFF3-408E-BC7C-62FB482CDFB9}" type="slidenum">
              <a:rPr lang="en-US" altLang="zh-CN" sz="1400" b="0">
                <a:ea typeface="宋体" panose="02010600030101010101" pitchFamily="2" charset="-122"/>
              </a:rPr>
              <a:pPr>
                <a:spcBef>
                  <a:spcPct val="0"/>
                </a:spcBef>
                <a:buClrTx/>
                <a:buSzTx/>
                <a:buFontTx/>
                <a:buNone/>
              </a:pPr>
              <a:t>76</a:t>
            </a:fld>
            <a:endParaRPr lang="en-US" altLang="zh-CN" sz="1400" b="0">
              <a:ea typeface="宋体" panose="02010600030101010101" pitchFamily="2" charset="-122"/>
            </a:endParaRPr>
          </a:p>
        </p:txBody>
      </p:sp>
      <p:sp>
        <p:nvSpPr>
          <p:cNvPr id="91140" name="Rectangle 2">
            <a:extLst>
              <a:ext uri="{FF2B5EF4-FFF2-40B4-BE49-F238E27FC236}">
                <a16:creationId xmlns:a16="http://schemas.microsoft.com/office/drawing/2014/main" id="{79D34231-86C0-4D9B-80E6-89A107FD993E}"/>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91141" name="Rectangle 3">
            <a:extLst>
              <a:ext uri="{FF2B5EF4-FFF2-40B4-BE49-F238E27FC236}">
                <a16:creationId xmlns:a16="http://schemas.microsoft.com/office/drawing/2014/main" id="{D1C32259-929F-401E-BE36-27E05362F4EC}"/>
              </a:ext>
            </a:extLst>
          </p:cNvPr>
          <p:cNvSpPr>
            <a:spLocks noGrp="1" noChangeArrowheads="1"/>
          </p:cNvSpPr>
          <p:nvPr>
            <p:ph type="body" idx="4294967295"/>
          </p:nvPr>
        </p:nvSpPr>
        <p:spPr>
          <a:xfrm>
            <a:off x="179388" y="1555750"/>
            <a:ext cx="8785225" cy="4968875"/>
          </a:xfrm>
        </p:spPr>
        <p:txBody>
          <a:bodyPr/>
          <a:lstStyle/>
          <a:p>
            <a:pPr marL="609600" indent="-609600" eaLnBrk="1" hangingPunct="1">
              <a:lnSpc>
                <a:spcPct val="200000"/>
              </a:lnSpc>
            </a:pPr>
            <a:r>
              <a:rPr lang="zh-CN" altLang="en-US" sz="2600">
                <a:latin typeface="Times New Roman" panose="02020603050405020304" pitchFamily="18" charset="0"/>
              </a:rPr>
              <a:t>同步记号的一般选择策略：对语法变量</a:t>
            </a:r>
            <a:r>
              <a:rPr lang="en-US" altLang="zh-CN" sz="2600">
                <a:latin typeface="Times New Roman" panose="02020603050405020304" pitchFamily="18" charset="0"/>
              </a:rPr>
              <a:t>A</a:t>
            </a:r>
            <a:r>
              <a:rPr lang="zh-CN" altLang="en-US" sz="2600">
                <a:latin typeface="Times New Roman" panose="02020603050405020304" pitchFamily="18" charset="0"/>
              </a:rPr>
              <a:t>，如果</a:t>
            </a:r>
            <a:r>
              <a:rPr lang="en-US" altLang="zh-CN" sz="2600">
                <a:latin typeface="Times New Roman" panose="02020603050405020304" pitchFamily="18" charset="0"/>
              </a:rPr>
              <a:t>M[A,a]</a:t>
            </a:r>
            <a:r>
              <a:rPr lang="zh-CN" altLang="en-US" sz="2600">
                <a:latin typeface="Times New Roman" panose="02020603050405020304" pitchFamily="18" charset="0"/>
              </a:rPr>
              <a:t>无定义，并且</a:t>
            </a:r>
            <a:r>
              <a:rPr lang="en-US" altLang="zh-CN" sz="2600">
                <a:latin typeface="Times New Roman" panose="02020603050405020304" pitchFamily="18" charset="0"/>
              </a:rPr>
              <a:t>a</a:t>
            </a:r>
            <a:r>
              <a:rPr lang="zh-CN" altLang="en-US" sz="2600">
                <a:latin typeface="Times New Roman" panose="02020603050405020304" pitchFamily="18" charset="0"/>
              </a:rPr>
              <a:t>属于</a:t>
            </a:r>
            <a:r>
              <a:rPr lang="en-US" altLang="zh-CN" sz="2600">
                <a:latin typeface="Times New Roman" panose="02020603050405020304" pitchFamily="18" charset="0"/>
              </a:rPr>
              <a:t>FOLLOW(A)</a:t>
            </a:r>
            <a:r>
              <a:rPr lang="zh-CN" altLang="en-US" sz="2600">
                <a:latin typeface="Times New Roman" panose="02020603050405020304" pitchFamily="18" charset="0"/>
              </a:rPr>
              <a:t>，则增加</a:t>
            </a:r>
            <a:r>
              <a:rPr lang="en-US" altLang="zh-CN" sz="2600">
                <a:latin typeface="Times New Roman" panose="02020603050405020304" pitchFamily="18" charset="0"/>
              </a:rPr>
              <a:t>M[A,a]</a:t>
            </a:r>
            <a:r>
              <a:rPr lang="zh-CN" altLang="en-US" sz="2600">
                <a:latin typeface="Times New Roman" panose="02020603050405020304" pitchFamily="18" charset="0"/>
              </a:rPr>
              <a:t>为“</a:t>
            </a:r>
            <a:r>
              <a:rPr lang="zh-CN" altLang="en-US" sz="2600">
                <a:solidFill>
                  <a:srgbClr val="FF0000"/>
                </a:solidFill>
                <a:latin typeface="Times New Roman" panose="02020603050405020304" pitchFamily="18" charset="0"/>
              </a:rPr>
              <a:t>同步点</a:t>
            </a:r>
            <a:r>
              <a:rPr lang="zh-CN" altLang="en-US" sz="2600">
                <a:latin typeface="Times New Roman" panose="02020603050405020304" pitchFamily="18" charset="0"/>
              </a:rPr>
              <a:t>”</a:t>
            </a:r>
            <a:r>
              <a:rPr lang="en-US" altLang="zh-CN" sz="2600">
                <a:latin typeface="Times New Roman" panose="02020603050405020304" pitchFamily="18" charset="0"/>
              </a:rPr>
              <a:t>(synch)</a:t>
            </a:r>
            <a:r>
              <a:rPr lang="zh-CN" altLang="en-US" sz="2600">
                <a:latin typeface="Times New Roman" panose="02020603050405020304" pitchFamily="18" charset="0"/>
              </a:rPr>
              <a:t>。当程序到达这个同步点时，放弃对</a:t>
            </a:r>
            <a:r>
              <a:rPr lang="en-US" altLang="zh-CN" sz="2600">
                <a:latin typeface="Times New Roman" panose="02020603050405020304" pitchFamily="18" charset="0"/>
              </a:rPr>
              <a:t>A</a:t>
            </a:r>
            <a:r>
              <a:rPr lang="zh-CN" altLang="en-US" sz="2600">
                <a:latin typeface="Times New Roman" panose="02020603050405020304" pitchFamily="18" charset="0"/>
              </a:rPr>
              <a:t>的识别，而转入分析</a:t>
            </a:r>
            <a:r>
              <a:rPr lang="en-US" altLang="zh-CN" sz="2600">
                <a:latin typeface="Times New Roman" panose="02020603050405020304" pitchFamily="18" charset="0"/>
              </a:rPr>
              <a:t>A</a:t>
            </a:r>
            <a:r>
              <a:rPr lang="zh-CN" altLang="en-US" sz="2600">
                <a:latin typeface="Times New Roman" panose="02020603050405020304" pitchFamily="18" charset="0"/>
              </a:rPr>
              <a:t>后面的符号。</a:t>
            </a:r>
            <a:endParaRPr lang="en-US" altLang="zh-CN" sz="260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54C5F2-A889-4BEC-AD66-5F56F983F96A}"/>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2163" name="灯片编号占位符 5">
            <a:extLst>
              <a:ext uri="{FF2B5EF4-FFF2-40B4-BE49-F238E27FC236}">
                <a16:creationId xmlns:a16="http://schemas.microsoft.com/office/drawing/2014/main" id="{BCAC5671-4A28-4763-B59B-496E97FAD7A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28FEC6-7A46-4645-9013-BB0571922D8A}" type="slidenum">
              <a:rPr lang="en-US" altLang="zh-CN"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
        <p:nvSpPr>
          <p:cNvPr id="92164" name="Rectangle 2">
            <a:extLst>
              <a:ext uri="{FF2B5EF4-FFF2-40B4-BE49-F238E27FC236}">
                <a16:creationId xmlns:a16="http://schemas.microsoft.com/office/drawing/2014/main" id="{92AAD710-20B8-4820-82C6-E9F426240335}"/>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83973" name="Rectangle 3">
            <a:extLst>
              <a:ext uri="{FF2B5EF4-FFF2-40B4-BE49-F238E27FC236}">
                <a16:creationId xmlns:a16="http://schemas.microsoft.com/office/drawing/2014/main" id="{1C44E24A-2FA4-47E3-826D-6DCCD5F7F1C6}"/>
              </a:ext>
            </a:extLst>
          </p:cNvPr>
          <p:cNvSpPr>
            <a:spLocks noGrp="1" noChangeArrowheads="1"/>
          </p:cNvSpPr>
          <p:nvPr>
            <p:ph type="body" idx="4294967295"/>
          </p:nvPr>
        </p:nvSpPr>
        <p:spPr>
          <a:xfrm>
            <a:off x="179388" y="1555750"/>
            <a:ext cx="8785225" cy="4968875"/>
          </a:xfrm>
        </p:spPr>
        <p:txBody>
          <a:bodyPr/>
          <a:lstStyle/>
          <a:p>
            <a:pPr marL="609600" indent="-609600" eaLnBrk="1" hangingPunct="1"/>
            <a:r>
              <a:rPr lang="zh-CN" altLang="en-US" sz="2800">
                <a:latin typeface="Times New Roman" panose="02020603050405020304" pitchFamily="18" charset="0"/>
              </a:rPr>
              <a:t>同步记号的启发式选择方法如下：</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FOLLOW(</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的所有符号放入语法变量</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p:txBody>
      </p:sp>
      <p:sp>
        <p:nvSpPr>
          <p:cNvPr id="2" name="圆角矩形标注 1">
            <a:extLst>
              <a:ext uri="{FF2B5EF4-FFF2-40B4-BE49-F238E27FC236}">
                <a16:creationId xmlns:a16="http://schemas.microsoft.com/office/drawing/2014/main" id="{7387A88C-8A2E-49E9-82EA-A680CE34AF0F}"/>
              </a:ext>
            </a:extLst>
          </p:cNvPr>
          <p:cNvSpPr>
            <a:spLocks noChangeArrowheads="1"/>
          </p:cNvSpPr>
          <p:nvPr/>
        </p:nvSpPr>
        <p:spPr bwMode="auto">
          <a:xfrm>
            <a:off x="4067175" y="2708275"/>
            <a:ext cx="4681538" cy="1800225"/>
          </a:xfrm>
          <a:prstGeom prst="wedgeRoundRectCallout">
            <a:avLst>
              <a:gd name="adj1" fmla="val -23856"/>
              <a:gd name="adj2" fmla="val -63565"/>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跳过当前输入符号直到</a:t>
            </a:r>
            <a:r>
              <a:rPr lang="en-US" altLang="zh-CN" sz="2600" b="0">
                <a:ea typeface="宋体" panose="02010600030101010101" pitchFamily="2" charset="-122"/>
              </a:rPr>
              <a:t>FOLLOW(A)</a:t>
            </a:r>
            <a:r>
              <a:rPr lang="zh-CN" altLang="en-US" sz="2600" b="0">
                <a:ea typeface="宋体" panose="02010600030101010101" pitchFamily="2" charset="-122"/>
              </a:rPr>
              <a:t>的某个元素出现，那么分析栈弹出</a:t>
            </a:r>
            <a:r>
              <a:rPr lang="en-US" altLang="zh-CN" sz="2600" b="0">
                <a:ea typeface="宋体" panose="02010600030101010101" pitchFamily="2" charset="-122"/>
              </a:rPr>
              <a:t>A</a:t>
            </a:r>
            <a:r>
              <a:rPr lang="zh-CN" altLang="en-US" sz="2600" b="0">
                <a:ea typeface="宋体" panose="02010600030101010101" pitchFamily="2" charset="-122"/>
              </a:rPr>
              <a:t>，继续执行下面的分析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animEffect transition="in" filter="barn(inVertical)">
                                      <p:cBhvr>
                                        <p:cTn id="7" dur="500"/>
                                        <p:tgtEl>
                                          <p:spTgt spid="839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1CE61F6-7F16-45BF-A2DE-935B770931CB}"/>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3187" name="灯片编号占位符 5">
            <a:extLst>
              <a:ext uri="{FF2B5EF4-FFF2-40B4-BE49-F238E27FC236}">
                <a16:creationId xmlns:a16="http://schemas.microsoft.com/office/drawing/2014/main" id="{C02CADA6-4D70-4C8C-8674-53B75C24759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3B4EB9-755F-4BCE-A618-E68D9A9CC52C}" type="slidenum">
              <a:rPr lang="en-US" altLang="zh-CN"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
        <p:nvSpPr>
          <p:cNvPr id="93188" name="Rectangle 2">
            <a:extLst>
              <a:ext uri="{FF2B5EF4-FFF2-40B4-BE49-F238E27FC236}">
                <a16:creationId xmlns:a16="http://schemas.microsoft.com/office/drawing/2014/main" id="{0963EA26-988B-43D2-AA25-585781670288}"/>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83973" name="Rectangle 3">
            <a:extLst>
              <a:ext uri="{FF2B5EF4-FFF2-40B4-BE49-F238E27FC236}">
                <a16:creationId xmlns:a16="http://schemas.microsoft.com/office/drawing/2014/main" id="{DB7ED0D7-DA00-4BB3-9DFF-4309760D35DD}"/>
              </a:ext>
            </a:extLst>
          </p:cNvPr>
          <p:cNvSpPr>
            <a:spLocks noGrp="1" noChangeArrowheads="1"/>
          </p:cNvSpPr>
          <p:nvPr>
            <p:ph type="body" idx="4294967295"/>
          </p:nvPr>
        </p:nvSpPr>
        <p:spPr>
          <a:xfrm>
            <a:off x="179388" y="1555750"/>
            <a:ext cx="8785225" cy="4968875"/>
          </a:xfrm>
        </p:spPr>
        <p:txBody>
          <a:bodyPr/>
          <a:lstStyle/>
          <a:p>
            <a:pPr marL="609600" indent="-609600" eaLnBrk="1" hangingPunct="1"/>
            <a:r>
              <a:rPr lang="zh-CN" altLang="en-US" sz="2800">
                <a:latin typeface="Times New Roman" panose="02020603050405020304" pitchFamily="18" charset="0"/>
              </a:rPr>
              <a:t>同步记号的启发式选择方法如下：</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FOLLOW(</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的所有符号放入语法变量</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a:p>
            <a:pPr marL="990600" lvl="1" indent="-533400" eaLnBrk="1" hangingPunct="1"/>
            <a:r>
              <a:rPr lang="zh-CN" altLang="en-US">
                <a:latin typeface="Times New Roman" panose="02020603050405020304" pitchFamily="18" charset="0"/>
              </a:rPr>
              <a:t>把高层结构的开始符号加到低层结构的同步记号集合中。</a:t>
            </a:r>
          </a:p>
        </p:txBody>
      </p:sp>
      <p:sp>
        <p:nvSpPr>
          <p:cNvPr id="2" name="圆角矩形标注 1">
            <a:extLst>
              <a:ext uri="{FF2B5EF4-FFF2-40B4-BE49-F238E27FC236}">
                <a16:creationId xmlns:a16="http://schemas.microsoft.com/office/drawing/2014/main" id="{A8131BF9-A306-4DDF-84EF-78EE7E03906B}"/>
              </a:ext>
            </a:extLst>
          </p:cNvPr>
          <p:cNvSpPr>
            <a:spLocks noChangeArrowheads="1"/>
          </p:cNvSpPr>
          <p:nvPr/>
        </p:nvSpPr>
        <p:spPr bwMode="auto">
          <a:xfrm>
            <a:off x="2987675" y="3589338"/>
            <a:ext cx="5616575" cy="2935287"/>
          </a:xfrm>
          <a:prstGeom prst="wedgeRoundRectCallout">
            <a:avLst>
              <a:gd name="adj1" fmla="val -21685"/>
              <a:gd name="adj2" fmla="val -5577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语言通常具有层次结构，例如，表达式包括在语句中，而语句包括在块中，等等。如果表达式的识别出现问题，可以直接从下一个语句继续识别，或者如果当前语句出现问题，可以直接从下一个块继续识别。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3973">
                                            <p:txEl>
                                              <p:pRg st="2" end="2"/>
                                            </p:txEl>
                                          </p:spTgt>
                                        </p:tgtEl>
                                        <p:attrNameLst>
                                          <p:attrName>style.visibility</p:attrName>
                                        </p:attrNameLst>
                                      </p:cBhvr>
                                      <p:to>
                                        <p:strVal val="visible"/>
                                      </p:to>
                                    </p:set>
                                    <p:animEffect transition="in" filter="barn(inVertical)">
                                      <p:cBhvr>
                                        <p:cTn id="7" dur="500"/>
                                        <p:tgtEl>
                                          <p:spTgt spid="8397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2390404-BC00-447D-94B5-1F74D656D4A3}"/>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4211" name="灯片编号占位符 5">
            <a:extLst>
              <a:ext uri="{FF2B5EF4-FFF2-40B4-BE49-F238E27FC236}">
                <a16:creationId xmlns:a16="http://schemas.microsoft.com/office/drawing/2014/main" id="{606D230E-083C-45B0-BCBF-DC3DED038B3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E220A9F-9EE9-4671-87D5-1AD82255897A}" type="slidenum">
              <a:rPr lang="en-US" altLang="zh-CN" sz="1400" b="0">
                <a:ea typeface="宋体" panose="02010600030101010101" pitchFamily="2" charset="-122"/>
              </a:rPr>
              <a:pPr>
                <a:spcBef>
                  <a:spcPct val="0"/>
                </a:spcBef>
                <a:buClrTx/>
                <a:buSzTx/>
                <a:buFontTx/>
                <a:buNone/>
              </a:pPr>
              <a:t>79</a:t>
            </a:fld>
            <a:endParaRPr lang="en-US" altLang="zh-CN" sz="1400" b="0">
              <a:ea typeface="宋体" panose="02010600030101010101" pitchFamily="2" charset="-122"/>
            </a:endParaRPr>
          </a:p>
        </p:txBody>
      </p:sp>
      <p:sp>
        <p:nvSpPr>
          <p:cNvPr id="94212" name="Rectangle 2">
            <a:extLst>
              <a:ext uri="{FF2B5EF4-FFF2-40B4-BE49-F238E27FC236}">
                <a16:creationId xmlns:a16="http://schemas.microsoft.com/office/drawing/2014/main" id="{5EF41F4A-DF97-46A1-922D-37FB47E2A77E}"/>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83973" name="Rectangle 3">
            <a:extLst>
              <a:ext uri="{FF2B5EF4-FFF2-40B4-BE49-F238E27FC236}">
                <a16:creationId xmlns:a16="http://schemas.microsoft.com/office/drawing/2014/main" id="{7C7E24D0-BBA1-4F4D-BBDF-002EC84DE0C6}"/>
              </a:ext>
            </a:extLst>
          </p:cNvPr>
          <p:cNvSpPr>
            <a:spLocks noGrp="1" noChangeArrowheads="1"/>
          </p:cNvSpPr>
          <p:nvPr>
            <p:ph type="body" idx="4294967295"/>
          </p:nvPr>
        </p:nvSpPr>
        <p:spPr>
          <a:xfrm>
            <a:off x="179388" y="1555750"/>
            <a:ext cx="8785225" cy="4968875"/>
          </a:xfrm>
        </p:spPr>
        <p:txBody>
          <a:bodyPr/>
          <a:lstStyle/>
          <a:p>
            <a:pPr marL="609600" indent="-609600" eaLnBrk="1" hangingPunct="1"/>
            <a:r>
              <a:rPr lang="zh-CN" altLang="en-US" sz="2800">
                <a:latin typeface="Times New Roman" panose="02020603050405020304" pitchFamily="18" charset="0"/>
              </a:rPr>
              <a:t>同步记号的启发式选择方法如下：</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FOLLOW(</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的所有符号放入语法变量</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a:p>
            <a:pPr marL="990600" lvl="1" indent="-533400" eaLnBrk="1" hangingPunct="1"/>
            <a:r>
              <a:rPr lang="zh-CN" altLang="en-US">
                <a:latin typeface="Times New Roman" panose="02020603050405020304" pitchFamily="18" charset="0"/>
              </a:rPr>
              <a:t>把高层结构的开始符号加到低层结构的同步记号集合中。</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FIRST(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的符号加入</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p:txBody>
      </p:sp>
      <p:sp>
        <p:nvSpPr>
          <p:cNvPr id="2" name="圆角矩形标注 1">
            <a:extLst>
              <a:ext uri="{FF2B5EF4-FFF2-40B4-BE49-F238E27FC236}">
                <a16:creationId xmlns:a16="http://schemas.microsoft.com/office/drawing/2014/main" id="{EF0D8272-E76A-4DCC-889A-16DF5F783177}"/>
              </a:ext>
            </a:extLst>
          </p:cNvPr>
          <p:cNvSpPr>
            <a:spLocks noChangeArrowheads="1"/>
          </p:cNvSpPr>
          <p:nvPr/>
        </p:nvSpPr>
        <p:spPr bwMode="auto">
          <a:xfrm>
            <a:off x="2700338" y="1773238"/>
            <a:ext cx="5616575" cy="2070100"/>
          </a:xfrm>
          <a:prstGeom prst="wedgeRoundRectCallout">
            <a:avLst>
              <a:gd name="adj1" fmla="val -15986"/>
              <a:gd name="adj2" fmla="val 5792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很可能，对于变量</a:t>
            </a:r>
            <a:r>
              <a:rPr lang="en-US" altLang="zh-CN" sz="2600" b="0">
                <a:ea typeface="宋体" panose="02010600030101010101" pitchFamily="2" charset="-122"/>
              </a:rPr>
              <a:t>A</a:t>
            </a:r>
            <a:r>
              <a:rPr lang="zh-CN" altLang="en-US" sz="2600" b="0">
                <a:ea typeface="宋体" panose="02010600030101010101" pitchFamily="2" charset="-122"/>
              </a:rPr>
              <a:t>的识别错误是因为误输入某几个字符，因此如果当前输入字符串出现</a:t>
            </a:r>
            <a:r>
              <a:rPr lang="en-US" altLang="zh-CN" sz="2600" b="0">
                <a:ea typeface="宋体" panose="02010600030101010101" pitchFamily="2" charset="-122"/>
              </a:rPr>
              <a:t>FIRST(A)</a:t>
            </a:r>
            <a:r>
              <a:rPr lang="zh-CN" altLang="en-US" sz="2600" b="0">
                <a:ea typeface="宋体" panose="02010600030101010101" pitchFamily="2" charset="-122"/>
              </a:rPr>
              <a:t>的字符，那么可能对</a:t>
            </a:r>
            <a:r>
              <a:rPr lang="en-US" altLang="zh-CN" sz="2600" b="0">
                <a:ea typeface="宋体" panose="02010600030101010101" pitchFamily="2" charset="-122"/>
              </a:rPr>
              <a:t>A</a:t>
            </a:r>
            <a:r>
              <a:rPr lang="zh-CN" altLang="en-US" sz="2600" b="0">
                <a:ea typeface="宋体" panose="02010600030101010101" pitchFamily="2" charset="-122"/>
              </a:rPr>
              <a:t>重新开始识别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3973">
                                            <p:txEl>
                                              <p:pRg st="3" end="3"/>
                                            </p:txEl>
                                          </p:spTgt>
                                        </p:tgtEl>
                                        <p:attrNameLst>
                                          <p:attrName>style.visibility</p:attrName>
                                        </p:attrNameLst>
                                      </p:cBhvr>
                                      <p:to>
                                        <p:strVal val="visible"/>
                                      </p:to>
                                    </p:set>
                                    <p:animEffect transition="in" filter="barn(inVertical)">
                                      <p:cBhvr>
                                        <p:cTn id="7" dur="500"/>
                                        <p:tgtEl>
                                          <p:spTgt spid="8397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04BB37B6-EB47-4561-98DD-C2EB4A1FD237}"/>
              </a:ext>
            </a:extLst>
          </p:cNvPr>
          <p:cNvSpPr txBox="1">
            <a:spLocks noChangeArrowheads="1"/>
          </p:cNvSpPr>
          <p:nvPr/>
        </p:nvSpPr>
        <p:spPr bwMode="auto">
          <a:xfrm>
            <a:off x="1270000" y="549275"/>
            <a:ext cx="53895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4400">
                <a:ea typeface="宋体" panose="02010600030101010101" pitchFamily="2" charset="-122"/>
              </a:rPr>
              <a:t>介绍的材料</a:t>
            </a:r>
          </a:p>
        </p:txBody>
      </p:sp>
      <p:sp>
        <p:nvSpPr>
          <p:cNvPr id="3" name="TextBox 2">
            <a:extLst>
              <a:ext uri="{FF2B5EF4-FFF2-40B4-BE49-F238E27FC236}">
                <a16:creationId xmlns:a16="http://schemas.microsoft.com/office/drawing/2014/main" id="{516DF101-B847-4FCD-96A8-67207730D1A9}"/>
              </a:ext>
            </a:extLst>
          </p:cNvPr>
          <p:cNvSpPr txBox="1">
            <a:spLocks noChangeArrowheads="1"/>
          </p:cNvSpPr>
          <p:nvPr/>
        </p:nvSpPr>
        <p:spPr bwMode="auto">
          <a:xfrm>
            <a:off x="-36513" y="1639888"/>
            <a:ext cx="90725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自底向上归约</a:t>
            </a:r>
            <a:r>
              <a:rPr lang="en-US" altLang="zh-CN" sz="2600">
                <a:ea typeface="宋体" panose="02010600030101010101" pitchFamily="2" charset="-122"/>
              </a:rPr>
              <a:t>(LR</a:t>
            </a:r>
            <a:r>
              <a:rPr lang="zh-CN" altLang="en-US" sz="2600">
                <a:ea typeface="宋体" panose="02010600030101010101" pitchFamily="2" charset="-122"/>
              </a:rPr>
              <a:t>文法</a:t>
            </a:r>
            <a:r>
              <a:rPr lang="en-US" altLang="zh-CN" sz="2600">
                <a:ea typeface="宋体" panose="02010600030101010101" pitchFamily="2" charset="-122"/>
              </a:rPr>
              <a:t>)</a:t>
            </a:r>
            <a:r>
              <a:rPr lang="zh-CN" altLang="en-US" sz="2600">
                <a:ea typeface="宋体" panose="02010600030101010101" pitchFamily="2" charset="-122"/>
              </a:rPr>
              <a:t>：</a:t>
            </a:r>
            <a:r>
              <a:rPr lang="en-US" altLang="zh-CN" sz="2600" b="0">
                <a:ea typeface="宋体" panose="02010600030101010101" pitchFamily="2" charset="-122"/>
              </a:rPr>
              <a:t>Donald Knuth</a:t>
            </a:r>
          </a:p>
          <a:p>
            <a:pPr eaLnBrk="1" hangingPunct="1">
              <a:spcBef>
                <a:spcPct val="0"/>
              </a:spcBef>
              <a:buClrTx/>
              <a:buSzTx/>
              <a:buFontTx/>
              <a:buNone/>
            </a:pPr>
            <a:endParaRPr lang="zh-CN" altLang="en-US" sz="2600">
              <a:ea typeface="宋体" panose="02010600030101010101" pitchFamily="2" charset="-122"/>
            </a:endParaRPr>
          </a:p>
        </p:txBody>
      </p:sp>
      <p:sp>
        <p:nvSpPr>
          <p:cNvPr id="4" name="TextBox 3">
            <a:extLst>
              <a:ext uri="{FF2B5EF4-FFF2-40B4-BE49-F238E27FC236}">
                <a16:creationId xmlns:a16="http://schemas.microsoft.com/office/drawing/2014/main" id="{A9A5A1E6-ACAD-4385-B670-C99F452A1172}"/>
              </a:ext>
            </a:extLst>
          </p:cNvPr>
          <p:cNvSpPr txBox="1">
            <a:spLocks noChangeArrowheads="1"/>
          </p:cNvSpPr>
          <p:nvPr/>
        </p:nvSpPr>
        <p:spPr bwMode="auto">
          <a:xfrm>
            <a:off x="250825" y="2276475"/>
            <a:ext cx="81946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D.E.Knuth,On the translation of languages from left to </a:t>
            </a:r>
          </a:p>
          <a:p>
            <a:pPr eaLnBrk="1" hangingPunct="1">
              <a:spcBef>
                <a:spcPct val="0"/>
              </a:spcBef>
              <a:buClrTx/>
              <a:buSzTx/>
              <a:buFontTx/>
              <a:buNone/>
            </a:pPr>
            <a:r>
              <a:rPr lang="en-US" altLang="zh-CN" sz="2600" b="0">
                <a:ea typeface="宋体" panose="02010600030101010101" pitchFamily="2" charset="-122"/>
              </a:rPr>
              <a:t>right, </a:t>
            </a:r>
            <a:r>
              <a:rPr lang="en-US" altLang="zh-CN" sz="2600" b="0" i="1">
                <a:ea typeface="宋体" panose="02010600030101010101" pitchFamily="2" charset="-122"/>
              </a:rPr>
              <a:t>Information and Control </a:t>
            </a:r>
            <a:r>
              <a:rPr lang="en-US" altLang="zh-CN" sz="2600" b="0">
                <a:ea typeface="宋体" panose="02010600030101010101" pitchFamily="2" charset="-122"/>
              </a:rPr>
              <a:t>, 8, 607-639 (1965)</a:t>
            </a:r>
            <a:endParaRPr lang="zh-CN" altLang="en-US" sz="2600" b="0">
              <a:ea typeface="宋体" panose="02010600030101010101" pitchFamily="2" charset="-122"/>
            </a:endParaRPr>
          </a:p>
        </p:txBody>
      </p:sp>
      <p:pic>
        <p:nvPicPr>
          <p:cNvPr id="7" name="图片 6">
            <a:extLst>
              <a:ext uri="{FF2B5EF4-FFF2-40B4-BE49-F238E27FC236}">
                <a16:creationId xmlns:a16="http://schemas.microsoft.com/office/drawing/2014/main" id="{2C169774-A19B-4498-B253-10594943AF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284538"/>
            <a:ext cx="27400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51CD77B-5125-44E9-B815-EC0DC6658DD6}"/>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5235" name="灯片编号占位符 5">
            <a:extLst>
              <a:ext uri="{FF2B5EF4-FFF2-40B4-BE49-F238E27FC236}">
                <a16:creationId xmlns:a16="http://schemas.microsoft.com/office/drawing/2014/main" id="{24110F4A-DC00-418C-BF3C-9C86FD4C6D3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D285E9B-1A0C-403A-9E4A-FD294AE87204}" type="slidenum">
              <a:rPr lang="en-US" altLang="zh-CN" sz="1400" b="0">
                <a:ea typeface="宋体" panose="02010600030101010101" pitchFamily="2" charset="-122"/>
              </a:rPr>
              <a:pPr>
                <a:spcBef>
                  <a:spcPct val="0"/>
                </a:spcBef>
                <a:buClrTx/>
                <a:buSzTx/>
                <a:buFontTx/>
                <a:buNone/>
              </a:pPr>
              <a:t>80</a:t>
            </a:fld>
            <a:endParaRPr lang="en-US" altLang="zh-CN" sz="1400" b="0">
              <a:ea typeface="宋体" panose="02010600030101010101" pitchFamily="2" charset="-122"/>
            </a:endParaRPr>
          </a:p>
        </p:txBody>
      </p:sp>
      <p:sp>
        <p:nvSpPr>
          <p:cNvPr id="95236" name="Rectangle 2">
            <a:extLst>
              <a:ext uri="{FF2B5EF4-FFF2-40B4-BE49-F238E27FC236}">
                <a16:creationId xmlns:a16="http://schemas.microsoft.com/office/drawing/2014/main" id="{01A46320-9F7D-40F2-A4E3-3CA16A589A82}"/>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83973" name="Rectangle 3">
            <a:extLst>
              <a:ext uri="{FF2B5EF4-FFF2-40B4-BE49-F238E27FC236}">
                <a16:creationId xmlns:a16="http://schemas.microsoft.com/office/drawing/2014/main" id="{2C6F7C60-8ACF-4AB8-8A8C-C43B9B5CE972}"/>
              </a:ext>
            </a:extLst>
          </p:cNvPr>
          <p:cNvSpPr>
            <a:spLocks noGrp="1" noChangeArrowheads="1"/>
          </p:cNvSpPr>
          <p:nvPr>
            <p:ph type="body" idx="4294967295"/>
          </p:nvPr>
        </p:nvSpPr>
        <p:spPr>
          <a:xfrm>
            <a:off x="179388" y="1555750"/>
            <a:ext cx="8785225" cy="4968875"/>
          </a:xfrm>
        </p:spPr>
        <p:txBody>
          <a:bodyPr/>
          <a:lstStyle/>
          <a:p>
            <a:pPr marL="609600" indent="-609600" eaLnBrk="1" hangingPunct="1"/>
            <a:r>
              <a:rPr lang="zh-CN" altLang="en-US" sz="2800">
                <a:latin typeface="Times New Roman" panose="02020603050405020304" pitchFamily="18" charset="0"/>
              </a:rPr>
              <a:t>同步记号的启发式选择方法如下：</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FOLLOW(</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的所有符号放入语法变量</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a:p>
            <a:pPr marL="990600" lvl="1" indent="-533400" eaLnBrk="1" hangingPunct="1"/>
            <a:r>
              <a:rPr lang="zh-CN" altLang="en-US">
                <a:latin typeface="Times New Roman" panose="02020603050405020304" pitchFamily="18" charset="0"/>
              </a:rPr>
              <a:t>把高层结构的开始符号加到低层结构的同步记号集合中。</a:t>
            </a:r>
          </a:p>
          <a:p>
            <a:pPr marL="990600" lvl="1" indent="-533400" eaLnBrk="1" hangingPunct="1"/>
            <a:r>
              <a:rPr lang="zh-CN" altLang="en-US">
                <a:latin typeface="Times New Roman" panose="02020603050405020304" pitchFamily="18" charset="0"/>
              </a:rPr>
              <a:t>把</a:t>
            </a:r>
            <a:r>
              <a:rPr lang="en-US" altLang="zh-CN">
                <a:latin typeface="Times New Roman" panose="02020603050405020304" pitchFamily="18" charset="0"/>
              </a:rPr>
              <a:t>FIRST(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的符号加入</a:t>
            </a:r>
            <a:r>
              <a:rPr lang="en-US" altLang="zh-CN" i="1">
                <a:latin typeface="Times New Roman" panose="02020603050405020304" pitchFamily="18" charset="0"/>
              </a:rPr>
              <a:t>A</a:t>
            </a:r>
            <a:r>
              <a:rPr lang="zh-CN" altLang="en-US">
                <a:latin typeface="Times New Roman" panose="02020603050405020304" pitchFamily="18" charset="0"/>
              </a:rPr>
              <a:t>的同步记号集合。</a:t>
            </a:r>
          </a:p>
          <a:p>
            <a:pPr marL="990600" lvl="1" indent="-533400" eaLnBrk="1" hangingPunct="1"/>
            <a:r>
              <a:rPr lang="zh-CN" altLang="en-US">
                <a:latin typeface="Times New Roman" panose="02020603050405020304" pitchFamily="18" charset="0"/>
              </a:rPr>
              <a:t>如果语法变量可以产生空串，若出错时栈顶是这样的语法变量，则可以使用产生空串的产生式。</a:t>
            </a:r>
          </a:p>
          <a:p>
            <a:pPr marL="990600" lvl="1" indent="-533400" eaLnBrk="1" hangingPunct="1"/>
            <a:r>
              <a:rPr lang="zh-CN" altLang="en-US">
                <a:latin typeface="Times New Roman" panose="02020603050405020304" pitchFamily="18" charset="0"/>
              </a:rPr>
              <a:t>如果符号在栈顶而不能匹配，则弹出此符号。</a:t>
            </a:r>
          </a:p>
        </p:txBody>
      </p:sp>
      <p:sp>
        <p:nvSpPr>
          <p:cNvPr id="2" name="圆角矩形标注 1">
            <a:extLst>
              <a:ext uri="{FF2B5EF4-FFF2-40B4-BE49-F238E27FC236}">
                <a16:creationId xmlns:a16="http://schemas.microsoft.com/office/drawing/2014/main" id="{0C25DD98-10CB-4B43-B284-8E05E8EF6CF6}"/>
              </a:ext>
            </a:extLst>
          </p:cNvPr>
          <p:cNvSpPr>
            <a:spLocks noChangeArrowheads="1"/>
          </p:cNvSpPr>
          <p:nvPr/>
        </p:nvSpPr>
        <p:spPr bwMode="auto">
          <a:xfrm>
            <a:off x="2916238" y="2708275"/>
            <a:ext cx="5616575" cy="1568450"/>
          </a:xfrm>
          <a:prstGeom prst="wedgeRoundRectCallout">
            <a:avLst>
              <a:gd name="adj1" fmla="val -15986"/>
              <a:gd name="adj2" fmla="val 57926"/>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一个可用的错误处理选项，可以减少在错误处理阶段需要考虑的变量的数量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3973">
                                            <p:txEl>
                                              <p:pRg st="4" end="4"/>
                                            </p:txEl>
                                          </p:spTgt>
                                        </p:tgtEl>
                                        <p:attrNameLst>
                                          <p:attrName>style.visibility</p:attrName>
                                        </p:attrNameLst>
                                      </p:cBhvr>
                                      <p:to>
                                        <p:strVal val="visible"/>
                                      </p:to>
                                    </p:set>
                                    <p:animEffect transition="in" filter="barn(inVertical)">
                                      <p:cBhvr>
                                        <p:cTn id="7" dur="500"/>
                                        <p:tgtEl>
                                          <p:spTgt spid="8397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3973">
                                            <p:txEl>
                                              <p:pRg st="5" end="5"/>
                                            </p:txEl>
                                          </p:spTgt>
                                        </p:tgtEl>
                                        <p:attrNameLst>
                                          <p:attrName>style.visibility</p:attrName>
                                        </p:attrNameLst>
                                      </p:cBhvr>
                                      <p:to>
                                        <p:strVal val="visible"/>
                                      </p:to>
                                    </p:set>
                                    <p:animEffect transition="in" filter="barn(inVertical)">
                                      <p:cBhvr>
                                        <p:cTn id="22" dur="500"/>
                                        <p:tgtEl>
                                          <p:spTgt spid="839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4ACEF90-51D5-487C-A6EA-85A226B7D669}"/>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6259" name="灯片编号占位符 5">
            <a:extLst>
              <a:ext uri="{FF2B5EF4-FFF2-40B4-BE49-F238E27FC236}">
                <a16:creationId xmlns:a16="http://schemas.microsoft.com/office/drawing/2014/main" id="{0191694F-C40C-4B7B-9942-A41DAA62D46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18867A0-0F71-4F4D-8759-F9A081AA9652}" type="slidenum">
              <a:rPr lang="en-US" altLang="zh-CN" sz="1400" b="0">
                <a:ea typeface="宋体" panose="02010600030101010101" pitchFamily="2" charset="-122"/>
              </a:rPr>
              <a:pPr>
                <a:spcBef>
                  <a:spcPct val="0"/>
                </a:spcBef>
                <a:buClrTx/>
                <a:buSzTx/>
                <a:buFontTx/>
                <a:buNone/>
              </a:pPr>
              <a:t>81</a:t>
            </a:fld>
            <a:endParaRPr lang="en-US" altLang="zh-CN" sz="1400" b="0">
              <a:ea typeface="宋体" panose="02010600030101010101" pitchFamily="2" charset="-122"/>
            </a:endParaRPr>
          </a:p>
        </p:txBody>
      </p:sp>
      <p:sp>
        <p:nvSpPr>
          <p:cNvPr id="96260" name="Rectangle 2">
            <a:extLst>
              <a:ext uri="{FF2B5EF4-FFF2-40B4-BE49-F238E27FC236}">
                <a16:creationId xmlns:a16="http://schemas.microsoft.com/office/drawing/2014/main" id="{BC100E9A-3BE5-487C-A345-3AD25BBA6A2A}"/>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96261" name="Rectangle 3">
            <a:extLst>
              <a:ext uri="{FF2B5EF4-FFF2-40B4-BE49-F238E27FC236}">
                <a16:creationId xmlns:a16="http://schemas.microsoft.com/office/drawing/2014/main" id="{CF3472A3-0323-4E31-9D2C-4168FD5E8D77}"/>
              </a:ext>
            </a:extLst>
          </p:cNvPr>
          <p:cNvSpPr>
            <a:spLocks noGrp="1" noChangeArrowheads="1"/>
          </p:cNvSpPr>
          <p:nvPr>
            <p:ph type="body" idx="4294967295"/>
          </p:nvPr>
        </p:nvSpPr>
        <p:spPr>
          <a:xfrm>
            <a:off x="179388" y="1555750"/>
            <a:ext cx="8785225" cy="4968875"/>
          </a:xfrm>
        </p:spPr>
        <p:txBody>
          <a:bodyPr/>
          <a:lstStyle/>
          <a:p>
            <a:pPr marL="609600" indent="-609600" eaLnBrk="1" hangingPunct="1">
              <a:lnSpc>
                <a:spcPct val="90000"/>
              </a:lnSpc>
            </a:pPr>
            <a:endParaRPr lang="zh-CN" altLang="en-US" sz="2600">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B1522622-2301-490F-9C1C-22A34B64D8E6}"/>
              </a:ext>
            </a:extLst>
          </p:cNvPr>
          <p:cNvGraphicFramePr>
            <a:graphicFrameLocks noGrp="1"/>
          </p:cNvGraphicFramePr>
          <p:nvPr/>
        </p:nvGraphicFramePr>
        <p:xfrm>
          <a:off x="323850" y="1397000"/>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96325" name="TextBox 7">
            <a:extLst>
              <a:ext uri="{FF2B5EF4-FFF2-40B4-BE49-F238E27FC236}">
                <a16:creationId xmlns:a16="http://schemas.microsoft.com/office/drawing/2014/main" id="{8DC8095A-930F-4FE5-8B35-0132BAD54610}"/>
              </a:ext>
            </a:extLst>
          </p:cNvPr>
          <p:cNvSpPr txBox="1">
            <a:spLocks noChangeArrowheads="1"/>
          </p:cNvSpPr>
          <p:nvPr/>
        </p:nvSpPr>
        <p:spPr bwMode="auto">
          <a:xfrm>
            <a:off x="1619250" y="2349500"/>
            <a:ext cx="996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6326" name="TextBox 8">
            <a:extLst>
              <a:ext uri="{FF2B5EF4-FFF2-40B4-BE49-F238E27FC236}">
                <a16:creationId xmlns:a16="http://schemas.microsoft.com/office/drawing/2014/main" id="{47E0EB33-A490-442A-BE1A-23E7B1333402}"/>
              </a:ext>
            </a:extLst>
          </p:cNvPr>
          <p:cNvSpPr txBox="1">
            <a:spLocks noChangeArrowheads="1"/>
          </p:cNvSpPr>
          <p:nvPr/>
        </p:nvSpPr>
        <p:spPr bwMode="auto">
          <a:xfrm>
            <a:off x="5219700" y="2349500"/>
            <a:ext cx="996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 name="TextBox 9">
            <a:extLst>
              <a:ext uri="{FF2B5EF4-FFF2-40B4-BE49-F238E27FC236}">
                <a16:creationId xmlns:a16="http://schemas.microsoft.com/office/drawing/2014/main" id="{6F1FFB11-C6AC-4D80-B57D-B70A2E4786A3}"/>
              </a:ext>
            </a:extLst>
          </p:cNvPr>
          <p:cNvSpPr txBox="1"/>
          <p:nvPr/>
        </p:nvSpPr>
        <p:spPr>
          <a:xfrm>
            <a:off x="6516688" y="2808288"/>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1" name="TextBox 10">
            <a:extLst>
              <a:ext uri="{FF2B5EF4-FFF2-40B4-BE49-F238E27FC236}">
                <a16:creationId xmlns:a16="http://schemas.microsoft.com/office/drawing/2014/main" id="{0BF91B68-D5B5-458F-8E20-D9D63E91A1B2}"/>
              </a:ext>
            </a:extLst>
          </p:cNvPr>
          <p:cNvSpPr txBox="1"/>
          <p:nvPr/>
        </p:nvSpPr>
        <p:spPr>
          <a:xfrm>
            <a:off x="7740650" y="2843213"/>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6329" name="TextBox 11">
            <a:extLst>
              <a:ext uri="{FF2B5EF4-FFF2-40B4-BE49-F238E27FC236}">
                <a16:creationId xmlns:a16="http://schemas.microsoft.com/office/drawing/2014/main" id="{4DFB683B-D126-4EC5-9CF8-758D3BBBF803}"/>
              </a:ext>
            </a:extLst>
          </p:cNvPr>
          <p:cNvSpPr txBox="1">
            <a:spLocks noChangeArrowheads="1"/>
          </p:cNvSpPr>
          <p:nvPr/>
        </p:nvSpPr>
        <p:spPr bwMode="auto">
          <a:xfrm>
            <a:off x="2700338" y="2794000"/>
            <a:ext cx="1212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6330" name="TextBox 12">
            <a:extLst>
              <a:ext uri="{FF2B5EF4-FFF2-40B4-BE49-F238E27FC236}">
                <a16:creationId xmlns:a16="http://schemas.microsoft.com/office/drawing/2014/main" id="{0552CEF9-ED0C-405F-B1CE-E57834493713}"/>
              </a:ext>
            </a:extLst>
          </p:cNvPr>
          <p:cNvSpPr txBox="1">
            <a:spLocks noChangeArrowheads="1"/>
          </p:cNvSpPr>
          <p:nvPr/>
        </p:nvSpPr>
        <p:spPr bwMode="auto">
          <a:xfrm>
            <a:off x="523240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6331" name="TextBox 13">
            <a:extLst>
              <a:ext uri="{FF2B5EF4-FFF2-40B4-BE49-F238E27FC236}">
                <a16:creationId xmlns:a16="http://schemas.microsoft.com/office/drawing/2014/main" id="{BB6FEF27-8333-480B-B9A6-33BB2E4F82A1}"/>
              </a:ext>
            </a:extLst>
          </p:cNvPr>
          <p:cNvSpPr txBox="1">
            <a:spLocks noChangeArrowheads="1"/>
          </p:cNvSpPr>
          <p:nvPr/>
        </p:nvSpPr>
        <p:spPr bwMode="auto">
          <a:xfrm>
            <a:off x="163195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6332" name="TextBox 14">
            <a:extLst>
              <a:ext uri="{FF2B5EF4-FFF2-40B4-BE49-F238E27FC236}">
                <a16:creationId xmlns:a16="http://schemas.microsoft.com/office/drawing/2014/main" id="{33D48A3A-D709-4B3E-A3F7-2351ABADDAD7}"/>
              </a:ext>
            </a:extLst>
          </p:cNvPr>
          <p:cNvSpPr txBox="1">
            <a:spLocks noChangeArrowheads="1"/>
          </p:cNvSpPr>
          <p:nvPr/>
        </p:nvSpPr>
        <p:spPr bwMode="auto">
          <a:xfrm>
            <a:off x="3978275" y="3708400"/>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6" name="TextBox 15">
            <a:extLst>
              <a:ext uri="{FF2B5EF4-FFF2-40B4-BE49-F238E27FC236}">
                <a16:creationId xmlns:a16="http://schemas.microsoft.com/office/drawing/2014/main" id="{0703C02E-C979-4EE6-AC37-A849BD3F674F}"/>
              </a:ext>
            </a:extLst>
          </p:cNvPr>
          <p:cNvSpPr txBox="1"/>
          <p:nvPr/>
        </p:nvSpPr>
        <p:spPr>
          <a:xfrm>
            <a:off x="2843213" y="3708400"/>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7" name="TextBox 16">
            <a:extLst>
              <a:ext uri="{FF2B5EF4-FFF2-40B4-BE49-F238E27FC236}">
                <a16:creationId xmlns:a16="http://schemas.microsoft.com/office/drawing/2014/main" id="{A00E75CC-C661-4124-B46F-93A62CF488E4}"/>
              </a:ext>
            </a:extLst>
          </p:cNvPr>
          <p:cNvSpPr txBox="1"/>
          <p:nvPr/>
        </p:nvSpPr>
        <p:spPr>
          <a:xfrm>
            <a:off x="6565900" y="3708400"/>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8" name="TextBox 17">
            <a:extLst>
              <a:ext uri="{FF2B5EF4-FFF2-40B4-BE49-F238E27FC236}">
                <a16:creationId xmlns:a16="http://schemas.microsoft.com/office/drawing/2014/main" id="{B9FE609D-2414-40D6-8C45-73D435C44C86}"/>
              </a:ext>
            </a:extLst>
          </p:cNvPr>
          <p:cNvSpPr txBox="1"/>
          <p:nvPr/>
        </p:nvSpPr>
        <p:spPr>
          <a:xfrm>
            <a:off x="7667625" y="3708400"/>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6336" name="TextBox 18">
            <a:extLst>
              <a:ext uri="{FF2B5EF4-FFF2-40B4-BE49-F238E27FC236}">
                <a16:creationId xmlns:a16="http://schemas.microsoft.com/office/drawing/2014/main" id="{E6388C5A-E752-4E86-8755-D84D5C50822B}"/>
              </a:ext>
            </a:extLst>
          </p:cNvPr>
          <p:cNvSpPr txBox="1">
            <a:spLocks noChangeArrowheads="1"/>
          </p:cNvSpPr>
          <p:nvPr/>
        </p:nvSpPr>
        <p:spPr bwMode="auto">
          <a:xfrm>
            <a:off x="5219700" y="4149725"/>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96337" name="TextBox 19">
            <a:extLst>
              <a:ext uri="{FF2B5EF4-FFF2-40B4-BE49-F238E27FC236}">
                <a16:creationId xmlns:a16="http://schemas.microsoft.com/office/drawing/2014/main" id="{5493B559-1262-42FC-A1BA-75CC62D8A67D}"/>
              </a:ext>
            </a:extLst>
          </p:cNvPr>
          <p:cNvSpPr txBox="1">
            <a:spLocks noChangeArrowheads="1"/>
          </p:cNvSpPr>
          <p:nvPr/>
        </p:nvSpPr>
        <p:spPr bwMode="auto">
          <a:xfrm>
            <a:off x="1692275" y="4149725"/>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2" name="TextBox 1">
            <a:extLst>
              <a:ext uri="{FF2B5EF4-FFF2-40B4-BE49-F238E27FC236}">
                <a16:creationId xmlns:a16="http://schemas.microsoft.com/office/drawing/2014/main" id="{347162AE-DCB5-4347-8796-D44C892CD95C}"/>
              </a:ext>
            </a:extLst>
          </p:cNvPr>
          <p:cNvSpPr txBox="1">
            <a:spLocks noChangeArrowheads="1"/>
          </p:cNvSpPr>
          <p:nvPr/>
        </p:nvSpPr>
        <p:spPr bwMode="auto">
          <a:xfrm>
            <a:off x="1116013" y="4797425"/>
            <a:ext cx="72596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FOLLOW(E)={#, )}  	FOLLOW(E’)={#, )} </a:t>
            </a:r>
          </a:p>
          <a:p>
            <a:pPr eaLnBrk="1" hangingPunct="1">
              <a:spcBef>
                <a:spcPct val="0"/>
              </a:spcBef>
              <a:buClrTx/>
              <a:buSzTx/>
              <a:buFontTx/>
              <a:buNone/>
            </a:pPr>
            <a:r>
              <a:rPr lang="en-US" altLang="zh-CN" sz="2600" b="0">
                <a:ea typeface="宋体" panose="02010600030101010101" pitchFamily="2" charset="-122"/>
              </a:rPr>
              <a:t>FOLLOW(T)={+, ), #}	FOLLOW(T’)={+, ), #}</a:t>
            </a:r>
          </a:p>
          <a:p>
            <a:pPr eaLnBrk="1" hangingPunct="1">
              <a:spcBef>
                <a:spcPct val="0"/>
              </a:spcBef>
              <a:buClrTx/>
              <a:buSzTx/>
              <a:buFontTx/>
              <a:buNone/>
            </a:pPr>
            <a:r>
              <a:rPr lang="en-US" altLang="zh-CN" sz="2600" b="0">
                <a:ea typeface="宋体" panose="02010600030101010101" pitchFamily="2" charset="-122"/>
              </a:rPr>
              <a:t>FOLLOW(F) = {*, + , ), #}</a:t>
            </a:r>
          </a:p>
        </p:txBody>
      </p:sp>
      <p:sp>
        <p:nvSpPr>
          <p:cNvPr id="3" name="TextBox 2">
            <a:extLst>
              <a:ext uri="{FF2B5EF4-FFF2-40B4-BE49-F238E27FC236}">
                <a16:creationId xmlns:a16="http://schemas.microsoft.com/office/drawing/2014/main" id="{D37683BB-E224-465F-A032-3A48329A160D}"/>
              </a:ext>
            </a:extLst>
          </p:cNvPr>
          <p:cNvSpPr txBox="1">
            <a:spLocks noChangeArrowheads="1"/>
          </p:cNvSpPr>
          <p:nvPr/>
        </p:nvSpPr>
        <p:spPr bwMode="auto">
          <a:xfrm>
            <a:off x="7751763"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2" name="TextBox 21">
            <a:extLst>
              <a:ext uri="{FF2B5EF4-FFF2-40B4-BE49-F238E27FC236}">
                <a16:creationId xmlns:a16="http://schemas.microsoft.com/office/drawing/2014/main" id="{B281F436-FDE4-4793-9841-366A68C33697}"/>
              </a:ext>
            </a:extLst>
          </p:cNvPr>
          <p:cNvSpPr txBox="1">
            <a:spLocks noChangeArrowheads="1"/>
          </p:cNvSpPr>
          <p:nvPr/>
        </p:nvSpPr>
        <p:spPr bwMode="auto">
          <a:xfrm>
            <a:off x="6516688"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3" name="TextBox 22">
            <a:extLst>
              <a:ext uri="{FF2B5EF4-FFF2-40B4-BE49-F238E27FC236}">
                <a16:creationId xmlns:a16="http://schemas.microsoft.com/office/drawing/2014/main" id="{153E2263-0D34-4626-9D94-CE2E6BA66D68}"/>
              </a:ext>
            </a:extLst>
          </p:cNvPr>
          <p:cNvSpPr txBox="1">
            <a:spLocks noChangeArrowheads="1"/>
          </p:cNvSpPr>
          <p:nvPr/>
        </p:nvSpPr>
        <p:spPr bwMode="auto">
          <a:xfrm>
            <a:off x="2854325" y="3213100"/>
            <a:ext cx="854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4" name="TextBox 23">
            <a:extLst>
              <a:ext uri="{FF2B5EF4-FFF2-40B4-BE49-F238E27FC236}">
                <a16:creationId xmlns:a16="http://schemas.microsoft.com/office/drawing/2014/main" id="{DC6163B6-FF81-466C-ABCF-BC414E3C98C5}"/>
              </a:ext>
            </a:extLst>
          </p:cNvPr>
          <p:cNvSpPr txBox="1">
            <a:spLocks noChangeArrowheads="1"/>
          </p:cNvSpPr>
          <p:nvPr/>
        </p:nvSpPr>
        <p:spPr bwMode="auto">
          <a:xfrm>
            <a:off x="6527800" y="32131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5" name="TextBox 24">
            <a:extLst>
              <a:ext uri="{FF2B5EF4-FFF2-40B4-BE49-F238E27FC236}">
                <a16:creationId xmlns:a16="http://schemas.microsoft.com/office/drawing/2014/main" id="{FE2149C2-19EA-44C0-B4F8-403D6129CBCF}"/>
              </a:ext>
            </a:extLst>
          </p:cNvPr>
          <p:cNvSpPr txBox="1">
            <a:spLocks noChangeArrowheads="1"/>
          </p:cNvSpPr>
          <p:nvPr/>
        </p:nvSpPr>
        <p:spPr bwMode="auto">
          <a:xfrm>
            <a:off x="7751763" y="3213100"/>
            <a:ext cx="852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6" name="TextBox 25">
            <a:extLst>
              <a:ext uri="{FF2B5EF4-FFF2-40B4-BE49-F238E27FC236}">
                <a16:creationId xmlns:a16="http://schemas.microsoft.com/office/drawing/2014/main" id="{7314683A-8D1B-42A5-8CFE-B9E90FB5244B}"/>
              </a:ext>
            </a:extLst>
          </p:cNvPr>
          <p:cNvSpPr txBox="1">
            <a:spLocks noChangeArrowheads="1"/>
          </p:cNvSpPr>
          <p:nvPr/>
        </p:nvSpPr>
        <p:spPr bwMode="auto">
          <a:xfrm>
            <a:off x="78120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7" name="TextBox 26">
            <a:extLst>
              <a:ext uri="{FF2B5EF4-FFF2-40B4-BE49-F238E27FC236}">
                <a16:creationId xmlns:a16="http://schemas.microsoft.com/office/drawing/2014/main" id="{6151B099-AD08-40EE-831D-FCAE8CB1634B}"/>
              </a:ext>
            </a:extLst>
          </p:cNvPr>
          <p:cNvSpPr txBox="1">
            <a:spLocks noChangeArrowheads="1"/>
          </p:cNvSpPr>
          <p:nvPr/>
        </p:nvSpPr>
        <p:spPr bwMode="auto">
          <a:xfrm>
            <a:off x="6599238" y="41402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8" name="TextBox 27">
            <a:extLst>
              <a:ext uri="{FF2B5EF4-FFF2-40B4-BE49-F238E27FC236}">
                <a16:creationId xmlns:a16="http://schemas.microsoft.com/office/drawing/2014/main" id="{5C0A67EB-4C5B-4591-B7AD-5571BC50B796}"/>
              </a:ext>
            </a:extLst>
          </p:cNvPr>
          <p:cNvSpPr txBox="1">
            <a:spLocks noChangeArrowheads="1"/>
          </p:cNvSpPr>
          <p:nvPr/>
        </p:nvSpPr>
        <p:spPr bwMode="auto">
          <a:xfrm>
            <a:off x="2927350" y="4149725"/>
            <a:ext cx="85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29" name="TextBox 28">
            <a:extLst>
              <a:ext uri="{FF2B5EF4-FFF2-40B4-BE49-F238E27FC236}">
                <a16:creationId xmlns:a16="http://schemas.microsoft.com/office/drawing/2014/main" id="{43236505-73C6-4A56-9E93-36F5782F13F9}"/>
              </a:ext>
            </a:extLst>
          </p:cNvPr>
          <p:cNvSpPr txBox="1">
            <a:spLocks noChangeArrowheads="1"/>
          </p:cNvSpPr>
          <p:nvPr/>
        </p:nvSpPr>
        <p:spPr bwMode="auto">
          <a:xfrm>
            <a:off x="40782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30" name="矩形 29">
            <a:extLst>
              <a:ext uri="{FF2B5EF4-FFF2-40B4-BE49-F238E27FC236}">
                <a16:creationId xmlns:a16="http://schemas.microsoft.com/office/drawing/2014/main" id="{1E9C10AA-C397-4CFF-B42B-F16E4A4DB6EF}"/>
              </a:ext>
            </a:extLst>
          </p:cNvPr>
          <p:cNvSpPr>
            <a:spLocks noChangeArrowheads="1"/>
          </p:cNvSpPr>
          <p:nvPr/>
        </p:nvSpPr>
        <p:spPr bwMode="auto">
          <a:xfrm>
            <a:off x="1055688" y="4868863"/>
            <a:ext cx="3038475"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1" name="矩形 30">
            <a:extLst>
              <a:ext uri="{FF2B5EF4-FFF2-40B4-BE49-F238E27FC236}">
                <a16:creationId xmlns:a16="http://schemas.microsoft.com/office/drawing/2014/main" id="{577F3B05-CBD1-4EC4-B49E-CEECA6BB499F}"/>
              </a:ext>
            </a:extLst>
          </p:cNvPr>
          <p:cNvSpPr>
            <a:spLocks noChangeArrowheads="1"/>
          </p:cNvSpPr>
          <p:nvPr/>
        </p:nvSpPr>
        <p:spPr bwMode="auto">
          <a:xfrm>
            <a:off x="4787900" y="4868863"/>
            <a:ext cx="3038475"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2" name="矩形 31">
            <a:extLst>
              <a:ext uri="{FF2B5EF4-FFF2-40B4-BE49-F238E27FC236}">
                <a16:creationId xmlns:a16="http://schemas.microsoft.com/office/drawing/2014/main" id="{8DF53071-4EF3-4C76-B02A-55F14E578BB8}"/>
              </a:ext>
            </a:extLst>
          </p:cNvPr>
          <p:cNvSpPr>
            <a:spLocks noChangeArrowheads="1"/>
          </p:cNvSpPr>
          <p:nvPr/>
        </p:nvSpPr>
        <p:spPr bwMode="auto">
          <a:xfrm>
            <a:off x="1055688" y="5262563"/>
            <a:ext cx="3435350" cy="360362"/>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3" name="矩形 32">
            <a:extLst>
              <a:ext uri="{FF2B5EF4-FFF2-40B4-BE49-F238E27FC236}">
                <a16:creationId xmlns:a16="http://schemas.microsoft.com/office/drawing/2014/main" id="{9A2DEE9E-06D7-47C1-A42D-7F896A538497}"/>
              </a:ext>
            </a:extLst>
          </p:cNvPr>
          <p:cNvSpPr>
            <a:spLocks noChangeArrowheads="1"/>
          </p:cNvSpPr>
          <p:nvPr/>
        </p:nvSpPr>
        <p:spPr bwMode="auto">
          <a:xfrm>
            <a:off x="4775200" y="5254625"/>
            <a:ext cx="3463925" cy="360363"/>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4" name="矩形 33">
            <a:extLst>
              <a:ext uri="{FF2B5EF4-FFF2-40B4-BE49-F238E27FC236}">
                <a16:creationId xmlns:a16="http://schemas.microsoft.com/office/drawing/2014/main" id="{B39F44E4-8C2D-46B6-B338-4CB5E0AAC045}"/>
              </a:ext>
            </a:extLst>
          </p:cNvPr>
          <p:cNvSpPr>
            <a:spLocks noChangeArrowheads="1"/>
          </p:cNvSpPr>
          <p:nvPr/>
        </p:nvSpPr>
        <p:spPr bwMode="auto">
          <a:xfrm>
            <a:off x="1039813" y="5648325"/>
            <a:ext cx="4192587" cy="360363"/>
          </a:xfrm>
          <a:prstGeom prst="rect">
            <a:avLst/>
          </a:prstGeom>
          <a:noFill/>
          <a:ln w="9525" algn="ctr">
            <a:solidFill>
              <a:srgbClr val="00B05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62EBD7A-5378-41B1-91B9-F165EADDB917}"/>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7283" name="灯片编号占位符 5">
            <a:extLst>
              <a:ext uri="{FF2B5EF4-FFF2-40B4-BE49-F238E27FC236}">
                <a16:creationId xmlns:a16="http://schemas.microsoft.com/office/drawing/2014/main" id="{7D78B634-C002-4DBC-A006-98AADB24E7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202B0E5-0141-4D60-941D-405643A34212}" type="slidenum">
              <a:rPr lang="en-US" altLang="zh-CN" sz="1400" b="0">
                <a:ea typeface="宋体" panose="02010600030101010101" pitchFamily="2" charset="-122"/>
              </a:rPr>
              <a:pPr>
                <a:spcBef>
                  <a:spcPct val="0"/>
                </a:spcBef>
                <a:buClrTx/>
                <a:buSzTx/>
                <a:buFontTx/>
                <a:buNone/>
              </a:pPr>
              <a:t>82</a:t>
            </a:fld>
            <a:endParaRPr lang="en-US" altLang="zh-CN" sz="1400" b="0">
              <a:ea typeface="宋体" panose="02010600030101010101" pitchFamily="2" charset="-122"/>
            </a:endParaRPr>
          </a:p>
        </p:txBody>
      </p:sp>
      <p:sp>
        <p:nvSpPr>
          <p:cNvPr id="97284" name="Rectangle 2">
            <a:extLst>
              <a:ext uri="{FF2B5EF4-FFF2-40B4-BE49-F238E27FC236}">
                <a16:creationId xmlns:a16="http://schemas.microsoft.com/office/drawing/2014/main" id="{A5E14226-3176-4DC0-910A-F1CB305F794A}"/>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97285" name="Rectangle 3">
            <a:extLst>
              <a:ext uri="{FF2B5EF4-FFF2-40B4-BE49-F238E27FC236}">
                <a16:creationId xmlns:a16="http://schemas.microsoft.com/office/drawing/2014/main" id="{9D946082-9776-4B57-8308-3E6C0D4DC514}"/>
              </a:ext>
            </a:extLst>
          </p:cNvPr>
          <p:cNvSpPr>
            <a:spLocks noGrp="1" noChangeArrowheads="1"/>
          </p:cNvSpPr>
          <p:nvPr>
            <p:ph type="body" idx="4294967295"/>
          </p:nvPr>
        </p:nvSpPr>
        <p:spPr>
          <a:xfrm>
            <a:off x="179388" y="1555750"/>
            <a:ext cx="8785225" cy="4968875"/>
          </a:xfrm>
        </p:spPr>
        <p:txBody>
          <a:bodyPr/>
          <a:lstStyle/>
          <a:p>
            <a:pPr marL="609600" indent="-609600" eaLnBrk="1" hangingPunct="1">
              <a:lnSpc>
                <a:spcPct val="90000"/>
              </a:lnSpc>
            </a:pPr>
            <a:endParaRPr lang="zh-CN" altLang="en-US" sz="2600">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111DDA74-719F-4B1F-B175-F0FFD4FD0F01}"/>
              </a:ext>
            </a:extLst>
          </p:cNvPr>
          <p:cNvGraphicFramePr>
            <a:graphicFrameLocks noGrp="1"/>
          </p:cNvGraphicFramePr>
          <p:nvPr/>
        </p:nvGraphicFramePr>
        <p:xfrm>
          <a:off x="323850" y="1397000"/>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97349" name="TextBox 7">
            <a:extLst>
              <a:ext uri="{FF2B5EF4-FFF2-40B4-BE49-F238E27FC236}">
                <a16:creationId xmlns:a16="http://schemas.microsoft.com/office/drawing/2014/main" id="{C8C9248C-7A47-4989-A15C-F377E90A5A86}"/>
              </a:ext>
            </a:extLst>
          </p:cNvPr>
          <p:cNvSpPr txBox="1">
            <a:spLocks noChangeArrowheads="1"/>
          </p:cNvSpPr>
          <p:nvPr/>
        </p:nvSpPr>
        <p:spPr bwMode="auto">
          <a:xfrm>
            <a:off x="1619250" y="2349500"/>
            <a:ext cx="996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7350" name="TextBox 8">
            <a:extLst>
              <a:ext uri="{FF2B5EF4-FFF2-40B4-BE49-F238E27FC236}">
                <a16:creationId xmlns:a16="http://schemas.microsoft.com/office/drawing/2014/main" id="{B0938290-0C6E-40DE-AD51-E55E8406B74F}"/>
              </a:ext>
            </a:extLst>
          </p:cNvPr>
          <p:cNvSpPr txBox="1">
            <a:spLocks noChangeArrowheads="1"/>
          </p:cNvSpPr>
          <p:nvPr/>
        </p:nvSpPr>
        <p:spPr bwMode="auto">
          <a:xfrm>
            <a:off x="5219700" y="2349500"/>
            <a:ext cx="996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 name="TextBox 9">
            <a:extLst>
              <a:ext uri="{FF2B5EF4-FFF2-40B4-BE49-F238E27FC236}">
                <a16:creationId xmlns:a16="http://schemas.microsoft.com/office/drawing/2014/main" id="{394B6AF9-AE27-43FE-9A69-3F4DF5156469}"/>
              </a:ext>
            </a:extLst>
          </p:cNvPr>
          <p:cNvSpPr txBox="1"/>
          <p:nvPr/>
        </p:nvSpPr>
        <p:spPr>
          <a:xfrm>
            <a:off x="6516688" y="2808288"/>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1" name="TextBox 10">
            <a:extLst>
              <a:ext uri="{FF2B5EF4-FFF2-40B4-BE49-F238E27FC236}">
                <a16:creationId xmlns:a16="http://schemas.microsoft.com/office/drawing/2014/main" id="{9752C48C-D1E9-4F37-9D81-5AA403021A46}"/>
              </a:ext>
            </a:extLst>
          </p:cNvPr>
          <p:cNvSpPr txBox="1"/>
          <p:nvPr/>
        </p:nvSpPr>
        <p:spPr>
          <a:xfrm>
            <a:off x="7740650" y="2843213"/>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7353" name="TextBox 11">
            <a:extLst>
              <a:ext uri="{FF2B5EF4-FFF2-40B4-BE49-F238E27FC236}">
                <a16:creationId xmlns:a16="http://schemas.microsoft.com/office/drawing/2014/main" id="{E7782190-FF28-41CD-85D8-F51FC96880B3}"/>
              </a:ext>
            </a:extLst>
          </p:cNvPr>
          <p:cNvSpPr txBox="1">
            <a:spLocks noChangeArrowheads="1"/>
          </p:cNvSpPr>
          <p:nvPr/>
        </p:nvSpPr>
        <p:spPr bwMode="auto">
          <a:xfrm>
            <a:off x="2700338" y="2794000"/>
            <a:ext cx="1212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7354" name="TextBox 12">
            <a:extLst>
              <a:ext uri="{FF2B5EF4-FFF2-40B4-BE49-F238E27FC236}">
                <a16:creationId xmlns:a16="http://schemas.microsoft.com/office/drawing/2014/main" id="{0E2023B4-EF19-4B3D-91AA-17405F49BE5A}"/>
              </a:ext>
            </a:extLst>
          </p:cNvPr>
          <p:cNvSpPr txBox="1">
            <a:spLocks noChangeArrowheads="1"/>
          </p:cNvSpPr>
          <p:nvPr/>
        </p:nvSpPr>
        <p:spPr bwMode="auto">
          <a:xfrm>
            <a:off x="523240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7355" name="TextBox 13">
            <a:extLst>
              <a:ext uri="{FF2B5EF4-FFF2-40B4-BE49-F238E27FC236}">
                <a16:creationId xmlns:a16="http://schemas.microsoft.com/office/drawing/2014/main" id="{C47225B2-98D9-48F0-9FEC-36729C3C0BAD}"/>
              </a:ext>
            </a:extLst>
          </p:cNvPr>
          <p:cNvSpPr txBox="1">
            <a:spLocks noChangeArrowheads="1"/>
          </p:cNvSpPr>
          <p:nvPr/>
        </p:nvSpPr>
        <p:spPr bwMode="auto">
          <a:xfrm>
            <a:off x="163195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7356" name="TextBox 14">
            <a:extLst>
              <a:ext uri="{FF2B5EF4-FFF2-40B4-BE49-F238E27FC236}">
                <a16:creationId xmlns:a16="http://schemas.microsoft.com/office/drawing/2014/main" id="{A4E8346A-57AB-4685-A8D9-736748E6B160}"/>
              </a:ext>
            </a:extLst>
          </p:cNvPr>
          <p:cNvSpPr txBox="1">
            <a:spLocks noChangeArrowheads="1"/>
          </p:cNvSpPr>
          <p:nvPr/>
        </p:nvSpPr>
        <p:spPr bwMode="auto">
          <a:xfrm>
            <a:off x="3978275" y="3708400"/>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6" name="TextBox 15">
            <a:extLst>
              <a:ext uri="{FF2B5EF4-FFF2-40B4-BE49-F238E27FC236}">
                <a16:creationId xmlns:a16="http://schemas.microsoft.com/office/drawing/2014/main" id="{3B710AB7-D2D1-4724-8FC9-ED311E3B6889}"/>
              </a:ext>
            </a:extLst>
          </p:cNvPr>
          <p:cNvSpPr txBox="1"/>
          <p:nvPr/>
        </p:nvSpPr>
        <p:spPr>
          <a:xfrm>
            <a:off x="2843213" y="3708400"/>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7" name="TextBox 16">
            <a:extLst>
              <a:ext uri="{FF2B5EF4-FFF2-40B4-BE49-F238E27FC236}">
                <a16:creationId xmlns:a16="http://schemas.microsoft.com/office/drawing/2014/main" id="{6042489D-B303-4FFA-A735-D93A4D976169}"/>
              </a:ext>
            </a:extLst>
          </p:cNvPr>
          <p:cNvSpPr txBox="1"/>
          <p:nvPr/>
        </p:nvSpPr>
        <p:spPr>
          <a:xfrm>
            <a:off x="6565900" y="3708400"/>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8" name="TextBox 17">
            <a:extLst>
              <a:ext uri="{FF2B5EF4-FFF2-40B4-BE49-F238E27FC236}">
                <a16:creationId xmlns:a16="http://schemas.microsoft.com/office/drawing/2014/main" id="{023CDC59-B0F0-497A-A5FF-64EF0C4E8DAA}"/>
              </a:ext>
            </a:extLst>
          </p:cNvPr>
          <p:cNvSpPr txBox="1"/>
          <p:nvPr/>
        </p:nvSpPr>
        <p:spPr>
          <a:xfrm>
            <a:off x="7667625" y="3708400"/>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7360" name="TextBox 18">
            <a:extLst>
              <a:ext uri="{FF2B5EF4-FFF2-40B4-BE49-F238E27FC236}">
                <a16:creationId xmlns:a16="http://schemas.microsoft.com/office/drawing/2014/main" id="{4BD96CB5-AD41-4B0E-95D6-10E3EAB7F535}"/>
              </a:ext>
            </a:extLst>
          </p:cNvPr>
          <p:cNvSpPr txBox="1">
            <a:spLocks noChangeArrowheads="1"/>
          </p:cNvSpPr>
          <p:nvPr/>
        </p:nvSpPr>
        <p:spPr bwMode="auto">
          <a:xfrm>
            <a:off x="5219700" y="4149725"/>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97361" name="TextBox 19">
            <a:extLst>
              <a:ext uri="{FF2B5EF4-FFF2-40B4-BE49-F238E27FC236}">
                <a16:creationId xmlns:a16="http://schemas.microsoft.com/office/drawing/2014/main" id="{6A213C75-4404-4F06-9DA0-F5722DC904AE}"/>
              </a:ext>
            </a:extLst>
          </p:cNvPr>
          <p:cNvSpPr txBox="1">
            <a:spLocks noChangeArrowheads="1"/>
          </p:cNvSpPr>
          <p:nvPr/>
        </p:nvSpPr>
        <p:spPr bwMode="auto">
          <a:xfrm>
            <a:off x="1692275" y="4149725"/>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2" name="TextBox 1">
            <a:extLst>
              <a:ext uri="{FF2B5EF4-FFF2-40B4-BE49-F238E27FC236}">
                <a16:creationId xmlns:a16="http://schemas.microsoft.com/office/drawing/2014/main" id="{B5D33B3D-88D4-4519-B582-97ABAB8646A9}"/>
              </a:ext>
            </a:extLst>
          </p:cNvPr>
          <p:cNvSpPr txBox="1">
            <a:spLocks noChangeArrowheads="1"/>
          </p:cNvSpPr>
          <p:nvPr/>
        </p:nvSpPr>
        <p:spPr bwMode="auto">
          <a:xfrm>
            <a:off x="107950" y="4581525"/>
            <a:ext cx="94154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b="0">
                <a:ea typeface="宋体" panose="02010600030101010101" pitchFamily="2" charset="-122"/>
              </a:rPr>
              <a:t>使用方法：</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1. </a:t>
            </a:r>
            <a:r>
              <a:rPr lang="zh-CN" altLang="en-US" sz="2600" b="0">
                <a:ea typeface="宋体" panose="02010600030101010101" pitchFamily="2" charset="-122"/>
              </a:rPr>
              <a:t>如果表项</a:t>
            </a:r>
            <a:r>
              <a:rPr lang="en-US" altLang="zh-CN" sz="2600" b="0">
                <a:ea typeface="宋体" panose="02010600030101010101" pitchFamily="2" charset="-122"/>
              </a:rPr>
              <a:t>M[A, a]</a:t>
            </a:r>
            <a:r>
              <a:rPr lang="zh-CN" altLang="en-US" sz="2600" b="0">
                <a:ea typeface="宋体" panose="02010600030101010101" pitchFamily="2" charset="-122"/>
              </a:rPr>
              <a:t>为空，则跳过输入符号</a:t>
            </a:r>
            <a:r>
              <a:rPr lang="en-US" altLang="zh-CN" sz="2600" b="0">
                <a:ea typeface="宋体" panose="02010600030101010101" pitchFamily="2" charset="-122"/>
              </a:rPr>
              <a:t>a</a:t>
            </a:r>
            <a:r>
              <a:rPr lang="zh-CN" altLang="en-US" sz="2600" b="0">
                <a:ea typeface="宋体" panose="02010600030101010101" pitchFamily="2" charset="-122"/>
              </a:rPr>
              <a:t>；</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2. </a:t>
            </a:r>
            <a:r>
              <a:rPr lang="zh-CN" altLang="en-US" sz="2600" b="0">
                <a:ea typeface="宋体" panose="02010600030101010101" pitchFamily="2" charset="-122"/>
              </a:rPr>
              <a:t>如果表项是</a:t>
            </a:r>
            <a:r>
              <a:rPr lang="en-US" altLang="zh-CN" sz="2600" b="0">
                <a:ea typeface="宋体" panose="02010600030101010101" pitchFamily="2" charset="-122"/>
              </a:rPr>
              <a:t>synch</a:t>
            </a:r>
            <a:r>
              <a:rPr lang="zh-CN" altLang="en-US" sz="2600" b="0">
                <a:ea typeface="宋体" panose="02010600030101010101" pitchFamily="2" charset="-122"/>
              </a:rPr>
              <a:t>，则弹出栈顶的语法变量并试图恢复分析；</a:t>
            </a:r>
            <a:endParaRPr lang="en-US" altLang="zh-CN" sz="2600" b="0">
              <a:ea typeface="宋体" panose="02010600030101010101" pitchFamily="2" charset="-122"/>
            </a:endParaRPr>
          </a:p>
          <a:p>
            <a:pPr eaLnBrk="1" hangingPunct="1">
              <a:spcBef>
                <a:spcPct val="0"/>
              </a:spcBef>
              <a:buClrTx/>
              <a:buSzTx/>
              <a:buFontTx/>
              <a:buNone/>
            </a:pPr>
            <a:r>
              <a:rPr lang="en-US" altLang="zh-CN" sz="2600" b="0">
                <a:ea typeface="宋体" panose="02010600030101010101" pitchFamily="2" charset="-122"/>
              </a:rPr>
              <a:t>3. </a:t>
            </a:r>
            <a:r>
              <a:rPr lang="zh-CN" altLang="en-US" sz="2600" b="0">
                <a:ea typeface="宋体" panose="02010600030101010101" pitchFamily="2" charset="-122"/>
              </a:rPr>
              <a:t>如果栈顶的记号与输入符号不匹配，则从栈顶弹出该记号。</a:t>
            </a:r>
            <a:endParaRPr lang="en-US" altLang="zh-CN" sz="2600" b="0">
              <a:ea typeface="宋体" panose="02010600030101010101" pitchFamily="2" charset="-122"/>
            </a:endParaRPr>
          </a:p>
        </p:txBody>
      </p:sp>
      <p:sp>
        <p:nvSpPr>
          <p:cNvPr id="97363" name="TextBox 2">
            <a:extLst>
              <a:ext uri="{FF2B5EF4-FFF2-40B4-BE49-F238E27FC236}">
                <a16:creationId xmlns:a16="http://schemas.microsoft.com/office/drawing/2014/main" id="{AB92A125-2FE3-4EB7-89BA-7360207661E8}"/>
              </a:ext>
            </a:extLst>
          </p:cNvPr>
          <p:cNvSpPr txBox="1">
            <a:spLocks noChangeArrowheads="1"/>
          </p:cNvSpPr>
          <p:nvPr/>
        </p:nvSpPr>
        <p:spPr bwMode="auto">
          <a:xfrm>
            <a:off x="7751763"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4" name="TextBox 21">
            <a:extLst>
              <a:ext uri="{FF2B5EF4-FFF2-40B4-BE49-F238E27FC236}">
                <a16:creationId xmlns:a16="http://schemas.microsoft.com/office/drawing/2014/main" id="{6317489F-274C-4568-A095-B0D9A7C8FB1A}"/>
              </a:ext>
            </a:extLst>
          </p:cNvPr>
          <p:cNvSpPr txBox="1">
            <a:spLocks noChangeArrowheads="1"/>
          </p:cNvSpPr>
          <p:nvPr/>
        </p:nvSpPr>
        <p:spPr bwMode="auto">
          <a:xfrm>
            <a:off x="6516688"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5" name="TextBox 22">
            <a:extLst>
              <a:ext uri="{FF2B5EF4-FFF2-40B4-BE49-F238E27FC236}">
                <a16:creationId xmlns:a16="http://schemas.microsoft.com/office/drawing/2014/main" id="{13141B7F-56B2-4887-BE67-9963FBD9EF6F}"/>
              </a:ext>
            </a:extLst>
          </p:cNvPr>
          <p:cNvSpPr txBox="1">
            <a:spLocks noChangeArrowheads="1"/>
          </p:cNvSpPr>
          <p:nvPr/>
        </p:nvSpPr>
        <p:spPr bwMode="auto">
          <a:xfrm>
            <a:off x="2854325" y="3213100"/>
            <a:ext cx="854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6" name="TextBox 23">
            <a:extLst>
              <a:ext uri="{FF2B5EF4-FFF2-40B4-BE49-F238E27FC236}">
                <a16:creationId xmlns:a16="http://schemas.microsoft.com/office/drawing/2014/main" id="{0AECEB93-58B1-4176-AA7A-7917A6595970}"/>
              </a:ext>
            </a:extLst>
          </p:cNvPr>
          <p:cNvSpPr txBox="1">
            <a:spLocks noChangeArrowheads="1"/>
          </p:cNvSpPr>
          <p:nvPr/>
        </p:nvSpPr>
        <p:spPr bwMode="auto">
          <a:xfrm>
            <a:off x="6527800" y="32131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7" name="TextBox 24">
            <a:extLst>
              <a:ext uri="{FF2B5EF4-FFF2-40B4-BE49-F238E27FC236}">
                <a16:creationId xmlns:a16="http://schemas.microsoft.com/office/drawing/2014/main" id="{521590AC-7817-42A0-A262-90F12D2DE9E6}"/>
              </a:ext>
            </a:extLst>
          </p:cNvPr>
          <p:cNvSpPr txBox="1">
            <a:spLocks noChangeArrowheads="1"/>
          </p:cNvSpPr>
          <p:nvPr/>
        </p:nvSpPr>
        <p:spPr bwMode="auto">
          <a:xfrm>
            <a:off x="7751763" y="3213100"/>
            <a:ext cx="852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8" name="TextBox 25">
            <a:extLst>
              <a:ext uri="{FF2B5EF4-FFF2-40B4-BE49-F238E27FC236}">
                <a16:creationId xmlns:a16="http://schemas.microsoft.com/office/drawing/2014/main" id="{48E89E34-BEBB-4335-B592-73043700B451}"/>
              </a:ext>
            </a:extLst>
          </p:cNvPr>
          <p:cNvSpPr txBox="1">
            <a:spLocks noChangeArrowheads="1"/>
          </p:cNvSpPr>
          <p:nvPr/>
        </p:nvSpPr>
        <p:spPr bwMode="auto">
          <a:xfrm>
            <a:off x="78120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69" name="TextBox 26">
            <a:extLst>
              <a:ext uri="{FF2B5EF4-FFF2-40B4-BE49-F238E27FC236}">
                <a16:creationId xmlns:a16="http://schemas.microsoft.com/office/drawing/2014/main" id="{83546EBF-DE8B-4757-A9C0-7A0B965BCB6F}"/>
              </a:ext>
            </a:extLst>
          </p:cNvPr>
          <p:cNvSpPr txBox="1">
            <a:spLocks noChangeArrowheads="1"/>
          </p:cNvSpPr>
          <p:nvPr/>
        </p:nvSpPr>
        <p:spPr bwMode="auto">
          <a:xfrm>
            <a:off x="6599238" y="41402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70" name="TextBox 27">
            <a:extLst>
              <a:ext uri="{FF2B5EF4-FFF2-40B4-BE49-F238E27FC236}">
                <a16:creationId xmlns:a16="http://schemas.microsoft.com/office/drawing/2014/main" id="{72C0AF0D-E021-486D-8CD0-8ACE4AF986CF}"/>
              </a:ext>
            </a:extLst>
          </p:cNvPr>
          <p:cNvSpPr txBox="1">
            <a:spLocks noChangeArrowheads="1"/>
          </p:cNvSpPr>
          <p:nvPr/>
        </p:nvSpPr>
        <p:spPr bwMode="auto">
          <a:xfrm>
            <a:off x="2927350" y="4149725"/>
            <a:ext cx="85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7371" name="TextBox 28">
            <a:extLst>
              <a:ext uri="{FF2B5EF4-FFF2-40B4-BE49-F238E27FC236}">
                <a16:creationId xmlns:a16="http://schemas.microsoft.com/office/drawing/2014/main" id="{4FD0BE18-E3D0-47B1-B211-3F8F9B71BEDF}"/>
              </a:ext>
            </a:extLst>
          </p:cNvPr>
          <p:cNvSpPr txBox="1">
            <a:spLocks noChangeArrowheads="1"/>
          </p:cNvSpPr>
          <p:nvPr/>
        </p:nvSpPr>
        <p:spPr bwMode="auto">
          <a:xfrm>
            <a:off x="40782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0A71B89-521A-4050-B897-496172DB030A}"/>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99331" name="灯片编号占位符 5">
            <a:extLst>
              <a:ext uri="{FF2B5EF4-FFF2-40B4-BE49-F238E27FC236}">
                <a16:creationId xmlns:a16="http://schemas.microsoft.com/office/drawing/2014/main" id="{BF03B438-CFBC-49A4-A762-82B98AC2CBA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7C60EA-77C5-43C6-B971-294DD5A0F3E7}" type="slidenum">
              <a:rPr lang="en-US" altLang="zh-CN" sz="1400" b="0">
                <a:ea typeface="宋体" panose="02010600030101010101" pitchFamily="2" charset="-122"/>
              </a:rPr>
              <a:pPr>
                <a:spcBef>
                  <a:spcPct val="0"/>
                </a:spcBef>
                <a:buClrTx/>
                <a:buSzTx/>
                <a:buFontTx/>
                <a:buNone/>
              </a:pPr>
              <a:t>83</a:t>
            </a:fld>
            <a:endParaRPr lang="en-US" altLang="zh-CN" sz="1400" b="0">
              <a:ea typeface="宋体" panose="02010600030101010101" pitchFamily="2" charset="-122"/>
            </a:endParaRPr>
          </a:p>
        </p:txBody>
      </p:sp>
      <p:sp>
        <p:nvSpPr>
          <p:cNvPr id="99332" name="Rectangle 2">
            <a:extLst>
              <a:ext uri="{FF2B5EF4-FFF2-40B4-BE49-F238E27FC236}">
                <a16:creationId xmlns:a16="http://schemas.microsoft.com/office/drawing/2014/main" id="{7588BE9E-83E0-4072-99F2-C6D16079B841}"/>
              </a:ext>
            </a:extLst>
          </p:cNvPr>
          <p:cNvSpPr>
            <a:spLocks noGrp="1" noChangeArrowheads="1"/>
          </p:cNvSpPr>
          <p:nvPr>
            <p:ph type="title" idx="4294967295"/>
          </p:nvPr>
        </p:nvSpPr>
        <p:spPr>
          <a:xfrm>
            <a:off x="1033463" y="404813"/>
            <a:ext cx="7283450" cy="714375"/>
          </a:xfrm>
        </p:spPr>
        <p:txBody>
          <a:bodyPr anchor="ctr"/>
          <a:lstStyle/>
          <a:p>
            <a:pPr eaLnBrk="1" hangingPunct="1"/>
            <a:r>
              <a:rPr lang="en-US" altLang="zh-CN">
                <a:latin typeface="Times New Roman" panose="02020603050405020304" pitchFamily="18" charset="0"/>
              </a:rPr>
              <a:t>4.3.3 </a:t>
            </a:r>
            <a:r>
              <a:rPr lang="zh-CN" altLang="en-US"/>
              <a:t>预测分析中错误的处理 </a:t>
            </a:r>
          </a:p>
        </p:txBody>
      </p:sp>
      <p:sp>
        <p:nvSpPr>
          <p:cNvPr id="99333" name="Rectangle 3">
            <a:extLst>
              <a:ext uri="{FF2B5EF4-FFF2-40B4-BE49-F238E27FC236}">
                <a16:creationId xmlns:a16="http://schemas.microsoft.com/office/drawing/2014/main" id="{ECFDCE46-BA75-43B1-B336-FC8B661AF7FF}"/>
              </a:ext>
            </a:extLst>
          </p:cNvPr>
          <p:cNvSpPr>
            <a:spLocks noGrp="1" noChangeArrowheads="1"/>
          </p:cNvSpPr>
          <p:nvPr>
            <p:ph type="body" idx="4294967295"/>
          </p:nvPr>
        </p:nvSpPr>
        <p:spPr>
          <a:xfrm>
            <a:off x="179388" y="1555750"/>
            <a:ext cx="8785225" cy="4968875"/>
          </a:xfrm>
        </p:spPr>
        <p:txBody>
          <a:bodyPr/>
          <a:lstStyle/>
          <a:p>
            <a:pPr marL="609600" indent="-609600" eaLnBrk="1" hangingPunct="1">
              <a:lnSpc>
                <a:spcPct val="90000"/>
              </a:lnSpc>
            </a:pPr>
            <a:endParaRPr lang="zh-CN" altLang="en-US" sz="2600">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E4AE73E9-A359-4ECD-ADAA-53018B8DD811}"/>
              </a:ext>
            </a:extLst>
          </p:cNvPr>
          <p:cNvGraphicFramePr>
            <a:graphicFrameLocks noGrp="1"/>
          </p:cNvGraphicFramePr>
          <p:nvPr/>
        </p:nvGraphicFramePr>
        <p:xfrm>
          <a:off x="323850" y="1397000"/>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99397" name="TextBox 7">
            <a:extLst>
              <a:ext uri="{FF2B5EF4-FFF2-40B4-BE49-F238E27FC236}">
                <a16:creationId xmlns:a16="http://schemas.microsoft.com/office/drawing/2014/main" id="{D9B801CA-3D81-4CB5-A2CD-F60592BFD527}"/>
              </a:ext>
            </a:extLst>
          </p:cNvPr>
          <p:cNvSpPr txBox="1">
            <a:spLocks noChangeArrowheads="1"/>
          </p:cNvSpPr>
          <p:nvPr/>
        </p:nvSpPr>
        <p:spPr bwMode="auto">
          <a:xfrm>
            <a:off x="1619250" y="234950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9398" name="TextBox 8">
            <a:extLst>
              <a:ext uri="{FF2B5EF4-FFF2-40B4-BE49-F238E27FC236}">
                <a16:creationId xmlns:a16="http://schemas.microsoft.com/office/drawing/2014/main" id="{A5653A55-50C1-4935-A5C6-BFF4C56F86FC}"/>
              </a:ext>
            </a:extLst>
          </p:cNvPr>
          <p:cNvSpPr txBox="1">
            <a:spLocks noChangeArrowheads="1"/>
          </p:cNvSpPr>
          <p:nvPr/>
        </p:nvSpPr>
        <p:spPr bwMode="auto">
          <a:xfrm>
            <a:off x="5219700" y="2349500"/>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 name="TextBox 9">
            <a:extLst>
              <a:ext uri="{FF2B5EF4-FFF2-40B4-BE49-F238E27FC236}">
                <a16:creationId xmlns:a16="http://schemas.microsoft.com/office/drawing/2014/main" id="{B2F433A4-85AB-49D9-8FFE-8E666880C3E7}"/>
              </a:ext>
            </a:extLst>
          </p:cNvPr>
          <p:cNvSpPr txBox="1"/>
          <p:nvPr/>
        </p:nvSpPr>
        <p:spPr>
          <a:xfrm>
            <a:off x="6516688" y="2808288"/>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1" name="TextBox 10">
            <a:extLst>
              <a:ext uri="{FF2B5EF4-FFF2-40B4-BE49-F238E27FC236}">
                <a16:creationId xmlns:a16="http://schemas.microsoft.com/office/drawing/2014/main" id="{43A955F7-F223-4F8C-8FD8-C26CD61331AF}"/>
              </a:ext>
            </a:extLst>
          </p:cNvPr>
          <p:cNvSpPr txBox="1"/>
          <p:nvPr/>
        </p:nvSpPr>
        <p:spPr>
          <a:xfrm>
            <a:off x="7740650" y="2843213"/>
            <a:ext cx="885825" cy="369887"/>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9401" name="TextBox 11">
            <a:extLst>
              <a:ext uri="{FF2B5EF4-FFF2-40B4-BE49-F238E27FC236}">
                <a16:creationId xmlns:a16="http://schemas.microsoft.com/office/drawing/2014/main" id="{C0B53B29-EF10-45D7-9B5D-8E8453BB0272}"/>
              </a:ext>
            </a:extLst>
          </p:cNvPr>
          <p:cNvSpPr txBox="1">
            <a:spLocks noChangeArrowheads="1"/>
          </p:cNvSpPr>
          <p:nvPr/>
        </p:nvSpPr>
        <p:spPr bwMode="auto">
          <a:xfrm>
            <a:off x="2700338" y="2794000"/>
            <a:ext cx="1212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99402" name="TextBox 12">
            <a:extLst>
              <a:ext uri="{FF2B5EF4-FFF2-40B4-BE49-F238E27FC236}">
                <a16:creationId xmlns:a16="http://schemas.microsoft.com/office/drawing/2014/main" id="{565BBBD4-C978-4C8E-A8EE-56A328F98EAA}"/>
              </a:ext>
            </a:extLst>
          </p:cNvPr>
          <p:cNvSpPr txBox="1">
            <a:spLocks noChangeArrowheads="1"/>
          </p:cNvSpPr>
          <p:nvPr/>
        </p:nvSpPr>
        <p:spPr bwMode="auto">
          <a:xfrm>
            <a:off x="523240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9403" name="TextBox 13">
            <a:extLst>
              <a:ext uri="{FF2B5EF4-FFF2-40B4-BE49-F238E27FC236}">
                <a16:creationId xmlns:a16="http://schemas.microsoft.com/office/drawing/2014/main" id="{B8F25FC5-D4A4-4CCA-A5A3-621B8A3840A8}"/>
              </a:ext>
            </a:extLst>
          </p:cNvPr>
          <p:cNvSpPr txBox="1">
            <a:spLocks noChangeArrowheads="1"/>
          </p:cNvSpPr>
          <p:nvPr/>
        </p:nvSpPr>
        <p:spPr bwMode="auto">
          <a:xfrm>
            <a:off x="1631950" y="3275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99404" name="TextBox 14">
            <a:extLst>
              <a:ext uri="{FF2B5EF4-FFF2-40B4-BE49-F238E27FC236}">
                <a16:creationId xmlns:a16="http://schemas.microsoft.com/office/drawing/2014/main" id="{16787858-008E-480F-9A59-F968596A85AB}"/>
              </a:ext>
            </a:extLst>
          </p:cNvPr>
          <p:cNvSpPr txBox="1">
            <a:spLocks noChangeArrowheads="1"/>
          </p:cNvSpPr>
          <p:nvPr/>
        </p:nvSpPr>
        <p:spPr bwMode="auto">
          <a:xfrm>
            <a:off x="3978275" y="3708400"/>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6" name="TextBox 15">
            <a:extLst>
              <a:ext uri="{FF2B5EF4-FFF2-40B4-BE49-F238E27FC236}">
                <a16:creationId xmlns:a16="http://schemas.microsoft.com/office/drawing/2014/main" id="{260EA5C4-C2DC-4AD4-B78C-09A49EA7BD60}"/>
              </a:ext>
            </a:extLst>
          </p:cNvPr>
          <p:cNvSpPr txBox="1"/>
          <p:nvPr/>
        </p:nvSpPr>
        <p:spPr>
          <a:xfrm>
            <a:off x="2843213" y="3708400"/>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7" name="TextBox 16">
            <a:extLst>
              <a:ext uri="{FF2B5EF4-FFF2-40B4-BE49-F238E27FC236}">
                <a16:creationId xmlns:a16="http://schemas.microsoft.com/office/drawing/2014/main" id="{A5B4900E-9881-4744-9CED-8F2F5D725627}"/>
              </a:ext>
            </a:extLst>
          </p:cNvPr>
          <p:cNvSpPr txBox="1"/>
          <p:nvPr/>
        </p:nvSpPr>
        <p:spPr>
          <a:xfrm>
            <a:off x="6565900" y="3708400"/>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8" name="TextBox 17">
            <a:extLst>
              <a:ext uri="{FF2B5EF4-FFF2-40B4-BE49-F238E27FC236}">
                <a16:creationId xmlns:a16="http://schemas.microsoft.com/office/drawing/2014/main" id="{EC572AF2-371B-47DE-84A8-980C55DB1437}"/>
              </a:ext>
            </a:extLst>
          </p:cNvPr>
          <p:cNvSpPr txBox="1"/>
          <p:nvPr/>
        </p:nvSpPr>
        <p:spPr>
          <a:xfrm>
            <a:off x="7667625" y="3708400"/>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99408" name="TextBox 18">
            <a:extLst>
              <a:ext uri="{FF2B5EF4-FFF2-40B4-BE49-F238E27FC236}">
                <a16:creationId xmlns:a16="http://schemas.microsoft.com/office/drawing/2014/main" id="{65A8E0E7-DF84-4060-8DA8-509DB77952F5}"/>
              </a:ext>
            </a:extLst>
          </p:cNvPr>
          <p:cNvSpPr txBox="1">
            <a:spLocks noChangeArrowheads="1"/>
          </p:cNvSpPr>
          <p:nvPr/>
        </p:nvSpPr>
        <p:spPr bwMode="auto">
          <a:xfrm>
            <a:off x="5219700" y="4149725"/>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99409" name="TextBox 19">
            <a:extLst>
              <a:ext uri="{FF2B5EF4-FFF2-40B4-BE49-F238E27FC236}">
                <a16:creationId xmlns:a16="http://schemas.microsoft.com/office/drawing/2014/main" id="{CF13BF30-87A7-4A91-A5D5-619795AF4B31}"/>
              </a:ext>
            </a:extLst>
          </p:cNvPr>
          <p:cNvSpPr txBox="1">
            <a:spLocks noChangeArrowheads="1"/>
          </p:cNvSpPr>
          <p:nvPr/>
        </p:nvSpPr>
        <p:spPr bwMode="auto">
          <a:xfrm>
            <a:off x="1692275" y="4149725"/>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99410" name="TextBox 1">
            <a:extLst>
              <a:ext uri="{FF2B5EF4-FFF2-40B4-BE49-F238E27FC236}">
                <a16:creationId xmlns:a16="http://schemas.microsoft.com/office/drawing/2014/main" id="{13806883-A1F7-4E49-A6C5-C83C905F5AE6}"/>
              </a:ext>
            </a:extLst>
          </p:cNvPr>
          <p:cNvSpPr txBox="1">
            <a:spLocks noChangeArrowheads="1"/>
          </p:cNvSpPr>
          <p:nvPr/>
        </p:nvSpPr>
        <p:spPr bwMode="auto">
          <a:xfrm>
            <a:off x="1836738" y="4881563"/>
            <a:ext cx="353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识别</a:t>
            </a:r>
            <a:r>
              <a:rPr lang="en-US" altLang="zh-CN" sz="2600">
                <a:ea typeface="宋体" panose="02010600030101010101" pitchFamily="2" charset="-122"/>
              </a:rPr>
              <a:t>+id * + id</a:t>
            </a:r>
            <a:r>
              <a:rPr lang="zh-CN" altLang="en-US" sz="2600">
                <a:ea typeface="宋体" panose="02010600030101010101" pitchFamily="2" charset="-122"/>
              </a:rPr>
              <a:t>的动作</a:t>
            </a:r>
            <a:endParaRPr lang="en-US" altLang="zh-CN" sz="2600">
              <a:ea typeface="宋体" panose="02010600030101010101" pitchFamily="2" charset="-122"/>
            </a:endParaRPr>
          </a:p>
        </p:txBody>
      </p:sp>
      <p:sp>
        <p:nvSpPr>
          <p:cNvPr id="99411" name="TextBox 2">
            <a:extLst>
              <a:ext uri="{FF2B5EF4-FFF2-40B4-BE49-F238E27FC236}">
                <a16:creationId xmlns:a16="http://schemas.microsoft.com/office/drawing/2014/main" id="{733E2923-2B49-4656-8C42-6A4B53A38F26}"/>
              </a:ext>
            </a:extLst>
          </p:cNvPr>
          <p:cNvSpPr txBox="1">
            <a:spLocks noChangeArrowheads="1"/>
          </p:cNvSpPr>
          <p:nvPr/>
        </p:nvSpPr>
        <p:spPr bwMode="auto">
          <a:xfrm>
            <a:off x="7751763"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2" name="TextBox 21">
            <a:extLst>
              <a:ext uri="{FF2B5EF4-FFF2-40B4-BE49-F238E27FC236}">
                <a16:creationId xmlns:a16="http://schemas.microsoft.com/office/drawing/2014/main" id="{DF83C873-4EF5-4DCD-8A6E-1327A930EA10}"/>
              </a:ext>
            </a:extLst>
          </p:cNvPr>
          <p:cNvSpPr txBox="1">
            <a:spLocks noChangeArrowheads="1"/>
          </p:cNvSpPr>
          <p:nvPr/>
        </p:nvSpPr>
        <p:spPr bwMode="auto">
          <a:xfrm>
            <a:off x="6516688" y="23495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3" name="TextBox 22">
            <a:extLst>
              <a:ext uri="{FF2B5EF4-FFF2-40B4-BE49-F238E27FC236}">
                <a16:creationId xmlns:a16="http://schemas.microsoft.com/office/drawing/2014/main" id="{778A70C9-078A-4BD9-B5E0-7CCCE8B82AD2}"/>
              </a:ext>
            </a:extLst>
          </p:cNvPr>
          <p:cNvSpPr txBox="1">
            <a:spLocks noChangeArrowheads="1"/>
          </p:cNvSpPr>
          <p:nvPr/>
        </p:nvSpPr>
        <p:spPr bwMode="auto">
          <a:xfrm>
            <a:off x="2854325" y="3213100"/>
            <a:ext cx="854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4" name="TextBox 23">
            <a:extLst>
              <a:ext uri="{FF2B5EF4-FFF2-40B4-BE49-F238E27FC236}">
                <a16:creationId xmlns:a16="http://schemas.microsoft.com/office/drawing/2014/main" id="{1E34DF4B-B954-470A-9451-2A83AB3B3536}"/>
              </a:ext>
            </a:extLst>
          </p:cNvPr>
          <p:cNvSpPr txBox="1">
            <a:spLocks noChangeArrowheads="1"/>
          </p:cNvSpPr>
          <p:nvPr/>
        </p:nvSpPr>
        <p:spPr bwMode="auto">
          <a:xfrm>
            <a:off x="6527800" y="3213100"/>
            <a:ext cx="852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5" name="TextBox 24">
            <a:extLst>
              <a:ext uri="{FF2B5EF4-FFF2-40B4-BE49-F238E27FC236}">
                <a16:creationId xmlns:a16="http://schemas.microsoft.com/office/drawing/2014/main" id="{85D39AF1-35DC-468F-8107-CA2F73034B12}"/>
              </a:ext>
            </a:extLst>
          </p:cNvPr>
          <p:cNvSpPr txBox="1">
            <a:spLocks noChangeArrowheads="1"/>
          </p:cNvSpPr>
          <p:nvPr/>
        </p:nvSpPr>
        <p:spPr bwMode="auto">
          <a:xfrm>
            <a:off x="7751763" y="3213100"/>
            <a:ext cx="852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6" name="TextBox 25">
            <a:extLst>
              <a:ext uri="{FF2B5EF4-FFF2-40B4-BE49-F238E27FC236}">
                <a16:creationId xmlns:a16="http://schemas.microsoft.com/office/drawing/2014/main" id="{B5FDB844-B8CB-4822-A346-23AF12BBDE2D}"/>
              </a:ext>
            </a:extLst>
          </p:cNvPr>
          <p:cNvSpPr txBox="1">
            <a:spLocks noChangeArrowheads="1"/>
          </p:cNvSpPr>
          <p:nvPr/>
        </p:nvSpPr>
        <p:spPr bwMode="auto">
          <a:xfrm>
            <a:off x="78120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7" name="TextBox 26">
            <a:extLst>
              <a:ext uri="{FF2B5EF4-FFF2-40B4-BE49-F238E27FC236}">
                <a16:creationId xmlns:a16="http://schemas.microsoft.com/office/drawing/2014/main" id="{2C54477C-5046-48A7-B65E-82CA78989B65}"/>
              </a:ext>
            </a:extLst>
          </p:cNvPr>
          <p:cNvSpPr txBox="1">
            <a:spLocks noChangeArrowheads="1"/>
          </p:cNvSpPr>
          <p:nvPr/>
        </p:nvSpPr>
        <p:spPr bwMode="auto">
          <a:xfrm>
            <a:off x="6599238" y="4140200"/>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8" name="TextBox 27">
            <a:extLst>
              <a:ext uri="{FF2B5EF4-FFF2-40B4-BE49-F238E27FC236}">
                <a16:creationId xmlns:a16="http://schemas.microsoft.com/office/drawing/2014/main" id="{97BF5C45-9493-4C82-ACA8-7F7C809E2176}"/>
              </a:ext>
            </a:extLst>
          </p:cNvPr>
          <p:cNvSpPr txBox="1">
            <a:spLocks noChangeArrowheads="1"/>
          </p:cNvSpPr>
          <p:nvPr/>
        </p:nvSpPr>
        <p:spPr bwMode="auto">
          <a:xfrm>
            <a:off x="2927350" y="4149725"/>
            <a:ext cx="85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99419" name="TextBox 28">
            <a:extLst>
              <a:ext uri="{FF2B5EF4-FFF2-40B4-BE49-F238E27FC236}">
                <a16:creationId xmlns:a16="http://schemas.microsoft.com/office/drawing/2014/main" id="{D7A5EB6E-9B8A-4B39-A296-6CA8A96C4E94}"/>
              </a:ext>
            </a:extLst>
          </p:cNvPr>
          <p:cNvSpPr txBox="1">
            <a:spLocks noChangeArrowheads="1"/>
          </p:cNvSpPr>
          <p:nvPr/>
        </p:nvSpPr>
        <p:spPr bwMode="auto">
          <a:xfrm>
            <a:off x="4078288" y="4149725"/>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777E27-9EB1-4181-9DAA-B4E8C4D8E737}"/>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100355" name="灯片编号占位符 5">
            <a:extLst>
              <a:ext uri="{FF2B5EF4-FFF2-40B4-BE49-F238E27FC236}">
                <a16:creationId xmlns:a16="http://schemas.microsoft.com/office/drawing/2014/main" id="{B76F69A7-E442-4B9F-ACA6-776C169BD446}"/>
              </a:ext>
            </a:extLst>
          </p:cNvPr>
          <p:cNvSpPr>
            <a:spLocks noGrp="1"/>
          </p:cNvSpPr>
          <p:nvPr>
            <p:ph type="sldNum" sz="quarter" idx="12"/>
          </p:nvPr>
        </p:nvSpPr>
        <p:spPr>
          <a:xfrm>
            <a:off x="6553200" y="6159500"/>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ECDD366-7651-4CEF-B5C7-D6557F61C708}" type="slidenum">
              <a:rPr lang="en-US" altLang="zh-CN" sz="1400" b="0">
                <a:ea typeface="宋体" panose="02010600030101010101" pitchFamily="2" charset="-122"/>
              </a:rPr>
              <a:pPr>
                <a:spcBef>
                  <a:spcPct val="0"/>
                </a:spcBef>
                <a:buClrTx/>
                <a:buSzTx/>
                <a:buFontTx/>
                <a:buNone/>
              </a:pPr>
              <a:t>84</a:t>
            </a:fld>
            <a:endParaRPr lang="en-US" altLang="zh-CN" sz="1400" b="0">
              <a:ea typeface="宋体" panose="02010600030101010101" pitchFamily="2" charset="-122"/>
            </a:endParaRPr>
          </a:p>
        </p:txBody>
      </p:sp>
      <p:sp>
        <p:nvSpPr>
          <p:cNvPr id="100356" name="TextBox 1">
            <a:extLst>
              <a:ext uri="{FF2B5EF4-FFF2-40B4-BE49-F238E27FC236}">
                <a16:creationId xmlns:a16="http://schemas.microsoft.com/office/drawing/2014/main" id="{4AB1459A-AC21-4C7B-9025-3DFECF03D9F7}"/>
              </a:ext>
            </a:extLst>
          </p:cNvPr>
          <p:cNvSpPr txBox="1">
            <a:spLocks noChangeArrowheads="1"/>
          </p:cNvSpPr>
          <p:nvPr/>
        </p:nvSpPr>
        <p:spPr bwMode="auto">
          <a:xfrm>
            <a:off x="36513" y="1889125"/>
            <a:ext cx="18716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识别</a:t>
            </a:r>
            <a:r>
              <a:rPr lang="en-US" altLang="zh-CN" sz="2600">
                <a:ea typeface="宋体" panose="02010600030101010101" pitchFamily="2" charset="-122"/>
              </a:rPr>
              <a:t>+id * </a:t>
            </a:r>
          </a:p>
          <a:p>
            <a:pPr eaLnBrk="1" hangingPunct="1">
              <a:spcBef>
                <a:spcPct val="0"/>
              </a:spcBef>
              <a:buClrTx/>
              <a:buSzTx/>
              <a:buFontTx/>
              <a:buNone/>
            </a:pPr>
            <a:r>
              <a:rPr lang="en-US" altLang="zh-CN" sz="2600">
                <a:ea typeface="宋体" panose="02010600030101010101" pitchFamily="2" charset="-122"/>
              </a:rPr>
              <a:t>+ id</a:t>
            </a:r>
            <a:r>
              <a:rPr lang="zh-CN" altLang="en-US" sz="2600">
                <a:ea typeface="宋体" panose="02010600030101010101" pitchFamily="2" charset="-122"/>
              </a:rPr>
              <a:t>的动作</a:t>
            </a:r>
            <a:endParaRPr lang="en-US" altLang="zh-CN" sz="2600">
              <a:ea typeface="宋体" panose="02010600030101010101" pitchFamily="2" charset="-122"/>
            </a:endParaRPr>
          </a:p>
        </p:txBody>
      </p:sp>
      <p:graphicFrame>
        <p:nvGraphicFramePr>
          <p:cNvPr id="5" name="表格 4">
            <a:extLst>
              <a:ext uri="{FF2B5EF4-FFF2-40B4-BE49-F238E27FC236}">
                <a16:creationId xmlns:a16="http://schemas.microsoft.com/office/drawing/2014/main" id="{7C459EFA-753A-4CA9-BAA5-FD05F966D598}"/>
              </a:ext>
            </a:extLst>
          </p:cNvPr>
          <p:cNvGraphicFramePr>
            <a:graphicFrameLocks noGrp="1"/>
          </p:cNvGraphicFramePr>
          <p:nvPr/>
        </p:nvGraphicFramePr>
        <p:xfrm>
          <a:off x="2051050" y="115888"/>
          <a:ext cx="6096000" cy="667543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8">
                <a:tc>
                  <a:txBody>
                    <a:bodyPr/>
                    <a:lstStyle/>
                    <a:p>
                      <a:pPr algn="ctr"/>
                      <a:r>
                        <a:rPr lang="zh-CN" altLang="en-US" sz="1800" b="0" dirty="0"/>
                        <a:t>步骤</a:t>
                      </a:r>
                    </a:p>
                  </a:txBody>
                  <a:tcPr marT="45722" marB="45722"/>
                </a:tc>
                <a:tc>
                  <a:txBody>
                    <a:bodyPr/>
                    <a:lstStyle/>
                    <a:p>
                      <a:pPr algn="ctr"/>
                      <a:r>
                        <a:rPr lang="zh-CN" altLang="en-US" sz="1800" dirty="0"/>
                        <a:t>栈</a:t>
                      </a:r>
                    </a:p>
                  </a:txBody>
                  <a:tcPr marT="45722" marB="45722"/>
                </a:tc>
                <a:tc>
                  <a:txBody>
                    <a:bodyPr/>
                    <a:lstStyle/>
                    <a:p>
                      <a:pPr algn="ctr"/>
                      <a:r>
                        <a:rPr lang="zh-CN" altLang="en-US" sz="1800" dirty="0"/>
                        <a:t>输入</a:t>
                      </a:r>
                    </a:p>
                  </a:txBody>
                  <a:tcPr marT="45722" marB="45722"/>
                </a:tc>
                <a:tc>
                  <a:txBody>
                    <a:bodyPr/>
                    <a:lstStyle/>
                    <a:p>
                      <a:pPr algn="ctr"/>
                      <a:r>
                        <a:rPr lang="zh-CN" altLang="en-US" sz="1800" dirty="0"/>
                        <a:t>备注</a:t>
                      </a:r>
                    </a:p>
                  </a:txBody>
                  <a:tcPr marT="45722" marB="45722"/>
                </a:tc>
                <a:extLst>
                  <a:ext uri="{0D108BD9-81ED-4DB2-BD59-A6C34878D82A}">
                    <a16:rowId xmlns:a16="http://schemas.microsoft.com/office/drawing/2014/main" val="10000"/>
                  </a:ext>
                </a:extLst>
              </a:tr>
              <a:tr h="370858">
                <a:tc>
                  <a:txBody>
                    <a:bodyPr/>
                    <a:lstStyle/>
                    <a:p>
                      <a:pPr algn="ctr"/>
                      <a:r>
                        <a:rPr lang="en-US" altLang="zh-CN" sz="1800" dirty="0"/>
                        <a:t>1</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r>
                        <a:rPr lang="zh-CN" altLang="en-US" sz="1800" dirty="0"/>
                        <a:t>跳过</a:t>
                      </a:r>
                      <a:r>
                        <a:rPr lang="en-US" altLang="zh-CN" sz="1800" dirty="0"/>
                        <a:t>+</a:t>
                      </a:r>
                      <a:endParaRPr lang="zh-CN" altLang="en-US" sz="1800" dirty="0"/>
                    </a:p>
                  </a:txBody>
                  <a:tcPr marT="45722" marB="45722"/>
                </a:tc>
                <a:extLst>
                  <a:ext uri="{0D108BD9-81ED-4DB2-BD59-A6C34878D82A}">
                    <a16:rowId xmlns:a16="http://schemas.microsoft.com/office/drawing/2014/main" val="10001"/>
                  </a:ext>
                </a:extLst>
              </a:tr>
              <a:tr h="370858">
                <a:tc>
                  <a:txBody>
                    <a:bodyPr/>
                    <a:lstStyle/>
                    <a:p>
                      <a:pPr algn="ctr"/>
                      <a:r>
                        <a:rPr lang="en-US" altLang="zh-CN" sz="1800" dirty="0"/>
                        <a:t>2</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r>
                        <a:rPr lang="zh-CN" altLang="en-US" sz="1800" dirty="0"/>
                        <a:t>正常识别</a:t>
                      </a:r>
                    </a:p>
                  </a:txBody>
                  <a:tcPr marT="45722" marB="45722"/>
                </a:tc>
                <a:extLst>
                  <a:ext uri="{0D108BD9-81ED-4DB2-BD59-A6C34878D82A}">
                    <a16:rowId xmlns:a16="http://schemas.microsoft.com/office/drawing/2014/main" val="10002"/>
                  </a:ext>
                </a:extLst>
              </a:tr>
              <a:tr h="370858">
                <a:tc>
                  <a:txBody>
                    <a:bodyPr/>
                    <a:lstStyle/>
                    <a:p>
                      <a:pPr algn="ctr"/>
                      <a:r>
                        <a:rPr lang="en-US" altLang="zh-CN" sz="1800" dirty="0"/>
                        <a:t>3</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3"/>
                  </a:ext>
                </a:extLst>
              </a:tr>
              <a:tr h="370858">
                <a:tc>
                  <a:txBody>
                    <a:bodyPr/>
                    <a:lstStyle/>
                    <a:p>
                      <a:pPr algn="ctr"/>
                      <a:r>
                        <a:rPr lang="en-US" altLang="zh-CN" sz="1800" dirty="0"/>
                        <a:t>4</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4"/>
                  </a:ext>
                </a:extLst>
              </a:tr>
              <a:tr h="370858">
                <a:tc>
                  <a:txBody>
                    <a:bodyPr/>
                    <a:lstStyle/>
                    <a:p>
                      <a:pPr algn="ctr"/>
                      <a:r>
                        <a:rPr lang="en-US" altLang="zh-CN" sz="1800" dirty="0"/>
                        <a:t>5</a:t>
                      </a:r>
                      <a:endParaRPr lang="zh-CN" altLang="en-US" sz="1800" dirty="0"/>
                    </a:p>
                  </a:txBody>
                  <a:tcPr marT="45722" marB="45722"/>
                </a:tc>
                <a:tc>
                  <a:txBody>
                    <a:bodyPr/>
                    <a:lstStyle/>
                    <a:p>
                      <a:pPr algn="ctr"/>
                      <a:r>
                        <a:rPr lang="en-US" altLang="zh-CN" sz="1800" dirty="0"/>
                        <a:t>#</a:t>
                      </a:r>
                      <a:r>
                        <a:rPr lang="en-US" altLang="zh-CN" sz="1800" dirty="0" err="1"/>
                        <a:t>E’T’id</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5"/>
                  </a:ext>
                </a:extLst>
              </a:tr>
              <a:tr h="370858">
                <a:tc>
                  <a:txBody>
                    <a:bodyPr/>
                    <a:lstStyle/>
                    <a:p>
                      <a:pPr algn="ctr"/>
                      <a:r>
                        <a:rPr lang="en-US" altLang="zh-CN" sz="1800" dirty="0"/>
                        <a:t>6</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6"/>
                  </a:ext>
                </a:extLst>
              </a:tr>
              <a:tr h="370858">
                <a:tc>
                  <a:txBody>
                    <a:bodyPr/>
                    <a:lstStyle/>
                    <a:p>
                      <a:pPr algn="ctr"/>
                      <a:r>
                        <a:rPr lang="en-US" altLang="zh-CN" sz="1800" dirty="0"/>
                        <a:t>7</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7"/>
                  </a:ext>
                </a:extLst>
              </a:tr>
              <a:tr h="370858">
                <a:tc>
                  <a:txBody>
                    <a:bodyPr/>
                    <a:lstStyle/>
                    <a:p>
                      <a:pPr algn="ctr"/>
                      <a:r>
                        <a:rPr lang="en-US" altLang="zh-CN" sz="1800" dirty="0"/>
                        <a:t>8</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r>
                        <a:rPr lang="en-US" altLang="zh-CN" sz="1800" dirty="0"/>
                        <a:t>Synch</a:t>
                      </a:r>
                      <a:endParaRPr lang="zh-CN" altLang="en-US" sz="1800" dirty="0"/>
                    </a:p>
                  </a:txBody>
                  <a:tcPr marT="45722" marB="45722"/>
                </a:tc>
                <a:extLst>
                  <a:ext uri="{0D108BD9-81ED-4DB2-BD59-A6C34878D82A}">
                    <a16:rowId xmlns:a16="http://schemas.microsoft.com/office/drawing/2014/main" val="10008"/>
                  </a:ext>
                </a:extLst>
              </a:tr>
              <a:tr h="370858">
                <a:tc>
                  <a:txBody>
                    <a:bodyPr/>
                    <a:lstStyle/>
                    <a:p>
                      <a:pPr algn="ctr"/>
                      <a:r>
                        <a:rPr lang="en-US" altLang="zh-CN" sz="1800" dirty="0"/>
                        <a:t>9</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9"/>
                  </a:ext>
                </a:extLst>
              </a:tr>
              <a:tr h="370858">
                <a:tc>
                  <a:txBody>
                    <a:bodyPr/>
                    <a:lstStyle/>
                    <a:p>
                      <a:pPr algn="ctr"/>
                      <a:r>
                        <a:rPr lang="en-US" altLang="zh-CN" sz="1800" dirty="0"/>
                        <a:t>10</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0"/>
                  </a:ext>
                </a:extLst>
              </a:tr>
              <a:tr h="370858">
                <a:tc>
                  <a:txBody>
                    <a:bodyPr/>
                    <a:lstStyle/>
                    <a:p>
                      <a:pPr algn="ctr"/>
                      <a:r>
                        <a:rPr lang="en-US" altLang="zh-CN" sz="1800" dirty="0"/>
                        <a:t>11</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1"/>
                  </a:ext>
                </a:extLst>
              </a:tr>
              <a:tr h="370858">
                <a:tc>
                  <a:txBody>
                    <a:bodyPr/>
                    <a:lstStyle/>
                    <a:p>
                      <a:pPr algn="ctr"/>
                      <a:r>
                        <a:rPr lang="en-US" altLang="zh-CN" sz="1800" dirty="0"/>
                        <a:t>12</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2"/>
                  </a:ext>
                </a:extLst>
              </a:tr>
              <a:tr h="370858">
                <a:tc>
                  <a:txBody>
                    <a:bodyPr/>
                    <a:lstStyle/>
                    <a:p>
                      <a:pPr algn="ctr"/>
                      <a:r>
                        <a:rPr lang="en-US" altLang="zh-CN" sz="1800" dirty="0"/>
                        <a:t>13</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3"/>
                  </a:ext>
                </a:extLst>
              </a:tr>
              <a:tr h="370858">
                <a:tc>
                  <a:txBody>
                    <a:bodyPr/>
                    <a:lstStyle/>
                    <a:p>
                      <a:pPr algn="ctr"/>
                      <a:r>
                        <a:rPr lang="en-US" altLang="zh-CN" sz="1800" dirty="0"/>
                        <a:t>14</a:t>
                      </a:r>
                      <a:endParaRPr lang="zh-CN" altLang="en-US" sz="1800" dirty="0"/>
                    </a:p>
                  </a:txBody>
                  <a:tcPr marT="45722" marB="45722"/>
                </a:tc>
                <a:tc>
                  <a:txBody>
                    <a:bodyPr/>
                    <a:lstStyle/>
                    <a:p>
                      <a:pPr algn="ctr"/>
                      <a:r>
                        <a:rPr lang="en-US" altLang="zh-CN" sz="1800" dirty="0"/>
                        <a:t>#</a:t>
                      </a:r>
                      <a:r>
                        <a:rPr lang="en-US" altLang="zh-CN" sz="1800" dirty="0" err="1"/>
                        <a:t>E’T’id</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4"/>
                  </a:ext>
                </a:extLst>
              </a:tr>
              <a:tr h="370858">
                <a:tc>
                  <a:txBody>
                    <a:bodyPr/>
                    <a:lstStyle/>
                    <a:p>
                      <a:pPr algn="ctr"/>
                      <a:r>
                        <a:rPr lang="en-US" altLang="zh-CN" sz="1800" dirty="0"/>
                        <a:t>15</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5"/>
                  </a:ext>
                </a:extLst>
              </a:tr>
              <a:tr h="370858">
                <a:tc>
                  <a:txBody>
                    <a:bodyPr/>
                    <a:lstStyle/>
                    <a:p>
                      <a:pPr algn="ctr"/>
                      <a:r>
                        <a:rPr lang="en-US" altLang="zh-CN" sz="1800" dirty="0"/>
                        <a:t>16</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6"/>
                  </a:ext>
                </a:extLst>
              </a:tr>
              <a:tr h="370858">
                <a:tc>
                  <a:txBody>
                    <a:bodyPr/>
                    <a:lstStyle/>
                    <a:p>
                      <a:pPr algn="ctr"/>
                      <a:r>
                        <a:rPr lang="en-US" altLang="zh-CN" sz="1800" dirty="0"/>
                        <a:t>17</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7"/>
                  </a:ext>
                </a:extLst>
              </a:tr>
            </a:tbl>
          </a:graphicData>
        </a:graphic>
      </p:graphicFrame>
      <p:sp>
        <p:nvSpPr>
          <p:cNvPr id="2" name="矩形 1">
            <a:extLst>
              <a:ext uri="{FF2B5EF4-FFF2-40B4-BE49-F238E27FC236}">
                <a16:creationId xmlns:a16="http://schemas.microsoft.com/office/drawing/2014/main" id="{39383B3B-9CA1-400F-8D00-D178366F0679}"/>
              </a:ext>
            </a:extLst>
          </p:cNvPr>
          <p:cNvSpPr>
            <a:spLocks noChangeArrowheads="1"/>
          </p:cNvSpPr>
          <p:nvPr/>
        </p:nvSpPr>
        <p:spPr bwMode="auto">
          <a:xfrm>
            <a:off x="1908175" y="476250"/>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graphicFrame>
        <p:nvGraphicFramePr>
          <p:cNvPr id="8" name="表格 7">
            <a:extLst>
              <a:ext uri="{FF2B5EF4-FFF2-40B4-BE49-F238E27FC236}">
                <a16:creationId xmlns:a16="http://schemas.microsoft.com/office/drawing/2014/main" id="{6DEF5F1A-62BE-464B-A499-AF5883127920}"/>
              </a:ext>
            </a:extLst>
          </p:cNvPr>
          <p:cNvGraphicFramePr>
            <a:graphicFrameLocks noGrp="1"/>
          </p:cNvGraphicFramePr>
          <p:nvPr/>
        </p:nvGraphicFramePr>
        <p:xfrm>
          <a:off x="746125" y="3500438"/>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100518" name="TextBox 7">
            <a:extLst>
              <a:ext uri="{FF2B5EF4-FFF2-40B4-BE49-F238E27FC236}">
                <a16:creationId xmlns:a16="http://schemas.microsoft.com/office/drawing/2014/main" id="{7EE839F4-CB01-4038-BC39-90BD39AAE53C}"/>
              </a:ext>
            </a:extLst>
          </p:cNvPr>
          <p:cNvSpPr txBox="1">
            <a:spLocks noChangeArrowheads="1"/>
          </p:cNvSpPr>
          <p:nvPr/>
        </p:nvSpPr>
        <p:spPr bwMode="auto">
          <a:xfrm>
            <a:off x="2041525" y="4452938"/>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0519" name="TextBox 8">
            <a:extLst>
              <a:ext uri="{FF2B5EF4-FFF2-40B4-BE49-F238E27FC236}">
                <a16:creationId xmlns:a16="http://schemas.microsoft.com/office/drawing/2014/main" id="{5BC63C1F-C86B-4E19-B4F8-32FBD1675110}"/>
              </a:ext>
            </a:extLst>
          </p:cNvPr>
          <p:cNvSpPr txBox="1">
            <a:spLocks noChangeArrowheads="1"/>
          </p:cNvSpPr>
          <p:nvPr/>
        </p:nvSpPr>
        <p:spPr bwMode="auto">
          <a:xfrm>
            <a:off x="5641975" y="4452938"/>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1" name="TextBox 10">
            <a:extLst>
              <a:ext uri="{FF2B5EF4-FFF2-40B4-BE49-F238E27FC236}">
                <a16:creationId xmlns:a16="http://schemas.microsoft.com/office/drawing/2014/main" id="{92632B53-0D54-4AA9-A1EB-711A73A2037F}"/>
              </a:ext>
            </a:extLst>
          </p:cNvPr>
          <p:cNvSpPr txBox="1"/>
          <p:nvPr/>
        </p:nvSpPr>
        <p:spPr>
          <a:xfrm>
            <a:off x="6938963" y="4911725"/>
            <a:ext cx="885825" cy="369888"/>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2" name="TextBox 11">
            <a:extLst>
              <a:ext uri="{FF2B5EF4-FFF2-40B4-BE49-F238E27FC236}">
                <a16:creationId xmlns:a16="http://schemas.microsoft.com/office/drawing/2014/main" id="{6AC3B0F5-B8FD-4266-AC50-F793376C999C}"/>
              </a:ext>
            </a:extLst>
          </p:cNvPr>
          <p:cNvSpPr txBox="1"/>
          <p:nvPr/>
        </p:nvSpPr>
        <p:spPr>
          <a:xfrm>
            <a:off x="8162925" y="4946650"/>
            <a:ext cx="885825" cy="369888"/>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00522" name="TextBox 11">
            <a:extLst>
              <a:ext uri="{FF2B5EF4-FFF2-40B4-BE49-F238E27FC236}">
                <a16:creationId xmlns:a16="http://schemas.microsoft.com/office/drawing/2014/main" id="{1F6719B9-12F2-4669-8184-2D90554522D9}"/>
              </a:ext>
            </a:extLst>
          </p:cNvPr>
          <p:cNvSpPr txBox="1">
            <a:spLocks noChangeArrowheads="1"/>
          </p:cNvSpPr>
          <p:nvPr/>
        </p:nvSpPr>
        <p:spPr bwMode="auto">
          <a:xfrm>
            <a:off x="3122613" y="4897438"/>
            <a:ext cx="1212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0523" name="TextBox 12">
            <a:extLst>
              <a:ext uri="{FF2B5EF4-FFF2-40B4-BE49-F238E27FC236}">
                <a16:creationId xmlns:a16="http://schemas.microsoft.com/office/drawing/2014/main" id="{682BB67D-628B-4365-B835-28356649E469}"/>
              </a:ext>
            </a:extLst>
          </p:cNvPr>
          <p:cNvSpPr txBox="1">
            <a:spLocks noChangeArrowheads="1"/>
          </p:cNvSpPr>
          <p:nvPr/>
        </p:nvSpPr>
        <p:spPr bwMode="auto">
          <a:xfrm>
            <a:off x="5654675" y="5378450"/>
            <a:ext cx="99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00524" name="TextBox 13">
            <a:extLst>
              <a:ext uri="{FF2B5EF4-FFF2-40B4-BE49-F238E27FC236}">
                <a16:creationId xmlns:a16="http://schemas.microsoft.com/office/drawing/2014/main" id="{AED9CA94-1653-445D-966F-FA8D08ACCDCB}"/>
              </a:ext>
            </a:extLst>
          </p:cNvPr>
          <p:cNvSpPr txBox="1">
            <a:spLocks noChangeArrowheads="1"/>
          </p:cNvSpPr>
          <p:nvPr/>
        </p:nvSpPr>
        <p:spPr bwMode="auto">
          <a:xfrm>
            <a:off x="2054225" y="5378450"/>
            <a:ext cx="99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00525" name="TextBox 14">
            <a:extLst>
              <a:ext uri="{FF2B5EF4-FFF2-40B4-BE49-F238E27FC236}">
                <a16:creationId xmlns:a16="http://schemas.microsoft.com/office/drawing/2014/main" id="{41BDED1D-C416-48E7-92F6-20B2B7010532}"/>
              </a:ext>
            </a:extLst>
          </p:cNvPr>
          <p:cNvSpPr txBox="1">
            <a:spLocks noChangeArrowheads="1"/>
          </p:cNvSpPr>
          <p:nvPr/>
        </p:nvSpPr>
        <p:spPr bwMode="auto">
          <a:xfrm>
            <a:off x="4400550" y="5811838"/>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7" name="TextBox 16">
            <a:extLst>
              <a:ext uri="{FF2B5EF4-FFF2-40B4-BE49-F238E27FC236}">
                <a16:creationId xmlns:a16="http://schemas.microsoft.com/office/drawing/2014/main" id="{89ADCC28-6544-4EA0-9D1F-18ADEF6C9E7C}"/>
              </a:ext>
            </a:extLst>
          </p:cNvPr>
          <p:cNvSpPr txBox="1"/>
          <p:nvPr/>
        </p:nvSpPr>
        <p:spPr>
          <a:xfrm>
            <a:off x="3265488" y="5811838"/>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8" name="TextBox 17">
            <a:extLst>
              <a:ext uri="{FF2B5EF4-FFF2-40B4-BE49-F238E27FC236}">
                <a16:creationId xmlns:a16="http://schemas.microsoft.com/office/drawing/2014/main" id="{7E744AEE-6DCD-4982-9A4A-F8D4014EF817}"/>
              </a:ext>
            </a:extLst>
          </p:cNvPr>
          <p:cNvSpPr txBox="1"/>
          <p:nvPr/>
        </p:nvSpPr>
        <p:spPr>
          <a:xfrm>
            <a:off x="6988175" y="5811838"/>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9" name="TextBox 18">
            <a:extLst>
              <a:ext uri="{FF2B5EF4-FFF2-40B4-BE49-F238E27FC236}">
                <a16:creationId xmlns:a16="http://schemas.microsoft.com/office/drawing/2014/main" id="{B81E33C9-BF14-43F2-9492-1E11079E6F1C}"/>
              </a:ext>
            </a:extLst>
          </p:cNvPr>
          <p:cNvSpPr txBox="1"/>
          <p:nvPr/>
        </p:nvSpPr>
        <p:spPr>
          <a:xfrm>
            <a:off x="8089900" y="5811838"/>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00529" name="TextBox 18">
            <a:extLst>
              <a:ext uri="{FF2B5EF4-FFF2-40B4-BE49-F238E27FC236}">
                <a16:creationId xmlns:a16="http://schemas.microsoft.com/office/drawing/2014/main" id="{B706CE08-0C1C-4121-BA6D-E7F24C9C0C27}"/>
              </a:ext>
            </a:extLst>
          </p:cNvPr>
          <p:cNvSpPr txBox="1">
            <a:spLocks noChangeArrowheads="1"/>
          </p:cNvSpPr>
          <p:nvPr/>
        </p:nvSpPr>
        <p:spPr bwMode="auto">
          <a:xfrm>
            <a:off x="5641975" y="6253163"/>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100530" name="TextBox 19">
            <a:extLst>
              <a:ext uri="{FF2B5EF4-FFF2-40B4-BE49-F238E27FC236}">
                <a16:creationId xmlns:a16="http://schemas.microsoft.com/office/drawing/2014/main" id="{CA9C315B-3D60-4F95-BDA3-D42B19FED45B}"/>
              </a:ext>
            </a:extLst>
          </p:cNvPr>
          <p:cNvSpPr txBox="1">
            <a:spLocks noChangeArrowheads="1"/>
          </p:cNvSpPr>
          <p:nvPr/>
        </p:nvSpPr>
        <p:spPr bwMode="auto">
          <a:xfrm>
            <a:off x="2114550" y="6253163"/>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100531" name="TextBox 2">
            <a:extLst>
              <a:ext uri="{FF2B5EF4-FFF2-40B4-BE49-F238E27FC236}">
                <a16:creationId xmlns:a16="http://schemas.microsoft.com/office/drawing/2014/main" id="{B1A32E16-AC2B-4128-86C8-DF3E053852FC}"/>
              </a:ext>
            </a:extLst>
          </p:cNvPr>
          <p:cNvSpPr txBox="1">
            <a:spLocks noChangeArrowheads="1"/>
          </p:cNvSpPr>
          <p:nvPr/>
        </p:nvSpPr>
        <p:spPr bwMode="auto">
          <a:xfrm>
            <a:off x="8174038" y="445293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2" name="TextBox 21">
            <a:extLst>
              <a:ext uri="{FF2B5EF4-FFF2-40B4-BE49-F238E27FC236}">
                <a16:creationId xmlns:a16="http://schemas.microsoft.com/office/drawing/2014/main" id="{A2223F46-846E-4239-99CE-9EA02B753B5F}"/>
              </a:ext>
            </a:extLst>
          </p:cNvPr>
          <p:cNvSpPr txBox="1">
            <a:spLocks noChangeArrowheads="1"/>
          </p:cNvSpPr>
          <p:nvPr/>
        </p:nvSpPr>
        <p:spPr bwMode="auto">
          <a:xfrm>
            <a:off x="6938963" y="445293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3" name="TextBox 22">
            <a:extLst>
              <a:ext uri="{FF2B5EF4-FFF2-40B4-BE49-F238E27FC236}">
                <a16:creationId xmlns:a16="http://schemas.microsoft.com/office/drawing/2014/main" id="{CD116614-F732-4C67-84C7-D1BC959942D0}"/>
              </a:ext>
            </a:extLst>
          </p:cNvPr>
          <p:cNvSpPr txBox="1">
            <a:spLocks noChangeArrowheads="1"/>
          </p:cNvSpPr>
          <p:nvPr/>
        </p:nvSpPr>
        <p:spPr bwMode="auto">
          <a:xfrm>
            <a:off x="3276600" y="5316538"/>
            <a:ext cx="854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4" name="TextBox 23">
            <a:extLst>
              <a:ext uri="{FF2B5EF4-FFF2-40B4-BE49-F238E27FC236}">
                <a16:creationId xmlns:a16="http://schemas.microsoft.com/office/drawing/2014/main" id="{E167566B-38B1-47C1-93B2-6755CC7E5C75}"/>
              </a:ext>
            </a:extLst>
          </p:cNvPr>
          <p:cNvSpPr txBox="1">
            <a:spLocks noChangeArrowheads="1"/>
          </p:cNvSpPr>
          <p:nvPr/>
        </p:nvSpPr>
        <p:spPr bwMode="auto">
          <a:xfrm>
            <a:off x="6950075" y="5316538"/>
            <a:ext cx="852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5" name="TextBox 24">
            <a:extLst>
              <a:ext uri="{FF2B5EF4-FFF2-40B4-BE49-F238E27FC236}">
                <a16:creationId xmlns:a16="http://schemas.microsoft.com/office/drawing/2014/main" id="{E9A3FCC9-BD9D-445C-9A08-92AE8CF00752}"/>
              </a:ext>
            </a:extLst>
          </p:cNvPr>
          <p:cNvSpPr txBox="1">
            <a:spLocks noChangeArrowheads="1"/>
          </p:cNvSpPr>
          <p:nvPr/>
        </p:nvSpPr>
        <p:spPr bwMode="auto">
          <a:xfrm>
            <a:off x="8174038" y="5316538"/>
            <a:ext cx="852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6" name="TextBox 25">
            <a:extLst>
              <a:ext uri="{FF2B5EF4-FFF2-40B4-BE49-F238E27FC236}">
                <a16:creationId xmlns:a16="http://schemas.microsoft.com/office/drawing/2014/main" id="{A67B2E3F-AC86-40D8-B138-4D0F902E59EF}"/>
              </a:ext>
            </a:extLst>
          </p:cNvPr>
          <p:cNvSpPr txBox="1">
            <a:spLocks noChangeArrowheads="1"/>
          </p:cNvSpPr>
          <p:nvPr/>
        </p:nvSpPr>
        <p:spPr bwMode="auto">
          <a:xfrm>
            <a:off x="8234363" y="6253163"/>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7" name="TextBox 26">
            <a:extLst>
              <a:ext uri="{FF2B5EF4-FFF2-40B4-BE49-F238E27FC236}">
                <a16:creationId xmlns:a16="http://schemas.microsoft.com/office/drawing/2014/main" id="{E93CBB0B-65FA-4D93-A81B-3FB04236A88E}"/>
              </a:ext>
            </a:extLst>
          </p:cNvPr>
          <p:cNvSpPr txBox="1">
            <a:spLocks noChangeArrowheads="1"/>
          </p:cNvSpPr>
          <p:nvPr/>
        </p:nvSpPr>
        <p:spPr bwMode="auto">
          <a:xfrm>
            <a:off x="7021513" y="624363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8" name="TextBox 27">
            <a:extLst>
              <a:ext uri="{FF2B5EF4-FFF2-40B4-BE49-F238E27FC236}">
                <a16:creationId xmlns:a16="http://schemas.microsoft.com/office/drawing/2014/main" id="{A1A080A1-2DB1-4269-8D20-1E53DF75FFB2}"/>
              </a:ext>
            </a:extLst>
          </p:cNvPr>
          <p:cNvSpPr txBox="1">
            <a:spLocks noChangeArrowheads="1"/>
          </p:cNvSpPr>
          <p:nvPr/>
        </p:nvSpPr>
        <p:spPr bwMode="auto">
          <a:xfrm>
            <a:off x="3349625" y="6253163"/>
            <a:ext cx="85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0539" name="TextBox 28">
            <a:extLst>
              <a:ext uri="{FF2B5EF4-FFF2-40B4-BE49-F238E27FC236}">
                <a16:creationId xmlns:a16="http://schemas.microsoft.com/office/drawing/2014/main" id="{0211D388-3969-4931-9741-472D5E98CCD5}"/>
              </a:ext>
            </a:extLst>
          </p:cNvPr>
          <p:cNvSpPr txBox="1">
            <a:spLocks noChangeArrowheads="1"/>
          </p:cNvSpPr>
          <p:nvPr/>
        </p:nvSpPr>
        <p:spPr bwMode="auto">
          <a:xfrm>
            <a:off x="4500563" y="6253163"/>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31" name="矩形 30">
            <a:extLst>
              <a:ext uri="{FF2B5EF4-FFF2-40B4-BE49-F238E27FC236}">
                <a16:creationId xmlns:a16="http://schemas.microsoft.com/office/drawing/2014/main" id="{3167069A-F1E5-4ED5-85BA-BA3CCCA506E5}"/>
              </a:ext>
            </a:extLst>
          </p:cNvPr>
          <p:cNvSpPr>
            <a:spLocks noChangeArrowheads="1"/>
          </p:cNvSpPr>
          <p:nvPr/>
        </p:nvSpPr>
        <p:spPr bwMode="auto">
          <a:xfrm>
            <a:off x="1908175" y="836613"/>
            <a:ext cx="6480175" cy="360362"/>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2" name="矩形 31">
            <a:extLst>
              <a:ext uri="{FF2B5EF4-FFF2-40B4-BE49-F238E27FC236}">
                <a16:creationId xmlns:a16="http://schemas.microsoft.com/office/drawing/2014/main" id="{67C83605-49AC-4311-ACB1-6C9AE546890D}"/>
              </a:ext>
            </a:extLst>
          </p:cNvPr>
          <p:cNvSpPr>
            <a:spLocks noChangeArrowheads="1"/>
          </p:cNvSpPr>
          <p:nvPr/>
        </p:nvSpPr>
        <p:spPr bwMode="auto">
          <a:xfrm>
            <a:off x="1908175" y="1196975"/>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3" name="矩形 32">
            <a:extLst>
              <a:ext uri="{FF2B5EF4-FFF2-40B4-BE49-F238E27FC236}">
                <a16:creationId xmlns:a16="http://schemas.microsoft.com/office/drawing/2014/main" id="{DF2AF766-73F0-40D7-8699-9B9D6EDDDCC0}"/>
              </a:ext>
            </a:extLst>
          </p:cNvPr>
          <p:cNvSpPr>
            <a:spLocks noChangeArrowheads="1"/>
          </p:cNvSpPr>
          <p:nvPr/>
        </p:nvSpPr>
        <p:spPr bwMode="auto">
          <a:xfrm>
            <a:off x="1908175" y="1557338"/>
            <a:ext cx="6480175" cy="358775"/>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4" name="矩形 33">
            <a:extLst>
              <a:ext uri="{FF2B5EF4-FFF2-40B4-BE49-F238E27FC236}">
                <a16:creationId xmlns:a16="http://schemas.microsoft.com/office/drawing/2014/main" id="{F476C3F6-9BFB-41C6-BAF5-C29A9F02DD33}"/>
              </a:ext>
            </a:extLst>
          </p:cNvPr>
          <p:cNvSpPr>
            <a:spLocks noChangeArrowheads="1"/>
          </p:cNvSpPr>
          <p:nvPr/>
        </p:nvSpPr>
        <p:spPr bwMode="auto">
          <a:xfrm>
            <a:off x="1908175" y="1916113"/>
            <a:ext cx="6480175" cy="360362"/>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5" name="矩形 34">
            <a:extLst>
              <a:ext uri="{FF2B5EF4-FFF2-40B4-BE49-F238E27FC236}">
                <a16:creationId xmlns:a16="http://schemas.microsoft.com/office/drawing/2014/main" id="{1308005A-2A6B-484E-B9A4-B872E5B6228C}"/>
              </a:ext>
            </a:extLst>
          </p:cNvPr>
          <p:cNvSpPr>
            <a:spLocks noChangeArrowheads="1"/>
          </p:cNvSpPr>
          <p:nvPr/>
        </p:nvSpPr>
        <p:spPr bwMode="auto">
          <a:xfrm>
            <a:off x="1908175" y="2279650"/>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6" name="矩形 35">
            <a:extLst>
              <a:ext uri="{FF2B5EF4-FFF2-40B4-BE49-F238E27FC236}">
                <a16:creationId xmlns:a16="http://schemas.microsoft.com/office/drawing/2014/main" id="{8CC5F8FD-D25F-4C7E-95EB-4298E61DEBDD}"/>
              </a:ext>
            </a:extLst>
          </p:cNvPr>
          <p:cNvSpPr>
            <a:spLocks noChangeArrowheads="1"/>
          </p:cNvSpPr>
          <p:nvPr/>
        </p:nvSpPr>
        <p:spPr bwMode="auto">
          <a:xfrm>
            <a:off x="1908175" y="2692400"/>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7" name="矩形 36">
            <a:extLst>
              <a:ext uri="{FF2B5EF4-FFF2-40B4-BE49-F238E27FC236}">
                <a16:creationId xmlns:a16="http://schemas.microsoft.com/office/drawing/2014/main" id="{1281B3A0-36EC-437F-B8BD-03562BD31C4D}"/>
              </a:ext>
            </a:extLst>
          </p:cNvPr>
          <p:cNvSpPr>
            <a:spLocks noChangeArrowheads="1"/>
          </p:cNvSpPr>
          <p:nvPr/>
        </p:nvSpPr>
        <p:spPr bwMode="auto">
          <a:xfrm>
            <a:off x="1908175" y="3082925"/>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31"/>
                                        </p:tgtEl>
                                      </p:cBhvr>
                                    </p:animEffect>
                                    <p:set>
                                      <p:cBhvr>
                                        <p:cTn id="20" dur="1" fill="hold">
                                          <p:stCondLst>
                                            <p:cond delay="499"/>
                                          </p:stCondLst>
                                        </p:cTn>
                                        <p:tgtEl>
                                          <p:spTgt spid="3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xit" presetSubtype="0" fill="hold" grpId="1" nodeType="clickEffect">
                                  <p:stCondLst>
                                    <p:cond delay="0"/>
                                  </p:stCondLst>
                                  <p:childTnLst>
                                    <p:animEffect transition="out" filter="fade">
                                      <p:cBhvr>
                                        <p:cTn id="59" dur="500"/>
                                        <p:tgtEl>
                                          <p:spTgt spid="36"/>
                                        </p:tgtEl>
                                      </p:cBhvr>
                                    </p:animEffect>
                                    <p:set>
                                      <p:cBhvr>
                                        <p:cTn id="60" dur="1" fill="hold">
                                          <p:stCondLst>
                                            <p:cond delay="499"/>
                                          </p:stCondLst>
                                        </p:cTn>
                                        <p:tgtEl>
                                          <p:spTgt spid="36"/>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5E500F2-127F-428B-83DB-72C1A603A797}"/>
              </a:ext>
            </a:extLst>
          </p:cNvPr>
          <p:cNvSpPr>
            <a:spLocks noGrp="1"/>
          </p:cNvSpPr>
          <p:nvPr>
            <p:ph type="dt" sz="quarter" idx="10"/>
          </p:nvPr>
        </p:nvSpPr>
        <p:spPr>
          <a:xfrm>
            <a:off x="457200" y="6245225"/>
            <a:ext cx="2133600" cy="476250"/>
          </a:xfrm>
          <a:ln>
            <a:miter lim="800000"/>
            <a:headEnd/>
            <a:tailEnd/>
          </a:ln>
        </p:spPr>
        <p:txBody>
          <a:bodyPr anchor="t"/>
          <a:lstStyle/>
          <a:p>
            <a:pPr>
              <a:defRPr/>
            </a:pPr>
            <a:fld id="{D74F0EEC-A7E8-4E06-85B8-4E1ACA218B54}" type="datetime1">
              <a:rPr lang="zh-CN" altLang="en-US">
                <a:latin typeface="+mn-lt"/>
              </a:rPr>
              <a:pPr>
                <a:defRPr/>
              </a:pPr>
              <a:t>2020/12/14</a:t>
            </a:fld>
            <a:endParaRPr lang="en-US" altLang="zh-CN">
              <a:latin typeface="+mn-lt"/>
            </a:endParaRPr>
          </a:p>
        </p:txBody>
      </p:sp>
      <p:sp>
        <p:nvSpPr>
          <p:cNvPr id="101379" name="灯片编号占位符 5">
            <a:extLst>
              <a:ext uri="{FF2B5EF4-FFF2-40B4-BE49-F238E27FC236}">
                <a16:creationId xmlns:a16="http://schemas.microsoft.com/office/drawing/2014/main" id="{72715BEB-1F3F-4410-95D2-391ED65A4D6C}"/>
              </a:ext>
            </a:extLst>
          </p:cNvPr>
          <p:cNvSpPr>
            <a:spLocks noGrp="1"/>
          </p:cNvSpPr>
          <p:nvPr>
            <p:ph type="sldNum" sz="quarter" idx="12"/>
          </p:nvPr>
        </p:nvSpPr>
        <p:spPr>
          <a:xfrm>
            <a:off x="6553200" y="2836863"/>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42A6EE0-F684-4900-AA29-3895735C4B6B}" type="slidenum">
              <a:rPr lang="en-US" altLang="zh-CN" sz="1400" b="0">
                <a:ea typeface="宋体" panose="02010600030101010101" pitchFamily="2" charset="-122"/>
              </a:rPr>
              <a:pPr>
                <a:spcBef>
                  <a:spcPct val="0"/>
                </a:spcBef>
                <a:buClrTx/>
                <a:buSzTx/>
                <a:buFontTx/>
                <a:buNone/>
              </a:pPr>
              <a:t>85</a:t>
            </a:fld>
            <a:endParaRPr lang="en-US" altLang="zh-CN" sz="1400" b="0">
              <a:ea typeface="宋体" panose="02010600030101010101" pitchFamily="2" charset="-122"/>
            </a:endParaRPr>
          </a:p>
        </p:txBody>
      </p:sp>
      <p:sp>
        <p:nvSpPr>
          <p:cNvPr id="101380" name="TextBox 1">
            <a:extLst>
              <a:ext uri="{FF2B5EF4-FFF2-40B4-BE49-F238E27FC236}">
                <a16:creationId xmlns:a16="http://schemas.microsoft.com/office/drawing/2014/main" id="{E5085B41-FFEB-4843-BE40-8A617E665996}"/>
              </a:ext>
            </a:extLst>
          </p:cNvPr>
          <p:cNvSpPr txBox="1">
            <a:spLocks noChangeArrowheads="1"/>
          </p:cNvSpPr>
          <p:nvPr/>
        </p:nvSpPr>
        <p:spPr bwMode="auto">
          <a:xfrm>
            <a:off x="36513" y="1889125"/>
            <a:ext cx="18716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识别</a:t>
            </a:r>
            <a:r>
              <a:rPr lang="en-US" altLang="zh-CN" sz="2600">
                <a:ea typeface="宋体" panose="02010600030101010101" pitchFamily="2" charset="-122"/>
              </a:rPr>
              <a:t>+id * </a:t>
            </a:r>
          </a:p>
          <a:p>
            <a:pPr eaLnBrk="1" hangingPunct="1">
              <a:spcBef>
                <a:spcPct val="0"/>
              </a:spcBef>
              <a:buClrTx/>
              <a:buSzTx/>
              <a:buFontTx/>
              <a:buNone/>
            </a:pPr>
            <a:r>
              <a:rPr lang="en-US" altLang="zh-CN" sz="2600">
                <a:ea typeface="宋体" panose="02010600030101010101" pitchFamily="2" charset="-122"/>
              </a:rPr>
              <a:t>+ id</a:t>
            </a:r>
            <a:r>
              <a:rPr lang="zh-CN" altLang="en-US" sz="2600">
                <a:ea typeface="宋体" panose="02010600030101010101" pitchFamily="2" charset="-122"/>
              </a:rPr>
              <a:t>的动作</a:t>
            </a:r>
            <a:endParaRPr lang="en-US" altLang="zh-CN" sz="2600">
              <a:ea typeface="宋体" panose="02010600030101010101" pitchFamily="2" charset="-122"/>
            </a:endParaRPr>
          </a:p>
        </p:txBody>
      </p:sp>
      <p:graphicFrame>
        <p:nvGraphicFramePr>
          <p:cNvPr id="5" name="表格 4">
            <a:extLst>
              <a:ext uri="{FF2B5EF4-FFF2-40B4-BE49-F238E27FC236}">
                <a16:creationId xmlns:a16="http://schemas.microsoft.com/office/drawing/2014/main" id="{DAA66545-2F33-49C3-B9EB-D0955F11E2E6}"/>
              </a:ext>
            </a:extLst>
          </p:cNvPr>
          <p:cNvGraphicFramePr>
            <a:graphicFrameLocks noGrp="1"/>
          </p:cNvGraphicFramePr>
          <p:nvPr/>
        </p:nvGraphicFramePr>
        <p:xfrm>
          <a:off x="2051050" y="115888"/>
          <a:ext cx="6096000" cy="667543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8">
                <a:tc>
                  <a:txBody>
                    <a:bodyPr/>
                    <a:lstStyle/>
                    <a:p>
                      <a:pPr algn="ctr"/>
                      <a:r>
                        <a:rPr lang="zh-CN" altLang="en-US" sz="1800" b="0" dirty="0"/>
                        <a:t>步骤</a:t>
                      </a:r>
                    </a:p>
                  </a:txBody>
                  <a:tcPr marT="45722" marB="45722"/>
                </a:tc>
                <a:tc>
                  <a:txBody>
                    <a:bodyPr/>
                    <a:lstStyle/>
                    <a:p>
                      <a:pPr algn="ctr"/>
                      <a:r>
                        <a:rPr lang="zh-CN" altLang="en-US" sz="1800" dirty="0"/>
                        <a:t>栈</a:t>
                      </a:r>
                    </a:p>
                  </a:txBody>
                  <a:tcPr marT="45722" marB="45722"/>
                </a:tc>
                <a:tc>
                  <a:txBody>
                    <a:bodyPr/>
                    <a:lstStyle/>
                    <a:p>
                      <a:pPr algn="ctr"/>
                      <a:r>
                        <a:rPr lang="zh-CN" altLang="en-US" sz="1800" dirty="0"/>
                        <a:t>输入</a:t>
                      </a:r>
                    </a:p>
                  </a:txBody>
                  <a:tcPr marT="45722" marB="45722"/>
                </a:tc>
                <a:tc>
                  <a:txBody>
                    <a:bodyPr/>
                    <a:lstStyle/>
                    <a:p>
                      <a:pPr algn="ctr"/>
                      <a:r>
                        <a:rPr lang="zh-CN" altLang="en-US" sz="1800" dirty="0"/>
                        <a:t>备注</a:t>
                      </a:r>
                    </a:p>
                  </a:txBody>
                  <a:tcPr marT="45722" marB="45722"/>
                </a:tc>
                <a:extLst>
                  <a:ext uri="{0D108BD9-81ED-4DB2-BD59-A6C34878D82A}">
                    <a16:rowId xmlns:a16="http://schemas.microsoft.com/office/drawing/2014/main" val="10000"/>
                  </a:ext>
                </a:extLst>
              </a:tr>
              <a:tr h="370858">
                <a:tc>
                  <a:txBody>
                    <a:bodyPr/>
                    <a:lstStyle/>
                    <a:p>
                      <a:pPr algn="ctr"/>
                      <a:r>
                        <a:rPr lang="en-US" altLang="zh-CN" sz="1800" dirty="0"/>
                        <a:t>1</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r>
                        <a:rPr lang="zh-CN" altLang="en-US" sz="1800" dirty="0"/>
                        <a:t>跳过</a:t>
                      </a:r>
                      <a:r>
                        <a:rPr lang="en-US" altLang="zh-CN" sz="1800" dirty="0"/>
                        <a:t>+</a:t>
                      </a:r>
                      <a:endParaRPr lang="zh-CN" altLang="en-US" sz="1800" dirty="0"/>
                    </a:p>
                  </a:txBody>
                  <a:tcPr marT="45722" marB="45722"/>
                </a:tc>
                <a:extLst>
                  <a:ext uri="{0D108BD9-81ED-4DB2-BD59-A6C34878D82A}">
                    <a16:rowId xmlns:a16="http://schemas.microsoft.com/office/drawing/2014/main" val="10001"/>
                  </a:ext>
                </a:extLst>
              </a:tr>
              <a:tr h="370858">
                <a:tc>
                  <a:txBody>
                    <a:bodyPr/>
                    <a:lstStyle/>
                    <a:p>
                      <a:pPr algn="ctr"/>
                      <a:r>
                        <a:rPr lang="en-US" altLang="zh-CN" sz="1800" dirty="0"/>
                        <a:t>2</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r>
                        <a:rPr lang="zh-CN" altLang="en-US" sz="1800" dirty="0"/>
                        <a:t>正常识别</a:t>
                      </a:r>
                    </a:p>
                  </a:txBody>
                  <a:tcPr marT="45722" marB="45722"/>
                </a:tc>
                <a:extLst>
                  <a:ext uri="{0D108BD9-81ED-4DB2-BD59-A6C34878D82A}">
                    <a16:rowId xmlns:a16="http://schemas.microsoft.com/office/drawing/2014/main" val="10002"/>
                  </a:ext>
                </a:extLst>
              </a:tr>
              <a:tr h="370858">
                <a:tc>
                  <a:txBody>
                    <a:bodyPr/>
                    <a:lstStyle/>
                    <a:p>
                      <a:pPr algn="ctr"/>
                      <a:r>
                        <a:rPr lang="en-US" altLang="zh-CN" sz="1800" dirty="0"/>
                        <a:t>3</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3"/>
                  </a:ext>
                </a:extLst>
              </a:tr>
              <a:tr h="370858">
                <a:tc>
                  <a:txBody>
                    <a:bodyPr/>
                    <a:lstStyle/>
                    <a:p>
                      <a:pPr algn="ctr"/>
                      <a:r>
                        <a:rPr lang="en-US" altLang="zh-CN" sz="1800" dirty="0"/>
                        <a:t>4</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4"/>
                  </a:ext>
                </a:extLst>
              </a:tr>
              <a:tr h="370858">
                <a:tc>
                  <a:txBody>
                    <a:bodyPr/>
                    <a:lstStyle/>
                    <a:p>
                      <a:pPr algn="ctr"/>
                      <a:r>
                        <a:rPr lang="en-US" altLang="zh-CN" sz="1800" dirty="0"/>
                        <a:t>5</a:t>
                      </a:r>
                      <a:endParaRPr lang="zh-CN" altLang="en-US" sz="1800" dirty="0"/>
                    </a:p>
                  </a:txBody>
                  <a:tcPr marT="45722" marB="45722"/>
                </a:tc>
                <a:tc>
                  <a:txBody>
                    <a:bodyPr/>
                    <a:lstStyle/>
                    <a:p>
                      <a:pPr algn="ctr"/>
                      <a:r>
                        <a:rPr lang="en-US" altLang="zh-CN" sz="1800" dirty="0"/>
                        <a:t>#</a:t>
                      </a:r>
                      <a:r>
                        <a:rPr lang="en-US" altLang="zh-CN" sz="1800" dirty="0" err="1"/>
                        <a:t>E’T’id</a:t>
                      </a:r>
                      <a:endParaRPr lang="zh-CN" altLang="en-US" sz="1800" dirty="0"/>
                    </a:p>
                  </a:txBody>
                  <a:tcPr marT="45722" marB="45722"/>
                </a:tc>
                <a:tc>
                  <a:txBody>
                    <a:bodyPr/>
                    <a:lstStyle/>
                    <a:p>
                      <a:pPr algn="ctr"/>
                      <a:r>
                        <a:rPr lang="en-US" altLang="zh-CN" sz="1800" dirty="0"/>
                        <a:t>id*+id#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5"/>
                  </a:ext>
                </a:extLst>
              </a:tr>
              <a:tr h="370858">
                <a:tc>
                  <a:txBody>
                    <a:bodyPr/>
                    <a:lstStyle/>
                    <a:p>
                      <a:pPr algn="ctr"/>
                      <a:r>
                        <a:rPr lang="en-US" altLang="zh-CN" sz="1800" dirty="0"/>
                        <a:t>6</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6"/>
                  </a:ext>
                </a:extLst>
              </a:tr>
              <a:tr h="370858">
                <a:tc>
                  <a:txBody>
                    <a:bodyPr/>
                    <a:lstStyle/>
                    <a:p>
                      <a:pPr algn="ctr"/>
                      <a:r>
                        <a:rPr lang="en-US" altLang="zh-CN" sz="1800" dirty="0"/>
                        <a:t>7</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7"/>
                  </a:ext>
                </a:extLst>
              </a:tr>
              <a:tr h="370858">
                <a:tc>
                  <a:txBody>
                    <a:bodyPr/>
                    <a:lstStyle/>
                    <a:p>
                      <a:pPr algn="ctr"/>
                      <a:r>
                        <a:rPr lang="en-US" altLang="zh-CN" sz="1800" dirty="0"/>
                        <a:t>8</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r>
                        <a:rPr lang="en-US" altLang="zh-CN" sz="1800" dirty="0"/>
                        <a:t>Synch</a:t>
                      </a:r>
                      <a:endParaRPr lang="zh-CN" altLang="en-US" sz="1800" dirty="0"/>
                    </a:p>
                  </a:txBody>
                  <a:tcPr marT="45722" marB="45722"/>
                </a:tc>
                <a:extLst>
                  <a:ext uri="{0D108BD9-81ED-4DB2-BD59-A6C34878D82A}">
                    <a16:rowId xmlns:a16="http://schemas.microsoft.com/office/drawing/2014/main" val="10008"/>
                  </a:ext>
                </a:extLst>
              </a:tr>
              <a:tr h="370858">
                <a:tc>
                  <a:txBody>
                    <a:bodyPr/>
                    <a:lstStyle/>
                    <a:p>
                      <a:pPr algn="ctr"/>
                      <a:r>
                        <a:rPr lang="en-US" altLang="zh-CN" sz="1800" dirty="0"/>
                        <a:t>9</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09"/>
                  </a:ext>
                </a:extLst>
              </a:tr>
              <a:tr h="370858">
                <a:tc>
                  <a:txBody>
                    <a:bodyPr/>
                    <a:lstStyle/>
                    <a:p>
                      <a:pPr algn="ctr"/>
                      <a:r>
                        <a:rPr lang="en-US" altLang="zh-CN" sz="1800" dirty="0"/>
                        <a:t>10</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0"/>
                  </a:ext>
                </a:extLst>
              </a:tr>
              <a:tr h="370858">
                <a:tc>
                  <a:txBody>
                    <a:bodyPr/>
                    <a:lstStyle/>
                    <a:p>
                      <a:pPr algn="ctr"/>
                      <a:r>
                        <a:rPr lang="en-US" altLang="zh-CN" sz="1800" dirty="0"/>
                        <a:t>11</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1"/>
                  </a:ext>
                </a:extLst>
              </a:tr>
              <a:tr h="370858">
                <a:tc>
                  <a:txBody>
                    <a:bodyPr/>
                    <a:lstStyle/>
                    <a:p>
                      <a:pPr algn="ctr"/>
                      <a:r>
                        <a:rPr lang="en-US" altLang="zh-CN" sz="1800" dirty="0"/>
                        <a:t>12</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2"/>
                  </a:ext>
                </a:extLst>
              </a:tr>
              <a:tr h="370858">
                <a:tc>
                  <a:txBody>
                    <a:bodyPr/>
                    <a:lstStyle/>
                    <a:p>
                      <a:pPr algn="ctr"/>
                      <a:r>
                        <a:rPr lang="en-US" altLang="zh-CN" sz="1800" dirty="0"/>
                        <a:t>13</a:t>
                      </a:r>
                      <a:endParaRPr lang="zh-CN" altLang="en-US" sz="1800" dirty="0"/>
                    </a:p>
                  </a:txBody>
                  <a:tcPr marT="45722" marB="45722"/>
                </a:tc>
                <a:tc>
                  <a:txBody>
                    <a:bodyPr/>
                    <a:lstStyle/>
                    <a:p>
                      <a:pPr algn="ctr"/>
                      <a:r>
                        <a:rPr lang="en-US" altLang="zh-CN" sz="1800" dirty="0"/>
                        <a:t>#E’T’F</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3"/>
                  </a:ext>
                </a:extLst>
              </a:tr>
              <a:tr h="370858">
                <a:tc>
                  <a:txBody>
                    <a:bodyPr/>
                    <a:lstStyle/>
                    <a:p>
                      <a:pPr algn="ctr"/>
                      <a:r>
                        <a:rPr lang="en-US" altLang="zh-CN" sz="1800" dirty="0"/>
                        <a:t>14</a:t>
                      </a:r>
                      <a:endParaRPr lang="zh-CN" altLang="en-US" sz="1800" dirty="0"/>
                    </a:p>
                  </a:txBody>
                  <a:tcPr marT="45722" marB="45722"/>
                </a:tc>
                <a:tc>
                  <a:txBody>
                    <a:bodyPr/>
                    <a:lstStyle/>
                    <a:p>
                      <a:pPr algn="ctr"/>
                      <a:r>
                        <a:rPr lang="en-US" altLang="zh-CN" sz="1800" dirty="0"/>
                        <a:t>#</a:t>
                      </a:r>
                      <a:r>
                        <a:rPr lang="en-US" altLang="zh-CN" sz="1800" dirty="0" err="1"/>
                        <a:t>E’T’id</a:t>
                      </a:r>
                      <a:endParaRPr lang="zh-CN" altLang="en-US" sz="1800" dirty="0"/>
                    </a:p>
                  </a:txBody>
                  <a:tcPr marT="45722" marB="45722"/>
                </a:tc>
                <a:tc>
                  <a:txBody>
                    <a:bodyPr/>
                    <a:lstStyle/>
                    <a:p>
                      <a:pPr algn="ctr"/>
                      <a:r>
                        <a:rPr lang="en-US" altLang="zh-CN" sz="1800" dirty="0"/>
                        <a:t>id#</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4"/>
                  </a:ext>
                </a:extLst>
              </a:tr>
              <a:tr h="370858">
                <a:tc>
                  <a:txBody>
                    <a:bodyPr/>
                    <a:lstStyle/>
                    <a:p>
                      <a:pPr algn="ctr"/>
                      <a:r>
                        <a:rPr lang="en-US" altLang="zh-CN" sz="1800" dirty="0"/>
                        <a:t>15</a:t>
                      </a:r>
                      <a:endParaRPr lang="zh-CN" altLang="en-US" sz="1800" dirty="0"/>
                    </a:p>
                  </a:txBody>
                  <a:tcPr marT="45722" marB="45722"/>
                </a:tc>
                <a:tc>
                  <a:txBody>
                    <a:bodyPr/>
                    <a:lstStyle/>
                    <a:p>
                      <a:pPr algn="ctr"/>
                      <a:r>
                        <a:rPr lang="en-US" altLang="zh-CN" sz="1800" dirty="0"/>
                        <a:t>#E’T’</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5"/>
                  </a:ext>
                </a:extLst>
              </a:tr>
              <a:tr h="370858">
                <a:tc>
                  <a:txBody>
                    <a:bodyPr/>
                    <a:lstStyle/>
                    <a:p>
                      <a:pPr algn="ctr"/>
                      <a:r>
                        <a:rPr lang="en-US" altLang="zh-CN" sz="1800" dirty="0"/>
                        <a:t>16</a:t>
                      </a:r>
                      <a:endParaRPr lang="zh-CN" altLang="en-US" sz="1800" dirty="0"/>
                    </a:p>
                  </a:txBody>
                  <a:tcPr marT="45722" marB="45722"/>
                </a:tc>
                <a:tc>
                  <a:txBody>
                    <a:bodyPr/>
                    <a:lstStyle/>
                    <a:p>
                      <a:pPr algn="ctr"/>
                      <a:r>
                        <a:rPr lang="en-US" altLang="zh-CN" sz="1800" dirty="0"/>
                        <a:t>#E’</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6"/>
                  </a:ext>
                </a:extLst>
              </a:tr>
              <a:tr h="370858">
                <a:tc>
                  <a:txBody>
                    <a:bodyPr/>
                    <a:lstStyle/>
                    <a:p>
                      <a:pPr algn="ctr"/>
                      <a:r>
                        <a:rPr lang="en-US" altLang="zh-CN" sz="1800" dirty="0"/>
                        <a:t>17</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r>
                        <a:rPr lang="en-US" altLang="zh-CN" sz="1800" dirty="0"/>
                        <a:t>#</a:t>
                      </a:r>
                      <a:endParaRPr lang="zh-CN" altLang="en-US" sz="1800" dirty="0"/>
                    </a:p>
                  </a:txBody>
                  <a:tcPr marT="45722" marB="45722"/>
                </a:tc>
                <a:tc>
                  <a:txBody>
                    <a:bodyPr/>
                    <a:lstStyle/>
                    <a:p>
                      <a:pPr algn="ctr"/>
                      <a:endParaRPr lang="zh-CN" altLang="en-US" sz="1800" dirty="0"/>
                    </a:p>
                  </a:txBody>
                  <a:tcPr marT="45722" marB="45722"/>
                </a:tc>
                <a:extLst>
                  <a:ext uri="{0D108BD9-81ED-4DB2-BD59-A6C34878D82A}">
                    <a16:rowId xmlns:a16="http://schemas.microsoft.com/office/drawing/2014/main" val="10017"/>
                  </a:ext>
                </a:extLst>
              </a:tr>
            </a:tbl>
          </a:graphicData>
        </a:graphic>
      </p:graphicFrame>
      <p:graphicFrame>
        <p:nvGraphicFramePr>
          <p:cNvPr id="8" name="表格 7">
            <a:extLst>
              <a:ext uri="{FF2B5EF4-FFF2-40B4-BE49-F238E27FC236}">
                <a16:creationId xmlns:a16="http://schemas.microsoft.com/office/drawing/2014/main" id="{155C976D-4EEE-461B-A7AF-8B81EA9F78CA}"/>
              </a:ext>
            </a:extLst>
          </p:cNvPr>
          <p:cNvGraphicFramePr>
            <a:graphicFrameLocks noGrp="1"/>
          </p:cNvGraphicFramePr>
          <p:nvPr/>
        </p:nvGraphicFramePr>
        <p:xfrm>
          <a:off x="746125" y="179388"/>
          <a:ext cx="8424863" cy="3178175"/>
        </p:xfrm>
        <a:graphic>
          <a:graphicData uri="http://schemas.openxmlformats.org/drawingml/2006/table">
            <a:tbl>
              <a:tblPr firstRow="1" bandRow="1">
                <a:tableStyleId>{5C22544A-7EE6-4342-B048-85BDC9FD1C3A}</a:tableStyleId>
              </a:tblPr>
              <a:tblGrid>
                <a:gridCol w="1203552">
                  <a:extLst>
                    <a:ext uri="{9D8B030D-6E8A-4147-A177-3AD203B41FA5}">
                      <a16:colId xmlns:a16="http://schemas.microsoft.com/office/drawing/2014/main" val="20000"/>
                    </a:ext>
                  </a:extLst>
                </a:gridCol>
                <a:gridCol w="1203552">
                  <a:extLst>
                    <a:ext uri="{9D8B030D-6E8A-4147-A177-3AD203B41FA5}">
                      <a16:colId xmlns:a16="http://schemas.microsoft.com/office/drawing/2014/main" val="20001"/>
                    </a:ext>
                  </a:extLst>
                </a:gridCol>
                <a:gridCol w="1203552">
                  <a:extLst>
                    <a:ext uri="{9D8B030D-6E8A-4147-A177-3AD203B41FA5}">
                      <a16:colId xmlns:a16="http://schemas.microsoft.com/office/drawing/2014/main" val="20002"/>
                    </a:ext>
                  </a:extLst>
                </a:gridCol>
                <a:gridCol w="1203552">
                  <a:extLst>
                    <a:ext uri="{9D8B030D-6E8A-4147-A177-3AD203B41FA5}">
                      <a16:colId xmlns:a16="http://schemas.microsoft.com/office/drawing/2014/main" val="20003"/>
                    </a:ext>
                  </a:extLst>
                </a:gridCol>
                <a:gridCol w="1203552">
                  <a:extLst>
                    <a:ext uri="{9D8B030D-6E8A-4147-A177-3AD203B41FA5}">
                      <a16:colId xmlns:a16="http://schemas.microsoft.com/office/drawing/2014/main" val="20004"/>
                    </a:ext>
                  </a:extLst>
                </a:gridCol>
                <a:gridCol w="1203552">
                  <a:extLst>
                    <a:ext uri="{9D8B030D-6E8A-4147-A177-3AD203B41FA5}">
                      <a16:colId xmlns:a16="http://schemas.microsoft.com/office/drawing/2014/main" val="20005"/>
                    </a:ext>
                  </a:extLst>
                </a:gridCol>
                <a:gridCol w="1203552">
                  <a:extLst>
                    <a:ext uri="{9D8B030D-6E8A-4147-A177-3AD203B41FA5}">
                      <a16:colId xmlns:a16="http://schemas.microsoft.com/office/drawing/2014/main" val="20006"/>
                    </a:ext>
                  </a:extLst>
                </a:gridCol>
              </a:tblGrid>
              <a:tr h="454025">
                <a:tc rowSpan="2">
                  <a:txBody>
                    <a:bodyPr/>
                    <a:lstStyle/>
                    <a:p>
                      <a:pPr algn="ctr"/>
                      <a:r>
                        <a:rPr lang="zh-CN" altLang="en-US" sz="1800" dirty="0"/>
                        <a:t>语法变量</a:t>
                      </a:r>
                    </a:p>
                  </a:txBody>
                  <a:tcPr marL="91439" marR="91439" marT="45723" marB="45723"/>
                </a:tc>
                <a:tc gridSpan="6">
                  <a:txBody>
                    <a:bodyPr/>
                    <a:lstStyle/>
                    <a:p>
                      <a:pPr marL="0" indent="0" algn="ctr">
                        <a:buFontTx/>
                        <a:buNone/>
                      </a:pPr>
                      <a:r>
                        <a:rPr lang="zh-CN" altLang="en-US" sz="1800" dirty="0"/>
                        <a:t>输入符号</a:t>
                      </a:r>
                    </a:p>
                  </a:txBody>
                  <a:tcPr marL="91439" marR="91439" marT="45723" marB="45723"/>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tc hMerge="1">
                  <a:txBody>
                    <a:bodyPr/>
                    <a:lstStyle/>
                    <a:p>
                      <a:pPr marL="285750" indent="-285750">
                        <a:buFont typeface="Arial" pitchFamily="34" charset="0"/>
                        <a:buChar char="•"/>
                      </a:pPr>
                      <a:endParaRPr lang="zh-CN" altLang="en-US" dirty="0"/>
                    </a:p>
                  </a:txBody>
                  <a:tcPr/>
                </a:tc>
                <a:extLst>
                  <a:ext uri="{0D108BD9-81ED-4DB2-BD59-A6C34878D82A}">
                    <a16:rowId xmlns:a16="http://schemas.microsoft.com/office/drawing/2014/main" val="10000"/>
                  </a:ext>
                </a:extLst>
              </a:tr>
              <a:tr h="454025">
                <a:tc vMerge="1">
                  <a:txBody>
                    <a:bodyPr/>
                    <a:lstStyle/>
                    <a:p>
                      <a:endParaRPr lang="zh-CN" altLang="en-US" dirty="0"/>
                    </a:p>
                  </a:txBody>
                  <a:tcPr/>
                </a:tc>
                <a:tc>
                  <a:txBody>
                    <a:bodyPr/>
                    <a:lstStyle/>
                    <a:p>
                      <a:pPr marL="0" indent="0" algn="ctr">
                        <a:buFontTx/>
                        <a:buNone/>
                      </a:pPr>
                      <a:r>
                        <a:rPr lang="en-US" altLang="zh-CN" sz="1800" dirty="0"/>
                        <a:t>id</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tc>
                  <a:txBody>
                    <a:bodyPr/>
                    <a:lstStyle/>
                    <a:p>
                      <a:pPr marL="0" indent="0" algn="ctr">
                        <a:buFontTx/>
                        <a:buNone/>
                      </a:pPr>
                      <a:r>
                        <a:rPr lang="en-US" altLang="zh-CN" sz="1800" dirty="0"/>
                        <a:t>#</a:t>
                      </a:r>
                      <a:endParaRPr lang="zh-CN" altLang="en-US" sz="1800" dirty="0"/>
                    </a:p>
                  </a:txBody>
                  <a:tcPr marL="91439" marR="91439" marT="45723" marB="45723"/>
                </a:tc>
                <a:extLst>
                  <a:ext uri="{0D108BD9-81ED-4DB2-BD59-A6C34878D82A}">
                    <a16:rowId xmlns:a16="http://schemas.microsoft.com/office/drawing/2014/main" val="10001"/>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extLst>
                  <a:ext uri="{0D108BD9-81ED-4DB2-BD59-A6C34878D82A}">
                    <a16:rowId xmlns:a16="http://schemas.microsoft.com/office/drawing/2014/main" val="10002"/>
                  </a:ext>
                </a:extLst>
              </a:tr>
              <a:tr h="454025">
                <a:tc>
                  <a:txBody>
                    <a:bodyPr/>
                    <a:lstStyle/>
                    <a:p>
                      <a:pPr algn="ctr"/>
                      <a:r>
                        <a:rPr lang="en-US" altLang="zh-CN" sz="1800" dirty="0"/>
                        <a:t>E’</a:t>
                      </a:r>
                      <a:endParaRPr lang="zh-CN" altLang="en-US" sz="1800" dirty="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3"/>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4"/>
                  </a:ext>
                </a:extLst>
              </a:tr>
              <a:tr h="454025">
                <a:tc>
                  <a:txBody>
                    <a:bodyPr/>
                    <a:lstStyle/>
                    <a:p>
                      <a:pPr algn="ctr"/>
                      <a:r>
                        <a:rPr lang="en-US" altLang="zh-CN" sz="1800" dirty="0"/>
                        <a:t>T’</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5"/>
                  </a:ext>
                </a:extLst>
              </a:tr>
              <a:tr h="454025">
                <a:tc>
                  <a:txBody>
                    <a:bodyPr/>
                    <a:lstStyle/>
                    <a:p>
                      <a:pPr algn="ctr"/>
                      <a:r>
                        <a:rPr lang="en-US" altLang="zh-CN" sz="1800" dirty="0"/>
                        <a:t>F</a:t>
                      </a:r>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tc>
                  <a:txBody>
                    <a:bodyPr/>
                    <a:lstStyle/>
                    <a:p>
                      <a:endParaRPr lang="zh-CN" altLang="en-US" sz="1800" dirty="0"/>
                    </a:p>
                  </a:txBody>
                  <a:tcPr marL="91439" marR="91439" marT="45723" marB="45723"/>
                </a:tc>
                <a:extLst>
                  <a:ext uri="{0D108BD9-81ED-4DB2-BD59-A6C34878D82A}">
                    <a16:rowId xmlns:a16="http://schemas.microsoft.com/office/drawing/2014/main" val="10006"/>
                  </a:ext>
                </a:extLst>
              </a:tr>
            </a:tbl>
          </a:graphicData>
        </a:graphic>
      </p:graphicFrame>
      <p:sp>
        <p:nvSpPr>
          <p:cNvPr id="101541" name="TextBox 7">
            <a:extLst>
              <a:ext uri="{FF2B5EF4-FFF2-40B4-BE49-F238E27FC236}">
                <a16:creationId xmlns:a16="http://schemas.microsoft.com/office/drawing/2014/main" id="{A44F7412-4D8D-420E-9868-DB343EEC4949}"/>
              </a:ext>
            </a:extLst>
          </p:cNvPr>
          <p:cNvSpPr txBox="1">
            <a:spLocks noChangeArrowheads="1"/>
          </p:cNvSpPr>
          <p:nvPr/>
        </p:nvSpPr>
        <p:spPr bwMode="auto">
          <a:xfrm>
            <a:off x="2041525" y="1131888"/>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1542" name="TextBox 8">
            <a:extLst>
              <a:ext uri="{FF2B5EF4-FFF2-40B4-BE49-F238E27FC236}">
                <a16:creationId xmlns:a16="http://schemas.microsoft.com/office/drawing/2014/main" id="{5B4BEC2F-EC75-4417-A0E7-9CAA54F9FD48}"/>
              </a:ext>
            </a:extLst>
          </p:cNvPr>
          <p:cNvSpPr txBox="1">
            <a:spLocks noChangeArrowheads="1"/>
          </p:cNvSpPr>
          <p:nvPr/>
        </p:nvSpPr>
        <p:spPr bwMode="auto">
          <a:xfrm>
            <a:off x="5641975" y="1131888"/>
            <a:ext cx="998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1" name="TextBox 10">
            <a:extLst>
              <a:ext uri="{FF2B5EF4-FFF2-40B4-BE49-F238E27FC236}">
                <a16:creationId xmlns:a16="http://schemas.microsoft.com/office/drawing/2014/main" id="{7241CA57-D40C-4DFD-9DC7-FDF7403A1D22}"/>
              </a:ext>
            </a:extLst>
          </p:cNvPr>
          <p:cNvSpPr txBox="1"/>
          <p:nvPr/>
        </p:nvSpPr>
        <p:spPr>
          <a:xfrm>
            <a:off x="6938963" y="1590675"/>
            <a:ext cx="885825" cy="369888"/>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2" name="TextBox 11">
            <a:extLst>
              <a:ext uri="{FF2B5EF4-FFF2-40B4-BE49-F238E27FC236}">
                <a16:creationId xmlns:a16="http://schemas.microsoft.com/office/drawing/2014/main" id="{96BAA3AF-1DC4-449A-B6B6-F60F4B66874D}"/>
              </a:ext>
            </a:extLst>
          </p:cNvPr>
          <p:cNvSpPr txBox="1"/>
          <p:nvPr/>
        </p:nvSpPr>
        <p:spPr>
          <a:xfrm>
            <a:off x="8162925" y="1625600"/>
            <a:ext cx="885825" cy="369888"/>
          </a:xfrm>
          <a:prstGeom prst="rect">
            <a:avLst/>
          </a:prstGeom>
          <a:noFill/>
        </p:spPr>
        <p:txBody>
          <a:bodyPr wrap="none">
            <a:spAutoFit/>
          </a:bodyPr>
          <a:lstStyle/>
          <a:p>
            <a:pPr eaLnBrk="1" hangingPunct="1">
              <a:defRPr/>
            </a:pPr>
            <a:r>
              <a:rPr lang="en-US" altLang="zh-CN" sz="1800" dirty="0"/>
              <a:t>E’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01545" name="TextBox 11">
            <a:extLst>
              <a:ext uri="{FF2B5EF4-FFF2-40B4-BE49-F238E27FC236}">
                <a16:creationId xmlns:a16="http://schemas.microsoft.com/office/drawing/2014/main" id="{7376178E-D002-4116-9234-91FB7125C39A}"/>
              </a:ext>
            </a:extLst>
          </p:cNvPr>
          <p:cNvSpPr txBox="1">
            <a:spLocks noChangeArrowheads="1"/>
          </p:cNvSpPr>
          <p:nvPr/>
        </p:nvSpPr>
        <p:spPr bwMode="auto">
          <a:xfrm>
            <a:off x="3122613" y="1576388"/>
            <a:ext cx="1212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+TE’</a:t>
            </a:r>
            <a:endParaRPr lang="zh-CN" altLang="en-US" sz="1800" b="0">
              <a:ea typeface="宋体" panose="02010600030101010101" pitchFamily="2" charset="-122"/>
            </a:endParaRPr>
          </a:p>
        </p:txBody>
      </p:sp>
      <p:sp>
        <p:nvSpPr>
          <p:cNvPr id="101546" name="TextBox 12">
            <a:extLst>
              <a:ext uri="{FF2B5EF4-FFF2-40B4-BE49-F238E27FC236}">
                <a16:creationId xmlns:a16="http://schemas.microsoft.com/office/drawing/2014/main" id="{04DBE63A-D17F-46C7-A8CD-5315B6FB09C7}"/>
              </a:ext>
            </a:extLst>
          </p:cNvPr>
          <p:cNvSpPr txBox="1">
            <a:spLocks noChangeArrowheads="1"/>
          </p:cNvSpPr>
          <p:nvPr/>
        </p:nvSpPr>
        <p:spPr bwMode="auto">
          <a:xfrm>
            <a:off x="5654675" y="2057400"/>
            <a:ext cx="99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01547" name="TextBox 13">
            <a:extLst>
              <a:ext uri="{FF2B5EF4-FFF2-40B4-BE49-F238E27FC236}">
                <a16:creationId xmlns:a16="http://schemas.microsoft.com/office/drawing/2014/main" id="{A8DB30B0-1531-4BD2-8205-FF98583A5454}"/>
              </a:ext>
            </a:extLst>
          </p:cNvPr>
          <p:cNvSpPr txBox="1">
            <a:spLocks noChangeArrowheads="1"/>
          </p:cNvSpPr>
          <p:nvPr/>
        </p:nvSpPr>
        <p:spPr bwMode="auto">
          <a:xfrm>
            <a:off x="2054225" y="2057400"/>
            <a:ext cx="99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01548" name="TextBox 14">
            <a:extLst>
              <a:ext uri="{FF2B5EF4-FFF2-40B4-BE49-F238E27FC236}">
                <a16:creationId xmlns:a16="http://schemas.microsoft.com/office/drawing/2014/main" id="{226BF32A-0771-4F19-B925-BD3F8ABE5791}"/>
              </a:ext>
            </a:extLst>
          </p:cNvPr>
          <p:cNvSpPr txBox="1">
            <a:spLocks noChangeArrowheads="1"/>
          </p:cNvSpPr>
          <p:nvPr/>
        </p:nvSpPr>
        <p:spPr bwMode="auto">
          <a:xfrm>
            <a:off x="4400550" y="2490788"/>
            <a:ext cx="1169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T’ </a:t>
            </a:r>
            <a:r>
              <a:rPr lang="en-US" altLang="zh-CN" sz="1800" b="0">
                <a:ea typeface="宋体" panose="02010600030101010101" pitchFamily="2" charset="-122"/>
                <a:sym typeface="Wingdings" panose="05000000000000000000" pitchFamily="2" charset="2"/>
              </a:rPr>
              <a:t> *FT’</a:t>
            </a:r>
            <a:endParaRPr lang="zh-CN" altLang="en-US" sz="1800" b="0">
              <a:ea typeface="宋体" panose="02010600030101010101" pitchFamily="2" charset="-122"/>
            </a:endParaRPr>
          </a:p>
        </p:txBody>
      </p:sp>
      <p:sp>
        <p:nvSpPr>
          <p:cNvPr id="17" name="TextBox 16">
            <a:extLst>
              <a:ext uri="{FF2B5EF4-FFF2-40B4-BE49-F238E27FC236}">
                <a16:creationId xmlns:a16="http://schemas.microsoft.com/office/drawing/2014/main" id="{FAB28FC3-9484-4DCC-BA4D-5116093BC771}"/>
              </a:ext>
            </a:extLst>
          </p:cNvPr>
          <p:cNvSpPr txBox="1"/>
          <p:nvPr/>
        </p:nvSpPr>
        <p:spPr>
          <a:xfrm>
            <a:off x="3265488" y="2490788"/>
            <a:ext cx="887412"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8" name="TextBox 17">
            <a:extLst>
              <a:ext uri="{FF2B5EF4-FFF2-40B4-BE49-F238E27FC236}">
                <a16:creationId xmlns:a16="http://schemas.microsoft.com/office/drawing/2014/main" id="{97D8745A-CFBC-46DD-BACE-8AF0533E1BC4}"/>
              </a:ext>
            </a:extLst>
          </p:cNvPr>
          <p:cNvSpPr txBox="1"/>
          <p:nvPr/>
        </p:nvSpPr>
        <p:spPr>
          <a:xfrm>
            <a:off x="6988175" y="2490788"/>
            <a:ext cx="885825"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9" name="TextBox 18">
            <a:extLst>
              <a:ext uri="{FF2B5EF4-FFF2-40B4-BE49-F238E27FC236}">
                <a16:creationId xmlns:a16="http://schemas.microsoft.com/office/drawing/2014/main" id="{CD45A379-69EB-4ACF-8BD4-F22AF3548E05}"/>
              </a:ext>
            </a:extLst>
          </p:cNvPr>
          <p:cNvSpPr txBox="1"/>
          <p:nvPr/>
        </p:nvSpPr>
        <p:spPr>
          <a:xfrm>
            <a:off x="8089900" y="2490788"/>
            <a:ext cx="887413" cy="368300"/>
          </a:xfrm>
          <a:prstGeom prst="rect">
            <a:avLst/>
          </a:prstGeom>
          <a:noFill/>
        </p:spPr>
        <p:txBody>
          <a:bodyPr wrap="none">
            <a:spAutoFit/>
          </a:bodyPr>
          <a:lstStyle/>
          <a:p>
            <a:pPr eaLnBrk="1" hangingPunct="1">
              <a:defRPr/>
            </a:pPr>
            <a:r>
              <a:rPr lang="en-US" altLang="zh-CN" sz="1800" dirty="0"/>
              <a:t>T’ </a:t>
            </a:r>
            <a:r>
              <a:rPr lang="en-US" altLang="zh-CN" sz="1800" dirty="0">
                <a:sym typeface="Wingdings" pitchFamily="2" charset="2"/>
              </a:rPr>
              <a:t></a:t>
            </a:r>
            <a:r>
              <a:rPr kumimoji="1" lang="en-US" altLang="zh-CN" sz="1800" b="1" dirty="0">
                <a:solidFill>
                  <a:srgbClr val="FF0000"/>
                </a:solidFill>
                <a:effectLst>
                  <a:outerShdw blurRad="38100" dist="38100" dir="2700000" algn="tl">
                    <a:srgbClr val="000000"/>
                  </a:outerShdw>
                </a:effectLst>
                <a:latin typeface="Times New Roman" pitchFamily="18" charset="0"/>
              </a:rPr>
              <a:t> </a:t>
            </a:r>
            <a:r>
              <a:rPr kumimoji="1" lang="en-US" altLang="zh-CN" sz="1800" dirty="0">
                <a:latin typeface="Times New Roman" pitchFamily="18" charset="0"/>
              </a:rPr>
              <a:t>ε</a:t>
            </a:r>
            <a:r>
              <a:rPr lang="en-US" altLang="zh-CN" sz="1800" dirty="0">
                <a:sym typeface="Wingdings" pitchFamily="2" charset="2"/>
              </a:rPr>
              <a:t> </a:t>
            </a:r>
            <a:endParaRPr lang="zh-CN" altLang="en-US" sz="1800" dirty="0"/>
          </a:p>
        </p:txBody>
      </p:sp>
      <p:sp>
        <p:nvSpPr>
          <p:cNvPr id="101552" name="TextBox 18">
            <a:extLst>
              <a:ext uri="{FF2B5EF4-FFF2-40B4-BE49-F238E27FC236}">
                <a16:creationId xmlns:a16="http://schemas.microsoft.com/office/drawing/2014/main" id="{7475A593-EE80-4F59-A6C2-BCDB9AC886E0}"/>
              </a:ext>
            </a:extLst>
          </p:cNvPr>
          <p:cNvSpPr txBox="1">
            <a:spLocks noChangeArrowheads="1"/>
          </p:cNvSpPr>
          <p:nvPr/>
        </p:nvSpPr>
        <p:spPr bwMode="auto">
          <a:xfrm>
            <a:off x="5641975" y="2932113"/>
            <a:ext cx="981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F </a:t>
            </a:r>
            <a:r>
              <a:rPr lang="en-US" altLang="zh-CN" sz="1800" b="0">
                <a:ea typeface="宋体" panose="02010600030101010101" pitchFamily="2" charset="-122"/>
                <a:sym typeface="Wingdings" panose="05000000000000000000" pitchFamily="2" charset="2"/>
              </a:rPr>
              <a:t> (E)</a:t>
            </a:r>
            <a:endParaRPr lang="zh-CN" altLang="en-US" sz="1800" b="0">
              <a:ea typeface="宋体" panose="02010600030101010101" pitchFamily="2" charset="-122"/>
            </a:endParaRPr>
          </a:p>
        </p:txBody>
      </p:sp>
      <p:sp>
        <p:nvSpPr>
          <p:cNvPr id="101553" name="TextBox 19">
            <a:extLst>
              <a:ext uri="{FF2B5EF4-FFF2-40B4-BE49-F238E27FC236}">
                <a16:creationId xmlns:a16="http://schemas.microsoft.com/office/drawing/2014/main" id="{DEE85B23-29EA-4A9D-A527-61B013FB829C}"/>
              </a:ext>
            </a:extLst>
          </p:cNvPr>
          <p:cNvSpPr txBox="1">
            <a:spLocks noChangeArrowheads="1"/>
          </p:cNvSpPr>
          <p:nvPr/>
        </p:nvSpPr>
        <p:spPr bwMode="auto">
          <a:xfrm>
            <a:off x="2114550" y="2932113"/>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0">
                <a:ea typeface="宋体" panose="02010600030101010101" pitchFamily="2" charset="-122"/>
              </a:rPr>
              <a:t>E </a:t>
            </a:r>
            <a:r>
              <a:rPr lang="en-US" altLang="zh-CN" sz="1800" b="0">
                <a:ea typeface="宋体" panose="02010600030101010101" pitchFamily="2" charset="-122"/>
                <a:sym typeface="Wingdings" panose="05000000000000000000" pitchFamily="2" charset="2"/>
              </a:rPr>
              <a:t> id</a:t>
            </a:r>
            <a:endParaRPr lang="zh-CN" altLang="en-US" sz="1800" b="0">
              <a:ea typeface="宋体" panose="02010600030101010101" pitchFamily="2" charset="-122"/>
            </a:endParaRPr>
          </a:p>
        </p:txBody>
      </p:sp>
      <p:sp>
        <p:nvSpPr>
          <p:cNvPr id="101554" name="TextBox 2">
            <a:extLst>
              <a:ext uri="{FF2B5EF4-FFF2-40B4-BE49-F238E27FC236}">
                <a16:creationId xmlns:a16="http://schemas.microsoft.com/office/drawing/2014/main" id="{F2BAE1A2-7491-4594-A72C-71661CA5281C}"/>
              </a:ext>
            </a:extLst>
          </p:cNvPr>
          <p:cNvSpPr txBox="1">
            <a:spLocks noChangeArrowheads="1"/>
          </p:cNvSpPr>
          <p:nvPr/>
        </p:nvSpPr>
        <p:spPr bwMode="auto">
          <a:xfrm>
            <a:off x="8174038" y="113188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55" name="TextBox 21">
            <a:extLst>
              <a:ext uri="{FF2B5EF4-FFF2-40B4-BE49-F238E27FC236}">
                <a16:creationId xmlns:a16="http://schemas.microsoft.com/office/drawing/2014/main" id="{6A7D482E-335C-48B5-9B78-FB25C99DF898}"/>
              </a:ext>
            </a:extLst>
          </p:cNvPr>
          <p:cNvSpPr txBox="1">
            <a:spLocks noChangeArrowheads="1"/>
          </p:cNvSpPr>
          <p:nvPr/>
        </p:nvSpPr>
        <p:spPr bwMode="auto">
          <a:xfrm>
            <a:off x="6938963" y="113188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56" name="TextBox 22">
            <a:extLst>
              <a:ext uri="{FF2B5EF4-FFF2-40B4-BE49-F238E27FC236}">
                <a16:creationId xmlns:a16="http://schemas.microsoft.com/office/drawing/2014/main" id="{9EF90186-7B98-4563-9488-49CC950F5873}"/>
              </a:ext>
            </a:extLst>
          </p:cNvPr>
          <p:cNvSpPr txBox="1">
            <a:spLocks noChangeArrowheads="1"/>
          </p:cNvSpPr>
          <p:nvPr/>
        </p:nvSpPr>
        <p:spPr bwMode="auto">
          <a:xfrm>
            <a:off x="3276600" y="1995488"/>
            <a:ext cx="854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57" name="TextBox 23">
            <a:extLst>
              <a:ext uri="{FF2B5EF4-FFF2-40B4-BE49-F238E27FC236}">
                <a16:creationId xmlns:a16="http://schemas.microsoft.com/office/drawing/2014/main" id="{5EAD7972-6D23-4E20-BB42-F8F8788EAFF9}"/>
              </a:ext>
            </a:extLst>
          </p:cNvPr>
          <p:cNvSpPr txBox="1">
            <a:spLocks noChangeArrowheads="1"/>
          </p:cNvSpPr>
          <p:nvPr/>
        </p:nvSpPr>
        <p:spPr bwMode="auto">
          <a:xfrm>
            <a:off x="6950075" y="1995488"/>
            <a:ext cx="852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58" name="TextBox 24">
            <a:extLst>
              <a:ext uri="{FF2B5EF4-FFF2-40B4-BE49-F238E27FC236}">
                <a16:creationId xmlns:a16="http://schemas.microsoft.com/office/drawing/2014/main" id="{C600D892-6C62-4194-B128-87F8DA1A5ECC}"/>
              </a:ext>
            </a:extLst>
          </p:cNvPr>
          <p:cNvSpPr txBox="1">
            <a:spLocks noChangeArrowheads="1"/>
          </p:cNvSpPr>
          <p:nvPr/>
        </p:nvSpPr>
        <p:spPr bwMode="auto">
          <a:xfrm>
            <a:off x="8174038" y="1995488"/>
            <a:ext cx="852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59" name="TextBox 25">
            <a:extLst>
              <a:ext uri="{FF2B5EF4-FFF2-40B4-BE49-F238E27FC236}">
                <a16:creationId xmlns:a16="http://schemas.microsoft.com/office/drawing/2014/main" id="{9EF6E381-1B31-4D79-A50A-5A97650C803C}"/>
              </a:ext>
            </a:extLst>
          </p:cNvPr>
          <p:cNvSpPr txBox="1">
            <a:spLocks noChangeArrowheads="1"/>
          </p:cNvSpPr>
          <p:nvPr/>
        </p:nvSpPr>
        <p:spPr bwMode="auto">
          <a:xfrm>
            <a:off x="8234363" y="2932113"/>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60" name="TextBox 26">
            <a:extLst>
              <a:ext uri="{FF2B5EF4-FFF2-40B4-BE49-F238E27FC236}">
                <a16:creationId xmlns:a16="http://schemas.microsoft.com/office/drawing/2014/main" id="{06725C78-BC20-4676-AD42-2698BF0A9350}"/>
              </a:ext>
            </a:extLst>
          </p:cNvPr>
          <p:cNvSpPr txBox="1">
            <a:spLocks noChangeArrowheads="1"/>
          </p:cNvSpPr>
          <p:nvPr/>
        </p:nvSpPr>
        <p:spPr bwMode="auto">
          <a:xfrm>
            <a:off x="7021513" y="2922588"/>
            <a:ext cx="852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61" name="TextBox 27">
            <a:extLst>
              <a:ext uri="{FF2B5EF4-FFF2-40B4-BE49-F238E27FC236}">
                <a16:creationId xmlns:a16="http://schemas.microsoft.com/office/drawing/2014/main" id="{24478BF4-9645-4348-B02C-EF63811B45A5}"/>
              </a:ext>
            </a:extLst>
          </p:cNvPr>
          <p:cNvSpPr txBox="1">
            <a:spLocks noChangeArrowheads="1"/>
          </p:cNvSpPr>
          <p:nvPr/>
        </p:nvSpPr>
        <p:spPr bwMode="auto">
          <a:xfrm>
            <a:off x="3349625" y="2932113"/>
            <a:ext cx="852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101562" name="TextBox 28">
            <a:extLst>
              <a:ext uri="{FF2B5EF4-FFF2-40B4-BE49-F238E27FC236}">
                <a16:creationId xmlns:a16="http://schemas.microsoft.com/office/drawing/2014/main" id="{9BC3AD54-F9EF-42FA-9AB9-A83038242320}"/>
              </a:ext>
            </a:extLst>
          </p:cNvPr>
          <p:cNvSpPr txBox="1">
            <a:spLocks noChangeArrowheads="1"/>
          </p:cNvSpPr>
          <p:nvPr/>
        </p:nvSpPr>
        <p:spPr bwMode="auto">
          <a:xfrm>
            <a:off x="4500563" y="2932113"/>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a:solidFill>
                  <a:srgbClr val="FF0000"/>
                </a:solidFill>
                <a:ea typeface="宋体" panose="02010600030101010101" pitchFamily="2" charset="-122"/>
              </a:rPr>
              <a:t>synch</a:t>
            </a:r>
            <a:endParaRPr lang="zh-CN" altLang="en-US" sz="1800">
              <a:solidFill>
                <a:srgbClr val="FF0000"/>
              </a:solidFill>
              <a:ea typeface="宋体" panose="02010600030101010101" pitchFamily="2" charset="-122"/>
            </a:endParaRPr>
          </a:p>
        </p:txBody>
      </p:sp>
      <p:sp>
        <p:nvSpPr>
          <p:cNvPr id="38" name="矩形 37">
            <a:extLst>
              <a:ext uri="{FF2B5EF4-FFF2-40B4-BE49-F238E27FC236}">
                <a16:creationId xmlns:a16="http://schemas.microsoft.com/office/drawing/2014/main" id="{112DE9F2-4210-49E1-A7D6-00511E725CD0}"/>
              </a:ext>
            </a:extLst>
          </p:cNvPr>
          <p:cNvSpPr>
            <a:spLocks noChangeArrowheads="1"/>
          </p:cNvSpPr>
          <p:nvPr/>
        </p:nvSpPr>
        <p:spPr bwMode="auto">
          <a:xfrm>
            <a:off x="1908175" y="3429000"/>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39" name="矩形 38">
            <a:extLst>
              <a:ext uri="{FF2B5EF4-FFF2-40B4-BE49-F238E27FC236}">
                <a16:creationId xmlns:a16="http://schemas.microsoft.com/office/drawing/2014/main" id="{5E94EA6F-56FC-45CE-BBF0-46B2017A2231}"/>
              </a:ext>
            </a:extLst>
          </p:cNvPr>
          <p:cNvSpPr>
            <a:spLocks noChangeArrowheads="1"/>
          </p:cNvSpPr>
          <p:nvPr/>
        </p:nvSpPr>
        <p:spPr bwMode="auto">
          <a:xfrm>
            <a:off x="1908175" y="3789363"/>
            <a:ext cx="6480175" cy="360362"/>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0" name="矩形 39">
            <a:extLst>
              <a:ext uri="{FF2B5EF4-FFF2-40B4-BE49-F238E27FC236}">
                <a16:creationId xmlns:a16="http://schemas.microsoft.com/office/drawing/2014/main" id="{0E9F4B34-88A7-457A-8185-9F1B2F007A48}"/>
              </a:ext>
            </a:extLst>
          </p:cNvPr>
          <p:cNvSpPr>
            <a:spLocks noChangeArrowheads="1"/>
          </p:cNvSpPr>
          <p:nvPr/>
        </p:nvSpPr>
        <p:spPr bwMode="auto">
          <a:xfrm>
            <a:off x="1908175" y="4149725"/>
            <a:ext cx="6480175" cy="358775"/>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1" name="矩形 40">
            <a:extLst>
              <a:ext uri="{FF2B5EF4-FFF2-40B4-BE49-F238E27FC236}">
                <a16:creationId xmlns:a16="http://schemas.microsoft.com/office/drawing/2014/main" id="{C597E794-CF0B-4535-8633-964F150E8880}"/>
              </a:ext>
            </a:extLst>
          </p:cNvPr>
          <p:cNvSpPr>
            <a:spLocks noChangeArrowheads="1"/>
          </p:cNvSpPr>
          <p:nvPr/>
        </p:nvSpPr>
        <p:spPr bwMode="auto">
          <a:xfrm>
            <a:off x="1908175" y="4537075"/>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2" name="矩形 41">
            <a:extLst>
              <a:ext uri="{FF2B5EF4-FFF2-40B4-BE49-F238E27FC236}">
                <a16:creationId xmlns:a16="http://schemas.microsoft.com/office/drawing/2014/main" id="{9FD7D2E8-5F22-4AC4-ACAF-91CA58972C4A}"/>
              </a:ext>
            </a:extLst>
          </p:cNvPr>
          <p:cNvSpPr>
            <a:spLocks noChangeArrowheads="1"/>
          </p:cNvSpPr>
          <p:nvPr/>
        </p:nvSpPr>
        <p:spPr bwMode="auto">
          <a:xfrm>
            <a:off x="1908175" y="4913313"/>
            <a:ext cx="6480175" cy="360362"/>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3" name="矩形 42">
            <a:extLst>
              <a:ext uri="{FF2B5EF4-FFF2-40B4-BE49-F238E27FC236}">
                <a16:creationId xmlns:a16="http://schemas.microsoft.com/office/drawing/2014/main" id="{661D6B92-58D3-4137-86FF-ED02997484A7}"/>
              </a:ext>
            </a:extLst>
          </p:cNvPr>
          <p:cNvSpPr>
            <a:spLocks noChangeArrowheads="1"/>
          </p:cNvSpPr>
          <p:nvPr/>
        </p:nvSpPr>
        <p:spPr bwMode="auto">
          <a:xfrm>
            <a:off x="1908175" y="5287963"/>
            <a:ext cx="6480175" cy="358775"/>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4" name="矩形 43">
            <a:extLst>
              <a:ext uri="{FF2B5EF4-FFF2-40B4-BE49-F238E27FC236}">
                <a16:creationId xmlns:a16="http://schemas.microsoft.com/office/drawing/2014/main" id="{C1B00958-AC85-47EE-90DE-C00E75887AFF}"/>
              </a:ext>
            </a:extLst>
          </p:cNvPr>
          <p:cNvSpPr>
            <a:spLocks noChangeArrowheads="1"/>
          </p:cNvSpPr>
          <p:nvPr/>
        </p:nvSpPr>
        <p:spPr bwMode="auto">
          <a:xfrm>
            <a:off x="1908175" y="5661025"/>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5" name="矩形 44">
            <a:extLst>
              <a:ext uri="{FF2B5EF4-FFF2-40B4-BE49-F238E27FC236}">
                <a16:creationId xmlns:a16="http://schemas.microsoft.com/office/drawing/2014/main" id="{B9200654-52AC-484B-8E70-A0B9B69FC66D}"/>
              </a:ext>
            </a:extLst>
          </p:cNvPr>
          <p:cNvSpPr>
            <a:spLocks noChangeArrowheads="1"/>
          </p:cNvSpPr>
          <p:nvPr/>
        </p:nvSpPr>
        <p:spPr bwMode="auto">
          <a:xfrm>
            <a:off x="1908175" y="6021388"/>
            <a:ext cx="6480175" cy="360362"/>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
        <p:nvSpPr>
          <p:cNvPr id="46" name="矩形 45">
            <a:extLst>
              <a:ext uri="{FF2B5EF4-FFF2-40B4-BE49-F238E27FC236}">
                <a16:creationId xmlns:a16="http://schemas.microsoft.com/office/drawing/2014/main" id="{922F0A38-E8BE-474A-A560-E69D26C0B165}"/>
              </a:ext>
            </a:extLst>
          </p:cNvPr>
          <p:cNvSpPr>
            <a:spLocks noChangeArrowheads="1"/>
          </p:cNvSpPr>
          <p:nvPr/>
        </p:nvSpPr>
        <p:spPr bwMode="auto">
          <a:xfrm>
            <a:off x="1908175" y="6381750"/>
            <a:ext cx="6480175" cy="360363"/>
          </a:xfrm>
          <a:prstGeom prst="rect">
            <a:avLst/>
          </a:prstGeom>
          <a:noFill/>
          <a:ln w="9525" algn="ctr">
            <a:solidFill>
              <a:srgbClr val="FF0000"/>
            </a:solidFill>
            <a:round/>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600" b="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1" nodeType="clickEffect">
                                  <p:stCondLst>
                                    <p:cond delay="0"/>
                                  </p:stCondLst>
                                  <p:childTnLst>
                                    <p:animEffect transition="out" filter="fade">
                                      <p:cBhvr>
                                        <p:cTn id="14" dur="500"/>
                                        <p:tgtEl>
                                          <p:spTgt spid="39"/>
                                        </p:tgtEl>
                                      </p:cBhvr>
                                    </p:animEffect>
                                    <p:set>
                                      <p:cBhvr>
                                        <p:cTn id="15" dur="1" fill="hold">
                                          <p:stCondLst>
                                            <p:cond delay="499"/>
                                          </p:stCondLst>
                                        </p:cTn>
                                        <p:tgtEl>
                                          <p:spTgt spid="3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grpId="1" nodeType="clickEffect">
                                  <p:stCondLst>
                                    <p:cond delay="0"/>
                                  </p:stCondLst>
                                  <p:childTnLst>
                                    <p:animEffect transition="out" filter="fade">
                                      <p:cBhvr>
                                        <p:cTn id="22" dur="500"/>
                                        <p:tgtEl>
                                          <p:spTgt spid="40"/>
                                        </p:tgtEl>
                                      </p:cBhvr>
                                    </p:animEffect>
                                    <p:set>
                                      <p:cBhvr>
                                        <p:cTn id="23" dur="1" fill="hold">
                                          <p:stCondLst>
                                            <p:cond delay="499"/>
                                          </p:stCondLst>
                                        </p:cTn>
                                        <p:tgtEl>
                                          <p:spTgt spid="40"/>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42"/>
                                        </p:tgtEl>
                                      </p:cBhvr>
                                    </p:animEffect>
                                    <p:set>
                                      <p:cBhvr>
                                        <p:cTn id="39" dur="1" fill="hold">
                                          <p:stCondLst>
                                            <p:cond delay="499"/>
                                          </p:stCondLst>
                                        </p:cTn>
                                        <p:tgtEl>
                                          <p:spTgt spid="42"/>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1" nodeType="clickEffect">
                                  <p:stCondLst>
                                    <p:cond delay="0"/>
                                  </p:stCondLst>
                                  <p:childTnLst>
                                    <p:animEffect transition="out" filter="fade">
                                      <p:cBhvr>
                                        <p:cTn id="46" dur="500"/>
                                        <p:tgtEl>
                                          <p:spTgt spid="43"/>
                                        </p:tgtEl>
                                      </p:cBhvr>
                                    </p:animEffect>
                                    <p:set>
                                      <p:cBhvr>
                                        <p:cTn id="47" dur="1" fill="hold">
                                          <p:stCondLst>
                                            <p:cond delay="499"/>
                                          </p:stCondLst>
                                        </p:cTn>
                                        <p:tgtEl>
                                          <p:spTgt spid="43"/>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1" nodeType="clickEffect">
                                  <p:stCondLst>
                                    <p:cond delay="0"/>
                                  </p:stCondLst>
                                  <p:childTnLst>
                                    <p:animEffect transition="out" filter="fade">
                                      <p:cBhvr>
                                        <p:cTn id="54" dur="500"/>
                                        <p:tgtEl>
                                          <p:spTgt spid="44"/>
                                        </p:tgtEl>
                                      </p:cBhvr>
                                    </p:animEffect>
                                    <p:set>
                                      <p:cBhvr>
                                        <p:cTn id="55" dur="1" fill="hold">
                                          <p:stCondLst>
                                            <p:cond delay="499"/>
                                          </p:stCondLst>
                                        </p:cTn>
                                        <p:tgtEl>
                                          <p:spTgt spid="44"/>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xit" presetSubtype="0" fill="hold" grpId="1" nodeType="click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C0BA39FB-A396-4656-B8AE-E131B98F3541}"/>
              </a:ext>
            </a:extLst>
          </p:cNvPr>
          <p:cNvSpPr>
            <a:spLocks noGrp="1"/>
          </p:cNvSpPr>
          <p:nvPr>
            <p:ph type="dt" sz="quarter" idx="10"/>
          </p:nvPr>
        </p:nvSpPr>
        <p:spPr>
          <a:xfrm>
            <a:off x="457200" y="6245225"/>
            <a:ext cx="2133600" cy="476250"/>
          </a:xfrm>
          <a:ln>
            <a:miter lim="800000"/>
            <a:headEnd/>
            <a:tailEnd/>
          </a:ln>
        </p:spPr>
        <p:txBody>
          <a:bodyPr anchor="t"/>
          <a:lstStyle/>
          <a:p>
            <a:pPr>
              <a:defRPr/>
            </a:pPr>
            <a:fld id="{70C3077F-D807-43C5-AC03-50A5B78C360D}" type="datetime1">
              <a:rPr lang="zh-CN" altLang="en-US">
                <a:latin typeface="+mn-lt"/>
              </a:rPr>
              <a:pPr>
                <a:defRPr/>
              </a:pPr>
              <a:t>2020/12/14</a:t>
            </a:fld>
            <a:endParaRPr lang="en-US" altLang="zh-CN">
              <a:latin typeface="+mn-lt"/>
            </a:endParaRPr>
          </a:p>
        </p:txBody>
      </p:sp>
      <p:sp>
        <p:nvSpPr>
          <p:cNvPr id="102403" name="灯片编号占位符 5">
            <a:extLst>
              <a:ext uri="{FF2B5EF4-FFF2-40B4-BE49-F238E27FC236}">
                <a16:creationId xmlns:a16="http://schemas.microsoft.com/office/drawing/2014/main" id="{25EEAFC3-465B-4BE9-AB66-63A69B8930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8DE71B-8CE9-4541-A3C5-28877A3B4781}" type="slidenum">
              <a:rPr lang="en-US" altLang="zh-CN" sz="1400" b="0">
                <a:ea typeface="宋体" panose="02010600030101010101" pitchFamily="2" charset="-122"/>
              </a:rPr>
              <a:pPr>
                <a:spcBef>
                  <a:spcPct val="0"/>
                </a:spcBef>
                <a:buClrTx/>
                <a:buSzTx/>
                <a:buFontTx/>
                <a:buNone/>
              </a:pPr>
              <a:t>86</a:t>
            </a:fld>
            <a:endParaRPr lang="en-US" altLang="zh-CN" sz="1400" b="0">
              <a:ea typeface="宋体" panose="02010600030101010101" pitchFamily="2" charset="-122"/>
            </a:endParaRPr>
          </a:p>
        </p:txBody>
      </p:sp>
      <p:sp>
        <p:nvSpPr>
          <p:cNvPr id="102404" name="Rectangle 2">
            <a:extLst>
              <a:ext uri="{FF2B5EF4-FFF2-40B4-BE49-F238E27FC236}">
                <a16:creationId xmlns:a16="http://schemas.microsoft.com/office/drawing/2014/main" id="{496FA782-F433-41B3-B467-5A4B31127E4E}"/>
              </a:ext>
            </a:extLst>
          </p:cNvPr>
          <p:cNvSpPr>
            <a:spLocks noGrp="1" noChangeArrowheads="1"/>
          </p:cNvSpPr>
          <p:nvPr>
            <p:ph type="title" idx="4294967295"/>
          </p:nvPr>
        </p:nvSpPr>
        <p:spPr>
          <a:xfrm>
            <a:off x="1187450" y="-26988"/>
            <a:ext cx="5905500" cy="1384301"/>
          </a:xfrm>
        </p:spPr>
        <p:txBody>
          <a:bodyPr anchor="ctr"/>
          <a:lstStyle/>
          <a:p>
            <a:pPr eaLnBrk="1" hangingPunct="1"/>
            <a:r>
              <a:rPr lang="en-US" altLang="zh-CN" sz="4200">
                <a:latin typeface="Times New Roman" panose="02020603050405020304" pitchFamily="18" charset="0"/>
              </a:rPr>
              <a:t>4.4 </a:t>
            </a:r>
            <a:r>
              <a:rPr lang="zh-CN" altLang="en-US" sz="4200">
                <a:latin typeface="Times New Roman" panose="02020603050405020304" pitchFamily="18" charset="0"/>
              </a:rPr>
              <a:t>递归下降分析法</a:t>
            </a:r>
            <a:endParaRPr lang="zh-CN" altLang="en-US" sz="3600">
              <a:solidFill>
                <a:srgbClr val="FF0000"/>
              </a:solidFill>
              <a:latin typeface="楷体_GB2312" pitchFamily="49" charset="-122"/>
              <a:ea typeface="楷体_GB2312" pitchFamily="49" charset="-122"/>
            </a:endParaRPr>
          </a:p>
        </p:txBody>
      </p:sp>
      <p:sp>
        <p:nvSpPr>
          <p:cNvPr id="1164291" name="Rectangle 3">
            <a:extLst>
              <a:ext uri="{FF2B5EF4-FFF2-40B4-BE49-F238E27FC236}">
                <a16:creationId xmlns:a16="http://schemas.microsoft.com/office/drawing/2014/main" id="{664FDFDF-7D46-4B3A-9794-A87563872C75}"/>
              </a:ext>
            </a:extLst>
          </p:cNvPr>
          <p:cNvSpPr>
            <a:spLocks noGrp="1" noChangeArrowheads="1"/>
          </p:cNvSpPr>
          <p:nvPr>
            <p:ph type="body" idx="4294967295"/>
          </p:nvPr>
        </p:nvSpPr>
        <p:spPr>
          <a:xfrm>
            <a:off x="539750" y="1630363"/>
            <a:ext cx="7872413" cy="4175125"/>
          </a:xfrm>
        </p:spPr>
        <p:txBody>
          <a:bodyPr/>
          <a:lstStyle/>
          <a:p>
            <a:pPr marL="0" indent="0" eaLnBrk="1" hangingPunct="1">
              <a:spcBef>
                <a:spcPct val="50000"/>
              </a:spcBef>
              <a:buFont typeface="Wingdings" panose="05000000000000000000" pitchFamily="2" charset="2"/>
              <a:buNone/>
            </a:pPr>
            <a:r>
              <a:rPr lang="zh-CN" altLang="en-US" sz="3000">
                <a:latin typeface="Times New Roman" panose="02020603050405020304" pitchFamily="18" charset="0"/>
              </a:rPr>
              <a:t>所谓递归下降分析法，是指根据各个候选式的结构，为文法的</a:t>
            </a:r>
            <a:r>
              <a:rPr lang="zh-CN" altLang="en-US" sz="3000">
                <a:solidFill>
                  <a:srgbClr val="FF0000"/>
                </a:solidFill>
                <a:latin typeface="Times New Roman" panose="02020603050405020304" pitchFamily="18" charset="0"/>
              </a:rPr>
              <a:t>每个语法变量编写一个处理程序</a:t>
            </a:r>
            <a:r>
              <a:rPr lang="zh-CN" altLang="en-US" sz="3000">
                <a:latin typeface="Times New Roman" panose="02020603050405020304" pitchFamily="18" charset="0"/>
              </a:rPr>
              <a:t>，用来识别该语法变量所代表的语法成分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4291">
                                            <p:txEl>
                                              <p:pRg st="0" end="0"/>
                                            </p:txEl>
                                          </p:spTgt>
                                        </p:tgtEl>
                                        <p:attrNameLst>
                                          <p:attrName>style.visibility</p:attrName>
                                        </p:attrNameLst>
                                      </p:cBhvr>
                                      <p:to>
                                        <p:strVal val="visible"/>
                                      </p:to>
                                    </p:set>
                                    <p:animEffect transition="in" filter="blinds(horizontal)">
                                      <p:cBhvr>
                                        <p:cTn id="7" dur="500"/>
                                        <p:tgtEl>
                                          <p:spTgt spid="11642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FBAE6FD8-A619-4F29-9FD9-45407E69D75F}"/>
              </a:ext>
            </a:extLst>
          </p:cNvPr>
          <p:cNvSpPr>
            <a:spLocks noGrp="1"/>
          </p:cNvSpPr>
          <p:nvPr>
            <p:ph type="dt" sz="quarter" idx="10"/>
          </p:nvPr>
        </p:nvSpPr>
        <p:spPr>
          <a:xfrm>
            <a:off x="457200" y="6245225"/>
            <a:ext cx="2133600" cy="476250"/>
          </a:xfrm>
          <a:ln>
            <a:miter lim="800000"/>
            <a:headEnd/>
            <a:tailEnd/>
          </a:ln>
        </p:spPr>
        <p:txBody>
          <a:bodyPr anchor="t"/>
          <a:lstStyle/>
          <a:p>
            <a:pPr>
              <a:defRPr/>
            </a:pPr>
            <a:fld id="{70C3077F-D807-43C5-AC03-50A5B78C360D}" type="datetime1">
              <a:rPr lang="zh-CN" altLang="en-US">
                <a:latin typeface="+mn-lt"/>
              </a:rPr>
              <a:pPr>
                <a:defRPr/>
              </a:pPr>
              <a:t>2020/12/14</a:t>
            </a:fld>
            <a:endParaRPr lang="en-US" altLang="zh-CN">
              <a:latin typeface="+mn-lt"/>
            </a:endParaRPr>
          </a:p>
        </p:txBody>
      </p:sp>
      <p:sp>
        <p:nvSpPr>
          <p:cNvPr id="103427" name="灯片编号占位符 5">
            <a:extLst>
              <a:ext uri="{FF2B5EF4-FFF2-40B4-BE49-F238E27FC236}">
                <a16:creationId xmlns:a16="http://schemas.microsoft.com/office/drawing/2014/main" id="{86246B09-A3E6-4E31-87D6-9F3438AFFB9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BDF8224-DC72-4831-9107-F055BAEB85E9}" type="slidenum">
              <a:rPr lang="en-US" altLang="zh-CN" sz="1400" b="0">
                <a:ea typeface="宋体" panose="02010600030101010101" pitchFamily="2" charset="-122"/>
              </a:rPr>
              <a:pPr>
                <a:spcBef>
                  <a:spcPct val="0"/>
                </a:spcBef>
                <a:buClrTx/>
                <a:buSzTx/>
                <a:buFontTx/>
                <a:buNone/>
              </a:pPr>
              <a:t>87</a:t>
            </a:fld>
            <a:endParaRPr lang="en-US" altLang="zh-CN" sz="1400" b="0">
              <a:ea typeface="宋体" panose="02010600030101010101" pitchFamily="2" charset="-122"/>
            </a:endParaRPr>
          </a:p>
        </p:txBody>
      </p:sp>
      <p:sp>
        <p:nvSpPr>
          <p:cNvPr id="103428" name="Rectangle 2">
            <a:extLst>
              <a:ext uri="{FF2B5EF4-FFF2-40B4-BE49-F238E27FC236}">
                <a16:creationId xmlns:a16="http://schemas.microsoft.com/office/drawing/2014/main" id="{EF887CB7-0CF8-4316-82CD-18BFF698D4A9}"/>
              </a:ext>
            </a:extLst>
          </p:cNvPr>
          <p:cNvSpPr>
            <a:spLocks noGrp="1" noChangeArrowheads="1"/>
          </p:cNvSpPr>
          <p:nvPr>
            <p:ph type="title" idx="4294967295"/>
          </p:nvPr>
        </p:nvSpPr>
        <p:spPr>
          <a:xfrm>
            <a:off x="1187450" y="-26988"/>
            <a:ext cx="5905500" cy="1384301"/>
          </a:xfrm>
        </p:spPr>
        <p:txBody>
          <a:bodyPr anchor="ctr"/>
          <a:lstStyle/>
          <a:p>
            <a:pPr eaLnBrk="1" hangingPunct="1"/>
            <a:r>
              <a:rPr lang="en-US" altLang="zh-CN" sz="4200">
                <a:latin typeface="Times New Roman" panose="02020603050405020304" pitchFamily="18" charset="0"/>
              </a:rPr>
              <a:t>4.4 </a:t>
            </a:r>
            <a:r>
              <a:rPr lang="zh-CN" altLang="en-US" sz="4200">
                <a:latin typeface="Times New Roman" panose="02020603050405020304" pitchFamily="18" charset="0"/>
              </a:rPr>
              <a:t>递归下降分析法</a:t>
            </a:r>
            <a:endParaRPr lang="zh-CN" altLang="en-US" sz="3600">
              <a:solidFill>
                <a:srgbClr val="FF0000"/>
              </a:solidFill>
              <a:latin typeface="楷体_GB2312" pitchFamily="49" charset="-122"/>
              <a:ea typeface="楷体_GB2312" pitchFamily="49" charset="-122"/>
            </a:endParaRPr>
          </a:p>
        </p:txBody>
      </p:sp>
      <p:sp>
        <p:nvSpPr>
          <p:cNvPr id="1164291" name="Rectangle 3">
            <a:extLst>
              <a:ext uri="{FF2B5EF4-FFF2-40B4-BE49-F238E27FC236}">
                <a16:creationId xmlns:a16="http://schemas.microsoft.com/office/drawing/2014/main" id="{44F092CE-CB7F-4861-B47F-BC51B9F3B340}"/>
              </a:ext>
            </a:extLst>
          </p:cNvPr>
          <p:cNvSpPr>
            <a:spLocks noGrp="1" noChangeArrowheads="1"/>
          </p:cNvSpPr>
          <p:nvPr>
            <p:ph type="body" idx="4294967295"/>
          </p:nvPr>
        </p:nvSpPr>
        <p:spPr>
          <a:xfrm>
            <a:off x="515938" y="1630363"/>
            <a:ext cx="7872412" cy="4175125"/>
          </a:xfrm>
        </p:spPr>
        <p:txBody>
          <a:bodyPr/>
          <a:lstStyle/>
          <a:p>
            <a:pPr marL="0" indent="0" eaLnBrk="1" hangingPunct="1">
              <a:spcBef>
                <a:spcPct val="50000"/>
              </a:spcBef>
              <a:buFont typeface="Wingdings" panose="05000000000000000000" pitchFamily="2" charset="2"/>
              <a:buNone/>
            </a:pPr>
            <a:r>
              <a:rPr lang="en-US" altLang="zh-CN" sz="3000">
                <a:latin typeface="Times New Roman" panose="02020603050405020304" pitchFamily="18" charset="0"/>
              </a:rPr>
              <a:t>1. </a:t>
            </a:r>
            <a:r>
              <a:rPr lang="zh-CN" altLang="en-US" sz="3000">
                <a:latin typeface="Times New Roman" panose="02020603050405020304" pitchFamily="18" charset="0"/>
              </a:rPr>
              <a:t>对应每个变量设置一个处理子程序，例如对于语法变量</a:t>
            </a:r>
            <a:r>
              <a:rPr lang="en-US" altLang="zh-CN" sz="3000">
                <a:latin typeface="Times New Roman" panose="02020603050405020304" pitchFamily="18" charset="0"/>
              </a:rPr>
              <a:t>A</a:t>
            </a:r>
            <a:r>
              <a:rPr lang="zh-CN" altLang="en-US" sz="3000">
                <a:latin typeface="Times New Roman" panose="02020603050405020304" pitchFamily="18" charset="0"/>
              </a:rPr>
              <a:t>，有产生式：</a:t>
            </a:r>
          </a:p>
          <a:p>
            <a:pPr marL="0" indent="0" eaLnBrk="1" hangingPunct="1">
              <a:spcBef>
                <a:spcPct val="50000"/>
              </a:spcBef>
              <a:buFont typeface="Wingdings" panose="05000000000000000000" pitchFamily="2" charset="2"/>
              <a:buNone/>
            </a:pPr>
            <a:r>
              <a:rPr lang="zh-CN" altLang="en-US" sz="3000">
                <a:latin typeface="Times New Roman" panose="02020603050405020304" pitchFamily="18" charset="0"/>
              </a:rPr>
              <a:t>       </a:t>
            </a:r>
            <a:r>
              <a:rPr lang="en-US" altLang="zh-CN" sz="3000">
                <a:latin typeface="Times New Roman" panose="02020603050405020304" pitchFamily="18" charset="0"/>
              </a:rPr>
              <a:t>A→X</a:t>
            </a:r>
            <a:r>
              <a:rPr lang="en-US" altLang="zh-CN" sz="3000" baseline="-25000">
                <a:latin typeface="Times New Roman" panose="02020603050405020304" pitchFamily="18" charset="0"/>
              </a:rPr>
              <a:t>1 </a:t>
            </a:r>
            <a:r>
              <a:rPr lang="en-US" altLang="zh-CN" sz="3000">
                <a:latin typeface="Times New Roman" panose="02020603050405020304" pitchFamily="18" charset="0"/>
              </a:rPr>
              <a:t>X</a:t>
            </a:r>
            <a:r>
              <a:rPr lang="en-US" altLang="zh-CN" sz="3000" baseline="-25000">
                <a:latin typeface="Times New Roman" panose="02020603050405020304" pitchFamily="18" charset="0"/>
              </a:rPr>
              <a:t>2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k</a:t>
            </a:r>
            <a:r>
              <a:rPr lang="en-US" altLang="zh-CN" sz="3000" baseline="-25000">
                <a:latin typeface="Times New Roman" panose="02020603050405020304" pitchFamily="18" charset="0"/>
              </a:rPr>
              <a:t> </a:t>
            </a:r>
            <a:r>
              <a:rPr lang="en-US" altLang="zh-CN" sz="3000">
                <a:latin typeface="Times New Roman" panose="02020603050405020304" pitchFamily="18" charset="0"/>
              </a:rPr>
              <a:t>… X</a:t>
            </a:r>
            <a:r>
              <a:rPr lang="en-US" altLang="zh-CN" sz="3000" i="1" baseline="-25000">
                <a:latin typeface="Times New Roman" panose="02020603050405020304" pitchFamily="18" charset="0"/>
              </a:rPr>
              <a:t>n</a:t>
            </a:r>
          </a:p>
          <a:p>
            <a:pPr marL="0" indent="0" eaLnBrk="1" hangingPunct="1">
              <a:spcBef>
                <a:spcPct val="50000"/>
              </a:spcBef>
              <a:buFont typeface="Wingdings" panose="05000000000000000000" pitchFamily="2" charset="2"/>
              <a:buNone/>
            </a:pPr>
            <a:r>
              <a:rPr lang="en-US" altLang="zh-CN" sz="3000">
                <a:latin typeface="宋体" panose="02010600030101010101" pitchFamily="2" charset="-122"/>
                <a:ea typeface="宋体" panose="02010600030101010101" pitchFamily="2" charset="-122"/>
              </a:rPr>
              <a:t>  ⑴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是终结符号时直接进行匹配</a:t>
            </a:r>
            <a:r>
              <a:rPr lang="en-US" altLang="zh-CN" sz="3000">
                <a:latin typeface="Times New Roman" panose="02020603050405020304" pitchFamily="18" charset="0"/>
              </a:rPr>
              <a:t>;</a:t>
            </a:r>
          </a:p>
          <a:p>
            <a:pPr marL="0" indent="0" eaLnBrk="1" hangingPunct="1">
              <a:spcBef>
                <a:spcPct val="50000"/>
              </a:spcBef>
              <a:buFont typeface="Wingdings" panose="05000000000000000000" pitchFamily="2" charset="2"/>
              <a:buNone/>
            </a:pPr>
            <a:r>
              <a:rPr lang="en-US" altLang="zh-CN" sz="3000">
                <a:latin typeface="宋体" panose="02010600030101010101" pitchFamily="2" charset="-122"/>
                <a:ea typeface="宋体" panose="02010600030101010101" pitchFamily="2" charset="-122"/>
              </a:rPr>
              <a:t>  ⑵ </a:t>
            </a:r>
            <a:r>
              <a:rPr lang="zh-CN" altLang="en-US" sz="3000">
                <a:latin typeface="Times New Roman" panose="02020603050405020304" pitchFamily="18" charset="0"/>
              </a:rPr>
              <a:t>当遇到</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是语法变量时就调用</a:t>
            </a:r>
            <a:r>
              <a:rPr lang="en-US" altLang="zh-CN" sz="3000">
                <a:latin typeface="Times New Roman" panose="02020603050405020304" pitchFamily="18" charset="0"/>
              </a:rPr>
              <a:t>X</a:t>
            </a:r>
            <a:r>
              <a:rPr lang="en-US" altLang="zh-CN" sz="3000" i="1" baseline="-25000">
                <a:latin typeface="Times New Roman" panose="02020603050405020304" pitchFamily="18" charset="0"/>
              </a:rPr>
              <a:t>k</a:t>
            </a:r>
            <a:r>
              <a:rPr lang="zh-CN" altLang="en-US" sz="3000">
                <a:latin typeface="Times New Roman" panose="02020603050405020304" pitchFamily="18" charset="0"/>
              </a:rPr>
              <a:t>对应的处理子程序</a:t>
            </a:r>
            <a:r>
              <a:rPr lang="en-US" altLang="zh-CN" sz="3000">
                <a:latin typeface="Times New Roman" panose="02020603050405020304" pitchFamily="18" charset="0"/>
              </a:rPr>
              <a:t>.</a:t>
            </a:r>
          </a:p>
          <a:p>
            <a:pPr marL="0" indent="0" eaLnBrk="1" hangingPunct="1">
              <a:spcBef>
                <a:spcPct val="50000"/>
              </a:spcBef>
              <a:buFont typeface="Wingdings" panose="05000000000000000000" pitchFamily="2" charset="2"/>
              <a:buNone/>
            </a:pPr>
            <a:r>
              <a:rPr lang="en-US" altLang="zh-CN" sz="3000">
                <a:latin typeface="Times New Roman" panose="02020603050405020304" pitchFamily="18" charset="0"/>
              </a:rPr>
              <a:t>2. </a:t>
            </a:r>
            <a:r>
              <a:rPr lang="zh-CN" altLang="en-US" sz="3000">
                <a:latin typeface="Times New Roman" panose="02020603050405020304" pitchFamily="18" charset="0"/>
              </a:rPr>
              <a:t>要求处理子程序是可以</a:t>
            </a:r>
            <a:r>
              <a:rPr lang="zh-CN" altLang="en-US" sz="3000">
                <a:solidFill>
                  <a:srgbClr val="FF0000"/>
                </a:solidFill>
                <a:latin typeface="Times New Roman" panose="02020603050405020304" pitchFamily="18" charset="0"/>
              </a:rPr>
              <a:t>递归调用</a:t>
            </a:r>
            <a:r>
              <a:rPr lang="zh-CN" altLang="en-US" sz="3000">
                <a:latin typeface="Times New Roman" panose="02020603050405020304" pitchFamily="18" charset="0"/>
              </a:rPr>
              <a:t>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4291">
                                            <p:txEl>
                                              <p:pRg st="0" end="0"/>
                                            </p:txEl>
                                          </p:spTgt>
                                        </p:tgtEl>
                                        <p:attrNameLst>
                                          <p:attrName>style.visibility</p:attrName>
                                        </p:attrNameLst>
                                      </p:cBhvr>
                                      <p:to>
                                        <p:strVal val="visible"/>
                                      </p:to>
                                    </p:set>
                                    <p:animEffect transition="in" filter="blinds(horizontal)">
                                      <p:cBhvr>
                                        <p:cTn id="7" dur="500"/>
                                        <p:tgtEl>
                                          <p:spTgt spid="1164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4291">
                                            <p:txEl>
                                              <p:pRg st="1" end="1"/>
                                            </p:txEl>
                                          </p:spTgt>
                                        </p:tgtEl>
                                        <p:attrNameLst>
                                          <p:attrName>style.visibility</p:attrName>
                                        </p:attrNameLst>
                                      </p:cBhvr>
                                      <p:to>
                                        <p:strVal val="visible"/>
                                      </p:to>
                                    </p:set>
                                    <p:animEffect transition="in" filter="blinds(horizontal)">
                                      <p:cBhvr>
                                        <p:cTn id="12" dur="500"/>
                                        <p:tgtEl>
                                          <p:spTgt spid="1164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4291">
                                            <p:txEl>
                                              <p:pRg st="2" end="2"/>
                                            </p:txEl>
                                          </p:spTgt>
                                        </p:tgtEl>
                                        <p:attrNameLst>
                                          <p:attrName>style.visibility</p:attrName>
                                        </p:attrNameLst>
                                      </p:cBhvr>
                                      <p:to>
                                        <p:strVal val="visible"/>
                                      </p:to>
                                    </p:set>
                                    <p:animEffect transition="in" filter="blinds(horizontal)">
                                      <p:cBhvr>
                                        <p:cTn id="17" dur="500"/>
                                        <p:tgtEl>
                                          <p:spTgt spid="1164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4291">
                                            <p:txEl>
                                              <p:pRg st="3" end="3"/>
                                            </p:txEl>
                                          </p:spTgt>
                                        </p:tgtEl>
                                        <p:attrNameLst>
                                          <p:attrName>style.visibility</p:attrName>
                                        </p:attrNameLst>
                                      </p:cBhvr>
                                      <p:to>
                                        <p:strVal val="visible"/>
                                      </p:to>
                                    </p:set>
                                    <p:animEffect transition="in" filter="blinds(horizontal)">
                                      <p:cBhvr>
                                        <p:cTn id="22" dur="500"/>
                                        <p:tgtEl>
                                          <p:spTgt spid="1164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4291">
                                            <p:txEl>
                                              <p:pRg st="4" end="4"/>
                                            </p:txEl>
                                          </p:spTgt>
                                        </p:tgtEl>
                                        <p:attrNameLst>
                                          <p:attrName>style.visibility</p:attrName>
                                        </p:attrNameLst>
                                      </p:cBhvr>
                                      <p:to>
                                        <p:strVal val="visible"/>
                                      </p:to>
                                    </p:set>
                                    <p:animEffect transition="in" filter="blinds(horizontal)">
                                      <p:cBhvr>
                                        <p:cTn id="27" dur="500"/>
                                        <p:tgtEl>
                                          <p:spTgt spid="1164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D310A71-FD43-4CCF-832D-74B7739BBA68}"/>
              </a:ext>
            </a:extLst>
          </p:cNvPr>
          <p:cNvSpPr>
            <a:spLocks noGrp="1"/>
          </p:cNvSpPr>
          <p:nvPr>
            <p:ph type="dt" sz="quarter" idx="10"/>
          </p:nvPr>
        </p:nvSpPr>
        <p:spPr>
          <a:xfrm>
            <a:off x="457200" y="6245225"/>
            <a:ext cx="2133600" cy="476250"/>
          </a:xfrm>
          <a:ln>
            <a:miter lim="800000"/>
            <a:headEnd/>
            <a:tailEnd/>
          </a:ln>
        </p:spPr>
        <p:txBody>
          <a:bodyPr anchor="t"/>
          <a:lstStyle/>
          <a:p>
            <a:pPr>
              <a:defRPr/>
            </a:pPr>
            <a:fld id="{8A5FE4CD-1782-4792-9B44-7961AD11F037}" type="datetime1">
              <a:rPr lang="zh-CN" altLang="en-US">
                <a:latin typeface="+mn-lt"/>
              </a:rPr>
              <a:pPr>
                <a:defRPr/>
              </a:pPr>
              <a:t>2020/12/14</a:t>
            </a:fld>
            <a:endParaRPr lang="en-US" altLang="zh-CN">
              <a:latin typeface="+mn-lt"/>
            </a:endParaRPr>
          </a:p>
        </p:txBody>
      </p:sp>
      <p:sp>
        <p:nvSpPr>
          <p:cNvPr id="104451" name="灯片编号占位符 5">
            <a:extLst>
              <a:ext uri="{FF2B5EF4-FFF2-40B4-BE49-F238E27FC236}">
                <a16:creationId xmlns:a16="http://schemas.microsoft.com/office/drawing/2014/main" id="{ECD8F358-E537-4DAF-9AC6-ED3CBCD3639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171ED33-9C4E-427A-937D-4926A55E6639}" type="slidenum">
              <a:rPr lang="en-US" altLang="zh-CN" sz="1400" b="0">
                <a:ea typeface="宋体" panose="02010600030101010101" pitchFamily="2" charset="-122"/>
              </a:rPr>
              <a:pPr>
                <a:spcBef>
                  <a:spcPct val="0"/>
                </a:spcBef>
                <a:buClrTx/>
                <a:buSzTx/>
                <a:buFontTx/>
                <a:buNone/>
              </a:pPr>
              <a:t>88</a:t>
            </a:fld>
            <a:endParaRPr lang="en-US" altLang="zh-CN" sz="1400" b="0">
              <a:ea typeface="宋体" panose="02010600030101010101" pitchFamily="2" charset="-122"/>
            </a:endParaRPr>
          </a:p>
        </p:txBody>
      </p:sp>
      <p:sp>
        <p:nvSpPr>
          <p:cNvPr id="104452" name="Rectangle 2">
            <a:extLst>
              <a:ext uri="{FF2B5EF4-FFF2-40B4-BE49-F238E27FC236}">
                <a16:creationId xmlns:a16="http://schemas.microsoft.com/office/drawing/2014/main" id="{067A3063-22A2-4524-B480-8D287FD9BD23}"/>
              </a:ext>
            </a:extLst>
          </p:cNvPr>
          <p:cNvSpPr>
            <a:spLocks noGrp="1" noChangeArrowheads="1"/>
          </p:cNvSpPr>
          <p:nvPr>
            <p:ph type="title" idx="4294967295"/>
          </p:nvPr>
        </p:nvSpPr>
        <p:spPr>
          <a:xfrm>
            <a:off x="971550" y="333375"/>
            <a:ext cx="7902575" cy="722313"/>
          </a:xfrm>
          <a:noFill/>
        </p:spPr>
        <p:txBody>
          <a:bodyPr lIns="92075" tIns="46038" rIns="92075" bIns="46038" anchor="ct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1165315" name="Rectangle 3">
            <a:extLst>
              <a:ext uri="{FF2B5EF4-FFF2-40B4-BE49-F238E27FC236}">
                <a16:creationId xmlns:a16="http://schemas.microsoft.com/office/drawing/2014/main" id="{48F93C27-D75C-4F10-BECB-970A4983A5E3}"/>
              </a:ext>
            </a:extLst>
          </p:cNvPr>
          <p:cNvSpPr>
            <a:spLocks noGrp="1" noChangeArrowheads="1"/>
          </p:cNvSpPr>
          <p:nvPr>
            <p:ph type="body" idx="4294967295"/>
          </p:nvPr>
        </p:nvSpPr>
        <p:spPr>
          <a:xfrm>
            <a:off x="323850" y="1555750"/>
            <a:ext cx="8712200" cy="4968875"/>
          </a:xfrm>
          <a:noFill/>
        </p:spPr>
        <p:txBody>
          <a:bodyPr lIns="92075" tIns="46038" rIns="92075" bIns="46038"/>
          <a:lstStyle/>
          <a:p>
            <a:pPr eaLnBrk="1" hangingPunct="1">
              <a:buFont typeface="Wingdings" panose="05000000000000000000" pitchFamily="2" charset="2"/>
              <a:buNone/>
            </a:pPr>
            <a:r>
              <a:rPr lang="zh-CN" altLang="en-US">
                <a:latin typeface="Times New Roman" panose="02020603050405020304" pitchFamily="18" charset="0"/>
              </a:rPr>
              <a:t>例</a:t>
            </a:r>
            <a:r>
              <a:rPr lang="en-US" altLang="zh-CN">
                <a:latin typeface="Times New Roman" panose="02020603050405020304" pitchFamily="18" charset="0"/>
              </a:rPr>
              <a:t>4.14 </a:t>
            </a:r>
            <a:r>
              <a:rPr lang="zh-CN" altLang="en-US">
                <a:latin typeface="Times New Roman" panose="02020603050405020304" pitchFamily="18" charset="0"/>
              </a:rPr>
              <a:t>对于产生式</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TE</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对应的子程序可以按如下方式来编写：</a:t>
            </a:r>
          </a:p>
          <a:p>
            <a:pPr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E</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begin</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match</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a:latin typeface="Times New Roman" panose="02020603050405020304" pitchFamily="18" charset="0"/>
              </a:rPr>
              <a:t>;                    /*</a:t>
            </a:r>
            <a:r>
              <a:rPr lang="zh-CN" altLang="en-US">
                <a:latin typeface="Times New Roman" panose="02020603050405020304" pitchFamily="18" charset="0"/>
              </a:rPr>
              <a:t>调用识别</a:t>
            </a:r>
            <a:r>
              <a:rPr lang="en-US" altLang="zh-CN" i="1">
                <a:latin typeface="Times New Roman" panose="02020603050405020304" pitchFamily="18" charset="0"/>
              </a:rPr>
              <a:t>T</a:t>
            </a:r>
            <a:r>
              <a:rPr lang="zh-CN" altLang="en-US">
                <a:latin typeface="Times New Roman" panose="02020603050405020304" pitchFamily="18" charset="0"/>
              </a:rPr>
              <a:t>的过程*</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buFont typeface="Wingdings" panose="05000000000000000000" pitchFamily="2" charset="2"/>
              <a:buNone/>
            </a:pPr>
            <a:r>
              <a:rPr lang="en-US" altLang="zh-CN" i="1">
                <a:latin typeface="Times New Roman" panose="02020603050405020304" pitchFamily="18" charset="0"/>
              </a:rPr>
              <a:t>     E</a:t>
            </a:r>
            <a:r>
              <a:rPr lang="en-US" altLang="zh-CN">
                <a:latin typeface="Times New Roman" panose="02020603050405020304" pitchFamily="18" charset="0"/>
              </a:rPr>
              <a:t>'                    /*</a:t>
            </a:r>
            <a:r>
              <a:rPr lang="zh-CN" altLang="en-US">
                <a:latin typeface="Times New Roman" panose="02020603050405020304" pitchFamily="18" charset="0"/>
              </a:rPr>
              <a:t>调用识别</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的过程*</a:t>
            </a:r>
            <a:r>
              <a:rPr lang="en-US" altLang="zh-CN">
                <a:latin typeface="Times New Roman" panose="02020603050405020304" pitchFamily="18" charset="0"/>
              </a:rPr>
              <a:t>/</a:t>
            </a:r>
          </a:p>
          <a:p>
            <a:pPr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Effect transition="in" filter="barn(inVertical)">
                                      <p:cBhvr>
                                        <p:cTn id="7" dur="500"/>
                                        <p:tgtEl>
                                          <p:spTgt spid="11653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5315">
                                            <p:txEl>
                                              <p:pRg st="1" end="1"/>
                                            </p:txEl>
                                          </p:spTgt>
                                        </p:tgtEl>
                                        <p:attrNameLst>
                                          <p:attrName>style.visibility</p:attrName>
                                        </p:attrNameLst>
                                      </p:cBhvr>
                                      <p:to>
                                        <p:strVal val="visible"/>
                                      </p:to>
                                    </p:set>
                                    <p:animEffect transition="in" filter="blinds(horizontal)">
                                      <p:cBhvr>
                                        <p:cTn id="12" dur="500"/>
                                        <p:tgtEl>
                                          <p:spTgt spid="11653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RBRAKE.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165315">
                                            <p:txEl>
                                              <p:pRg st="2" end="2"/>
                                            </p:txEl>
                                          </p:spTgt>
                                        </p:tgtEl>
                                        <p:attrNameLst>
                                          <p:attrName>style.visibility</p:attrName>
                                        </p:attrNameLst>
                                      </p:cBhvr>
                                      <p:to>
                                        <p:strVal val="visible"/>
                                      </p:to>
                                    </p:set>
                                    <p:animEffect transition="in" filter="blinds(horizontal)">
                                      <p:cBhvr>
                                        <p:cTn id="15" dur="500"/>
                                        <p:tgtEl>
                                          <p:spTgt spid="116531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165315">
                                            <p:txEl>
                                              <p:pRg st="3" end="3"/>
                                            </p:txEl>
                                          </p:spTgt>
                                        </p:tgtEl>
                                        <p:attrNameLst>
                                          <p:attrName>style.visibility</p:attrName>
                                        </p:attrNameLst>
                                      </p:cBhvr>
                                      <p:to>
                                        <p:strVal val="visible"/>
                                      </p:to>
                                    </p:set>
                                    <p:animEffect transition="in" filter="blinds(horizontal)">
                                      <p:cBhvr>
                                        <p:cTn id="18" dur="500"/>
                                        <p:tgtEl>
                                          <p:spTgt spid="116531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RBRAKE.WAV"/>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165315">
                                            <p:txEl>
                                              <p:pRg st="4" end="4"/>
                                            </p:txEl>
                                          </p:spTgt>
                                        </p:tgtEl>
                                        <p:attrNameLst>
                                          <p:attrName>style.visibility</p:attrName>
                                        </p:attrNameLst>
                                      </p:cBhvr>
                                      <p:to>
                                        <p:strVal val="visible"/>
                                      </p:to>
                                    </p:set>
                                    <p:animEffect transition="in" filter="blinds(horizontal)">
                                      <p:cBhvr>
                                        <p:cTn id="21" dur="500"/>
                                        <p:tgtEl>
                                          <p:spTgt spid="1165315">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RBRAKE.WAV"/>
                                        </p:tgtEl>
                                      </p:cMediaNode>
                                    </p:audio>
                                  </p:subTnLst>
                                </p:cTn>
                              </p:par>
                              <p:par>
                                <p:cTn id="22" presetID="3" presetClass="entr" presetSubtype="10" fill="hold" grpId="0" nodeType="withEffect">
                                  <p:stCondLst>
                                    <p:cond delay="0"/>
                                  </p:stCondLst>
                                  <p:childTnLst>
                                    <p:set>
                                      <p:cBhvr>
                                        <p:cTn id="23" dur="1" fill="hold">
                                          <p:stCondLst>
                                            <p:cond delay="0"/>
                                          </p:stCondLst>
                                        </p:cTn>
                                        <p:tgtEl>
                                          <p:spTgt spid="1165315">
                                            <p:txEl>
                                              <p:pRg st="5" end="5"/>
                                            </p:txEl>
                                          </p:spTgt>
                                        </p:tgtEl>
                                        <p:attrNameLst>
                                          <p:attrName>style.visibility</p:attrName>
                                        </p:attrNameLst>
                                      </p:cBhvr>
                                      <p:to>
                                        <p:strVal val="visible"/>
                                      </p:to>
                                    </p:set>
                                    <p:animEffect transition="in" filter="blinds(horizontal)">
                                      <p:cBhvr>
                                        <p:cTn id="24" dur="500"/>
                                        <p:tgtEl>
                                          <p:spTgt spid="1165315">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RBRAKE.WAV"/>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1165315">
                                            <p:txEl>
                                              <p:pRg st="6" end="6"/>
                                            </p:txEl>
                                          </p:spTgt>
                                        </p:tgtEl>
                                        <p:attrNameLst>
                                          <p:attrName>style.visibility</p:attrName>
                                        </p:attrNameLst>
                                      </p:cBhvr>
                                      <p:to>
                                        <p:strVal val="visible"/>
                                      </p:to>
                                    </p:set>
                                    <p:animEffect transition="in" filter="blinds(horizontal)">
                                      <p:cBhvr>
                                        <p:cTn id="27" dur="500"/>
                                        <p:tgtEl>
                                          <p:spTgt spid="1165315">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A42F2AD-4BEB-43D6-B150-D9B905873721}"/>
              </a:ext>
            </a:extLst>
          </p:cNvPr>
          <p:cNvSpPr>
            <a:spLocks noGrp="1"/>
          </p:cNvSpPr>
          <p:nvPr>
            <p:ph type="dt" sz="quarter" idx="10"/>
          </p:nvPr>
        </p:nvSpPr>
        <p:spPr>
          <a:xfrm>
            <a:off x="457200" y="6245225"/>
            <a:ext cx="2133600" cy="476250"/>
          </a:xfrm>
          <a:ln>
            <a:miter lim="800000"/>
            <a:headEnd/>
            <a:tailEnd/>
          </a:ln>
        </p:spPr>
        <p:txBody>
          <a:bodyPr anchor="t"/>
          <a:lstStyle/>
          <a:p>
            <a:pPr>
              <a:defRPr/>
            </a:pPr>
            <a:fld id="{E70EB877-62EC-4852-A4E2-E05169C07DA9}" type="datetime1">
              <a:rPr lang="zh-CN" altLang="en-US">
                <a:latin typeface="+mn-lt"/>
              </a:rPr>
              <a:pPr>
                <a:defRPr/>
              </a:pPr>
              <a:t>2020/12/14</a:t>
            </a:fld>
            <a:endParaRPr lang="en-US" altLang="zh-CN">
              <a:latin typeface="+mn-lt"/>
            </a:endParaRPr>
          </a:p>
        </p:txBody>
      </p:sp>
      <p:sp>
        <p:nvSpPr>
          <p:cNvPr id="105475" name="灯片编号占位符 5">
            <a:extLst>
              <a:ext uri="{FF2B5EF4-FFF2-40B4-BE49-F238E27FC236}">
                <a16:creationId xmlns:a16="http://schemas.microsoft.com/office/drawing/2014/main" id="{ECBFF234-AC06-4212-A3F4-0AFF69F15E1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E678A8-1B49-436D-B845-F6A6E418AC4F}" type="slidenum">
              <a:rPr lang="en-US" altLang="zh-CN" sz="1400" b="0">
                <a:ea typeface="宋体" panose="02010600030101010101" pitchFamily="2" charset="-122"/>
              </a:rPr>
              <a:pPr>
                <a:spcBef>
                  <a:spcPct val="0"/>
                </a:spcBef>
                <a:buClrTx/>
                <a:buSzTx/>
                <a:buFontTx/>
                <a:buNone/>
              </a:pPr>
              <a:t>89</a:t>
            </a:fld>
            <a:endParaRPr lang="en-US" altLang="zh-CN" sz="1400" b="0">
              <a:ea typeface="宋体" panose="02010600030101010101" pitchFamily="2" charset="-122"/>
            </a:endParaRPr>
          </a:p>
        </p:txBody>
      </p:sp>
      <p:sp>
        <p:nvSpPr>
          <p:cNvPr id="105476" name="Rectangle 2">
            <a:extLst>
              <a:ext uri="{FF2B5EF4-FFF2-40B4-BE49-F238E27FC236}">
                <a16:creationId xmlns:a16="http://schemas.microsoft.com/office/drawing/2014/main" id="{C6F39C8F-08A7-4A08-9957-82A8D62CE860}"/>
              </a:ext>
            </a:extLst>
          </p:cNvPr>
          <p:cNvSpPr>
            <a:spLocks noGrp="1" noChangeArrowheads="1"/>
          </p:cNvSpPr>
          <p:nvPr>
            <p:ph type="title" idx="4294967295"/>
          </p:nvPr>
        </p:nvSpPr>
        <p:spPr>
          <a:xfrm>
            <a:off x="1042988" y="404813"/>
            <a:ext cx="7902575" cy="722312"/>
          </a:xfrm>
          <a:noFill/>
        </p:spPr>
        <p:txBody>
          <a:bodyPr lIns="92075" tIns="46038" rIns="92075" bIns="46038" anchor="ctr"/>
          <a:lstStyle/>
          <a:p>
            <a:pPr eaLnBrk="1" hangingPunct="1"/>
            <a:r>
              <a:rPr lang="en-US" altLang="zh-CN" sz="4000">
                <a:latin typeface="Times New Roman" panose="02020603050405020304" pitchFamily="18" charset="0"/>
              </a:rPr>
              <a:t>4.4.1 </a:t>
            </a:r>
            <a:r>
              <a:rPr lang="zh-CN" altLang="en-US" sz="4000">
                <a:latin typeface="Times New Roman" panose="02020603050405020304" pitchFamily="18" charset="0"/>
              </a:rPr>
              <a:t>递归下降分析法的基本思想</a:t>
            </a:r>
          </a:p>
        </p:txBody>
      </p:sp>
      <p:sp>
        <p:nvSpPr>
          <p:cNvPr id="2934787" name="Rectangle 3">
            <a:extLst>
              <a:ext uri="{FF2B5EF4-FFF2-40B4-BE49-F238E27FC236}">
                <a16:creationId xmlns:a16="http://schemas.microsoft.com/office/drawing/2014/main" id="{A827ED50-E976-45AE-B611-8EE839416C73}"/>
              </a:ext>
            </a:extLst>
          </p:cNvPr>
          <p:cNvSpPr>
            <a:spLocks noGrp="1" noChangeArrowheads="1"/>
          </p:cNvSpPr>
          <p:nvPr>
            <p:ph type="body" idx="4294967295"/>
          </p:nvPr>
        </p:nvSpPr>
        <p:spPr>
          <a:xfrm>
            <a:off x="252413" y="1484313"/>
            <a:ext cx="8712200" cy="5040312"/>
          </a:xfrm>
          <a:noFill/>
        </p:spPr>
        <p:txBody>
          <a:bodyPr lIns="92075" tIns="46038" rIns="92075" bIns="46038"/>
          <a:lstStyle/>
          <a:p>
            <a:pPr algn="just" eaLnBrk="1" hangingPunct="1">
              <a:buFont typeface="Wingdings" panose="05000000000000000000" pitchFamily="2" charset="2"/>
              <a:buNone/>
            </a:pPr>
            <a:r>
              <a:rPr lang="zh-CN" altLang="en-US">
                <a:latin typeface="Times New Roman" panose="02020603050405020304" pitchFamily="18" charset="0"/>
              </a:rPr>
              <a:t>服务子程序</a:t>
            </a:r>
            <a:r>
              <a:rPr lang="en-US" altLang="zh-CN" i="1">
                <a:latin typeface="Times New Roman" panose="02020603050405020304" pitchFamily="18" charset="0"/>
              </a:rPr>
              <a:t>match</a:t>
            </a:r>
            <a:r>
              <a:rPr lang="zh-CN" altLang="en-US">
                <a:latin typeface="Times New Roman" panose="02020603050405020304" pitchFamily="18" charset="0"/>
              </a:rPr>
              <a:t>用来匹配当前的输入记号，其代码为：</a:t>
            </a:r>
          </a:p>
          <a:p>
            <a:pPr algn="just" eaLnBrk="1" hangingPunct="1">
              <a:buFont typeface="Wingdings" panose="05000000000000000000" pitchFamily="2" charset="2"/>
              <a:buNone/>
            </a:pPr>
            <a:r>
              <a:rPr lang="en-US" altLang="zh-CN">
                <a:latin typeface="Times New Roman" panose="02020603050405020304" pitchFamily="18" charset="0"/>
              </a:rPr>
              <a:t>procedure </a:t>
            </a:r>
            <a:r>
              <a:rPr lang="en-US" altLang="zh-CN" i="1">
                <a:latin typeface="Times New Roman" panose="02020603050405020304" pitchFamily="18" charset="0"/>
              </a:rPr>
              <a:t>match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token</a:t>
            </a:r>
            <a:r>
              <a:rPr lang="en-US" altLang="zh-CN">
                <a:latin typeface="Times New Roman" panose="02020603050405020304" pitchFamily="18" charset="0"/>
              </a:rPr>
              <a:t>); </a:t>
            </a:r>
          </a:p>
          <a:p>
            <a:pPr algn="just" eaLnBrk="1" hangingPunct="1">
              <a:buFont typeface="Wingdings" panose="05000000000000000000" pitchFamily="2" charset="2"/>
              <a:buNone/>
            </a:pPr>
            <a:r>
              <a:rPr lang="en-US" altLang="zh-CN">
                <a:latin typeface="Times New Roman" panose="02020603050405020304" pitchFamily="18" charset="0"/>
              </a:rPr>
              <a:t>  begin</a:t>
            </a:r>
          </a:p>
          <a:p>
            <a:pPr algn="just" eaLnBrk="1" hangingPunct="1">
              <a:buFont typeface="Wingdings" panose="05000000000000000000" pitchFamily="2" charset="2"/>
              <a:buNone/>
            </a:pPr>
            <a:r>
              <a:rPr lang="en-US" altLang="zh-CN">
                <a:latin typeface="Times New Roman" panose="02020603050405020304" pitchFamily="18" charset="0"/>
              </a:rPr>
              <a:t>      if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then </a:t>
            </a: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lookhead</a:t>
            </a:r>
            <a:r>
              <a:rPr lang="zh-CN" altLang="en-US" sz="2400">
                <a:latin typeface="Times New Roman" panose="02020603050405020304" pitchFamily="18" charset="0"/>
              </a:rPr>
              <a:t>用于保存当前输入记号</a:t>
            </a:r>
            <a:endParaRPr lang="en-US" altLang="zh-CN" sz="2400">
              <a:latin typeface="Times New Roman" panose="02020603050405020304" pitchFamily="18" charset="0"/>
            </a:endParaRPr>
          </a:p>
          <a:p>
            <a:pPr algn="just" eaLnBrk="1" hangingPunct="1">
              <a:buFont typeface="Wingdings" panose="05000000000000000000" pitchFamily="2" charset="2"/>
              <a:buNone/>
            </a:pPr>
            <a:r>
              <a:rPr lang="en-US" altLang="zh-CN">
                <a:latin typeface="Times New Roman" panose="02020603050405020304" pitchFamily="18" charset="0"/>
              </a:rPr>
              <a:t>          </a:t>
            </a:r>
            <a:r>
              <a:rPr lang="en-US" altLang="zh-CN" i="1">
                <a:latin typeface="Times New Roman" panose="02020603050405020304" pitchFamily="18" charset="0"/>
              </a:rPr>
              <a:t>lookhead</a:t>
            </a:r>
            <a:r>
              <a:rPr lang="en-US" altLang="zh-CN">
                <a:latin typeface="Times New Roman" panose="02020603050405020304" pitchFamily="18" charset="0"/>
              </a:rPr>
              <a:t>:=</a:t>
            </a:r>
            <a:r>
              <a:rPr lang="en-US" altLang="zh-CN" i="1">
                <a:latin typeface="Times New Roman" panose="02020603050405020304" pitchFamily="18" charset="0"/>
              </a:rPr>
              <a:t>nexttoken</a:t>
            </a:r>
            <a:r>
              <a:rPr lang="en-US" altLang="zh-CN">
                <a:latin typeface="Times New Roman" panose="02020603050405020304" pitchFamily="18" charset="0"/>
              </a:rPr>
              <a:t>; </a:t>
            </a:r>
            <a:r>
              <a:rPr lang="en-US" altLang="zh-CN" sz="2400">
                <a:latin typeface="Times New Roman" panose="02020603050405020304" pitchFamily="18" charset="0"/>
              </a:rPr>
              <a:t>// </a:t>
            </a:r>
            <a:r>
              <a:rPr lang="en-US" altLang="zh-CN" sz="2400">
                <a:solidFill>
                  <a:srgbClr val="FF0000"/>
                </a:solidFill>
                <a:latin typeface="Times New Roman" panose="02020603050405020304" pitchFamily="18" charset="0"/>
              </a:rPr>
              <a:t>nexttoken</a:t>
            </a:r>
            <a:r>
              <a:rPr lang="zh-CN" altLang="en-US" sz="2400">
                <a:latin typeface="Times New Roman" panose="02020603050405020304" pitchFamily="18" charset="0"/>
              </a:rPr>
              <a:t>读取下一个符号</a:t>
            </a:r>
            <a:endParaRPr lang="en-US" altLang="zh-CN" sz="2400">
              <a:latin typeface="Times New Roman" panose="02020603050405020304" pitchFamily="18" charset="0"/>
            </a:endParaRPr>
          </a:p>
          <a:p>
            <a:pPr algn="just" eaLnBrk="1" hangingPunct="1">
              <a:buFont typeface="Wingdings" panose="05000000000000000000" pitchFamily="2" charset="2"/>
              <a:buNone/>
            </a:pPr>
            <a:r>
              <a:rPr lang="en-US" altLang="zh-CN">
                <a:latin typeface="Times New Roman" panose="02020603050405020304" pitchFamily="18" charset="0"/>
              </a:rPr>
              <a:t>      else error              </a:t>
            </a:r>
            <a:r>
              <a:rPr lang="en-US" altLang="zh-CN" sz="2400">
                <a:latin typeface="Times New Roman" panose="02020603050405020304" pitchFamily="18" charset="0"/>
              </a:rPr>
              <a:t>/*</a:t>
            </a:r>
            <a:r>
              <a:rPr lang="zh-CN" altLang="en-US" sz="2400">
                <a:latin typeface="Times New Roman" panose="02020603050405020304" pitchFamily="18" charset="0"/>
              </a:rPr>
              <a:t>调用出错处理程序*</a:t>
            </a:r>
            <a:r>
              <a:rPr lang="en-US" altLang="zh-CN" sz="2400">
                <a:latin typeface="Times New Roman" panose="02020603050405020304" pitchFamily="18" charset="0"/>
              </a:rPr>
              <a:t>/</a:t>
            </a:r>
          </a:p>
          <a:p>
            <a:pPr algn="just" eaLnBrk="1" hangingPunct="1">
              <a:buFont typeface="Wingdings" panose="05000000000000000000" pitchFamily="2" charset="2"/>
              <a:buNone/>
            </a:pPr>
            <a:r>
              <a:rPr lang="en-US" altLang="zh-CN">
                <a:latin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34787">
                                            <p:txEl>
                                              <p:pRg st="1" end="1"/>
                                            </p:txEl>
                                          </p:spTgt>
                                        </p:tgtEl>
                                        <p:attrNameLst>
                                          <p:attrName>style.visibility</p:attrName>
                                        </p:attrNameLst>
                                      </p:cBhvr>
                                      <p:to>
                                        <p:strVal val="visible"/>
                                      </p:to>
                                    </p:set>
                                    <p:animEffect transition="in" filter="barn(inVertical)">
                                      <p:cBhvr>
                                        <p:cTn id="7" dur="500"/>
                                        <p:tgtEl>
                                          <p:spTgt spid="2934787">
                                            <p:txEl>
                                              <p:pRg st="1" end="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par>
                                <p:cTn id="8" presetID="16" presetClass="entr" presetSubtype="21" fill="hold" grpId="0" nodeType="withEffect">
                                  <p:stCondLst>
                                    <p:cond delay="0"/>
                                  </p:stCondLst>
                                  <p:childTnLst>
                                    <p:set>
                                      <p:cBhvr>
                                        <p:cTn id="9" dur="1" fill="hold">
                                          <p:stCondLst>
                                            <p:cond delay="0"/>
                                          </p:stCondLst>
                                        </p:cTn>
                                        <p:tgtEl>
                                          <p:spTgt spid="2934787">
                                            <p:txEl>
                                              <p:pRg st="2" end="2"/>
                                            </p:txEl>
                                          </p:spTgt>
                                        </p:tgtEl>
                                        <p:attrNameLst>
                                          <p:attrName>style.visibility</p:attrName>
                                        </p:attrNameLst>
                                      </p:cBhvr>
                                      <p:to>
                                        <p:strVal val="visible"/>
                                      </p:to>
                                    </p:set>
                                    <p:animEffect transition="in" filter="barn(inVertical)">
                                      <p:cBhvr>
                                        <p:cTn id="10" dur="500"/>
                                        <p:tgtEl>
                                          <p:spTgt spid="2934787">
                                            <p:txEl>
                                              <p:pRg st="2" end="2"/>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RBRAKE.WAV"/>
                                        </p:tgtEl>
                                      </p:cMediaNode>
                                    </p:audio>
                                  </p:subTnLst>
                                </p:cTn>
                              </p:par>
                              <p:par>
                                <p:cTn id="11" presetID="16" presetClass="entr" presetSubtype="21" fill="hold" grpId="0" nodeType="withEffect">
                                  <p:stCondLst>
                                    <p:cond delay="0"/>
                                  </p:stCondLst>
                                  <p:childTnLst>
                                    <p:set>
                                      <p:cBhvr>
                                        <p:cTn id="12" dur="1" fill="hold">
                                          <p:stCondLst>
                                            <p:cond delay="0"/>
                                          </p:stCondLst>
                                        </p:cTn>
                                        <p:tgtEl>
                                          <p:spTgt spid="2934787">
                                            <p:txEl>
                                              <p:pRg st="3" end="3"/>
                                            </p:txEl>
                                          </p:spTgt>
                                        </p:tgtEl>
                                        <p:attrNameLst>
                                          <p:attrName>style.visibility</p:attrName>
                                        </p:attrNameLst>
                                      </p:cBhvr>
                                      <p:to>
                                        <p:strVal val="visible"/>
                                      </p:to>
                                    </p:set>
                                    <p:animEffect transition="in" filter="barn(inVertical)">
                                      <p:cBhvr>
                                        <p:cTn id="13" dur="500"/>
                                        <p:tgtEl>
                                          <p:spTgt spid="2934787">
                                            <p:txEl>
                                              <p:pRg st="3" end="3"/>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par>
                                <p:cTn id="14" presetID="16" presetClass="entr" presetSubtype="21" fill="hold" grpId="0" nodeType="withEffect">
                                  <p:stCondLst>
                                    <p:cond delay="0"/>
                                  </p:stCondLst>
                                  <p:childTnLst>
                                    <p:set>
                                      <p:cBhvr>
                                        <p:cTn id="15" dur="1" fill="hold">
                                          <p:stCondLst>
                                            <p:cond delay="0"/>
                                          </p:stCondLst>
                                        </p:cTn>
                                        <p:tgtEl>
                                          <p:spTgt spid="2934787">
                                            <p:txEl>
                                              <p:pRg st="4" end="4"/>
                                            </p:txEl>
                                          </p:spTgt>
                                        </p:tgtEl>
                                        <p:attrNameLst>
                                          <p:attrName>style.visibility</p:attrName>
                                        </p:attrNameLst>
                                      </p:cBhvr>
                                      <p:to>
                                        <p:strVal val="visible"/>
                                      </p:to>
                                    </p:set>
                                    <p:animEffect transition="in" filter="barn(inVertical)">
                                      <p:cBhvr>
                                        <p:cTn id="16" dur="500"/>
                                        <p:tgtEl>
                                          <p:spTgt spid="2934787">
                                            <p:txEl>
                                              <p:pRg st="4" end="4"/>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RBRAKE.WAV"/>
                                        </p:tgtEl>
                                      </p:cMediaNode>
                                    </p:audio>
                                  </p:subTnLst>
                                </p:cTn>
                              </p:par>
                              <p:par>
                                <p:cTn id="17" presetID="16" presetClass="entr" presetSubtype="21" fill="hold" grpId="0" nodeType="withEffect">
                                  <p:stCondLst>
                                    <p:cond delay="0"/>
                                  </p:stCondLst>
                                  <p:childTnLst>
                                    <p:set>
                                      <p:cBhvr>
                                        <p:cTn id="18" dur="1" fill="hold">
                                          <p:stCondLst>
                                            <p:cond delay="0"/>
                                          </p:stCondLst>
                                        </p:cTn>
                                        <p:tgtEl>
                                          <p:spTgt spid="2934787">
                                            <p:txEl>
                                              <p:pRg st="5" end="5"/>
                                            </p:txEl>
                                          </p:spTgt>
                                        </p:tgtEl>
                                        <p:attrNameLst>
                                          <p:attrName>style.visibility</p:attrName>
                                        </p:attrNameLst>
                                      </p:cBhvr>
                                      <p:to>
                                        <p:strVal val="visible"/>
                                      </p:to>
                                    </p:set>
                                    <p:animEffect transition="in" filter="barn(inVertical)">
                                      <p:cBhvr>
                                        <p:cTn id="19" dur="500"/>
                                        <p:tgtEl>
                                          <p:spTgt spid="2934787">
                                            <p:txEl>
                                              <p:pRg st="5" end="5"/>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par>
                                <p:cTn id="20" presetID="16" presetClass="entr" presetSubtype="21" fill="hold" grpId="0" nodeType="withEffect">
                                  <p:stCondLst>
                                    <p:cond delay="0"/>
                                  </p:stCondLst>
                                  <p:childTnLst>
                                    <p:set>
                                      <p:cBhvr>
                                        <p:cTn id="21" dur="1" fill="hold">
                                          <p:stCondLst>
                                            <p:cond delay="0"/>
                                          </p:stCondLst>
                                        </p:cTn>
                                        <p:tgtEl>
                                          <p:spTgt spid="2934787">
                                            <p:txEl>
                                              <p:pRg st="6" end="6"/>
                                            </p:txEl>
                                          </p:spTgt>
                                        </p:tgtEl>
                                        <p:attrNameLst>
                                          <p:attrName>style.visibility</p:attrName>
                                        </p:attrNameLst>
                                      </p:cBhvr>
                                      <p:to>
                                        <p:strVal val="visible"/>
                                      </p:to>
                                    </p:set>
                                    <p:animEffect transition="in" filter="barn(inVertical)">
                                      <p:cBhvr>
                                        <p:cTn id="22" dur="500"/>
                                        <p:tgtEl>
                                          <p:spTgt spid="2934787">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78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257CAFC6-10B2-47A3-9401-6679E13FA5B6}"/>
              </a:ext>
            </a:extLst>
          </p:cNvPr>
          <p:cNvSpPr txBox="1">
            <a:spLocks noChangeArrowheads="1"/>
          </p:cNvSpPr>
          <p:nvPr/>
        </p:nvSpPr>
        <p:spPr bwMode="auto">
          <a:xfrm>
            <a:off x="1270000" y="549275"/>
            <a:ext cx="62690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4400">
                <a:ea typeface="宋体" panose="02010600030101010101" pitchFamily="2" charset="-122"/>
              </a:rPr>
              <a:t>Donald Knuth(</a:t>
            </a:r>
            <a:r>
              <a:rPr lang="zh-CN" altLang="en-US" sz="4400">
                <a:ea typeface="宋体" panose="02010600030101010101" pitchFamily="2" charset="-122"/>
              </a:rPr>
              <a:t>高德纳</a:t>
            </a:r>
            <a:r>
              <a:rPr lang="en-US" altLang="zh-CN" sz="4400">
                <a:ea typeface="宋体" panose="02010600030101010101" pitchFamily="2" charset="-122"/>
              </a:rPr>
              <a:t>)</a:t>
            </a:r>
            <a:endParaRPr lang="zh-CN" altLang="en-US" sz="4400">
              <a:ea typeface="宋体" panose="02010600030101010101" pitchFamily="2" charset="-122"/>
            </a:endParaRPr>
          </a:p>
        </p:txBody>
      </p:sp>
      <p:pic>
        <p:nvPicPr>
          <p:cNvPr id="13315" name="图片 13">
            <a:extLst>
              <a:ext uri="{FF2B5EF4-FFF2-40B4-BE49-F238E27FC236}">
                <a16:creationId xmlns:a16="http://schemas.microsoft.com/office/drawing/2014/main" id="{23ECBC14-809A-4812-B71B-75F68689C0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833563"/>
            <a:ext cx="20510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图片 14">
            <a:extLst>
              <a:ext uri="{FF2B5EF4-FFF2-40B4-BE49-F238E27FC236}">
                <a16:creationId xmlns:a16="http://schemas.microsoft.com/office/drawing/2014/main" id="{D26834B8-E522-4556-8F93-A91E17B981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44675"/>
            <a:ext cx="20066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15">
            <a:extLst>
              <a:ext uri="{FF2B5EF4-FFF2-40B4-BE49-F238E27FC236}">
                <a16:creationId xmlns:a16="http://schemas.microsoft.com/office/drawing/2014/main" id="{C5A666A0-8401-4B60-AC5F-E074EA66C8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844675"/>
            <a:ext cx="195738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1">
            <a:extLst>
              <a:ext uri="{FF2B5EF4-FFF2-40B4-BE49-F238E27FC236}">
                <a16:creationId xmlns:a16="http://schemas.microsoft.com/office/drawing/2014/main" id="{B3BC9341-7ADB-4A11-AC28-8F43F46509D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0063" y="1844675"/>
            <a:ext cx="2043112"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02C815A-53F3-4FA6-81B8-377890709BC6}"/>
              </a:ext>
            </a:extLst>
          </p:cNvPr>
          <p:cNvSpPr>
            <a:spLocks noGrp="1"/>
          </p:cNvSpPr>
          <p:nvPr>
            <p:ph type="dt" sz="quarter" idx="10"/>
          </p:nvPr>
        </p:nvSpPr>
        <p:spPr>
          <a:xfrm>
            <a:off x="457200" y="6245225"/>
            <a:ext cx="2133600" cy="476250"/>
          </a:xfrm>
          <a:ln>
            <a:miter lim="800000"/>
            <a:headEnd/>
            <a:tailEnd/>
          </a:ln>
        </p:spPr>
        <p:txBody>
          <a:bodyPr anchor="t"/>
          <a:lstStyle/>
          <a:p>
            <a:pPr>
              <a:defRPr/>
            </a:pPr>
            <a:fld id="{68C13949-86D8-4FA6-B7CA-D09BE4C57C90}" type="datetime1">
              <a:rPr lang="zh-CN" altLang="en-US">
                <a:latin typeface="+mn-lt"/>
              </a:rPr>
              <a:pPr>
                <a:defRPr/>
              </a:pPr>
              <a:t>2020/12/14</a:t>
            </a:fld>
            <a:endParaRPr lang="en-US" altLang="zh-CN">
              <a:latin typeface="+mn-lt"/>
            </a:endParaRPr>
          </a:p>
        </p:txBody>
      </p:sp>
      <p:sp>
        <p:nvSpPr>
          <p:cNvPr id="106499" name="灯片编号占位符 5">
            <a:extLst>
              <a:ext uri="{FF2B5EF4-FFF2-40B4-BE49-F238E27FC236}">
                <a16:creationId xmlns:a16="http://schemas.microsoft.com/office/drawing/2014/main" id="{65E87E53-577C-4042-9C22-21454F8A00C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ABC816-B21A-41E0-8A51-C488A7C1D9EA}" type="slidenum">
              <a:rPr lang="en-US" altLang="zh-CN" sz="1400" b="0">
                <a:ea typeface="宋体" panose="02010600030101010101" pitchFamily="2" charset="-122"/>
              </a:rPr>
              <a:pPr>
                <a:spcBef>
                  <a:spcPct val="0"/>
                </a:spcBef>
                <a:buClrTx/>
                <a:buSzTx/>
                <a:buFontTx/>
                <a:buNone/>
              </a:pPr>
              <a:t>90</a:t>
            </a:fld>
            <a:endParaRPr lang="en-US" altLang="zh-CN" sz="1400" b="0">
              <a:ea typeface="宋体" panose="02010600030101010101" pitchFamily="2" charset="-122"/>
            </a:endParaRPr>
          </a:p>
        </p:txBody>
      </p:sp>
      <p:sp>
        <p:nvSpPr>
          <p:cNvPr id="106500" name="Rectangle 2">
            <a:extLst>
              <a:ext uri="{FF2B5EF4-FFF2-40B4-BE49-F238E27FC236}">
                <a16:creationId xmlns:a16="http://schemas.microsoft.com/office/drawing/2014/main" id="{B9A2BA5B-52A3-4D37-B63A-35BF356EA17F}"/>
              </a:ext>
            </a:extLst>
          </p:cNvPr>
          <p:cNvSpPr>
            <a:spLocks noGrp="1" noChangeArrowheads="1"/>
          </p:cNvSpPr>
          <p:nvPr>
            <p:ph type="title" idx="4294967295"/>
          </p:nvPr>
        </p:nvSpPr>
        <p:spPr>
          <a:xfrm>
            <a:off x="900113"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106501" name="Rectangle 3">
            <a:extLst>
              <a:ext uri="{FF2B5EF4-FFF2-40B4-BE49-F238E27FC236}">
                <a16:creationId xmlns:a16="http://schemas.microsoft.com/office/drawing/2014/main" id="{5623C4A8-96C5-4131-8B99-D3625AD7EA8C}"/>
              </a:ext>
            </a:extLst>
          </p:cNvPr>
          <p:cNvSpPr>
            <a:spLocks noGrp="1" noChangeArrowheads="1"/>
          </p:cNvSpPr>
          <p:nvPr>
            <p:ph type="body" idx="4294967295"/>
          </p:nvPr>
        </p:nvSpPr>
        <p:spPr>
          <a:xfrm>
            <a:off x="179388" y="1557338"/>
            <a:ext cx="8686800" cy="4824412"/>
          </a:xfrm>
        </p:spPr>
        <p:txBody>
          <a:bodyPr/>
          <a:lstStyle/>
          <a:p>
            <a:pPr eaLnBrk="1" hangingPunct="1">
              <a:lnSpc>
                <a:spcPct val="120000"/>
              </a:lnSpc>
            </a:pPr>
            <a:r>
              <a:rPr lang="zh-CN" altLang="en-US">
                <a:latin typeface="Times New Roman" panose="02020603050405020304" pitchFamily="18" charset="0"/>
              </a:rPr>
              <a:t>状态转换图（语法图）是非常有用的设计工具，既可用于词法分析，也可以用来帮助建立语法分析程序</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0F60C23-C7A8-4E69-8E4D-E135F759FBCD}"/>
              </a:ext>
            </a:extLst>
          </p:cNvPr>
          <p:cNvSpPr>
            <a:spLocks noGrp="1"/>
          </p:cNvSpPr>
          <p:nvPr>
            <p:ph type="dt" sz="quarter" idx="10"/>
          </p:nvPr>
        </p:nvSpPr>
        <p:spPr>
          <a:xfrm>
            <a:off x="457200" y="6245225"/>
            <a:ext cx="2133600" cy="476250"/>
          </a:xfrm>
          <a:ln>
            <a:miter lim="800000"/>
            <a:headEnd/>
            <a:tailEnd/>
          </a:ln>
        </p:spPr>
        <p:txBody>
          <a:bodyPr anchor="t"/>
          <a:lstStyle/>
          <a:p>
            <a:pPr>
              <a:defRPr/>
            </a:pPr>
            <a:fld id="{CA064424-ABF9-417D-B461-216AB6B350FA}" type="datetime1">
              <a:rPr lang="zh-CN" altLang="en-US">
                <a:latin typeface="+mn-lt"/>
              </a:rPr>
              <a:pPr>
                <a:defRPr/>
              </a:pPr>
              <a:t>2020/12/14</a:t>
            </a:fld>
            <a:endParaRPr lang="en-US" altLang="zh-CN">
              <a:latin typeface="+mn-lt"/>
            </a:endParaRPr>
          </a:p>
        </p:txBody>
      </p:sp>
      <p:sp>
        <p:nvSpPr>
          <p:cNvPr id="107523" name="灯片编号占位符 5">
            <a:extLst>
              <a:ext uri="{FF2B5EF4-FFF2-40B4-BE49-F238E27FC236}">
                <a16:creationId xmlns:a16="http://schemas.microsoft.com/office/drawing/2014/main" id="{64CA7362-5F25-4682-8B81-D4EEDF01D7A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FAC5B2-9263-4F1D-8BF7-31D867A5D287}" type="slidenum">
              <a:rPr lang="en-US" altLang="zh-CN" sz="1400" b="0">
                <a:ea typeface="宋体" panose="02010600030101010101" pitchFamily="2" charset="-122"/>
              </a:rPr>
              <a:pPr>
                <a:spcBef>
                  <a:spcPct val="0"/>
                </a:spcBef>
                <a:buClrTx/>
                <a:buSzTx/>
                <a:buFontTx/>
                <a:buNone/>
              </a:pPr>
              <a:t>91</a:t>
            </a:fld>
            <a:endParaRPr lang="en-US" altLang="zh-CN" sz="1400" b="0">
              <a:ea typeface="宋体" panose="02010600030101010101" pitchFamily="2" charset="-122"/>
            </a:endParaRPr>
          </a:p>
        </p:txBody>
      </p:sp>
      <p:sp>
        <p:nvSpPr>
          <p:cNvPr id="107524" name="Rectangle 2">
            <a:extLst>
              <a:ext uri="{FF2B5EF4-FFF2-40B4-BE49-F238E27FC236}">
                <a16:creationId xmlns:a16="http://schemas.microsoft.com/office/drawing/2014/main" id="{BD179965-0AE8-45E8-92E3-BA5C6F92E7E2}"/>
              </a:ext>
            </a:extLst>
          </p:cNvPr>
          <p:cNvSpPr>
            <a:spLocks noGrp="1" noChangeArrowheads="1"/>
          </p:cNvSpPr>
          <p:nvPr>
            <p:ph type="title" idx="4294967295"/>
          </p:nvPr>
        </p:nvSpPr>
        <p:spPr>
          <a:xfrm>
            <a:off x="1042988" y="333375"/>
            <a:ext cx="7837487" cy="863600"/>
          </a:xfrm>
        </p:spPr>
        <p:txBody>
          <a:bodyPr anchor="ctr"/>
          <a:lstStyle/>
          <a:p>
            <a:pPr eaLnBrk="1" hangingPunct="1"/>
            <a:r>
              <a:rPr lang="en-US" altLang="zh-CN">
                <a:latin typeface="Times New Roman" panose="02020603050405020304" pitchFamily="18" charset="0"/>
              </a:rPr>
              <a:t>4.4.2 </a:t>
            </a:r>
            <a:r>
              <a:rPr lang="zh-CN" altLang="en-US">
                <a:latin typeface="Times New Roman" panose="02020603050405020304" pitchFamily="18" charset="0"/>
              </a:rPr>
              <a:t>语法图和递归子程序法</a:t>
            </a:r>
          </a:p>
        </p:txBody>
      </p:sp>
      <p:sp>
        <p:nvSpPr>
          <p:cNvPr id="86021" name="Rectangle 3">
            <a:extLst>
              <a:ext uri="{FF2B5EF4-FFF2-40B4-BE49-F238E27FC236}">
                <a16:creationId xmlns:a16="http://schemas.microsoft.com/office/drawing/2014/main" id="{283530CF-989F-420A-A7FC-17D5A454782C}"/>
              </a:ext>
            </a:extLst>
          </p:cNvPr>
          <p:cNvSpPr>
            <a:spLocks noGrp="1" noChangeArrowheads="1"/>
          </p:cNvSpPr>
          <p:nvPr>
            <p:ph type="body" idx="4294967295"/>
          </p:nvPr>
        </p:nvSpPr>
        <p:spPr>
          <a:xfrm>
            <a:off x="179388" y="1557338"/>
            <a:ext cx="8686800" cy="4824412"/>
          </a:xfrm>
        </p:spPr>
        <p:txBody>
          <a:bodyPr/>
          <a:lstStyle/>
          <a:p>
            <a:pPr eaLnBrk="1" hangingPunct="1">
              <a:lnSpc>
                <a:spcPct val="120000"/>
              </a:lnSpc>
            </a:pPr>
            <a:r>
              <a:rPr lang="zh-CN" altLang="en-US">
                <a:latin typeface="楷体_GB2312" pitchFamily="49" charset="-122"/>
              </a:rPr>
              <a:t>从文法构造状态转换图，对每个非终结符</a:t>
            </a:r>
            <a:r>
              <a:rPr lang="en-US" altLang="zh-CN">
                <a:latin typeface="楷体_GB2312" pitchFamily="49" charset="-122"/>
              </a:rPr>
              <a:t>A</a:t>
            </a:r>
            <a:r>
              <a:rPr lang="zh-CN" altLang="en-US">
                <a:latin typeface="楷体_GB2312" pitchFamily="49" charset="-122"/>
              </a:rPr>
              <a:t>执行如下操作</a:t>
            </a:r>
          </a:p>
          <a:p>
            <a:pPr lvl="1" eaLnBrk="1" hangingPunct="1">
              <a:lnSpc>
                <a:spcPct val="120000"/>
              </a:lnSpc>
            </a:pPr>
            <a:r>
              <a:rPr lang="zh-CN" altLang="en-US">
                <a:latin typeface="楷体_GB2312" pitchFamily="49" charset="-122"/>
              </a:rPr>
              <a:t>创建一</a:t>
            </a:r>
            <a:r>
              <a:rPr lang="zh-CN" altLang="en-US">
                <a:latin typeface="Times New Roman" panose="02020603050405020304" pitchFamily="18" charset="0"/>
              </a:rPr>
              <a:t>个开始状态和一个终止状态（返回状态）</a:t>
            </a:r>
          </a:p>
          <a:p>
            <a:pPr lvl="1" eaLnBrk="1" hangingPunct="1">
              <a:lnSpc>
                <a:spcPct val="120000"/>
              </a:lnSpc>
            </a:pPr>
            <a:r>
              <a:rPr lang="zh-CN" altLang="en-US">
                <a:latin typeface="Times New Roman" panose="02020603050405020304" pitchFamily="18" charset="0"/>
              </a:rPr>
              <a:t>对每个产生式</a:t>
            </a:r>
            <a:r>
              <a:rPr lang="en-US" altLang="zh-CN">
                <a:latin typeface="Times New Roman" panose="02020603050405020304" pitchFamily="18" charset="0"/>
              </a:rPr>
              <a:t>A→X</a:t>
            </a:r>
            <a:r>
              <a:rPr lang="en-US" altLang="zh-CN" baseline="-25000">
                <a:latin typeface="Times New Roman" panose="02020603050405020304" pitchFamily="18" charset="0"/>
              </a:rPr>
              <a:t>1</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　</a:t>
            </a:r>
            <a:r>
              <a:rPr lang="en-US" altLang="zh-CN">
                <a:latin typeface="Times New Roman" panose="02020603050405020304" pitchFamily="18" charset="0"/>
              </a:rPr>
              <a:t>… X</a:t>
            </a:r>
            <a:r>
              <a:rPr lang="en-US" altLang="zh-CN" i="1" baseline="-25000">
                <a:latin typeface="Times New Roman" panose="02020603050405020304" pitchFamily="18" charset="0"/>
              </a:rPr>
              <a:t>n</a:t>
            </a:r>
            <a:r>
              <a:rPr lang="zh-CN" altLang="en-US">
                <a:latin typeface="Times New Roman" panose="02020603050405020304" pitchFamily="18" charset="0"/>
              </a:rPr>
              <a:t>，创建一条从开始状态到终止状态的路径，边上的标记分别为</a:t>
            </a:r>
            <a:r>
              <a:rPr lang="en-US" altLang="zh-CN">
                <a:latin typeface="Times New Roman" panose="02020603050405020304" pitchFamily="18" charset="0"/>
              </a:rPr>
              <a:t>X</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rPr>
              <a:t>X</a:t>
            </a:r>
            <a:r>
              <a:rPr lang="en-US" altLang="zh-CN" i="1" baseline="-25000">
                <a:latin typeface="Times New Roman" panose="02020603050405020304" pitchFamily="18" charset="0"/>
              </a:rPr>
              <a:t>n</a:t>
            </a:r>
          </a:p>
          <a:p>
            <a:pPr lvl="1" eaLnBrk="1" hangingPunct="1">
              <a:lnSpc>
                <a:spcPct val="120000"/>
              </a:lnSpc>
            </a:pPr>
            <a:r>
              <a:rPr lang="zh-CN" altLang="en-US">
                <a:latin typeface="Times New Roman" panose="02020603050405020304" pitchFamily="18" charset="0"/>
              </a:rPr>
              <a:t>如上的状态转换图表达的是语法成分的构成，简称</a:t>
            </a:r>
            <a:r>
              <a:rPr lang="zh-CN" altLang="en-US">
                <a:solidFill>
                  <a:srgbClr val="FF0000"/>
                </a:solidFill>
                <a:latin typeface="Times New Roman" panose="02020603050405020304" pitchFamily="18" charset="0"/>
              </a:rPr>
              <a:t>语法图</a:t>
            </a:r>
            <a:endParaRPr lang="en-US" altLang="zh-CN">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animEffect transition="in" filter="barn(inVertical)">
                                      <p:cBhvr>
                                        <p:cTn id="7" dur="500"/>
                                        <p:tgtEl>
                                          <p:spTgt spid="860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6021">
                                            <p:txEl>
                                              <p:pRg st="2" end="2"/>
                                            </p:txEl>
                                          </p:spTgt>
                                        </p:tgtEl>
                                        <p:attrNameLst>
                                          <p:attrName>style.visibility</p:attrName>
                                        </p:attrNameLst>
                                      </p:cBhvr>
                                      <p:to>
                                        <p:strVal val="visible"/>
                                      </p:to>
                                    </p:set>
                                    <p:animEffect transition="in" filter="barn(inVertical)">
                                      <p:cBhvr>
                                        <p:cTn id="12" dur="500"/>
                                        <p:tgtEl>
                                          <p:spTgt spid="860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6021">
                                            <p:txEl>
                                              <p:pRg st="3" end="3"/>
                                            </p:txEl>
                                          </p:spTgt>
                                        </p:tgtEl>
                                        <p:attrNameLst>
                                          <p:attrName>style.visibility</p:attrName>
                                        </p:attrNameLst>
                                      </p:cBhvr>
                                      <p:to>
                                        <p:strVal val="visible"/>
                                      </p:to>
                                    </p:set>
                                    <p:animEffect transition="in" filter="barn(inVertical)">
                                      <p:cBhvr>
                                        <p:cTn id="17" dur="500"/>
                                        <p:tgtEl>
                                          <p:spTgt spid="860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43C0497D-9B1F-4AEC-BD3C-7A6B80AB4D95}"/>
              </a:ext>
            </a:extLst>
          </p:cNvPr>
          <p:cNvSpPr>
            <a:spLocks noGrp="1"/>
          </p:cNvSpPr>
          <p:nvPr>
            <p:ph type="dt" sz="quarter" idx="10"/>
          </p:nvPr>
        </p:nvSpPr>
        <p:spPr>
          <a:xfrm>
            <a:off x="457200" y="6245225"/>
            <a:ext cx="2133600" cy="476250"/>
          </a:xfrm>
          <a:ln>
            <a:miter lim="800000"/>
            <a:headEnd/>
            <a:tailEnd/>
          </a:ln>
        </p:spPr>
        <p:txBody>
          <a:bodyPr anchor="t"/>
          <a:lstStyle/>
          <a:p>
            <a:pPr>
              <a:defRPr/>
            </a:pPr>
            <a:fld id="{8A7E4D51-03D4-491A-BAD8-93DBA2563D18}" type="datetime1">
              <a:rPr lang="zh-CN" altLang="en-US">
                <a:latin typeface="+mn-lt"/>
              </a:rPr>
              <a:pPr>
                <a:defRPr/>
              </a:pPr>
              <a:t>2020/12/14</a:t>
            </a:fld>
            <a:endParaRPr lang="en-US" altLang="zh-CN">
              <a:latin typeface="+mn-lt"/>
            </a:endParaRPr>
          </a:p>
        </p:txBody>
      </p:sp>
      <p:sp>
        <p:nvSpPr>
          <p:cNvPr id="108547" name="灯片编号占位符 5">
            <a:extLst>
              <a:ext uri="{FF2B5EF4-FFF2-40B4-BE49-F238E27FC236}">
                <a16:creationId xmlns:a16="http://schemas.microsoft.com/office/drawing/2014/main" id="{BC525B75-BEAB-4727-AAC0-4AE413C4FF7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A9C199C-DCCA-4BD6-8583-6DA1C43D3444}" type="slidenum">
              <a:rPr lang="en-US" altLang="zh-CN" sz="1400" b="0">
                <a:ea typeface="宋体" panose="02010600030101010101" pitchFamily="2" charset="-122"/>
              </a:rPr>
              <a:pPr>
                <a:spcBef>
                  <a:spcPct val="0"/>
                </a:spcBef>
                <a:buClrTx/>
                <a:buSzTx/>
                <a:buFontTx/>
                <a:buNone/>
              </a:pPr>
              <a:t>92</a:t>
            </a:fld>
            <a:endParaRPr lang="en-US" altLang="zh-CN" sz="1400" b="0">
              <a:ea typeface="宋体" panose="02010600030101010101" pitchFamily="2" charset="-122"/>
            </a:endParaRPr>
          </a:p>
        </p:txBody>
      </p:sp>
      <p:sp>
        <p:nvSpPr>
          <p:cNvPr id="108548" name="Rectangle 2">
            <a:extLst>
              <a:ext uri="{FF2B5EF4-FFF2-40B4-BE49-F238E27FC236}">
                <a16:creationId xmlns:a16="http://schemas.microsoft.com/office/drawing/2014/main" id="{7B12CAB9-DCFA-4FD6-9EAF-BB31D1437E9E}"/>
              </a:ext>
            </a:extLst>
          </p:cNvPr>
          <p:cNvSpPr>
            <a:spLocks noGrp="1" noChangeArrowheads="1"/>
          </p:cNvSpPr>
          <p:nvPr>
            <p:ph type="title" idx="4294967295"/>
          </p:nvPr>
        </p:nvSpPr>
        <p:spPr>
          <a:xfrm>
            <a:off x="900113" y="404813"/>
            <a:ext cx="6696075" cy="863600"/>
          </a:xfrm>
          <a:noFill/>
        </p:spPr>
        <p:txBody>
          <a:bodyPr lIns="92075" tIns="46038" rIns="92075" bIns="46038" anchor="ctr"/>
          <a:lstStyle/>
          <a:p>
            <a:pPr eaLnBrk="1" hangingPunct="1"/>
            <a:r>
              <a:rPr lang="zh-CN" altLang="en-US" sz="3600">
                <a:latin typeface="Times New Roman" panose="02020603050405020304" pitchFamily="18" charset="0"/>
              </a:rPr>
              <a:t>例</a:t>
            </a:r>
            <a:r>
              <a:rPr lang="en-US" altLang="zh-CN" sz="3600">
                <a:latin typeface="Times New Roman" panose="02020603050405020304" pitchFamily="18" charset="0"/>
              </a:rPr>
              <a:t>4.15 </a:t>
            </a:r>
            <a:r>
              <a:rPr lang="zh-CN" altLang="en-US" sz="3600">
                <a:latin typeface="Times New Roman" panose="02020603050405020304" pitchFamily="18" charset="0"/>
              </a:rPr>
              <a:t>简单表达式文法的语法图</a:t>
            </a:r>
          </a:p>
        </p:txBody>
      </p:sp>
      <p:sp>
        <p:nvSpPr>
          <p:cNvPr id="108549" name="Text Box 21">
            <a:extLst>
              <a:ext uri="{FF2B5EF4-FFF2-40B4-BE49-F238E27FC236}">
                <a16:creationId xmlns:a16="http://schemas.microsoft.com/office/drawing/2014/main" id="{E72467E0-05B8-43DC-ADC5-0F103BF4AE60}"/>
              </a:ext>
            </a:extLst>
          </p:cNvPr>
          <p:cNvSpPr txBox="1">
            <a:spLocks noChangeArrowheads="1"/>
          </p:cNvSpPr>
          <p:nvPr/>
        </p:nvSpPr>
        <p:spPr bwMode="auto">
          <a:xfrm>
            <a:off x="7112000" y="1363663"/>
            <a:ext cx="19240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F→(E)|id</a:t>
            </a:r>
          </a:p>
        </p:txBody>
      </p:sp>
      <p:sp>
        <p:nvSpPr>
          <p:cNvPr id="108550" name="Rectangle 24">
            <a:extLst>
              <a:ext uri="{FF2B5EF4-FFF2-40B4-BE49-F238E27FC236}">
                <a16:creationId xmlns:a16="http://schemas.microsoft.com/office/drawing/2014/main" id="{18D7615C-3AC1-4AFE-B0DA-5246C2144171}"/>
              </a:ext>
            </a:extLst>
          </p:cNvPr>
          <p:cNvSpPr>
            <a:spLocks noChangeArrowheads="1"/>
          </p:cNvSpPr>
          <p:nvPr/>
        </p:nvSpPr>
        <p:spPr bwMode="auto">
          <a:xfrm>
            <a:off x="0" y="1722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86023" name="Object 23">
            <a:extLst>
              <a:ext uri="{FF2B5EF4-FFF2-40B4-BE49-F238E27FC236}">
                <a16:creationId xmlns:a16="http://schemas.microsoft.com/office/drawing/2014/main" id="{30AD0BA8-A932-46B0-B5A7-2568CB38837D}"/>
              </a:ext>
            </a:extLst>
          </p:cNvPr>
          <p:cNvGraphicFramePr>
            <a:graphicFrameLocks noChangeAspect="1"/>
          </p:cNvGraphicFramePr>
          <p:nvPr/>
        </p:nvGraphicFramePr>
        <p:xfrm>
          <a:off x="1042988" y="1341438"/>
          <a:ext cx="5580062" cy="5229225"/>
        </p:xfrm>
        <a:graphic>
          <a:graphicData uri="http://schemas.openxmlformats.org/presentationml/2006/ole">
            <mc:AlternateContent xmlns:mc="http://schemas.openxmlformats.org/markup-compatibility/2006">
              <mc:Choice xmlns:v="urn:schemas-microsoft-com:vml" Requires="v">
                <p:oleObj spid="_x0000_s108552" name="Visio" r:id="rId3" imgW="3639451" imgH="3412824" progId="Visio.Drawing.11">
                  <p:embed/>
                </p:oleObj>
              </mc:Choice>
              <mc:Fallback>
                <p:oleObj name="Visio" r:id="rId3" imgW="3639451" imgH="3412824" progId="Visio.Drawing.11">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341438"/>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fade">
                                      <p:cBhvr>
                                        <p:cTn id="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7E49A66-A31F-4B86-94A7-D587058D9BD4}"/>
              </a:ext>
            </a:extLst>
          </p:cNvPr>
          <p:cNvSpPr>
            <a:spLocks noGrp="1"/>
          </p:cNvSpPr>
          <p:nvPr>
            <p:ph type="dt" sz="quarter" idx="10"/>
          </p:nvPr>
        </p:nvSpPr>
        <p:spPr>
          <a:xfrm>
            <a:off x="457200" y="6245225"/>
            <a:ext cx="2133600" cy="476250"/>
          </a:xfrm>
          <a:ln>
            <a:miter lim="800000"/>
            <a:headEnd/>
            <a:tailEnd/>
          </a:ln>
        </p:spPr>
        <p:txBody>
          <a:bodyPr anchor="t"/>
          <a:lstStyle/>
          <a:p>
            <a:pPr>
              <a:defRPr/>
            </a:pPr>
            <a:fld id="{BE36DA34-1064-4D4D-B4B8-FB32EDC58297}" type="datetime1">
              <a:rPr lang="zh-CN" altLang="en-US">
                <a:latin typeface="+mn-lt"/>
              </a:rPr>
              <a:pPr>
                <a:defRPr/>
              </a:pPr>
              <a:t>2020/12/14</a:t>
            </a:fld>
            <a:endParaRPr lang="en-US" altLang="zh-CN">
              <a:latin typeface="+mn-lt"/>
            </a:endParaRPr>
          </a:p>
        </p:txBody>
      </p:sp>
      <p:sp>
        <p:nvSpPr>
          <p:cNvPr id="109571" name="灯片编号占位符 5">
            <a:extLst>
              <a:ext uri="{FF2B5EF4-FFF2-40B4-BE49-F238E27FC236}">
                <a16:creationId xmlns:a16="http://schemas.microsoft.com/office/drawing/2014/main" id="{3143695E-2753-46B7-AB45-9BFE6C22CBE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06A9975-43AC-4D89-812E-A36708A13210}" type="slidenum">
              <a:rPr lang="en-US" altLang="zh-CN" sz="1400" b="0">
                <a:ea typeface="宋体" panose="02010600030101010101" pitchFamily="2" charset="-122"/>
              </a:rPr>
              <a:pPr>
                <a:spcBef>
                  <a:spcPct val="0"/>
                </a:spcBef>
                <a:buClrTx/>
                <a:buSzTx/>
                <a:buFontTx/>
                <a:buNone/>
              </a:pPr>
              <a:t>93</a:t>
            </a:fld>
            <a:endParaRPr lang="en-US" altLang="zh-CN" sz="1400" b="0">
              <a:ea typeface="宋体" panose="02010600030101010101" pitchFamily="2" charset="-122"/>
            </a:endParaRPr>
          </a:p>
        </p:txBody>
      </p:sp>
      <p:sp>
        <p:nvSpPr>
          <p:cNvPr id="109572" name="Rectangle 2">
            <a:extLst>
              <a:ext uri="{FF2B5EF4-FFF2-40B4-BE49-F238E27FC236}">
                <a16:creationId xmlns:a16="http://schemas.microsoft.com/office/drawing/2014/main" id="{70EE7CC1-FC1D-420F-A417-AA35D9F61E26}"/>
              </a:ext>
            </a:extLst>
          </p:cNvPr>
          <p:cNvSpPr>
            <a:spLocks noGrp="1" noChangeArrowheads="1"/>
          </p:cNvSpPr>
          <p:nvPr>
            <p:ph type="title" idx="4294967295"/>
          </p:nvPr>
        </p:nvSpPr>
        <p:spPr>
          <a:xfrm>
            <a:off x="898525" y="260350"/>
            <a:ext cx="82454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88069" name="Rectangle 3">
            <a:extLst>
              <a:ext uri="{FF2B5EF4-FFF2-40B4-BE49-F238E27FC236}">
                <a16:creationId xmlns:a16="http://schemas.microsoft.com/office/drawing/2014/main" id="{0824DDB2-FD2F-421D-A1F1-D83512DF6CC6}"/>
              </a:ext>
            </a:extLst>
          </p:cNvPr>
          <p:cNvSpPr>
            <a:spLocks noGrp="1" noChangeArrowheads="1"/>
          </p:cNvSpPr>
          <p:nvPr>
            <p:ph type="body" idx="4294967295"/>
          </p:nvPr>
        </p:nvSpPr>
        <p:spPr>
          <a:xfrm>
            <a:off x="250825" y="1773238"/>
            <a:ext cx="8686800" cy="4465637"/>
          </a:xfrm>
        </p:spPr>
        <p:txBody>
          <a:bodyPr/>
          <a:lstStyle/>
          <a:p>
            <a:pPr eaLnBrk="1" hangingPunct="1"/>
            <a:r>
              <a:rPr lang="zh-CN" altLang="en-US">
                <a:latin typeface="楷体_GB2312" pitchFamily="49" charset="-122"/>
              </a:rPr>
              <a:t>初始时，分析器进入状态图的开始状态，输入指针指向</a:t>
            </a:r>
            <a:r>
              <a:rPr lang="zh-CN" altLang="en-US">
                <a:latin typeface="Times New Roman" panose="02020603050405020304" pitchFamily="18" charset="0"/>
              </a:rPr>
              <a:t>输入符号串的第一个符号。</a:t>
            </a:r>
          </a:p>
          <a:p>
            <a:pPr eaLnBrk="1" hangingPunct="1"/>
            <a:r>
              <a:rPr lang="zh-CN" altLang="en-US">
                <a:latin typeface="Times New Roman" panose="02020603050405020304" pitchFamily="18" charset="0"/>
              </a:rPr>
              <a:t>如果经过一些动作后，它进入状态</a:t>
            </a:r>
            <a:r>
              <a:rPr lang="en-US" altLang="zh-CN">
                <a:latin typeface="Times New Roman" panose="02020603050405020304" pitchFamily="18" charset="0"/>
              </a:rPr>
              <a:t>s</a:t>
            </a:r>
            <a:r>
              <a:rPr lang="zh-CN" altLang="en-US">
                <a:latin typeface="Times New Roman" panose="02020603050405020304" pitchFamily="18" charset="0"/>
              </a:rPr>
              <a:t>，且从状态</a:t>
            </a:r>
            <a:r>
              <a:rPr lang="en-US" altLang="zh-CN">
                <a:latin typeface="Times New Roman" panose="02020603050405020304" pitchFamily="18" charset="0"/>
              </a:rPr>
              <a:t>s</a:t>
            </a:r>
            <a:r>
              <a:rPr lang="zh-CN" altLang="en-US">
                <a:latin typeface="Times New Roman" panose="02020603050405020304" pitchFamily="18" charset="0"/>
              </a:rPr>
              <a:t>到状态</a:t>
            </a:r>
            <a:r>
              <a:rPr lang="en-US" altLang="zh-CN">
                <a:latin typeface="Times New Roman" panose="02020603050405020304" pitchFamily="18" charset="0"/>
              </a:rPr>
              <a:t>t</a:t>
            </a:r>
            <a:r>
              <a:rPr lang="zh-CN" altLang="en-US">
                <a:latin typeface="Times New Roman" panose="02020603050405020304" pitchFamily="18" charset="0"/>
              </a:rPr>
              <a:t>的边上标记了终结符</a:t>
            </a:r>
            <a:r>
              <a:rPr lang="en-US" altLang="zh-CN" i="1">
                <a:latin typeface="Times New Roman" panose="02020603050405020304" pitchFamily="18" charset="0"/>
              </a:rPr>
              <a:t>a</a:t>
            </a:r>
            <a:r>
              <a:rPr lang="zh-CN" altLang="en-US">
                <a:latin typeface="Times New Roman" panose="02020603050405020304" pitchFamily="18" charset="0"/>
              </a:rPr>
              <a:t>，</a:t>
            </a:r>
            <a:r>
              <a:rPr lang="zh-CN" altLang="en-US">
                <a:latin typeface="楷体_GB2312" pitchFamily="49" charset="-122"/>
              </a:rPr>
              <a:t>此时下一个输入符又正好是</a:t>
            </a:r>
            <a:r>
              <a:rPr lang="en-US" altLang="zh-CN" i="1">
                <a:latin typeface="Times New Roman" panose="02020603050405020304" pitchFamily="18" charset="0"/>
              </a:rPr>
              <a:t>a</a:t>
            </a:r>
            <a:r>
              <a:rPr lang="zh-CN" altLang="en-US">
                <a:latin typeface="楷体_GB2312" pitchFamily="49" charset="-122"/>
              </a:rPr>
              <a:t>，则分析器将输入指针向右移动一位，并</a:t>
            </a:r>
            <a:r>
              <a:rPr lang="zh-CN" altLang="en-US">
                <a:latin typeface="Times New Roman" panose="02020603050405020304" pitchFamily="18" charset="0"/>
              </a:rPr>
              <a:t>进入状态</a:t>
            </a:r>
            <a:r>
              <a:rPr lang="en-US" altLang="zh-CN">
                <a:latin typeface="Times New Roman" panose="02020603050405020304" pitchFamily="18" charset="0"/>
              </a:rPr>
              <a:t>t</a:t>
            </a:r>
            <a:r>
              <a:rPr lang="zh-CN" altLang="en-US">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animEffect transition="in" filter="barn(inVertical)">
                                      <p:cBhvr>
                                        <p:cTn id="7" dur="500"/>
                                        <p:tgtEl>
                                          <p:spTgt spid="880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8069">
                                            <p:txEl>
                                              <p:pRg st="1" end="1"/>
                                            </p:txEl>
                                          </p:spTgt>
                                        </p:tgtEl>
                                        <p:attrNameLst>
                                          <p:attrName>style.visibility</p:attrName>
                                        </p:attrNameLst>
                                      </p:cBhvr>
                                      <p:to>
                                        <p:strVal val="visible"/>
                                      </p:to>
                                    </p:set>
                                    <p:animEffect transition="in" filter="barn(inVertical)">
                                      <p:cBhvr>
                                        <p:cTn id="12" dur="500"/>
                                        <p:tgtEl>
                                          <p:spTgt spid="880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71B34D0-696B-4318-96D0-539C3BA000D3}"/>
              </a:ext>
            </a:extLst>
          </p:cNvPr>
          <p:cNvSpPr>
            <a:spLocks noGrp="1"/>
          </p:cNvSpPr>
          <p:nvPr>
            <p:ph type="dt" sz="quarter" idx="10"/>
          </p:nvPr>
        </p:nvSpPr>
        <p:spPr>
          <a:xfrm>
            <a:off x="457200" y="6245225"/>
            <a:ext cx="2133600" cy="476250"/>
          </a:xfrm>
          <a:ln>
            <a:miter lim="800000"/>
            <a:headEnd/>
            <a:tailEnd/>
          </a:ln>
        </p:spPr>
        <p:txBody>
          <a:bodyPr anchor="t"/>
          <a:lstStyle/>
          <a:p>
            <a:pPr>
              <a:defRPr/>
            </a:pPr>
            <a:fld id="{E81F7FAE-2618-4A84-837D-CF146F3EA3BE}" type="datetime1">
              <a:rPr lang="zh-CN" altLang="en-US">
                <a:latin typeface="+mn-lt"/>
              </a:rPr>
              <a:pPr>
                <a:defRPr/>
              </a:pPr>
              <a:t>2020/12/14</a:t>
            </a:fld>
            <a:endParaRPr lang="en-US" altLang="zh-CN">
              <a:latin typeface="+mn-lt"/>
            </a:endParaRPr>
          </a:p>
        </p:txBody>
      </p:sp>
      <p:sp>
        <p:nvSpPr>
          <p:cNvPr id="110595" name="灯片编号占位符 5">
            <a:extLst>
              <a:ext uri="{FF2B5EF4-FFF2-40B4-BE49-F238E27FC236}">
                <a16:creationId xmlns:a16="http://schemas.microsoft.com/office/drawing/2014/main" id="{B60C24B2-9426-4488-B168-8E987A2FBAA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7AB5F7-BCD7-4108-952D-4382284591AE}" type="slidenum">
              <a:rPr lang="en-US" altLang="zh-CN" sz="1400" b="0">
                <a:ea typeface="宋体" panose="02010600030101010101" pitchFamily="2" charset="-122"/>
              </a:rPr>
              <a:pPr>
                <a:spcBef>
                  <a:spcPct val="0"/>
                </a:spcBef>
                <a:buClrTx/>
                <a:buSzTx/>
                <a:buFontTx/>
                <a:buNone/>
              </a:pPr>
              <a:t>94</a:t>
            </a:fld>
            <a:endParaRPr lang="en-US" altLang="zh-CN" sz="1400" b="0">
              <a:ea typeface="宋体" panose="02010600030101010101" pitchFamily="2" charset="-122"/>
            </a:endParaRPr>
          </a:p>
        </p:txBody>
      </p:sp>
      <p:sp>
        <p:nvSpPr>
          <p:cNvPr id="110596" name="Rectangle 2">
            <a:extLst>
              <a:ext uri="{FF2B5EF4-FFF2-40B4-BE49-F238E27FC236}">
                <a16:creationId xmlns:a16="http://schemas.microsoft.com/office/drawing/2014/main" id="{09A22819-AB71-4B35-BAE6-1FAEEE7EDA71}"/>
              </a:ext>
            </a:extLst>
          </p:cNvPr>
          <p:cNvSpPr>
            <a:spLocks noGrp="1" noChangeArrowheads="1"/>
          </p:cNvSpPr>
          <p:nvPr>
            <p:ph type="title" idx="4294967295"/>
          </p:nvPr>
        </p:nvSpPr>
        <p:spPr>
          <a:xfrm>
            <a:off x="971550" y="260350"/>
            <a:ext cx="8029575" cy="863600"/>
          </a:xfrm>
        </p:spPr>
        <p:txBody>
          <a:bodyPr anchor="ctr"/>
          <a:lstStyle/>
          <a:p>
            <a:pPr eaLnBrk="1" hangingPunct="1"/>
            <a:r>
              <a:rPr lang="en-US" altLang="zh-CN" sz="3600">
                <a:latin typeface="Times New Roman" panose="02020603050405020304" pitchFamily="18" charset="0"/>
              </a:rPr>
              <a:t>4.4.3</a:t>
            </a:r>
            <a:r>
              <a:rPr lang="zh-CN" altLang="en-US" sz="3600"/>
              <a:t>基于语法图的语法分析器工作方式 </a:t>
            </a:r>
          </a:p>
        </p:txBody>
      </p:sp>
      <p:sp>
        <p:nvSpPr>
          <p:cNvPr id="89093" name="Rectangle 3">
            <a:extLst>
              <a:ext uri="{FF2B5EF4-FFF2-40B4-BE49-F238E27FC236}">
                <a16:creationId xmlns:a16="http://schemas.microsoft.com/office/drawing/2014/main" id="{F9FC3F01-89E9-497F-A3B2-8FDFA2A745B2}"/>
              </a:ext>
            </a:extLst>
          </p:cNvPr>
          <p:cNvSpPr>
            <a:spLocks noGrp="1" noChangeArrowheads="1"/>
          </p:cNvSpPr>
          <p:nvPr>
            <p:ph type="body" idx="4294967295"/>
          </p:nvPr>
        </p:nvSpPr>
        <p:spPr>
          <a:xfrm>
            <a:off x="250825" y="1557338"/>
            <a:ext cx="8686800" cy="4608512"/>
          </a:xfrm>
        </p:spPr>
        <p:txBody>
          <a:bodyPr/>
          <a:lstStyle/>
          <a:p>
            <a:pPr eaLnBrk="1" hangingPunct="1"/>
            <a:r>
              <a:rPr lang="zh-CN" altLang="en-US">
                <a:latin typeface="Times New Roman" panose="02020603050405020304" pitchFamily="18" charset="0"/>
              </a:rPr>
              <a:t>另一方面，如果边上标记的是非终结符</a:t>
            </a:r>
            <a:r>
              <a:rPr lang="en-US" altLang="zh-CN">
                <a:latin typeface="Times New Roman" panose="02020603050405020304" pitchFamily="18" charset="0"/>
              </a:rPr>
              <a:t>A</a:t>
            </a:r>
            <a:r>
              <a:rPr lang="zh-CN" altLang="en-US">
                <a:latin typeface="Times New Roman" panose="02020603050405020304" pitchFamily="18" charset="0"/>
              </a:rPr>
              <a:t>，则分析器进入</a:t>
            </a:r>
            <a:r>
              <a:rPr lang="en-US" altLang="zh-CN">
                <a:latin typeface="Times New Roman" panose="02020603050405020304" pitchFamily="18" charset="0"/>
              </a:rPr>
              <a:t>A</a:t>
            </a:r>
            <a:r>
              <a:rPr lang="zh-CN" altLang="en-US">
                <a:latin typeface="Times New Roman" panose="02020603050405020304" pitchFamily="18" charset="0"/>
              </a:rPr>
              <a:t>的初始状态，但不移动输入指针。一旦到达</a:t>
            </a:r>
            <a:r>
              <a:rPr lang="en-US" altLang="zh-CN">
                <a:latin typeface="Times New Roman" panose="02020603050405020304" pitchFamily="18" charset="0"/>
              </a:rPr>
              <a:t>A</a:t>
            </a:r>
            <a:r>
              <a:rPr lang="zh-CN" altLang="en-US">
                <a:latin typeface="Times New Roman" panose="02020603050405020304" pitchFamily="18" charset="0"/>
              </a:rPr>
              <a:t>的终态，则立刻进入状态</a:t>
            </a:r>
            <a:r>
              <a:rPr lang="en-US" altLang="zh-CN">
                <a:latin typeface="Times New Roman" panose="02020603050405020304" pitchFamily="18" charset="0"/>
              </a:rPr>
              <a:t>t</a:t>
            </a:r>
            <a:r>
              <a:rPr lang="zh-CN" altLang="en-US">
                <a:latin typeface="Times New Roman" panose="02020603050405020304" pitchFamily="18" charset="0"/>
              </a:rPr>
              <a:t>，事实上，分析器从状态</a:t>
            </a:r>
            <a:r>
              <a:rPr lang="en-US" altLang="zh-CN">
                <a:latin typeface="Times New Roman" panose="02020603050405020304" pitchFamily="18" charset="0"/>
              </a:rPr>
              <a:t>s</a:t>
            </a:r>
            <a:r>
              <a:rPr lang="zh-CN" altLang="en-US">
                <a:latin typeface="Times New Roman" panose="02020603050405020304" pitchFamily="18" charset="0"/>
              </a:rPr>
              <a:t>转移到状态</a:t>
            </a:r>
            <a:r>
              <a:rPr lang="en-US" altLang="zh-CN">
                <a:latin typeface="Times New Roman" panose="02020603050405020304" pitchFamily="18" charset="0"/>
              </a:rPr>
              <a:t>t</a:t>
            </a:r>
            <a:r>
              <a:rPr lang="zh-CN" altLang="en-US">
                <a:latin typeface="Times New Roman" panose="02020603050405020304" pitchFamily="18" charset="0"/>
              </a:rPr>
              <a:t>时，它已经从输入符号串读了</a:t>
            </a:r>
            <a:r>
              <a:rPr lang="en-US" altLang="zh-CN">
                <a:latin typeface="Times New Roman" panose="02020603050405020304" pitchFamily="18" charset="0"/>
              </a:rPr>
              <a:t>A </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调用</a:t>
            </a:r>
            <a:r>
              <a:rPr lang="en-US" altLang="zh-CN">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对应的过程</a:t>
            </a:r>
            <a:r>
              <a:rPr lang="zh-CN" altLang="en-US">
                <a:latin typeface="Times New Roman" panose="02020603050405020304" pitchFamily="18" charset="0"/>
              </a:rPr>
              <a:t>）。</a:t>
            </a:r>
          </a:p>
          <a:p>
            <a:pPr eaLnBrk="1" hangingPunct="1"/>
            <a:r>
              <a:rPr lang="zh-CN" altLang="en-US">
                <a:latin typeface="Times New Roman" panose="02020603050405020304" pitchFamily="18" charset="0"/>
              </a:rPr>
              <a:t>最后，如果从</a:t>
            </a:r>
            <a:r>
              <a:rPr lang="en-US" altLang="zh-CN">
                <a:latin typeface="Times New Roman" panose="02020603050405020304" pitchFamily="18" charset="0"/>
              </a:rPr>
              <a:t>s</a:t>
            </a:r>
            <a:r>
              <a:rPr lang="zh-CN" altLang="en-US">
                <a:latin typeface="Times New Roman" panose="02020603050405020304" pitchFamily="18" charset="0"/>
              </a:rPr>
              <a:t>到</a:t>
            </a:r>
            <a:r>
              <a:rPr lang="en-US" altLang="zh-CN">
                <a:latin typeface="Times New Roman" panose="02020603050405020304" pitchFamily="18" charset="0"/>
              </a:rPr>
              <a:t>t</a:t>
            </a:r>
            <a:r>
              <a:rPr lang="zh-CN" altLang="en-US">
                <a:latin typeface="Times New Roman" panose="02020603050405020304" pitchFamily="18" charset="0"/>
              </a:rPr>
              <a:t>有一条标记为</a:t>
            </a:r>
            <a:r>
              <a:rPr lang="en-US" altLang="zh-CN">
                <a:latin typeface="Times New Roman" panose="02020603050405020304" pitchFamily="18" charset="0"/>
              </a:rPr>
              <a:t>ε</a:t>
            </a:r>
            <a:r>
              <a:rPr lang="zh-CN" altLang="en-US">
                <a:latin typeface="Times New Roman" panose="02020603050405020304" pitchFamily="18" charset="0"/>
              </a:rPr>
              <a:t>的边，那么分析器从状态</a:t>
            </a:r>
            <a:r>
              <a:rPr lang="en-US" altLang="zh-CN">
                <a:latin typeface="Times New Roman" panose="02020603050405020304" pitchFamily="18" charset="0"/>
              </a:rPr>
              <a:t>s</a:t>
            </a:r>
            <a:r>
              <a:rPr lang="zh-CN" altLang="en-US">
                <a:latin typeface="Times New Roman" panose="02020603050405020304" pitchFamily="18" charset="0"/>
              </a:rPr>
              <a:t>直接进入状态</a:t>
            </a:r>
            <a:r>
              <a:rPr lang="en-US" altLang="zh-CN">
                <a:latin typeface="Times New Roman" panose="02020603050405020304" pitchFamily="18" charset="0"/>
              </a:rPr>
              <a:t>t</a:t>
            </a:r>
            <a:r>
              <a:rPr lang="zh-CN" altLang="en-US">
                <a:latin typeface="Times New Roman" panose="02020603050405020304" pitchFamily="18" charset="0"/>
              </a:rPr>
              <a:t>而不移动输入指针。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barn(inVertical)">
                                      <p:cBhvr>
                                        <p:cTn id="7" dur="500"/>
                                        <p:tgtEl>
                                          <p:spTgt spid="890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9093">
                                            <p:txEl>
                                              <p:pRg st="1" end="1"/>
                                            </p:txEl>
                                          </p:spTgt>
                                        </p:tgtEl>
                                        <p:attrNameLst>
                                          <p:attrName>style.visibility</p:attrName>
                                        </p:attrNameLst>
                                      </p:cBhvr>
                                      <p:to>
                                        <p:strVal val="visible"/>
                                      </p:to>
                                    </p:set>
                                    <p:animEffect transition="in" filter="barn(inVertical)">
                                      <p:cBhvr>
                                        <p:cTn id="12" dur="500"/>
                                        <p:tgtEl>
                                          <p:spTgt spid="890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BB8A51E3-3480-44E4-AEF0-08C185D3F959}"/>
              </a:ext>
            </a:extLst>
          </p:cNvPr>
          <p:cNvSpPr>
            <a:spLocks noGrp="1"/>
          </p:cNvSpPr>
          <p:nvPr>
            <p:ph type="dt" sz="quarter" idx="10"/>
          </p:nvPr>
        </p:nvSpPr>
        <p:spPr/>
        <p:txBody>
          <a:bodyPr/>
          <a:lstStyle/>
          <a:p>
            <a:pPr>
              <a:defRPr/>
            </a:pPr>
            <a:fld id="{B2EBE72A-27C1-4828-B426-56FDC722494B}" type="datetime1">
              <a:rPr lang="zh-CN" altLang="en-US"/>
              <a:pPr>
                <a:defRPr/>
              </a:pPr>
              <a:t>2020/12/14</a:t>
            </a:fld>
            <a:endParaRPr lang="en-US" altLang="zh-CN"/>
          </a:p>
        </p:txBody>
      </p:sp>
      <p:sp>
        <p:nvSpPr>
          <p:cNvPr id="111619" name="灯片编号占位符 5">
            <a:extLst>
              <a:ext uri="{FF2B5EF4-FFF2-40B4-BE49-F238E27FC236}">
                <a16:creationId xmlns:a16="http://schemas.microsoft.com/office/drawing/2014/main" id="{1461B737-7912-48D8-A5AF-8DCB26D523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9334D1-9A7A-40FA-9379-03EA974B0D1A}" type="slidenum">
              <a:rPr lang="en-US" altLang="zh-CN" sz="1400"/>
              <a:pPr>
                <a:spcBef>
                  <a:spcPct val="0"/>
                </a:spcBef>
                <a:buFontTx/>
                <a:buNone/>
              </a:pPr>
              <a:t>95</a:t>
            </a:fld>
            <a:endParaRPr lang="en-US" altLang="zh-CN" sz="1400"/>
          </a:p>
        </p:txBody>
      </p:sp>
      <p:sp>
        <p:nvSpPr>
          <p:cNvPr id="111620" name="Rectangle 5">
            <a:extLst>
              <a:ext uri="{FF2B5EF4-FFF2-40B4-BE49-F238E27FC236}">
                <a16:creationId xmlns:a16="http://schemas.microsoft.com/office/drawing/2014/main" id="{FDB4E12D-F796-417C-BA08-9ED1C5C29CE9}"/>
              </a:ext>
            </a:extLst>
          </p:cNvPr>
          <p:cNvSpPr>
            <a:spLocks noChangeArrowheads="1"/>
          </p:cNvSpPr>
          <p:nvPr/>
        </p:nvSpPr>
        <p:spPr bwMode="auto">
          <a:xfrm>
            <a:off x="0" y="2282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pic>
        <p:nvPicPr>
          <p:cNvPr id="111621" name="Picture 14">
            <a:extLst>
              <a:ext uri="{FF2B5EF4-FFF2-40B4-BE49-F238E27FC236}">
                <a16:creationId xmlns:a16="http://schemas.microsoft.com/office/drawing/2014/main" id="{55EB5539-F5FF-453B-9C8E-23EDC7CBE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8913"/>
            <a:ext cx="6948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2" name="Rectangle 2">
            <a:extLst>
              <a:ext uri="{FF2B5EF4-FFF2-40B4-BE49-F238E27FC236}">
                <a16:creationId xmlns:a16="http://schemas.microsoft.com/office/drawing/2014/main" id="{24BA3F08-266C-4984-88F7-641A46BA71E3}"/>
              </a:ext>
            </a:extLst>
          </p:cNvPr>
          <p:cNvSpPr>
            <a:spLocks noChangeArrowheads="1"/>
          </p:cNvSpPr>
          <p:nvPr/>
        </p:nvSpPr>
        <p:spPr bwMode="auto">
          <a:xfrm>
            <a:off x="684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zh-CN" sz="4000" b="1">
                <a:solidFill>
                  <a:schemeClr val="tx2"/>
                </a:solidFill>
                <a:latin typeface="Times New Roman" panose="02020603050405020304" pitchFamily="18" charset="0"/>
                <a:ea typeface="黑体" panose="02010609060101010101" pitchFamily="49" charset="-122"/>
              </a:rPr>
              <a:t>4.4.4</a:t>
            </a:r>
            <a:r>
              <a:rPr lang="en-US" altLang="zh-CN" sz="4000" b="1">
                <a:solidFill>
                  <a:schemeClr val="tx2"/>
                </a:solidFill>
                <a:latin typeface="黑体" panose="02010609060101010101" pitchFamily="49" charset="-122"/>
                <a:ea typeface="黑体" panose="02010609060101010101" pitchFamily="49" charset="-122"/>
              </a:rPr>
              <a:t> </a:t>
            </a:r>
            <a:r>
              <a:rPr lang="zh-CN" altLang="en-US" sz="4000" b="1">
                <a:solidFill>
                  <a:schemeClr val="tx2"/>
                </a:solidFill>
                <a:latin typeface="黑体" panose="02010609060101010101" pitchFamily="49" charset="-122"/>
                <a:ea typeface="黑体" panose="02010609060101010101" pitchFamily="49" charset="-122"/>
              </a:rPr>
              <a:t>语法图的化简与实现 </a:t>
            </a:r>
          </a:p>
        </p:txBody>
      </p:sp>
      <p:sp>
        <p:nvSpPr>
          <p:cNvPr id="111623" name="Text Box 16">
            <a:extLst>
              <a:ext uri="{FF2B5EF4-FFF2-40B4-BE49-F238E27FC236}">
                <a16:creationId xmlns:a16="http://schemas.microsoft.com/office/drawing/2014/main" id="{5001691D-F068-4491-815C-B96AF049CABD}"/>
              </a:ext>
            </a:extLst>
          </p:cNvPr>
          <p:cNvSpPr txBox="1">
            <a:spLocks noChangeArrowheads="1"/>
          </p:cNvSpPr>
          <p:nvPr/>
        </p:nvSpPr>
        <p:spPr bwMode="auto">
          <a:xfrm>
            <a:off x="684213" y="1135063"/>
            <a:ext cx="7848600" cy="5694362"/>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200000"/>
              </a:lnSpc>
              <a:spcBef>
                <a:spcPct val="0"/>
              </a:spcBef>
              <a:buFontTx/>
              <a:buNone/>
            </a:pPr>
            <a:r>
              <a:rPr lang="en-US" altLang="zh-CN" sz="2600" b="1">
                <a:latin typeface="Times New Roman" panose="02020603050405020304" pitchFamily="18" charset="0"/>
                <a:ea typeface="楷体_GB2312" pitchFamily="49" charset="-122"/>
              </a:rPr>
              <a:t>⑴ </a:t>
            </a:r>
            <a:r>
              <a:rPr lang="zh-CN" altLang="en-US" sz="2600" b="1">
                <a:latin typeface="Times New Roman" panose="02020603050405020304" pitchFamily="18" charset="0"/>
                <a:ea typeface="楷体_GB2312" pitchFamily="49" charset="-122"/>
              </a:rPr>
              <a:t>左因子提取</a:t>
            </a:r>
          </a:p>
          <a:p>
            <a:pPr eaLnBrk="1" hangingPunct="1">
              <a:lnSpc>
                <a:spcPct val="200000"/>
              </a:lnSpc>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YZ</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en-US" altLang="zh-CN" sz="2600" b="1">
                <a:latin typeface="Times New Roman" panose="02020603050405020304" pitchFamily="18" charset="0"/>
                <a:ea typeface="楷体_GB2312" pitchFamily="49" charset="-122"/>
              </a:rPr>
              <a:t>)</a:t>
            </a:r>
            <a:r>
              <a:rPr lang="zh-CN" altLang="en-US" sz="2600" b="1">
                <a:latin typeface="Times New Roman" panose="02020603050405020304" pitchFamily="18" charset="0"/>
                <a:ea typeface="楷体_GB2312" pitchFamily="49" charset="-122"/>
              </a:rPr>
              <a:t>；</a:t>
            </a:r>
          </a:p>
          <a:p>
            <a:pPr eaLnBrk="1" hangingPunct="1">
              <a:lnSpc>
                <a:spcPct val="200000"/>
              </a:lnSpc>
              <a:spcBef>
                <a:spcPct val="0"/>
              </a:spcBef>
              <a:buFontTx/>
              <a:buNone/>
            </a:pPr>
            <a:r>
              <a:rPr lang="zh-CN" altLang="en-US" sz="2600" b="1">
                <a:latin typeface="Times New Roman" panose="02020603050405020304" pitchFamily="18" charset="0"/>
                <a:ea typeface="楷体_GB2312" pitchFamily="49" charset="-122"/>
              </a:rPr>
              <a:t>⑵ 右因子提取</a:t>
            </a:r>
          </a:p>
          <a:p>
            <a:pPr eaLnBrk="1" hangingPunct="1">
              <a:lnSpc>
                <a:spcPct val="200000"/>
              </a:lnSpc>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ZX</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A</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X</a:t>
            </a:r>
            <a:r>
              <a:rPr lang="zh-CN" altLang="en-US" sz="2600" b="1">
                <a:latin typeface="Times New Roman" panose="02020603050405020304" pitchFamily="18" charset="0"/>
                <a:ea typeface="楷体_GB2312" pitchFamily="49" charset="-122"/>
              </a:rPr>
              <a:t>；</a:t>
            </a:r>
          </a:p>
          <a:p>
            <a:pPr eaLnBrk="1" hangingPunct="1">
              <a:lnSpc>
                <a:spcPct val="200000"/>
              </a:lnSpc>
              <a:spcBef>
                <a:spcPct val="0"/>
              </a:spcBef>
              <a:buFontTx/>
              <a:buNone/>
            </a:pPr>
            <a:r>
              <a:rPr lang="zh-CN" altLang="en-US" sz="2600" b="1">
                <a:latin typeface="Times New Roman" panose="02020603050405020304" pitchFamily="18" charset="0"/>
                <a:ea typeface="楷体_GB2312" pitchFamily="49" charset="-122"/>
              </a:rPr>
              <a:t>⑶ 尾递归消除</a:t>
            </a:r>
          </a:p>
          <a:p>
            <a:pPr eaLnBrk="1" hangingPunct="1">
              <a:lnSpc>
                <a:spcPct val="200000"/>
              </a:lnSpc>
              <a:spcBef>
                <a:spcPct val="0"/>
              </a:spcBef>
              <a:buFontTx/>
              <a:buNone/>
            </a:pPr>
            <a:r>
              <a:rPr lang="zh-CN" altLang="en-US" sz="2600" b="1">
                <a:latin typeface="Times New Roman" panose="02020603050405020304" pitchFamily="18" charset="0"/>
                <a:ea typeface="楷体_GB2312" pitchFamily="49" charset="-122"/>
              </a:rPr>
              <a:t>将形如</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zh-CN" altLang="en-US" sz="2600" b="1">
                <a:latin typeface="Times New Roman" panose="02020603050405020304" pitchFamily="18" charset="0"/>
                <a:ea typeface="楷体_GB2312" pitchFamily="49" charset="-122"/>
              </a:rPr>
              <a:t>的产生式替换为</a:t>
            </a:r>
            <a:r>
              <a:rPr lang="en-US" altLang="zh-CN" sz="2600" b="1" i="1">
                <a:latin typeface="Times New Roman" panose="02020603050405020304" pitchFamily="18" charset="0"/>
                <a:ea typeface="楷体_GB2312" pitchFamily="49" charset="-122"/>
              </a:rPr>
              <a:t>X</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Y</a:t>
            </a:r>
            <a:r>
              <a:rPr lang="en-US" altLang="zh-CN" sz="2600" b="1">
                <a:latin typeface="Times New Roman" panose="02020603050405020304" pitchFamily="18" charset="0"/>
                <a:ea typeface="楷体_GB2312" pitchFamily="49" charset="-122"/>
              </a:rPr>
              <a:t>*</a:t>
            </a:r>
            <a:r>
              <a:rPr lang="en-US" altLang="zh-CN" sz="2600" b="1" i="1">
                <a:latin typeface="Times New Roman" panose="02020603050405020304" pitchFamily="18" charset="0"/>
                <a:ea typeface="楷体_GB2312" pitchFamily="49" charset="-122"/>
              </a:rPr>
              <a:t>Z</a:t>
            </a:r>
            <a:r>
              <a:rPr lang="zh-CN" altLang="en-US" sz="2600" b="1">
                <a:latin typeface="Times New Roman" panose="02020603050405020304" pitchFamily="18" charset="0"/>
                <a:ea typeface="楷体_GB2312" pitchFamily="49" charset="-122"/>
              </a:rPr>
              <a:t>。</a:t>
            </a:r>
          </a:p>
          <a:p>
            <a:pPr eaLnBrk="1" hangingPunct="1">
              <a:lnSpc>
                <a:spcPct val="200000"/>
              </a:lnSpc>
              <a:spcBef>
                <a:spcPct val="0"/>
              </a:spcBef>
              <a:buFontTx/>
              <a:buNone/>
            </a:pPr>
            <a:endParaRPr lang="zh-CN" altLang="en-US" sz="2600">
              <a:latin typeface="Times New Roman" panose="02020603050405020304" pitchFamily="18" charset="0"/>
              <a:ea typeface="楷体_GB2312"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1">
            <a:extLst>
              <a:ext uri="{FF2B5EF4-FFF2-40B4-BE49-F238E27FC236}">
                <a16:creationId xmlns:a16="http://schemas.microsoft.com/office/drawing/2014/main" id="{DD0EE34A-2FAA-4F4A-BF3B-0FB1236E5383}"/>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B388CA-8360-4300-87EE-A9B1212CFB56}"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112643" name="灯片编号占位符 2">
            <a:extLst>
              <a:ext uri="{FF2B5EF4-FFF2-40B4-BE49-F238E27FC236}">
                <a16:creationId xmlns:a16="http://schemas.microsoft.com/office/drawing/2014/main" id="{84724B64-B646-468C-B798-F09B6EBD6B3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8B9973-4C7C-4CBC-A07D-B0F91BF6EEE5}" type="slidenum">
              <a:rPr lang="en-US" altLang="zh-CN" sz="1400" b="0">
                <a:ea typeface="宋体" panose="02010600030101010101" pitchFamily="2" charset="-122"/>
              </a:rPr>
              <a:pPr>
                <a:spcBef>
                  <a:spcPct val="0"/>
                </a:spcBef>
                <a:buClrTx/>
                <a:buSzTx/>
                <a:buFontTx/>
                <a:buNone/>
              </a:pPr>
              <a:t>96</a:t>
            </a:fld>
            <a:endParaRPr lang="en-US" altLang="zh-CN" sz="1400" b="0">
              <a:ea typeface="宋体" panose="02010600030101010101" pitchFamily="2" charset="-122"/>
            </a:endParaRPr>
          </a:p>
        </p:txBody>
      </p:sp>
      <p:graphicFrame>
        <p:nvGraphicFramePr>
          <p:cNvPr id="112644" name="对象 4">
            <a:extLst>
              <a:ext uri="{FF2B5EF4-FFF2-40B4-BE49-F238E27FC236}">
                <a16:creationId xmlns:a16="http://schemas.microsoft.com/office/drawing/2014/main" id="{A86CB430-A0EA-4A70-95BA-C365A9ABA949}"/>
              </a:ext>
            </a:extLst>
          </p:cNvPr>
          <p:cNvGraphicFramePr>
            <a:graphicFrameLocks noChangeAspect="1"/>
          </p:cNvGraphicFramePr>
          <p:nvPr/>
        </p:nvGraphicFramePr>
        <p:xfrm>
          <a:off x="1439863" y="1196975"/>
          <a:ext cx="5580062" cy="5229225"/>
        </p:xfrm>
        <a:graphic>
          <a:graphicData uri="http://schemas.openxmlformats.org/presentationml/2006/ole">
            <mc:AlternateContent xmlns:mc="http://schemas.openxmlformats.org/markup-compatibility/2006">
              <mc:Choice xmlns:v="urn:schemas-microsoft-com:vml" Requires="v">
                <p:oleObj spid="_x0000_s112647" name="Visio" r:id="rId4" imgW="3639451" imgH="3412824" progId="Visio.Drawing.11">
                  <p:embed/>
                </p:oleObj>
              </mc:Choice>
              <mc:Fallback>
                <p:oleObj name="Visio" r:id="rId4" imgW="3639451" imgH="3412824"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1196975"/>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45" name="Rectangle 2">
            <a:extLst>
              <a:ext uri="{FF2B5EF4-FFF2-40B4-BE49-F238E27FC236}">
                <a16:creationId xmlns:a16="http://schemas.microsoft.com/office/drawing/2014/main" id="{274B07ED-DD79-40DD-9D53-9E8930E6631A}"/>
              </a:ext>
            </a:extLst>
          </p:cNvPr>
          <p:cNvSpPr>
            <a:spLocks noChangeArrowheads="1"/>
          </p:cNvSpPr>
          <p:nvPr/>
        </p:nvSpPr>
        <p:spPr bwMode="auto">
          <a:xfrm>
            <a:off x="684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4000">
                <a:solidFill>
                  <a:schemeClr val="tx2"/>
                </a:solidFill>
                <a:latin typeface="Times New Roman" panose="02020603050405020304" pitchFamily="18" charset="0"/>
                <a:ea typeface="黑体" panose="02010609060101010101" pitchFamily="49" charset="-122"/>
              </a:rPr>
              <a:t>4.4.4</a:t>
            </a:r>
            <a:r>
              <a:rPr lang="en-US" altLang="zh-CN" sz="4000">
                <a:solidFill>
                  <a:schemeClr val="tx2"/>
                </a:solidFill>
                <a:latin typeface="黑体" panose="02010609060101010101" pitchFamily="49" charset="-122"/>
                <a:ea typeface="黑体" panose="02010609060101010101" pitchFamily="49" charset="-122"/>
              </a:rPr>
              <a:t> </a:t>
            </a:r>
            <a:r>
              <a:rPr lang="zh-CN" altLang="en-US" sz="4000">
                <a:solidFill>
                  <a:schemeClr val="tx2"/>
                </a:solidFill>
                <a:latin typeface="黑体" panose="02010609060101010101" pitchFamily="49" charset="-122"/>
                <a:ea typeface="黑体" panose="02010609060101010101" pitchFamily="49" charset="-122"/>
              </a:rPr>
              <a:t>语法图的化简与实现 </a:t>
            </a:r>
          </a:p>
        </p:txBody>
      </p:sp>
      <p:sp>
        <p:nvSpPr>
          <p:cNvPr id="112646" name="Text Box 21">
            <a:extLst>
              <a:ext uri="{FF2B5EF4-FFF2-40B4-BE49-F238E27FC236}">
                <a16:creationId xmlns:a16="http://schemas.microsoft.com/office/drawing/2014/main" id="{C6DE8583-8180-4058-934E-2A63C05B20F6}"/>
              </a:ext>
            </a:extLst>
          </p:cNvPr>
          <p:cNvSpPr txBox="1">
            <a:spLocks noChangeArrowheads="1"/>
          </p:cNvSpPr>
          <p:nvPr/>
        </p:nvSpPr>
        <p:spPr bwMode="auto">
          <a:xfrm>
            <a:off x="7112000" y="1363663"/>
            <a:ext cx="192405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F→(E)|id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日期占位符 3">
            <a:extLst>
              <a:ext uri="{FF2B5EF4-FFF2-40B4-BE49-F238E27FC236}">
                <a16:creationId xmlns:a16="http://schemas.microsoft.com/office/drawing/2014/main" id="{27C61BA4-38C1-4220-8322-7B152C6F2BD2}"/>
              </a:ext>
            </a:extLst>
          </p:cNvPr>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E61EBA0-2EA3-45C2-B475-A63436F0A2C6}" type="datetime1">
              <a:rPr lang="zh-CN" altLang="en-US" sz="1400" b="0" smtClean="0">
                <a:ea typeface="宋体" panose="02010600030101010101" pitchFamily="2" charset="-122"/>
              </a:rPr>
              <a:pPr>
                <a:spcBef>
                  <a:spcPct val="0"/>
                </a:spcBef>
                <a:buClrTx/>
                <a:buSzTx/>
                <a:buFontTx/>
                <a:buNone/>
              </a:pPr>
              <a:t>2020/12/14</a:t>
            </a:fld>
            <a:endParaRPr lang="en-US" altLang="zh-CN" sz="1400" b="0">
              <a:ea typeface="宋体" panose="02010600030101010101" pitchFamily="2" charset="-122"/>
            </a:endParaRPr>
          </a:p>
        </p:txBody>
      </p:sp>
      <p:sp>
        <p:nvSpPr>
          <p:cNvPr id="114691" name="灯片编号占位符 5">
            <a:extLst>
              <a:ext uri="{FF2B5EF4-FFF2-40B4-BE49-F238E27FC236}">
                <a16:creationId xmlns:a16="http://schemas.microsoft.com/office/drawing/2014/main" id="{C2B7E8CD-0755-4AC2-BFC2-93B7E2D3633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3949B3-DA19-4E94-9034-5BBB27734EE8}" type="slidenum">
              <a:rPr lang="en-US" altLang="zh-CN" sz="1400" b="0">
                <a:ea typeface="宋体" panose="02010600030101010101" pitchFamily="2" charset="-122"/>
              </a:rPr>
              <a:pPr>
                <a:spcBef>
                  <a:spcPct val="0"/>
                </a:spcBef>
                <a:buClrTx/>
                <a:buSzTx/>
                <a:buFontTx/>
                <a:buNone/>
              </a:pPr>
              <a:t>97</a:t>
            </a:fld>
            <a:endParaRPr lang="en-US" altLang="zh-CN" sz="1400" b="0">
              <a:ea typeface="宋体" panose="02010600030101010101" pitchFamily="2" charset="-122"/>
            </a:endParaRPr>
          </a:p>
        </p:txBody>
      </p:sp>
      <p:sp>
        <p:nvSpPr>
          <p:cNvPr id="114692" name="Rectangle 5">
            <a:extLst>
              <a:ext uri="{FF2B5EF4-FFF2-40B4-BE49-F238E27FC236}">
                <a16:creationId xmlns:a16="http://schemas.microsoft.com/office/drawing/2014/main" id="{370BD92B-0896-46B7-9FC0-687C4DBBD6C4}"/>
              </a:ext>
            </a:extLst>
          </p:cNvPr>
          <p:cNvSpPr>
            <a:spLocks noChangeArrowheads="1"/>
          </p:cNvSpPr>
          <p:nvPr/>
        </p:nvSpPr>
        <p:spPr bwMode="auto">
          <a:xfrm>
            <a:off x="0" y="2282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14693" name="Object 4">
            <a:extLst>
              <a:ext uri="{FF2B5EF4-FFF2-40B4-BE49-F238E27FC236}">
                <a16:creationId xmlns:a16="http://schemas.microsoft.com/office/drawing/2014/main" id="{B62B1F99-BD41-44D1-8C69-FD0B36D48BE0}"/>
              </a:ext>
            </a:extLst>
          </p:cNvPr>
          <p:cNvGraphicFramePr>
            <a:graphicFrameLocks noChangeAspect="1"/>
          </p:cNvGraphicFramePr>
          <p:nvPr/>
        </p:nvGraphicFramePr>
        <p:xfrm>
          <a:off x="1187450" y="1773238"/>
          <a:ext cx="5002213" cy="3089275"/>
        </p:xfrm>
        <a:graphic>
          <a:graphicData uri="http://schemas.openxmlformats.org/presentationml/2006/ole">
            <mc:AlternateContent xmlns:mc="http://schemas.openxmlformats.org/markup-compatibility/2006">
              <mc:Choice xmlns:v="urn:schemas-microsoft-com:vml" Requires="v">
                <p:oleObj spid="_x0000_s114700" name="Visio" r:id="rId3" imgW="3346315" imgH="2066203" progId="Visio.Drawing.11">
                  <p:embed/>
                </p:oleObj>
              </mc:Choice>
              <mc:Fallback>
                <p:oleObj name="Visio" r:id="rId3" imgW="3346315" imgH="20662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5002213"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4" name="Rectangle 6">
            <a:extLst>
              <a:ext uri="{FF2B5EF4-FFF2-40B4-BE49-F238E27FC236}">
                <a16:creationId xmlns:a16="http://schemas.microsoft.com/office/drawing/2014/main" id="{8DFBA1F6-A872-4EB6-B2CA-675082474E14}"/>
              </a:ext>
            </a:extLst>
          </p:cNvPr>
          <p:cNvSpPr>
            <a:spLocks noChangeArrowheads="1"/>
          </p:cNvSpPr>
          <p:nvPr/>
        </p:nvSpPr>
        <p:spPr bwMode="auto">
          <a:xfrm>
            <a:off x="1760538" y="4826000"/>
            <a:ext cx="3636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楷体_GB2312" pitchFamily="49" charset="-122"/>
              </a:rPr>
              <a:t>图</a:t>
            </a:r>
            <a:r>
              <a:rPr kumimoji="1" lang="en-US" altLang="zh-CN" sz="2000">
                <a:latin typeface="楷体_GB2312" pitchFamily="49" charset="-122"/>
              </a:rPr>
              <a:t>4.6</a:t>
            </a:r>
            <a:r>
              <a:rPr kumimoji="1" lang="zh-CN" altLang="en-US" sz="2000">
                <a:latin typeface="楷体_GB2312" pitchFamily="49" charset="-122"/>
              </a:rPr>
              <a:t>算术表达式的简化语法图</a:t>
            </a:r>
          </a:p>
        </p:txBody>
      </p:sp>
      <p:pic>
        <p:nvPicPr>
          <p:cNvPr id="114695" name="Picture 14">
            <a:extLst>
              <a:ext uri="{FF2B5EF4-FFF2-40B4-BE49-F238E27FC236}">
                <a16:creationId xmlns:a16="http://schemas.microsoft.com/office/drawing/2014/main" id="{0A831027-5415-4BBC-A77B-0CE32E0D0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8913"/>
            <a:ext cx="69484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Rectangle 2">
            <a:extLst>
              <a:ext uri="{FF2B5EF4-FFF2-40B4-BE49-F238E27FC236}">
                <a16:creationId xmlns:a16="http://schemas.microsoft.com/office/drawing/2014/main" id="{E760BE17-A79D-4C54-8D75-AC3DAFEB8172}"/>
              </a:ext>
            </a:extLst>
          </p:cNvPr>
          <p:cNvSpPr>
            <a:spLocks noChangeArrowheads="1"/>
          </p:cNvSpPr>
          <p:nvPr/>
        </p:nvSpPr>
        <p:spPr bwMode="auto">
          <a:xfrm>
            <a:off x="684213" y="44450"/>
            <a:ext cx="6589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en-US" altLang="zh-CN" sz="4000">
                <a:solidFill>
                  <a:schemeClr val="tx2"/>
                </a:solidFill>
                <a:latin typeface="Times New Roman" panose="02020603050405020304" pitchFamily="18" charset="0"/>
                <a:ea typeface="黑体" panose="02010609060101010101" pitchFamily="49" charset="-122"/>
              </a:rPr>
              <a:t>4.4.4</a:t>
            </a:r>
            <a:r>
              <a:rPr lang="en-US" altLang="zh-CN" sz="4000">
                <a:solidFill>
                  <a:schemeClr val="tx2"/>
                </a:solidFill>
                <a:latin typeface="黑体" panose="02010609060101010101" pitchFamily="49" charset="-122"/>
                <a:ea typeface="黑体" panose="02010609060101010101" pitchFamily="49" charset="-122"/>
              </a:rPr>
              <a:t> </a:t>
            </a:r>
            <a:r>
              <a:rPr lang="zh-CN" altLang="en-US" sz="4000">
                <a:solidFill>
                  <a:schemeClr val="tx2"/>
                </a:solidFill>
                <a:latin typeface="黑体" panose="02010609060101010101" pitchFamily="49" charset="-122"/>
                <a:ea typeface="黑体" panose="02010609060101010101" pitchFamily="49" charset="-122"/>
              </a:rPr>
              <a:t>语法图的化简与实现 </a:t>
            </a:r>
          </a:p>
        </p:txBody>
      </p:sp>
      <p:sp>
        <p:nvSpPr>
          <p:cNvPr id="114697" name="TextBox 1">
            <a:extLst>
              <a:ext uri="{FF2B5EF4-FFF2-40B4-BE49-F238E27FC236}">
                <a16:creationId xmlns:a16="http://schemas.microsoft.com/office/drawing/2014/main" id="{7A989E75-578A-480A-A21E-319AC02E2E76}"/>
              </a:ext>
            </a:extLst>
          </p:cNvPr>
          <p:cNvSpPr txBox="1">
            <a:spLocks noChangeArrowheads="1"/>
          </p:cNvSpPr>
          <p:nvPr/>
        </p:nvSpPr>
        <p:spPr bwMode="auto">
          <a:xfrm>
            <a:off x="6977063" y="2097088"/>
            <a:ext cx="1843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E </a:t>
            </a:r>
            <a:r>
              <a:rPr lang="en-US" altLang="zh-CN" sz="2400" b="0">
                <a:ea typeface="宋体" panose="02010600030101010101" pitchFamily="2" charset="-122"/>
                <a:sym typeface="Wingdings" panose="05000000000000000000" pitchFamily="2" charset="2"/>
              </a:rPr>
              <a:t> T(+T)</a:t>
            </a:r>
            <a:r>
              <a:rPr lang="en-US" altLang="zh-CN" sz="2400" b="0" baseline="30000">
                <a:ea typeface="宋体" panose="02010600030101010101" pitchFamily="2" charset="-122"/>
                <a:sym typeface="Wingdings" panose="05000000000000000000" pitchFamily="2" charset="2"/>
              </a:rPr>
              <a:t>*</a:t>
            </a:r>
            <a:endParaRPr lang="zh-CN" altLang="en-US" sz="2400" b="0" baseline="30000">
              <a:ea typeface="宋体" panose="02010600030101010101" pitchFamily="2" charset="-122"/>
            </a:endParaRPr>
          </a:p>
        </p:txBody>
      </p:sp>
      <p:sp>
        <p:nvSpPr>
          <p:cNvPr id="114698" name="TextBox 10">
            <a:extLst>
              <a:ext uri="{FF2B5EF4-FFF2-40B4-BE49-F238E27FC236}">
                <a16:creationId xmlns:a16="http://schemas.microsoft.com/office/drawing/2014/main" id="{29DDBFA4-CAF1-464F-8604-80DD409DFB9D}"/>
              </a:ext>
            </a:extLst>
          </p:cNvPr>
          <p:cNvSpPr txBox="1">
            <a:spLocks noChangeArrowheads="1"/>
          </p:cNvSpPr>
          <p:nvPr/>
        </p:nvSpPr>
        <p:spPr bwMode="auto">
          <a:xfrm>
            <a:off x="7019925" y="2960688"/>
            <a:ext cx="1697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T </a:t>
            </a:r>
            <a:r>
              <a:rPr lang="en-US" altLang="zh-CN" sz="2400" b="0">
                <a:ea typeface="宋体" panose="02010600030101010101" pitchFamily="2" charset="-122"/>
                <a:sym typeface="Wingdings" panose="05000000000000000000" pitchFamily="2" charset="2"/>
              </a:rPr>
              <a:t> F(*F)</a:t>
            </a:r>
            <a:r>
              <a:rPr lang="en-US" altLang="zh-CN" sz="2400" b="0" baseline="30000">
                <a:ea typeface="宋体" panose="02010600030101010101" pitchFamily="2" charset="-122"/>
                <a:sym typeface="Wingdings" panose="05000000000000000000" pitchFamily="2" charset="2"/>
              </a:rPr>
              <a:t>*</a:t>
            </a:r>
            <a:endParaRPr lang="zh-CN" altLang="en-US" sz="2400" b="0" baseline="30000">
              <a:ea typeface="宋体" panose="02010600030101010101" pitchFamily="2" charset="-122"/>
            </a:endParaRPr>
          </a:p>
        </p:txBody>
      </p:sp>
      <p:sp>
        <p:nvSpPr>
          <p:cNvPr id="114699" name="TextBox 11">
            <a:extLst>
              <a:ext uri="{FF2B5EF4-FFF2-40B4-BE49-F238E27FC236}">
                <a16:creationId xmlns:a16="http://schemas.microsoft.com/office/drawing/2014/main" id="{491E61E1-2349-49B8-8322-4F1F24104C9E}"/>
              </a:ext>
            </a:extLst>
          </p:cNvPr>
          <p:cNvSpPr txBox="1">
            <a:spLocks noChangeArrowheads="1"/>
          </p:cNvSpPr>
          <p:nvPr/>
        </p:nvSpPr>
        <p:spPr bwMode="auto">
          <a:xfrm>
            <a:off x="6977063" y="3854450"/>
            <a:ext cx="1798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0">
                <a:ea typeface="宋体" panose="02010600030101010101" pitchFamily="2" charset="-122"/>
              </a:rPr>
              <a:t>F </a:t>
            </a:r>
            <a:r>
              <a:rPr lang="en-US" altLang="zh-CN" sz="2400" b="0">
                <a:ea typeface="宋体" panose="02010600030101010101" pitchFamily="2" charset="-122"/>
                <a:sym typeface="Wingdings" panose="05000000000000000000" pitchFamily="2" charset="2"/>
              </a:rPr>
              <a:t> (E) | id</a:t>
            </a:r>
            <a:endParaRPr lang="zh-CN" altLang="en-US" sz="2400" b="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138FCB-A68F-4AAA-B7A9-25B275D4FB93}"/>
              </a:ext>
            </a:extLst>
          </p:cNvPr>
          <p:cNvSpPr>
            <a:spLocks noGrp="1"/>
          </p:cNvSpPr>
          <p:nvPr>
            <p:ph type="dt" sz="quarter" idx="10"/>
          </p:nvPr>
        </p:nvSpPr>
        <p:spPr/>
        <p:txBody>
          <a:bodyPr/>
          <a:lstStyle/>
          <a:p>
            <a:pPr>
              <a:defRPr/>
            </a:pPr>
            <a:fld id="{15D53003-4AA8-4A40-B73F-C542A0CBE4B4}" type="datetime1">
              <a:rPr lang="zh-CN" altLang="en-US"/>
              <a:pPr>
                <a:defRPr/>
              </a:pPr>
              <a:t>2020/12/14</a:t>
            </a:fld>
            <a:endParaRPr lang="en-US" altLang="zh-CN"/>
          </a:p>
        </p:txBody>
      </p:sp>
      <p:sp>
        <p:nvSpPr>
          <p:cNvPr id="115715" name="灯片编号占位符 5">
            <a:extLst>
              <a:ext uri="{FF2B5EF4-FFF2-40B4-BE49-F238E27FC236}">
                <a16:creationId xmlns:a16="http://schemas.microsoft.com/office/drawing/2014/main" id="{698411BE-9BC4-416C-AFB6-6057E129C2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FE403B6-AE5B-4801-B681-12A74336DFBC}" type="slidenum">
              <a:rPr lang="en-US" altLang="zh-CN" sz="1400"/>
              <a:pPr>
                <a:spcBef>
                  <a:spcPct val="0"/>
                </a:spcBef>
                <a:buFontTx/>
                <a:buNone/>
              </a:pPr>
              <a:t>98</a:t>
            </a:fld>
            <a:endParaRPr lang="en-US" altLang="zh-CN" sz="1400"/>
          </a:p>
        </p:txBody>
      </p:sp>
      <p:sp>
        <p:nvSpPr>
          <p:cNvPr id="115716" name="Rectangle 3">
            <a:extLst>
              <a:ext uri="{FF2B5EF4-FFF2-40B4-BE49-F238E27FC236}">
                <a16:creationId xmlns:a16="http://schemas.microsoft.com/office/drawing/2014/main" id="{642A81A5-670F-4D04-A455-A16A19F687AA}"/>
              </a:ext>
            </a:extLst>
          </p:cNvPr>
          <p:cNvSpPr>
            <a:spLocks noGrp="1" noChangeArrowheads="1"/>
          </p:cNvSpPr>
          <p:nvPr>
            <p:ph type="body" idx="4294967295"/>
          </p:nvPr>
        </p:nvSpPr>
        <p:spPr>
          <a:xfrm>
            <a:off x="900113" y="1052513"/>
            <a:ext cx="6767512" cy="5257800"/>
          </a:xfrm>
          <a:noFill/>
        </p:spPr>
        <p:txBody>
          <a:bodyPr lIns="92075" tIns="46038" rIns="92075" bIns="46038"/>
          <a:lstStyle/>
          <a:p>
            <a:r>
              <a:rPr lang="zh-CN" altLang="en-US" sz="2800" b="1">
                <a:latin typeface="Times New Roman" panose="02020603050405020304" pitchFamily="18" charset="0"/>
                <a:ea typeface="楷体_GB2312" pitchFamily="49" charset="-122"/>
              </a:rPr>
              <a:t>Ｅ的子程序</a:t>
            </a:r>
            <a:r>
              <a:rPr lang="en-US" altLang="zh-CN" sz="2800" b="1">
                <a:latin typeface="Times New Roman" panose="02020603050405020304" pitchFamily="18" charset="0"/>
                <a:ea typeface="楷体_GB2312" pitchFamily="49" charset="-122"/>
              </a:rPr>
              <a:t>(E</a:t>
            </a:r>
            <a:r>
              <a:rPr lang="en-US" altLang="zh-CN"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T(+T)</a:t>
            </a:r>
            <a:r>
              <a:rPr lang="en-US" altLang="zh-CN" sz="2800" b="1" baseline="30000">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a:t>
            </a:r>
          </a:p>
          <a:p>
            <a:pPr>
              <a:buFontTx/>
              <a:buNone/>
            </a:pPr>
            <a:r>
              <a:rPr lang="en-US" altLang="zh-CN" sz="2800" b="1">
                <a:latin typeface="Times New Roman" panose="02020603050405020304" pitchFamily="18" charset="0"/>
                <a:ea typeface="楷体_GB2312" pitchFamily="49" charset="-122"/>
              </a:rPr>
              <a:t>procedure E;</a:t>
            </a:r>
          </a:p>
          <a:p>
            <a:pPr>
              <a:buFontTx/>
              <a:buNone/>
            </a:pPr>
            <a:r>
              <a:rPr lang="en-US" altLang="zh-CN" sz="2800" b="1">
                <a:latin typeface="Times New Roman" panose="02020603050405020304" pitchFamily="18" charset="0"/>
                <a:ea typeface="楷体_GB2312" pitchFamily="49" charset="-122"/>
              </a:rPr>
              <a:t>  begin</a:t>
            </a:r>
          </a:p>
          <a:p>
            <a:pPr>
              <a:buFontTx/>
              <a:buNone/>
            </a:pPr>
            <a:r>
              <a:rPr lang="en-US" altLang="zh-CN" sz="2800" b="1">
                <a:latin typeface="Times New Roman" panose="02020603050405020304" pitchFamily="18" charset="0"/>
                <a:ea typeface="楷体_GB2312" pitchFamily="49" charset="-122"/>
              </a:rPr>
              <a:t>     T;            	 	T</a:t>
            </a:r>
            <a:r>
              <a:rPr lang="zh-CN" altLang="en-US" sz="2800" b="1">
                <a:latin typeface="Times New Roman" panose="02020603050405020304" pitchFamily="18" charset="0"/>
                <a:ea typeface="楷体_GB2312" pitchFamily="49" charset="-122"/>
              </a:rPr>
              <a:t>的过程调用</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while lookhead='+' do </a:t>
            </a:r>
          </a:p>
          <a:p>
            <a:pPr>
              <a:buFontTx/>
              <a:buNone/>
            </a:pPr>
            <a:r>
              <a:rPr lang="en-US" altLang="zh-CN" sz="2800" b="1">
                <a:latin typeface="Times New Roman" panose="02020603050405020304" pitchFamily="18" charset="0"/>
                <a:ea typeface="楷体_GB2312" pitchFamily="49" charset="-122"/>
              </a:rPr>
              <a:t>       begin             	</a:t>
            </a:r>
            <a:r>
              <a:rPr lang="zh-CN" altLang="en-US" sz="2800" b="1">
                <a:latin typeface="Times New Roman" panose="02020603050405020304" pitchFamily="18" charset="0"/>
                <a:ea typeface="楷体_GB2312" pitchFamily="49" charset="-122"/>
              </a:rPr>
              <a:t>当前符号等于</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时</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match(‘+’);   	</a:t>
            </a:r>
            <a:r>
              <a:rPr lang="zh-CN" altLang="en-US" sz="2800" b="1">
                <a:latin typeface="Times New Roman" panose="02020603050405020304" pitchFamily="18" charset="0"/>
                <a:ea typeface="楷体_GB2312" pitchFamily="49" charset="-122"/>
              </a:rPr>
              <a:t>处理终结符</a:t>
            </a:r>
            <a:r>
              <a:rPr lang="en-US" altLang="zh-CN" sz="2800" b="1">
                <a:latin typeface="Times New Roman" panose="02020603050405020304" pitchFamily="18" charset="0"/>
                <a:ea typeface="楷体_GB2312" pitchFamily="49" charset="-122"/>
              </a:rPr>
              <a:t>+</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T          	T</a:t>
            </a:r>
            <a:r>
              <a:rPr lang="zh-CN" altLang="en-US" sz="2800" b="1">
                <a:latin typeface="Times New Roman" panose="02020603050405020304" pitchFamily="18" charset="0"/>
                <a:ea typeface="楷体_GB2312" pitchFamily="49" charset="-122"/>
              </a:rPr>
              <a:t>的过程调用</a:t>
            </a:r>
          </a:p>
          <a:p>
            <a:pPr>
              <a:buFontTx/>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end</a:t>
            </a:r>
          </a:p>
          <a:p>
            <a:pPr>
              <a:buFontTx/>
              <a:buNone/>
            </a:pPr>
            <a:r>
              <a:rPr lang="en-US" altLang="zh-CN" sz="2800" b="1">
                <a:latin typeface="Times New Roman" panose="02020603050405020304" pitchFamily="18" charset="0"/>
                <a:ea typeface="楷体_GB2312" pitchFamily="49" charset="-122"/>
              </a:rPr>
              <a:t>  end;		           lookhead</a:t>
            </a:r>
            <a:r>
              <a:rPr lang="zh-CN" altLang="en-US" sz="2800" b="1">
                <a:latin typeface="Times New Roman" panose="02020603050405020304" pitchFamily="18" charset="0"/>
                <a:ea typeface="楷体_GB2312" pitchFamily="49" charset="-122"/>
              </a:rPr>
              <a:t>：当前符号 </a:t>
            </a:r>
          </a:p>
        </p:txBody>
      </p:sp>
      <p:pic>
        <p:nvPicPr>
          <p:cNvPr id="115717" name="Picture 7">
            <a:extLst>
              <a:ext uri="{FF2B5EF4-FFF2-40B4-BE49-F238E27FC236}">
                <a16:creationId xmlns:a16="http://schemas.microsoft.com/office/drawing/2014/main" id="{D84B9AED-D8BC-453D-9BAE-3A9C83F15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50"/>
            <a:ext cx="68040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Rectangle 2">
            <a:extLst>
              <a:ext uri="{FF2B5EF4-FFF2-40B4-BE49-F238E27FC236}">
                <a16:creationId xmlns:a16="http://schemas.microsoft.com/office/drawing/2014/main" id="{BE74DD74-EFF4-4B9F-8B08-BBB2A3BD763D}"/>
              </a:ext>
            </a:extLst>
          </p:cNvPr>
          <p:cNvSpPr>
            <a:spLocks noChangeArrowheads="1"/>
          </p:cNvSpPr>
          <p:nvPr/>
        </p:nvSpPr>
        <p:spPr bwMode="auto">
          <a:xfrm>
            <a:off x="647700" y="187325"/>
            <a:ext cx="8101013"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3600" b="1">
                <a:solidFill>
                  <a:schemeClr val="tx2"/>
                </a:solidFill>
                <a:latin typeface="Times New Roman" panose="02020603050405020304" pitchFamily="18" charset="0"/>
                <a:ea typeface="黑体" panose="02010609060101010101" pitchFamily="49" charset="-122"/>
              </a:rPr>
              <a:t>例</a:t>
            </a:r>
            <a:r>
              <a:rPr lang="en-US" altLang="zh-CN" sz="3600" b="1">
                <a:solidFill>
                  <a:schemeClr val="tx2"/>
                </a:solidFill>
                <a:latin typeface="Times New Roman" panose="02020603050405020304" pitchFamily="18" charset="0"/>
                <a:ea typeface="黑体" panose="02010609060101010101" pitchFamily="49" charset="-122"/>
              </a:rPr>
              <a:t>4.16</a:t>
            </a:r>
            <a:r>
              <a:rPr lang="en-US" altLang="zh-CN" sz="3600" b="1">
                <a:solidFill>
                  <a:schemeClr val="tx2"/>
                </a:solidFill>
                <a:latin typeface="黑体" panose="02010609060101010101" pitchFamily="49" charset="-122"/>
                <a:ea typeface="黑体" panose="02010609060101010101" pitchFamily="49" charset="-122"/>
              </a:rPr>
              <a:t> </a:t>
            </a:r>
            <a:r>
              <a:rPr lang="zh-CN" altLang="en-US" sz="3600" b="1">
                <a:solidFill>
                  <a:schemeClr val="tx2"/>
                </a:solidFill>
                <a:latin typeface="黑体" panose="02010609060101010101" pitchFamily="49" charset="-122"/>
                <a:ea typeface="黑体" panose="02010609060101010101" pitchFamily="49" charset="-122"/>
              </a:rPr>
              <a:t>简单算术表达式的语法分析器</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075706-57E3-4133-9956-80A2DC9B19BA}"/>
              </a:ext>
            </a:extLst>
          </p:cNvPr>
          <p:cNvSpPr>
            <a:spLocks noGrp="1"/>
          </p:cNvSpPr>
          <p:nvPr>
            <p:ph type="dt" sz="quarter" idx="10"/>
          </p:nvPr>
        </p:nvSpPr>
        <p:spPr>
          <a:xfrm>
            <a:off x="457200" y="6245225"/>
            <a:ext cx="2133600" cy="476250"/>
          </a:xfrm>
          <a:ln>
            <a:miter lim="800000"/>
            <a:headEnd/>
            <a:tailEnd/>
          </a:ln>
        </p:spPr>
        <p:txBody>
          <a:bodyPr anchor="t"/>
          <a:lstStyle/>
          <a:p>
            <a:pPr>
              <a:defRPr/>
            </a:pPr>
            <a:fld id="{B0511F80-6547-4A0E-8D6F-7860C4E181B8}" type="datetime1">
              <a:rPr lang="zh-CN" altLang="en-US">
                <a:latin typeface="+mn-lt"/>
              </a:rPr>
              <a:pPr>
                <a:defRPr/>
              </a:pPr>
              <a:t>2020/12/14</a:t>
            </a:fld>
            <a:endParaRPr lang="en-US" altLang="zh-CN">
              <a:latin typeface="+mn-lt"/>
            </a:endParaRPr>
          </a:p>
        </p:txBody>
      </p:sp>
      <p:sp>
        <p:nvSpPr>
          <p:cNvPr id="116739" name="灯片编号占位符 5">
            <a:extLst>
              <a:ext uri="{FF2B5EF4-FFF2-40B4-BE49-F238E27FC236}">
                <a16:creationId xmlns:a16="http://schemas.microsoft.com/office/drawing/2014/main" id="{4D3F067D-C705-4B98-A7BA-7875DDF123D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E7F6D6-FA98-4662-8AAC-EB2F5CFFA166}" type="slidenum">
              <a:rPr lang="en-US" altLang="zh-CN" sz="1400" b="0">
                <a:ea typeface="宋体" panose="02010600030101010101" pitchFamily="2" charset="-122"/>
              </a:rPr>
              <a:pPr>
                <a:spcBef>
                  <a:spcPct val="0"/>
                </a:spcBef>
                <a:buClrTx/>
                <a:buSzTx/>
                <a:buFontTx/>
                <a:buNone/>
              </a:pPr>
              <a:t>99</a:t>
            </a:fld>
            <a:endParaRPr lang="en-US" altLang="zh-CN" sz="1400" b="0">
              <a:ea typeface="宋体" panose="02010600030101010101" pitchFamily="2" charset="-122"/>
            </a:endParaRPr>
          </a:p>
        </p:txBody>
      </p:sp>
      <p:sp>
        <p:nvSpPr>
          <p:cNvPr id="116740" name="Rectangle 2">
            <a:extLst>
              <a:ext uri="{FF2B5EF4-FFF2-40B4-BE49-F238E27FC236}">
                <a16:creationId xmlns:a16="http://schemas.microsoft.com/office/drawing/2014/main" id="{B19A7AEE-42AC-4C78-AE14-684DB536F866}"/>
              </a:ext>
            </a:extLst>
          </p:cNvPr>
          <p:cNvSpPr>
            <a:spLocks noGrp="1" noChangeArrowheads="1"/>
          </p:cNvSpPr>
          <p:nvPr>
            <p:ph type="title" idx="4294967295"/>
          </p:nvPr>
        </p:nvSpPr>
        <p:spPr>
          <a:xfrm>
            <a:off x="971550" y="434975"/>
            <a:ext cx="6267450" cy="762000"/>
          </a:xfrm>
          <a:noFill/>
        </p:spPr>
        <p:txBody>
          <a:bodyPr lIns="92075" tIns="46038" rIns="92075" bIns="46038" anchor="ctr"/>
          <a:lstStyle/>
          <a:p>
            <a:pPr eaLnBrk="1" hangingPunct="1"/>
            <a:r>
              <a:rPr lang="zh-CN" altLang="en-US">
                <a:latin typeface="黑体" panose="02010609060101010101" pitchFamily="49" charset="-122"/>
              </a:rPr>
              <a:t>Ｔ的子程序</a:t>
            </a:r>
            <a:r>
              <a:rPr lang="en-US" altLang="zh-CN">
                <a:latin typeface="黑体" panose="02010609060101010101" pitchFamily="49" charset="-122"/>
              </a:rPr>
              <a:t>(T→F(*F)</a:t>
            </a:r>
            <a:r>
              <a:rPr lang="en-US" altLang="zh-CN" baseline="30000">
                <a:latin typeface="黑体" panose="02010609060101010101" pitchFamily="49" charset="-122"/>
              </a:rPr>
              <a:t>*</a:t>
            </a:r>
            <a:r>
              <a:rPr lang="en-US" altLang="zh-CN">
                <a:latin typeface="黑体" panose="02010609060101010101" pitchFamily="49" charset="-122"/>
              </a:rPr>
              <a:t>)</a:t>
            </a:r>
          </a:p>
        </p:txBody>
      </p:sp>
      <p:sp>
        <p:nvSpPr>
          <p:cNvPr id="116741" name="Rectangle 3">
            <a:extLst>
              <a:ext uri="{FF2B5EF4-FFF2-40B4-BE49-F238E27FC236}">
                <a16:creationId xmlns:a16="http://schemas.microsoft.com/office/drawing/2014/main" id="{2A64C817-0CF7-46DA-AAB1-35DECF8F06FC}"/>
              </a:ext>
            </a:extLst>
          </p:cNvPr>
          <p:cNvSpPr>
            <a:spLocks noGrp="1" noChangeArrowheads="1"/>
          </p:cNvSpPr>
          <p:nvPr>
            <p:ph type="body" idx="4294967295"/>
          </p:nvPr>
        </p:nvSpPr>
        <p:spPr>
          <a:xfrm>
            <a:off x="592138" y="1581150"/>
            <a:ext cx="8083550" cy="4800600"/>
          </a:xfrm>
          <a:noFill/>
        </p:spPr>
        <p:txBody>
          <a:bodyPr lIns="92075" tIns="46038" rIns="92075" bIns="46038"/>
          <a:lstStyle/>
          <a:p>
            <a:pPr eaLnBrk="1" hangingPunct="1">
              <a:buFont typeface="Wingdings" panose="05000000000000000000" pitchFamily="2" charset="2"/>
              <a:buNone/>
            </a:pPr>
            <a:r>
              <a:rPr lang="en-US" altLang="zh-CN" sz="2800">
                <a:latin typeface="Times New Roman" panose="02020603050405020304" pitchFamily="18" charset="0"/>
              </a:rPr>
              <a:t>procedure T; </a:t>
            </a:r>
          </a:p>
          <a:p>
            <a:pPr eaLnBrk="1" hangingPunct="1">
              <a:buFont typeface="Wingdings" panose="05000000000000000000" pitchFamily="2" charset="2"/>
              <a:buNone/>
            </a:pPr>
            <a:r>
              <a:rPr lang="en-US" altLang="zh-CN" sz="2800">
                <a:latin typeface="Times New Roman" panose="02020603050405020304" pitchFamily="18" charset="0"/>
              </a:rPr>
              <a:t>  begin</a:t>
            </a:r>
          </a:p>
          <a:p>
            <a:pPr eaLnBrk="1" hangingPunct="1">
              <a:buFont typeface="Wingdings" panose="05000000000000000000" pitchFamily="2" charset="2"/>
              <a:buNone/>
            </a:pPr>
            <a:r>
              <a:rPr lang="en-US" altLang="zh-CN" sz="2800">
                <a:latin typeface="Times New Roman" panose="02020603050405020304" pitchFamily="18" charset="0"/>
              </a:rPr>
              <a:t>      F;	                             F</a:t>
            </a:r>
            <a:r>
              <a:rPr lang="zh-CN" altLang="en-US" sz="2800">
                <a:latin typeface="Times New Roman" panose="02020603050405020304" pitchFamily="18" charset="0"/>
              </a:rPr>
              <a:t>的过程调用</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while lookhead='*' then</a:t>
            </a:r>
          </a:p>
          <a:p>
            <a:pPr eaLnBrk="1" hangingPunct="1">
              <a:buFont typeface="Wingdings" panose="05000000000000000000" pitchFamily="2" charset="2"/>
              <a:buNone/>
            </a:pPr>
            <a:r>
              <a:rPr lang="en-US" altLang="zh-CN" sz="2800">
                <a:latin typeface="Times New Roman" panose="02020603050405020304" pitchFamily="18" charset="0"/>
              </a:rPr>
              <a:t>        begin    			</a:t>
            </a:r>
            <a:r>
              <a:rPr lang="zh-CN" altLang="en-US" sz="2800">
                <a:latin typeface="Times New Roman" panose="02020603050405020304" pitchFamily="18" charset="0"/>
              </a:rPr>
              <a:t>当前符号等于*时</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match(‘*’);        </a:t>
            </a:r>
            <a:r>
              <a:rPr lang="zh-CN" altLang="en-US" sz="2800">
                <a:latin typeface="Times New Roman" panose="02020603050405020304" pitchFamily="18" charset="0"/>
              </a:rPr>
              <a:t>处理终结符*</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F             	F</a:t>
            </a:r>
            <a:r>
              <a:rPr lang="zh-CN" altLang="en-US" sz="2800">
                <a:latin typeface="Times New Roman" panose="02020603050405020304" pitchFamily="18" charset="0"/>
              </a:rPr>
              <a:t>的递归调用</a:t>
            </a:r>
          </a:p>
          <a:p>
            <a:pPr eaLnBrk="1" hangingPunct="1">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end</a:t>
            </a:r>
          </a:p>
          <a:p>
            <a:pPr eaLnBrk="1" hangingPunct="1">
              <a:buFont typeface="Wingdings" panose="05000000000000000000" pitchFamily="2" charset="2"/>
              <a:buNone/>
            </a:pPr>
            <a:r>
              <a:rPr lang="en-US" altLang="zh-CN" sz="2800">
                <a:latin typeface="Times New Roman" panose="02020603050405020304" pitchFamily="18" charset="0"/>
              </a:rPr>
              <a:t>  end;</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人工神经网络1">
  <a:themeElements>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人工神经网络1">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人工神经网络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人工神经网络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人工神经网络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人工神经网络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人工神经网络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人工神经网络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人工神经网络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人工神经网络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人工神经网络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人工神经网络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人工神经网络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9640</TotalTime>
  <Words>9786</Words>
  <Application>Microsoft Office PowerPoint</Application>
  <PresentationFormat>全屏显示(4:3)</PresentationFormat>
  <Paragraphs>1270</Paragraphs>
  <Slides>105</Slides>
  <Notes>11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6</vt:i4>
      </vt:variant>
      <vt:variant>
        <vt:lpstr>幻灯片标题</vt:lpstr>
      </vt:variant>
      <vt:variant>
        <vt:i4>105</vt:i4>
      </vt:variant>
    </vt:vector>
  </HeadingPairs>
  <TitlesOfParts>
    <vt:vector size="124" baseType="lpstr">
      <vt:lpstr>Tahoma</vt:lpstr>
      <vt:lpstr>宋体</vt:lpstr>
      <vt:lpstr>Arial</vt:lpstr>
      <vt:lpstr>黑体</vt:lpstr>
      <vt:lpstr>楷体_GB2312</vt:lpstr>
      <vt:lpstr>Wingdings</vt:lpstr>
      <vt:lpstr>Times New Roman</vt:lpstr>
      <vt:lpstr>华文隶书</vt:lpstr>
      <vt:lpstr>仿宋_GB2312</vt:lpstr>
      <vt:lpstr>Symbol</vt:lpstr>
      <vt:lpstr>Monotype Sorts</vt:lpstr>
      <vt:lpstr>Blends</vt:lpstr>
      <vt:lpstr>人工神经网络1</vt:lpstr>
      <vt:lpstr>Microsoft Clip Gallery</vt:lpstr>
      <vt:lpstr>Microsoft Photo Editor 3.0 照片</vt:lpstr>
      <vt:lpstr>Microsoft Visio 2003-2010 绘图</vt:lpstr>
      <vt:lpstr>MathType 5.0 Equation</vt:lpstr>
      <vt:lpstr>MathType 6.0 Equation</vt:lpstr>
      <vt:lpstr>Microsoft Word 97 - 2003 文档</vt:lpstr>
      <vt:lpstr>第四章 自顶向下的 语法分析</vt:lpstr>
      <vt:lpstr>第4章  自顶向下的语法分析</vt:lpstr>
      <vt:lpstr>语法分析的功能和位置</vt:lpstr>
      <vt:lpstr>语法分析的功能和位置</vt:lpstr>
      <vt:lpstr>4.1 语法分析概述</vt:lpstr>
      <vt:lpstr>4.1 语法分析概述</vt:lpstr>
      <vt:lpstr>PowerPoint 演示文稿</vt:lpstr>
      <vt:lpstr>PowerPoint 演示文稿</vt:lpstr>
      <vt:lpstr>PowerPoint 演示文稿</vt:lpstr>
      <vt:lpstr>PowerPoint 演示文稿</vt:lpstr>
      <vt:lpstr>4.1 语法分析概述</vt:lpstr>
      <vt:lpstr>4.1 语法分析概述</vt:lpstr>
      <vt:lpstr>4.2 自顶向下的语法分析面临的问题 与文法的改造</vt:lpstr>
      <vt:lpstr>4.2.1 自顶向下分析面临的问题</vt:lpstr>
      <vt:lpstr>4.2.1 自顶向下分析面临的问题</vt:lpstr>
      <vt:lpstr>4.2.1 自顶向下分析面临的问题</vt:lpstr>
      <vt:lpstr>4.2.1 自顶向下分析面临的问题</vt:lpstr>
      <vt:lpstr>4.2.1 自顶向下分析面临的问题</vt:lpstr>
      <vt:lpstr>4.2.1 自顶向下分析面临的问题</vt:lpstr>
      <vt:lpstr>4.2.1 自顶向下分析面临的问题</vt:lpstr>
      <vt:lpstr>4.2.1 自顶向下分析面临的问题</vt:lpstr>
      <vt:lpstr>4.2.1 自顶向下分析面临的问题</vt:lpstr>
      <vt:lpstr>4.2.1 自顶向下分析面临的问题</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 </vt:lpstr>
      <vt:lpstr>4.2.2 对上下文无关文法的改造</vt:lpstr>
      <vt:lpstr>4.2.2 对上下文无关文法的改造</vt:lpstr>
      <vt:lpstr>4.2.2 对上下文无关文法的改造</vt:lpstr>
      <vt:lpstr>4.2.3 LL(1)文法</vt:lpstr>
      <vt:lpstr>4.2.3 LL(1)文法</vt:lpstr>
      <vt:lpstr>4.2.3 LL(1)文法</vt:lpstr>
      <vt:lpstr>4.2.3 LL(1)文法</vt:lpstr>
      <vt:lpstr>4.2.3 LL(1)文法</vt:lpstr>
      <vt:lpstr>4.2.3 LL(1)文法</vt:lpstr>
      <vt:lpstr>4.2.3 LL(1)文法</vt:lpstr>
      <vt:lpstr>PowerPoint 演示文稿</vt:lpstr>
      <vt:lpstr>PowerPoint 演示文稿</vt:lpstr>
      <vt:lpstr>例  表达式文法的语法符号的FIRST 集</vt:lpstr>
      <vt:lpstr>PowerPoint 演示文稿</vt:lpstr>
      <vt:lpstr>例 表达式文法的语法变量的 FOLLOW 集</vt:lpstr>
      <vt:lpstr>表达式文法是 LL(1) 文法</vt:lpstr>
      <vt:lpstr>非 LL(1)文法的不确定性</vt:lpstr>
      <vt:lpstr>不确定性的解决方法</vt:lpstr>
      <vt:lpstr>4.3 预测分析法</vt:lpstr>
      <vt:lpstr>4.3 预测分析法</vt:lpstr>
      <vt:lpstr>4.3.1 预测分析器的构成</vt:lpstr>
      <vt:lpstr>系统的执行与特点</vt:lpstr>
      <vt:lpstr>系统的执行与特点</vt:lpstr>
      <vt:lpstr>预测分析表的构造算法</vt:lpstr>
      <vt:lpstr>例4.10 考虑简单算术表达式文法的实现</vt:lpstr>
      <vt:lpstr>PowerPoint 演示文稿</vt:lpstr>
      <vt:lpstr>简单算术表达式文法的预测分析表</vt:lpstr>
      <vt:lpstr>预测分析法的实现步骤</vt:lpstr>
      <vt:lpstr>PowerPoint 演示文稿</vt:lpstr>
      <vt:lpstr>预测分析程序的总控程序 </vt:lpstr>
      <vt:lpstr>简单算术表达式文法的预测分析表</vt:lpstr>
      <vt:lpstr>对输入串id+id*id进行分析的过程</vt:lpstr>
      <vt:lpstr>PowerPoint 演示文稿</vt:lpstr>
      <vt:lpstr>4.3.3 预测分析中错误的处理 </vt:lpstr>
      <vt:lpstr>4.3.3 预测分析中错误的处理 </vt:lpstr>
      <vt:lpstr>4.3.3 预测分析中错误的处理 </vt:lpstr>
      <vt:lpstr>4.3.3 预测分析中错误的处理 </vt:lpstr>
      <vt:lpstr>4.3.3 预测分析中错误的处理 </vt:lpstr>
      <vt:lpstr>4.3.3 预测分析中错误的处理 </vt:lpstr>
      <vt:lpstr>4.3.3 预测分析中错误的处理 </vt:lpstr>
      <vt:lpstr>4.3.3 预测分析中错误的处理 </vt:lpstr>
      <vt:lpstr>4.3.3 预测分析中错误的处理 </vt:lpstr>
      <vt:lpstr>4.3.3 预测分析中错误的处理 </vt:lpstr>
      <vt:lpstr>PowerPoint 演示文稿</vt:lpstr>
      <vt:lpstr>PowerPoint 演示文稿</vt:lpstr>
      <vt:lpstr>4.4 递归下降分析法</vt:lpstr>
      <vt:lpstr>4.4 递归下降分析法</vt:lpstr>
      <vt:lpstr>4.4.1 递归下降分析法的基本思想</vt:lpstr>
      <vt:lpstr>4.4.1 递归下降分析法的基本思想</vt:lpstr>
      <vt:lpstr>4.4.2 语法图和递归子程序法</vt:lpstr>
      <vt:lpstr>4.4.2 语法图和递归子程序法</vt:lpstr>
      <vt:lpstr>例4.15 简单表达式文法的语法图</vt:lpstr>
      <vt:lpstr>4.4.3基于语法图的语法分析器工作方式 </vt:lpstr>
      <vt:lpstr>4.4.3基于语法图的语法分析器工作方式 </vt:lpstr>
      <vt:lpstr>PowerPoint 演示文稿</vt:lpstr>
      <vt:lpstr>PowerPoint 演示文稿</vt:lpstr>
      <vt:lpstr>PowerPoint 演示文稿</vt:lpstr>
      <vt:lpstr>PowerPoint 演示文稿</vt:lpstr>
      <vt:lpstr>Ｔ的子程序(T→F(*F)*)</vt:lpstr>
      <vt:lpstr>Ｆ的子程序(F→(E)|id)</vt:lpstr>
      <vt:lpstr>主程序</vt:lpstr>
      <vt:lpstr>4.4.5 递归子程序法的实现步骤 </vt:lpstr>
      <vt:lpstr>递归子程序法的优缺点分析</vt:lpstr>
      <vt:lpstr>本章小结</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634</cp:revision>
  <dcterms:created xsi:type="dcterms:W3CDTF">2003-03-23T06:01:35Z</dcterms:created>
  <dcterms:modified xsi:type="dcterms:W3CDTF">2020-12-14T00:02:52Z</dcterms:modified>
</cp:coreProperties>
</file>